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27"/>
  </p:notesMasterIdLst>
  <p:sldIdLst>
    <p:sldId id="352" r:id="rId2"/>
    <p:sldId id="256" r:id="rId3"/>
    <p:sldId id="257" r:id="rId4"/>
    <p:sldId id="258" r:id="rId5"/>
    <p:sldId id="319" r:id="rId6"/>
    <p:sldId id="340" r:id="rId7"/>
    <p:sldId id="320" r:id="rId8"/>
    <p:sldId id="341" r:id="rId9"/>
    <p:sldId id="342" r:id="rId10"/>
    <p:sldId id="344" r:id="rId11"/>
    <p:sldId id="343" r:id="rId12"/>
    <p:sldId id="321" r:id="rId13"/>
    <p:sldId id="322" r:id="rId14"/>
    <p:sldId id="259" r:id="rId15"/>
    <p:sldId id="345" r:id="rId16"/>
    <p:sldId id="346" r:id="rId17"/>
    <p:sldId id="347" r:id="rId18"/>
    <p:sldId id="325" r:id="rId19"/>
    <p:sldId id="348" r:id="rId20"/>
    <p:sldId id="327" r:id="rId21"/>
    <p:sldId id="261" r:id="rId22"/>
    <p:sldId id="328" r:id="rId23"/>
    <p:sldId id="349" r:id="rId24"/>
    <p:sldId id="350" r:id="rId25"/>
    <p:sldId id="351"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48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38C947-E94C-4F63-AF7E-C54C7E767266}" type="datetimeFigureOut">
              <a:rPr lang="zh-CN" altLang="en-US" smtClean="0"/>
              <a:pPr/>
              <a:t>2015-4-16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806D56-C5CE-48C4-B7BC-38B32F7CFF4B}" type="slidenum">
              <a:rPr lang="zh-CN" altLang="en-US" smtClean="0"/>
              <a:pPr/>
              <a:t>‹#›</a:t>
            </a:fld>
            <a:endParaRPr lang="zh-CN" altLang="en-US"/>
          </a:p>
        </p:txBody>
      </p:sp>
    </p:spTree>
    <p:extLst>
      <p:ext uri="{BB962C8B-B14F-4D97-AF65-F5344CB8AC3E}">
        <p14:creationId xmlns:p14="http://schemas.microsoft.com/office/powerpoint/2010/main" val="3592293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normAutofit/>
          </a:bodyPr>
          <a:lstStyle>
            <a:lvl1pPr>
              <a:lnSpc>
                <a:spcPct val="150000"/>
              </a:lnSpc>
              <a:defRPr sz="2400"/>
            </a:lvl1pPr>
            <a:lvl2pPr>
              <a:lnSpc>
                <a:spcPct val="150000"/>
              </a:lnSpc>
              <a:defRPr sz="2400"/>
            </a:lvl2pPr>
            <a:lvl3pPr>
              <a:lnSpc>
                <a:spcPct val="150000"/>
              </a:lnSpc>
              <a:defRPr sz="2400"/>
            </a:lvl3pPr>
            <a:lvl4pPr>
              <a:lnSpc>
                <a:spcPct val="150000"/>
              </a:lnSpc>
              <a:defRPr sz="2400"/>
            </a:lvl4pPr>
            <a:lvl5pPr>
              <a:lnSpc>
                <a:spcPct val="150000"/>
              </a:lnSpc>
              <a:defRPr sz="2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spTree>
    <p:extLst>
      <p:ext uri="{BB962C8B-B14F-4D97-AF65-F5344CB8AC3E}">
        <p14:creationId xmlns:p14="http://schemas.microsoft.com/office/powerpoint/2010/main" val="2312107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E3943CA2-794C-4856-8ECD-11A4EB04F421}" type="datetimeFigureOut">
              <a:rPr lang="zh-CN" altLang="en-US" smtClean="0"/>
              <a:pPr/>
              <a:t>2015-4-16</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105E29FE-6C29-4205-A0B8-B4FFDF497FA9}"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105E29FE-6C29-4205-A0B8-B4FFDF497FA9}"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sz="6700" b="1" dirty="0">
                <a:effectLst/>
              </a:rPr>
              <a:t>C#</a:t>
            </a:r>
            <a:r>
              <a:rPr lang="zh-CN" altLang="en-US" sz="6700" b="1" dirty="0">
                <a:effectLst/>
              </a:rPr>
              <a:t>程序设计</a:t>
            </a:r>
            <a:r>
              <a:rPr lang="zh-CN" altLang="en-US" b="1" dirty="0">
                <a:effectLst/>
              </a:rPr>
              <a:t/>
            </a:r>
            <a:br>
              <a:rPr lang="zh-CN" altLang="en-US" b="1" dirty="0">
                <a:effectLst/>
              </a:rPr>
            </a:br>
            <a:endParaRPr lang="zh-CN" altLang="en-US" dirty="0"/>
          </a:p>
        </p:txBody>
      </p:sp>
      <p:sp>
        <p:nvSpPr>
          <p:cNvPr id="3" name="副标题 2"/>
          <p:cNvSpPr>
            <a:spLocks noGrp="1"/>
          </p:cNvSpPr>
          <p:nvPr>
            <p:ph type="subTitle" idx="1"/>
          </p:nvPr>
        </p:nvSpPr>
        <p:spPr/>
        <p:txBody>
          <a:bodyPr>
            <a:normAutofit lnSpcReduction="10000"/>
          </a:bodyPr>
          <a:lstStyle/>
          <a:p>
            <a:r>
              <a:rPr lang="zh-CN" altLang="en-US" sz="2000" dirty="0">
                <a:solidFill>
                  <a:schemeClr val="accent2">
                    <a:lumMod val="40000"/>
                    <a:lumOff val="60000"/>
                  </a:schemeClr>
                </a:solidFill>
              </a:rPr>
              <a:t>主 </a:t>
            </a:r>
            <a:r>
              <a:rPr lang="zh-CN" altLang="en-US" sz="2000" dirty="0" smtClean="0">
                <a:solidFill>
                  <a:schemeClr val="accent2">
                    <a:lumMod val="40000"/>
                    <a:lumOff val="60000"/>
                  </a:schemeClr>
                </a:solidFill>
              </a:rPr>
              <a:t>  编    鲁   立   张</a:t>
            </a:r>
            <a:r>
              <a:rPr lang="zh-CN" altLang="en-US" sz="2000" dirty="0">
                <a:solidFill>
                  <a:schemeClr val="accent2">
                    <a:lumMod val="40000"/>
                    <a:lumOff val="60000"/>
                  </a:schemeClr>
                </a:solidFill>
              </a:rPr>
              <a:t>松</a:t>
            </a:r>
            <a:r>
              <a:rPr lang="zh-CN" altLang="en-US" sz="2000" dirty="0" smtClean="0">
                <a:solidFill>
                  <a:schemeClr val="accent2">
                    <a:lumMod val="40000"/>
                    <a:lumOff val="60000"/>
                  </a:schemeClr>
                </a:solidFill>
              </a:rPr>
              <a:t>慧</a:t>
            </a:r>
            <a:endParaRPr lang="en-US" altLang="zh-CN" sz="2000" dirty="0" smtClean="0">
              <a:solidFill>
                <a:schemeClr val="accent2">
                  <a:lumMod val="40000"/>
                  <a:lumOff val="60000"/>
                </a:schemeClr>
              </a:solidFill>
            </a:endParaRPr>
          </a:p>
          <a:p>
            <a:endParaRPr lang="en-US" altLang="zh-CN" sz="2000" dirty="0" smtClean="0">
              <a:solidFill>
                <a:schemeClr val="accent2">
                  <a:lumMod val="40000"/>
                  <a:lumOff val="60000"/>
                </a:schemeClr>
              </a:solidFill>
            </a:endParaRPr>
          </a:p>
          <a:p>
            <a:endParaRPr lang="en-US" altLang="zh-CN" sz="2000" dirty="0">
              <a:solidFill>
                <a:schemeClr val="accent2">
                  <a:lumMod val="40000"/>
                  <a:lumOff val="60000"/>
                </a:schemeClr>
              </a:solidFill>
            </a:endParaRPr>
          </a:p>
          <a:p>
            <a:endParaRPr lang="en-US" altLang="zh-CN" sz="2000" dirty="0">
              <a:solidFill>
                <a:schemeClr val="accent2">
                  <a:lumMod val="40000"/>
                  <a:lumOff val="60000"/>
                </a:schemeClr>
              </a:solidFill>
            </a:endParaRPr>
          </a:p>
          <a:p>
            <a:pPr algn="r"/>
            <a:r>
              <a:rPr lang="zh-CN" altLang="en-US" sz="2000" dirty="0" smtClean="0">
                <a:solidFill>
                  <a:schemeClr val="accent2">
                    <a:lumMod val="40000"/>
                    <a:lumOff val="60000"/>
                  </a:schemeClr>
                </a:solidFill>
              </a:rPr>
              <a:t>中国水利水电出版社</a:t>
            </a:r>
            <a:endParaRPr lang="zh-CN" altLang="en-US" sz="2000" dirty="0">
              <a:solidFill>
                <a:schemeClr val="accent2">
                  <a:lumMod val="40000"/>
                  <a:lumOff val="60000"/>
                </a:schemeClr>
              </a:solidFill>
            </a:endParaRPr>
          </a:p>
        </p:txBody>
      </p:sp>
    </p:spTree>
    <p:extLst>
      <p:ext uri="{BB962C8B-B14F-4D97-AF65-F5344CB8AC3E}">
        <p14:creationId xmlns:p14="http://schemas.microsoft.com/office/powerpoint/2010/main" val="609883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25760"/>
            <a:ext cx="7776000" cy="1143000"/>
          </a:xfrm>
        </p:spPr>
        <p:txBody>
          <a:bodyPr>
            <a:normAutofit fontScale="90000"/>
          </a:bodyPr>
          <a:lstStyle/>
          <a:p>
            <a:r>
              <a:rPr lang="en-US" altLang="en-US" sz="3600" kern="1800" dirty="0" smtClean="0">
                <a:latin typeface="Arial"/>
                <a:ea typeface="黑体"/>
              </a:rPr>
              <a:t>4.2  </a:t>
            </a:r>
            <a:r>
              <a:rPr lang="zh-CN" altLang="en-US" sz="3600" kern="1800" dirty="0" smtClean="0">
                <a:latin typeface="Arial"/>
                <a:ea typeface="黑体"/>
              </a:rPr>
              <a:t>二维数组</a:t>
            </a:r>
            <a:r>
              <a:rPr lang="zh-CN" altLang="en-US" sz="3200" b="1" u="heavy" dirty="0" smtClean="0"/>
              <a:t/>
            </a:r>
            <a:br>
              <a:rPr lang="zh-CN" altLang="en-US" sz="3200"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836712"/>
            <a:ext cx="8229600" cy="4525963"/>
          </a:xfrm>
        </p:spPr>
        <p:txBody>
          <a:bodyPr>
            <a:noAutofit/>
          </a:bodyPr>
          <a:lstStyle/>
          <a:p>
            <a:r>
              <a:rPr lang="zh-CN" altLang="en-US" dirty="0" smtClean="0"/>
              <a:t>跟一维数组一样，在数组元素个数不多的情况下，也可以使用静态初始化的办法对二维数组进行初始化，但数组定义和静态初始化也必须在同一个语句内完成。 </a:t>
            </a:r>
          </a:p>
          <a:p>
            <a:r>
              <a:rPr lang="zh-CN" altLang="en-US" dirty="0" smtClean="0"/>
              <a:t>例如，以下定义了一个</a:t>
            </a:r>
            <a:r>
              <a:rPr lang="en-US" dirty="0" smtClean="0"/>
              <a:t>3</a:t>
            </a:r>
            <a:r>
              <a:rPr lang="zh-CN" altLang="en-US" dirty="0" smtClean="0"/>
              <a:t>行</a:t>
            </a:r>
            <a:r>
              <a:rPr lang="en-US" altLang="zh-CN" dirty="0" smtClean="0"/>
              <a:t>×</a:t>
            </a:r>
            <a:r>
              <a:rPr lang="en-US" dirty="0" smtClean="0"/>
              <a:t>3</a:t>
            </a:r>
            <a:r>
              <a:rPr lang="zh-CN" altLang="en-US" dirty="0" smtClean="0"/>
              <a:t>列的二维整型数组，并对其静态初始化：</a:t>
            </a:r>
            <a:r>
              <a:rPr lang="en-US" dirty="0" smtClean="0"/>
              <a:t> </a:t>
            </a:r>
            <a:endParaRPr lang="zh-CN" altLang="en-US" dirty="0" smtClean="0"/>
          </a:p>
          <a:p>
            <a:r>
              <a:rPr lang="en-US" b="1" dirty="0" err="1" smtClean="0"/>
              <a:t>int</a:t>
            </a:r>
            <a:r>
              <a:rPr lang="en-US" b="1" dirty="0" smtClean="0"/>
              <a:t>[,] a ={ {4, 5, 7 }, { 2, 3, 6 }, { 9, 8, 1 } }; </a:t>
            </a:r>
            <a:endParaRPr lang="zh-CN" altLang="en-US" b="1" dirty="0" smtClean="0"/>
          </a:p>
          <a:p>
            <a:endParaRPr lang="zh-CN" altLang="en-US" dirty="0" smtClean="0"/>
          </a:p>
          <a:p>
            <a:endParaRPr lang="zh-CN" altLang="en-US" b="0" i="0" u="none" strike="noStrike" baseline="0" dirty="0" smtClean="0">
              <a:latin typeface="Times New Roman"/>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25760"/>
            <a:ext cx="7776000" cy="1143000"/>
          </a:xfrm>
        </p:spPr>
        <p:txBody>
          <a:bodyPr>
            <a:normAutofit fontScale="90000"/>
          </a:bodyPr>
          <a:lstStyle/>
          <a:p>
            <a:r>
              <a:rPr lang="en-US" altLang="en-US" sz="3600" kern="1800" dirty="0" smtClean="0">
                <a:latin typeface="Arial"/>
                <a:ea typeface="黑体"/>
              </a:rPr>
              <a:t>4.3  Array</a:t>
            </a:r>
            <a:r>
              <a:rPr lang="zh-CN" altLang="en-US" sz="3600" kern="1800" dirty="0" smtClean="0">
                <a:latin typeface="Arial"/>
                <a:ea typeface="黑体"/>
              </a:rPr>
              <a:t>类</a:t>
            </a:r>
            <a:r>
              <a:rPr lang="zh-CN" altLang="en-US" b="1" u="heavy" dirty="0" smtClean="0"/>
              <a:t/>
            </a:r>
            <a:br>
              <a:rPr lang="zh-CN" altLang="en-US"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836712"/>
            <a:ext cx="8229600" cy="4525963"/>
          </a:xfrm>
        </p:spPr>
        <p:txBody>
          <a:bodyPr>
            <a:noAutofit/>
          </a:bodyPr>
          <a:lstStyle/>
          <a:p>
            <a:r>
              <a:rPr lang="zh-CN" altLang="en-US" dirty="0" smtClean="0"/>
              <a:t>在</a:t>
            </a:r>
            <a:r>
              <a:rPr lang="en-US" dirty="0" smtClean="0"/>
              <a:t>C#</a:t>
            </a:r>
            <a:r>
              <a:rPr lang="zh-CN" altLang="en-US" dirty="0" smtClean="0"/>
              <a:t>中，所有的数组都是从</a:t>
            </a:r>
            <a:r>
              <a:rPr lang="en-US" dirty="0" smtClean="0"/>
              <a:t>.NET</a:t>
            </a:r>
            <a:r>
              <a:rPr lang="zh-CN" altLang="en-US" dirty="0" smtClean="0"/>
              <a:t>类库中的</a:t>
            </a:r>
            <a:r>
              <a:rPr lang="en-US" dirty="0" err="1" smtClean="0"/>
              <a:t>System.Array</a:t>
            </a:r>
            <a:r>
              <a:rPr lang="zh-CN" altLang="en-US" dirty="0" smtClean="0"/>
              <a:t>类派生而来的，用方括号声明数组是</a:t>
            </a:r>
            <a:r>
              <a:rPr lang="en-US" dirty="0" smtClean="0"/>
              <a:t>C#</a:t>
            </a:r>
            <a:r>
              <a:rPr lang="zh-CN" altLang="en-US" dirty="0" smtClean="0"/>
              <a:t>中使用</a:t>
            </a:r>
            <a:r>
              <a:rPr lang="en-US" dirty="0" smtClean="0"/>
              <a:t>Array</a:t>
            </a:r>
            <a:r>
              <a:rPr lang="zh-CN" altLang="en-US" dirty="0" smtClean="0"/>
              <a:t>类的记号，因而可以直接使用这个类所定义的属性和方法。</a:t>
            </a:r>
          </a:p>
          <a:p>
            <a:endParaRPr lang="zh-CN" altLang="en-US" b="0" i="0" u="none" strike="noStrike" baseline="0" dirty="0" smtClean="0">
              <a:latin typeface="Times New Roman"/>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457200" y="197768"/>
            <a:ext cx="7776000" cy="1143000"/>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defRPr/>
            </a:pPr>
            <a:r>
              <a:rPr lang="en-US"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4.3.1  Array</a:t>
            </a:r>
            <a:r>
              <a:rPr lang="zh-CN"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类属性</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44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
        <p:nvSpPr>
          <p:cNvPr id="8" name="矩形 7"/>
          <p:cNvSpPr/>
          <p:nvPr/>
        </p:nvSpPr>
        <p:spPr>
          <a:xfrm>
            <a:off x="2555776" y="1052736"/>
            <a:ext cx="3032305" cy="400110"/>
          </a:xfrm>
          <a:prstGeom prst="rect">
            <a:avLst/>
          </a:prstGeom>
        </p:spPr>
        <p:txBody>
          <a:bodyPr wrap="none">
            <a:spAutoFit/>
          </a:bodyPr>
          <a:lstStyle/>
          <a:p>
            <a:r>
              <a:rPr lang="zh-CN" altLang="en-US" sz="2000" dirty="0" smtClean="0"/>
              <a:t>表</a:t>
            </a:r>
            <a:r>
              <a:rPr lang="en-US" sz="2000" dirty="0" smtClean="0"/>
              <a:t> 4-2  Array</a:t>
            </a:r>
            <a:r>
              <a:rPr lang="zh-CN" altLang="en-US" sz="2000" dirty="0" smtClean="0"/>
              <a:t>类的常用属性</a:t>
            </a:r>
            <a:endParaRPr lang="zh-CN" altLang="en-US" sz="2000" dirty="0"/>
          </a:p>
        </p:txBody>
      </p:sp>
      <p:graphicFrame>
        <p:nvGraphicFramePr>
          <p:cNvPr id="7" name="表格 6"/>
          <p:cNvGraphicFramePr>
            <a:graphicFrameLocks noGrp="1"/>
          </p:cNvGraphicFramePr>
          <p:nvPr/>
        </p:nvGraphicFramePr>
        <p:xfrm>
          <a:off x="611560" y="1628800"/>
          <a:ext cx="7632848" cy="3953738"/>
        </p:xfrm>
        <a:graphic>
          <a:graphicData uri="http://schemas.openxmlformats.org/drawingml/2006/table">
            <a:tbl>
              <a:tblPr/>
              <a:tblGrid>
                <a:gridCol w="1357112"/>
                <a:gridCol w="6275736"/>
              </a:tblGrid>
              <a:tr h="572171">
                <a:tc>
                  <a:txBody>
                    <a:bodyPr/>
                    <a:lstStyle/>
                    <a:p>
                      <a:pPr algn="ctr">
                        <a:lnSpc>
                          <a:spcPts val="1400"/>
                        </a:lnSpc>
                        <a:spcBef>
                          <a:spcPts val="300"/>
                        </a:spcBef>
                        <a:spcAft>
                          <a:spcPts val="300"/>
                        </a:spcAft>
                      </a:pPr>
                      <a:endParaRPr lang="en-US" altLang="zh-CN" sz="1600" kern="100" dirty="0" smtClean="0">
                        <a:latin typeface="Arial"/>
                        <a:ea typeface="黑体"/>
                        <a:cs typeface="Times New Roman"/>
                      </a:endParaRPr>
                    </a:p>
                    <a:p>
                      <a:pPr algn="ctr">
                        <a:lnSpc>
                          <a:spcPts val="1400"/>
                        </a:lnSpc>
                        <a:spcBef>
                          <a:spcPts val="300"/>
                        </a:spcBef>
                        <a:spcAft>
                          <a:spcPts val="300"/>
                        </a:spcAft>
                      </a:pPr>
                      <a:r>
                        <a:rPr lang="zh-CN" sz="1600" kern="100" dirty="0" smtClean="0">
                          <a:latin typeface="Arial"/>
                          <a:ea typeface="黑体"/>
                          <a:cs typeface="Times New Roman"/>
                        </a:rPr>
                        <a:t>属</a:t>
                      </a:r>
                      <a:r>
                        <a:rPr lang="en-US" sz="1600" kern="100" dirty="0" smtClean="0">
                          <a:latin typeface="Arial"/>
                          <a:ea typeface="黑体"/>
                          <a:cs typeface="Times New Roman"/>
                        </a:rPr>
                        <a:t>    </a:t>
                      </a:r>
                      <a:r>
                        <a:rPr lang="zh-CN" sz="1600" kern="100" dirty="0">
                          <a:latin typeface="Arial"/>
                          <a:ea typeface="黑体"/>
                          <a:cs typeface="Times New Roman"/>
                        </a:rPr>
                        <a:t>性</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600" kern="100" dirty="0" smtClean="0">
                        <a:latin typeface="Arial"/>
                        <a:ea typeface="黑体"/>
                        <a:cs typeface="Times New Roman"/>
                      </a:endParaRPr>
                    </a:p>
                    <a:p>
                      <a:pPr algn="ctr">
                        <a:lnSpc>
                          <a:spcPts val="1400"/>
                        </a:lnSpc>
                        <a:spcBef>
                          <a:spcPts val="300"/>
                        </a:spcBef>
                        <a:spcAft>
                          <a:spcPts val="300"/>
                        </a:spcAft>
                      </a:pPr>
                      <a:r>
                        <a:rPr lang="zh-CN" sz="1600" kern="100" dirty="0" smtClean="0">
                          <a:latin typeface="Arial"/>
                          <a:ea typeface="黑体"/>
                          <a:cs typeface="Times New Roman"/>
                        </a:rPr>
                        <a:t>说</a:t>
                      </a:r>
                      <a:r>
                        <a:rPr lang="en-US" sz="1600" kern="100" dirty="0" smtClean="0">
                          <a:latin typeface="Arial"/>
                          <a:ea typeface="黑体"/>
                          <a:cs typeface="Times New Roman"/>
                        </a:rPr>
                        <a:t>    </a:t>
                      </a:r>
                      <a:r>
                        <a:rPr lang="zh-CN" sz="1600" kern="100" dirty="0">
                          <a:latin typeface="Arial"/>
                          <a:ea typeface="黑体"/>
                          <a:cs typeface="Times New Roman"/>
                        </a:rPr>
                        <a:t>明</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0866">
                <a:tc>
                  <a:txBody>
                    <a:bodyPr/>
                    <a:lstStyle/>
                    <a:p>
                      <a:pPr algn="just">
                        <a:lnSpc>
                          <a:spcPct val="100000"/>
                        </a:lnSpc>
                        <a:spcBef>
                          <a:spcPts val="250"/>
                        </a:spcBef>
                        <a:spcAft>
                          <a:spcPts val="250"/>
                        </a:spcAft>
                      </a:pPr>
                      <a:endParaRPr lang="en-US" sz="1600" b="1" kern="100" dirty="0" smtClean="0">
                        <a:latin typeface="Times New Roman"/>
                        <a:ea typeface="宋体"/>
                        <a:cs typeface="Times New Roman"/>
                      </a:endParaRPr>
                    </a:p>
                    <a:p>
                      <a:pPr algn="just">
                        <a:lnSpc>
                          <a:spcPct val="100000"/>
                        </a:lnSpc>
                        <a:spcBef>
                          <a:spcPts val="250"/>
                        </a:spcBef>
                        <a:spcAft>
                          <a:spcPts val="250"/>
                        </a:spcAft>
                      </a:pPr>
                      <a:r>
                        <a:rPr lang="en-US" sz="1600" b="1" kern="100" dirty="0" smtClean="0">
                          <a:latin typeface="Times New Roman"/>
                          <a:ea typeface="宋体"/>
                          <a:cs typeface="Times New Roman"/>
                        </a:rPr>
                        <a:t>Length</a:t>
                      </a:r>
                      <a:endParaRPr lang="zh-CN" sz="1600" b="1" kern="1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250"/>
                        </a:spcBef>
                        <a:spcAft>
                          <a:spcPts val="250"/>
                        </a:spcAft>
                      </a:pPr>
                      <a:endParaRPr lang="en-US" sz="1600" b="1" kern="100" dirty="0" smtClean="0">
                        <a:latin typeface="Times New Roman"/>
                        <a:ea typeface="宋体"/>
                        <a:cs typeface="Times New Roman"/>
                      </a:endParaRPr>
                    </a:p>
                    <a:p>
                      <a:pPr algn="just">
                        <a:lnSpc>
                          <a:spcPct val="150000"/>
                        </a:lnSpc>
                        <a:spcBef>
                          <a:spcPts val="250"/>
                        </a:spcBef>
                        <a:spcAft>
                          <a:spcPts val="250"/>
                        </a:spcAft>
                      </a:pPr>
                      <a:r>
                        <a:rPr lang="en-US" sz="1600" b="1" kern="100" dirty="0" smtClean="0">
                          <a:latin typeface="Times New Roman"/>
                          <a:ea typeface="宋体"/>
                          <a:cs typeface="Times New Roman"/>
                        </a:rPr>
                        <a:t>Length</a:t>
                      </a:r>
                      <a:r>
                        <a:rPr lang="zh-CN" sz="1600" b="1" kern="100" dirty="0">
                          <a:latin typeface="Times New Roman"/>
                          <a:ea typeface="宋体"/>
                          <a:cs typeface="Times New Roman"/>
                        </a:rPr>
                        <a:t>属性返回数组中的元素个数。如果是一个多维数组，该属性会返回所有阶的元素个数。如果需要确定一维中的元素个数，则可以使用</a:t>
                      </a:r>
                      <a:r>
                        <a:rPr lang="en-US" sz="1600" b="1" kern="100" dirty="0" err="1">
                          <a:latin typeface="Times New Roman"/>
                          <a:ea typeface="宋体"/>
                          <a:cs typeface="Times New Roman"/>
                        </a:rPr>
                        <a:t>GetLength</a:t>
                      </a:r>
                      <a:r>
                        <a:rPr lang="en-US" sz="1600" b="1" kern="100" dirty="0">
                          <a:latin typeface="Times New Roman"/>
                          <a:ea typeface="宋体"/>
                          <a:cs typeface="Times New Roman"/>
                        </a:rPr>
                        <a:t>()</a:t>
                      </a:r>
                      <a:r>
                        <a:rPr lang="zh-CN" sz="1600" b="1" kern="100" dirty="0">
                          <a:latin typeface="Times New Roman"/>
                          <a:ea typeface="宋体"/>
                          <a:cs typeface="Times New Roman"/>
                        </a:rPr>
                        <a:t>方法</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0866">
                <a:tc>
                  <a:txBody>
                    <a:bodyPr/>
                    <a:lstStyle/>
                    <a:p>
                      <a:pPr algn="just">
                        <a:lnSpc>
                          <a:spcPct val="100000"/>
                        </a:lnSpc>
                        <a:spcBef>
                          <a:spcPts val="250"/>
                        </a:spcBef>
                        <a:spcAft>
                          <a:spcPts val="250"/>
                        </a:spcAft>
                      </a:pPr>
                      <a:endParaRPr lang="en-US" sz="1600" b="1" kern="100" dirty="0" smtClean="0">
                        <a:latin typeface="Times New Roman"/>
                        <a:ea typeface="宋体"/>
                        <a:cs typeface="Times New Roman"/>
                      </a:endParaRPr>
                    </a:p>
                    <a:p>
                      <a:pPr algn="just">
                        <a:lnSpc>
                          <a:spcPct val="100000"/>
                        </a:lnSpc>
                        <a:spcBef>
                          <a:spcPts val="250"/>
                        </a:spcBef>
                        <a:spcAft>
                          <a:spcPts val="250"/>
                        </a:spcAft>
                      </a:pPr>
                      <a:r>
                        <a:rPr lang="en-US" sz="1600" b="1" kern="100" dirty="0" err="1" smtClean="0">
                          <a:latin typeface="Times New Roman"/>
                          <a:ea typeface="宋体"/>
                          <a:cs typeface="Times New Roman"/>
                        </a:rPr>
                        <a:t>LongLength</a:t>
                      </a:r>
                      <a:endParaRPr lang="zh-CN" sz="1600" b="1" kern="1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250"/>
                        </a:spcBef>
                        <a:spcAft>
                          <a:spcPts val="250"/>
                        </a:spcAft>
                      </a:pPr>
                      <a:endParaRPr lang="en-US" sz="1600" b="1" kern="100" dirty="0" smtClean="0">
                        <a:latin typeface="Times New Roman"/>
                        <a:ea typeface="宋体"/>
                        <a:cs typeface="Times New Roman"/>
                      </a:endParaRPr>
                    </a:p>
                    <a:p>
                      <a:pPr algn="just">
                        <a:lnSpc>
                          <a:spcPct val="150000"/>
                        </a:lnSpc>
                        <a:spcBef>
                          <a:spcPts val="250"/>
                        </a:spcBef>
                        <a:spcAft>
                          <a:spcPts val="250"/>
                        </a:spcAft>
                      </a:pPr>
                      <a:r>
                        <a:rPr lang="en-US" sz="1600" b="1" kern="100" dirty="0" smtClean="0">
                          <a:latin typeface="Times New Roman"/>
                          <a:ea typeface="宋体"/>
                          <a:cs typeface="Times New Roman"/>
                        </a:rPr>
                        <a:t>Length</a:t>
                      </a:r>
                      <a:r>
                        <a:rPr lang="zh-CN" sz="1600" b="1" kern="100" dirty="0">
                          <a:latin typeface="Times New Roman"/>
                          <a:ea typeface="宋体"/>
                          <a:cs typeface="Times New Roman"/>
                        </a:rPr>
                        <a:t>属性返回</a:t>
                      </a:r>
                      <a:r>
                        <a:rPr lang="en-US" sz="1600" b="1" kern="100" dirty="0" err="1">
                          <a:latin typeface="Times New Roman"/>
                          <a:ea typeface="宋体"/>
                          <a:cs typeface="Times New Roman"/>
                        </a:rPr>
                        <a:t>int</a:t>
                      </a:r>
                      <a:r>
                        <a:rPr lang="zh-CN" sz="1600" b="1" kern="100" dirty="0">
                          <a:latin typeface="Times New Roman"/>
                          <a:ea typeface="宋体"/>
                          <a:cs typeface="Times New Roman"/>
                        </a:rPr>
                        <a:t>值，而</a:t>
                      </a:r>
                      <a:r>
                        <a:rPr lang="en-US" sz="1600" b="1" kern="100" dirty="0" err="1">
                          <a:latin typeface="Times New Roman"/>
                          <a:ea typeface="宋体"/>
                          <a:cs typeface="Times New Roman"/>
                        </a:rPr>
                        <a:t>LongLength</a:t>
                      </a:r>
                      <a:r>
                        <a:rPr lang="zh-CN" sz="1600" b="1" kern="100" dirty="0">
                          <a:latin typeface="Times New Roman"/>
                          <a:ea typeface="宋体"/>
                          <a:cs typeface="Times New Roman"/>
                        </a:rPr>
                        <a:t>属性返回</a:t>
                      </a:r>
                      <a:r>
                        <a:rPr lang="en-US" sz="1600" b="1" kern="100" dirty="0">
                          <a:latin typeface="Times New Roman"/>
                          <a:ea typeface="宋体"/>
                          <a:cs typeface="Times New Roman"/>
                        </a:rPr>
                        <a:t>long</a:t>
                      </a:r>
                      <a:r>
                        <a:rPr lang="zh-CN" sz="1600" b="1" kern="100" dirty="0">
                          <a:latin typeface="Times New Roman"/>
                          <a:ea typeface="宋体"/>
                          <a:cs typeface="Times New Roman"/>
                        </a:rPr>
                        <a:t>值。如果数组包含的元素个数超出了</a:t>
                      </a:r>
                      <a:r>
                        <a:rPr lang="en-US" sz="1600" b="1" kern="100" dirty="0">
                          <a:latin typeface="Times New Roman"/>
                          <a:ea typeface="宋体"/>
                          <a:cs typeface="Times New Roman"/>
                        </a:rPr>
                        <a:t>32</a:t>
                      </a:r>
                      <a:r>
                        <a:rPr lang="zh-CN" sz="1600" b="1" kern="100" dirty="0">
                          <a:latin typeface="Times New Roman"/>
                          <a:ea typeface="宋体"/>
                          <a:cs typeface="Times New Roman"/>
                        </a:rPr>
                        <a:t>位</a:t>
                      </a:r>
                      <a:r>
                        <a:rPr lang="en-US" sz="1600" b="1" kern="100" dirty="0" err="1">
                          <a:latin typeface="Times New Roman"/>
                          <a:ea typeface="宋体"/>
                          <a:cs typeface="Times New Roman"/>
                        </a:rPr>
                        <a:t>int</a:t>
                      </a:r>
                      <a:r>
                        <a:rPr lang="zh-CN" sz="1600" b="1" kern="100" dirty="0">
                          <a:latin typeface="Times New Roman"/>
                          <a:ea typeface="宋体"/>
                          <a:cs typeface="Times New Roman"/>
                        </a:rPr>
                        <a:t>值的取值范围，就需要使用</a:t>
                      </a:r>
                      <a:r>
                        <a:rPr lang="en-US" sz="1600" b="1" kern="100" dirty="0" err="1">
                          <a:latin typeface="Times New Roman"/>
                          <a:ea typeface="宋体"/>
                          <a:cs typeface="Times New Roman"/>
                        </a:rPr>
                        <a:t>LongLength</a:t>
                      </a:r>
                      <a:r>
                        <a:rPr lang="zh-CN" sz="1600" b="1" kern="100" dirty="0">
                          <a:latin typeface="Times New Roman"/>
                          <a:ea typeface="宋体"/>
                          <a:cs typeface="Times New Roman"/>
                        </a:rPr>
                        <a:t>属性，来获得元素个数</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432">
                <a:tc>
                  <a:txBody>
                    <a:bodyPr/>
                    <a:lstStyle/>
                    <a:p>
                      <a:pPr algn="just">
                        <a:lnSpc>
                          <a:spcPct val="100000"/>
                        </a:lnSpc>
                        <a:spcBef>
                          <a:spcPts val="250"/>
                        </a:spcBef>
                        <a:spcAft>
                          <a:spcPts val="250"/>
                        </a:spcAft>
                      </a:pPr>
                      <a:endParaRPr lang="en-US" sz="1600" b="1" kern="100" dirty="0" smtClean="0">
                        <a:latin typeface="Times New Roman"/>
                        <a:ea typeface="宋体"/>
                        <a:cs typeface="Times New Roman"/>
                      </a:endParaRPr>
                    </a:p>
                    <a:p>
                      <a:pPr algn="just">
                        <a:lnSpc>
                          <a:spcPct val="100000"/>
                        </a:lnSpc>
                        <a:spcBef>
                          <a:spcPts val="250"/>
                        </a:spcBef>
                        <a:spcAft>
                          <a:spcPts val="250"/>
                        </a:spcAft>
                      </a:pPr>
                      <a:r>
                        <a:rPr lang="en-US" sz="1600" b="1" kern="100" dirty="0" smtClean="0">
                          <a:latin typeface="Times New Roman"/>
                          <a:ea typeface="宋体"/>
                          <a:cs typeface="Times New Roman"/>
                        </a:rPr>
                        <a:t>Rank</a:t>
                      </a:r>
                      <a:endParaRPr lang="zh-CN" sz="1600" b="1" kern="1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250"/>
                        </a:spcBef>
                        <a:spcAft>
                          <a:spcPts val="250"/>
                        </a:spcAft>
                      </a:pPr>
                      <a:endParaRPr lang="en-US" altLang="zh-CN" sz="1600" b="1" kern="100" dirty="0" smtClean="0">
                        <a:latin typeface="Times New Roman"/>
                        <a:ea typeface="宋体"/>
                        <a:cs typeface="Times New Roman"/>
                      </a:endParaRPr>
                    </a:p>
                    <a:p>
                      <a:pPr algn="just">
                        <a:lnSpc>
                          <a:spcPct val="150000"/>
                        </a:lnSpc>
                        <a:spcBef>
                          <a:spcPts val="250"/>
                        </a:spcBef>
                        <a:spcAft>
                          <a:spcPts val="250"/>
                        </a:spcAft>
                      </a:pPr>
                      <a:r>
                        <a:rPr lang="zh-CN" sz="1600" b="1" kern="100" dirty="0" smtClean="0">
                          <a:latin typeface="Times New Roman"/>
                          <a:ea typeface="宋体"/>
                          <a:cs typeface="Times New Roman"/>
                        </a:rPr>
                        <a:t>使用</a:t>
                      </a:r>
                      <a:r>
                        <a:rPr lang="en-US" sz="1600" b="1" kern="100" dirty="0">
                          <a:latin typeface="Times New Roman"/>
                          <a:ea typeface="宋体"/>
                          <a:cs typeface="Times New Roman"/>
                        </a:rPr>
                        <a:t>Rank</a:t>
                      </a:r>
                      <a:r>
                        <a:rPr lang="zh-CN" sz="1600" b="1" kern="100" dirty="0">
                          <a:latin typeface="Times New Roman"/>
                          <a:ea typeface="宋体"/>
                          <a:cs typeface="Times New Roman"/>
                        </a:rPr>
                        <a:t>属性可以获得数组的维数</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7776000" cy="1143000"/>
          </a:xfrm>
        </p:spPr>
        <p:txBody>
          <a:bodyPr>
            <a:normAutofit fontScale="90000"/>
          </a:bodyPr>
          <a:lstStyle/>
          <a:p>
            <a:r>
              <a:rPr lang="en-US" altLang="en-US" sz="3600" kern="1800" dirty="0" smtClean="0">
                <a:latin typeface="Arial"/>
                <a:ea typeface="黑体"/>
              </a:rPr>
              <a:t>4.3.2  Array</a:t>
            </a:r>
            <a:r>
              <a:rPr lang="zh-CN" altLang="en-US" sz="3600" kern="1800" dirty="0" smtClean="0">
                <a:latin typeface="Arial"/>
                <a:ea typeface="黑体"/>
              </a:rPr>
              <a:t>类方法</a:t>
            </a:r>
            <a:br>
              <a:rPr lang="zh-CN" altLang="en-US" sz="3600" kern="1800" dirty="0" smtClean="0">
                <a:latin typeface="Arial"/>
                <a:ea typeface="黑体"/>
              </a:rPr>
            </a:br>
            <a:endParaRPr lang="zh-CN" altLang="en-US" sz="3600" kern="1800" dirty="0" smtClean="0">
              <a:latin typeface="Arial"/>
              <a:ea typeface="黑体"/>
            </a:endParaRPr>
          </a:p>
        </p:txBody>
      </p:sp>
      <p:sp>
        <p:nvSpPr>
          <p:cNvPr id="3" name="文本占位符 2"/>
          <p:cNvSpPr>
            <a:spLocks noGrp="1"/>
          </p:cNvSpPr>
          <p:nvPr>
            <p:ph type="body" idx="1"/>
          </p:nvPr>
        </p:nvSpPr>
        <p:spPr>
          <a:xfrm>
            <a:off x="457200" y="764704"/>
            <a:ext cx="8229600" cy="4525963"/>
          </a:xfrm>
        </p:spPr>
        <p:txBody>
          <a:bodyPr>
            <a:noAutofit/>
          </a:bodyPr>
          <a:lstStyle/>
          <a:p>
            <a:r>
              <a:rPr lang="en-US" dirty="0" smtClean="0"/>
              <a:t>Array</a:t>
            </a:r>
            <a:r>
              <a:rPr lang="zh-CN" altLang="en-US" dirty="0" smtClean="0"/>
              <a:t>类还包含许多静态方法，表</a:t>
            </a:r>
            <a:r>
              <a:rPr lang="en-US" dirty="0" smtClean="0"/>
              <a:t>4-3</a:t>
            </a:r>
            <a:r>
              <a:rPr lang="zh-CN" altLang="en-US" dirty="0" smtClean="0"/>
              <a:t>列出了常用的</a:t>
            </a:r>
            <a:r>
              <a:rPr lang="en-US" dirty="0" smtClean="0"/>
              <a:t>Array</a:t>
            </a:r>
            <a:r>
              <a:rPr lang="zh-CN" altLang="en-US" dirty="0" smtClean="0"/>
              <a:t>类静态方法。充分利用这些方法，可以高效率地实现数组的复制、排序、查找等操作。</a:t>
            </a:r>
            <a:r>
              <a:rPr lang="en-US" dirty="0" smtClean="0"/>
              <a:t> </a:t>
            </a:r>
            <a:endParaRPr lang="zh-CN" altLang="en-US" dirty="0"/>
          </a:p>
        </p:txBody>
      </p:sp>
      <p:graphicFrame>
        <p:nvGraphicFramePr>
          <p:cNvPr id="4" name="表格 3"/>
          <p:cNvGraphicFramePr>
            <a:graphicFrameLocks noGrp="1"/>
          </p:cNvGraphicFramePr>
          <p:nvPr/>
        </p:nvGraphicFramePr>
        <p:xfrm>
          <a:off x="683569" y="2708923"/>
          <a:ext cx="7704855" cy="3859341"/>
        </p:xfrm>
        <a:graphic>
          <a:graphicData uri="http://schemas.openxmlformats.org/drawingml/2006/table">
            <a:tbl>
              <a:tblPr/>
              <a:tblGrid>
                <a:gridCol w="2568285"/>
                <a:gridCol w="2976330"/>
                <a:gridCol w="2160240"/>
              </a:tblGrid>
              <a:tr h="273630">
                <a:tc>
                  <a:txBody>
                    <a:bodyPr/>
                    <a:lstStyle/>
                    <a:p>
                      <a:pPr algn="ctr">
                        <a:lnSpc>
                          <a:spcPts val="1200"/>
                        </a:lnSpc>
                        <a:spcBef>
                          <a:spcPts val="250"/>
                        </a:spcBef>
                        <a:spcAft>
                          <a:spcPts val="250"/>
                        </a:spcAft>
                      </a:pPr>
                      <a:endParaRPr lang="en-US" altLang="zh-CN" sz="1600" kern="0" dirty="0" smtClean="0">
                        <a:latin typeface="Arial"/>
                        <a:ea typeface="黑体"/>
                        <a:cs typeface="Times New Roman"/>
                      </a:endParaRPr>
                    </a:p>
                    <a:p>
                      <a:pPr algn="ctr">
                        <a:lnSpc>
                          <a:spcPts val="1200"/>
                        </a:lnSpc>
                        <a:spcBef>
                          <a:spcPts val="250"/>
                        </a:spcBef>
                        <a:spcAft>
                          <a:spcPts val="250"/>
                        </a:spcAft>
                      </a:pPr>
                      <a:r>
                        <a:rPr lang="zh-CN" sz="1600" kern="0" dirty="0" smtClean="0">
                          <a:latin typeface="Arial"/>
                          <a:ea typeface="黑体"/>
                          <a:cs typeface="Times New Roman"/>
                        </a:rPr>
                        <a:t>方法</a:t>
                      </a:r>
                      <a:r>
                        <a:rPr lang="en-US" sz="1600" kern="0" dirty="0" smtClean="0">
                          <a:latin typeface="Arial"/>
                          <a:ea typeface="黑体"/>
                          <a:cs typeface="Times New Roman"/>
                        </a:rPr>
                        <a:t> </a:t>
                      </a:r>
                      <a:endParaRPr lang="zh-CN" sz="1600" kern="100" dirty="0">
                        <a:latin typeface="Arial"/>
                        <a:ea typeface="黑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endParaRPr lang="en-US" altLang="zh-CN" sz="1600" kern="0" dirty="0" smtClean="0">
                        <a:latin typeface="Arial"/>
                        <a:ea typeface="黑体"/>
                        <a:cs typeface="Times New Roman"/>
                      </a:endParaRPr>
                    </a:p>
                    <a:p>
                      <a:pPr algn="ctr">
                        <a:lnSpc>
                          <a:spcPts val="1200"/>
                        </a:lnSpc>
                        <a:spcBef>
                          <a:spcPts val="250"/>
                        </a:spcBef>
                        <a:spcAft>
                          <a:spcPts val="250"/>
                        </a:spcAft>
                      </a:pPr>
                      <a:r>
                        <a:rPr lang="zh-CN" sz="1600" kern="0" dirty="0" smtClean="0">
                          <a:latin typeface="Arial"/>
                          <a:ea typeface="黑体"/>
                          <a:cs typeface="Times New Roman"/>
                        </a:rPr>
                        <a:t>说明</a:t>
                      </a:r>
                      <a:r>
                        <a:rPr lang="en-US" sz="1600" kern="0" dirty="0" smtClean="0">
                          <a:latin typeface="Arial"/>
                          <a:ea typeface="黑体"/>
                          <a:cs typeface="Times New Roman"/>
                        </a:rPr>
                        <a:t> </a:t>
                      </a:r>
                      <a:endParaRPr lang="zh-CN" sz="1600" kern="100" dirty="0">
                        <a:latin typeface="Arial"/>
                        <a:ea typeface="黑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endParaRPr lang="en-US" altLang="zh-CN" sz="1600" kern="0" dirty="0" smtClean="0">
                        <a:latin typeface="Arial"/>
                        <a:ea typeface="黑体"/>
                        <a:cs typeface="Times New Roman"/>
                      </a:endParaRPr>
                    </a:p>
                    <a:p>
                      <a:pPr algn="ctr">
                        <a:lnSpc>
                          <a:spcPts val="1200"/>
                        </a:lnSpc>
                        <a:spcBef>
                          <a:spcPts val="250"/>
                        </a:spcBef>
                        <a:spcAft>
                          <a:spcPts val="250"/>
                        </a:spcAft>
                      </a:pPr>
                      <a:r>
                        <a:rPr lang="zh-CN" sz="1600" kern="0" dirty="0" smtClean="0">
                          <a:latin typeface="Arial"/>
                          <a:ea typeface="黑体"/>
                          <a:cs typeface="Times New Roman"/>
                        </a:rPr>
                        <a:t>返回</a:t>
                      </a:r>
                      <a:r>
                        <a:rPr lang="zh-CN" sz="1600" kern="0" dirty="0">
                          <a:latin typeface="Arial"/>
                          <a:ea typeface="黑体"/>
                          <a:cs typeface="Times New Roman"/>
                        </a:rPr>
                        <a:t>值类型</a:t>
                      </a:r>
                      <a:r>
                        <a:rPr lang="en-US" sz="1600" kern="0" dirty="0">
                          <a:latin typeface="Arial"/>
                          <a:ea typeface="黑体"/>
                          <a:cs typeface="Times New Roman"/>
                        </a:rPr>
                        <a:t> </a:t>
                      </a:r>
                      <a:endParaRPr lang="zh-CN" sz="1600" kern="100" dirty="0">
                        <a:latin typeface="Arial"/>
                        <a:ea typeface="黑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630">
                <a:tc>
                  <a:txBody>
                    <a:bodyPr/>
                    <a:lstStyle/>
                    <a:p>
                      <a:pPr algn="just">
                        <a:lnSpc>
                          <a:spcPts val="1200"/>
                        </a:lnSpc>
                        <a:spcBef>
                          <a:spcPts val="200"/>
                        </a:spcBef>
                        <a:spcAft>
                          <a:spcPts val="200"/>
                        </a:spcAft>
                      </a:pPr>
                      <a:endParaRPr lang="en-US" sz="1600" b="1" kern="0" dirty="0" smtClean="0">
                        <a:latin typeface="Times New Roman"/>
                        <a:ea typeface="宋体"/>
                        <a:cs typeface="Times New Roman"/>
                      </a:endParaRPr>
                    </a:p>
                    <a:p>
                      <a:pPr algn="just">
                        <a:lnSpc>
                          <a:spcPts val="1200"/>
                        </a:lnSpc>
                        <a:spcBef>
                          <a:spcPts val="200"/>
                        </a:spcBef>
                        <a:spcAft>
                          <a:spcPts val="200"/>
                        </a:spcAft>
                      </a:pPr>
                      <a:r>
                        <a:rPr lang="en-US" sz="1600" b="1" kern="0" dirty="0" err="1" smtClean="0">
                          <a:latin typeface="Times New Roman"/>
                          <a:ea typeface="宋体"/>
                          <a:cs typeface="Times New Roman"/>
                        </a:rPr>
                        <a:t>BinarySearch</a:t>
                      </a:r>
                      <a:r>
                        <a:rPr lang="en-US" sz="1600" b="1" kern="0" dirty="0" smtClean="0">
                          <a:latin typeface="Times New Roman"/>
                          <a:ea typeface="宋体"/>
                          <a:cs typeface="Times New Roman"/>
                        </a:rPr>
                        <a:t> </a:t>
                      </a:r>
                      <a:endParaRPr lang="zh-CN" sz="1600" b="1" kern="9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altLang="zh-CN" sz="1600" b="1" kern="0" dirty="0" smtClean="0">
                        <a:latin typeface="Times New Roman"/>
                        <a:ea typeface="宋体"/>
                        <a:cs typeface="宋体"/>
                      </a:endParaRPr>
                    </a:p>
                    <a:p>
                      <a:pPr algn="just">
                        <a:lnSpc>
                          <a:spcPts val="1200"/>
                        </a:lnSpc>
                        <a:spcBef>
                          <a:spcPts val="200"/>
                        </a:spcBef>
                        <a:spcAft>
                          <a:spcPts val="200"/>
                        </a:spcAft>
                      </a:pPr>
                      <a:r>
                        <a:rPr lang="zh-CN" sz="1600" b="1" kern="0" dirty="0" smtClean="0">
                          <a:latin typeface="Times New Roman"/>
                          <a:ea typeface="宋体"/>
                          <a:cs typeface="宋体"/>
                        </a:rPr>
                        <a:t>在</a:t>
                      </a:r>
                      <a:r>
                        <a:rPr lang="zh-CN" sz="1600" b="1" kern="0" dirty="0">
                          <a:latin typeface="Times New Roman"/>
                          <a:ea typeface="宋体"/>
                          <a:cs typeface="宋体"/>
                        </a:rPr>
                        <a:t>一维已排序数组中搜索指定值</a:t>
                      </a:r>
                      <a:r>
                        <a:rPr lang="en-US" sz="1600" b="1" kern="0" dirty="0">
                          <a:latin typeface="Times New Roman"/>
                          <a:ea typeface="宋体"/>
                          <a:cs typeface="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1600" b="1" kern="0" dirty="0" smtClean="0">
                        <a:latin typeface="新宋体"/>
                        <a:ea typeface="宋体"/>
                        <a:cs typeface="新宋体"/>
                      </a:endParaRPr>
                    </a:p>
                    <a:p>
                      <a:pPr algn="just">
                        <a:lnSpc>
                          <a:spcPts val="1200"/>
                        </a:lnSpc>
                        <a:spcBef>
                          <a:spcPts val="200"/>
                        </a:spcBef>
                        <a:spcAft>
                          <a:spcPts val="200"/>
                        </a:spcAft>
                      </a:pPr>
                      <a:r>
                        <a:rPr lang="en-US" sz="1600" b="1" kern="0" dirty="0" err="1" smtClean="0">
                          <a:latin typeface="新宋体"/>
                          <a:ea typeface="宋体"/>
                          <a:cs typeface="新宋体"/>
                        </a:rPr>
                        <a:t>int</a:t>
                      </a:r>
                      <a:r>
                        <a:rPr lang="en-US" sz="1600" b="1" kern="0" dirty="0" smtClean="0">
                          <a:latin typeface="新宋体"/>
                          <a:ea typeface="宋体"/>
                          <a:cs typeface="新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630">
                <a:tc>
                  <a:txBody>
                    <a:bodyPr/>
                    <a:lstStyle/>
                    <a:p>
                      <a:pPr algn="just">
                        <a:lnSpc>
                          <a:spcPts val="1200"/>
                        </a:lnSpc>
                        <a:spcBef>
                          <a:spcPts val="200"/>
                        </a:spcBef>
                        <a:spcAft>
                          <a:spcPts val="200"/>
                        </a:spcAft>
                      </a:pPr>
                      <a:endParaRPr lang="en-US" sz="1600" b="1" kern="0" dirty="0" smtClean="0">
                        <a:latin typeface="Times New Roman"/>
                        <a:ea typeface="宋体"/>
                        <a:cs typeface="Times New Roman"/>
                      </a:endParaRPr>
                    </a:p>
                    <a:p>
                      <a:pPr algn="just">
                        <a:lnSpc>
                          <a:spcPts val="1200"/>
                        </a:lnSpc>
                        <a:spcBef>
                          <a:spcPts val="200"/>
                        </a:spcBef>
                        <a:spcAft>
                          <a:spcPts val="200"/>
                        </a:spcAft>
                      </a:pPr>
                      <a:r>
                        <a:rPr lang="en-US" sz="1600" b="1" kern="0" dirty="0" smtClean="0">
                          <a:latin typeface="Times New Roman"/>
                          <a:ea typeface="宋体"/>
                          <a:cs typeface="Times New Roman"/>
                        </a:rPr>
                        <a:t>Clear </a:t>
                      </a:r>
                      <a:endParaRPr lang="zh-CN" sz="1600" b="1" kern="9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altLang="zh-CN" sz="1600" b="1" kern="0" dirty="0" smtClean="0">
                        <a:latin typeface="Times New Roman"/>
                        <a:ea typeface="宋体"/>
                        <a:cs typeface="宋体"/>
                      </a:endParaRPr>
                    </a:p>
                    <a:p>
                      <a:pPr algn="just">
                        <a:lnSpc>
                          <a:spcPts val="1200"/>
                        </a:lnSpc>
                        <a:spcBef>
                          <a:spcPts val="200"/>
                        </a:spcBef>
                        <a:spcAft>
                          <a:spcPts val="200"/>
                        </a:spcAft>
                      </a:pPr>
                      <a:r>
                        <a:rPr lang="zh-CN" sz="1600" b="1" kern="0" dirty="0" smtClean="0">
                          <a:latin typeface="Times New Roman"/>
                          <a:ea typeface="宋体"/>
                          <a:cs typeface="宋体"/>
                        </a:rPr>
                        <a:t>清除</a:t>
                      </a:r>
                      <a:r>
                        <a:rPr lang="zh-CN" sz="1600" b="1" kern="0" dirty="0">
                          <a:latin typeface="Times New Roman"/>
                          <a:ea typeface="宋体"/>
                          <a:cs typeface="宋体"/>
                        </a:rPr>
                        <a:t>数组中指定范围的元素</a:t>
                      </a:r>
                      <a:r>
                        <a:rPr lang="en-US" sz="1600" b="1" kern="0" dirty="0">
                          <a:latin typeface="Times New Roman"/>
                          <a:ea typeface="宋体"/>
                          <a:cs typeface="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1600" b="1" kern="0" dirty="0" smtClean="0">
                        <a:latin typeface="新宋体"/>
                        <a:ea typeface="宋体"/>
                        <a:cs typeface="新宋体"/>
                      </a:endParaRPr>
                    </a:p>
                    <a:p>
                      <a:pPr algn="just">
                        <a:lnSpc>
                          <a:spcPts val="1200"/>
                        </a:lnSpc>
                        <a:spcBef>
                          <a:spcPts val="200"/>
                        </a:spcBef>
                        <a:spcAft>
                          <a:spcPts val="200"/>
                        </a:spcAft>
                      </a:pPr>
                      <a:r>
                        <a:rPr lang="en-US" sz="1600" b="1" kern="0" dirty="0" smtClean="0">
                          <a:latin typeface="新宋体"/>
                          <a:ea typeface="宋体"/>
                          <a:cs typeface="新宋体"/>
                        </a:rPr>
                        <a:t>void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7261">
                <a:tc>
                  <a:txBody>
                    <a:bodyPr/>
                    <a:lstStyle/>
                    <a:p>
                      <a:pPr algn="just">
                        <a:lnSpc>
                          <a:spcPts val="1200"/>
                        </a:lnSpc>
                        <a:spcBef>
                          <a:spcPts val="200"/>
                        </a:spcBef>
                        <a:spcAft>
                          <a:spcPts val="200"/>
                        </a:spcAft>
                      </a:pPr>
                      <a:endParaRPr lang="en-US" sz="1600" b="1" kern="0" dirty="0" smtClean="0">
                        <a:latin typeface="Times New Roman"/>
                        <a:ea typeface="宋体"/>
                        <a:cs typeface="Times New Roman"/>
                      </a:endParaRPr>
                    </a:p>
                    <a:p>
                      <a:pPr algn="just">
                        <a:lnSpc>
                          <a:spcPts val="1200"/>
                        </a:lnSpc>
                        <a:spcBef>
                          <a:spcPts val="200"/>
                        </a:spcBef>
                        <a:spcAft>
                          <a:spcPts val="200"/>
                        </a:spcAft>
                      </a:pPr>
                      <a:r>
                        <a:rPr lang="en-US" sz="1600" b="1" kern="0" dirty="0" smtClean="0">
                          <a:latin typeface="Times New Roman"/>
                          <a:ea typeface="宋体"/>
                          <a:cs typeface="Times New Roman"/>
                        </a:rPr>
                        <a:t>Copy </a:t>
                      </a:r>
                      <a:endParaRPr lang="zh-CN" sz="1600" b="1" kern="9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altLang="zh-CN" sz="1600" b="1" kern="0" dirty="0" smtClean="0">
                        <a:latin typeface="Times New Roman"/>
                        <a:ea typeface="宋体"/>
                        <a:cs typeface="宋体"/>
                      </a:endParaRPr>
                    </a:p>
                    <a:p>
                      <a:pPr algn="just">
                        <a:lnSpc>
                          <a:spcPts val="1200"/>
                        </a:lnSpc>
                        <a:spcBef>
                          <a:spcPts val="200"/>
                        </a:spcBef>
                        <a:spcAft>
                          <a:spcPts val="200"/>
                        </a:spcAft>
                      </a:pPr>
                      <a:r>
                        <a:rPr lang="zh-CN" sz="1600" b="1" kern="0" dirty="0" smtClean="0">
                          <a:latin typeface="Times New Roman"/>
                          <a:ea typeface="宋体"/>
                          <a:cs typeface="宋体"/>
                        </a:rPr>
                        <a:t>将</a:t>
                      </a:r>
                      <a:r>
                        <a:rPr lang="zh-CN" sz="1600" b="1" kern="0" dirty="0">
                          <a:latin typeface="Times New Roman"/>
                          <a:ea typeface="宋体"/>
                          <a:cs typeface="宋体"/>
                        </a:rPr>
                        <a:t>源数组中指定范围的元素</a:t>
                      </a:r>
                      <a:r>
                        <a:rPr lang="zh-CN" sz="1600" b="1" kern="0" dirty="0" smtClean="0">
                          <a:latin typeface="Times New Roman"/>
                          <a:ea typeface="宋体"/>
                          <a:cs typeface="宋体"/>
                        </a:rPr>
                        <a:t>复</a:t>
                      </a:r>
                      <a:endParaRPr lang="en-US" altLang="zh-CN" sz="1600" b="1" kern="0" dirty="0" smtClean="0">
                        <a:latin typeface="Times New Roman"/>
                        <a:ea typeface="宋体"/>
                        <a:cs typeface="宋体"/>
                      </a:endParaRPr>
                    </a:p>
                    <a:p>
                      <a:pPr algn="just">
                        <a:lnSpc>
                          <a:spcPts val="1200"/>
                        </a:lnSpc>
                        <a:spcBef>
                          <a:spcPts val="200"/>
                        </a:spcBef>
                        <a:spcAft>
                          <a:spcPts val="200"/>
                        </a:spcAft>
                      </a:pPr>
                      <a:r>
                        <a:rPr lang="zh-CN" sz="1600" b="1" kern="0" dirty="0" smtClean="0">
                          <a:latin typeface="Times New Roman"/>
                          <a:ea typeface="宋体"/>
                          <a:cs typeface="宋体"/>
                        </a:rPr>
                        <a:t>制</a:t>
                      </a:r>
                      <a:r>
                        <a:rPr lang="zh-CN" sz="1600" b="1" kern="0" dirty="0">
                          <a:latin typeface="Times New Roman"/>
                          <a:ea typeface="宋体"/>
                          <a:cs typeface="宋体"/>
                        </a:rPr>
                        <a:t>到目标数组的指定区域</a:t>
                      </a:r>
                      <a:r>
                        <a:rPr lang="en-US" sz="1600" b="1" kern="0" dirty="0">
                          <a:latin typeface="Times New Roman"/>
                          <a:ea typeface="宋体"/>
                          <a:cs typeface="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1600" b="1" kern="0" dirty="0" smtClean="0">
                        <a:latin typeface="新宋体"/>
                        <a:ea typeface="宋体"/>
                        <a:cs typeface="新宋体"/>
                      </a:endParaRPr>
                    </a:p>
                    <a:p>
                      <a:pPr algn="just">
                        <a:lnSpc>
                          <a:spcPts val="1200"/>
                        </a:lnSpc>
                        <a:spcBef>
                          <a:spcPts val="200"/>
                        </a:spcBef>
                        <a:spcAft>
                          <a:spcPts val="200"/>
                        </a:spcAft>
                      </a:pPr>
                      <a:r>
                        <a:rPr lang="en-US" sz="1600" b="1" kern="0" dirty="0" smtClean="0">
                          <a:latin typeface="新宋体"/>
                          <a:ea typeface="宋体"/>
                          <a:cs typeface="新宋体"/>
                        </a:rPr>
                        <a:t>void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630">
                <a:tc>
                  <a:txBody>
                    <a:bodyPr/>
                    <a:lstStyle/>
                    <a:p>
                      <a:pPr algn="just">
                        <a:lnSpc>
                          <a:spcPts val="1200"/>
                        </a:lnSpc>
                        <a:spcBef>
                          <a:spcPts val="200"/>
                        </a:spcBef>
                        <a:spcAft>
                          <a:spcPts val="200"/>
                        </a:spcAft>
                      </a:pPr>
                      <a:endParaRPr lang="en-US" sz="1600" b="1" kern="0" dirty="0" smtClean="0">
                        <a:latin typeface="Times New Roman"/>
                        <a:ea typeface="宋体"/>
                        <a:cs typeface="Times New Roman"/>
                      </a:endParaRPr>
                    </a:p>
                    <a:p>
                      <a:pPr algn="just">
                        <a:lnSpc>
                          <a:spcPts val="1200"/>
                        </a:lnSpc>
                        <a:spcBef>
                          <a:spcPts val="200"/>
                        </a:spcBef>
                        <a:spcAft>
                          <a:spcPts val="200"/>
                        </a:spcAft>
                      </a:pPr>
                      <a:r>
                        <a:rPr lang="en-US" sz="1600" b="1" kern="0" dirty="0" err="1" smtClean="0">
                          <a:latin typeface="Times New Roman"/>
                          <a:ea typeface="宋体"/>
                          <a:cs typeface="Times New Roman"/>
                        </a:rPr>
                        <a:t>CreateInstance</a:t>
                      </a:r>
                      <a:r>
                        <a:rPr lang="en-US" sz="1600" b="1" kern="0" dirty="0" smtClean="0">
                          <a:latin typeface="Times New Roman"/>
                          <a:ea typeface="宋体"/>
                          <a:cs typeface="Times New Roman"/>
                        </a:rPr>
                        <a:t> </a:t>
                      </a:r>
                      <a:endParaRPr lang="zh-CN" sz="1600" b="1" kern="9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altLang="zh-CN" sz="1600" b="1" kern="0" dirty="0" smtClean="0">
                        <a:latin typeface="Times New Roman"/>
                        <a:ea typeface="宋体"/>
                        <a:cs typeface="宋体"/>
                      </a:endParaRPr>
                    </a:p>
                    <a:p>
                      <a:pPr algn="just">
                        <a:lnSpc>
                          <a:spcPts val="1200"/>
                        </a:lnSpc>
                        <a:spcBef>
                          <a:spcPts val="200"/>
                        </a:spcBef>
                        <a:spcAft>
                          <a:spcPts val="200"/>
                        </a:spcAft>
                      </a:pPr>
                      <a:r>
                        <a:rPr lang="zh-CN" sz="1600" b="1" kern="0" dirty="0" smtClean="0">
                          <a:latin typeface="Times New Roman"/>
                          <a:ea typeface="宋体"/>
                          <a:cs typeface="宋体"/>
                        </a:rPr>
                        <a:t>创建</a:t>
                      </a:r>
                      <a:r>
                        <a:rPr lang="zh-CN" sz="1600" b="1" kern="0" dirty="0">
                          <a:latin typeface="Times New Roman"/>
                          <a:ea typeface="宋体"/>
                          <a:cs typeface="宋体"/>
                        </a:rPr>
                        <a:t>数组</a:t>
                      </a:r>
                      <a:r>
                        <a:rPr lang="en-US" sz="1600" b="1" kern="0" dirty="0">
                          <a:latin typeface="Times New Roman"/>
                          <a:ea typeface="宋体"/>
                          <a:cs typeface="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1600" b="1" kern="0" dirty="0" smtClean="0">
                        <a:latin typeface="新宋体"/>
                        <a:ea typeface="宋体"/>
                        <a:cs typeface="新宋体"/>
                      </a:endParaRPr>
                    </a:p>
                    <a:p>
                      <a:pPr algn="just">
                        <a:lnSpc>
                          <a:spcPts val="1200"/>
                        </a:lnSpc>
                        <a:spcBef>
                          <a:spcPts val="200"/>
                        </a:spcBef>
                        <a:spcAft>
                          <a:spcPts val="200"/>
                        </a:spcAft>
                      </a:pPr>
                      <a:r>
                        <a:rPr lang="en-US" sz="1600" b="1" kern="0" dirty="0" smtClean="0">
                          <a:latin typeface="新宋体"/>
                          <a:ea typeface="宋体"/>
                          <a:cs typeface="新宋体"/>
                        </a:rPr>
                        <a:t>Array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630">
                <a:tc>
                  <a:txBody>
                    <a:bodyPr/>
                    <a:lstStyle/>
                    <a:p>
                      <a:pPr algn="just">
                        <a:lnSpc>
                          <a:spcPts val="1200"/>
                        </a:lnSpc>
                        <a:spcBef>
                          <a:spcPts val="200"/>
                        </a:spcBef>
                        <a:spcAft>
                          <a:spcPts val="200"/>
                        </a:spcAft>
                      </a:pPr>
                      <a:endParaRPr lang="en-US" sz="1600" b="1" kern="0" dirty="0" smtClean="0">
                        <a:latin typeface="Times New Roman"/>
                        <a:ea typeface="宋体"/>
                        <a:cs typeface="Times New Roman"/>
                      </a:endParaRPr>
                    </a:p>
                    <a:p>
                      <a:pPr algn="just">
                        <a:lnSpc>
                          <a:spcPts val="1200"/>
                        </a:lnSpc>
                        <a:spcBef>
                          <a:spcPts val="200"/>
                        </a:spcBef>
                        <a:spcAft>
                          <a:spcPts val="200"/>
                        </a:spcAft>
                      </a:pPr>
                      <a:r>
                        <a:rPr lang="en-US" sz="1600" b="1" kern="0" dirty="0" err="1" smtClean="0">
                          <a:latin typeface="Times New Roman"/>
                          <a:ea typeface="宋体"/>
                          <a:cs typeface="Times New Roman"/>
                        </a:rPr>
                        <a:t>IndexOf</a:t>
                      </a:r>
                      <a:r>
                        <a:rPr lang="en-US" sz="1600" b="1" kern="0" dirty="0" smtClean="0">
                          <a:latin typeface="Times New Roman"/>
                          <a:ea typeface="宋体"/>
                          <a:cs typeface="Times New Roman"/>
                        </a:rPr>
                        <a:t> </a:t>
                      </a:r>
                      <a:endParaRPr lang="zh-CN" sz="1600" b="1" kern="9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altLang="zh-CN" sz="1600" b="1" kern="0" dirty="0" smtClean="0">
                        <a:latin typeface="Times New Roman"/>
                        <a:ea typeface="宋体"/>
                        <a:cs typeface="宋体"/>
                      </a:endParaRPr>
                    </a:p>
                    <a:p>
                      <a:pPr algn="just">
                        <a:lnSpc>
                          <a:spcPts val="1200"/>
                        </a:lnSpc>
                        <a:spcBef>
                          <a:spcPts val="200"/>
                        </a:spcBef>
                        <a:spcAft>
                          <a:spcPts val="200"/>
                        </a:spcAft>
                      </a:pPr>
                      <a:r>
                        <a:rPr lang="zh-CN" sz="1600" b="1" kern="0" dirty="0" smtClean="0">
                          <a:latin typeface="Times New Roman"/>
                          <a:ea typeface="宋体"/>
                          <a:cs typeface="宋体"/>
                        </a:rPr>
                        <a:t>一</a:t>
                      </a:r>
                      <a:r>
                        <a:rPr lang="zh-CN" sz="1600" b="1" kern="0" dirty="0">
                          <a:latin typeface="Times New Roman"/>
                          <a:ea typeface="宋体"/>
                          <a:cs typeface="宋体"/>
                        </a:rPr>
                        <a:t>维数组内首次出现</a:t>
                      </a:r>
                      <a:r>
                        <a:rPr lang="en-US" sz="1600" b="1" kern="0" dirty="0">
                          <a:latin typeface="Times New Roman"/>
                          <a:ea typeface="宋体"/>
                          <a:cs typeface="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1600" b="1" kern="0" dirty="0" smtClean="0">
                        <a:latin typeface="新宋体"/>
                        <a:ea typeface="宋体"/>
                        <a:cs typeface="新宋体"/>
                      </a:endParaRPr>
                    </a:p>
                    <a:p>
                      <a:pPr algn="just">
                        <a:lnSpc>
                          <a:spcPts val="1200"/>
                        </a:lnSpc>
                        <a:spcBef>
                          <a:spcPts val="200"/>
                        </a:spcBef>
                        <a:spcAft>
                          <a:spcPts val="200"/>
                        </a:spcAft>
                      </a:pPr>
                      <a:r>
                        <a:rPr lang="en-US" sz="1600" b="1" kern="0" dirty="0" err="1" smtClean="0">
                          <a:latin typeface="新宋体"/>
                          <a:ea typeface="宋体"/>
                          <a:cs typeface="新宋体"/>
                        </a:rPr>
                        <a:t>int</a:t>
                      </a:r>
                      <a:r>
                        <a:rPr lang="en-US" sz="1600" b="1" kern="0" dirty="0" smtClean="0">
                          <a:latin typeface="新宋体"/>
                          <a:ea typeface="宋体"/>
                          <a:cs typeface="新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630">
                <a:tc>
                  <a:txBody>
                    <a:bodyPr/>
                    <a:lstStyle/>
                    <a:p>
                      <a:pPr algn="just">
                        <a:lnSpc>
                          <a:spcPts val="1200"/>
                        </a:lnSpc>
                        <a:spcBef>
                          <a:spcPts val="200"/>
                        </a:spcBef>
                        <a:spcAft>
                          <a:spcPts val="200"/>
                        </a:spcAft>
                      </a:pPr>
                      <a:endParaRPr lang="en-US" sz="1600" b="1" kern="0" dirty="0" smtClean="0">
                        <a:latin typeface="Times New Roman"/>
                        <a:ea typeface="宋体"/>
                        <a:cs typeface="Times New Roman"/>
                      </a:endParaRPr>
                    </a:p>
                    <a:p>
                      <a:pPr algn="just">
                        <a:lnSpc>
                          <a:spcPts val="1200"/>
                        </a:lnSpc>
                        <a:spcBef>
                          <a:spcPts val="200"/>
                        </a:spcBef>
                        <a:spcAft>
                          <a:spcPts val="200"/>
                        </a:spcAft>
                      </a:pPr>
                      <a:r>
                        <a:rPr lang="en-US" sz="1600" b="1" kern="0" dirty="0" err="1" smtClean="0">
                          <a:latin typeface="Times New Roman"/>
                          <a:ea typeface="宋体"/>
                          <a:cs typeface="Times New Roman"/>
                        </a:rPr>
                        <a:t>LastIndexOf</a:t>
                      </a:r>
                      <a:r>
                        <a:rPr lang="en-US" sz="1600" b="1" kern="0" dirty="0" smtClean="0">
                          <a:latin typeface="Times New Roman"/>
                          <a:ea typeface="宋体"/>
                          <a:cs typeface="Times New Roman"/>
                        </a:rPr>
                        <a:t> </a:t>
                      </a:r>
                      <a:endParaRPr lang="zh-CN" sz="1600" b="1" kern="9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altLang="zh-CN" sz="1600" b="1" kern="0" dirty="0" smtClean="0">
                        <a:latin typeface="Times New Roman"/>
                        <a:ea typeface="宋体"/>
                        <a:cs typeface="宋体"/>
                      </a:endParaRPr>
                    </a:p>
                    <a:p>
                      <a:pPr algn="just">
                        <a:lnSpc>
                          <a:spcPts val="1200"/>
                        </a:lnSpc>
                        <a:spcBef>
                          <a:spcPts val="200"/>
                        </a:spcBef>
                        <a:spcAft>
                          <a:spcPts val="200"/>
                        </a:spcAft>
                      </a:pPr>
                      <a:r>
                        <a:rPr lang="zh-CN" sz="1600" b="1" kern="0" dirty="0" smtClean="0">
                          <a:latin typeface="Times New Roman"/>
                          <a:ea typeface="宋体"/>
                          <a:cs typeface="宋体"/>
                        </a:rPr>
                        <a:t>一</a:t>
                      </a:r>
                      <a:r>
                        <a:rPr lang="zh-CN" sz="1600" b="1" kern="0" dirty="0">
                          <a:latin typeface="Times New Roman"/>
                          <a:ea typeface="宋体"/>
                          <a:cs typeface="宋体"/>
                        </a:rPr>
                        <a:t>维数组内最后一次出现</a:t>
                      </a:r>
                      <a:r>
                        <a:rPr lang="en-US" sz="1600" b="1" kern="0" dirty="0">
                          <a:latin typeface="Times New Roman"/>
                          <a:ea typeface="宋体"/>
                          <a:cs typeface="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1600" b="1" kern="0" dirty="0" smtClean="0">
                        <a:latin typeface="新宋体"/>
                        <a:ea typeface="宋体"/>
                        <a:cs typeface="新宋体"/>
                      </a:endParaRPr>
                    </a:p>
                    <a:p>
                      <a:pPr algn="just">
                        <a:lnSpc>
                          <a:spcPts val="1200"/>
                        </a:lnSpc>
                        <a:spcBef>
                          <a:spcPts val="200"/>
                        </a:spcBef>
                        <a:spcAft>
                          <a:spcPts val="200"/>
                        </a:spcAft>
                      </a:pPr>
                      <a:r>
                        <a:rPr lang="en-US" sz="1600" b="1" kern="0" dirty="0" smtClean="0">
                          <a:latin typeface="新宋体"/>
                          <a:ea typeface="宋体"/>
                          <a:cs typeface="新宋体"/>
                        </a:rPr>
                        <a:t>long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630">
                <a:tc>
                  <a:txBody>
                    <a:bodyPr/>
                    <a:lstStyle/>
                    <a:p>
                      <a:pPr algn="just">
                        <a:lnSpc>
                          <a:spcPts val="1200"/>
                        </a:lnSpc>
                        <a:spcBef>
                          <a:spcPts val="200"/>
                        </a:spcBef>
                        <a:spcAft>
                          <a:spcPts val="200"/>
                        </a:spcAft>
                      </a:pPr>
                      <a:endParaRPr lang="en-US" sz="1600" b="1" kern="0" dirty="0" smtClean="0">
                        <a:latin typeface="Times New Roman"/>
                        <a:ea typeface="宋体"/>
                        <a:cs typeface="Times New Roman"/>
                      </a:endParaRPr>
                    </a:p>
                    <a:p>
                      <a:pPr algn="just">
                        <a:lnSpc>
                          <a:spcPts val="1200"/>
                        </a:lnSpc>
                        <a:spcBef>
                          <a:spcPts val="200"/>
                        </a:spcBef>
                        <a:spcAft>
                          <a:spcPts val="200"/>
                        </a:spcAft>
                      </a:pPr>
                      <a:r>
                        <a:rPr lang="en-US" sz="1600" b="1" kern="0" dirty="0" smtClean="0">
                          <a:latin typeface="Times New Roman"/>
                          <a:ea typeface="宋体"/>
                          <a:cs typeface="Times New Roman"/>
                        </a:rPr>
                        <a:t>Reverse </a:t>
                      </a:r>
                      <a:endParaRPr lang="zh-CN" sz="1600" b="1" kern="9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altLang="zh-CN" sz="1600" b="1" kern="0" dirty="0" smtClean="0">
                        <a:latin typeface="Times New Roman"/>
                        <a:ea typeface="宋体"/>
                        <a:cs typeface="宋体"/>
                      </a:endParaRPr>
                    </a:p>
                    <a:p>
                      <a:pPr algn="just">
                        <a:lnSpc>
                          <a:spcPts val="1200"/>
                        </a:lnSpc>
                        <a:spcBef>
                          <a:spcPts val="200"/>
                        </a:spcBef>
                        <a:spcAft>
                          <a:spcPts val="200"/>
                        </a:spcAft>
                      </a:pPr>
                      <a:r>
                        <a:rPr lang="zh-CN" sz="1600" b="1" kern="0" dirty="0" smtClean="0">
                          <a:latin typeface="Times New Roman"/>
                          <a:ea typeface="宋体"/>
                          <a:cs typeface="宋体"/>
                        </a:rPr>
                        <a:t>将</a:t>
                      </a:r>
                      <a:r>
                        <a:rPr lang="zh-CN" sz="1600" b="1" kern="0" dirty="0">
                          <a:latin typeface="Times New Roman"/>
                          <a:ea typeface="宋体"/>
                          <a:cs typeface="宋体"/>
                        </a:rPr>
                        <a:t>一维数组中的部分元素</a:t>
                      </a:r>
                      <a:r>
                        <a:rPr lang="zh-CN" sz="1600" b="1" kern="0" dirty="0" smtClean="0">
                          <a:latin typeface="Times New Roman"/>
                          <a:ea typeface="宋体"/>
                          <a:cs typeface="宋体"/>
                        </a:rPr>
                        <a:t>逆序</a:t>
                      </a:r>
                      <a:endParaRPr lang="en-US" altLang="zh-CN" sz="1600" b="1" kern="0" dirty="0" smtClean="0">
                        <a:latin typeface="Times New Roman"/>
                        <a:ea typeface="宋体"/>
                        <a:cs typeface="宋体"/>
                      </a:endParaRPr>
                    </a:p>
                    <a:p>
                      <a:pPr algn="just">
                        <a:lnSpc>
                          <a:spcPts val="1200"/>
                        </a:lnSpc>
                        <a:spcBef>
                          <a:spcPts val="200"/>
                        </a:spcBef>
                        <a:spcAft>
                          <a:spcPts val="200"/>
                        </a:spcAft>
                      </a:pPr>
                      <a:r>
                        <a:rPr lang="zh-CN" sz="1600" b="1" kern="0" dirty="0" smtClean="0">
                          <a:latin typeface="Times New Roman"/>
                          <a:ea typeface="宋体"/>
                          <a:cs typeface="宋体"/>
                        </a:rPr>
                        <a:t>排列</a:t>
                      </a:r>
                      <a:r>
                        <a:rPr lang="en-US" sz="1600" b="1" kern="0" dirty="0" smtClean="0">
                          <a:latin typeface="Times New Roman"/>
                          <a:ea typeface="宋体"/>
                          <a:cs typeface="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1600" b="1" kern="0" dirty="0" smtClean="0">
                        <a:latin typeface="新宋体"/>
                        <a:ea typeface="宋体"/>
                        <a:cs typeface="新宋体"/>
                      </a:endParaRPr>
                    </a:p>
                    <a:p>
                      <a:pPr algn="just">
                        <a:lnSpc>
                          <a:spcPts val="1200"/>
                        </a:lnSpc>
                        <a:spcBef>
                          <a:spcPts val="200"/>
                        </a:spcBef>
                        <a:spcAft>
                          <a:spcPts val="200"/>
                        </a:spcAft>
                      </a:pPr>
                      <a:r>
                        <a:rPr lang="en-US" sz="1600" b="1" kern="0" dirty="0" err="1" smtClean="0">
                          <a:latin typeface="新宋体"/>
                          <a:ea typeface="宋体"/>
                          <a:cs typeface="新宋体"/>
                        </a:rPr>
                        <a:t>int</a:t>
                      </a:r>
                      <a:r>
                        <a:rPr lang="en-US" sz="1600" b="1" kern="0" dirty="0" smtClean="0">
                          <a:latin typeface="新宋体"/>
                          <a:ea typeface="宋体"/>
                          <a:cs typeface="新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630">
                <a:tc>
                  <a:txBody>
                    <a:bodyPr/>
                    <a:lstStyle/>
                    <a:p>
                      <a:pPr algn="just">
                        <a:lnSpc>
                          <a:spcPts val="1200"/>
                        </a:lnSpc>
                        <a:spcBef>
                          <a:spcPts val="200"/>
                        </a:spcBef>
                        <a:spcAft>
                          <a:spcPts val="200"/>
                        </a:spcAft>
                      </a:pPr>
                      <a:endParaRPr lang="en-US" sz="1600" b="1" kern="0" dirty="0" smtClean="0">
                        <a:latin typeface="Times New Roman"/>
                        <a:ea typeface="宋体"/>
                        <a:cs typeface="Times New Roman"/>
                      </a:endParaRPr>
                    </a:p>
                    <a:p>
                      <a:pPr algn="just">
                        <a:lnSpc>
                          <a:spcPts val="1200"/>
                        </a:lnSpc>
                        <a:spcBef>
                          <a:spcPts val="200"/>
                        </a:spcBef>
                        <a:spcAft>
                          <a:spcPts val="200"/>
                        </a:spcAft>
                      </a:pPr>
                      <a:r>
                        <a:rPr lang="en-US" sz="1600" b="1" kern="0" dirty="0" smtClean="0">
                          <a:latin typeface="Times New Roman"/>
                          <a:ea typeface="宋体"/>
                          <a:cs typeface="Times New Roman"/>
                        </a:rPr>
                        <a:t>Sort </a:t>
                      </a:r>
                      <a:endParaRPr lang="zh-CN" sz="1600" b="1" kern="9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altLang="zh-CN" sz="1600" b="1" kern="0" dirty="0" smtClean="0">
                        <a:latin typeface="Times New Roman"/>
                        <a:ea typeface="宋体"/>
                        <a:cs typeface="宋体"/>
                      </a:endParaRPr>
                    </a:p>
                    <a:p>
                      <a:pPr algn="just">
                        <a:lnSpc>
                          <a:spcPts val="1200"/>
                        </a:lnSpc>
                        <a:spcBef>
                          <a:spcPts val="200"/>
                        </a:spcBef>
                        <a:spcAft>
                          <a:spcPts val="200"/>
                        </a:spcAft>
                      </a:pPr>
                      <a:r>
                        <a:rPr lang="zh-CN" sz="1600" b="1" kern="0" dirty="0" smtClean="0">
                          <a:latin typeface="Times New Roman"/>
                          <a:ea typeface="宋体"/>
                          <a:cs typeface="宋体"/>
                        </a:rPr>
                        <a:t>将</a:t>
                      </a:r>
                      <a:r>
                        <a:rPr lang="zh-CN" sz="1600" b="1" kern="0" dirty="0">
                          <a:latin typeface="Times New Roman"/>
                          <a:ea typeface="宋体"/>
                          <a:cs typeface="宋体"/>
                        </a:rPr>
                        <a:t>指定的一维数组排序</a:t>
                      </a:r>
                      <a:r>
                        <a:rPr lang="en-US" sz="1600" b="1" kern="0" dirty="0">
                          <a:latin typeface="Times New Roman"/>
                          <a:ea typeface="宋体"/>
                          <a:cs typeface="宋体"/>
                        </a:rPr>
                        <a:t>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ts val="1200"/>
                        </a:lnSpc>
                        <a:spcBef>
                          <a:spcPts val="200"/>
                        </a:spcBef>
                        <a:spcAft>
                          <a:spcPts val="200"/>
                        </a:spcAft>
                      </a:pPr>
                      <a:endParaRPr lang="en-US" sz="1600" b="1" kern="0" dirty="0" smtClean="0">
                        <a:latin typeface="新宋体"/>
                        <a:ea typeface="宋体"/>
                        <a:cs typeface="新宋体"/>
                      </a:endParaRPr>
                    </a:p>
                    <a:p>
                      <a:pPr algn="just">
                        <a:lnSpc>
                          <a:spcPts val="1200"/>
                        </a:lnSpc>
                        <a:spcBef>
                          <a:spcPts val="200"/>
                        </a:spcBef>
                        <a:spcAft>
                          <a:spcPts val="200"/>
                        </a:spcAft>
                      </a:pPr>
                      <a:r>
                        <a:rPr lang="en-US" sz="1600" b="1" kern="0" dirty="0" smtClean="0">
                          <a:latin typeface="新宋体"/>
                          <a:ea typeface="宋体"/>
                          <a:cs typeface="新宋体"/>
                        </a:rPr>
                        <a:t>type </a:t>
                      </a:r>
                      <a:endParaRPr lang="zh-CN" sz="1600" b="1" kern="9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3200" kern="1800" dirty="0" smtClean="0">
                <a:latin typeface="Arial"/>
                <a:ea typeface="黑体"/>
              </a:rPr>
              <a:t>4.3.3  </a:t>
            </a:r>
            <a:r>
              <a:rPr lang="zh-CN" altLang="en-US" sz="3200" kern="1800" dirty="0" smtClean="0">
                <a:latin typeface="Arial"/>
                <a:ea typeface="黑体"/>
              </a:rPr>
              <a:t>创建数组</a:t>
            </a:r>
          </a:p>
        </p:txBody>
      </p:sp>
      <p:sp>
        <p:nvSpPr>
          <p:cNvPr id="3" name="文本占位符 2"/>
          <p:cNvSpPr>
            <a:spLocks noGrp="1"/>
          </p:cNvSpPr>
          <p:nvPr>
            <p:ph type="body" idx="1"/>
          </p:nvPr>
        </p:nvSpPr>
        <p:spPr>
          <a:xfrm>
            <a:off x="457200" y="620688"/>
            <a:ext cx="8229600" cy="6093296"/>
          </a:xfrm>
        </p:spPr>
        <p:txBody>
          <a:bodyPr>
            <a:noAutofit/>
          </a:bodyPr>
          <a:lstStyle/>
          <a:p>
            <a:r>
              <a:rPr lang="zh-CN" altLang="en-US" sz="2000" dirty="0" smtClean="0"/>
              <a:t>在本章的第一节中已经介绍了利用</a:t>
            </a:r>
            <a:r>
              <a:rPr lang="en-US" sz="2000" dirty="0" smtClean="0"/>
              <a:t>[ ]</a:t>
            </a:r>
            <a:r>
              <a:rPr lang="zh-CN" altLang="en-US" sz="2000" dirty="0" smtClean="0"/>
              <a:t>声明数组并对其初始化的方法，除此之外，还可以利用</a:t>
            </a:r>
            <a:r>
              <a:rPr lang="en-US" sz="2000" dirty="0" smtClean="0"/>
              <a:t>Array</a:t>
            </a:r>
            <a:r>
              <a:rPr lang="zh-CN" altLang="en-US" sz="2000" dirty="0" smtClean="0"/>
              <a:t>类提供的静态方法</a:t>
            </a:r>
            <a:r>
              <a:rPr lang="en-US" sz="2000" dirty="0" err="1" smtClean="0"/>
              <a:t>CreateInstance</a:t>
            </a:r>
            <a:r>
              <a:rPr lang="en-US" sz="2000" dirty="0" smtClean="0"/>
              <a:t>()</a:t>
            </a:r>
            <a:r>
              <a:rPr lang="zh-CN" altLang="en-US" sz="2000" dirty="0" smtClean="0"/>
              <a:t>创建数组对象。</a:t>
            </a:r>
            <a:r>
              <a:rPr lang="en-US" sz="2000" dirty="0" smtClean="0"/>
              <a:t> </a:t>
            </a:r>
            <a:endParaRPr lang="zh-CN" altLang="en-US" sz="2000" dirty="0" smtClean="0"/>
          </a:p>
          <a:p>
            <a:r>
              <a:rPr lang="en-US" dirty="0" err="1" smtClean="0"/>
              <a:t>CreateInstance</a:t>
            </a:r>
            <a:r>
              <a:rPr lang="en-US" dirty="0" smtClean="0"/>
              <a:t>()</a:t>
            </a:r>
            <a:r>
              <a:rPr lang="zh-CN" altLang="en-US" dirty="0" smtClean="0"/>
              <a:t>有</a:t>
            </a:r>
            <a:r>
              <a:rPr lang="en-US" dirty="0" smtClean="0"/>
              <a:t>5</a:t>
            </a:r>
            <a:r>
              <a:rPr lang="zh-CN" altLang="en-US" dirty="0" smtClean="0"/>
              <a:t>种重载形式，可以创建多维数组和不基于</a:t>
            </a:r>
            <a:r>
              <a:rPr lang="en-US" dirty="0" smtClean="0"/>
              <a:t>0</a:t>
            </a:r>
            <a:r>
              <a:rPr lang="zh-CN" altLang="en-US" dirty="0" smtClean="0"/>
              <a:t>的数组，下面仅列出一种：</a:t>
            </a:r>
            <a:r>
              <a:rPr lang="en-US" dirty="0" smtClean="0"/>
              <a:t> </a:t>
            </a:r>
            <a:endParaRPr lang="zh-CN" altLang="en-US" dirty="0" smtClean="0"/>
          </a:p>
          <a:p>
            <a:r>
              <a:rPr lang="en-US" dirty="0" smtClean="0"/>
              <a:t>Array </a:t>
            </a:r>
            <a:r>
              <a:rPr lang="en-US" dirty="0" err="1" smtClean="0"/>
              <a:t>arr</a:t>
            </a:r>
            <a:r>
              <a:rPr lang="en-US" dirty="0" smtClean="0"/>
              <a:t> = </a:t>
            </a:r>
            <a:r>
              <a:rPr lang="en-US" dirty="0" err="1" smtClean="0"/>
              <a:t>Array.CreateInstance</a:t>
            </a:r>
            <a:r>
              <a:rPr lang="en-US" dirty="0" smtClean="0"/>
              <a:t>(Type </a:t>
            </a:r>
            <a:r>
              <a:rPr lang="en-US" dirty="0" err="1" smtClean="0"/>
              <a:t>type</a:t>
            </a:r>
            <a:r>
              <a:rPr lang="en-US" dirty="0" smtClean="0"/>
              <a:t>, </a:t>
            </a:r>
            <a:r>
              <a:rPr lang="en-US" dirty="0" err="1" smtClean="0"/>
              <a:t>int</a:t>
            </a:r>
            <a:r>
              <a:rPr lang="en-US" dirty="0" smtClean="0"/>
              <a:t>[]length, </a:t>
            </a:r>
            <a:r>
              <a:rPr lang="en-US" dirty="0" err="1" smtClean="0"/>
              <a:t>int</a:t>
            </a:r>
            <a:r>
              <a:rPr lang="en-US" dirty="0" smtClean="0"/>
              <a:t>[]</a:t>
            </a:r>
            <a:r>
              <a:rPr lang="en-US" dirty="0" err="1" smtClean="0"/>
              <a:t>lowbound</a:t>
            </a:r>
            <a:r>
              <a:rPr lang="en-US" dirty="0" smtClean="0"/>
              <a:t>); </a:t>
            </a:r>
            <a:endParaRPr lang="zh-CN" altLang="en-US" dirty="0" smtClean="0"/>
          </a:p>
          <a:p>
            <a:r>
              <a:rPr lang="zh-CN" altLang="en-US" dirty="0" smtClean="0"/>
              <a:t>其中：</a:t>
            </a:r>
            <a:r>
              <a:rPr lang="en-US" dirty="0" smtClean="0"/>
              <a:t> </a:t>
            </a:r>
            <a:endParaRPr lang="zh-CN" altLang="en-US" dirty="0" smtClean="0"/>
          </a:p>
          <a:p>
            <a:r>
              <a:rPr lang="zh-CN" altLang="en-US" dirty="0" smtClean="0"/>
              <a:t>（</a:t>
            </a:r>
            <a:r>
              <a:rPr lang="en-US" dirty="0" smtClean="0"/>
              <a:t>1</a:t>
            </a:r>
            <a:r>
              <a:rPr lang="zh-CN" altLang="en-US" dirty="0" smtClean="0"/>
              <a:t>）</a:t>
            </a:r>
            <a:r>
              <a:rPr lang="en-US" dirty="0" smtClean="0"/>
              <a:t>Type </a:t>
            </a:r>
            <a:r>
              <a:rPr lang="en-US" dirty="0" err="1" smtClean="0"/>
              <a:t>type</a:t>
            </a:r>
            <a:r>
              <a:rPr lang="en-US" dirty="0" smtClean="0"/>
              <a:t> </a:t>
            </a:r>
            <a:r>
              <a:rPr lang="zh-CN" altLang="en-US" dirty="0" smtClean="0"/>
              <a:t>所创建数组的数据类型</a:t>
            </a:r>
            <a:r>
              <a:rPr lang="en-US" dirty="0" smtClean="0"/>
              <a:t> </a:t>
            </a:r>
            <a:endParaRPr lang="zh-CN" altLang="en-US" dirty="0" smtClean="0"/>
          </a:p>
          <a:p>
            <a:r>
              <a:rPr lang="zh-CN" altLang="en-US" dirty="0" smtClean="0"/>
              <a:t>（</a:t>
            </a:r>
            <a:r>
              <a:rPr lang="en-US" dirty="0" smtClean="0"/>
              <a:t>2</a:t>
            </a:r>
            <a:r>
              <a:rPr lang="zh-CN" altLang="en-US" dirty="0" smtClean="0"/>
              <a:t>）</a:t>
            </a:r>
            <a:r>
              <a:rPr lang="en-US" dirty="0" err="1" smtClean="0"/>
              <a:t>int</a:t>
            </a:r>
            <a:r>
              <a:rPr lang="en-US" dirty="0" smtClean="0"/>
              <a:t>[] length </a:t>
            </a:r>
            <a:r>
              <a:rPr lang="zh-CN" altLang="en-US" dirty="0" smtClean="0"/>
              <a:t>所创建数组的维数和各个维的长度</a:t>
            </a:r>
            <a:r>
              <a:rPr lang="en-US" dirty="0" smtClean="0"/>
              <a:t> </a:t>
            </a:r>
            <a:endParaRPr lang="zh-CN" altLang="en-US" dirty="0" smtClean="0"/>
          </a:p>
          <a:p>
            <a:r>
              <a:rPr lang="zh-CN" altLang="en-US" dirty="0" smtClean="0"/>
              <a:t>（</a:t>
            </a:r>
            <a:r>
              <a:rPr lang="en-US" dirty="0" smtClean="0"/>
              <a:t>3</a:t>
            </a:r>
            <a:r>
              <a:rPr lang="zh-CN" altLang="en-US" dirty="0" smtClean="0"/>
              <a:t>）</a:t>
            </a:r>
            <a:r>
              <a:rPr lang="en-US" dirty="0" err="1" smtClean="0"/>
              <a:t>int</a:t>
            </a:r>
            <a:r>
              <a:rPr lang="en-US" dirty="0" smtClean="0"/>
              <a:t>[] </a:t>
            </a:r>
            <a:r>
              <a:rPr lang="en-US" dirty="0" err="1" smtClean="0"/>
              <a:t>lowbound</a:t>
            </a:r>
            <a:r>
              <a:rPr lang="en-US" dirty="0" smtClean="0"/>
              <a:t> </a:t>
            </a:r>
            <a:r>
              <a:rPr lang="zh-CN" altLang="en-US" dirty="0" smtClean="0"/>
              <a:t>所创建数组每个维的下标最小值</a:t>
            </a:r>
            <a:r>
              <a:rPr lang="en-US" dirty="0" smtClean="0"/>
              <a:t> </a:t>
            </a:r>
            <a:endParaRPr lang="zh-CN" altLang="en-US" dirty="0"/>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3200" kern="1800" dirty="0" smtClean="0">
                <a:latin typeface="Arial"/>
                <a:ea typeface="黑体"/>
              </a:rPr>
              <a:t>4.3.3  </a:t>
            </a:r>
            <a:r>
              <a:rPr lang="zh-CN" altLang="en-US" sz="3200" kern="1800" dirty="0" smtClean="0">
                <a:latin typeface="Arial"/>
                <a:ea typeface="黑体"/>
              </a:rPr>
              <a:t>创建数组</a:t>
            </a:r>
          </a:p>
        </p:txBody>
      </p:sp>
      <p:sp>
        <p:nvSpPr>
          <p:cNvPr id="3" name="文本占位符 2"/>
          <p:cNvSpPr>
            <a:spLocks noGrp="1"/>
          </p:cNvSpPr>
          <p:nvPr>
            <p:ph type="body" idx="1"/>
          </p:nvPr>
        </p:nvSpPr>
        <p:spPr>
          <a:xfrm>
            <a:off x="457200" y="620688"/>
            <a:ext cx="8229600" cy="6093296"/>
          </a:xfrm>
        </p:spPr>
        <p:txBody>
          <a:bodyPr>
            <a:noAutofit/>
          </a:bodyPr>
          <a:lstStyle/>
          <a:p>
            <a:r>
              <a:rPr lang="zh-CN" altLang="en-US" sz="2000" dirty="0" smtClean="0"/>
              <a:t>例如： </a:t>
            </a:r>
          </a:p>
          <a:p>
            <a:r>
              <a:rPr lang="en-US" sz="2000" b="1" dirty="0" err="1" smtClean="0"/>
              <a:t>int</a:t>
            </a:r>
            <a:r>
              <a:rPr lang="en-US" sz="2000" b="1" dirty="0" smtClean="0"/>
              <a:t>[] size = new </a:t>
            </a:r>
            <a:r>
              <a:rPr lang="en-US" sz="2000" b="1" dirty="0" err="1" smtClean="0"/>
              <a:t>int</a:t>
            </a:r>
            <a:r>
              <a:rPr lang="en-US" sz="2000" b="1" dirty="0" smtClean="0"/>
              <a:t>[] { 5, 7 }; </a:t>
            </a:r>
            <a:endParaRPr lang="zh-CN" altLang="en-US" sz="2000" b="1" dirty="0" smtClean="0"/>
          </a:p>
          <a:p>
            <a:r>
              <a:rPr lang="en-US" sz="2000" b="1" dirty="0" err="1" smtClean="0"/>
              <a:t>int</a:t>
            </a:r>
            <a:r>
              <a:rPr lang="en-US" sz="2000" b="1" dirty="0" smtClean="0"/>
              <a:t>[] start = new </a:t>
            </a:r>
            <a:r>
              <a:rPr lang="en-US" sz="2000" b="1" dirty="0" err="1" smtClean="0"/>
              <a:t>int</a:t>
            </a:r>
            <a:r>
              <a:rPr lang="en-US" sz="2000" b="1" dirty="0" smtClean="0"/>
              <a:t>[] { 1, 1 }; </a:t>
            </a:r>
            <a:endParaRPr lang="zh-CN" altLang="en-US" sz="2000" b="1" dirty="0" smtClean="0"/>
          </a:p>
          <a:p>
            <a:r>
              <a:rPr lang="en-US" sz="2000" b="1" dirty="0" smtClean="0"/>
              <a:t>Array </a:t>
            </a:r>
            <a:r>
              <a:rPr lang="en-US" sz="2000" b="1" dirty="0" err="1" smtClean="0"/>
              <a:t>myarray</a:t>
            </a:r>
            <a:r>
              <a:rPr lang="en-US" sz="2000" b="1" dirty="0" smtClean="0"/>
              <a:t> = </a:t>
            </a:r>
            <a:r>
              <a:rPr lang="en-US" sz="2000" b="1" dirty="0" err="1" smtClean="0"/>
              <a:t>Array.CreateInstance</a:t>
            </a:r>
            <a:r>
              <a:rPr lang="en-US" sz="2000" b="1" dirty="0" smtClean="0"/>
              <a:t>(</a:t>
            </a:r>
            <a:r>
              <a:rPr lang="en-US" sz="2000" b="1" dirty="0" err="1" smtClean="0"/>
              <a:t>typeof</a:t>
            </a:r>
            <a:r>
              <a:rPr lang="en-US" sz="2000" b="1" dirty="0" smtClean="0"/>
              <a:t>(double), size, start); </a:t>
            </a:r>
            <a:endParaRPr lang="zh-CN" altLang="en-US" sz="2000" b="1" dirty="0" smtClean="0"/>
          </a:p>
          <a:p>
            <a:r>
              <a:rPr lang="zh-CN" altLang="en-US" sz="2000" dirty="0" smtClean="0"/>
              <a:t>如果事先不知道元素的类型，就可以使用该静态方法，因为类型可以作为</a:t>
            </a:r>
            <a:r>
              <a:rPr lang="en-US" sz="2000" dirty="0" smtClean="0"/>
              <a:t>Type</a:t>
            </a:r>
            <a:r>
              <a:rPr lang="zh-CN" altLang="en-US" sz="2000" dirty="0" smtClean="0"/>
              <a:t>对象传送给</a:t>
            </a:r>
            <a:r>
              <a:rPr lang="en-US" sz="2000" dirty="0" err="1" smtClean="0"/>
              <a:t>CreateInstance</a:t>
            </a:r>
            <a:r>
              <a:rPr lang="en-US" sz="2000" dirty="0" smtClean="0"/>
              <a:t>()</a:t>
            </a:r>
            <a:r>
              <a:rPr lang="zh-CN" altLang="en-US" sz="2000" dirty="0" smtClean="0"/>
              <a:t>方法。还可以用</a:t>
            </a:r>
            <a:r>
              <a:rPr lang="en-US" sz="2000" dirty="0" err="1" smtClean="0"/>
              <a:t>SetValue</a:t>
            </a:r>
            <a:r>
              <a:rPr lang="en-US" sz="2000" dirty="0" smtClean="0"/>
              <a:t>()</a:t>
            </a:r>
            <a:r>
              <a:rPr lang="zh-CN" altLang="en-US" sz="2000" dirty="0" smtClean="0"/>
              <a:t>方法设置值，用</a:t>
            </a:r>
            <a:r>
              <a:rPr lang="en-US" sz="2000" dirty="0" err="1" smtClean="0"/>
              <a:t>GetValue</a:t>
            </a:r>
            <a:r>
              <a:rPr lang="en-US" sz="2000" dirty="0" smtClean="0"/>
              <a:t>()</a:t>
            </a:r>
            <a:r>
              <a:rPr lang="zh-CN" altLang="en-US" sz="2000" dirty="0" smtClean="0"/>
              <a:t>方法读取值。</a:t>
            </a:r>
            <a:endParaRPr lang="zh-CN" altLang="en-US" sz="2000" dirty="0"/>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3200" kern="1800" dirty="0" smtClean="0">
                <a:latin typeface="Arial"/>
                <a:ea typeface="黑体"/>
              </a:rPr>
              <a:t>4.3.4  </a:t>
            </a:r>
            <a:r>
              <a:rPr lang="zh-CN" altLang="en-US" sz="3200" kern="1800" dirty="0" smtClean="0">
                <a:latin typeface="Arial"/>
                <a:ea typeface="黑体"/>
              </a:rPr>
              <a:t>排序</a:t>
            </a:r>
          </a:p>
        </p:txBody>
      </p:sp>
      <p:sp>
        <p:nvSpPr>
          <p:cNvPr id="3" name="文本占位符 2"/>
          <p:cNvSpPr>
            <a:spLocks noGrp="1"/>
          </p:cNvSpPr>
          <p:nvPr>
            <p:ph type="body" idx="1"/>
          </p:nvPr>
        </p:nvSpPr>
        <p:spPr>
          <a:xfrm>
            <a:off x="457200" y="648072"/>
            <a:ext cx="8229600" cy="5157192"/>
          </a:xfrm>
        </p:spPr>
        <p:txBody>
          <a:bodyPr>
            <a:noAutofit/>
          </a:bodyPr>
          <a:lstStyle/>
          <a:p>
            <a:r>
              <a:rPr lang="en-US" sz="2000" dirty="0" smtClean="0"/>
              <a:t>Array</a:t>
            </a:r>
            <a:r>
              <a:rPr lang="zh-CN" altLang="en-US" sz="2000" dirty="0" smtClean="0"/>
              <a:t>类提供了实现数组排序的静态方法</a:t>
            </a:r>
            <a:r>
              <a:rPr lang="en-US" sz="2000" dirty="0" smtClean="0"/>
              <a:t>Sort()</a:t>
            </a:r>
            <a:r>
              <a:rPr lang="zh-CN" altLang="en-US" sz="2000" dirty="0" smtClean="0"/>
              <a:t>，以及使数组元素逆向排列的静态方法</a:t>
            </a:r>
            <a:r>
              <a:rPr lang="en-US" sz="2000" dirty="0" smtClean="0"/>
              <a:t>Reverse()</a:t>
            </a:r>
            <a:r>
              <a:rPr lang="zh-CN" altLang="en-US" sz="2000" dirty="0" smtClean="0"/>
              <a:t>。 </a:t>
            </a:r>
          </a:p>
          <a:p>
            <a:r>
              <a:rPr lang="zh-CN" altLang="en-US" sz="2000" dirty="0" smtClean="0"/>
              <a:t>排序方法的语法格式如下：</a:t>
            </a:r>
            <a:r>
              <a:rPr lang="en-US" sz="2000" dirty="0" smtClean="0"/>
              <a:t> </a:t>
            </a:r>
            <a:endParaRPr lang="zh-CN" altLang="en-US" sz="2000" dirty="0" smtClean="0"/>
          </a:p>
          <a:p>
            <a:r>
              <a:rPr lang="en-US" sz="2000" b="1" dirty="0" err="1" smtClean="0"/>
              <a:t>Array.Sort</a:t>
            </a:r>
            <a:r>
              <a:rPr lang="en-US" sz="2000" b="1" dirty="0" smtClean="0"/>
              <a:t>(</a:t>
            </a:r>
            <a:r>
              <a:rPr lang="en-US" sz="2000" b="1" dirty="0" err="1" smtClean="0"/>
              <a:t>arrayname</a:t>
            </a:r>
            <a:r>
              <a:rPr lang="en-US" sz="2000" b="1" dirty="0" smtClean="0"/>
              <a:t>); </a:t>
            </a:r>
          </a:p>
          <a:p>
            <a:r>
              <a:rPr lang="en-US" sz="2000" b="1" dirty="0" err="1" smtClean="0"/>
              <a:t>Array.Reverse</a:t>
            </a:r>
            <a:r>
              <a:rPr lang="en-US" sz="2000" b="1" dirty="0" smtClean="0"/>
              <a:t>(</a:t>
            </a:r>
            <a:r>
              <a:rPr lang="en-US" sz="2000" b="1" dirty="0" err="1" smtClean="0"/>
              <a:t>arrayname</a:t>
            </a:r>
            <a:r>
              <a:rPr lang="en-US" sz="2000" b="1" dirty="0" smtClean="0"/>
              <a:t>); </a:t>
            </a:r>
            <a:endParaRPr lang="zh-CN" altLang="en-US" sz="2000" b="1" dirty="0" smtClean="0"/>
          </a:p>
          <a:p>
            <a:r>
              <a:rPr lang="en-US" sz="2000" dirty="0" smtClean="0"/>
              <a:t>Sort()</a:t>
            </a:r>
            <a:r>
              <a:rPr lang="zh-CN" altLang="en-US" sz="2000" dirty="0" smtClean="0"/>
              <a:t>方法只能使一维数组按从小到大的方式排序，若希望实现从大到小的排序，可以在使用</a:t>
            </a:r>
            <a:r>
              <a:rPr lang="en-US" sz="2000" dirty="0" smtClean="0"/>
              <a:t>Sort()</a:t>
            </a:r>
            <a:r>
              <a:rPr lang="zh-CN" altLang="en-US" sz="2000" dirty="0" smtClean="0"/>
              <a:t>方法完成排序之后，再使用</a:t>
            </a:r>
            <a:r>
              <a:rPr lang="en-US" sz="2000" dirty="0" smtClean="0"/>
              <a:t>Reverse()</a:t>
            </a:r>
            <a:r>
              <a:rPr lang="zh-CN" altLang="en-US" sz="2000" dirty="0" smtClean="0"/>
              <a:t>方法逆向排序。</a:t>
            </a:r>
            <a:r>
              <a:rPr lang="en-US" sz="2000" dirty="0" smtClean="0"/>
              <a:t> </a:t>
            </a:r>
            <a:endParaRPr lang="zh-CN" altLang="en-US" sz="2000" dirty="0" smtClean="0"/>
          </a:p>
          <a:p>
            <a:r>
              <a:rPr lang="en-US" sz="2000" dirty="0" smtClean="0"/>
              <a:t>Reverse()</a:t>
            </a:r>
            <a:r>
              <a:rPr lang="zh-CN" altLang="en-US" sz="2000" dirty="0" smtClean="0"/>
              <a:t>方法的作用是使数组中指定的部分元素按原有顺序逆向排列，而不是对它们进行从小到大或从大到小的排序。</a:t>
            </a:r>
          </a:p>
          <a:p>
            <a:endParaRPr lang="zh-CN" altLang="en-US" sz="2000" b="1" dirty="0"/>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3200" kern="1800" dirty="0" smtClean="0">
                <a:latin typeface="Arial"/>
                <a:ea typeface="黑体"/>
              </a:rPr>
              <a:t>4.3.5  </a:t>
            </a:r>
            <a:r>
              <a:rPr lang="zh-CN" altLang="en-US" sz="3200" kern="1800" dirty="0" smtClean="0">
                <a:latin typeface="Arial"/>
                <a:ea typeface="黑体"/>
              </a:rPr>
              <a:t>数组复制</a:t>
            </a:r>
          </a:p>
        </p:txBody>
      </p:sp>
      <p:sp>
        <p:nvSpPr>
          <p:cNvPr id="3" name="文本占位符 2"/>
          <p:cNvSpPr>
            <a:spLocks noGrp="1"/>
          </p:cNvSpPr>
          <p:nvPr>
            <p:ph type="body" idx="1"/>
          </p:nvPr>
        </p:nvSpPr>
        <p:spPr>
          <a:xfrm>
            <a:off x="457200" y="648072"/>
            <a:ext cx="8229600" cy="5157192"/>
          </a:xfrm>
        </p:spPr>
        <p:txBody>
          <a:bodyPr>
            <a:noAutofit/>
          </a:bodyPr>
          <a:lstStyle/>
          <a:p>
            <a:r>
              <a:rPr lang="en-US" sz="2000" dirty="0" err="1" smtClean="0"/>
              <a:t>Array.Copy</a:t>
            </a:r>
            <a:r>
              <a:rPr lang="en-US" sz="2000" dirty="0" smtClean="0"/>
              <a:t>()</a:t>
            </a:r>
            <a:r>
              <a:rPr lang="zh-CN" altLang="en-US" sz="2000" dirty="0" smtClean="0"/>
              <a:t>方法的功能是将源数组中指定范围的元素复制到目标数组的指定区域，它有</a:t>
            </a:r>
            <a:r>
              <a:rPr lang="en-US" sz="2000" dirty="0" smtClean="0"/>
              <a:t>4</a:t>
            </a:r>
            <a:r>
              <a:rPr lang="zh-CN" altLang="en-US" sz="2000" dirty="0" smtClean="0"/>
              <a:t>种重载形式，举例说明格式如下： </a:t>
            </a:r>
          </a:p>
          <a:p>
            <a:r>
              <a:rPr lang="en-US" sz="2000" b="1" dirty="0" err="1" smtClean="0"/>
              <a:t>Array.Copy</a:t>
            </a:r>
            <a:r>
              <a:rPr lang="en-US" sz="2000" b="1" dirty="0" smtClean="0"/>
              <a:t>(source, </a:t>
            </a:r>
            <a:r>
              <a:rPr lang="en-US" sz="2000" b="1" dirty="0" err="1" smtClean="0"/>
              <a:t>sourceIndex</a:t>
            </a:r>
            <a:r>
              <a:rPr lang="en-US" sz="2000" b="1" dirty="0" smtClean="0"/>
              <a:t>, </a:t>
            </a:r>
            <a:r>
              <a:rPr lang="en-US" sz="2000" b="1" dirty="0" err="1" smtClean="0"/>
              <a:t>distination</a:t>
            </a:r>
            <a:r>
              <a:rPr lang="en-US" sz="2000" b="1" dirty="0" smtClean="0"/>
              <a:t>, </a:t>
            </a:r>
            <a:r>
              <a:rPr lang="en-US" sz="2000" b="1" dirty="0" err="1" smtClean="0"/>
              <a:t>distinationIndex</a:t>
            </a:r>
            <a:r>
              <a:rPr lang="en-US" sz="2000" b="1" dirty="0" smtClean="0"/>
              <a:t>, length); </a:t>
            </a:r>
            <a:endParaRPr lang="zh-CN" altLang="en-US" sz="2000" b="1" dirty="0" smtClean="0"/>
          </a:p>
          <a:p>
            <a:r>
              <a:rPr lang="zh-CN" altLang="en-US" sz="2000" dirty="0" smtClean="0"/>
              <a:t>其中： </a:t>
            </a:r>
          </a:p>
          <a:p>
            <a:r>
              <a:rPr lang="zh-CN" altLang="en-US" sz="2000" dirty="0" smtClean="0"/>
              <a:t>（</a:t>
            </a:r>
            <a:r>
              <a:rPr lang="en-US" sz="2000" dirty="0" smtClean="0"/>
              <a:t>1</a:t>
            </a:r>
            <a:r>
              <a:rPr lang="zh-CN" altLang="en-US" sz="2000" dirty="0" smtClean="0"/>
              <a:t>）</a:t>
            </a:r>
            <a:r>
              <a:rPr lang="en-US" sz="2000" dirty="0" smtClean="0"/>
              <a:t>source </a:t>
            </a:r>
            <a:r>
              <a:rPr lang="zh-CN" altLang="en-US" sz="2000" dirty="0" smtClean="0"/>
              <a:t>源数组</a:t>
            </a:r>
            <a:r>
              <a:rPr lang="en-US" sz="2000" dirty="0" smtClean="0"/>
              <a:t> </a:t>
            </a:r>
            <a:endParaRPr lang="zh-CN" altLang="en-US" sz="2000" dirty="0" smtClean="0"/>
          </a:p>
          <a:p>
            <a:r>
              <a:rPr lang="zh-CN" altLang="en-US" sz="2000" dirty="0" smtClean="0"/>
              <a:t>（</a:t>
            </a:r>
            <a:r>
              <a:rPr lang="en-US" sz="2000" dirty="0" smtClean="0"/>
              <a:t>2</a:t>
            </a:r>
            <a:r>
              <a:rPr lang="zh-CN" altLang="en-US" sz="2000" dirty="0" smtClean="0"/>
              <a:t>）</a:t>
            </a:r>
            <a:r>
              <a:rPr lang="en-US" sz="2000" dirty="0" err="1" smtClean="0"/>
              <a:t>sourceIndex</a:t>
            </a:r>
            <a:r>
              <a:rPr lang="en-US" sz="2000" dirty="0" smtClean="0"/>
              <a:t> </a:t>
            </a:r>
            <a:r>
              <a:rPr lang="zh-CN" altLang="en-US" sz="2000" dirty="0" smtClean="0"/>
              <a:t>源数组中指定的起始下标</a:t>
            </a:r>
            <a:r>
              <a:rPr lang="en-US" sz="2000" dirty="0" smtClean="0"/>
              <a:t> </a:t>
            </a:r>
            <a:endParaRPr lang="zh-CN" altLang="en-US" sz="2000" dirty="0" smtClean="0"/>
          </a:p>
          <a:p>
            <a:r>
              <a:rPr lang="zh-CN" altLang="en-US" sz="2000" dirty="0" smtClean="0"/>
              <a:t>（</a:t>
            </a:r>
            <a:r>
              <a:rPr lang="en-US" sz="2000" dirty="0" smtClean="0"/>
              <a:t>3</a:t>
            </a:r>
            <a:r>
              <a:rPr lang="zh-CN" altLang="en-US" sz="2000" dirty="0" smtClean="0"/>
              <a:t>）</a:t>
            </a:r>
            <a:r>
              <a:rPr lang="en-US" sz="2000" dirty="0" err="1" smtClean="0"/>
              <a:t>distination</a:t>
            </a:r>
            <a:r>
              <a:rPr lang="en-US" sz="2000" dirty="0" smtClean="0"/>
              <a:t> </a:t>
            </a:r>
            <a:r>
              <a:rPr lang="zh-CN" altLang="en-US" sz="2000" dirty="0" smtClean="0"/>
              <a:t>目标数组</a:t>
            </a:r>
            <a:r>
              <a:rPr lang="en-US" sz="2000" dirty="0" smtClean="0"/>
              <a:t> </a:t>
            </a:r>
            <a:endParaRPr lang="zh-CN" altLang="en-US" sz="2000" dirty="0" smtClean="0"/>
          </a:p>
          <a:p>
            <a:r>
              <a:rPr lang="zh-CN" altLang="en-US" sz="2000" dirty="0" smtClean="0"/>
              <a:t>（</a:t>
            </a:r>
            <a:r>
              <a:rPr lang="en-US" sz="2000" dirty="0" smtClean="0"/>
              <a:t>4</a:t>
            </a:r>
            <a:r>
              <a:rPr lang="zh-CN" altLang="en-US" sz="2000" dirty="0" smtClean="0"/>
              <a:t>）</a:t>
            </a:r>
            <a:r>
              <a:rPr lang="en-US" sz="2000" dirty="0" err="1" smtClean="0"/>
              <a:t>distinationIndex</a:t>
            </a:r>
            <a:r>
              <a:rPr lang="en-US" sz="2000" dirty="0" smtClean="0"/>
              <a:t> </a:t>
            </a:r>
            <a:r>
              <a:rPr lang="zh-CN" altLang="en-US" sz="2000" dirty="0" smtClean="0"/>
              <a:t>目标数组中指定的起始下标</a:t>
            </a:r>
            <a:r>
              <a:rPr lang="en-US" sz="2000" dirty="0" smtClean="0"/>
              <a:t> </a:t>
            </a:r>
            <a:endParaRPr lang="zh-CN" altLang="en-US" sz="2000" dirty="0" smtClean="0"/>
          </a:p>
          <a:p>
            <a:r>
              <a:rPr lang="zh-CN" altLang="en-US" sz="2000" dirty="0" smtClean="0"/>
              <a:t>（</a:t>
            </a:r>
            <a:r>
              <a:rPr lang="en-US" sz="2000" dirty="0" smtClean="0"/>
              <a:t>5</a:t>
            </a:r>
            <a:r>
              <a:rPr lang="zh-CN" altLang="en-US" sz="2000" dirty="0" smtClean="0"/>
              <a:t>）</a:t>
            </a:r>
            <a:r>
              <a:rPr lang="en-US" sz="2000" dirty="0" smtClean="0"/>
              <a:t>length </a:t>
            </a:r>
            <a:r>
              <a:rPr lang="zh-CN" altLang="en-US" sz="2000" dirty="0" smtClean="0"/>
              <a:t>复制元素的个数</a:t>
            </a:r>
            <a:r>
              <a:rPr lang="en-US" sz="2000" dirty="0" smtClean="0"/>
              <a:t> </a:t>
            </a:r>
            <a:endParaRPr lang="zh-CN" altLang="en-US" sz="2000" dirty="0" smtClean="0"/>
          </a:p>
          <a:p>
            <a:r>
              <a:rPr lang="zh-CN" altLang="en-US" sz="2000" dirty="0" smtClean="0"/>
              <a:t>这个语句的作用是：在源数组中，从指定的下标开始，把</a:t>
            </a:r>
            <a:r>
              <a:rPr lang="en-US" sz="2000" dirty="0" smtClean="0"/>
              <a:t>length</a:t>
            </a:r>
            <a:r>
              <a:rPr lang="zh-CN" altLang="en-US" sz="2000" dirty="0" smtClean="0"/>
              <a:t>个元素复制到目标数组中指定下标开始的区域内。</a:t>
            </a:r>
            <a:r>
              <a:rPr lang="en-US" sz="2000" dirty="0" smtClean="0"/>
              <a:t> </a:t>
            </a:r>
            <a:endParaRPr lang="zh-CN" altLang="en-US" sz="2000" dirty="0" smtClean="0"/>
          </a:p>
          <a:p>
            <a:endParaRPr lang="zh-CN" altLang="en-US" sz="2000" b="1" dirty="0"/>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en-US" sz="4000" kern="1800" dirty="0" smtClean="0">
                <a:latin typeface="Arial"/>
                <a:ea typeface="黑体"/>
              </a:rPr>
              <a:t>4.4  </a:t>
            </a:r>
            <a:r>
              <a:rPr lang="zh-CN" altLang="en-US" sz="4000" kern="1800" dirty="0" smtClean="0">
                <a:latin typeface="Arial"/>
                <a:ea typeface="黑体"/>
              </a:rPr>
              <a:t>字符串</a:t>
            </a:r>
          </a:p>
        </p:txBody>
      </p:sp>
      <p:sp>
        <p:nvSpPr>
          <p:cNvPr id="3" name="文本占位符 2"/>
          <p:cNvSpPr>
            <a:spLocks noGrp="1"/>
          </p:cNvSpPr>
          <p:nvPr>
            <p:ph type="body" idx="1"/>
          </p:nvPr>
        </p:nvSpPr>
        <p:spPr/>
        <p:txBody>
          <a:bodyPr>
            <a:normAutofit lnSpcReduction="10000"/>
          </a:bodyPr>
          <a:lstStyle/>
          <a:p>
            <a:r>
              <a:rPr lang="en-US" dirty="0" smtClean="0"/>
              <a:t>C#</a:t>
            </a:r>
            <a:r>
              <a:rPr lang="zh-CN" altLang="en-US" dirty="0" smtClean="0"/>
              <a:t>的字符串是一个由若干个</a:t>
            </a:r>
            <a:r>
              <a:rPr lang="en-US" dirty="0" smtClean="0"/>
              <a:t>Unicode</a:t>
            </a:r>
            <a:r>
              <a:rPr lang="zh-CN" altLang="en-US" dirty="0" smtClean="0"/>
              <a:t>字符组成的字符数组，字符串常量使用双引号来标记，例如：</a:t>
            </a:r>
            <a:r>
              <a:rPr lang="en-US" dirty="0" smtClean="0"/>
              <a:t>"</a:t>
            </a:r>
            <a:r>
              <a:rPr lang="zh-CN" altLang="en-US" dirty="0" smtClean="0"/>
              <a:t>中国梦</a:t>
            </a:r>
            <a:r>
              <a:rPr lang="en-US" dirty="0" smtClean="0"/>
              <a:t>"</a:t>
            </a:r>
            <a:r>
              <a:rPr lang="zh-CN" altLang="en-US" dirty="0" smtClean="0"/>
              <a:t>就是一个字符串常量。</a:t>
            </a:r>
            <a:endParaRPr lang="en-US" altLang="zh-CN" dirty="0" smtClean="0"/>
          </a:p>
          <a:p>
            <a:r>
              <a:rPr lang="zh-CN" altLang="en-US" dirty="0" smtClean="0"/>
              <a:t>字符串变量使用</a:t>
            </a:r>
            <a:r>
              <a:rPr lang="en-US" dirty="0" smtClean="0"/>
              <a:t>string</a:t>
            </a:r>
            <a:r>
              <a:rPr lang="zh-CN" altLang="en-US" dirty="0" smtClean="0"/>
              <a:t>关键字来声明，例如：</a:t>
            </a:r>
            <a:r>
              <a:rPr lang="en-US" dirty="0" smtClean="0"/>
              <a:t>string name="</a:t>
            </a:r>
            <a:r>
              <a:rPr lang="zh-CN" altLang="en-US" dirty="0" smtClean="0"/>
              <a:t>习近平</a:t>
            </a:r>
            <a:r>
              <a:rPr lang="en-US" dirty="0" smtClean="0"/>
              <a:t>"</a:t>
            </a:r>
            <a:r>
              <a:rPr lang="zh-CN" altLang="en-US" dirty="0" smtClean="0"/>
              <a:t>，表示声明了一个字符串变量</a:t>
            </a:r>
            <a:r>
              <a:rPr lang="en-US" dirty="0" smtClean="0"/>
              <a:t>name</a:t>
            </a:r>
            <a:r>
              <a:rPr lang="zh-CN" altLang="en-US" dirty="0" smtClean="0"/>
              <a:t>。</a:t>
            </a:r>
            <a:endParaRPr lang="en-US" altLang="zh-CN" dirty="0" smtClean="0"/>
          </a:p>
          <a:p>
            <a:r>
              <a:rPr lang="zh-CN" altLang="en-US" dirty="0" smtClean="0"/>
              <a:t>两个字符串可以通过“</a:t>
            </a:r>
            <a:r>
              <a:rPr lang="en-US" dirty="0" smtClean="0"/>
              <a:t>+</a:t>
            </a:r>
            <a:r>
              <a:rPr lang="zh-CN" altLang="en-US" dirty="0" smtClean="0"/>
              <a:t>”运算符来连接，例如：</a:t>
            </a:r>
            <a:r>
              <a:rPr lang="en-US" dirty="0" smtClean="0"/>
              <a:t>"</a:t>
            </a:r>
            <a:r>
              <a:rPr lang="zh-CN" altLang="en-US" dirty="0" smtClean="0"/>
              <a:t>武汉，</a:t>
            </a:r>
            <a:r>
              <a:rPr lang="en-US" dirty="0" smtClean="0"/>
              <a:t>"+"</a:t>
            </a:r>
            <a:r>
              <a:rPr lang="zh-CN" altLang="en-US" dirty="0" smtClean="0"/>
              <a:t>每天不一样！</a:t>
            </a:r>
            <a:r>
              <a:rPr lang="en-US" dirty="0" smtClean="0"/>
              <a:t>"</a:t>
            </a:r>
            <a:r>
              <a:rPr lang="zh-CN" altLang="en-US" dirty="0" smtClean="0"/>
              <a:t>，表示连接两个字符串，连接结果为</a:t>
            </a:r>
            <a:r>
              <a:rPr lang="en-US" dirty="0" smtClean="0"/>
              <a:t>"</a:t>
            </a:r>
            <a:r>
              <a:rPr lang="zh-CN" altLang="en-US" dirty="0" smtClean="0"/>
              <a:t>武汉，每天不一样！</a:t>
            </a:r>
            <a:r>
              <a:rPr lang="en-US" dirty="0" smtClean="0"/>
              <a:t>"</a:t>
            </a:r>
            <a:r>
              <a:rPr lang="zh-CN" altLang="en-US" dirty="0" smtClean="0"/>
              <a:t>。</a:t>
            </a:r>
          </a:p>
          <a:p>
            <a:endParaRPr lang="zh-CN" altLang="en-US" sz="2400" b="0" i="0" u="none" strike="noStrike" baseline="0" dirty="0" smtClean="0">
              <a:latin typeface="Times New Roman"/>
            </a:endParaRPr>
          </a:p>
        </p:txBody>
      </p:sp>
    </p:spTree>
    <p:extLst>
      <p:ext uri="{BB962C8B-B14F-4D97-AF65-F5344CB8AC3E}">
        <p14:creationId xmlns:p14="http://schemas.microsoft.com/office/powerpoint/2010/main" val="11581358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en-US" sz="4000" kern="1800" dirty="0" smtClean="0">
                <a:latin typeface="Arial"/>
                <a:ea typeface="黑体"/>
              </a:rPr>
              <a:t>4.4  </a:t>
            </a:r>
            <a:r>
              <a:rPr lang="zh-CN" altLang="en-US" sz="4000" kern="1800" dirty="0" smtClean="0">
                <a:latin typeface="Arial"/>
                <a:ea typeface="黑体"/>
              </a:rPr>
              <a:t>字符串</a:t>
            </a:r>
          </a:p>
        </p:txBody>
      </p:sp>
      <p:sp>
        <p:nvSpPr>
          <p:cNvPr id="3" name="文本占位符 2"/>
          <p:cNvSpPr>
            <a:spLocks noGrp="1"/>
          </p:cNvSpPr>
          <p:nvPr>
            <p:ph type="body" idx="1"/>
          </p:nvPr>
        </p:nvSpPr>
        <p:spPr>
          <a:xfrm>
            <a:off x="457200" y="1600200"/>
            <a:ext cx="8363272" cy="4525963"/>
          </a:xfrm>
        </p:spPr>
        <p:txBody>
          <a:bodyPr>
            <a:normAutofit/>
          </a:bodyPr>
          <a:lstStyle/>
          <a:p>
            <a:r>
              <a:rPr lang="zh-CN" altLang="en-US" dirty="0" smtClean="0"/>
              <a:t>尽管字符串是引用类型，但仍然可以使用关系运算符“</a:t>
            </a:r>
            <a:r>
              <a:rPr lang="en-US" dirty="0" smtClean="0"/>
              <a:t>==</a:t>
            </a:r>
            <a:r>
              <a:rPr lang="zh-CN" altLang="en-US" dirty="0" smtClean="0"/>
              <a:t>”和“</a:t>
            </a:r>
            <a:r>
              <a:rPr lang="en-US" dirty="0" smtClean="0"/>
              <a:t>!=</a:t>
            </a:r>
            <a:r>
              <a:rPr lang="zh-CN" altLang="en-US" dirty="0" smtClean="0"/>
              <a:t>”来比较两个字符串，其实质是比较两个字符串各对应的字符是否相同。例如：</a:t>
            </a:r>
          </a:p>
          <a:p>
            <a:r>
              <a:rPr lang="zh-CN" altLang="en-US" dirty="0" smtClean="0"/>
              <a:t>设</a:t>
            </a:r>
            <a:r>
              <a:rPr lang="en-US" dirty="0" smtClean="0"/>
              <a:t>string s1="abc",s2="</a:t>
            </a:r>
            <a:r>
              <a:rPr lang="en-US" dirty="0" err="1" smtClean="0"/>
              <a:t>shz</a:t>
            </a:r>
            <a:r>
              <a:rPr lang="en-US" dirty="0" smtClean="0"/>
              <a:t>"</a:t>
            </a:r>
            <a:r>
              <a:rPr lang="zh-CN" altLang="en-US" dirty="0" smtClean="0"/>
              <a:t>，则</a:t>
            </a:r>
            <a:r>
              <a:rPr lang="en-US" dirty="0" smtClean="0"/>
              <a:t>s1!=s2</a:t>
            </a:r>
            <a:r>
              <a:rPr lang="zh-CN" altLang="en-US" dirty="0" smtClean="0"/>
              <a:t>的运算结果为</a:t>
            </a:r>
            <a:r>
              <a:rPr lang="en-US" dirty="0" smtClean="0"/>
              <a:t>true</a:t>
            </a:r>
            <a:r>
              <a:rPr lang="zh-CN" altLang="en-US" dirty="0" smtClean="0"/>
              <a:t>。</a:t>
            </a:r>
          </a:p>
          <a:p>
            <a:r>
              <a:rPr lang="zh-CN" altLang="en-US" dirty="0" smtClean="0"/>
              <a:t>由于</a:t>
            </a:r>
            <a:r>
              <a:rPr lang="en-US" dirty="0" smtClean="0"/>
              <a:t>C#</a:t>
            </a:r>
            <a:r>
              <a:rPr lang="zh-CN" altLang="en-US" dirty="0" smtClean="0"/>
              <a:t>的字符串可以看成一个字符数组，因此，</a:t>
            </a:r>
            <a:r>
              <a:rPr lang="en-US" dirty="0" smtClean="0"/>
              <a:t>C#</a:t>
            </a:r>
            <a:r>
              <a:rPr lang="zh-CN" altLang="en-US" dirty="0" smtClean="0"/>
              <a:t>允许通过索引来提取字符串中的字符。例如，</a:t>
            </a:r>
            <a:r>
              <a:rPr lang="en-US" dirty="0" smtClean="0"/>
              <a:t>string s="</a:t>
            </a:r>
            <a:r>
              <a:rPr lang="zh-CN" altLang="en-US" dirty="0" smtClean="0"/>
              <a:t>敢为人先，追求卓越</a:t>
            </a:r>
            <a:r>
              <a:rPr lang="en-US" dirty="0" smtClean="0"/>
              <a:t>"</a:t>
            </a:r>
            <a:r>
              <a:rPr lang="zh-CN" altLang="en-US" dirty="0" smtClean="0"/>
              <a:t>，则执行</a:t>
            </a:r>
            <a:r>
              <a:rPr lang="en-US" dirty="0" smtClean="0"/>
              <a:t>char c=s[7]</a:t>
            </a:r>
            <a:r>
              <a:rPr lang="zh-CN" altLang="en-US" dirty="0" smtClean="0"/>
              <a:t>；字符型变量</a:t>
            </a:r>
            <a:r>
              <a:rPr lang="en-US" dirty="0" smtClean="0"/>
              <a:t>c</a:t>
            </a:r>
            <a:r>
              <a:rPr lang="zh-CN" altLang="en-US" dirty="0" smtClean="0"/>
              <a:t>的值为</a:t>
            </a:r>
            <a:r>
              <a:rPr lang="en-US" dirty="0" smtClean="0"/>
              <a:t>"</a:t>
            </a:r>
            <a:r>
              <a:rPr lang="zh-CN" altLang="en-US" dirty="0" smtClean="0"/>
              <a:t>卓</a:t>
            </a:r>
            <a:r>
              <a:rPr lang="en-US" dirty="0" smtClean="0"/>
              <a:t>"</a:t>
            </a:r>
            <a:r>
              <a:rPr lang="zh-CN" altLang="en-US" dirty="0" smtClean="0"/>
              <a:t>。</a:t>
            </a:r>
          </a:p>
          <a:p>
            <a:endParaRPr lang="zh-CN" altLang="en-US" sz="2400" b="0" i="0" u="none" strike="noStrike" baseline="0" dirty="0" smtClean="0">
              <a:latin typeface="Times New Roman"/>
            </a:endParaRPr>
          </a:p>
        </p:txBody>
      </p:sp>
    </p:spTree>
    <p:extLst>
      <p:ext uri="{BB962C8B-B14F-4D97-AF65-F5344CB8AC3E}">
        <p14:creationId xmlns:p14="http://schemas.microsoft.com/office/powerpoint/2010/main" val="1158135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0" i="0" u="none" strike="noStrike" kern="1800" baseline="0" dirty="0" smtClean="0">
                <a:latin typeface="Arial"/>
                <a:ea typeface="黑体"/>
              </a:rPr>
              <a:t>第</a:t>
            </a:r>
            <a:r>
              <a:rPr lang="en-US" altLang="zh-CN" b="0" i="0" u="none" strike="noStrike" kern="1800" baseline="0" dirty="0" smtClean="0">
                <a:latin typeface="Arial"/>
                <a:ea typeface="黑体"/>
              </a:rPr>
              <a:t>4</a:t>
            </a:r>
            <a:r>
              <a:rPr lang="zh-CN" altLang="en-US" b="0" i="0" u="none" strike="noStrike" kern="1800" baseline="0" dirty="0" smtClean="0">
                <a:latin typeface="Arial"/>
                <a:ea typeface="黑体"/>
              </a:rPr>
              <a:t>章</a:t>
            </a:r>
            <a:r>
              <a:rPr lang="zh-CN" altLang="en-US" kern="1800" dirty="0" smtClean="0">
                <a:solidFill>
                  <a:srgbClr val="FF0000"/>
                </a:solidFill>
                <a:latin typeface="Arial"/>
                <a:ea typeface="黑体"/>
              </a:rPr>
              <a:t> </a:t>
            </a:r>
            <a:r>
              <a:rPr lang="zh-CN" altLang="en-US" kern="1800" dirty="0" smtClean="0">
                <a:latin typeface="Arial"/>
                <a:ea typeface="黑体"/>
              </a:rPr>
              <a:t>数组与字符串简介</a:t>
            </a:r>
          </a:p>
        </p:txBody>
      </p:sp>
      <p:sp>
        <p:nvSpPr>
          <p:cNvPr id="3" name="文本占位符 2"/>
          <p:cNvSpPr>
            <a:spLocks noGrp="1"/>
          </p:cNvSpPr>
          <p:nvPr>
            <p:ph type="body" idx="1"/>
          </p:nvPr>
        </p:nvSpPr>
        <p:spPr/>
        <p:txBody>
          <a:bodyPr/>
          <a:lstStyle/>
          <a:p>
            <a:pPr lvl="0"/>
            <a:r>
              <a:rPr lang="zh-CN" altLang="en-US" dirty="0" smtClean="0"/>
              <a:t>如果需要使用同一类型的多个对象，就可以使用数组。</a:t>
            </a:r>
            <a:endParaRPr lang="zh-CN" altLang="en-US" b="0" i="0" u="none" strike="noStrike" baseline="0" dirty="0" smtClean="0">
              <a:latin typeface="Times New Roman"/>
            </a:endParaRPr>
          </a:p>
        </p:txBody>
      </p:sp>
    </p:spTree>
    <p:extLst>
      <p:ext uri="{BB962C8B-B14F-4D97-AF65-F5344CB8AC3E}">
        <p14:creationId xmlns:p14="http://schemas.microsoft.com/office/powerpoint/2010/main" val="16524786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13792"/>
            <a:ext cx="7776000" cy="1143000"/>
          </a:xfrm>
        </p:spPr>
        <p:txBody>
          <a:bodyPr>
            <a:normAutofit fontScale="90000"/>
          </a:bodyPr>
          <a:lstStyle/>
          <a:p>
            <a:r>
              <a:rPr lang="en-US" altLang="en-US" kern="1800" dirty="0" smtClean="0">
                <a:latin typeface="Arial"/>
                <a:ea typeface="黑体"/>
              </a:rPr>
              <a:t>4.4.1  </a:t>
            </a:r>
            <a:r>
              <a:rPr lang="zh-CN" altLang="en-US" kern="1800" dirty="0" smtClean="0">
                <a:latin typeface="Arial"/>
                <a:ea typeface="黑体"/>
              </a:rPr>
              <a:t>字符串长度属性</a:t>
            </a:r>
            <a:r>
              <a:rPr lang="zh-CN" altLang="en-US" b="1" u="heavy" dirty="0" smtClean="0"/>
              <a:t/>
            </a:r>
            <a:br>
              <a:rPr lang="zh-CN" altLang="en-US"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1412776"/>
            <a:ext cx="8229600" cy="4525963"/>
          </a:xfrm>
        </p:spPr>
        <p:txBody>
          <a:bodyPr>
            <a:noAutofit/>
          </a:bodyPr>
          <a:lstStyle/>
          <a:p>
            <a:r>
              <a:rPr lang="en-US" dirty="0" err="1" smtClean="0"/>
              <a:t>System.String</a:t>
            </a:r>
            <a:r>
              <a:rPr lang="zh-CN" altLang="en-US" dirty="0" smtClean="0"/>
              <a:t>类实例的唯一属性是</a:t>
            </a:r>
            <a:r>
              <a:rPr lang="en-US" dirty="0" smtClean="0"/>
              <a:t>Length</a:t>
            </a:r>
            <a:r>
              <a:rPr lang="zh-CN" altLang="en-US" dirty="0" smtClean="0"/>
              <a:t>，语法格式如下： </a:t>
            </a:r>
          </a:p>
          <a:p>
            <a:r>
              <a:rPr lang="en-US" dirty="0" err="1" smtClean="0"/>
              <a:t>int</a:t>
            </a:r>
            <a:r>
              <a:rPr lang="en-US" dirty="0" smtClean="0"/>
              <a:t> x = </a:t>
            </a:r>
            <a:r>
              <a:rPr lang="en-US" dirty="0" err="1" smtClean="0"/>
              <a:t>str.Length</a:t>
            </a:r>
            <a:r>
              <a:rPr lang="en-US" dirty="0" smtClean="0"/>
              <a:t>; //</a:t>
            </a:r>
            <a:r>
              <a:rPr lang="en-US" dirty="0" err="1" smtClean="0"/>
              <a:t>str</a:t>
            </a:r>
            <a:r>
              <a:rPr lang="zh-CN" altLang="en-US" dirty="0" smtClean="0"/>
              <a:t>是字符串类型变量</a:t>
            </a:r>
            <a:r>
              <a:rPr lang="en-US" dirty="0" smtClean="0"/>
              <a:t> </a:t>
            </a:r>
            <a:endParaRPr lang="zh-CN" altLang="en-US" b="1" dirty="0" smtClean="0"/>
          </a:p>
          <a:p>
            <a:r>
              <a:rPr lang="en-US" dirty="0" smtClean="0"/>
              <a:t>C#</a:t>
            </a:r>
            <a:r>
              <a:rPr lang="zh-CN" altLang="en-US" dirty="0" smtClean="0"/>
              <a:t>中的字符串常量是建立在</a:t>
            </a:r>
            <a:r>
              <a:rPr lang="en-US" dirty="0" smtClean="0"/>
              <a:t>Unicode</a:t>
            </a:r>
            <a:r>
              <a:rPr lang="zh-CN" altLang="en-US" dirty="0" smtClean="0"/>
              <a:t>字符集基础之上的，它所包含的任何单个字符都由</a:t>
            </a:r>
            <a:r>
              <a:rPr lang="en-US" dirty="0" smtClean="0"/>
              <a:t>2</a:t>
            </a:r>
            <a:r>
              <a:rPr lang="zh-CN" altLang="en-US" dirty="0" smtClean="0"/>
              <a:t>个字节来表示。计算字符串长度时，无论中文字符、英文大小写字母、数字、标点符号，还是其它特殊符号，都按一个字符计算。</a:t>
            </a:r>
            <a:r>
              <a:rPr lang="en-US" dirty="0" smtClean="0"/>
              <a:t> </a:t>
            </a:r>
            <a:endParaRPr lang="zh-CN" altLang="en-US" dirty="0"/>
          </a:p>
        </p:txBody>
      </p:sp>
    </p:spTree>
    <p:extLst>
      <p:ext uri="{BB962C8B-B14F-4D97-AF65-F5344CB8AC3E}">
        <p14:creationId xmlns:p14="http://schemas.microsoft.com/office/powerpoint/2010/main" val="16039594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4000" kern="1800" dirty="0" smtClean="0">
                <a:latin typeface="Arial"/>
                <a:ea typeface="黑体"/>
              </a:rPr>
              <a:t> 4.4.2  </a:t>
            </a:r>
            <a:r>
              <a:rPr lang="zh-CN" altLang="en-US" sz="4000" kern="1800" dirty="0" smtClean="0">
                <a:latin typeface="Arial"/>
                <a:ea typeface="黑体"/>
              </a:rPr>
              <a:t>取子串</a:t>
            </a:r>
          </a:p>
        </p:txBody>
      </p:sp>
      <p:sp>
        <p:nvSpPr>
          <p:cNvPr id="3" name="文本占位符 2"/>
          <p:cNvSpPr>
            <a:spLocks noGrp="1"/>
          </p:cNvSpPr>
          <p:nvPr>
            <p:ph type="body" idx="1"/>
          </p:nvPr>
        </p:nvSpPr>
        <p:spPr>
          <a:xfrm>
            <a:off x="457200" y="764704"/>
            <a:ext cx="8229600" cy="4525963"/>
          </a:xfrm>
        </p:spPr>
        <p:txBody>
          <a:bodyPr>
            <a:noAutofit/>
          </a:bodyPr>
          <a:lstStyle/>
          <a:p>
            <a:r>
              <a:rPr lang="zh-CN" altLang="en-US" dirty="0" smtClean="0"/>
              <a:t>从字符串</a:t>
            </a:r>
            <a:r>
              <a:rPr lang="en-US" dirty="0" smtClean="0"/>
              <a:t>str1</a:t>
            </a:r>
            <a:r>
              <a:rPr lang="zh-CN" altLang="en-US" dirty="0" smtClean="0"/>
              <a:t>中截取子串的</a:t>
            </a:r>
            <a:r>
              <a:rPr lang="en-US" dirty="0" err="1" smtClean="0"/>
              <a:t>SubString</a:t>
            </a:r>
            <a:r>
              <a:rPr lang="zh-CN" altLang="en-US" dirty="0" smtClean="0"/>
              <a:t>方法有如下两种重载方式：</a:t>
            </a:r>
            <a:r>
              <a:rPr lang="en-US" dirty="0" smtClean="0"/>
              <a:t> </a:t>
            </a:r>
            <a:endParaRPr lang="zh-CN" altLang="en-US" dirty="0" smtClean="0"/>
          </a:p>
          <a:p>
            <a:r>
              <a:rPr lang="zh-CN" altLang="en-US" dirty="0" smtClean="0"/>
              <a:t>（</a:t>
            </a:r>
            <a:r>
              <a:rPr lang="en-US" dirty="0" smtClean="0"/>
              <a:t>1</a:t>
            </a:r>
            <a:r>
              <a:rPr lang="zh-CN" altLang="en-US" dirty="0" smtClean="0"/>
              <a:t>）</a:t>
            </a:r>
            <a:r>
              <a:rPr lang="en-US" dirty="0" smtClean="0"/>
              <a:t>str1.SubString(</a:t>
            </a:r>
            <a:r>
              <a:rPr lang="en-US" dirty="0" err="1" smtClean="0"/>
              <a:t>int</a:t>
            </a:r>
            <a:r>
              <a:rPr lang="en-US" dirty="0" smtClean="0"/>
              <a:t> start, </a:t>
            </a:r>
            <a:r>
              <a:rPr lang="en-US" dirty="0" err="1" smtClean="0"/>
              <a:t>int</a:t>
            </a:r>
            <a:r>
              <a:rPr lang="en-US" dirty="0" smtClean="0"/>
              <a:t> length) </a:t>
            </a:r>
            <a:endParaRPr lang="zh-CN" altLang="en-US" dirty="0" smtClean="0"/>
          </a:p>
          <a:p>
            <a:r>
              <a:rPr lang="zh-CN" altLang="en-US" dirty="0" smtClean="0"/>
              <a:t>（</a:t>
            </a:r>
            <a:r>
              <a:rPr lang="en-US" dirty="0" smtClean="0"/>
              <a:t>2</a:t>
            </a:r>
            <a:r>
              <a:rPr lang="zh-CN" altLang="en-US" dirty="0" smtClean="0"/>
              <a:t>）</a:t>
            </a:r>
            <a:r>
              <a:rPr lang="en-US" dirty="0" smtClean="0"/>
              <a:t>str1.SubString(</a:t>
            </a:r>
            <a:r>
              <a:rPr lang="en-US" dirty="0" err="1" smtClean="0"/>
              <a:t>int</a:t>
            </a:r>
            <a:r>
              <a:rPr lang="en-US" dirty="0" smtClean="0"/>
              <a:t> start) </a:t>
            </a:r>
            <a:endParaRPr lang="zh-CN" altLang="en-US" dirty="0" smtClean="0"/>
          </a:p>
          <a:p>
            <a:r>
              <a:rPr lang="zh-CN" altLang="en-US" dirty="0" smtClean="0"/>
              <a:t>就是从字符串</a:t>
            </a:r>
            <a:r>
              <a:rPr lang="en-US" dirty="0" smtClean="0"/>
              <a:t>str1</a:t>
            </a:r>
            <a:r>
              <a:rPr lang="zh-CN" altLang="en-US" dirty="0" smtClean="0"/>
              <a:t>中</a:t>
            </a:r>
            <a:r>
              <a:rPr lang="en-US" dirty="0" smtClean="0"/>
              <a:t>start</a:t>
            </a:r>
            <a:r>
              <a:rPr lang="zh-CN" altLang="en-US" dirty="0" smtClean="0"/>
              <a:t>指定的位置开始，截取</a:t>
            </a:r>
            <a:r>
              <a:rPr lang="en-US" dirty="0" smtClean="0"/>
              <a:t>length</a:t>
            </a:r>
            <a:r>
              <a:rPr lang="zh-CN" altLang="en-US" dirty="0" smtClean="0"/>
              <a:t>参数规定的字符个数，如果省略</a:t>
            </a:r>
            <a:r>
              <a:rPr lang="en-US" dirty="0" smtClean="0"/>
              <a:t>length</a:t>
            </a:r>
            <a:r>
              <a:rPr lang="zh-CN" altLang="en-US" dirty="0" smtClean="0"/>
              <a:t>参数，则从</a:t>
            </a:r>
            <a:r>
              <a:rPr lang="en-US" dirty="0" smtClean="0"/>
              <a:t>start</a:t>
            </a:r>
            <a:r>
              <a:rPr lang="zh-CN" altLang="en-US" dirty="0" smtClean="0"/>
              <a:t>指定的位置开始，一直截取到结尾。注意</a:t>
            </a:r>
            <a:r>
              <a:rPr lang="en-US" dirty="0" smtClean="0"/>
              <a:t>start</a:t>
            </a:r>
            <a:r>
              <a:rPr lang="zh-CN" altLang="en-US" dirty="0" smtClean="0"/>
              <a:t>是从</a:t>
            </a:r>
            <a:r>
              <a:rPr lang="en-US" dirty="0" smtClean="0"/>
              <a:t>0</a:t>
            </a:r>
            <a:r>
              <a:rPr lang="zh-CN" altLang="en-US" dirty="0" smtClean="0"/>
              <a:t>开始起算的。</a:t>
            </a:r>
            <a:r>
              <a:rPr lang="en-US" dirty="0" smtClean="0"/>
              <a:t> </a:t>
            </a:r>
            <a:endParaRPr lang="zh-CN" altLang="en-US" dirty="0"/>
          </a:p>
        </p:txBody>
      </p:sp>
    </p:spTree>
    <p:extLst>
      <p:ext uri="{BB962C8B-B14F-4D97-AF65-F5344CB8AC3E}">
        <p14:creationId xmlns:p14="http://schemas.microsoft.com/office/powerpoint/2010/main" val="25427176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4000" kern="1800" dirty="0" smtClean="0">
                <a:latin typeface="Arial"/>
                <a:ea typeface="黑体"/>
              </a:rPr>
              <a:t>4.4.3  </a:t>
            </a:r>
            <a:r>
              <a:rPr lang="zh-CN" altLang="en-US" sz="4000" kern="1800" dirty="0" smtClean="0">
                <a:latin typeface="Arial"/>
                <a:ea typeface="黑体"/>
              </a:rPr>
              <a:t>字符串查找与定位</a:t>
            </a:r>
          </a:p>
        </p:txBody>
      </p:sp>
      <p:sp>
        <p:nvSpPr>
          <p:cNvPr id="3" name="文本占位符 2"/>
          <p:cNvSpPr>
            <a:spLocks noGrp="1"/>
          </p:cNvSpPr>
          <p:nvPr>
            <p:ph type="body" idx="1"/>
          </p:nvPr>
        </p:nvSpPr>
        <p:spPr>
          <a:xfrm>
            <a:off x="457200" y="764704"/>
            <a:ext cx="8229600" cy="4525963"/>
          </a:xfrm>
        </p:spPr>
        <p:txBody>
          <a:bodyPr>
            <a:noAutofit/>
          </a:bodyPr>
          <a:lstStyle/>
          <a:p>
            <a:r>
              <a:rPr lang="zh-CN" altLang="en-US" dirty="0" smtClean="0"/>
              <a:t>判断一个字符串是否由指定的子串开头或结尾，查看一个字符串中是否包含另一个指定的子串，并且当这个子串存在的情况下指出其位置，可以使用如下方法： </a:t>
            </a:r>
          </a:p>
          <a:p>
            <a:r>
              <a:rPr lang="en-US" b="1" dirty="0" err="1" smtClean="0"/>
              <a:t>bool</a:t>
            </a:r>
            <a:r>
              <a:rPr lang="en-US" b="1" dirty="0" smtClean="0"/>
              <a:t> b1 = str1. </a:t>
            </a:r>
            <a:r>
              <a:rPr lang="en-US" b="1" dirty="0" err="1" smtClean="0"/>
              <a:t>StartsWith</a:t>
            </a:r>
            <a:r>
              <a:rPr lang="en-US" b="1" dirty="0" smtClean="0"/>
              <a:t>(</a:t>
            </a:r>
            <a:r>
              <a:rPr lang="en-US" b="1" dirty="0" err="1" smtClean="0"/>
              <a:t>substr</a:t>
            </a:r>
            <a:r>
              <a:rPr lang="en-US" b="1" dirty="0" smtClean="0"/>
              <a:t>) ; //</a:t>
            </a:r>
            <a:r>
              <a:rPr lang="zh-CN" altLang="en-US" b="1" dirty="0" smtClean="0"/>
              <a:t>判断</a:t>
            </a:r>
            <a:r>
              <a:rPr lang="en-US" b="1" dirty="0" smtClean="0"/>
              <a:t>str1</a:t>
            </a:r>
            <a:r>
              <a:rPr lang="zh-CN" altLang="en-US" b="1" dirty="0" smtClean="0"/>
              <a:t>是否由</a:t>
            </a:r>
            <a:r>
              <a:rPr lang="en-US" b="1" dirty="0" err="1" smtClean="0"/>
              <a:t>substr</a:t>
            </a:r>
            <a:r>
              <a:rPr lang="zh-CN" altLang="en-US" b="1" dirty="0" smtClean="0"/>
              <a:t>子串开头</a:t>
            </a:r>
            <a:r>
              <a:rPr lang="en-US" b="1" dirty="0" smtClean="0"/>
              <a:t> </a:t>
            </a:r>
            <a:endParaRPr lang="zh-CN" altLang="en-US" b="1" dirty="0" smtClean="0"/>
          </a:p>
          <a:p>
            <a:r>
              <a:rPr lang="en-US" b="1" dirty="0" err="1" smtClean="0"/>
              <a:t>bool</a:t>
            </a:r>
            <a:r>
              <a:rPr lang="en-US" b="1" dirty="0" smtClean="0"/>
              <a:t> b2 = str2. </a:t>
            </a:r>
            <a:r>
              <a:rPr lang="en-US" b="1" dirty="0" err="1" smtClean="0"/>
              <a:t>EndsWith</a:t>
            </a:r>
            <a:r>
              <a:rPr lang="en-US" b="1" dirty="0" smtClean="0"/>
              <a:t>(</a:t>
            </a:r>
            <a:r>
              <a:rPr lang="en-US" b="1" dirty="0" err="1" smtClean="0"/>
              <a:t>substr</a:t>
            </a:r>
            <a:r>
              <a:rPr lang="en-US" b="1" dirty="0" smtClean="0"/>
              <a:t>) ; //</a:t>
            </a:r>
            <a:r>
              <a:rPr lang="zh-CN" altLang="en-US" b="1" dirty="0" smtClean="0"/>
              <a:t>判断</a:t>
            </a:r>
            <a:r>
              <a:rPr lang="en-US" b="1" dirty="0" smtClean="0"/>
              <a:t>str2</a:t>
            </a:r>
            <a:r>
              <a:rPr lang="zh-CN" altLang="en-US" b="1" dirty="0" smtClean="0"/>
              <a:t>是否由</a:t>
            </a:r>
            <a:r>
              <a:rPr lang="en-US" b="1" dirty="0" err="1" smtClean="0"/>
              <a:t>substr</a:t>
            </a:r>
            <a:r>
              <a:rPr lang="zh-CN" altLang="en-US" b="1" dirty="0" smtClean="0"/>
              <a:t>子串结尾</a:t>
            </a:r>
            <a:r>
              <a:rPr lang="en-US" b="1" dirty="0" smtClean="0"/>
              <a:t> </a:t>
            </a:r>
            <a:endParaRPr lang="zh-CN" altLang="en-US" b="1" dirty="0" smtClean="0"/>
          </a:p>
          <a:p>
            <a:endParaRPr lang="zh-CN" altLang="en-US" dirty="0" smtClean="0"/>
          </a:p>
          <a:p>
            <a:endParaRPr lang="zh-CN" altLang="en-US" dirty="0" smtClean="0"/>
          </a:p>
          <a:p>
            <a:endParaRPr lang="zh-CN" altLang="en-US" dirty="0"/>
          </a:p>
        </p:txBody>
      </p:sp>
    </p:spTree>
    <p:extLst>
      <p:ext uri="{BB962C8B-B14F-4D97-AF65-F5344CB8AC3E}">
        <p14:creationId xmlns:p14="http://schemas.microsoft.com/office/powerpoint/2010/main" val="2542717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4000" kern="1800" dirty="0" smtClean="0">
                <a:latin typeface="Arial"/>
                <a:ea typeface="黑体"/>
              </a:rPr>
              <a:t>4.4.3  </a:t>
            </a:r>
            <a:r>
              <a:rPr lang="zh-CN" altLang="en-US" sz="4000" kern="1800" dirty="0" smtClean="0">
                <a:latin typeface="Arial"/>
                <a:ea typeface="黑体"/>
              </a:rPr>
              <a:t>字符串查找与定位</a:t>
            </a:r>
          </a:p>
        </p:txBody>
      </p:sp>
      <p:sp>
        <p:nvSpPr>
          <p:cNvPr id="3" name="文本占位符 2"/>
          <p:cNvSpPr>
            <a:spLocks noGrp="1"/>
          </p:cNvSpPr>
          <p:nvPr>
            <p:ph type="body" idx="1"/>
          </p:nvPr>
        </p:nvSpPr>
        <p:spPr>
          <a:xfrm>
            <a:off x="457200" y="764704"/>
            <a:ext cx="8229600" cy="4525963"/>
          </a:xfrm>
        </p:spPr>
        <p:txBody>
          <a:bodyPr>
            <a:noAutofit/>
          </a:bodyPr>
          <a:lstStyle/>
          <a:p>
            <a:r>
              <a:rPr lang="en-US" b="1" dirty="0" err="1" smtClean="0"/>
              <a:t>int</a:t>
            </a:r>
            <a:r>
              <a:rPr lang="en-US" b="1" dirty="0" smtClean="0"/>
              <a:t> pos1 = str3.IndexOf(</a:t>
            </a:r>
            <a:r>
              <a:rPr lang="en-US" b="1" dirty="0" err="1" smtClean="0"/>
              <a:t>substr</a:t>
            </a:r>
            <a:r>
              <a:rPr lang="en-US" b="1" dirty="0" smtClean="0"/>
              <a:t>); //</a:t>
            </a:r>
            <a:r>
              <a:rPr lang="zh-CN" altLang="en-US" b="1" dirty="0" smtClean="0"/>
              <a:t>指出</a:t>
            </a:r>
            <a:r>
              <a:rPr lang="en-US" b="1" dirty="0" smtClean="0"/>
              <a:t>str3</a:t>
            </a:r>
            <a:r>
              <a:rPr lang="zh-CN" altLang="en-US" b="1" dirty="0" smtClean="0"/>
              <a:t>中第一次出现</a:t>
            </a:r>
            <a:r>
              <a:rPr lang="en-US" b="1" dirty="0" err="1" smtClean="0"/>
              <a:t>substr</a:t>
            </a:r>
            <a:r>
              <a:rPr lang="zh-CN" altLang="en-US" b="1" dirty="0" smtClean="0"/>
              <a:t>子串的位置</a:t>
            </a:r>
            <a:r>
              <a:rPr lang="en-US" b="1" dirty="0" smtClean="0"/>
              <a:t> </a:t>
            </a:r>
            <a:endParaRPr lang="zh-CN" altLang="en-US" b="1" dirty="0" smtClean="0"/>
          </a:p>
          <a:p>
            <a:r>
              <a:rPr lang="en-US" b="1" dirty="0" err="1" smtClean="0"/>
              <a:t>int</a:t>
            </a:r>
            <a:r>
              <a:rPr lang="en-US" b="1" dirty="0" smtClean="0"/>
              <a:t> pos2 = str4.LastIndexOf(</a:t>
            </a:r>
            <a:r>
              <a:rPr lang="en-US" b="1" dirty="0" err="1" smtClean="0"/>
              <a:t>substr</a:t>
            </a:r>
            <a:r>
              <a:rPr lang="en-US" b="1" dirty="0" smtClean="0"/>
              <a:t>); //</a:t>
            </a:r>
            <a:r>
              <a:rPr lang="zh-CN" altLang="en-US" b="1" dirty="0" smtClean="0"/>
              <a:t>指出</a:t>
            </a:r>
            <a:r>
              <a:rPr lang="en-US" b="1" dirty="0" smtClean="0"/>
              <a:t>str4</a:t>
            </a:r>
            <a:r>
              <a:rPr lang="zh-CN" altLang="en-US" b="1" dirty="0" smtClean="0"/>
              <a:t>中最后一次出现</a:t>
            </a:r>
            <a:r>
              <a:rPr lang="en-US" b="1" dirty="0" err="1" smtClean="0"/>
              <a:t>substr</a:t>
            </a:r>
            <a:r>
              <a:rPr lang="zh-CN" altLang="en-US" b="1" dirty="0" smtClean="0"/>
              <a:t>子串的位置</a:t>
            </a:r>
            <a:r>
              <a:rPr lang="en-US" b="1" dirty="0" smtClean="0"/>
              <a:t> </a:t>
            </a:r>
            <a:endParaRPr lang="zh-CN" altLang="en-US" b="1" dirty="0" smtClean="0"/>
          </a:p>
          <a:p>
            <a:r>
              <a:rPr lang="zh-CN" altLang="en-US" dirty="0" smtClean="0"/>
              <a:t>如果字符串</a:t>
            </a:r>
            <a:r>
              <a:rPr lang="en-US" dirty="0" smtClean="0"/>
              <a:t>str3</a:t>
            </a:r>
            <a:r>
              <a:rPr lang="zh-CN" altLang="en-US" dirty="0" smtClean="0"/>
              <a:t>、</a:t>
            </a:r>
            <a:r>
              <a:rPr lang="en-US" dirty="0" smtClean="0"/>
              <a:t>str4</a:t>
            </a:r>
            <a:r>
              <a:rPr lang="zh-CN" altLang="en-US" dirty="0" smtClean="0"/>
              <a:t>中包含指定的子串，则</a:t>
            </a:r>
            <a:r>
              <a:rPr lang="en-US" dirty="0" err="1" smtClean="0"/>
              <a:t>IndexOf</a:t>
            </a:r>
            <a:r>
              <a:rPr lang="en-US" dirty="0" smtClean="0"/>
              <a:t>()</a:t>
            </a:r>
            <a:r>
              <a:rPr lang="zh-CN" altLang="en-US" dirty="0" smtClean="0"/>
              <a:t>和</a:t>
            </a:r>
            <a:r>
              <a:rPr lang="en-US" dirty="0" err="1" smtClean="0"/>
              <a:t>LastIndexOf</a:t>
            </a:r>
            <a:r>
              <a:rPr lang="en-US" dirty="0" smtClean="0"/>
              <a:t>()</a:t>
            </a:r>
            <a:r>
              <a:rPr lang="zh-CN" altLang="en-US" dirty="0" smtClean="0"/>
              <a:t>方法的返回值≥</a:t>
            </a:r>
            <a:r>
              <a:rPr lang="en-US" dirty="0" smtClean="0"/>
              <a:t>0</a:t>
            </a:r>
            <a:r>
              <a:rPr lang="zh-CN" altLang="en-US" dirty="0" smtClean="0"/>
              <a:t>；如果找不到则返回值为</a:t>
            </a:r>
            <a:r>
              <a:rPr lang="en-US" dirty="0" smtClean="0"/>
              <a:t>-1</a:t>
            </a:r>
            <a:r>
              <a:rPr lang="zh-CN" altLang="en-US" dirty="0" smtClean="0"/>
              <a:t>。 </a:t>
            </a:r>
          </a:p>
          <a:p>
            <a:endParaRPr lang="zh-CN" altLang="en-US" dirty="0" smtClean="0"/>
          </a:p>
          <a:p>
            <a:endParaRPr lang="zh-CN" altLang="en-US" dirty="0"/>
          </a:p>
        </p:txBody>
      </p:sp>
    </p:spTree>
    <p:extLst>
      <p:ext uri="{BB962C8B-B14F-4D97-AF65-F5344CB8AC3E}">
        <p14:creationId xmlns:p14="http://schemas.microsoft.com/office/powerpoint/2010/main" val="25427176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4000" kern="1800" dirty="0" smtClean="0">
                <a:latin typeface="Arial"/>
                <a:ea typeface="黑体"/>
              </a:rPr>
              <a:t>4.4.4  </a:t>
            </a:r>
            <a:r>
              <a:rPr lang="zh-CN" altLang="en-US" sz="4000" kern="1800" dirty="0" smtClean="0">
                <a:latin typeface="Arial"/>
                <a:ea typeface="黑体"/>
              </a:rPr>
              <a:t>字符串比较</a:t>
            </a:r>
          </a:p>
        </p:txBody>
      </p:sp>
      <p:sp>
        <p:nvSpPr>
          <p:cNvPr id="3" name="文本占位符 2"/>
          <p:cNvSpPr>
            <a:spLocks noGrp="1"/>
          </p:cNvSpPr>
          <p:nvPr>
            <p:ph type="body" idx="1"/>
          </p:nvPr>
        </p:nvSpPr>
        <p:spPr>
          <a:xfrm>
            <a:off x="457200" y="764704"/>
            <a:ext cx="8229600" cy="4525963"/>
          </a:xfrm>
        </p:spPr>
        <p:txBody>
          <a:bodyPr>
            <a:noAutofit/>
          </a:bodyPr>
          <a:lstStyle/>
          <a:p>
            <a:r>
              <a:rPr lang="zh-CN" altLang="en-US" dirty="0" smtClean="0"/>
              <a:t>比较两个字符串是否相等，或者比较它们的大小，可以使用以下方法： </a:t>
            </a:r>
          </a:p>
          <a:p>
            <a:r>
              <a:rPr lang="en-US" b="1" dirty="0" smtClean="0"/>
              <a:t>str1.CompareTo(str2) //</a:t>
            </a:r>
            <a:r>
              <a:rPr lang="zh-CN" altLang="en-US" b="1" dirty="0" smtClean="0"/>
              <a:t>比较字符串</a:t>
            </a:r>
            <a:r>
              <a:rPr lang="en-US" b="1" dirty="0" smtClean="0"/>
              <a:t>str1</a:t>
            </a:r>
            <a:r>
              <a:rPr lang="zh-CN" altLang="en-US" b="1" dirty="0" smtClean="0"/>
              <a:t>和</a:t>
            </a:r>
            <a:r>
              <a:rPr lang="en-US" b="1" dirty="0" smtClean="0"/>
              <a:t>str2</a:t>
            </a:r>
            <a:r>
              <a:rPr lang="zh-CN" altLang="en-US" b="1" dirty="0" smtClean="0"/>
              <a:t>的大小</a:t>
            </a:r>
            <a:r>
              <a:rPr lang="en-US" b="1" dirty="0" smtClean="0"/>
              <a:t> </a:t>
            </a:r>
            <a:endParaRPr lang="zh-CN" altLang="en-US" b="1" dirty="0" smtClean="0"/>
          </a:p>
          <a:p>
            <a:r>
              <a:rPr lang="en-US" b="1" dirty="0" smtClean="0"/>
              <a:t>str1.Equals(str2) //</a:t>
            </a:r>
            <a:r>
              <a:rPr lang="zh-CN" altLang="en-US" b="1" dirty="0" smtClean="0"/>
              <a:t>判断字符串</a:t>
            </a:r>
            <a:r>
              <a:rPr lang="en-US" b="1" dirty="0" smtClean="0"/>
              <a:t>str1</a:t>
            </a:r>
            <a:r>
              <a:rPr lang="zh-CN" altLang="en-US" b="1" dirty="0" smtClean="0"/>
              <a:t>和</a:t>
            </a:r>
            <a:r>
              <a:rPr lang="en-US" b="1" dirty="0" smtClean="0"/>
              <a:t>str2</a:t>
            </a:r>
            <a:r>
              <a:rPr lang="zh-CN" altLang="en-US" b="1" dirty="0" smtClean="0"/>
              <a:t>是否相等</a:t>
            </a:r>
            <a:r>
              <a:rPr lang="en-US" b="1" dirty="0" smtClean="0"/>
              <a:t> </a:t>
            </a:r>
            <a:endParaRPr lang="zh-CN" altLang="en-US" b="1" dirty="0" smtClean="0"/>
          </a:p>
          <a:p>
            <a:r>
              <a:rPr lang="zh-CN" altLang="en-US" dirty="0" smtClean="0"/>
              <a:t>其实，字符串是没有 </a:t>
            </a:r>
            <a:r>
              <a:rPr lang="en-US" dirty="0" smtClean="0"/>
              <a:t>“</a:t>
            </a:r>
            <a:r>
              <a:rPr lang="zh-CN" altLang="en-US" dirty="0" smtClean="0"/>
              <a:t>大</a:t>
            </a:r>
            <a:r>
              <a:rPr lang="en-US" dirty="0" smtClean="0"/>
              <a:t>”</a:t>
            </a:r>
            <a:r>
              <a:rPr lang="zh-CN" altLang="en-US" dirty="0" smtClean="0"/>
              <a:t>、</a:t>
            </a:r>
            <a:r>
              <a:rPr lang="en-US" dirty="0" smtClean="0"/>
              <a:t>“</a:t>
            </a:r>
            <a:r>
              <a:rPr lang="zh-CN" altLang="en-US" dirty="0" smtClean="0"/>
              <a:t>小</a:t>
            </a:r>
            <a:r>
              <a:rPr lang="en-US" dirty="0" smtClean="0"/>
              <a:t>”</a:t>
            </a:r>
            <a:r>
              <a:rPr lang="zh-CN" altLang="en-US" dirty="0" smtClean="0"/>
              <a:t>之分的，这里所谓的</a:t>
            </a:r>
            <a:r>
              <a:rPr lang="en-US" dirty="0" smtClean="0"/>
              <a:t>“</a:t>
            </a:r>
            <a:r>
              <a:rPr lang="zh-CN" altLang="en-US" dirty="0" smtClean="0"/>
              <a:t>大</a:t>
            </a:r>
            <a:r>
              <a:rPr lang="en-US" dirty="0" smtClean="0"/>
              <a:t>”</a:t>
            </a:r>
            <a:r>
              <a:rPr lang="zh-CN" altLang="en-US" dirty="0" smtClean="0"/>
              <a:t>、</a:t>
            </a:r>
            <a:r>
              <a:rPr lang="en-US" dirty="0" smtClean="0"/>
              <a:t>“</a:t>
            </a:r>
            <a:r>
              <a:rPr lang="zh-CN" altLang="en-US" dirty="0" smtClean="0"/>
              <a:t>小</a:t>
            </a:r>
            <a:r>
              <a:rPr lang="en-US" dirty="0" smtClean="0"/>
              <a:t>”</a:t>
            </a:r>
            <a:r>
              <a:rPr lang="zh-CN" altLang="en-US" dirty="0" smtClean="0"/>
              <a:t>，指的是它们的</a:t>
            </a:r>
            <a:r>
              <a:rPr lang="en-US" dirty="0" smtClean="0"/>
              <a:t>Unicode</a:t>
            </a:r>
            <a:r>
              <a:rPr lang="zh-CN" altLang="en-US" dirty="0" smtClean="0"/>
              <a:t>编码值的大小，也可以理解成排列顺序的先后。排在前面的称为</a:t>
            </a:r>
            <a:r>
              <a:rPr lang="en-US" dirty="0" smtClean="0"/>
              <a:t>“</a:t>
            </a:r>
            <a:r>
              <a:rPr lang="zh-CN" altLang="en-US" dirty="0" smtClean="0"/>
              <a:t>小</a:t>
            </a:r>
            <a:r>
              <a:rPr lang="en-US" dirty="0" smtClean="0"/>
              <a:t>”</a:t>
            </a:r>
            <a:r>
              <a:rPr lang="zh-CN" altLang="en-US" dirty="0" smtClean="0"/>
              <a:t>，排在后面的称为</a:t>
            </a:r>
            <a:r>
              <a:rPr lang="en-US" dirty="0" smtClean="0"/>
              <a:t>“</a:t>
            </a:r>
            <a:r>
              <a:rPr lang="zh-CN" altLang="en-US" dirty="0" smtClean="0"/>
              <a:t>大</a:t>
            </a:r>
            <a:r>
              <a:rPr lang="en-US" dirty="0" smtClean="0"/>
              <a:t>”</a:t>
            </a:r>
            <a:r>
              <a:rPr lang="zh-CN" altLang="en-US" dirty="0" smtClean="0"/>
              <a:t>。</a:t>
            </a:r>
            <a:r>
              <a:rPr lang="en-US" dirty="0" smtClean="0"/>
              <a:t> </a:t>
            </a:r>
            <a:endParaRPr lang="zh-CN" altLang="en-US" dirty="0" smtClean="0"/>
          </a:p>
          <a:p>
            <a:r>
              <a:rPr lang="zh-CN" altLang="en-US" dirty="0" smtClean="0"/>
              <a:t>在这个意义上，字母</a:t>
            </a:r>
            <a:r>
              <a:rPr lang="en-US" dirty="0" smtClean="0"/>
              <a:t>“A”</a:t>
            </a:r>
            <a:r>
              <a:rPr lang="zh-CN" altLang="en-US" dirty="0" smtClean="0"/>
              <a:t>小于</a:t>
            </a:r>
            <a:r>
              <a:rPr lang="en-US" dirty="0" smtClean="0"/>
              <a:t>“B”</a:t>
            </a:r>
            <a:r>
              <a:rPr lang="zh-CN" altLang="en-US" dirty="0" smtClean="0"/>
              <a:t>，</a:t>
            </a:r>
            <a:r>
              <a:rPr lang="en-US" dirty="0" smtClean="0"/>
              <a:t>“n”</a:t>
            </a:r>
            <a:r>
              <a:rPr lang="zh-CN" altLang="en-US" dirty="0" smtClean="0"/>
              <a:t>大于</a:t>
            </a:r>
            <a:r>
              <a:rPr lang="en-US" dirty="0" smtClean="0"/>
              <a:t>“m”</a:t>
            </a:r>
            <a:r>
              <a:rPr lang="zh-CN" altLang="en-US" dirty="0" smtClean="0"/>
              <a:t>。</a:t>
            </a:r>
            <a:r>
              <a:rPr lang="en-US" dirty="0" smtClean="0"/>
              <a:t> </a:t>
            </a:r>
            <a:endParaRPr lang="zh-CN" altLang="en-US" dirty="0" smtClean="0"/>
          </a:p>
          <a:p>
            <a:endParaRPr lang="zh-CN" altLang="en-US" dirty="0" smtClean="0"/>
          </a:p>
          <a:p>
            <a:endParaRPr lang="zh-CN" altLang="en-US" dirty="0"/>
          </a:p>
        </p:txBody>
      </p:sp>
    </p:spTree>
    <p:extLst>
      <p:ext uri="{BB962C8B-B14F-4D97-AF65-F5344CB8AC3E}">
        <p14:creationId xmlns:p14="http://schemas.microsoft.com/office/powerpoint/2010/main" val="25427176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4000" kern="1800" dirty="0" smtClean="0">
                <a:latin typeface="Arial"/>
                <a:ea typeface="黑体"/>
              </a:rPr>
              <a:t>4.4.4  </a:t>
            </a:r>
            <a:r>
              <a:rPr lang="zh-CN" altLang="en-US" sz="4000" kern="1800" dirty="0" smtClean="0">
                <a:latin typeface="Arial"/>
                <a:ea typeface="黑体"/>
              </a:rPr>
              <a:t>字符串比较</a:t>
            </a:r>
          </a:p>
        </p:txBody>
      </p:sp>
      <p:sp>
        <p:nvSpPr>
          <p:cNvPr id="3" name="文本占位符 2"/>
          <p:cNvSpPr>
            <a:spLocks noGrp="1"/>
          </p:cNvSpPr>
          <p:nvPr>
            <p:ph type="body" idx="1"/>
          </p:nvPr>
        </p:nvSpPr>
        <p:spPr>
          <a:xfrm>
            <a:off x="457200" y="764704"/>
            <a:ext cx="8229600" cy="4525963"/>
          </a:xfrm>
        </p:spPr>
        <p:txBody>
          <a:bodyPr>
            <a:noAutofit/>
          </a:bodyPr>
          <a:lstStyle/>
          <a:p>
            <a:r>
              <a:rPr lang="zh-CN" altLang="en-US" dirty="0" smtClean="0"/>
              <a:t>按照</a:t>
            </a:r>
            <a:r>
              <a:rPr lang="en-US" dirty="0" smtClean="0"/>
              <a:t>Unicode</a:t>
            </a:r>
            <a:r>
              <a:rPr lang="zh-CN" altLang="en-US" dirty="0" smtClean="0"/>
              <a:t>编码规则，所有大写英文字母都小于小写字母，常用汉字基本上是按汉语拼音的顺序编码的。因此，</a:t>
            </a:r>
            <a:r>
              <a:rPr lang="en-US" dirty="0" err="1" smtClean="0"/>
              <a:t>CompareTo</a:t>
            </a:r>
            <a:r>
              <a:rPr lang="en-US" dirty="0" smtClean="0"/>
              <a:t>()</a:t>
            </a:r>
            <a:r>
              <a:rPr lang="zh-CN" altLang="en-US" dirty="0" smtClean="0"/>
              <a:t>方法的返回值可以描述成如下的形式：</a:t>
            </a:r>
            <a:r>
              <a:rPr lang="en-US" dirty="0" smtClean="0"/>
              <a:t> </a:t>
            </a:r>
            <a:endParaRPr lang="zh-CN" altLang="en-US" dirty="0" smtClean="0"/>
          </a:p>
          <a:p>
            <a:r>
              <a:rPr lang="en-US" dirty="0" smtClean="0"/>
              <a:t>                                      1  str1</a:t>
            </a:r>
            <a:r>
              <a:rPr lang="zh-CN" altLang="en-US" dirty="0" smtClean="0"/>
              <a:t>小于</a:t>
            </a:r>
            <a:r>
              <a:rPr lang="en-US" dirty="0" smtClean="0"/>
              <a:t>str2 </a:t>
            </a:r>
            <a:endParaRPr lang="zh-CN" altLang="en-US" dirty="0" smtClean="0"/>
          </a:p>
          <a:p>
            <a:r>
              <a:rPr lang="en-US" dirty="0" smtClean="0"/>
              <a:t>str1.CompareTo(str2) =  0  str1</a:t>
            </a:r>
            <a:r>
              <a:rPr lang="zh-CN" altLang="en-US" dirty="0" smtClean="0"/>
              <a:t>等于</a:t>
            </a:r>
            <a:r>
              <a:rPr lang="en-US" dirty="0" smtClean="0"/>
              <a:t>str2 </a:t>
            </a:r>
            <a:endParaRPr lang="zh-CN" altLang="en-US" dirty="0" smtClean="0"/>
          </a:p>
          <a:p>
            <a:r>
              <a:rPr lang="en-US" dirty="0" smtClean="0"/>
              <a:t>                                      -1  str1</a:t>
            </a:r>
            <a:r>
              <a:rPr lang="zh-CN" altLang="en-US" dirty="0" smtClean="0"/>
              <a:t>大于</a:t>
            </a:r>
            <a:r>
              <a:rPr lang="en-US" dirty="0" smtClean="0"/>
              <a:t>str2 </a:t>
            </a:r>
            <a:endParaRPr lang="zh-CN" altLang="en-US" dirty="0" smtClean="0"/>
          </a:p>
          <a:p>
            <a:r>
              <a:rPr lang="en-US" dirty="0" smtClean="0"/>
              <a:t>Equals()</a:t>
            </a:r>
            <a:r>
              <a:rPr lang="zh-CN" altLang="en-US" dirty="0" smtClean="0"/>
              <a:t>方法的返回值为布尔类型的</a:t>
            </a:r>
            <a:r>
              <a:rPr lang="en-US" dirty="0" smtClean="0"/>
              <a:t>true</a:t>
            </a:r>
            <a:r>
              <a:rPr lang="zh-CN" altLang="en-US" dirty="0" smtClean="0"/>
              <a:t>或</a:t>
            </a:r>
            <a:r>
              <a:rPr lang="en-US" dirty="0" smtClean="0"/>
              <a:t>false</a:t>
            </a:r>
            <a:r>
              <a:rPr lang="zh-CN" altLang="en-US" dirty="0" smtClean="0"/>
              <a:t>，与相等运算符（</a:t>
            </a:r>
            <a:r>
              <a:rPr lang="en-US" dirty="0" smtClean="0"/>
              <a:t>==</a:t>
            </a:r>
            <a:r>
              <a:rPr lang="zh-CN" altLang="en-US" dirty="0" smtClean="0"/>
              <a:t>）等价。 </a:t>
            </a:r>
          </a:p>
          <a:p>
            <a:endParaRPr lang="zh-CN" altLang="en-US" dirty="0" smtClean="0"/>
          </a:p>
          <a:p>
            <a:endParaRPr lang="zh-CN" altLang="en-US" dirty="0" smtClean="0"/>
          </a:p>
          <a:p>
            <a:endParaRPr lang="zh-CN" altLang="en-US" dirty="0"/>
          </a:p>
        </p:txBody>
      </p:sp>
    </p:spTree>
    <p:extLst>
      <p:ext uri="{BB962C8B-B14F-4D97-AF65-F5344CB8AC3E}">
        <p14:creationId xmlns:p14="http://schemas.microsoft.com/office/powerpoint/2010/main" val="25427176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en-US" kern="1800" dirty="0" smtClean="0">
                <a:latin typeface="Arial"/>
                <a:ea typeface="黑体"/>
              </a:rPr>
              <a:t>4.1  </a:t>
            </a:r>
            <a:r>
              <a:rPr lang="zh-CN" altLang="en-US" kern="1800" dirty="0" smtClean="0">
                <a:latin typeface="Arial"/>
                <a:ea typeface="黑体"/>
              </a:rPr>
              <a:t>数组</a:t>
            </a:r>
          </a:p>
        </p:txBody>
      </p:sp>
      <p:sp>
        <p:nvSpPr>
          <p:cNvPr id="3" name="文本占位符 2"/>
          <p:cNvSpPr>
            <a:spLocks noGrp="1"/>
          </p:cNvSpPr>
          <p:nvPr>
            <p:ph type="body" idx="1"/>
          </p:nvPr>
        </p:nvSpPr>
        <p:spPr/>
        <p:txBody>
          <a:bodyPr>
            <a:normAutofit/>
          </a:bodyPr>
          <a:lstStyle/>
          <a:p>
            <a:r>
              <a:rPr lang="zh-CN" altLang="en-US" dirty="0" smtClean="0"/>
              <a:t>数组是一种由若干个变量组成的集合，数组中包含的变量称为数组的元素，它们具有相同的数据类型。数组元素可以是任何类型，包括数组类型。数组元素的个数称为数组的长度，数组元素没有名称，只能通过索引（又称下标）来访问。</a:t>
            </a:r>
          </a:p>
          <a:p>
            <a:endParaRPr lang="zh-CN" altLang="en-US" dirty="0" smtClean="0"/>
          </a:p>
          <a:p>
            <a:pPr marR="0" lvl="0" rtl="0"/>
            <a:endParaRPr lang="zh-CN" altLang="en-US" sz="2400" b="0" i="0" u="none" strike="noStrike" baseline="0" dirty="0" smtClean="0">
              <a:latin typeface="Times New Roman"/>
            </a:endParaRPr>
          </a:p>
        </p:txBody>
      </p:sp>
    </p:spTree>
    <p:extLst>
      <p:ext uri="{BB962C8B-B14F-4D97-AF65-F5344CB8AC3E}">
        <p14:creationId xmlns:p14="http://schemas.microsoft.com/office/powerpoint/2010/main" val="11581358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97768"/>
            <a:ext cx="7776000" cy="1143000"/>
          </a:xfrm>
        </p:spPr>
        <p:txBody>
          <a:bodyPr>
            <a:normAutofit fontScale="90000"/>
          </a:bodyPr>
          <a:lstStyle/>
          <a:p>
            <a:r>
              <a:rPr lang="en-US" altLang="en-US" kern="1800" dirty="0" smtClean="0">
                <a:latin typeface="Arial"/>
                <a:ea typeface="黑体"/>
              </a:rPr>
              <a:t>4.1.1  </a:t>
            </a:r>
            <a:r>
              <a:rPr lang="zh-CN" altLang="en-US" kern="1800" dirty="0" smtClean="0">
                <a:latin typeface="Arial"/>
                <a:ea typeface="黑体"/>
              </a:rPr>
              <a:t>一维数组的声明</a:t>
            </a:r>
            <a:r>
              <a:rPr lang="zh-CN" altLang="en-US" b="1" u="heavy" dirty="0" smtClean="0"/>
              <a:t/>
            </a:r>
            <a:br>
              <a:rPr lang="zh-CN" altLang="en-US"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67544" y="908720"/>
            <a:ext cx="8229600" cy="4525963"/>
          </a:xfrm>
        </p:spPr>
        <p:txBody>
          <a:bodyPr>
            <a:noAutofit/>
          </a:bodyPr>
          <a:lstStyle/>
          <a:p>
            <a:r>
              <a:rPr lang="zh-CN" altLang="en-US" dirty="0" smtClean="0"/>
              <a:t>在</a:t>
            </a:r>
            <a:r>
              <a:rPr lang="en-US" dirty="0" smtClean="0"/>
              <a:t>C#</a:t>
            </a:r>
            <a:r>
              <a:rPr lang="zh-CN" altLang="en-US" dirty="0" smtClean="0"/>
              <a:t>语言中，数组是被当作对象来实现的。在声明数组时，应先定义数组中元素的类型，其后是一个空方括号和一个变量名。</a:t>
            </a:r>
            <a:r>
              <a:rPr lang="en-US" dirty="0" smtClean="0"/>
              <a:t>C#</a:t>
            </a:r>
            <a:r>
              <a:rPr lang="zh-CN" altLang="en-US" dirty="0" smtClean="0"/>
              <a:t>中声明一维数组语法格式如下：</a:t>
            </a:r>
          </a:p>
          <a:p>
            <a:pPr>
              <a:buNone/>
            </a:pPr>
            <a:r>
              <a:rPr lang="zh-CN" altLang="en-US" b="1" dirty="0" smtClean="0"/>
              <a:t>     </a:t>
            </a:r>
            <a:r>
              <a:rPr lang="zh-CN" altLang="en-US" b="1" dirty="0" smtClean="0">
                <a:solidFill>
                  <a:srgbClr val="FF0000"/>
                </a:solidFill>
              </a:rPr>
              <a:t>数组类型</a:t>
            </a:r>
            <a:r>
              <a:rPr lang="en-US" b="1" dirty="0" smtClean="0">
                <a:solidFill>
                  <a:srgbClr val="FF0000"/>
                </a:solidFill>
              </a:rPr>
              <a:t> [ ] </a:t>
            </a:r>
            <a:r>
              <a:rPr lang="zh-CN" altLang="en-US" b="1" dirty="0" smtClean="0">
                <a:solidFill>
                  <a:srgbClr val="FF0000"/>
                </a:solidFill>
              </a:rPr>
              <a:t>数组名；</a:t>
            </a:r>
            <a:endParaRPr lang="en-US" altLang="zh-CN" b="1" dirty="0" smtClean="0">
              <a:solidFill>
                <a:srgbClr val="FF0000"/>
              </a:solidFill>
            </a:endParaRPr>
          </a:p>
          <a:p>
            <a:r>
              <a:rPr lang="zh-CN" altLang="en-US" dirty="0" smtClean="0"/>
              <a:t>例如，下面声明了一个包含整型元素的数组：</a:t>
            </a:r>
          </a:p>
          <a:p>
            <a:r>
              <a:rPr lang="en-US" b="1" dirty="0" err="1" smtClean="0"/>
              <a:t>int</a:t>
            </a:r>
            <a:r>
              <a:rPr lang="en-US" b="1" dirty="0" smtClean="0"/>
              <a:t> [] numbers;//</a:t>
            </a:r>
            <a:r>
              <a:rPr lang="zh-CN" altLang="en-US" b="1" dirty="0" smtClean="0"/>
              <a:t>声明了名为</a:t>
            </a:r>
            <a:r>
              <a:rPr lang="en-US" b="1" dirty="0" smtClean="0"/>
              <a:t>numbers</a:t>
            </a:r>
            <a:r>
              <a:rPr lang="zh-CN" altLang="en-US" b="1" dirty="0" smtClean="0"/>
              <a:t>的数组，元素类型为</a:t>
            </a:r>
            <a:r>
              <a:rPr lang="en-US" b="1" dirty="0" err="1" smtClean="0"/>
              <a:t>int</a:t>
            </a:r>
            <a:endParaRPr lang="zh-CN" altLang="en-US" b="1" dirty="0" smtClean="0"/>
          </a:p>
          <a:p>
            <a:r>
              <a:rPr lang="en-US" b="1" dirty="0" smtClean="0"/>
              <a:t>string [] </a:t>
            </a:r>
            <a:r>
              <a:rPr lang="en-US" b="1" dirty="0" err="1" smtClean="0"/>
              <a:t>myArray</a:t>
            </a:r>
            <a:r>
              <a:rPr lang="en-US" b="1" dirty="0" smtClean="0"/>
              <a:t>;//</a:t>
            </a:r>
            <a:r>
              <a:rPr lang="zh-CN" altLang="en-US" b="1" dirty="0" smtClean="0"/>
              <a:t>声明了名为</a:t>
            </a:r>
            <a:r>
              <a:rPr lang="en-US" b="1" dirty="0" err="1" smtClean="0"/>
              <a:t>myArray</a:t>
            </a:r>
            <a:r>
              <a:rPr lang="zh-CN" altLang="en-US" b="1" dirty="0" smtClean="0"/>
              <a:t>的数组，元素类型为</a:t>
            </a:r>
            <a:r>
              <a:rPr lang="en-US" b="1" dirty="0" err="1" smtClean="0"/>
              <a:t>str</a:t>
            </a:r>
            <a:endParaRPr lang="zh-CN" altLang="en-US" dirty="0" smtClean="0">
              <a:solidFill>
                <a:srgbClr val="FF0000"/>
              </a:solidFill>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25760"/>
            <a:ext cx="7776000" cy="1143000"/>
          </a:xfrm>
        </p:spPr>
        <p:txBody>
          <a:bodyPr>
            <a:normAutofit fontScale="90000"/>
          </a:bodyPr>
          <a:lstStyle/>
          <a:p>
            <a:r>
              <a:rPr lang="en-US" altLang="en-US" kern="1800" dirty="0" smtClean="0">
                <a:latin typeface="Arial"/>
                <a:ea typeface="黑体"/>
              </a:rPr>
              <a:t>4.1.2  </a:t>
            </a:r>
            <a:r>
              <a:rPr lang="zh-CN" altLang="en-US" kern="1800" dirty="0" smtClean="0">
                <a:latin typeface="Arial"/>
                <a:ea typeface="黑体"/>
              </a:rPr>
              <a:t>一维数组的初始化</a:t>
            </a:r>
            <a:r>
              <a:rPr lang="zh-CN" altLang="en-US" b="1" u="heavy" dirty="0" smtClean="0"/>
              <a:t/>
            </a:r>
            <a:br>
              <a:rPr lang="zh-CN" altLang="en-US"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836712"/>
            <a:ext cx="8229600" cy="4525963"/>
          </a:xfrm>
        </p:spPr>
        <p:txBody>
          <a:bodyPr>
            <a:noAutofit/>
          </a:bodyPr>
          <a:lstStyle/>
          <a:p>
            <a:r>
              <a:rPr lang="en-US" dirty="0" smtClean="0"/>
              <a:t>C#</a:t>
            </a:r>
            <a:r>
              <a:rPr lang="zh-CN" altLang="en-US" dirty="0" smtClean="0"/>
              <a:t>初始化数组的方法有两种：静态初始化和动态初始化。</a:t>
            </a:r>
          </a:p>
          <a:p>
            <a:r>
              <a:rPr lang="en-US" b="1" dirty="0" smtClean="0"/>
              <a:t>1</a:t>
            </a:r>
            <a:r>
              <a:rPr lang="zh-CN" altLang="en-US" b="1" dirty="0" smtClean="0"/>
              <a:t>．静态初始化</a:t>
            </a:r>
          </a:p>
          <a:p>
            <a:r>
              <a:rPr lang="zh-CN" altLang="en-US" dirty="0" smtClean="0"/>
              <a:t>如果一个数组中包含的元素不多，而且在程序设计时就已经知道这些元素的初始值，则可用静态始初化，也就是在定义数组的同时为其初始化。格式如下：</a:t>
            </a:r>
            <a:r>
              <a:rPr lang="en-US" dirty="0" smtClean="0"/>
              <a:t> </a:t>
            </a:r>
            <a:endParaRPr lang="zh-CN" altLang="en-US" dirty="0" smtClean="0"/>
          </a:p>
          <a:p>
            <a:pPr>
              <a:buNone/>
            </a:pPr>
            <a:r>
              <a:rPr lang="zh-CN" altLang="en-US" b="1" dirty="0" smtClean="0">
                <a:solidFill>
                  <a:srgbClr val="FF0000"/>
                </a:solidFill>
              </a:rPr>
              <a:t>    数据类型</a:t>
            </a:r>
            <a:r>
              <a:rPr lang="en-US" b="1" dirty="0" smtClean="0">
                <a:solidFill>
                  <a:srgbClr val="FF0000"/>
                </a:solidFill>
              </a:rPr>
              <a:t>[ ] </a:t>
            </a:r>
            <a:r>
              <a:rPr lang="zh-CN" altLang="en-US" b="1" dirty="0" smtClean="0">
                <a:solidFill>
                  <a:srgbClr val="FF0000"/>
                </a:solidFill>
              </a:rPr>
              <a:t>数组名</a:t>
            </a:r>
            <a:r>
              <a:rPr lang="en-US" b="1" dirty="0" smtClean="0">
                <a:solidFill>
                  <a:srgbClr val="FF0000"/>
                </a:solidFill>
              </a:rPr>
              <a:t> = {</a:t>
            </a:r>
            <a:r>
              <a:rPr lang="zh-CN" altLang="en-US" b="1" dirty="0" smtClean="0">
                <a:solidFill>
                  <a:srgbClr val="FF0000"/>
                </a:solidFill>
              </a:rPr>
              <a:t>元素值</a:t>
            </a:r>
            <a:r>
              <a:rPr lang="en-US" b="1" dirty="0" smtClean="0">
                <a:solidFill>
                  <a:srgbClr val="FF0000"/>
                </a:solidFill>
              </a:rPr>
              <a:t>1</a:t>
            </a:r>
            <a:r>
              <a:rPr lang="zh-CN" altLang="en-US" b="1" dirty="0" smtClean="0">
                <a:solidFill>
                  <a:srgbClr val="FF0000"/>
                </a:solidFill>
              </a:rPr>
              <a:t>，元素值</a:t>
            </a:r>
            <a:r>
              <a:rPr lang="en-US" b="1" dirty="0" smtClean="0">
                <a:solidFill>
                  <a:srgbClr val="FF0000"/>
                </a:solidFill>
              </a:rPr>
              <a:t>2</a:t>
            </a:r>
            <a:r>
              <a:rPr lang="zh-CN" altLang="en-US" b="1" dirty="0" smtClean="0">
                <a:solidFill>
                  <a:srgbClr val="FF0000"/>
                </a:solidFill>
              </a:rPr>
              <a:t>，</a:t>
            </a:r>
            <a:r>
              <a:rPr lang="en-US" altLang="zh-CN" b="1" dirty="0" smtClean="0">
                <a:solidFill>
                  <a:srgbClr val="FF0000"/>
                </a:solidFill>
              </a:rPr>
              <a:t>„„</a:t>
            </a:r>
            <a:r>
              <a:rPr lang="zh-CN" altLang="en-US" b="1" dirty="0" smtClean="0">
                <a:solidFill>
                  <a:srgbClr val="FF0000"/>
                </a:solidFill>
              </a:rPr>
              <a:t>，元素值</a:t>
            </a:r>
            <a:r>
              <a:rPr lang="en-US" b="1" dirty="0" smtClean="0">
                <a:solidFill>
                  <a:srgbClr val="FF0000"/>
                </a:solidFill>
              </a:rPr>
              <a:t>n};</a:t>
            </a:r>
          </a:p>
          <a:p>
            <a:pPr>
              <a:buNone/>
            </a:pPr>
            <a:r>
              <a:rPr lang="en-US" b="1" dirty="0" smtClean="0">
                <a:solidFill>
                  <a:srgbClr val="FF0000"/>
                </a:solidFill>
              </a:rPr>
              <a:t> </a:t>
            </a:r>
            <a:endParaRPr lang="zh-CN" altLang="en-US" dirty="0" smtClean="0">
              <a:solidFill>
                <a:srgbClr val="FF0000"/>
              </a:solidFill>
            </a:endParaRPr>
          </a:p>
          <a:p>
            <a:pPr lvl="0"/>
            <a:endParaRPr lang="zh-CN" altLang="en-US" b="0" i="0" u="none" strike="noStrike" baseline="0" dirty="0" smtClean="0">
              <a:latin typeface="Times New Roman"/>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25760"/>
            <a:ext cx="7776000" cy="1143000"/>
          </a:xfrm>
        </p:spPr>
        <p:txBody>
          <a:bodyPr>
            <a:normAutofit fontScale="90000"/>
          </a:bodyPr>
          <a:lstStyle/>
          <a:p>
            <a:r>
              <a:rPr lang="en-US" altLang="en-US" kern="1800" dirty="0" smtClean="0">
                <a:latin typeface="Arial"/>
                <a:ea typeface="黑体"/>
              </a:rPr>
              <a:t>4.1.2  </a:t>
            </a:r>
            <a:r>
              <a:rPr lang="zh-CN" altLang="en-US" kern="1800" dirty="0" smtClean="0">
                <a:latin typeface="Arial"/>
                <a:ea typeface="黑体"/>
              </a:rPr>
              <a:t>一维数组的初始化</a:t>
            </a:r>
            <a:r>
              <a:rPr lang="zh-CN" altLang="en-US" b="1" u="heavy" dirty="0" smtClean="0"/>
              <a:t/>
            </a:r>
            <a:br>
              <a:rPr lang="zh-CN" altLang="en-US"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836712"/>
            <a:ext cx="8229600" cy="4525963"/>
          </a:xfrm>
        </p:spPr>
        <p:txBody>
          <a:bodyPr>
            <a:noAutofit/>
          </a:bodyPr>
          <a:lstStyle/>
          <a:p>
            <a:r>
              <a:rPr lang="en-US" b="1" dirty="0" smtClean="0"/>
              <a:t>2</a:t>
            </a:r>
            <a:r>
              <a:rPr lang="zh-CN" altLang="en-US" b="1" dirty="0" smtClean="0"/>
              <a:t>．动态初始化</a:t>
            </a:r>
            <a:r>
              <a:rPr lang="en-US" b="1" dirty="0" smtClean="0"/>
              <a:t> </a:t>
            </a:r>
            <a:endParaRPr lang="zh-CN" altLang="en-US" b="1" dirty="0" smtClean="0"/>
          </a:p>
          <a:p>
            <a:r>
              <a:rPr lang="zh-CN" altLang="en-US" dirty="0" smtClean="0"/>
              <a:t>数组动态初始化的格式如下：</a:t>
            </a:r>
            <a:r>
              <a:rPr lang="en-US" dirty="0" smtClean="0"/>
              <a:t> </a:t>
            </a:r>
            <a:endParaRPr lang="zh-CN" altLang="en-US" dirty="0" smtClean="0"/>
          </a:p>
          <a:p>
            <a:r>
              <a:rPr lang="zh-CN" altLang="en-US" dirty="0" smtClean="0"/>
              <a:t>（</a:t>
            </a:r>
            <a:r>
              <a:rPr lang="en-US" dirty="0" smtClean="0"/>
              <a:t>1</a:t>
            </a:r>
            <a:r>
              <a:rPr lang="zh-CN" altLang="en-US" dirty="0" smtClean="0"/>
              <a:t>）用两个语句行实现动态初始化</a:t>
            </a:r>
            <a:r>
              <a:rPr lang="en-US" dirty="0" smtClean="0"/>
              <a:t> </a:t>
            </a:r>
            <a:endParaRPr lang="zh-CN" altLang="en-US" dirty="0" smtClean="0"/>
          </a:p>
          <a:p>
            <a:pPr>
              <a:buNone/>
            </a:pPr>
            <a:r>
              <a:rPr lang="zh-CN" altLang="en-US" b="1" dirty="0" smtClean="0">
                <a:solidFill>
                  <a:srgbClr val="FF0000"/>
                </a:solidFill>
              </a:rPr>
              <a:t>     数据类型</a:t>
            </a:r>
            <a:r>
              <a:rPr lang="en-US" b="1" dirty="0" smtClean="0">
                <a:solidFill>
                  <a:srgbClr val="FF0000"/>
                </a:solidFill>
              </a:rPr>
              <a:t>[ ] </a:t>
            </a:r>
            <a:r>
              <a:rPr lang="zh-CN" altLang="en-US" b="1" dirty="0" smtClean="0">
                <a:solidFill>
                  <a:srgbClr val="FF0000"/>
                </a:solidFill>
              </a:rPr>
              <a:t>数组名</a:t>
            </a:r>
            <a:r>
              <a:rPr lang="en-US" b="1" dirty="0" smtClean="0">
                <a:solidFill>
                  <a:srgbClr val="FF0000"/>
                </a:solidFill>
              </a:rPr>
              <a:t>;</a:t>
            </a:r>
            <a:endParaRPr lang="zh-CN" altLang="en-US" dirty="0" smtClean="0">
              <a:solidFill>
                <a:srgbClr val="FF0000"/>
              </a:solidFill>
            </a:endParaRPr>
          </a:p>
          <a:p>
            <a:pPr>
              <a:buNone/>
            </a:pPr>
            <a:r>
              <a:rPr lang="zh-CN" altLang="en-US" b="1" dirty="0" smtClean="0">
                <a:solidFill>
                  <a:srgbClr val="FF0000"/>
                </a:solidFill>
              </a:rPr>
              <a:t>    数组名</a:t>
            </a:r>
            <a:r>
              <a:rPr lang="en-US" b="1" dirty="0" smtClean="0">
                <a:solidFill>
                  <a:srgbClr val="FF0000"/>
                </a:solidFill>
              </a:rPr>
              <a:t> = new </a:t>
            </a:r>
            <a:r>
              <a:rPr lang="zh-CN" altLang="en-US" b="1" dirty="0" smtClean="0">
                <a:solidFill>
                  <a:srgbClr val="FF0000"/>
                </a:solidFill>
              </a:rPr>
              <a:t>数据类型</a:t>
            </a:r>
            <a:r>
              <a:rPr lang="en-US" b="1" dirty="0" smtClean="0">
                <a:solidFill>
                  <a:srgbClr val="FF0000"/>
                </a:solidFill>
              </a:rPr>
              <a:t>[</a:t>
            </a:r>
            <a:r>
              <a:rPr lang="zh-CN" altLang="en-US" b="1" dirty="0" smtClean="0">
                <a:solidFill>
                  <a:srgbClr val="FF0000"/>
                </a:solidFill>
              </a:rPr>
              <a:t>表达式</a:t>
            </a:r>
            <a:r>
              <a:rPr lang="en-US" b="1" dirty="0" smtClean="0">
                <a:solidFill>
                  <a:srgbClr val="FF0000"/>
                </a:solidFill>
              </a:rPr>
              <a:t>]; </a:t>
            </a:r>
            <a:endParaRPr lang="zh-CN" altLang="en-US" dirty="0" smtClean="0">
              <a:solidFill>
                <a:srgbClr val="FF0000"/>
              </a:solidFill>
            </a:endParaRPr>
          </a:p>
          <a:p>
            <a:r>
              <a:rPr lang="zh-CN" altLang="en-US" dirty="0" smtClean="0"/>
              <a:t>（</a:t>
            </a:r>
            <a:r>
              <a:rPr lang="en-US" dirty="0" smtClean="0"/>
              <a:t>2</a:t>
            </a:r>
            <a:r>
              <a:rPr lang="zh-CN" altLang="en-US" dirty="0" smtClean="0"/>
              <a:t>）把定义数组变量和实例化两个步骤合在一起，用一个语句行实现动态初始化</a:t>
            </a:r>
            <a:r>
              <a:rPr lang="en-US" dirty="0" smtClean="0"/>
              <a:t> </a:t>
            </a:r>
            <a:endParaRPr lang="zh-CN" altLang="en-US" dirty="0" smtClean="0"/>
          </a:p>
          <a:p>
            <a:pPr>
              <a:buNone/>
            </a:pPr>
            <a:r>
              <a:rPr lang="zh-CN" altLang="en-US" b="1" dirty="0" smtClean="0">
                <a:solidFill>
                  <a:srgbClr val="FF0000"/>
                </a:solidFill>
              </a:rPr>
              <a:t>    数据类型</a:t>
            </a:r>
            <a:r>
              <a:rPr lang="en-US" b="1" dirty="0" smtClean="0">
                <a:solidFill>
                  <a:srgbClr val="FF0000"/>
                </a:solidFill>
              </a:rPr>
              <a:t>[ ] </a:t>
            </a:r>
            <a:r>
              <a:rPr lang="zh-CN" altLang="en-US" b="1" dirty="0" smtClean="0">
                <a:solidFill>
                  <a:srgbClr val="FF0000"/>
                </a:solidFill>
              </a:rPr>
              <a:t>数组名</a:t>
            </a:r>
            <a:r>
              <a:rPr lang="en-US" b="1" dirty="0" smtClean="0">
                <a:solidFill>
                  <a:srgbClr val="FF0000"/>
                </a:solidFill>
              </a:rPr>
              <a:t> = new </a:t>
            </a:r>
            <a:r>
              <a:rPr lang="zh-CN" altLang="en-US" b="1" dirty="0" smtClean="0">
                <a:solidFill>
                  <a:srgbClr val="FF0000"/>
                </a:solidFill>
              </a:rPr>
              <a:t>数据类型</a:t>
            </a:r>
            <a:r>
              <a:rPr lang="en-US" b="1" dirty="0" smtClean="0">
                <a:solidFill>
                  <a:srgbClr val="FF0000"/>
                </a:solidFill>
              </a:rPr>
              <a:t>[</a:t>
            </a:r>
            <a:r>
              <a:rPr lang="zh-CN" altLang="en-US" b="1" dirty="0" smtClean="0">
                <a:solidFill>
                  <a:srgbClr val="FF0000"/>
                </a:solidFill>
              </a:rPr>
              <a:t>表达式</a:t>
            </a:r>
            <a:r>
              <a:rPr lang="en-US" b="1" dirty="0" smtClean="0">
                <a:solidFill>
                  <a:srgbClr val="FF0000"/>
                </a:solidFill>
              </a:rPr>
              <a:t>]; </a:t>
            </a:r>
            <a:endParaRPr lang="zh-CN" altLang="en-US" dirty="0" smtClean="0">
              <a:solidFill>
                <a:srgbClr val="FF0000"/>
              </a:solidFill>
            </a:endParaRPr>
          </a:p>
          <a:p>
            <a:r>
              <a:rPr lang="zh-CN" altLang="en-US" dirty="0" smtClean="0"/>
              <a:t>其中表达式是指定数组长度的正整数，可以是表达式，也可以是常量。</a:t>
            </a:r>
          </a:p>
          <a:p>
            <a:pPr lvl="0"/>
            <a:endParaRPr lang="zh-CN" altLang="en-US" b="0" i="0" u="none" strike="noStrike" baseline="0" dirty="0" smtClean="0">
              <a:latin typeface="Times New Roman"/>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25760"/>
            <a:ext cx="7776000" cy="1143000"/>
          </a:xfrm>
        </p:spPr>
        <p:txBody>
          <a:bodyPr>
            <a:normAutofit fontScale="90000"/>
          </a:bodyPr>
          <a:lstStyle/>
          <a:p>
            <a:r>
              <a:rPr lang="en-US" altLang="en-US" sz="3600" kern="1800" dirty="0" smtClean="0">
                <a:latin typeface="Arial"/>
                <a:ea typeface="黑体"/>
              </a:rPr>
              <a:t>4.1.3  </a:t>
            </a:r>
            <a:r>
              <a:rPr lang="zh-CN" altLang="en-US" sz="3600" kern="1800" dirty="0" smtClean="0">
                <a:latin typeface="Arial"/>
                <a:ea typeface="黑体"/>
              </a:rPr>
              <a:t>一维数组元素的访问</a:t>
            </a:r>
            <a:r>
              <a:rPr lang="zh-CN" altLang="en-US" b="1" u="heavy" dirty="0" smtClean="0"/>
              <a:t/>
            </a:r>
            <a:br>
              <a:rPr lang="zh-CN" altLang="en-US"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836712"/>
            <a:ext cx="8229600" cy="4525963"/>
          </a:xfrm>
        </p:spPr>
        <p:txBody>
          <a:bodyPr>
            <a:noAutofit/>
          </a:bodyPr>
          <a:lstStyle/>
          <a:p>
            <a:r>
              <a:rPr lang="en-US" b="1" dirty="0" smtClean="0"/>
              <a:t>1</a:t>
            </a:r>
            <a:r>
              <a:rPr lang="zh-CN" altLang="en-US" b="1" dirty="0" smtClean="0"/>
              <a:t>．数组元素的引用</a:t>
            </a:r>
          </a:p>
          <a:p>
            <a:r>
              <a:rPr lang="zh-CN" altLang="en-US" dirty="0" smtClean="0"/>
              <a:t>数组在声明和初始化后，就可以引用数组中的元素了。数组元素的引用是通过数组名和下标来引用，引用数组元素的一般格式如下：</a:t>
            </a:r>
          </a:p>
          <a:p>
            <a:pPr>
              <a:buNone/>
            </a:pPr>
            <a:r>
              <a:rPr lang="zh-CN" altLang="en-US" b="1" dirty="0" smtClean="0">
                <a:solidFill>
                  <a:srgbClr val="FF0000"/>
                </a:solidFill>
              </a:rPr>
              <a:t>     数组名</a:t>
            </a:r>
            <a:r>
              <a:rPr lang="en-US" b="1" dirty="0" smtClean="0">
                <a:solidFill>
                  <a:srgbClr val="FF0000"/>
                </a:solidFill>
              </a:rPr>
              <a:t>[</a:t>
            </a:r>
            <a:r>
              <a:rPr lang="zh-CN" altLang="en-US" b="1" dirty="0" smtClean="0">
                <a:solidFill>
                  <a:srgbClr val="FF0000"/>
                </a:solidFill>
              </a:rPr>
              <a:t>索引</a:t>
            </a:r>
            <a:r>
              <a:rPr lang="en-US" b="1" dirty="0" smtClean="0">
                <a:solidFill>
                  <a:srgbClr val="FF0000"/>
                </a:solidFill>
              </a:rPr>
              <a:t>] </a:t>
            </a:r>
            <a:endParaRPr lang="zh-CN" altLang="en-US" dirty="0" smtClean="0">
              <a:solidFill>
                <a:srgbClr val="FF0000"/>
              </a:solidFill>
            </a:endParaRPr>
          </a:p>
          <a:p>
            <a:r>
              <a:rPr lang="zh-CN" altLang="en-US" dirty="0" smtClean="0"/>
              <a:t>数组中的每个元素相当于一个普通变量，可以为它们赋值，也可以引用其值。</a:t>
            </a:r>
            <a:endParaRPr lang="en-US" altLang="zh-CN" dirty="0" smtClean="0"/>
          </a:p>
          <a:p>
            <a:r>
              <a:rPr lang="zh-CN" altLang="en-US" sz="1800" b="1" dirty="0" smtClean="0"/>
              <a:t>在</a:t>
            </a:r>
            <a:r>
              <a:rPr lang="en-US" sz="1800" b="1" dirty="0" smtClean="0"/>
              <a:t>C#</a:t>
            </a:r>
            <a:r>
              <a:rPr lang="zh-CN" altLang="en-US" sz="1800" b="1" dirty="0" smtClean="0"/>
              <a:t>中，数组元素的默认下标值是从</a:t>
            </a:r>
            <a:r>
              <a:rPr lang="en-US" sz="1800" b="1" dirty="0" smtClean="0"/>
              <a:t>0</a:t>
            </a:r>
            <a:r>
              <a:rPr lang="zh-CN" altLang="en-US" sz="1800" b="1" dirty="0" smtClean="0"/>
              <a:t>开始的。在一个拥有</a:t>
            </a:r>
            <a:r>
              <a:rPr lang="en-US" sz="1800" b="1" dirty="0" smtClean="0"/>
              <a:t>n</a:t>
            </a:r>
            <a:r>
              <a:rPr lang="zh-CN" altLang="en-US" sz="1800" b="1" dirty="0" smtClean="0"/>
              <a:t>个元素的数组中，首个元素的下标值为</a:t>
            </a:r>
            <a:r>
              <a:rPr lang="en-US" sz="1800" b="1" dirty="0" smtClean="0"/>
              <a:t>0</a:t>
            </a:r>
            <a:r>
              <a:rPr lang="zh-CN" altLang="en-US" sz="1800" b="1" dirty="0" smtClean="0"/>
              <a:t>，其它元素的下标值依次加</a:t>
            </a:r>
            <a:r>
              <a:rPr lang="en-US" sz="1800" b="1" dirty="0" smtClean="0"/>
              <a:t>1</a:t>
            </a:r>
            <a:r>
              <a:rPr lang="zh-CN" altLang="en-US" sz="1800" b="1" dirty="0" smtClean="0"/>
              <a:t>，最后一个元素的下标值为</a:t>
            </a:r>
            <a:r>
              <a:rPr lang="en-US" sz="1800" b="1" dirty="0" smtClean="0"/>
              <a:t>n-1</a:t>
            </a:r>
            <a:r>
              <a:rPr lang="zh-CN" altLang="en-US" sz="1800" b="1" dirty="0" smtClean="0"/>
              <a:t>。</a:t>
            </a:r>
          </a:p>
          <a:p>
            <a:endParaRPr lang="zh-CN" altLang="en-US" b="0" i="0" u="none" strike="noStrike" baseline="0" dirty="0" smtClean="0">
              <a:latin typeface="Times New Roman"/>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25760"/>
            <a:ext cx="7776000" cy="1143000"/>
          </a:xfrm>
        </p:spPr>
        <p:txBody>
          <a:bodyPr>
            <a:normAutofit fontScale="90000"/>
          </a:bodyPr>
          <a:lstStyle/>
          <a:p>
            <a:r>
              <a:rPr lang="en-US" altLang="en-US" sz="3600" kern="1800" dirty="0" smtClean="0">
                <a:latin typeface="Arial"/>
                <a:ea typeface="黑体"/>
              </a:rPr>
              <a:t>4.1.3  </a:t>
            </a:r>
            <a:r>
              <a:rPr lang="zh-CN" altLang="en-US" sz="3600" kern="1800" dirty="0" smtClean="0">
                <a:latin typeface="Arial"/>
                <a:ea typeface="黑体"/>
              </a:rPr>
              <a:t>一维数组元素的访问</a:t>
            </a:r>
            <a:r>
              <a:rPr lang="zh-CN" altLang="en-US" b="1" u="heavy" dirty="0" smtClean="0"/>
              <a:t/>
            </a:r>
            <a:br>
              <a:rPr lang="zh-CN" altLang="en-US"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836712"/>
            <a:ext cx="8229600" cy="4525963"/>
          </a:xfrm>
        </p:spPr>
        <p:txBody>
          <a:bodyPr>
            <a:noAutofit/>
          </a:bodyPr>
          <a:lstStyle/>
          <a:p>
            <a:r>
              <a:rPr lang="en-US" b="1" dirty="0" smtClean="0"/>
              <a:t>2</a:t>
            </a:r>
            <a:r>
              <a:rPr lang="zh-CN" altLang="en-US" b="1" dirty="0" smtClean="0"/>
              <a:t>．数组元素的遍历</a:t>
            </a:r>
          </a:p>
          <a:p>
            <a:r>
              <a:rPr lang="zh-CN" altLang="en-US" dirty="0" smtClean="0"/>
              <a:t>在</a:t>
            </a:r>
            <a:r>
              <a:rPr lang="en-US" dirty="0" smtClean="0"/>
              <a:t>C#</a:t>
            </a:r>
            <a:r>
              <a:rPr lang="zh-CN" altLang="en-US" dirty="0" smtClean="0"/>
              <a:t>中，为了方便遍历集合中的每一个元素，提供了一种特殊的</a:t>
            </a:r>
            <a:r>
              <a:rPr lang="en-US" dirty="0" err="1" smtClean="0"/>
              <a:t>foreach</a:t>
            </a:r>
            <a:r>
              <a:rPr lang="zh-CN" altLang="en-US" dirty="0" smtClean="0"/>
              <a:t>语句用于构成循环。数组属于集合类型，所以也可以使用</a:t>
            </a:r>
            <a:r>
              <a:rPr lang="en-US" dirty="0" err="1" smtClean="0"/>
              <a:t>foreach</a:t>
            </a:r>
            <a:r>
              <a:rPr lang="zh-CN" altLang="en-US" dirty="0" smtClean="0"/>
              <a:t>语句来遍历数组中的每一个元素。语法形式如下：</a:t>
            </a:r>
            <a:r>
              <a:rPr lang="en-US" dirty="0" smtClean="0"/>
              <a:t> </a:t>
            </a:r>
            <a:endParaRPr lang="zh-CN" altLang="en-US" dirty="0" smtClean="0"/>
          </a:p>
          <a:p>
            <a:pPr>
              <a:buNone/>
            </a:pPr>
            <a:r>
              <a:rPr lang="en-US" b="1" dirty="0" smtClean="0">
                <a:solidFill>
                  <a:srgbClr val="FF0000"/>
                </a:solidFill>
              </a:rPr>
              <a:t>    </a:t>
            </a:r>
            <a:r>
              <a:rPr lang="en-US" b="1" dirty="0" err="1" smtClean="0">
                <a:solidFill>
                  <a:srgbClr val="FF0000"/>
                </a:solidFill>
              </a:rPr>
              <a:t>foreach</a:t>
            </a:r>
            <a:r>
              <a:rPr lang="zh-CN" altLang="en-US" b="1" dirty="0" smtClean="0">
                <a:solidFill>
                  <a:srgbClr val="FF0000"/>
                </a:solidFill>
              </a:rPr>
              <a:t>（类型 标识符</a:t>
            </a:r>
            <a:r>
              <a:rPr lang="en-US" b="1" dirty="0" smtClean="0">
                <a:solidFill>
                  <a:srgbClr val="FF0000"/>
                </a:solidFill>
              </a:rPr>
              <a:t> in array</a:t>
            </a:r>
            <a:r>
              <a:rPr lang="zh-CN" altLang="en-US" b="1" dirty="0" smtClean="0">
                <a:solidFill>
                  <a:srgbClr val="FF0000"/>
                </a:solidFill>
              </a:rPr>
              <a:t>）</a:t>
            </a:r>
            <a:r>
              <a:rPr lang="en-US" b="1" dirty="0" smtClean="0">
                <a:solidFill>
                  <a:srgbClr val="FF0000"/>
                </a:solidFill>
              </a:rPr>
              <a:t> </a:t>
            </a:r>
            <a:endParaRPr lang="zh-CN" altLang="en-US" dirty="0" smtClean="0">
              <a:solidFill>
                <a:srgbClr val="FF0000"/>
              </a:solidFill>
            </a:endParaRPr>
          </a:p>
          <a:p>
            <a:r>
              <a:rPr lang="zh-CN" altLang="en-US" dirty="0" smtClean="0"/>
              <a:t>其中，</a:t>
            </a:r>
            <a:r>
              <a:rPr lang="en-US" dirty="0" smtClean="0"/>
              <a:t>array</a:t>
            </a:r>
            <a:r>
              <a:rPr lang="zh-CN" altLang="en-US" dirty="0" smtClean="0"/>
              <a:t>是被遍历的数组名，标识符是一个用于控制</a:t>
            </a:r>
            <a:r>
              <a:rPr lang="en-US" dirty="0" err="1" smtClean="0"/>
              <a:t>foreach</a:t>
            </a:r>
            <a:r>
              <a:rPr lang="zh-CN" altLang="en-US" dirty="0" smtClean="0"/>
              <a:t>循环的只读局部变量，仅在</a:t>
            </a:r>
            <a:r>
              <a:rPr lang="en-US" dirty="0" err="1" smtClean="0"/>
              <a:t>foreach</a:t>
            </a:r>
            <a:r>
              <a:rPr lang="zh-CN" altLang="en-US" dirty="0" smtClean="0"/>
              <a:t>语句中有效，它的类型应与</a:t>
            </a:r>
            <a:r>
              <a:rPr lang="en-US" dirty="0" smtClean="0"/>
              <a:t>array</a:t>
            </a:r>
            <a:r>
              <a:rPr lang="zh-CN" altLang="en-US" dirty="0" smtClean="0"/>
              <a:t>的类型一致。</a:t>
            </a:r>
          </a:p>
          <a:p>
            <a:endParaRPr lang="zh-CN" altLang="en-US" b="0" i="0" u="none" strike="noStrike" baseline="0" dirty="0" smtClean="0">
              <a:latin typeface="Times New Roman"/>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25760"/>
            <a:ext cx="7776000" cy="1143000"/>
          </a:xfrm>
        </p:spPr>
        <p:txBody>
          <a:bodyPr>
            <a:normAutofit fontScale="90000"/>
          </a:bodyPr>
          <a:lstStyle/>
          <a:p>
            <a:r>
              <a:rPr lang="en-US" altLang="en-US" sz="3600" kern="1800" dirty="0" smtClean="0">
                <a:latin typeface="Arial"/>
                <a:ea typeface="黑体"/>
              </a:rPr>
              <a:t>4.2  </a:t>
            </a:r>
            <a:r>
              <a:rPr lang="zh-CN" altLang="en-US" sz="3600" kern="1800" dirty="0" smtClean="0">
                <a:latin typeface="Arial"/>
                <a:ea typeface="黑体"/>
              </a:rPr>
              <a:t>二维数组</a:t>
            </a:r>
            <a:r>
              <a:rPr lang="zh-CN" altLang="en-US" sz="3200" b="1" u="heavy" dirty="0" smtClean="0"/>
              <a:t/>
            </a:r>
            <a:br>
              <a:rPr lang="zh-CN" altLang="en-US" sz="3200"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836712"/>
            <a:ext cx="8229600" cy="4525963"/>
          </a:xfrm>
        </p:spPr>
        <p:txBody>
          <a:bodyPr>
            <a:noAutofit/>
          </a:bodyPr>
          <a:lstStyle/>
          <a:p>
            <a:r>
              <a:rPr lang="zh-CN" altLang="en-US" dirty="0" smtClean="0"/>
              <a:t>定义并且初始化二维数组的语法形式为：</a:t>
            </a:r>
            <a:r>
              <a:rPr lang="en-US" dirty="0" smtClean="0"/>
              <a:t> </a:t>
            </a:r>
            <a:endParaRPr lang="zh-CN" altLang="en-US" dirty="0" smtClean="0"/>
          </a:p>
          <a:p>
            <a:pPr>
              <a:buNone/>
            </a:pPr>
            <a:r>
              <a:rPr lang="zh-CN" altLang="en-US" b="1" dirty="0" smtClean="0">
                <a:solidFill>
                  <a:srgbClr val="FF0000"/>
                </a:solidFill>
              </a:rPr>
              <a:t>    数据类型</a:t>
            </a:r>
            <a:r>
              <a:rPr lang="en-US" b="1" dirty="0" smtClean="0">
                <a:solidFill>
                  <a:srgbClr val="FF0000"/>
                </a:solidFill>
              </a:rPr>
              <a:t>[</a:t>
            </a:r>
            <a:r>
              <a:rPr lang="zh-CN" altLang="en-US" b="1" dirty="0" smtClean="0">
                <a:solidFill>
                  <a:srgbClr val="FF0000"/>
                </a:solidFill>
              </a:rPr>
              <a:t>，</a:t>
            </a:r>
            <a:r>
              <a:rPr lang="en-US" b="1" dirty="0" smtClean="0">
                <a:solidFill>
                  <a:srgbClr val="FF0000"/>
                </a:solidFill>
              </a:rPr>
              <a:t>] </a:t>
            </a:r>
            <a:r>
              <a:rPr lang="zh-CN" altLang="en-US" b="1" dirty="0" smtClean="0">
                <a:solidFill>
                  <a:srgbClr val="FF0000"/>
                </a:solidFill>
              </a:rPr>
              <a:t>数组名；</a:t>
            </a:r>
            <a:r>
              <a:rPr lang="en-US" b="1" dirty="0" smtClean="0">
                <a:solidFill>
                  <a:srgbClr val="FF0000"/>
                </a:solidFill>
              </a:rPr>
              <a:t> </a:t>
            </a:r>
            <a:endParaRPr lang="zh-CN" altLang="en-US" dirty="0" smtClean="0">
              <a:solidFill>
                <a:srgbClr val="FF0000"/>
              </a:solidFill>
            </a:endParaRPr>
          </a:p>
          <a:p>
            <a:r>
              <a:rPr lang="zh-CN" altLang="en-US" dirty="0" smtClean="0"/>
              <a:t>也就是说，只要在方括号内加一个逗号，定义的就是二维数组。依此类推，在方括号内加两个逗号，定义的就是三维数组。</a:t>
            </a:r>
            <a:r>
              <a:rPr lang="en-US" dirty="0" smtClean="0"/>
              <a:t> </a:t>
            </a:r>
          </a:p>
          <a:p>
            <a:r>
              <a:rPr lang="zh-CN" altLang="en-US" dirty="0" smtClean="0"/>
              <a:t>例如： </a:t>
            </a:r>
          </a:p>
          <a:p>
            <a:r>
              <a:rPr lang="en-US" b="1" dirty="0" err="1" smtClean="0"/>
              <a:t>int</a:t>
            </a:r>
            <a:r>
              <a:rPr lang="en-US" b="1" dirty="0" smtClean="0"/>
              <a:t>[</a:t>
            </a:r>
            <a:r>
              <a:rPr lang="zh-CN" altLang="en-US" b="1" dirty="0" smtClean="0"/>
              <a:t>，</a:t>
            </a:r>
            <a:r>
              <a:rPr lang="en-US" b="1" dirty="0" smtClean="0"/>
              <a:t>] a; //</a:t>
            </a:r>
            <a:r>
              <a:rPr lang="zh-CN" altLang="en-US" b="1" dirty="0" smtClean="0"/>
              <a:t>定义了二维整型数组</a:t>
            </a:r>
            <a:r>
              <a:rPr lang="en-US" b="1" dirty="0" smtClean="0"/>
              <a:t>a </a:t>
            </a:r>
            <a:endParaRPr lang="zh-CN" altLang="en-US" b="1" dirty="0" smtClean="0"/>
          </a:p>
          <a:p>
            <a:r>
              <a:rPr lang="en-US" b="1" dirty="0" smtClean="0"/>
              <a:t>string[</a:t>
            </a:r>
            <a:r>
              <a:rPr lang="zh-CN" altLang="en-US" b="1" dirty="0" smtClean="0"/>
              <a:t>，，</a:t>
            </a:r>
            <a:r>
              <a:rPr lang="en-US" b="1" dirty="0" smtClean="0"/>
              <a:t>] b; //</a:t>
            </a:r>
            <a:r>
              <a:rPr lang="zh-CN" altLang="en-US" b="1" dirty="0" smtClean="0"/>
              <a:t>定义了三维字符串数组</a:t>
            </a:r>
            <a:r>
              <a:rPr lang="en-US" b="1" dirty="0" smtClean="0"/>
              <a:t>b </a:t>
            </a:r>
            <a:endParaRPr lang="zh-CN" altLang="en-US" b="1" dirty="0" smtClean="0"/>
          </a:p>
          <a:p>
            <a:endParaRPr lang="zh-CN" altLang="en-US" dirty="0" smtClean="0"/>
          </a:p>
          <a:p>
            <a:endParaRPr lang="zh-CN" altLang="en-US" b="0" i="0" u="none" strike="noStrike" baseline="0" dirty="0" smtClean="0">
              <a:latin typeface="Times New Roman"/>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803</TotalTime>
  <Words>2322</Words>
  <Application>Microsoft Office PowerPoint</Application>
  <PresentationFormat>全屏显示(4:3)</PresentationFormat>
  <Paragraphs>201</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凤舞九天</vt:lpstr>
      <vt:lpstr>C#程序设计 </vt:lpstr>
      <vt:lpstr>第4章 数组与字符串简介</vt:lpstr>
      <vt:lpstr>4.1  数组</vt:lpstr>
      <vt:lpstr>4.1.1  一维数组的声明 </vt:lpstr>
      <vt:lpstr>4.1.2  一维数组的初始化 </vt:lpstr>
      <vt:lpstr>4.1.2  一维数组的初始化 </vt:lpstr>
      <vt:lpstr>4.1.3  一维数组元素的访问 </vt:lpstr>
      <vt:lpstr>4.1.3  一维数组元素的访问 </vt:lpstr>
      <vt:lpstr>4.2  二维数组 </vt:lpstr>
      <vt:lpstr>4.2  二维数组 </vt:lpstr>
      <vt:lpstr>4.3  Array类 </vt:lpstr>
      <vt:lpstr>PowerPoint 演示文稿</vt:lpstr>
      <vt:lpstr>4.3.2  Array类方法 </vt:lpstr>
      <vt:lpstr>4.3.3  创建数组</vt:lpstr>
      <vt:lpstr>4.3.3  创建数组</vt:lpstr>
      <vt:lpstr>4.3.4  排序</vt:lpstr>
      <vt:lpstr>4.3.5  数组复制</vt:lpstr>
      <vt:lpstr>4.4  字符串</vt:lpstr>
      <vt:lpstr>4.4  字符串</vt:lpstr>
      <vt:lpstr>4.4.1  字符串长度属性 </vt:lpstr>
      <vt:lpstr> 4.4.2  取子串</vt:lpstr>
      <vt:lpstr>4.4.3  字符串查找与定位</vt:lpstr>
      <vt:lpstr>4.4.3  字符串查找与定位</vt:lpstr>
      <vt:lpstr>4.4.4  字符串比较</vt:lpstr>
      <vt:lpstr>4.4.4  字符串比较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第8章  类</dc:title>
  <dc:creator>yztx4</dc:creator>
  <cp:lastModifiedBy>微软用户</cp:lastModifiedBy>
  <cp:revision>75</cp:revision>
  <dcterms:created xsi:type="dcterms:W3CDTF">2013-01-07T01:29:52Z</dcterms:created>
  <dcterms:modified xsi:type="dcterms:W3CDTF">2015-04-16T05:21:16Z</dcterms:modified>
</cp:coreProperties>
</file>