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0" r:id="rId4"/>
    <p:sldId id="261" r:id="rId5"/>
    <p:sldId id="262" r:id="rId6"/>
    <p:sldId id="263" r:id="rId7"/>
    <p:sldId id="264" r:id="rId8"/>
    <p:sldId id="265" r:id="rId9"/>
    <p:sldId id="276" r:id="rId10"/>
    <p:sldId id="275" r:id="rId11"/>
    <p:sldId id="274" r:id="rId12"/>
    <p:sldId id="273" r:id="rId13"/>
    <p:sldId id="272" r:id="rId14"/>
    <p:sldId id="271" r:id="rId15"/>
    <p:sldId id="270" r:id="rId16"/>
    <p:sldId id="269" r:id="rId17"/>
    <p:sldId id="268" r:id="rId18"/>
    <p:sldId id="267" r:id="rId19"/>
    <p:sldId id="266" r:id="rId20"/>
    <p:sldId id="279" r:id="rId21"/>
    <p:sldId id="278" r:id="rId22"/>
    <p:sldId id="277" r:id="rId23"/>
    <p:sldId id="280" r:id="rId24"/>
    <p:sldId id="257"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1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AF24B9-C24B-40C5-823E-CF601A18B9E5}" type="slidenum">
              <a:rPr lang="zh-CN" altLang="en-US" smtClean="0"/>
              <a:pPr/>
              <a:t>‹#›</a:t>
            </a:fld>
            <a:endParaRPr lang="zh-CN" altLang="en-US"/>
          </a:p>
        </p:txBody>
      </p:sp>
      <p:sp>
        <p:nvSpPr>
          <p:cNvPr id="10" name="矩形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9" name="矩形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矩形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竖排标题 1"/>
          <p:cNvSpPr>
            <a:spLocks noGrp="1"/>
          </p:cNvSpPr>
          <p:nvPr>
            <p:ph type="title" orient="vert"/>
          </p:nvPr>
        </p:nvSpPr>
        <p:spPr>
          <a:xfrm>
            <a:off x="6781800" y="274640"/>
            <a:ext cx="19050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304800"/>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11"/>
          </p:nvPr>
        </p:nvSpPr>
        <p:spPr>
          <a:xfrm>
            <a:off x="2640597" y="6377459"/>
            <a:ext cx="3836404" cy="365125"/>
          </a:xfrm>
        </p:spPr>
        <p:txBody>
          <a:bodyPr/>
          <a:lstStyle/>
          <a:p>
            <a:endParaRPr lang="zh-CN" altLang="en-US"/>
          </a:p>
        </p:txBody>
      </p:sp>
      <p:sp>
        <p:nvSpPr>
          <p:cNvPr id="6" name="灯片编号占位符 5"/>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5448"/>
            <a:ext cx="8229600" cy="1252728"/>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矩形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AF24B9-C24B-40C5-823E-CF601A18B9E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28CC1BF8-E1D6-47F4-BE51-B667FCAA64C1}" type="datetimeFigureOut">
              <a:rPr lang="zh-CN" altLang="en-US" smtClean="0"/>
              <a:pPr/>
              <a:t>2012/10/8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AF24B9-C24B-40C5-823E-CF601A18B9E5}" type="slidenum">
              <a:rPr lang="zh-CN" altLang="en-US" smtClean="0"/>
              <a:pPr/>
              <a:t>‹#›</a:t>
            </a:fld>
            <a:endParaRPr lang="zh-CN" altLang="en-US"/>
          </a:p>
        </p:txBody>
      </p:sp>
      <p:sp>
        <p:nvSpPr>
          <p:cNvPr id="12" name="矩形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164592" y="1170432"/>
            <a:ext cx="2523744" cy="201168"/>
          </a:xfrm>
        </p:spPr>
        <p:txBody>
          <a:bodyPr/>
          <a:lstStyle/>
          <a:p>
            <a:fld id="{28CC1BF8-E1D6-47F4-BE51-B667FCAA64C1}" type="datetimeFigureOut">
              <a:rPr lang="zh-CN" altLang="en-US" smtClean="0"/>
              <a:pPr/>
              <a:t>2012/10/8</a:t>
            </a:fld>
            <a:endParaRPr lang="zh-CN" altLang="en-US"/>
          </a:p>
        </p:txBody>
      </p:sp>
      <p:sp>
        <p:nvSpPr>
          <p:cNvPr id="11" name="矩形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页脚占位符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zh-CN" altLang="en-US"/>
          </a:p>
        </p:txBody>
      </p:sp>
      <p:sp>
        <p:nvSpPr>
          <p:cNvPr id="7" name="灯片编号占位符 6"/>
          <p:cNvSpPr>
            <a:spLocks noGrp="1"/>
          </p:cNvSpPr>
          <p:nvPr>
            <p:ph type="sldNum" sz="quarter" idx="12"/>
          </p:nvPr>
        </p:nvSpPr>
        <p:spPr>
          <a:xfrm>
            <a:off x="8339328" y="1170432"/>
            <a:ext cx="733864" cy="201168"/>
          </a:xfrm>
        </p:spPr>
        <p:txBody>
          <a:bodyPr/>
          <a:lstStyle/>
          <a:p>
            <a:fld id="{8BAF24B9-C24B-40C5-823E-CF601A18B9E5}"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矩形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占位符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8CC1BF8-E1D6-47F4-BE51-B667FCAA64C1}" type="datetimeFigureOut">
              <a:rPr lang="zh-CN" altLang="en-US" smtClean="0"/>
              <a:pPr/>
              <a:t>2012/10/8</a:t>
            </a:fld>
            <a:endParaRPr lang="zh-CN" altLang="en-US"/>
          </a:p>
        </p:txBody>
      </p:sp>
      <p:sp>
        <p:nvSpPr>
          <p:cNvPr id="5" name="页脚占位符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zh-CN" altLang="en-US"/>
          </a:p>
        </p:txBody>
      </p:sp>
      <p:sp>
        <p:nvSpPr>
          <p:cNvPr id="6" name="灯片编号占位符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8BAF24B9-C24B-40C5-823E-CF601A18B9E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zh-CN" sz="3600" dirty="0" smtClean="0"/>
              <a:t>第四章</a:t>
            </a:r>
            <a:r>
              <a:rPr lang="en-US" altLang="zh-CN" sz="3600" dirty="0" smtClean="0"/>
              <a:t>  </a:t>
            </a:r>
            <a:r>
              <a:rPr lang="zh-CN" altLang="zh-CN" sz="3600" dirty="0" smtClean="0"/>
              <a:t>产品断面扫描法对产品的改良</a:t>
            </a:r>
            <a:r>
              <a:rPr lang="en-US" altLang="zh-CN" sz="3600" dirty="0" smtClean="0"/>
              <a:t>(2)</a:t>
            </a:r>
            <a:r>
              <a:rPr lang="zh-CN" altLang="zh-CN" sz="3800" dirty="0" smtClean="0"/>
              <a:t/>
            </a:r>
            <a:br>
              <a:rPr lang="zh-CN" altLang="zh-CN" sz="3800" dirty="0" smtClean="0"/>
            </a:br>
            <a:endParaRPr lang="zh-CN" altLang="en-US" sz="3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defRPr/>
            </a:pPr>
            <a:r>
              <a:rPr lang="en-US" altLang="zh-CN" sz="3200" dirty="0" smtClean="0">
                <a:latin typeface="+mn-ea"/>
                <a:ea typeface="+mn-ea"/>
              </a:rPr>
              <a:t/>
            </a:r>
            <a:br>
              <a:rPr lang="en-US" altLang="zh-CN" sz="3200" dirty="0" smtClean="0">
                <a:latin typeface="+mn-ea"/>
                <a:ea typeface="+mn-ea"/>
              </a:rPr>
            </a:br>
            <a:r>
              <a:rPr lang="en-US" altLang="zh-CN" sz="3600" dirty="0" smtClean="0">
                <a:latin typeface="+mn-ea"/>
                <a:ea typeface="+mn-ea"/>
              </a:rPr>
              <a:t>4.6.3 </a:t>
            </a:r>
            <a:r>
              <a:rPr lang="zh-CN" altLang="zh-CN" sz="3600" dirty="0">
                <a:latin typeface="+mn-ea"/>
                <a:ea typeface="+mn-ea"/>
              </a:rPr>
              <a:t>多条质心线的实验方法</a:t>
            </a:r>
            <a:r>
              <a:rPr lang="zh-CN" altLang="zh-CN" sz="3200" dirty="0">
                <a:latin typeface="+mn-ea"/>
                <a:ea typeface="+mn-ea"/>
              </a:rPr>
              <a:t/>
            </a:r>
            <a:br>
              <a:rPr lang="zh-CN" altLang="zh-CN" sz="3200" dirty="0">
                <a:latin typeface="+mn-ea"/>
                <a:ea typeface="+mn-ea"/>
              </a:rPr>
            </a:br>
            <a:endParaRPr lang="zh-CN" altLang="en-US" sz="3200" dirty="0">
              <a:latin typeface="+mn-ea"/>
              <a:ea typeface="+mn-ea"/>
            </a:endParaRPr>
          </a:p>
        </p:txBody>
      </p:sp>
      <p:sp>
        <p:nvSpPr>
          <p:cNvPr id="3" name="内容占位符 2"/>
          <p:cNvSpPr>
            <a:spLocks noGrp="1"/>
          </p:cNvSpPr>
          <p:nvPr>
            <p:ph idx="1"/>
          </p:nvPr>
        </p:nvSpPr>
        <p:spPr/>
        <p:txBody>
          <a:bodyPr>
            <a:normAutofit/>
          </a:bodyPr>
          <a:lstStyle/>
          <a:p>
            <a:pPr>
              <a:lnSpc>
                <a:spcPct val="150000"/>
              </a:lnSpc>
            </a:pPr>
            <a:r>
              <a:rPr lang="zh-CN" altLang="zh-CN" sz="2200" b="1" dirty="0">
                <a:latin typeface="华文细黑" pitchFamily="2" charset="-122"/>
                <a:ea typeface="华文细黑" pitchFamily="2" charset="-122"/>
              </a:rPr>
              <a:t>对于其中一些产品，一条质心线不能很精确的反映出产品状况，我们可以向前面</a:t>
            </a:r>
            <a:r>
              <a:rPr lang="en-US" altLang="zh-CN" sz="2200" b="1" dirty="0">
                <a:latin typeface="华文细黑" pitchFamily="2" charset="-122"/>
                <a:ea typeface="华文细黑" pitchFamily="2" charset="-122"/>
              </a:rPr>
              <a:t>2.2</a:t>
            </a:r>
            <a:r>
              <a:rPr lang="zh-CN" altLang="zh-CN" sz="2200" b="1" dirty="0">
                <a:latin typeface="华文细黑" pitchFamily="2" charset="-122"/>
                <a:ea typeface="华文细黑" pitchFamily="2" charset="-122"/>
              </a:rPr>
              <a:t>提到的那样将截面分成</a:t>
            </a:r>
            <a:r>
              <a:rPr lang="en-US" altLang="zh-CN" sz="2200" b="1" dirty="0">
                <a:latin typeface="华文细黑" pitchFamily="2" charset="-122"/>
                <a:ea typeface="华文细黑" pitchFamily="2" charset="-122"/>
              </a:rPr>
              <a:t>4</a:t>
            </a:r>
            <a:r>
              <a:rPr lang="zh-CN" altLang="zh-CN" sz="2200" b="1" dirty="0">
                <a:latin typeface="华文细黑" pitchFamily="2" charset="-122"/>
                <a:ea typeface="华文细黑" pitchFamily="2" charset="-122"/>
              </a:rPr>
              <a:t>个部分甚至</a:t>
            </a:r>
            <a:r>
              <a:rPr lang="en-US" altLang="zh-CN" sz="2200" b="1" dirty="0">
                <a:latin typeface="华文细黑" pitchFamily="2" charset="-122"/>
                <a:ea typeface="华文细黑" pitchFamily="2" charset="-122"/>
              </a:rPr>
              <a:t>N</a:t>
            </a:r>
            <a:r>
              <a:rPr lang="zh-CN" altLang="zh-CN" sz="2200" b="1" dirty="0">
                <a:latin typeface="华文细黑" pitchFamily="2" charset="-122"/>
                <a:ea typeface="华文细黑" pitchFamily="2" charset="-122"/>
              </a:rPr>
              <a:t>个部分，每部分都得到一条质心线，一共形成</a:t>
            </a:r>
            <a:r>
              <a:rPr lang="en-US" altLang="zh-CN" sz="2200" b="1" dirty="0">
                <a:latin typeface="华文细黑" pitchFamily="2" charset="-122"/>
                <a:ea typeface="华文细黑" pitchFamily="2" charset="-122"/>
              </a:rPr>
              <a:t>N</a:t>
            </a:r>
            <a:r>
              <a:rPr lang="zh-CN" altLang="zh-CN" sz="2200" b="1" dirty="0">
                <a:latin typeface="华文细黑" pitchFamily="2" charset="-122"/>
                <a:ea typeface="华文细黑" pitchFamily="2" charset="-122"/>
              </a:rPr>
              <a:t>条质心线，从而使产品形态的表达更为清晰、准确。</a:t>
            </a:r>
          </a:p>
          <a:p>
            <a:pPr>
              <a:lnSpc>
                <a:spcPct val="150000"/>
              </a:lnSpc>
            </a:pPr>
            <a:r>
              <a:rPr lang="zh-CN" altLang="zh-CN" sz="2200" b="1" dirty="0">
                <a:latin typeface="华文细黑" pitchFamily="2" charset="-122"/>
                <a:ea typeface="华文细黑" pitchFamily="2" charset="-122"/>
              </a:rPr>
              <a:t>我们仍然以方向盘为例，进行对多质心线方法的分析，而这里为了方便讲解，我们将得出产品的四条质心线：</a:t>
            </a:r>
            <a:endParaRPr lang="zh-CN" altLang="en-US" sz="2200" b="1" dirty="0">
              <a:latin typeface="华文细黑" pitchFamily="2" charset="-122"/>
              <a:ea typeface="华文细黑" pitchFamily="2" charset="-122"/>
            </a:endParaRPr>
          </a:p>
        </p:txBody>
      </p:sp>
    </p:spTree>
    <p:extLst>
      <p:ext uri="{BB962C8B-B14F-4D97-AF65-F5344CB8AC3E}">
        <p14:creationId xmlns:p14="http://schemas.microsoft.com/office/powerpoint/2010/main" xmlns="" val="2199340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200" dirty="0" smtClean="0">
                <a:solidFill>
                  <a:srgbClr val="F0AD00">
                    <a:satMod val="150000"/>
                  </a:srgbClr>
                </a:solidFill>
                <a:latin typeface="华文楷体"/>
              </a:rPr>
              <a:t/>
            </a:r>
            <a:br>
              <a:rPr lang="en-US" altLang="zh-CN" sz="3200" dirty="0" smtClean="0">
                <a:solidFill>
                  <a:srgbClr val="F0AD00">
                    <a:satMod val="150000"/>
                  </a:srgbClr>
                </a:solidFill>
                <a:latin typeface="华文楷体"/>
              </a:rPr>
            </a:br>
            <a:r>
              <a:rPr lang="en-US" altLang="zh-CN" sz="3600" dirty="0">
                <a:latin typeface="+mn-ea"/>
                <a:ea typeface="+mn-ea"/>
              </a:rPr>
              <a:t>4.6.3 </a:t>
            </a:r>
            <a:r>
              <a:rPr lang="zh-CN" altLang="zh-CN" sz="3600" dirty="0">
                <a:latin typeface="+mn-ea"/>
                <a:ea typeface="+mn-ea"/>
              </a:rPr>
              <a:t>多条质心线的实验方法</a:t>
            </a:r>
            <a:br>
              <a:rPr lang="zh-CN" altLang="zh-CN" sz="3600" dirty="0">
                <a:latin typeface="+mn-ea"/>
                <a:ea typeface="+mn-ea"/>
              </a:rPr>
            </a:b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200025" fontAlgn="base">
              <a:spcBef>
                <a:spcPct val="0"/>
              </a:spcBef>
              <a:spcAft>
                <a:spcPct val="0"/>
              </a:spcAft>
              <a:buClrTx/>
              <a:buSzTx/>
              <a:buNone/>
            </a:pPr>
            <a:r>
              <a:rPr lang="zh-CN" altLang="zh-CN"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1</a:t>
            </a:r>
            <a:r>
              <a:rPr lang="zh-CN" altLang="zh-CN" sz="2000" dirty="0">
                <a:latin typeface="华文细黑" pitchFamily="2" charset="-122"/>
                <a:ea typeface="华文细黑" pitchFamily="2" charset="-122"/>
                <a:cs typeface="Times New Roman" pitchFamily="18" charset="0"/>
              </a:rPr>
              <a:t>）在之前切出的剖面上，以</a:t>
            </a:r>
            <a:r>
              <a:rPr lang="en-US" altLang="zh-CN" sz="2000" dirty="0">
                <a:latin typeface="华文细黑" pitchFamily="2" charset="-122"/>
                <a:ea typeface="华文细黑" pitchFamily="2" charset="-122"/>
                <a:cs typeface="Times New Roman" pitchFamily="18" charset="0"/>
              </a:rPr>
              <a:t>4.6.2</a:t>
            </a:r>
            <a:r>
              <a:rPr lang="zh-CN" altLang="zh-CN" sz="2000" dirty="0">
                <a:latin typeface="华文细黑" pitchFamily="2" charset="-122"/>
                <a:ea typeface="华文细黑" pitchFamily="2" charset="-122"/>
                <a:cs typeface="Times New Roman" pitchFamily="18" charset="0"/>
              </a:rPr>
              <a:t>中得出的截面质心为中心，沿</a:t>
            </a:r>
            <a:r>
              <a:rPr lang="en-US" altLang="zh-CN" sz="2000" dirty="0">
                <a:latin typeface="华文细黑" pitchFamily="2" charset="-122"/>
                <a:ea typeface="华文细黑" pitchFamily="2" charset="-122"/>
                <a:cs typeface="Times New Roman" pitchFamily="18" charset="0"/>
              </a:rPr>
              <a:t>XY</a:t>
            </a:r>
            <a:r>
              <a:rPr lang="zh-CN" altLang="zh-CN" sz="2000" dirty="0">
                <a:latin typeface="华文细黑" pitchFamily="2" charset="-122"/>
                <a:ea typeface="华文细黑" pitchFamily="2" charset="-122"/>
                <a:cs typeface="Times New Roman" pitchFamily="18" charset="0"/>
              </a:rPr>
              <a:t>轴画出两条结构线，将截面分成四份</a:t>
            </a:r>
            <a:r>
              <a:rPr lang="zh-CN" altLang="zh-CN" sz="2000" dirty="0" smtClean="0">
                <a:latin typeface="华文细黑" pitchFamily="2" charset="-122"/>
                <a:ea typeface="华文细黑" pitchFamily="2" charset="-122"/>
                <a:cs typeface="Times New Roman" pitchFamily="18" charset="0"/>
              </a:rPr>
              <a:t>。</a:t>
            </a:r>
            <a:endParaRPr lang="zh-CN" altLang="zh-CN" sz="2000" dirty="0">
              <a:latin typeface="华文细黑" pitchFamily="2" charset="-122"/>
              <a:ea typeface="华文细黑" pitchFamily="2" charset="-122"/>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5736" y="2708920"/>
            <a:ext cx="4718491" cy="36724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32775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900" dirty="0" smtClean="0">
                <a:solidFill>
                  <a:srgbClr val="F0AD00">
                    <a:satMod val="150000"/>
                  </a:srgbClr>
                </a:solidFill>
                <a:latin typeface="华文楷体"/>
              </a:rPr>
              <a:t/>
            </a:r>
            <a:br>
              <a:rPr lang="en-US" altLang="zh-CN" sz="2900" dirty="0" smtClean="0">
                <a:solidFill>
                  <a:srgbClr val="F0AD00">
                    <a:satMod val="150000"/>
                  </a:srgbClr>
                </a:solidFill>
                <a:latin typeface="华文楷体"/>
              </a:rPr>
            </a:br>
            <a:r>
              <a:rPr lang="en-US" altLang="zh-CN" sz="3600" dirty="0">
                <a:latin typeface="+mn-ea"/>
                <a:ea typeface="+mn-ea"/>
              </a:rPr>
              <a:t>4.6.3 </a:t>
            </a:r>
            <a:r>
              <a:rPr lang="zh-CN" altLang="zh-CN" sz="3600" dirty="0">
                <a:latin typeface="+mn-ea"/>
                <a:ea typeface="+mn-ea"/>
              </a:rPr>
              <a:t>多条质心线的实验方法</a:t>
            </a:r>
            <a:br>
              <a:rPr lang="zh-CN" altLang="zh-CN" sz="3600" dirty="0">
                <a:latin typeface="+mn-ea"/>
                <a:ea typeface="+mn-ea"/>
              </a:rPr>
            </a:br>
            <a:endParaRPr lang="zh-CN" altLang="en-US" sz="3600" dirty="0">
              <a:latin typeface="+mn-ea"/>
              <a:ea typeface="+mn-ea"/>
            </a:endParaRPr>
          </a:p>
        </p:txBody>
      </p:sp>
      <p:sp>
        <p:nvSpPr>
          <p:cNvPr id="3" name="内容占位符 2"/>
          <p:cNvSpPr>
            <a:spLocks noGrp="1"/>
          </p:cNvSpPr>
          <p:nvPr>
            <p:ph idx="1"/>
          </p:nvPr>
        </p:nvSpPr>
        <p:spPr/>
        <p:txBody>
          <a:bodyPr/>
          <a:lstStyle/>
          <a:p>
            <a:pPr marL="0" indent="200025" fontAlgn="base">
              <a:spcBef>
                <a:spcPct val="0"/>
              </a:spcBef>
              <a:spcAft>
                <a:spcPct val="0"/>
              </a:spcAft>
              <a:buClrTx/>
              <a:buSzTx/>
              <a:buNone/>
            </a:pPr>
            <a:r>
              <a:rPr lang="zh-CN" altLang="zh-CN"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2</a:t>
            </a:r>
            <a:r>
              <a:rPr lang="zh-CN" altLang="zh-CN" sz="2000" dirty="0">
                <a:latin typeface="华文细黑" pitchFamily="2" charset="-122"/>
                <a:ea typeface="华文细黑" pitchFamily="2" charset="-122"/>
                <a:cs typeface="Times New Roman" pitchFamily="18" charset="0"/>
              </a:rPr>
              <a:t>）根据之前得出截面质心的方法，分别得出分割出的四份分截面的四个质心</a:t>
            </a:r>
            <a:endParaRPr lang="en-US" altLang="zh-CN" sz="2000" dirty="0">
              <a:latin typeface="华文细黑" pitchFamily="2" charset="-122"/>
              <a:ea typeface="华文细黑" pitchFamily="2" charset="-122"/>
              <a:cs typeface="Times New Roman" pitchFamily="18" charset="0"/>
            </a:endParaRPr>
          </a:p>
          <a:p>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2846851"/>
            <a:ext cx="4837137" cy="35767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66194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229600" cy="1252728"/>
          </a:xfrm>
        </p:spPr>
        <p:txBody>
          <a:bodyPr>
            <a:normAutofit fontScale="90000"/>
          </a:bodyPr>
          <a:lstStyle/>
          <a:p>
            <a:r>
              <a:rPr lang="en-US" altLang="zh-CN" sz="2600" dirty="0" smtClean="0">
                <a:solidFill>
                  <a:srgbClr val="F0AD00">
                    <a:satMod val="150000"/>
                  </a:srgbClr>
                </a:solidFill>
                <a:latin typeface="华文楷体"/>
              </a:rPr>
              <a:t/>
            </a:r>
            <a:br>
              <a:rPr lang="en-US" altLang="zh-CN" sz="2600" dirty="0" smtClean="0">
                <a:solidFill>
                  <a:srgbClr val="F0AD00">
                    <a:satMod val="150000"/>
                  </a:srgbClr>
                </a:solidFill>
                <a:latin typeface="华文楷体"/>
              </a:rPr>
            </a:br>
            <a:r>
              <a:rPr lang="en-US" altLang="zh-CN" sz="3600" dirty="0">
                <a:latin typeface="+mn-ea"/>
                <a:ea typeface="+mn-ea"/>
              </a:rPr>
              <a:t>4.6.3 </a:t>
            </a:r>
            <a:r>
              <a:rPr lang="zh-CN" altLang="zh-CN" sz="3600" dirty="0">
                <a:latin typeface="+mn-ea"/>
                <a:ea typeface="+mn-ea"/>
              </a:rPr>
              <a:t>多条质心线的实验方法</a:t>
            </a:r>
            <a:br>
              <a:rPr lang="zh-CN" altLang="zh-CN" sz="3600" dirty="0">
                <a:latin typeface="+mn-ea"/>
                <a:ea typeface="+mn-ea"/>
              </a:rPr>
            </a:br>
            <a:endParaRPr lang="zh-CN" altLang="en-US" sz="3600" dirty="0">
              <a:latin typeface="+mn-ea"/>
              <a:ea typeface="+mn-ea"/>
            </a:endParaRPr>
          </a:p>
        </p:txBody>
      </p:sp>
      <p:sp>
        <p:nvSpPr>
          <p:cNvPr id="3" name="内容占位符 2"/>
          <p:cNvSpPr>
            <a:spLocks noGrp="1"/>
          </p:cNvSpPr>
          <p:nvPr>
            <p:ph idx="1"/>
          </p:nvPr>
        </p:nvSpPr>
        <p:spPr/>
        <p:txBody>
          <a:bodyPr/>
          <a:lstStyle/>
          <a:p>
            <a:pPr marL="0" indent="200025" fontAlgn="base">
              <a:spcBef>
                <a:spcPct val="0"/>
              </a:spcBef>
              <a:spcAft>
                <a:spcPct val="0"/>
              </a:spcAft>
              <a:buClrTx/>
              <a:buSzTx/>
              <a:buNone/>
            </a:pPr>
            <a:r>
              <a:rPr lang="zh-CN" altLang="zh-CN"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3</a:t>
            </a:r>
            <a:r>
              <a:rPr lang="zh-CN" altLang="zh-CN" sz="2000" dirty="0">
                <a:latin typeface="华文细黑" pitchFamily="2" charset="-122"/>
                <a:ea typeface="华文细黑" pitchFamily="2" charset="-122"/>
                <a:cs typeface="Times New Roman" pitchFamily="18" charset="0"/>
              </a:rPr>
              <a:t>）最后得出所有的质心点</a:t>
            </a:r>
            <a:endParaRPr lang="en-US" altLang="zh-CN" sz="2000" dirty="0">
              <a:latin typeface="华文细黑" pitchFamily="2" charset="-122"/>
              <a:ea typeface="华文细黑" pitchFamily="2" charset="-122"/>
              <a:cs typeface="Times New Roman" pitchFamily="18" charset="0"/>
            </a:endParaRPr>
          </a:p>
          <a:p>
            <a:endParaRPr lang="zh-CN" alt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2354627"/>
            <a:ext cx="5307652"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52945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300" dirty="0" smtClean="0">
                <a:solidFill>
                  <a:srgbClr val="F0AD00">
                    <a:satMod val="150000"/>
                  </a:srgbClr>
                </a:solidFill>
                <a:latin typeface="华文楷体"/>
              </a:rPr>
              <a:t/>
            </a:r>
            <a:br>
              <a:rPr lang="en-US" altLang="zh-CN" sz="2300" dirty="0" smtClean="0">
                <a:solidFill>
                  <a:srgbClr val="F0AD00">
                    <a:satMod val="150000"/>
                  </a:srgbClr>
                </a:solidFill>
                <a:latin typeface="华文楷体"/>
              </a:rPr>
            </a:br>
            <a:r>
              <a:rPr lang="en-US" altLang="zh-CN" sz="3600" dirty="0">
                <a:latin typeface="+mn-ea"/>
                <a:ea typeface="+mn-ea"/>
              </a:rPr>
              <a:t>4.6.3 </a:t>
            </a:r>
            <a:r>
              <a:rPr lang="zh-CN" altLang="zh-CN" sz="3600" dirty="0">
                <a:latin typeface="+mn-ea"/>
                <a:ea typeface="+mn-ea"/>
              </a:rPr>
              <a:t>多条质心线的实验方法</a:t>
            </a:r>
            <a:br>
              <a:rPr lang="zh-CN" altLang="zh-CN" sz="3600" dirty="0">
                <a:latin typeface="+mn-ea"/>
                <a:ea typeface="+mn-ea"/>
              </a:rPr>
            </a:br>
            <a:endParaRPr lang="zh-CN" altLang="en-US" sz="3600" dirty="0">
              <a:latin typeface="+mn-ea"/>
              <a:ea typeface="+mn-ea"/>
            </a:endParaRPr>
          </a:p>
        </p:txBody>
      </p:sp>
      <p:sp>
        <p:nvSpPr>
          <p:cNvPr id="3" name="内容占位符 2"/>
          <p:cNvSpPr>
            <a:spLocks noGrp="1"/>
          </p:cNvSpPr>
          <p:nvPr>
            <p:ph idx="1"/>
          </p:nvPr>
        </p:nvSpPr>
        <p:spPr/>
        <p:txBody>
          <a:bodyPr/>
          <a:lstStyle/>
          <a:p>
            <a:pPr marL="0" indent="200025" fontAlgn="base">
              <a:spcBef>
                <a:spcPct val="0"/>
              </a:spcBef>
              <a:spcAft>
                <a:spcPct val="0"/>
              </a:spcAft>
              <a:buClrTx/>
              <a:buSzTx/>
              <a:buNone/>
            </a:pPr>
            <a:r>
              <a:rPr lang="zh-CN" altLang="zh-CN"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4</a:t>
            </a:r>
            <a:r>
              <a:rPr lang="zh-CN" altLang="zh-CN" sz="2000" dirty="0">
                <a:latin typeface="华文细黑" pitchFamily="2" charset="-122"/>
                <a:ea typeface="华文细黑" pitchFamily="2" charset="-122"/>
                <a:cs typeface="Times New Roman" pitchFamily="18" charset="0"/>
              </a:rPr>
              <a:t>）分别连接各个面上的质心，从而得出四条质心线</a:t>
            </a:r>
            <a:endParaRPr lang="en-US" altLang="zh-CN" sz="2000" dirty="0">
              <a:latin typeface="华文细黑" pitchFamily="2" charset="-122"/>
              <a:ea typeface="华文细黑" pitchFamily="2" charset="-122"/>
              <a:cs typeface="Times New Roman" pitchFamily="18" charset="0"/>
            </a:endParaRPr>
          </a:p>
          <a:p>
            <a:endParaRPr lang="zh-CN" altLang="en-US"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5776" y="2276872"/>
            <a:ext cx="3905250" cy="3886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24538412"/>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229600" cy="1252728"/>
          </a:xfrm>
        </p:spPr>
        <p:txBody>
          <a:bodyPr>
            <a:normAutofit/>
          </a:bodyPr>
          <a:lstStyle/>
          <a:p>
            <a:r>
              <a:rPr lang="en-US" altLang="zh-CN" sz="3200" dirty="0">
                <a:latin typeface="+mn-ea"/>
                <a:ea typeface="+mn-ea"/>
              </a:rPr>
              <a:t>4.6.3 </a:t>
            </a:r>
            <a:r>
              <a:rPr lang="zh-CN" altLang="zh-CN" sz="3200" dirty="0">
                <a:latin typeface="+mn-ea"/>
                <a:ea typeface="+mn-ea"/>
              </a:rPr>
              <a:t>多条质心线的实验方法</a:t>
            </a:r>
            <a:endParaRPr lang="zh-CN" altLang="en-US" sz="3200" dirty="0">
              <a:latin typeface="+mn-ea"/>
              <a:ea typeface="+mn-ea"/>
            </a:endParaRPr>
          </a:p>
        </p:txBody>
      </p:sp>
      <p:sp>
        <p:nvSpPr>
          <p:cNvPr id="3" name="内容占位符 2"/>
          <p:cNvSpPr>
            <a:spLocks noGrp="1"/>
          </p:cNvSpPr>
          <p:nvPr>
            <p:ph idx="1"/>
          </p:nvPr>
        </p:nvSpPr>
        <p:spPr/>
        <p:txBody>
          <a:bodyPr>
            <a:normAutofit/>
          </a:bodyPr>
          <a:lstStyle/>
          <a:p>
            <a:pPr>
              <a:lnSpc>
                <a:spcPct val="150000"/>
              </a:lnSpc>
              <a:spcAft>
                <a:spcPts val="0"/>
              </a:spcAft>
            </a:pPr>
            <a:r>
              <a:rPr lang="zh-CN" altLang="zh-CN" sz="2200" b="1" dirty="0">
                <a:latin typeface="华文细黑" pitchFamily="2" charset="-122"/>
                <a:ea typeface="华文细黑" pitchFamily="2" charset="-122"/>
              </a:rPr>
              <a:t>从方向盘</a:t>
            </a:r>
            <a:r>
              <a:rPr lang="en-US" altLang="zh-CN" sz="2200" b="1" dirty="0">
                <a:latin typeface="华文细黑" pitchFamily="2" charset="-122"/>
                <a:ea typeface="华文细黑" pitchFamily="2" charset="-122"/>
              </a:rPr>
              <a:t>B</a:t>
            </a:r>
            <a:r>
              <a:rPr lang="zh-CN" altLang="zh-CN" sz="2200" b="1" dirty="0">
                <a:latin typeface="华文细黑" pitchFamily="2" charset="-122"/>
                <a:ea typeface="华文细黑" pitchFamily="2" charset="-122"/>
              </a:rPr>
              <a:t>中得出的四条质心线，我们可以更明显的看出这个产品的整体走势，也更明显的分析出与方向盘</a:t>
            </a:r>
            <a:r>
              <a:rPr lang="en-US" altLang="zh-CN" sz="2200" b="1" dirty="0">
                <a:latin typeface="华文细黑" pitchFamily="2" charset="-122"/>
                <a:ea typeface="华文细黑" pitchFamily="2" charset="-122"/>
              </a:rPr>
              <a:t>A</a:t>
            </a:r>
            <a:r>
              <a:rPr lang="zh-CN" altLang="zh-CN" sz="2200" b="1" dirty="0">
                <a:latin typeface="华文细黑" pitchFamily="2" charset="-122"/>
                <a:ea typeface="华文细黑" pitchFamily="2" charset="-122"/>
              </a:rPr>
              <a:t>相比，</a:t>
            </a:r>
            <a:r>
              <a:rPr lang="en-US" altLang="zh-CN" sz="2200" b="1" dirty="0">
                <a:latin typeface="华文细黑" pitchFamily="2" charset="-122"/>
                <a:ea typeface="华文细黑" pitchFamily="2" charset="-122"/>
              </a:rPr>
              <a:t>B</a:t>
            </a:r>
            <a:r>
              <a:rPr lang="zh-CN" altLang="zh-CN" sz="2200" b="1" dirty="0">
                <a:latin typeface="华文细黑" pitchFamily="2" charset="-122"/>
                <a:ea typeface="华文细黑" pitchFamily="2" charset="-122"/>
              </a:rPr>
              <a:t>方向盘的整体优势在哪里，使得分析更精确，结论更有说服力</a:t>
            </a:r>
            <a:r>
              <a:rPr lang="zh-CN" altLang="zh-CN" sz="2200" b="1" dirty="0" smtClean="0">
                <a:latin typeface="华文细黑" pitchFamily="2" charset="-122"/>
                <a:ea typeface="华文细黑" pitchFamily="2" charset="-122"/>
              </a:rPr>
              <a:t>。</a:t>
            </a:r>
            <a:endParaRPr lang="en-US" altLang="zh-CN" sz="2200" b="1" dirty="0" smtClean="0">
              <a:latin typeface="华文细黑" pitchFamily="2" charset="-122"/>
              <a:ea typeface="华文细黑" pitchFamily="2" charset="-122"/>
            </a:endParaRPr>
          </a:p>
          <a:p>
            <a:pPr>
              <a:lnSpc>
                <a:spcPct val="150000"/>
              </a:lnSpc>
              <a:spcAft>
                <a:spcPts val="0"/>
              </a:spcAft>
            </a:pPr>
            <a:endParaRPr lang="zh-CN" altLang="zh-CN" sz="2200" b="1" dirty="0">
              <a:latin typeface="华文细黑" pitchFamily="2" charset="-122"/>
              <a:ea typeface="华文细黑" pitchFamily="2" charset="-122"/>
            </a:endParaRPr>
          </a:p>
          <a:p>
            <a:pPr>
              <a:lnSpc>
                <a:spcPct val="150000"/>
              </a:lnSpc>
              <a:spcAft>
                <a:spcPts val="0"/>
              </a:spcAft>
            </a:pPr>
            <a:r>
              <a:rPr lang="zh-CN" altLang="zh-CN" sz="2200" b="1" dirty="0">
                <a:latin typeface="华文细黑" pitchFamily="2" charset="-122"/>
                <a:ea typeface="华文细黑" pitchFamily="2" charset="-122"/>
              </a:rPr>
              <a:t>所以对于形态较为复杂的产品，我们可以进行绘制更多的质心线，从不同方向的质心线进行详细研究，从而达到对对形态的精准分析。</a:t>
            </a:r>
          </a:p>
          <a:p>
            <a:endParaRPr lang="zh-CN" altLang="en-US" dirty="0"/>
          </a:p>
        </p:txBody>
      </p:sp>
    </p:spTree>
    <p:extLst>
      <p:ext uri="{BB962C8B-B14F-4D97-AF65-F5344CB8AC3E}">
        <p14:creationId xmlns:p14="http://schemas.microsoft.com/office/powerpoint/2010/main" xmlns="" val="4035305351"/>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a:t>课后练习</a:t>
            </a:r>
            <a:br>
              <a:rPr lang="zh-CN" altLang="zh-CN" dirty="0"/>
            </a:br>
            <a:endParaRPr lang="zh-CN" altLang="en-US" dirty="0"/>
          </a:p>
        </p:txBody>
      </p:sp>
      <p:sp>
        <p:nvSpPr>
          <p:cNvPr id="3" name="内容占位符 2"/>
          <p:cNvSpPr>
            <a:spLocks noGrp="1"/>
          </p:cNvSpPr>
          <p:nvPr>
            <p:ph idx="1"/>
          </p:nvPr>
        </p:nvSpPr>
        <p:spPr/>
        <p:txBody>
          <a:bodyPr>
            <a:normAutofit/>
          </a:bodyPr>
          <a:lstStyle/>
          <a:p>
            <a:pPr>
              <a:lnSpc>
                <a:spcPct val="160000"/>
              </a:lnSpc>
            </a:pPr>
            <a:r>
              <a:rPr lang="en-US" altLang="zh-CN" sz="2400" b="1" dirty="0">
                <a:latin typeface="华文细黑" pitchFamily="2" charset="-122"/>
                <a:ea typeface="华文细黑" pitchFamily="2" charset="-122"/>
              </a:rPr>
              <a:t>1.</a:t>
            </a:r>
            <a:r>
              <a:rPr lang="zh-CN" altLang="zh-CN" sz="2400" b="1" dirty="0">
                <a:latin typeface="华文细黑" pitchFamily="2" charset="-122"/>
                <a:ea typeface="华文细黑" pitchFamily="2" charset="-122"/>
              </a:rPr>
              <a:t>手绘产品断面图</a:t>
            </a:r>
          </a:p>
          <a:p>
            <a:pPr>
              <a:lnSpc>
                <a:spcPct val="160000"/>
              </a:lnSpc>
            </a:pPr>
            <a:r>
              <a:rPr lang="en-US" altLang="zh-CN" sz="2400" b="1" dirty="0">
                <a:latin typeface="华文细黑" pitchFamily="2" charset="-122"/>
                <a:ea typeface="华文细黑" pitchFamily="2" charset="-122"/>
              </a:rPr>
              <a:t>   </a:t>
            </a:r>
            <a:r>
              <a:rPr lang="zh-CN" altLang="zh-CN" sz="2400" b="1" dirty="0">
                <a:latin typeface="华文细黑" pitchFamily="2" charset="-122"/>
                <a:ea typeface="华文细黑" pitchFamily="2" charset="-122"/>
              </a:rPr>
              <a:t>根据索尼</a:t>
            </a:r>
            <a:r>
              <a:rPr lang="en-US" altLang="zh-CN" sz="2400" b="1" dirty="0">
                <a:latin typeface="华文细黑" pitchFamily="2" charset="-122"/>
                <a:ea typeface="华文细黑" pitchFamily="2" charset="-122"/>
              </a:rPr>
              <a:t>BRAVIA VPL-HW10</a:t>
            </a:r>
            <a:r>
              <a:rPr lang="zh-CN" altLang="zh-CN" sz="2400" b="1" dirty="0">
                <a:latin typeface="华文细黑" pitchFamily="2" charset="-122"/>
                <a:ea typeface="华文细黑" pitchFamily="2" charset="-122"/>
              </a:rPr>
              <a:t>投影仪的不同视图，以俯视图为基本功能使用面，确定等高线高程和径向分析深度，要求断面分析层数不少于</a:t>
            </a:r>
            <a:r>
              <a:rPr lang="en-US" altLang="zh-CN" sz="2400" b="1" dirty="0">
                <a:latin typeface="华文细黑" pitchFamily="2" charset="-122"/>
                <a:ea typeface="华文细黑" pitchFamily="2" charset="-122"/>
              </a:rPr>
              <a:t>5</a:t>
            </a:r>
            <a:r>
              <a:rPr lang="zh-CN" altLang="zh-CN" sz="2400" b="1" dirty="0">
                <a:latin typeface="华文细黑" pitchFamily="2" charset="-122"/>
                <a:ea typeface="华文细黑" pitchFamily="2" charset="-122"/>
              </a:rPr>
              <a:t>层，等比例手绘产品断面图分层设色图，用网格法计算出各截面面积，绘制折线图，并提出分析结论。</a:t>
            </a:r>
          </a:p>
          <a:p>
            <a:endParaRPr lang="zh-CN" altLang="en-US" dirty="0"/>
          </a:p>
        </p:txBody>
      </p:sp>
    </p:spTree>
    <p:extLst>
      <p:ext uri="{BB962C8B-B14F-4D97-AF65-F5344CB8AC3E}">
        <p14:creationId xmlns:p14="http://schemas.microsoft.com/office/powerpoint/2010/main" xmlns="" val="2531827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1481732"/>
            <a:ext cx="6912768" cy="53230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34905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pPr indent="233680" algn="just">
              <a:lnSpc>
                <a:spcPct val="140000"/>
              </a:lnSpc>
            </a:pPr>
            <a:r>
              <a:rPr lang="zh-CN" altLang="zh-CN" sz="2000" dirty="0">
                <a:latin typeface="华文细黑" pitchFamily="2" charset="-122"/>
                <a:ea typeface="华文细黑" pitchFamily="2" charset="-122"/>
                <a:cs typeface="Times New Roman" pitchFamily="18" charset="0"/>
              </a:rPr>
              <a:t>具体方法可参照一下</a:t>
            </a:r>
            <a:r>
              <a:rPr lang="en-US" altLang="zh-CN" sz="2000" dirty="0" err="1">
                <a:latin typeface="华文细黑" pitchFamily="2" charset="-122"/>
                <a:ea typeface="华文细黑" pitchFamily="2" charset="-122"/>
                <a:cs typeface="Times New Roman" pitchFamily="18" charset="0"/>
              </a:rPr>
              <a:t>Benq</a:t>
            </a:r>
            <a:r>
              <a:rPr lang="en-US" altLang="zh-CN" sz="2000" dirty="0">
                <a:latin typeface="华文细黑" pitchFamily="2" charset="-122"/>
                <a:ea typeface="华文细黑" pitchFamily="2" charset="-122"/>
                <a:cs typeface="Times New Roman" pitchFamily="18" charset="0"/>
              </a:rPr>
              <a:t> MP525</a:t>
            </a:r>
            <a:r>
              <a:rPr lang="zh-CN" altLang="zh-CN" sz="2000" dirty="0">
                <a:latin typeface="华文细黑" pitchFamily="2" charset="-122"/>
                <a:ea typeface="华文细黑" pitchFamily="2" charset="-122"/>
                <a:cs typeface="Times New Roman" pitchFamily="18" charset="0"/>
              </a:rPr>
              <a:t>投影机断面绘制的步骤：</a:t>
            </a:r>
            <a:endParaRPr lang="en-US" altLang="zh-CN" sz="2000" dirty="0">
              <a:latin typeface="华文细黑" pitchFamily="2" charset="-122"/>
              <a:ea typeface="华文细黑" pitchFamily="2" charset="-122"/>
              <a:cs typeface="Times New Roman" pitchFamily="18" charset="0"/>
            </a:endParaRPr>
          </a:p>
          <a:p>
            <a:endParaRPr lang="zh-CN" alt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1680" y="2420888"/>
            <a:ext cx="5275359" cy="35730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82727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pPr lvl="0" indent="233680" algn="just">
              <a:lnSpc>
                <a:spcPct val="140000"/>
              </a:lnSpc>
              <a:spcAft>
                <a:spcPts val="0"/>
              </a:spcAft>
            </a:pPr>
            <a:r>
              <a:rPr lang="zh-CN" altLang="en-US"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1</a:t>
            </a:r>
            <a:r>
              <a:rPr lang="zh-CN" altLang="en-US" sz="2000" dirty="0">
                <a:latin typeface="华文细黑" pitchFamily="2" charset="-122"/>
                <a:ea typeface="华文细黑" pitchFamily="2" charset="-122"/>
                <a:cs typeface="Times New Roman" pitchFamily="18" charset="0"/>
              </a:rPr>
              <a:t>）</a:t>
            </a:r>
            <a:r>
              <a:rPr lang="zh-CN" altLang="zh-CN" sz="2000" dirty="0">
                <a:latin typeface="华文细黑" pitchFamily="2" charset="-122"/>
                <a:ea typeface="华文细黑" pitchFamily="2" charset="-122"/>
                <a:cs typeface="Times New Roman" pitchFamily="18" charset="0"/>
              </a:rPr>
              <a:t>手绘产品三视图的外轮廓线框图</a:t>
            </a:r>
          </a:p>
          <a:p>
            <a:endParaRPr lang="zh-CN" altLang="en-US"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3955" y="2511740"/>
            <a:ext cx="3514725" cy="163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8680" y="2636912"/>
            <a:ext cx="3276600" cy="258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0915" y="4166230"/>
            <a:ext cx="4095750" cy="213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51520" y="3146224"/>
            <a:ext cx="1153442" cy="369332"/>
          </a:xfrm>
          <a:prstGeom prst="rect">
            <a:avLst/>
          </a:prstGeom>
          <a:noFill/>
        </p:spPr>
        <p:txBody>
          <a:bodyPr wrap="square" rtlCol="0">
            <a:spAutoFit/>
          </a:bodyPr>
          <a:lstStyle/>
          <a:p>
            <a:r>
              <a:rPr lang="zh-CN" altLang="en-US" dirty="0" smtClean="0"/>
              <a:t>正视图</a:t>
            </a:r>
            <a:endParaRPr lang="zh-CN" altLang="en-US" dirty="0"/>
          </a:p>
        </p:txBody>
      </p:sp>
      <p:sp>
        <p:nvSpPr>
          <p:cNvPr id="5" name="TextBox 4"/>
          <p:cNvSpPr txBox="1"/>
          <p:nvPr/>
        </p:nvSpPr>
        <p:spPr>
          <a:xfrm>
            <a:off x="323528" y="4842228"/>
            <a:ext cx="1009426" cy="369332"/>
          </a:xfrm>
          <a:prstGeom prst="rect">
            <a:avLst/>
          </a:prstGeom>
          <a:noFill/>
        </p:spPr>
        <p:txBody>
          <a:bodyPr wrap="square" rtlCol="0">
            <a:spAutoFit/>
          </a:bodyPr>
          <a:lstStyle/>
          <a:p>
            <a:r>
              <a:rPr lang="zh-CN" altLang="en-US" dirty="0" smtClean="0"/>
              <a:t>右视图</a:t>
            </a:r>
            <a:endParaRPr lang="zh-CN" altLang="en-US" dirty="0"/>
          </a:p>
        </p:txBody>
      </p:sp>
      <p:sp>
        <p:nvSpPr>
          <p:cNvPr id="6" name="TextBox 5"/>
          <p:cNvSpPr txBox="1"/>
          <p:nvPr/>
        </p:nvSpPr>
        <p:spPr>
          <a:xfrm>
            <a:off x="6300192" y="5417696"/>
            <a:ext cx="1440160" cy="369332"/>
          </a:xfrm>
          <a:prstGeom prst="rect">
            <a:avLst/>
          </a:prstGeom>
          <a:noFill/>
        </p:spPr>
        <p:txBody>
          <a:bodyPr wrap="square" rtlCol="0">
            <a:spAutoFit/>
          </a:bodyPr>
          <a:lstStyle/>
          <a:p>
            <a:r>
              <a:rPr lang="zh-CN" altLang="en-US" dirty="0" smtClean="0"/>
              <a:t>俯视图</a:t>
            </a:r>
            <a:endParaRPr lang="zh-CN" altLang="en-US" dirty="0"/>
          </a:p>
        </p:txBody>
      </p:sp>
    </p:spTree>
    <p:extLst>
      <p:ext uri="{BB962C8B-B14F-4D97-AF65-F5344CB8AC3E}">
        <p14:creationId xmlns:p14="http://schemas.microsoft.com/office/powerpoint/2010/main" xmlns="" val="4230706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mj-ea"/>
              </a:rPr>
              <a:t>4.6</a:t>
            </a:r>
            <a:r>
              <a:rPr lang="zh-CN" altLang="zh-CN" sz="3200" dirty="0" smtClean="0">
                <a:latin typeface="+mj-ea"/>
              </a:rPr>
              <a:t>断面质心构建的产品趋势线</a:t>
            </a:r>
            <a:endParaRPr lang="zh-CN" altLang="en-US" sz="3200" dirty="0">
              <a:latin typeface="+mj-ea"/>
            </a:endParaRPr>
          </a:p>
        </p:txBody>
      </p:sp>
      <p:sp>
        <p:nvSpPr>
          <p:cNvPr id="3" name="内容占位符 2"/>
          <p:cNvSpPr>
            <a:spLocks noGrp="1"/>
          </p:cNvSpPr>
          <p:nvPr>
            <p:ph idx="1"/>
          </p:nvPr>
        </p:nvSpPr>
        <p:spPr>
          <a:xfrm>
            <a:off x="1907704" y="2780928"/>
            <a:ext cx="6779096" cy="3619872"/>
          </a:xfrm>
        </p:spPr>
        <p:txBody>
          <a:bodyPr>
            <a:normAutofit/>
          </a:bodyPr>
          <a:lstStyle/>
          <a:p>
            <a:r>
              <a:rPr lang="zh-CN" altLang="zh-CN" sz="2000" b="1" dirty="0" smtClean="0">
                <a:latin typeface="华文细黑" pitchFamily="2" charset="-122"/>
                <a:ea typeface="华文细黑" pitchFamily="2" charset="-122"/>
              </a:rPr>
              <a:t>在上一部分，我们提到断面扫描在人机交互方面的应用，而其中较为先进的一种方法便是借由断面质心所构建的产品趋势线，判断产品是否适合人机交互，下面将详细介绍一下得到断面质心所构成的产品趋势线的方法。</a:t>
            </a:r>
          </a:p>
          <a:p>
            <a:endParaRPr lang="zh-CN" altLang="en-US" sz="2000" b="1" dirty="0">
              <a:latin typeface="华文细黑" pitchFamily="2" charset="-122"/>
              <a:ea typeface="华文细黑"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pPr indent="233680" algn="just">
              <a:lnSpc>
                <a:spcPct val="140000"/>
              </a:lnSpc>
            </a:pPr>
            <a:r>
              <a:rPr lang="zh-CN" altLang="en-US"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2</a:t>
            </a:r>
            <a:r>
              <a:rPr lang="zh-CN" altLang="en-US" sz="2000" dirty="0">
                <a:latin typeface="华文细黑" pitchFamily="2" charset="-122"/>
                <a:ea typeface="华文细黑" pitchFamily="2" charset="-122"/>
                <a:cs typeface="Times New Roman" pitchFamily="18" charset="0"/>
              </a:rPr>
              <a:t>）</a:t>
            </a:r>
            <a:r>
              <a:rPr lang="zh-CN" altLang="zh-CN" sz="2000" dirty="0">
                <a:latin typeface="华文细黑" pitchFamily="2" charset="-122"/>
                <a:ea typeface="华文细黑" pitchFamily="2" charset="-122"/>
                <a:cs typeface="Times New Roman" pitchFamily="18" charset="0"/>
              </a:rPr>
              <a:t>确定等高线高程和分析深度，用不同色度的马克笔在前视图中标出分析截面的位置及其对用应的颜色</a:t>
            </a:r>
            <a:endParaRPr lang="en-US" altLang="zh-CN" sz="2000" dirty="0">
              <a:latin typeface="华文细黑" pitchFamily="2" charset="-122"/>
              <a:ea typeface="华文细黑" pitchFamily="2" charset="-122"/>
              <a:cs typeface="Times New Roman" pitchFamily="18" charset="0"/>
            </a:endParaRPr>
          </a:p>
          <a:p>
            <a:pPr lvl="0"/>
            <a:endParaRPr lang="zh-CN" altLang="zh-CN" dirty="0"/>
          </a:p>
          <a:p>
            <a:endParaRPr lang="zh-CN" altLang="en-US"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2996952"/>
            <a:ext cx="5646451" cy="26392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81923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r>
              <a:rPr lang="zh-CN" altLang="en-US"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3</a:t>
            </a:r>
            <a:r>
              <a:rPr lang="zh-CN" altLang="en-US" sz="2000" dirty="0">
                <a:latin typeface="华文细黑" pitchFamily="2" charset="-122"/>
                <a:ea typeface="华文细黑" pitchFamily="2" charset="-122"/>
                <a:cs typeface="Times New Roman" pitchFamily="18" charset="0"/>
              </a:rPr>
              <a:t>）</a:t>
            </a:r>
            <a:r>
              <a:rPr lang="zh-CN" altLang="zh-CN" sz="2000" dirty="0">
                <a:latin typeface="华文细黑" pitchFamily="2" charset="-122"/>
                <a:ea typeface="华文细黑" pitchFamily="2" charset="-122"/>
                <a:cs typeface="Times New Roman" pitchFamily="18" charset="0"/>
              </a:rPr>
              <a:t>参照右视图剖面图（只选取分析深度部分），在俯视图中用不同色调的马克笔勾勒产品断面轮廓并根据对应的分层断面上色，完成产品断面分层设色图</a:t>
            </a:r>
            <a:endParaRPr lang="en-US" altLang="zh-CN" sz="2000" dirty="0">
              <a:latin typeface="华文细黑" pitchFamily="2" charset="-122"/>
              <a:ea typeface="华文细黑" pitchFamily="2" charset="-122"/>
              <a:cs typeface="Times New Roman" pitchFamily="18" charset="0"/>
            </a:endParaRPr>
          </a:p>
          <a:p>
            <a:endParaRPr lang="zh-CN" altLang="en-US"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5736" y="2996952"/>
            <a:ext cx="4362450" cy="3314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66005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pPr lvl="0">
              <a:lnSpc>
                <a:spcPct val="150000"/>
              </a:lnSpc>
              <a:spcAft>
                <a:spcPts val="0"/>
              </a:spcAft>
            </a:pPr>
            <a:r>
              <a:rPr lang="zh-CN" altLang="en-US"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4</a:t>
            </a:r>
            <a:r>
              <a:rPr lang="zh-CN" altLang="en-US" sz="2000" dirty="0">
                <a:latin typeface="华文细黑" pitchFamily="2" charset="-122"/>
                <a:ea typeface="华文细黑" pitchFamily="2" charset="-122"/>
                <a:cs typeface="Times New Roman" pitchFamily="18" charset="0"/>
              </a:rPr>
              <a:t>）</a:t>
            </a:r>
            <a:r>
              <a:rPr lang="zh-CN" altLang="zh-CN" sz="2000" dirty="0">
                <a:latin typeface="华文细黑" pitchFamily="2" charset="-122"/>
                <a:ea typeface="华文细黑" pitchFamily="2" charset="-122"/>
                <a:cs typeface="Times New Roman" pitchFamily="18" charset="0"/>
              </a:rPr>
              <a:t>在俯视图中绘制网格，统计不同色块所占的网格个数</a:t>
            </a:r>
          </a:p>
          <a:p>
            <a:endParaRPr lang="zh-CN" altLang="en-US"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2708920"/>
            <a:ext cx="4130801"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96645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课后练习</a:t>
            </a:r>
            <a:endParaRPr lang="zh-CN" altLang="en-US" dirty="0"/>
          </a:p>
        </p:txBody>
      </p:sp>
      <p:sp>
        <p:nvSpPr>
          <p:cNvPr id="3" name="内容占位符 2"/>
          <p:cNvSpPr>
            <a:spLocks noGrp="1"/>
          </p:cNvSpPr>
          <p:nvPr>
            <p:ph idx="1"/>
          </p:nvPr>
        </p:nvSpPr>
        <p:spPr/>
        <p:txBody>
          <a:bodyPr/>
          <a:lstStyle/>
          <a:p>
            <a:pPr>
              <a:lnSpc>
                <a:spcPct val="150000"/>
              </a:lnSpc>
            </a:pPr>
            <a:r>
              <a:rPr lang="zh-CN" altLang="en-US" sz="2000" dirty="0">
                <a:latin typeface="华文细黑" pitchFamily="2" charset="-122"/>
                <a:ea typeface="华文细黑" pitchFamily="2" charset="-122"/>
                <a:cs typeface="Times New Roman" pitchFamily="18" charset="0"/>
              </a:rPr>
              <a:t>（</a:t>
            </a:r>
            <a:r>
              <a:rPr lang="en-US" altLang="zh-CN" sz="2000" dirty="0">
                <a:latin typeface="华文细黑" pitchFamily="2" charset="-122"/>
                <a:ea typeface="华文细黑" pitchFamily="2" charset="-122"/>
                <a:cs typeface="Times New Roman" pitchFamily="18" charset="0"/>
              </a:rPr>
              <a:t>5</a:t>
            </a:r>
            <a:r>
              <a:rPr lang="zh-CN" altLang="en-US" sz="2000" dirty="0">
                <a:latin typeface="华文细黑" pitchFamily="2" charset="-122"/>
                <a:ea typeface="华文细黑" pitchFamily="2" charset="-122"/>
                <a:cs typeface="Times New Roman" pitchFamily="18" charset="0"/>
              </a:rPr>
              <a:t>）</a:t>
            </a:r>
            <a:r>
              <a:rPr lang="zh-CN" altLang="zh-CN" sz="2000" dirty="0">
                <a:latin typeface="华文细黑" pitchFamily="2" charset="-122"/>
                <a:ea typeface="华文细黑" pitchFamily="2" charset="-122"/>
                <a:cs typeface="Times New Roman" pitchFamily="18" charset="0"/>
              </a:rPr>
              <a:t>绘制面积变化率折线图</a:t>
            </a:r>
          </a:p>
          <a:p>
            <a:endParaRPr lang="zh-CN" altLang="en-US"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2636912"/>
            <a:ext cx="6834498" cy="26642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61110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87824" y="3645024"/>
            <a:ext cx="8013192" cy="1636776"/>
          </a:xfrm>
        </p:spPr>
        <p:txBody>
          <a:bodyPr/>
          <a:lstStyle/>
          <a:p>
            <a:r>
              <a:rPr lang="en-US" altLang="zh-CN" dirty="0" smtClean="0"/>
              <a:t>THE END,THANKS!</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mn-ea"/>
                <a:ea typeface="+mn-ea"/>
              </a:rPr>
              <a:t>4.6.1</a:t>
            </a:r>
            <a:r>
              <a:rPr lang="zh-CN" altLang="zh-CN" sz="3200" dirty="0" smtClean="0">
                <a:latin typeface="+mn-ea"/>
                <a:ea typeface="+mn-ea"/>
              </a:rPr>
              <a:t>单条断面质心线的实验方法</a:t>
            </a:r>
            <a:br>
              <a:rPr lang="zh-CN" altLang="zh-CN" sz="3200" dirty="0" smtClean="0">
                <a:latin typeface="+mn-ea"/>
                <a:ea typeface="+mn-ea"/>
              </a:rPr>
            </a:br>
            <a:endParaRPr lang="zh-CN" altLang="en-US" sz="3200" dirty="0">
              <a:latin typeface="+mn-ea"/>
              <a:ea typeface="+mn-ea"/>
            </a:endParaRPr>
          </a:p>
        </p:txBody>
      </p:sp>
      <p:sp>
        <p:nvSpPr>
          <p:cNvPr id="3" name="内容占位符 2"/>
          <p:cNvSpPr>
            <a:spLocks noGrp="1"/>
          </p:cNvSpPr>
          <p:nvPr>
            <p:ph idx="1"/>
          </p:nvPr>
        </p:nvSpPr>
        <p:spPr/>
        <p:txBody>
          <a:bodyPr>
            <a:normAutofit/>
          </a:bodyPr>
          <a:lstStyle/>
          <a:p>
            <a:r>
              <a:rPr lang="zh-CN" altLang="zh-CN" sz="2000" b="1" dirty="0" smtClean="0">
                <a:latin typeface="华文细黑" pitchFamily="2" charset="-122"/>
                <a:ea typeface="华文细黑" pitchFamily="2" charset="-122"/>
              </a:rPr>
              <a:t>下面我们以汽车方向盘为例，演示一下得到单条断面质心线的过程</a:t>
            </a:r>
            <a:endParaRPr lang="zh-CN" altLang="en-US" sz="2000" b="1" dirty="0">
              <a:latin typeface="华文细黑" pitchFamily="2" charset="-122"/>
              <a:ea typeface="华文细黑" pitchFamily="2" charset="-122"/>
            </a:endParaRPr>
          </a:p>
        </p:txBody>
      </p:sp>
      <p:pic>
        <p:nvPicPr>
          <p:cNvPr id="1026" name="图片 5557" descr="step1"/>
          <p:cNvPicPr>
            <a:picLocks noChangeAspect="1" noChangeArrowheads="1"/>
          </p:cNvPicPr>
          <p:nvPr/>
        </p:nvPicPr>
        <p:blipFill>
          <a:blip r:embed="rId2" cstate="print"/>
          <a:srcRect r="10539"/>
          <a:stretch>
            <a:fillRect/>
          </a:stretch>
        </p:blipFill>
        <p:spPr bwMode="auto">
          <a:xfrm>
            <a:off x="1043608" y="2420888"/>
            <a:ext cx="3775075" cy="2689225"/>
          </a:xfrm>
          <a:prstGeom prst="rect">
            <a:avLst/>
          </a:prstGeom>
          <a:noFill/>
          <a:ln w="9525">
            <a:noFill/>
            <a:miter lim="800000"/>
            <a:headEnd/>
            <a:tailEnd/>
          </a:ln>
        </p:spPr>
      </p:pic>
      <p:pic>
        <p:nvPicPr>
          <p:cNvPr id="1027" name="图片 5558" descr="step3"/>
          <p:cNvPicPr>
            <a:picLocks noChangeAspect="1" noChangeArrowheads="1"/>
          </p:cNvPicPr>
          <p:nvPr/>
        </p:nvPicPr>
        <p:blipFill>
          <a:blip r:embed="rId3" cstate="print"/>
          <a:srcRect/>
          <a:stretch>
            <a:fillRect/>
          </a:stretch>
        </p:blipFill>
        <p:spPr bwMode="auto">
          <a:xfrm>
            <a:off x="5292080" y="2276872"/>
            <a:ext cx="2736304" cy="3307440"/>
          </a:xfrm>
          <a:prstGeom prst="rect">
            <a:avLst/>
          </a:prstGeom>
          <a:noFill/>
          <a:ln w="9525">
            <a:noFill/>
            <a:miter lim="800000"/>
            <a:headEnd/>
            <a:tailEnd/>
          </a:ln>
        </p:spPr>
      </p:pic>
      <p:sp>
        <p:nvSpPr>
          <p:cNvPr id="6" name="矩形 5"/>
          <p:cNvSpPr/>
          <p:nvPr/>
        </p:nvSpPr>
        <p:spPr>
          <a:xfrm>
            <a:off x="2627784" y="5661248"/>
            <a:ext cx="4558244" cy="369332"/>
          </a:xfrm>
          <a:prstGeom prst="rect">
            <a:avLst/>
          </a:prstGeom>
        </p:spPr>
        <p:txBody>
          <a:bodyPr wrap="square">
            <a:spAutoFit/>
          </a:bodyPr>
          <a:lstStyle/>
          <a:p>
            <a:r>
              <a:rPr lang="zh-CN" altLang="en-US" dirty="0" smtClean="0">
                <a:latin typeface="华文细黑" pitchFamily="2" charset="-122"/>
                <a:ea typeface="华文细黑" pitchFamily="2" charset="-122"/>
              </a:rPr>
              <a:t>（</a:t>
            </a:r>
            <a:r>
              <a:rPr lang="en-US" altLang="zh-CN" dirty="0" smtClean="0">
                <a:latin typeface="华文细黑" pitchFamily="2" charset="-122"/>
                <a:ea typeface="华文细黑" pitchFamily="2" charset="-122"/>
              </a:rPr>
              <a:t>1</a:t>
            </a:r>
            <a:r>
              <a:rPr lang="zh-CN" altLang="en-US" dirty="0" smtClean="0">
                <a:latin typeface="华文细黑" pitchFamily="2" charset="-122"/>
                <a:ea typeface="华文细黑" pitchFamily="2" charset="-122"/>
              </a:rPr>
              <a:t>）运用</a:t>
            </a:r>
            <a:r>
              <a:rPr lang="zh-CN" altLang="zh-CN" dirty="0" smtClean="0">
                <a:latin typeface="华文细黑" pitchFamily="2" charset="-122"/>
                <a:ea typeface="华文细黑" pitchFamily="2" charset="-122"/>
              </a:rPr>
              <a:t>评估</a:t>
            </a:r>
            <a:r>
              <a:rPr lang="zh-CN" altLang="zh-CN" dirty="0">
                <a:latin typeface="华文细黑" pitchFamily="2" charset="-122"/>
                <a:ea typeface="华文细黑" pitchFamily="2" charset="-122"/>
              </a:rPr>
              <a:t>中</a:t>
            </a:r>
            <a:r>
              <a:rPr lang="zh-CN" altLang="zh-CN" dirty="0" smtClean="0">
                <a:latin typeface="华文细黑" pitchFamily="2" charset="-122"/>
                <a:ea typeface="华文细黑" pitchFamily="2" charset="-122"/>
              </a:rPr>
              <a:t>的</a:t>
            </a:r>
            <a:r>
              <a:rPr lang="zh-CN" altLang="en-US" dirty="0" smtClean="0">
                <a:latin typeface="华文细黑" pitchFamily="2" charset="-122"/>
                <a:ea typeface="华文细黑" pitchFamily="2" charset="-122"/>
              </a:rPr>
              <a:t>“</a:t>
            </a:r>
            <a:r>
              <a:rPr lang="zh-CN" altLang="zh-CN" dirty="0" smtClean="0">
                <a:latin typeface="华文细黑" pitchFamily="2" charset="-122"/>
                <a:ea typeface="华文细黑" pitchFamily="2" charset="-122"/>
              </a:rPr>
              <a:t>剖面属性</a:t>
            </a:r>
            <a:r>
              <a:rPr lang="zh-CN" altLang="en-US" dirty="0" smtClean="0">
                <a:latin typeface="华文细黑" pitchFamily="2" charset="-122"/>
                <a:ea typeface="华文细黑" pitchFamily="2" charset="-122"/>
              </a:rPr>
              <a:t>”命令</a:t>
            </a:r>
            <a:endParaRPr lang="zh-CN" altLang="en-US" dirty="0">
              <a:latin typeface="华文细黑" pitchFamily="2" charset="-122"/>
              <a:ea typeface="华文细黑"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标题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4.6.1</a:t>
            </a:r>
            <a: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单条断面质心线的实验方法</a:t>
            </a:r>
            <a:b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br>
            <a:endParaRPr kumimoji="0" lang="zh-CN" altLang="en-US" sz="3200" b="1" i="0" u="none" strike="noStrike" kern="1200" cap="none" spc="0" normalizeH="0" baseline="0" noProof="0" dirty="0">
              <a:ln>
                <a:noFill/>
              </a:ln>
              <a:solidFill>
                <a:schemeClr val="accent1">
                  <a:satMod val="150000"/>
                </a:schemeClr>
              </a:solidFill>
              <a:effectLst/>
              <a:uLnTx/>
              <a:uFillTx/>
              <a:latin typeface="+mn-ea"/>
              <a:ea typeface="+mn-ea"/>
              <a:cs typeface="+mj-cs"/>
            </a:endParaRPr>
          </a:p>
        </p:txBody>
      </p:sp>
      <p:pic>
        <p:nvPicPr>
          <p:cNvPr id="2050" name="图片 5559" descr="step2"/>
          <p:cNvPicPr>
            <a:picLocks noChangeAspect="1" noChangeArrowheads="1"/>
          </p:cNvPicPr>
          <p:nvPr/>
        </p:nvPicPr>
        <p:blipFill>
          <a:blip r:embed="rId2" cstate="print"/>
          <a:srcRect t="18692" r="26920"/>
          <a:stretch>
            <a:fillRect/>
          </a:stretch>
        </p:blipFill>
        <p:spPr bwMode="auto">
          <a:xfrm>
            <a:off x="251520" y="1916832"/>
            <a:ext cx="3535363" cy="3096344"/>
          </a:xfrm>
          <a:prstGeom prst="rect">
            <a:avLst/>
          </a:prstGeom>
          <a:noFill/>
          <a:ln w="9525">
            <a:noFill/>
            <a:miter lim="800000"/>
            <a:headEnd/>
            <a:tailEnd/>
          </a:ln>
        </p:spPr>
      </p:pic>
      <p:pic>
        <p:nvPicPr>
          <p:cNvPr id="2051" name="图片 5560" descr="step4"/>
          <p:cNvPicPr>
            <a:picLocks noChangeAspect="1" noChangeArrowheads="1"/>
          </p:cNvPicPr>
          <p:nvPr/>
        </p:nvPicPr>
        <p:blipFill>
          <a:blip r:embed="rId3" cstate="print"/>
          <a:srcRect/>
          <a:stretch>
            <a:fillRect/>
          </a:stretch>
        </p:blipFill>
        <p:spPr bwMode="auto">
          <a:xfrm>
            <a:off x="3995936" y="1916832"/>
            <a:ext cx="4970070" cy="3168352"/>
          </a:xfrm>
          <a:prstGeom prst="rect">
            <a:avLst/>
          </a:prstGeom>
          <a:noFill/>
          <a:ln w="9525">
            <a:noFill/>
            <a:miter lim="800000"/>
            <a:headEnd/>
            <a:tailEnd/>
          </a:ln>
        </p:spPr>
      </p:pic>
      <p:sp>
        <p:nvSpPr>
          <p:cNvPr id="7" name="矩形 6"/>
          <p:cNvSpPr/>
          <p:nvPr/>
        </p:nvSpPr>
        <p:spPr>
          <a:xfrm>
            <a:off x="611560" y="5445224"/>
            <a:ext cx="7848872" cy="646331"/>
          </a:xfrm>
          <a:prstGeom prst="rect">
            <a:avLst/>
          </a:prstGeom>
        </p:spPr>
        <p:txBody>
          <a:bodyPr wrap="square">
            <a:spAutoFit/>
          </a:bodyPr>
          <a:lstStyle/>
          <a:p>
            <a:r>
              <a:rPr lang="zh-CN" altLang="zh-CN" dirty="0">
                <a:latin typeface="华文细黑" pitchFamily="2" charset="-122"/>
                <a:ea typeface="华文细黑" pitchFamily="2" charset="-122"/>
              </a:rPr>
              <a:t>（</a:t>
            </a:r>
            <a:r>
              <a:rPr lang="en-US" altLang="zh-CN" dirty="0">
                <a:latin typeface="华文细黑" pitchFamily="2" charset="-122"/>
                <a:ea typeface="华文细黑" pitchFamily="2" charset="-122"/>
              </a:rPr>
              <a:t>2</a:t>
            </a:r>
            <a:r>
              <a:rPr lang="zh-CN" altLang="zh-CN" dirty="0">
                <a:latin typeface="华文细黑" pitchFamily="2" charset="-122"/>
                <a:ea typeface="华文细黑" pitchFamily="2" charset="-122"/>
              </a:rPr>
              <a:t>）选中想要得到质心数据的</a:t>
            </a:r>
            <a:r>
              <a:rPr lang="zh-CN" altLang="zh-CN" dirty="0" smtClean="0">
                <a:latin typeface="华文细黑" pitchFamily="2" charset="-122"/>
                <a:ea typeface="华文细黑" pitchFamily="2" charset="-122"/>
              </a:rPr>
              <a:t>剖面</a:t>
            </a:r>
            <a:r>
              <a:rPr lang="zh-CN" altLang="en-US" dirty="0">
                <a:latin typeface="华文细黑" pitchFamily="2" charset="-122"/>
                <a:ea typeface="华文细黑" pitchFamily="2" charset="-122"/>
              </a:rPr>
              <a:t>，</a:t>
            </a:r>
            <a:r>
              <a:rPr lang="zh-CN" altLang="zh-CN" dirty="0" smtClean="0">
                <a:latin typeface="华文细黑" pitchFamily="2" charset="-122"/>
                <a:ea typeface="华文细黑" pitchFamily="2" charset="-122"/>
              </a:rPr>
              <a:t>选择</a:t>
            </a:r>
            <a:r>
              <a:rPr lang="zh-CN" altLang="zh-CN" dirty="0">
                <a:latin typeface="华文细黑" pitchFamily="2" charset="-122"/>
                <a:ea typeface="华文细黑" pitchFamily="2" charset="-122"/>
              </a:rPr>
              <a:t>重算按键，得到计算结果，记录其中需要的数值</a:t>
            </a:r>
            <a:endParaRPr lang="zh-CN" altLang="en-US" dirty="0">
              <a:latin typeface="华文细黑" pitchFamily="2" charset="-122"/>
              <a:ea typeface="华文细黑"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971600" y="5733256"/>
            <a:ext cx="66967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华文细黑" pitchFamily="2" charset="-122"/>
                <a:ea typeface="华文细黑"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华文细黑" pitchFamily="2" charset="-122"/>
                <a:ea typeface="华文细黑"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pitchFamily="18" charset="0"/>
              </a:rPr>
              <a:t>）如此反复记录之前剖切的截面数据，根据记录的数值在每层截面上草图绘制出其质心点，随后得出一系列的质心点。</a:t>
            </a:r>
            <a:endPar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宋体" pitchFamily="2" charset="-122"/>
            </a:endParaRPr>
          </a:p>
        </p:txBody>
      </p:sp>
      <p:sp>
        <p:nvSpPr>
          <p:cNvPr id="7" name="标题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4.6.1</a:t>
            </a:r>
            <a: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单条断面质心线的实验方法</a:t>
            </a:r>
            <a:b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br>
            <a:endParaRPr kumimoji="0" lang="zh-CN" altLang="en-US" sz="3200" b="1" i="0" u="none" strike="noStrike" kern="1200" cap="none" spc="0" normalizeH="0" baseline="0" noProof="0" dirty="0">
              <a:ln>
                <a:noFill/>
              </a:ln>
              <a:solidFill>
                <a:schemeClr val="accent1">
                  <a:satMod val="150000"/>
                </a:schemeClr>
              </a:solidFill>
              <a:effectLst/>
              <a:uLnTx/>
              <a:uFillTx/>
              <a:latin typeface="+mn-ea"/>
              <a:ea typeface="+mn-ea"/>
              <a:cs typeface="+mj-cs"/>
            </a:endParaRPr>
          </a:p>
        </p:txBody>
      </p:sp>
      <p:pic>
        <p:nvPicPr>
          <p:cNvPr id="3076" name="图片 5561" descr="step5"/>
          <p:cNvPicPr>
            <a:picLocks noChangeAspect="1" noChangeArrowheads="1"/>
          </p:cNvPicPr>
          <p:nvPr/>
        </p:nvPicPr>
        <p:blipFill>
          <a:blip r:embed="rId2" cstate="print"/>
          <a:srcRect/>
          <a:stretch>
            <a:fillRect/>
          </a:stretch>
        </p:blipFill>
        <p:spPr bwMode="auto">
          <a:xfrm>
            <a:off x="2411760" y="2348880"/>
            <a:ext cx="3976688" cy="291306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971600" y="5733256"/>
            <a:ext cx="66967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00025" fontAlgn="base">
              <a:spcBef>
                <a:spcPct val="0"/>
              </a:spcBef>
              <a:spcAft>
                <a:spcPct val="0"/>
              </a:spcAft>
            </a:pPr>
            <a:r>
              <a:rPr lang="zh-CN" altLang="zh-CN" dirty="0">
                <a:latin typeface="华文细黑" pitchFamily="2" charset="-122"/>
                <a:ea typeface="华文细黑" pitchFamily="2" charset="-122"/>
              </a:rPr>
              <a:t>（</a:t>
            </a:r>
            <a:r>
              <a:rPr lang="en-US" altLang="zh-CN" dirty="0">
                <a:latin typeface="华文细黑" pitchFamily="2" charset="-122"/>
                <a:ea typeface="华文细黑" pitchFamily="2" charset="-122"/>
              </a:rPr>
              <a:t>4</a:t>
            </a:r>
            <a:r>
              <a:rPr lang="zh-CN" altLang="zh-CN" dirty="0">
                <a:latin typeface="华文细黑" pitchFamily="2" charset="-122"/>
                <a:ea typeface="华文细黑" pitchFamily="2" charset="-122"/>
              </a:rPr>
              <a:t>）得出一系列质心点后，用</a:t>
            </a:r>
            <a:r>
              <a:rPr lang="en-US" altLang="zh-CN" dirty="0">
                <a:latin typeface="华文细黑" pitchFamily="2" charset="-122"/>
                <a:ea typeface="华文细黑" pitchFamily="2" charset="-122"/>
              </a:rPr>
              <a:t>3D</a:t>
            </a:r>
            <a:r>
              <a:rPr lang="zh-CN" altLang="zh-CN" dirty="0">
                <a:latin typeface="华文细黑" pitchFamily="2" charset="-122"/>
                <a:ea typeface="华文细黑" pitchFamily="2" charset="-122"/>
              </a:rPr>
              <a:t>草图工具将各个点连接起来，形成产品的一条质心线，而这条线代表了产品整体的变化趋势</a:t>
            </a:r>
            <a:endPar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宋体" pitchFamily="2" charset="-122"/>
            </a:endParaRPr>
          </a:p>
        </p:txBody>
      </p:sp>
      <p:sp>
        <p:nvSpPr>
          <p:cNvPr id="7" name="标题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4.6.1</a:t>
            </a:r>
            <a: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单条断面质心线的实验方法</a:t>
            </a:r>
            <a:b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br>
            <a:endParaRPr kumimoji="0" lang="zh-CN" altLang="en-US" sz="3200" b="1" i="0" u="none" strike="noStrike" kern="1200" cap="none" spc="0" normalizeH="0" baseline="0" noProof="0" dirty="0">
              <a:ln>
                <a:noFill/>
              </a:ln>
              <a:solidFill>
                <a:schemeClr val="accent1">
                  <a:satMod val="150000"/>
                </a:schemeClr>
              </a:solidFill>
              <a:effectLst/>
              <a:uLnTx/>
              <a:uFillTx/>
              <a:latin typeface="+mn-ea"/>
              <a:ea typeface="+mn-ea"/>
              <a:cs typeface="+mj-cs"/>
            </a:endParaRPr>
          </a:p>
        </p:txBody>
      </p:sp>
      <p:pic>
        <p:nvPicPr>
          <p:cNvPr id="19458" name="图片 5562" descr="step6"/>
          <p:cNvPicPr>
            <a:picLocks noChangeAspect="1" noChangeArrowheads="1"/>
          </p:cNvPicPr>
          <p:nvPr/>
        </p:nvPicPr>
        <p:blipFill>
          <a:blip r:embed="rId2" cstate="print"/>
          <a:srcRect l="9523" t="11708"/>
          <a:stretch>
            <a:fillRect/>
          </a:stretch>
        </p:blipFill>
        <p:spPr bwMode="auto">
          <a:xfrm>
            <a:off x="467544" y="1916832"/>
            <a:ext cx="3831011" cy="3312368"/>
          </a:xfrm>
          <a:prstGeom prst="rect">
            <a:avLst/>
          </a:prstGeom>
          <a:noFill/>
          <a:ln w="9525">
            <a:noFill/>
            <a:miter lim="800000"/>
            <a:headEnd/>
            <a:tailEnd/>
          </a:ln>
        </p:spPr>
      </p:pic>
      <p:pic>
        <p:nvPicPr>
          <p:cNvPr id="19459" name="图片 5563" descr="step7"/>
          <p:cNvPicPr>
            <a:picLocks noChangeAspect="1" noChangeArrowheads="1"/>
          </p:cNvPicPr>
          <p:nvPr/>
        </p:nvPicPr>
        <p:blipFill>
          <a:blip r:embed="rId3" cstate="print"/>
          <a:srcRect l="30771" t="11891" b="10773"/>
          <a:stretch>
            <a:fillRect/>
          </a:stretch>
        </p:blipFill>
        <p:spPr bwMode="auto">
          <a:xfrm>
            <a:off x="4788024" y="1844824"/>
            <a:ext cx="3413834" cy="352839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1403648" y="3573016"/>
            <a:ext cx="66967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00025" fontAlgn="base">
              <a:spcBef>
                <a:spcPct val="0"/>
              </a:spcBef>
              <a:spcAft>
                <a:spcPct val="0"/>
              </a:spcAft>
            </a:pPr>
            <a:r>
              <a:rPr lang="zh-CN" altLang="zh-CN" b="1" dirty="0">
                <a:latin typeface="华文细黑" pitchFamily="2" charset="-122"/>
                <a:ea typeface="华文细黑" pitchFamily="2" charset="-122"/>
              </a:rPr>
              <a:t>在得到质心线之后，我们分析其各段曲率，并同手握时的曲率进行对比，从而得出相适度。</a:t>
            </a:r>
            <a:endParaRPr kumimoji="0" lang="zh-CN" altLang="en-US" b="1" i="0" u="none" strike="noStrike" cap="none" normalizeH="0" baseline="0" dirty="0" smtClean="0">
              <a:ln>
                <a:noFill/>
              </a:ln>
              <a:solidFill>
                <a:schemeClr val="tx1"/>
              </a:solidFill>
              <a:effectLst/>
              <a:latin typeface="华文细黑" pitchFamily="2" charset="-122"/>
              <a:ea typeface="华文细黑" pitchFamily="2" charset="-122"/>
              <a:cs typeface="宋体" pitchFamily="2" charset="-122"/>
            </a:endParaRPr>
          </a:p>
        </p:txBody>
      </p:sp>
      <p:sp>
        <p:nvSpPr>
          <p:cNvPr id="7" name="标题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4.6.1</a:t>
            </a:r>
            <a: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t>单条断面质心线的实验方法</a:t>
            </a:r>
            <a:br>
              <a:rPr kumimoji="0" lang="zh-CN" altLang="zh-CN" sz="3200" b="1" i="0" u="none" strike="noStrike" kern="1200" cap="none" spc="0" normalizeH="0" baseline="0" noProof="0" dirty="0" smtClean="0">
                <a:ln>
                  <a:noFill/>
                </a:ln>
                <a:solidFill>
                  <a:schemeClr val="accent1">
                    <a:satMod val="150000"/>
                  </a:schemeClr>
                </a:solidFill>
                <a:effectLst/>
                <a:uLnTx/>
                <a:uFillTx/>
                <a:latin typeface="+mn-ea"/>
                <a:ea typeface="+mn-ea"/>
                <a:cs typeface="+mj-cs"/>
              </a:rPr>
            </a:br>
            <a:endParaRPr kumimoji="0" lang="zh-CN" altLang="en-US" sz="3200" b="1" i="0" u="none" strike="noStrike" kern="1200" cap="none" spc="0" normalizeH="0" baseline="0" noProof="0" dirty="0">
              <a:ln>
                <a:noFill/>
              </a:ln>
              <a:solidFill>
                <a:schemeClr val="accent1">
                  <a:satMod val="150000"/>
                </a:schemeClr>
              </a:solidFill>
              <a:effectLst/>
              <a:uLnTx/>
              <a:uFillTx/>
              <a:latin typeface="+mn-ea"/>
              <a:ea typeface="+mn-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defRPr/>
            </a:pPr>
            <a:r>
              <a:rPr lang="en-US" altLang="zh-CN" sz="3200" dirty="0">
                <a:latin typeface="+mn-ea"/>
                <a:ea typeface="+mn-ea"/>
              </a:rPr>
              <a:t>4.6.2 </a:t>
            </a:r>
            <a:r>
              <a:rPr lang="zh-CN" altLang="zh-CN" sz="3200" dirty="0">
                <a:latin typeface="+mn-ea"/>
                <a:ea typeface="+mn-ea"/>
              </a:rPr>
              <a:t>同类产品的质心线比较</a:t>
            </a:r>
            <a:br>
              <a:rPr lang="zh-CN" altLang="zh-CN" sz="3200" dirty="0">
                <a:latin typeface="+mn-ea"/>
                <a:ea typeface="+mn-ea"/>
              </a:rPr>
            </a:br>
            <a:endParaRPr lang="zh-CN" altLang="en-US" sz="3200" dirty="0">
              <a:latin typeface="+mn-ea"/>
              <a:ea typeface="+mn-ea"/>
            </a:endParaRPr>
          </a:p>
        </p:txBody>
      </p:sp>
      <p:sp>
        <p:nvSpPr>
          <p:cNvPr id="3" name="内容占位符 2"/>
          <p:cNvSpPr>
            <a:spLocks noGrp="1"/>
          </p:cNvSpPr>
          <p:nvPr>
            <p:ph idx="1"/>
          </p:nvPr>
        </p:nvSpPr>
        <p:spPr/>
        <p:txBody>
          <a:bodyPr/>
          <a:lstStyle/>
          <a:p>
            <a:pPr>
              <a:lnSpc>
                <a:spcPct val="150000"/>
              </a:lnSpc>
            </a:pPr>
            <a:r>
              <a:rPr lang="zh-CN" altLang="zh-CN" sz="2200" b="1" dirty="0">
                <a:latin typeface="华文细黑" pitchFamily="2" charset="-122"/>
                <a:ea typeface="华文细黑" pitchFamily="2" charset="-122"/>
              </a:rPr>
              <a:t>同时对于同类的不同设计的产品，质心线可以用于辅助分析不同设计的优缺点，从</a:t>
            </a:r>
            <a:r>
              <a:rPr lang="zh-CN" altLang="en-US" sz="2200" b="1" dirty="0">
                <a:latin typeface="华文细黑" pitchFamily="2" charset="-122"/>
                <a:ea typeface="华文细黑" pitchFamily="2" charset="-122"/>
              </a:rPr>
              <a:t>而</a:t>
            </a:r>
            <a:r>
              <a:rPr lang="zh-CN" altLang="zh-CN" sz="2200" b="1" dirty="0">
                <a:latin typeface="华文细黑" pitchFamily="2" charset="-122"/>
                <a:ea typeface="华文细黑" pitchFamily="2" charset="-122"/>
              </a:rPr>
              <a:t>对比得出较好的设计方案</a:t>
            </a:r>
            <a:r>
              <a:rPr lang="zh-CN" altLang="en-US" sz="2200" b="1" dirty="0">
                <a:latin typeface="华文细黑" pitchFamily="2" charset="-122"/>
                <a:ea typeface="华文细黑" pitchFamily="2" charset="-122"/>
              </a:rPr>
              <a:t>。</a:t>
            </a:r>
            <a:endParaRPr lang="en-US" altLang="zh-CN" sz="2200" b="1" dirty="0">
              <a:latin typeface="华文细黑" pitchFamily="2" charset="-122"/>
              <a:ea typeface="华文细黑" pitchFamily="2" charset="-122"/>
            </a:endParaRPr>
          </a:p>
          <a:p>
            <a:pPr>
              <a:lnSpc>
                <a:spcPct val="150000"/>
              </a:lnSpc>
            </a:pPr>
            <a:endParaRPr lang="en-US" altLang="zh-CN" sz="2200" b="1" dirty="0">
              <a:latin typeface="华文细黑" pitchFamily="2" charset="-122"/>
              <a:ea typeface="华文细黑" pitchFamily="2" charset="-122"/>
            </a:endParaRPr>
          </a:p>
          <a:p>
            <a:pPr>
              <a:lnSpc>
                <a:spcPct val="150000"/>
              </a:lnSpc>
            </a:pPr>
            <a:r>
              <a:rPr lang="zh-CN" altLang="en-US" sz="2200" b="1" dirty="0">
                <a:latin typeface="华文细黑" pitchFamily="2" charset="-122"/>
                <a:ea typeface="华文细黑" pitchFamily="2" charset="-122"/>
              </a:rPr>
              <a:t>下面我们</a:t>
            </a:r>
            <a:r>
              <a:rPr lang="zh-CN" altLang="zh-CN" sz="2200" b="1" dirty="0">
                <a:latin typeface="华文细黑" pitchFamily="2" charset="-122"/>
                <a:ea typeface="华文细黑" pitchFamily="2" charset="-122"/>
              </a:rPr>
              <a:t>以图两组方向盘为例：</a:t>
            </a:r>
          </a:p>
          <a:p>
            <a:endParaRPr lang="zh-CN" altLang="en-US" dirty="0"/>
          </a:p>
        </p:txBody>
      </p:sp>
    </p:spTree>
    <p:extLst>
      <p:ext uri="{BB962C8B-B14F-4D97-AF65-F5344CB8AC3E}">
        <p14:creationId xmlns:p14="http://schemas.microsoft.com/office/powerpoint/2010/main" xmlns="" val="1948638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solidFill>
                  <a:srgbClr val="F0AD00">
                    <a:satMod val="150000"/>
                  </a:srgbClr>
                </a:solidFill>
                <a:latin typeface="华文楷体"/>
              </a:rPr>
              <a:t>4.6.2 </a:t>
            </a:r>
            <a:r>
              <a:rPr lang="zh-CN" altLang="zh-CN" sz="3200" dirty="0">
                <a:latin typeface="+mn-ea"/>
                <a:ea typeface="+mn-ea"/>
              </a:rPr>
              <a:t>同类</a:t>
            </a:r>
            <a:r>
              <a:rPr lang="zh-CN" altLang="zh-CN" sz="3200" dirty="0">
                <a:solidFill>
                  <a:srgbClr val="F0AD00">
                    <a:satMod val="150000"/>
                  </a:srgbClr>
                </a:solidFill>
                <a:latin typeface="华文楷体"/>
              </a:rPr>
              <a:t>产品的质心线比较</a:t>
            </a:r>
            <a:endParaRPr lang="zh-CN" altLang="en-US" dirty="0"/>
          </a:p>
        </p:txBody>
      </p:sp>
      <p:sp>
        <p:nvSpPr>
          <p:cNvPr id="3" name="内容占位符 2"/>
          <p:cNvSpPr>
            <a:spLocks noGrp="1"/>
          </p:cNvSpPr>
          <p:nvPr>
            <p:ph idx="1"/>
          </p:nvPr>
        </p:nvSpPr>
        <p:spPr/>
        <p:txBody>
          <a:bodyPr>
            <a:normAutofit/>
          </a:bodyPr>
          <a:lstStyle/>
          <a:p>
            <a:pPr marL="118872" indent="0">
              <a:buNone/>
            </a:pPr>
            <a:endParaRPr lang="en-US" altLang="zh-CN" dirty="0"/>
          </a:p>
          <a:p>
            <a:pPr marL="118872" indent="0">
              <a:buNone/>
            </a:pPr>
            <a:endParaRPr lang="en-US" altLang="zh-CN" dirty="0" smtClean="0"/>
          </a:p>
          <a:p>
            <a:pPr marL="118872" indent="0">
              <a:buNone/>
            </a:pPr>
            <a:endParaRPr lang="en-US" altLang="zh-CN" dirty="0"/>
          </a:p>
          <a:p>
            <a:pPr marL="118872" indent="0">
              <a:buNone/>
            </a:pPr>
            <a:endParaRPr lang="en-US" altLang="zh-CN" dirty="0" smtClean="0"/>
          </a:p>
          <a:p>
            <a:pPr marL="0" indent="200025" fontAlgn="base">
              <a:spcBef>
                <a:spcPct val="0"/>
              </a:spcBef>
              <a:spcAft>
                <a:spcPct val="0"/>
              </a:spcAft>
              <a:buClrTx/>
              <a:buSzTx/>
              <a:buNone/>
            </a:pPr>
            <a:endParaRPr lang="en-US" altLang="zh-CN" sz="1800" dirty="0" smtClean="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endParaRPr lang="en-US" altLang="zh-CN" sz="1800" dirty="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endParaRPr lang="en-US" altLang="zh-CN" sz="1800" dirty="0" smtClean="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endParaRPr lang="en-US" altLang="zh-CN" sz="1800" dirty="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endParaRPr lang="en-US" altLang="zh-CN" sz="1800" dirty="0" smtClean="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endParaRPr lang="en-US" altLang="zh-CN" sz="1800" dirty="0" smtClean="0">
              <a:latin typeface="华文细黑" pitchFamily="2" charset="-122"/>
              <a:ea typeface="华文细黑" pitchFamily="2" charset="-122"/>
              <a:cs typeface="Times New Roman" pitchFamily="18" charset="0"/>
            </a:endParaRPr>
          </a:p>
          <a:p>
            <a:pPr marL="0" indent="200025" fontAlgn="base">
              <a:spcBef>
                <a:spcPct val="0"/>
              </a:spcBef>
              <a:spcAft>
                <a:spcPct val="0"/>
              </a:spcAft>
              <a:buClrTx/>
              <a:buSzTx/>
              <a:buNone/>
            </a:pPr>
            <a:r>
              <a:rPr lang="zh-CN" altLang="zh-CN" sz="1800" dirty="0" smtClean="0">
                <a:latin typeface="华文细黑" pitchFamily="2" charset="-122"/>
                <a:ea typeface="华文细黑" pitchFamily="2" charset="-122"/>
                <a:cs typeface="Times New Roman" pitchFamily="18" charset="0"/>
              </a:rPr>
              <a:t>我们</a:t>
            </a:r>
            <a:r>
              <a:rPr lang="zh-CN" altLang="zh-CN" sz="1800" dirty="0">
                <a:latin typeface="华文细黑" pitchFamily="2" charset="-122"/>
                <a:ea typeface="华文细黑" pitchFamily="2" charset="-122"/>
                <a:cs typeface="Times New Roman" pitchFamily="18" charset="0"/>
              </a:rPr>
              <a:t>可以看到</a:t>
            </a:r>
            <a:r>
              <a:rPr lang="en-US" altLang="zh-CN" sz="1800" dirty="0">
                <a:latin typeface="华文细黑" pitchFamily="2" charset="-122"/>
                <a:ea typeface="华文细黑" pitchFamily="2" charset="-122"/>
                <a:cs typeface="Times New Roman" pitchFamily="18" charset="0"/>
              </a:rPr>
              <a:t>A</a:t>
            </a:r>
            <a:r>
              <a:rPr lang="zh-CN" altLang="zh-CN" sz="1800" dirty="0">
                <a:latin typeface="华文细黑" pitchFamily="2" charset="-122"/>
                <a:ea typeface="华文细黑" pitchFamily="2" charset="-122"/>
                <a:cs typeface="Times New Roman" pitchFamily="18" charset="0"/>
              </a:rPr>
              <a:t>、</a:t>
            </a:r>
            <a:r>
              <a:rPr lang="en-US" altLang="zh-CN" sz="1800" dirty="0">
                <a:latin typeface="华文细黑" pitchFamily="2" charset="-122"/>
                <a:ea typeface="华文细黑" pitchFamily="2" charset="-122"/>
                <a:cs typeface="Times New Roman" pitchFamily="18" charset="0"/>
              </a:rPr>
              <a:t>B</a:t>
            </a:r>
            <a:r>
              <a:rPr lang="zh-CN" altLang="zh-CN" sz="1800" dirty="0">
                <a:latin typeface="华文细黑" pitchFamily="2" charset="-122"/>
                <a:ea typeface="华文细黑" pitchFamily="2" charset="-122"/>
                <a:cs typeface="Times New Roman" pitchFamily="18" charset="0"/>
              </a:rPr>
              <a:t>两只方向盘的质心线的大体走势，</a:t>
            </a:r>
            <a:r>
              <a:rPr lang="en-US" altLang="zh-CN" sz="1800" dirty="0">
                <a:latin typeface="华文细黑" pitchFamily="2" charset="-122"/>
                <a:ea typeface="华文细黑" pitchFamily="2" charset="-122"/>
                <a:cs typeface="Times New Roman" pitchFamily="18" charset="0"/>
              </a:rPr>
              <a:t>A</a:t>
            </a:r>
            <a:r>
              <a:rPr lang="zh-CN" altLang="zh-CN" sz="1800" dirty="0">
                <a:latin typeface="华文细黑" pitchFamily="2" charset="-122"/>
                <a:ea typeface="华文细黑" pitchFamily="2" charset="-122"/>
                <a:cs typeface="Times New Roman" pitchFamily="18" charset="0"/>
              </a:rPr>
              <a:t>方向盘在某几处地方的曲率变化明显比</a:t>
            </a:r>
            <a:r>
              <a:rPr lang="en-US" altLang="zh-CN" sz="1800" dirty="0">
                <a:latin typeface="华文细黑" pitchFamily="2" charset="-122"/>
                <a:ea typeface="华文细黑" pitchFamily="2" charset="-122"/>
                <a:cs typeface="Times New Roman" pitchFamily="18" charset="0"/>
              </a:rPr>
              <a:t>B</a:t>
            </a:r>
            <a:r>
              <a:rPr lang="zh-CN" altLang="zh-CN" sz="1800" dirty="0">
                <a:latin typeface="华文细黑" pitchFamily="2" charset="-122"/>
                <a:ea typeface="华文细黑" pitchFamily="2" charset="-122"/>
                <a:cs typeface="Times New Roman" pitchFamily="18" charset="0"/>
              </a:rPr>
              <a:t>方向盘突兀，同时</a:t>
            </a:r>
            <a:r>
              <a:rPr lang="en-US" altLang="zh-CN" sz="1800" dirty="0">
                <a:latin typeface="华文细黑" pitchFamily="2" charset="-122"/>
                <a:ea typeface="华文细黑" pitchFamily="2" charset="-122"/>
                <a:cs typeface="Times New Roman" pitchFamily="18" charset="0"/>
              </a:rPr>
              <a:t>A</a:t>
            </a:r>
            <a:r>
              <a:rPr lang="zh-CN" altLang="zh-CN" sz="1800" dirty="0">
                <a:latin typeface="华文细黑" pitchFamily="2" charset="-122"/>
                <a:ea typeface="华文细黑" pitchFamily="2" charset="-122"/>
                <a:cs typeface="Times New Roman" pitchFamily="18" charset="0"/>
              </a:rPr>
              <a:t>线条整体的平滑度相较</a:t>
            </a:r>
            <a:r>
              <a:rPr lang="en-US" altLang="zh-CN" sz="1800" dirty="0">
                <a:latin typeface="华文细黑" pitchFamily="2" charset="-122"/>
                <a:ea typeface="华文细黑" pitchFamily="2" charset="-122"/>
                <a:cs typeface="Times New Roman" pitchFamily="18" charset="0"/>
              </a:rPr>
              <a:t>B</a:t>
            </a:r>
            <a:r>
              <a:rPr lang="zh-CN" altLang="zh-CN" sz="1800" dirty="0">
                <a:latin typeface="华文细黑" pitchFamily="2" charset="-122"/>
                <a:ea typeface="华文细黑" pitchFamily="2" charset="-122"/>
                <a:cs typeface="Times New Roman" pitchFamily="18" charset="0"/>
              </a:rPr>
              <a:t>线条差，因此可以初步判断出</a:t>
            </a:r>
            <a:r>
              <a:rPr lang="en-US" altLang="zh-CN" sz="1800" dirty="0">
                <a:latin typeface="华文细黑" pitchFamily="2" charset="-122"/>
                <a:ea typeface="华文细黑" pitchFamily="2" charset="-122"/>
                <a:cs typeface="Times New Roman" pitchFamily="18" charset="0"/>
              </a:rPr>
              <a:t>B</a:t>
            </a:r>
            <a:r>
              <a:rPr lang="zh-CN" altLang="zh-CN" sz="1800" dirty="0">
                <a:latin typeface="华文细黑" pitchFamily="2" charset="-122"/>
                <a:ea typeface="华文细黑" pitchFamily="2" charset="-122"/>
                <a:cs typeface="Times New Roman" pitchFamily="18" charset="0"/>
              </a:rPr>
              <a:t>方向盘比</a:t>
            </a:r>
            <a:r>
              <a:rPr lang="en-US" altLang="zh-CN" sz="1800" dirty="0">
                <a:latin typeface="华文细黑" pitchFamily="2" charset="-122"/>
                <a:ea typeface="华文细黑" pitchFamily="2" charset="-122"/>
                <a:cs typeface="Times New Roman" pitchFamily="18" charset="0"/>
              </a:rPr>
              <a:t>A</a:t>
            </a:r>
            <a:r>
              <a:rPr lang="zh-CN" altLang="zh-CN" sz="1800" dirty="0">
                <a:latin typeface="华文细黑" pitchFamily="2" charset="-122"/>
                <a:ea typeface="华文细黑" pitchFamily="2" charset="-122"/>
                <a:cs typeface="Times New Roman" pitchFamily="18" charset="0"/>
              </a:rPr>
              <a:t>方向盘的设计更加合理一些。</a:t>
            </a:r>
          </a:p>
          <a:p>
            <a:endParaRPr lang="zh-CN" altLang="en-US"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628800"/>
            <a:ext cx="6693003" cy="3672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16492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模块">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模块">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模块">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Override1.xml><?xml version="1.0" encoding="utf-8"?>
<a:themeOverride xmlns:a="http://schemas.openxmlformats.org/drawingml/2006/main">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ppt/theme/themeOverride2.xml><?xml version="1.0" encoding="utf-8"?>
<a:themeOverride xmlns:a="http://schemas.openxmlformats.org/drawingml/2006/main">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
  <TotalTime>94</TotalTime>
  <Words>870</Words>
  <Application>Microsoft Office PowerPoint</Application>
  <PresentationFormat>全屏显示(4:3)</PresentationFormat>
  <Paragraphs>65</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模块</vt:lpstr>
      <vt:lpstr>第四章  产品断面扫描法对产品的改良(2) </vt:lpstr>
      <vt:lpstr>4.6断面质心构建的产品趋势线</vt:lpstr>
      <vt:lpstr>4.6.1单条断面质心线的实验方法 </vt:lpstr>
      <vt:lpstr>幻灯片 4</vt:lpstr>
      <vt:lpstr>幻灯片 5</vt:lpstr>
      <vt:lpstr>幻灯片 6</vt:lpstr>
      <vt:lpstr>幻灯片 7</vt:lpstr>
      <vt:lpstr>4.6.2 同类产品的质心线比较 </vt:lpstr>
      <vt:lpstr>4.6.2 同类产品的质心线比较</vt:lpstr>
      <vt:lpstr> 4.6.3 多条质心线的实验方法 </vt:lpstr>
      <vt:lpstr> 4.6.3 多条质心线的实验方法 </vt:lpstr>
      <vt:lpstr> 4.6.3 多条质心线的实验方法 </vt:lpstr>
      <vt:lpstr> 4.6.3 多条质心线的实验方法 </vt:lpstr>
      <vt:lpstr> 4.6.3 多条质心线的实验方法 </vt:lpstr>
      <vt:lpstr>4.6.3 多条质心线的实验方法</vt:lpstr>
      <vt:lpstr>课后练习 </vt:lpstr>
      <vt:lpstr>课后练习</vt:lpstr>
      <vt:lpstr>课后练习</vt:lpstr>
      <vt:lpstr>课后练习</vt:lpstr>
      <vt:lpstr>课后练习</vt:lpstr>
      <vt:lpstr>课后练习</vt:lpstr>
      <vt:lpstr>课后练习</vt:lpstr>
      <vt:lpstr>课后练习</vt:lpstr>
      <vt:lpstr>THE END,THANKS!</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产品断面扫描法对产品的改良(2) </dc:title>
  <dc:creator>chen wen</dc:creator>
  <cp:lastModifiedBy>chen wen</cp:lastModifiedBy>
  <cp:revision>12</cp:revision>
  <dcterms:created xsi:type="dcterms:W3CDTF">2012-10-07T13:30:13Z</dcterms:created>
  <dcterms:modified xsi:type="dcterms:W3CDTF">2012-10-08T15:03:16Z</dcterms:modified>
</cp:coreProperties>
</file>