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4"/>
  </p:notesMasterIdLst>
  <p:sldIdLst>
    <p:sldId id="256" r:id="rId2"/>
    <p:sldId id="257" r:id="rId3"/>
    <p:sldId id="258" r:id="rId4"/>
    <p:sldId id="286" r:id="rId5"/>
    <p:sldId id="289"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 id="372" r:id="rId28"/>
    <p:sldId id="373" r:id="rId29"/>
    <p:sldId id="374" r:id="rId30"/>
    <p:sldId id="259"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93" r:id="rId50"/>
    <p:sldId id="394" r:id="rId51"/>
    <p:sldId id="395" r:id="rId52"/>
    <p:sldId id="285" r:id="rId53"/>
  </p:sldIdLst>
  <p:sldSz cx="12192000" cy="6858000"/>
  <p:notesSz cx="6858000" cy="9144000"/>
  <p:embeddedFontLst>
    <p:embeddedFont>
      <p:font typeface="汉仪菱心体简" panose="02010609000101010101" pitchFamily="49" charset="-122"/>
      <p:regular r:id="rId55"/>
    </p:embeddedFont>
    <p:embeddedFont>
      <p:font typeface="Century Gothic" panose="020B0502020202020204" pitchFamily="34" charset="0"/>
      <p:regular r:id="rId56"/>
      <p:bold r:id="rId57"/>
      <p:italic r:id="rId58"/>
      <p:boldItalic r:id="rId59"/>
    </p:embeddedFont>
    <p:embeddedFont>
      <p:font typeface="Calibri Light" panose="020F0302020204030204" pitchFamily="34" charset="0"/>
      <p:regular r:id="rId60"/>
      <p:italic r:id="rId61"/>
    </p:embeddedFont>
    <p:embeddedFont>
      <p:font typeface="方正兰亭超细黑简体" panose="02000000000000000000" pitchFamily="2" charset="-122"/>
      <p:regular r:id="rId62"/>
    </p:embeddedFont>
    <p:embeddedFont>
      <p:font typeface="Calibri" panose="020F0502020204030204" pitchFamily="34" charset="0"/>
      <p:regular r:id="rId63"/>
      <p:bold r:id="rId64"/>
      <p:italic r:id="rId65"/>
      <p:boldItalic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4F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80" autoAdjust="0"/>
  </p:normalViewPr>
  <p:slideViewPr>
    <p:cSldViewPr snapToGrid="0">
      <p:cViewPr>
        <p:scale>
          <a:sx n="125" d="100"/>
          <a:sy n="125" d="100"/>
        </p:scale>
        <p:origin x="-4974"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61"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99AACC-A30F-491C-AD16-BDCBD88F8A91}" type="datetimeFigureOut">
              <a:rPr lang="zh-CN" altLang="en-US" smtClean="0"/>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3156B-7D60-4EBD-8A4F-E8A9D74F9C41}" type="slidenum">
              <a:rPr lang="zh-CN" altLang="en-US" smtClean="0"/>
              <a:t>‹#›</a:t>
            </a:fld>
            <a:endParaRPr lang="zh-CN" altLang="en-US"/>
          </a:p>
        </p:txBody>
      </p:sp>
    </p:spTree>
    <p:extLst>
      <p:ext uri="{BB962C8B-B14F-4D97-AF65-F5344CB8AC3E}">
        <p14:creationId xmlns:p14="http://schemas.microsoft.com/office/powerpoint/2010/main" val="136400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68848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433351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182766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828103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638052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534756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290770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155443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652442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837061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82341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1891041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316318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57702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1225046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4056583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217285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224528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5" r:id="rId14"/>
    <p:sldLayoutId id="2147483672" r:id="rId15"/>
    <p:sldLayoutId id="2147483676" r:id="rId16"/>
    <p:sldLayoutId id="214748368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cqcet.edu.cn/"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12288688" cy="68580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156595" y="2260604"/>
            <a:ext cx="4493538" cy="830997"/>
          </a:xfrm>
          <a:prstGeom prst="rect">
            <a:avLst/>
          </a:prstGeom>
        </p:spPr>
        <p:txBody>
          <a:bodyPr wrap="none">
            <a:spAutoFit/>
          </a:bodyPr>
          <a:lstStyle/>
          <a:p>
            <a:pPr algn="r"/>
            <a:r>
              <a:rPr lang="zh-CN" altLang="en-US" sz="48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计算机网络基础</a:t>
            </a:r>
            <a:endParaRPr lang="en-US" altLang="zh-CN" sz="48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2" name="组合 1"/>
          <p:cNvGrpSpPr/>
          <p:nvPr/>
        </p:nvGrpSpPr>
        <p:grpSpPr>
          <a:xfrm>
            <a:off x="8921965" y="0"/>
            <a:ext cx="2592701" cy="2084205"/>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5" name="矩形 24"/>
          <p:cNvSpPr/>
          <p:nvPr/>
        </p:nvSpPr>
        <p:spPr>
          <a:xfrm>
            <a:off x="5266655" y="2989715"/>
            <a:ext cx="6383479" cy="523220"/>
          </a:xfrm>
          <a:prstGeom prst="rect">
            <a:avLst/>
          </a:prstGeom>
        </p:spPr>
        <p:txBody>
          <a:bodyPr wrap="none">
            <a:spAutoFit/>
          </a:bodyPr>
          <a:lstStyle/>
          <a:p>
            <a:pPr algn="r"/>
            <a:r>
              <a:rPr lang="zh-CN" altLang="en-US" sz="28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项目六 </a:t>
            </a: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设计和实现 </a:t>
            </a:r>
            <a:r>
              <a:rPr lang="en-US" altLang="zh-CN"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Internet </a:t>
            </a: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网络服务</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7" name="TextBox 6"/>
          <p:cNvSpPr txBox="1"/>
          <p:nvPr/>
        </p:nvSpPr>
        <p:spPr>
          <a:xfrm>
            <a:off x="9136289" y="6027840"/>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8869253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ppt_w*0.7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animEffect transition="in" filter="fade">
                                      <p:cBhvr>
                                        <p:cTn id="13" dur="500"/>
                                        <p:tgtEl>
                                          <p:spTgt spid="19"/>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par>
                                <p:cTn id="18" presetID="2" presetClass="entr" presetSubtype="4" decel="100000" fill="hold" grpId="0" nodeType="withEffect">
                                  <p:stCondLst>
                                    <p:cond delay="25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传输层端口</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端口的概念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传输层必须能够划分和管理具有不同传输要求的多个通信。为了区分每个应用程序的数据段（</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的协议数据单元）和数据报（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的协议数据单元），</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协议中都有标识应用程序的唯一报头字段，这些唯一标识符就是端口号，如图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所示。端口号的取值为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65535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。端口号只有本地意义，在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不同计算机中相同的端口号没有联系。</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val="0"/>
              </a:ext>
            </a:extLst>
          </a:blip>
          <a:srcRect l="5319" t="10736" b="11998"/>
          <a:stretch>
            <a:fillRect/>
          </a:stretch>
        </p:blipFill>
        <p:spPr bwMode="auto">
          <a:xfrm>
            <a:off x="3059980" y="2871232"/>
            <a:ext cx="6072040" cy="3796267"/>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362226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7409"/>
                                        </p:tgtEl>
                                        <p:attrNameLst>
                                          <p:attrName>style.visibility</p:attrName>
                                        </p:attrNameLst>
                                      </p:cBhvr>
                                      <p:to>
                                        <p:strVal val="visible"/>
                                      </p:to>
                                    </p:set>
                                    <p:animEffect transition="in" filter="fade">
                                      <p:cBhvr>
                                        <p:cTn id="20" dur="500"/>
                                        <p:tgtEl>
                                          <p:spTgt spid="17409"/>
                                        </p:tgtEl>
                                      </p:cBhvr>
                                    </p:animEffect>
                                    <p:anim calcmode="lin" valueType="num">
                                      <p:cBhvr>
                                        <p:cTn id="21" dur="500" fill="hold"/>
                                        <p:tgtEl>
                                          <p:spTgt spid="17409"/>
                                        </p:tgtEl>
                                        <p:attrNameLst>
                                          <p:attrName>ppt_x</p:attrName>
                                        </p:attrNameLst>
                                      </p:cBhvr>
                                      <p:tavLst>
                                        <p:tav tm="0">
                                          <p:val>
                                            <p:strVal val="#ppt_x"/>
                                          </p:val>
                                        </p:tav>
                                        <p:tav tm="100000">
                                          <p:val>
                                            <p:strVal val="#ppt_x"/>
                                          </p:val>
                                        </p:tav>
                                      </p:tavLst>
                                    </p:anim>
                                    <p:anim calcmode="lin" valueType="num">
                                      <p:cBhvr>
                                        <p:cTn id="22" dur="500" fill="hold"/>
                                        <p:tgtEl>
                                          <p:spTgt spid="174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传输层端口</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源端口和目的端口</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在每个数据段或数据报的报头中，都含有源端口和目的端口。源端口号是与本地主机上始发应用程序相关联的通信端口号；目的端口号是此通信与远程主机上目的应用程序关联的一个号码，如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7575" y="2564296"/>
            <a:ext cx="5276850" cy="4100978"/>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2647407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8433"/>
                                        </p:tgtEl>
                                        <p:attrNameLst>
                                          <p:attrName>style.visibility</p:attrName>
                                        </p:attrNameLst>
                                      </p:cBhvr>
                                      <p:to>
                                        <p:strVal val="visible"/>
                                      </p:to>
                                    </p:set>
                                    <p:animEffect transition="in" filter="fade">
                                      <p:cBhvr>
                                        <p:cTn id="15" dur="500"/>
                                        <p:tgtEl>
                                          <p:spTgt spid="18433"/>
                                        </p:tgtEl>
                                      </p:cBhvr>
                                    </p:animEffect>
                                    <p:anim calcmode="lin" valueType="num">
                                      <p:cBhvr>
                                        <p:cTn id="16" dur="500" fill="hold"/>
                                        <p:tgtEl>
                                          <p:spTgt spid="18433"/>
                                        </p:tgtEl>
                                        <p:attrNameLst>
                                          <p:attrName>ppt_x</p:attrName>
                                        </p:attrNameLst>
                                      </p:cBhvr>
                                      <p:tavLst>
                                        <p:tav tm="0">
                                          <p:val>
                                            <p:strVal val="#ppt_x"/>
                                          </p:val>
                                        </p:tav>
                                        <p:tav tm="100000">
                                          <p:val>
                                            <p:strVal val="#ppt_x"/>
                                          </p:val>
                                        </p:tav>
                                      </p:tavLst>
                                    </p:anim>
                                    <p:anim calcmode="lin" valueType="num">
                                      <p:cBhvr>
                                        <p:cTn id="17" dur="500" fill="hold"/>
                                        <p:tgtEl>
                                          <p:spTgt spid="18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传输层端口</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连接技术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34487"/>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连接是一对进程进行通信的一种关系。进程可以用套接字唯一标识。因此，可以用连接两端进程的套接字合在一起来标识连接，由于两个进程通信时，必须使用系统的协议，故在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网络中，连接的表示应该是这样的：</a:t>
            </a:r>
          </a:p>
          <a:p>
            <a:pPr marL="285750" indent="-285750" algn="just">
              <a:lnSpc>
                <a:spcPct val="114000"/>
              </a:lnSpc>
              <a:buClr>
                <a:srgbClr val="F44F56"/>
              </a:buClr>
              <a:buFont typeface="Wingdings" panose="05000000000000000000" pitchFamily="2" charset="2"/>
              <a:buChar char="l"/>
            </a:pP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连接</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协议，源</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地址，源端口号，目的</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地址，目的端口号</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8" name="Picture 2" descr="图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9684" y="2918022"/>
            <a:ext cx="6162417" cy="353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952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9458"/>
                                        </p:tgtEl>
                                        <p:attrNameLst>
                                          <p:attrName>style.visibility</p:attrName>
                                        </p:attrNameLst>
                                      </p:cBhvr>
                                      <p:to>
                                        <p:strVal val="visible"/>
                                      </p:to>
                                    </p:set>
                                    <p:animEffect transition="in" filter="fade">
                                      <p:cBhvr>
                                        <p:cTn id="15" dur="500"/>
                                        <p:tgtEl>
                                          <p:spTgt spid="19458"/>
                                        </p:tgtEl>
                                      </p:cBhvr>
                                    </p:animEffect>
                                    <p:anim calcmode="lin" valueType="num">
                                      <p:cBhvr>
                                        <p:cTn id="16" dur="500" fill="hold"/>
                                        <p:tgtEl>
                                          <p:spTgt spid="19458"/>
                                        </p:tgtEl>
                                        <p:attrNameLst>
                                          <p:attrName>ppt_x</p:attrName>
                                        </p:attrNameLst>
                                      </p:cBhvr>
                                      <p:tavLst>
                                        <p:tav tm="0">
                                          <p:val>
                                            <p:strVal val="#ppt_x"/>
                                          </p:val>
                                        </p:tav>
                                        <p:tav tm="100000">
                                          <p:val>
                                            <p:strVal val="#ppt_x"/>
                                          </p:val>
                                        </p:tav>
                                      </p:tavLst>
                                    </p:anim>
                                    <p:anim calcmode="lin" valueType="num">
                                      <p:cBhvr>
                                        <p:cTn id="17" dur="5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49471"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传输层端口</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80021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端口</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6"/>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中均使用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个比特来定义进程的端口，其中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以下规定作为公共应用服务的端口，如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和电子邮件服务等，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1023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被保留用作商业性的应用开发，如一些网络设备厂商专用协议的通信端口等，都由因特网指派名字和号码公司分配，通常把这类端口叫做熟知端口（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Well-known Port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）。端口号大于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1023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以上作为自由端口，以本地方式进行随机分配，源主机在请求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服务时通常由此范围中选择。</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 name="组合 5"/>
          <p:cNvGrpSpPr/>
          <p:nvPr/>
        </p:nvGrpSpPr>
        <p:grpSpPr>
          <a:xfrm>
            <a:off x="604859" y="4138178"/>
            <a:ext cx="10842429" cy="1242222"/>
            <a:chOff x="604859" y="4138178"/>
            <a:chExt cx="10842429" cy="1242222"/>
          </a:xfrm>
        </p:grpSpPr>
        <p:sp>
          <p:nvSpPr>
            <p:cNvPr id="39" name="矩形 38"/>
            <p:cNvSpPr/>
            <p:nvPr/>
          </p:nvSpPr>
          <p:spPr>
            <a:xfrm>
              <a:off x="604859" y="4138178"/>
              <a:ext cx="10840032" cy="49602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endParaRPr>
            </a:p>
          </p:txBody>
        </p:sp>
        <p:sp>
          <p:nvSpPr>
            <p:cNvPr id="40" name="矩形 39"/>
            <p:cNvSpPr/>
            <p:nvPr/>
          </p:nvSpPr>
          <p:spPr>
            <a:xfrm>
              <a:off x="969246" y="4201523"/>
              <a:ext cx="595035"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名称</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41" name="矩形 40"/>
            <p:cNvSpPr/>
            <p:nvPr/>
          </p:nvSpPr>
          <p:spPr>
            <a:xfrm>
              <a:off x="1884734" y="4179649"/>
              <a:ext cx="1314784"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FTP</a:t>
              </a:r>
              <a:r>
                <a:rPr lang="zh-CN" altLang="en-US" sz="1600" dirty="0" smtClean="0">
                  <a:solidFill>
                    <a:schemeClr val="bg1"/>
                  </a:solidFill>
                  <a:latin typeface="Century Gothic" panose="020B0502020202020204" pitchFamily="34" charset="0"/>
                  <a:cs typeface="Arial" panose="020B0604020202020204" pitchFamily="34" charset="0"/>
                </a:rPr>
                <a:t>（控制）</a:t>
              </a:r>
              <a:endParaRPr lang="en-US" altLang="zh-CN" sz="1600" dirty="0" smtClean="0">
                <a:solidFill>
                  <a:schemeClr val="bg1"/>
                </a:solidFill>
                <a:latin typeface="Century Gothic" panose="020B0502020202020204" pitchFamily="34" charset="0"/>
                <a:cs typeface="Arial" panose="020B0604020202020204" pitchFamily="34" charset="0"/>
              </a:endParaRPr>
            </a:p>
          </p:txBody>
        </p:sp>
        <p:sp>
          <p:nvSpPr>
            <p:cNvPr id="42" name="矩形 41"/>
            <p:cNvSpPr/>
            <p:nvPr/>
          </p:nvSpPr>
          <p:spPr>
            <a:xfrm>
              <a:off x="4338146" y="4201523"/>
              <a:ext cx="686407"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SMTP</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43" name="矩形 42"/>
            <p:cNvSpPr/>
            <p:nvPr/>
          </p:nvSpPr>
          <p:spPr>
            <a:xfrm>
              <a:off x="5455046" y="4201523"/>
              <a:ext cx="591831"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DNS</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6529469" y="4201523"/>
              <a:ext cx="582212"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TFTP</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45" name="矩形 44"/>
            <p:cNvSpPr/>
            <p:nvPr/>
          </p:nvSpPr>
          <p:spPr>
            <a:xfrm>
              <a:off x="945202" y="4822634"/>
              <a:ext cx="595035" cy="338554"/>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网卡</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49" name="直接连接符 48"/>
            <p:cNvCxnSpPr/>
            <p:nvPr/>
          </p:nvCxnSpPr>
          <p:spPr>
            <a:xfrm>
              <a:off x="605162" y="5380400"/>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335973"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3" name="矩形 52"/>
            <p:cNvSpPr/>
            <p:nvPr/>
          </p:nvSpPr>
          <p:spPr>
            <a:xfrm>
              <a:off x="2954343" y="4179649"/>
              <a:ext cx="1314782"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FTP</a:t>
              </a:r>
              <a:r>
                <a:rPr lang="zh-CN" altLang="en-US" sz="1600" dirty="0" smtClean="0">
                  <a:solidFill>
                    <a:schemeClr val="bg1"/>
                  </a:solidFill>
                  <a:latin typeface="Century Gothic" panose="020B0502020202020204" pitchFamily="34" charset="0"/>
                  <a:cs typeface="Arial" panose="020B0604020202020204" pitchFamily="34" charset="0"/>
                </a:rPr>
                <a:t>（数据）</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4" name="矩形 53"/>
            <p:cNvSpPr/>
            <p:nvPr/>
          </p:nvSpPr>
          <p:spPr>
            <a:xfrm>
              <a:off x="7579044" y="4201523"/>
              <a:ext cx="622286"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HTTP</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5" name="矩形 54"/>
            <p:cNvSpPr/>
            <p:nvPr/>
          </p:nvSpPr>
          <p:spPr>
            <a:xfrm>
              <a:off x="8599765" y="4201523"/>
              <a:ext cx="720069"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POP3</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6" name="矩形 55"/>
            <p:cNvSpPr/>
            <p:nvPr/>
          </p:nvSpPr>
          <p:spPr>
            <a:xfrm>
              <a:off x="9654149" y="4201523"/>
              <a:ext cx="750526" cy="338554"/>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SNMP</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7" name="矩形 56"/>
            <p:cNvSpPr/>
            <p:nvPr/>
          </p:nvSpPr>
          <p:spPr>
            <a:xfrm>
              <a:off x="3405586"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8" name="矩形 57"/>
            <p:cNvSpPr/>
            <p:nvPr/>
          </p:nvSpPr>
          <p:spPr>
            <a:xfrm>
              <a:off x="4475199"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9" name="矩形 58"/>
            <p:cNvSpPr/>
            <p:nvPr/>
          </p:nvSpPr>
          <p:spPr>
            <a:xfrm>
              <a:off x="5543960"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53</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60" name="矩形 59"/>
            <p:cNvSpPr/>
            <p:nvPr/>
          </p:nvSpPr>
          <p:spPr>
            <a:xfrm>
              <a:off x="6612721"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69</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61" name="矩形 60"/>
            <p:cNvSpPr/>
            <p:nvPr/>
          </p:nvSpPr>
          <p:spPr>
            <a:xfrm>
              <a:off x="7681482" y="4822632"/>
              <a:ext cx="41229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80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62" name="矩形 61"/>
            <p:cNvSpPr/>
            <p:nvPr/>
          </p:nvSpPr>
          <p:spPr>
            <a:xfrm>
              <a:off x="8696746" y="4822632"/>
              <a:ext cx="52610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110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63" name="矩形 62"/>
            <p:cNvSpPr/>
            <p:nvPr/>
          </p:nvSpPr>
          <p:spPr>
            <a:xfrm>
              <a:off x="9766359" y="4822632"/>
              <a:ext cx="52610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161</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85657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3" presetClass="entr" presetSubtype="36"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strVal val="(6*min(max(#ppt_w*#ppt_h,.3),1)-7.4)/-.7*#ppt_w"/>
                                          </p:val>
                                        </p:tav>
                                        <p:tav tm="100000">
                                          <p:val>
                                            <p:strVal val="#ppt_w"/>
                                          </p:val>
                                        </p:tav>
                                      </p:tavLst>
                                    </p:anim>
                                    <p:anim calcmode="lin" valueType="num">
                                      <p:cBhvr>
                                        <p:cTn id="16" dur="500" fill="hold"/>
                                        <p:tgtEl>
                                          <p:spTgt spid="6"/>
                                        </p:tgtEl>
                                        <p:attrNameLst>
                                          <p:attrName>ppt_h</p:attrName>
                                        </p:attrNameLst>
                                      </p:cBhvr>
                                      <p:tavLst>
                                        <p:tav tm="0">
                                          <p:val>
                                            <p:strVal val="(6*min(max(#ppt_w*#ppt_h,.3),1)-7.4)/-.7*#ppt_h"/>
                                          </p:val>
                                        </p:tav>
                                        <p:tav tm="100000">
                                          <p:val>
                                            <p:strVal val="#ppt_h"/>
                                          </p:val>
                                        </p:tav>
                                      </p:tavLst>
                                    </p:anim>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389069"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传输控制协议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7" name="组合 6"/>
          <p:cNvGrpSpPr/>
          <p:nvPr/>
        </p:nvGrpSpPr>
        <p:grpSpPr>
          <a:xfrm>
            <a:off x="4520443" y="2618499"/>
            <a:ext cx="3495509" cy="3495509"/>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5" name="矩形 114"/>
            <p:cNvSpPr/>
            <p:nvPr/>
          </p:nvSpPr>
          <p:spPr>
            <a:xfrm>
              <a:off x="4716016" y="3036544"/>
              <a:ext cx="138548" cy="377075"/>
            </a:xfrm>
            <a:prstGeom prst="rect">
              <a:avLst/>
            </a:prstGeom>
          </p:spPr>
          <p:txBody>
            <a:bodyPr wrap="none">
              <a:spAutoFit/>
            </a:bodyPr>
            <a:lstStyle/>
            <a:p>
              <a:endParaRPr lang="en-US" altLang="zh-CN" sz="2667"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911424" y="3258118"/>
            <a:ext cx="4209693" cy="1282067"/>
            <a:chOff x="683568" y="2443592"/>
            <a:chExt cx="3157270" cy="961552"/>
          </a:xfrm>
        </p:grpSpPr>
        <p:grpSp>
          <p:nvGrpSpPr>
            <p:cNvPr id="39" name="组合 38"/>
            <p:cNvGrpSpPr/>
            <p:nvPr/>
          </p:nvGrpSpPr>
          <p:grpSpPr>
            <a:xfrm>
              <a:off x="683568" y="2535866"/>
              <a:ext cx="2818849" cy="869278"/>
              <a:chOff x="448895" y="2236213"/>
              <a:chExt cx="2818849" cy="86927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74" name="矩形 173"/>
              <p:cNvSpPr/>
              <p:nvPr/>
            </p:nvSpPr>
            <p:spPr>
              <a:xfrm>
                <a:off x="906534" y="2236213"/>
                <a:ext cx="2361210" cy="869278"/>
              </a:xfrm>
              <a:prstGeom prst="rect">
                <a:avLst/>
              </a:prstGeom>
            </p:spPr>
            <p:txBody>
              <a:bodyPr wrap="square">
                <a:spAutoFit/>
              </a:bodyPr>
              <a:lstStyle/>
              <a:p>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可靠的</a:t>
                </a:r>
                <a:endParaRPr lang="en-US" altLang="zh-CN"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通过按序传送（序列号）、消息确认（确认号）、超时重传（计时器）等机制确保发送的数据正确的送到目的端且不会发生数据丢失或乱序。</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912337" y="4901077"/>
            <a:ext cx="4450080" cy="969697"/>
            <a:chOff x="684253" y="3712407"/>
            <a:chExt cx="3337560" cy="727273"/>
          </a:xfrm>
        </p:grpSpPr>
        <p:grpSp>
          <p:nvGrpSpPr>
            <p:cNvPr id="36" name="组合 35"/>
            <p:cNvGrpSpPr/>
            <p:nvPr/>
          </p:nvGrpSpPr>
          <p:grpSpPr>
            <a:xfrm>
              <a:off x="690454" y="3712407"/>
              <a:ext cx="2699877" cy="715436"/>
              <a:chOff x="455781" y="2526650"/>
              <a:chExt cx="2699877" cy="715436"/>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57" name="矩形 156"/>
              <p:cNvSpPr/>
              <p:nvPr/>
            </p:nvSpPr>
            <p:spPr>
              <a:xfrm>
                <a:off x="906534" y="2526650"/>
                <a:ext cx="2249124" cy="715436"/>
              </a:xfrm>
              <a:prstGeom prst="rect">
                <a:avLst/>
              </a:prstGeom>
            </p:spPr>
            <p:txBody>
              <a:bodyPr wrap="square">
                <a:spAutoFit/>
              </a:bodyPr>
              <a:lstStyle/>
              <a:p>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面向连接</a:t>
                </a:r>
                <a:endParaRPr lang="en-US" altLang="zh-CN"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即希望发送数据的一方必须首先请求一个到达目的地的连接，然后利用这一连接来传输数据。</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79" name="直接连接符 178"/>
            <p:cNvCxnSpPr/>
            <p:nvPr/>
          </p:nvCxnSpPr>
          <p:spPr>
            <a:xfrm>
              <a:off x="684253" y="4439680"/>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505254" y="3258120"/>
            <a:ext cx="4176469" cy="1460294"/>
            <a:chOff x="5628940" y="2443592"/>
            <a:chExt cx="3132352" cy="1095222"/>
          </a:xfrm>
        </p:grpSpPr>
        <p:grpSp>
          <p:nvGrpSpPr>
            <p:cNvPr id="9" name="组合 8"/>
            <p:cNvGrpSpPr/>
            <p:nvPr/>
          </p:nvGrpSpPr>
          <p:grpSpPr>
            <a:xfrm>
              <a:off x="6346843" y="2515696"/>
              <a:ext cx="2414449" cy="1023118"/>
              <a:chOff x="7486143" y="1974571"/>
              <a:chExt cx="2414449" cy="102311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0" name="矩形 139"/>
              <p:cNvSpPr/>
              <p:nvPr/>
            </p:nvSpPr>
            <p:spPr>
              <a:xfrm>
                <a:off x="7935749" y="1974571"/>
                <a:ext cx="1964843" cy="1023118"/>
              </a:xfrm>
              <a:prstGeom prst="rect">
                <a:avLst/>
              </a:prstGeom>
            </p:spPr>
            <p:txBody>
              <a:bodyPr wrap="square">
                <a:spAutoFit/>
              </a:bodyPr>
              <a:lstStyle/>
              <a:p>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端到端</a:t>
                </a:r>
                <a:endParaRPr lang="en-US" altLang="zh-CN"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每一个</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连接有两个端点。这里的端点不是主机、主机的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地址、主机的应用进程，也不是端口，而是套接字。不支持组播和广播。</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6953250" y="4943517"/>
            <a:ext cx="4728473" cy="1028658"/>
            <a:chOff x="5214937" y="3707635"/>
            <a:chExt cx="3546355" cy="771493"/>
          </a:xfrm>
        </p:grpSpPr>
        <p:grpSp>
          <p:nvGrpSpPr>
            <p:cNvPr id="34" name="组合 33"/>
            <p:cNvGrpSpPr/>
            <p:nvPr/>
          </p:nvGrpSpPr>
          <p:grpSpPr>
            <a:xfrm>
              <a:off x="6433264" y="3707635"/>
              <a:ext cx="2328028" cy="715436"/>
              <a:chOff x="7473516" y="2647063"/>
              <a:chExt cx="2328028" cy="715436"/>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矩形 127"/>
              <p:cNvSpPr/>
              <p:nvPr/>
            </p:nvSpPr>
            <p:spPr>
              <a:xfrm>
                <a:off x="7836701" y="2647063"/>
                <a:ext cx="1964843" cy="715436"/>
              </a:xfrm>
              <a:prstGeom prst="rect">
                <a:avLst/>
              </a:prstGeom>
            </p:spPr>
            <p:txBody>
              <a:bodyPr wrap="square">
                <a:spAutoFit/>
              </a:bodyPr>
              <a:lstStyle/>
              <a:p>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全双工通信</a:t>
                </a:r>
                <a:endParaRPr lang="en-US" altLang="zh-CN"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连接的两端都设有发送缓冲和接收</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缓冲，允许</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通信双方的应用进程在任何时候都能发送数据。</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2" name="直接连接符 181"/>
            <p:cNvCxnSpPr/>
            <p:nvPr/>
          </p:nvCxnSpPr>
          <p:spPr>
            <a:xfrm flipH="1">
              <a:off x="5214937" y="4475774"/>
              <a:ext cx="3255051" cy="3354"/>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549988" y="1921563"/>
            <a:ext cx="10964680" cy="37305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传输层提供应用进程之间的通信。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协议簇包含两个传输层协议：</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传输控制协议（</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用户数据报协议（</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49" name="组合 48"/>
          <p:cNvGrpSpPr/>
          <p:nvPr/>
        </p:nvGrpSpPr>
        <p:grpSpPr>
          <a:xfrm>
            <a:off x="11856640" y="548680"/>
            <a:ext cx="335360" cy="8824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55" name="矩形 54"/>
          <p:cNvSpPr/>
          <p:nvPr/>
        </p:nvSpPr>
        <p:spPr>
          <a:xfrm>
            <a:off x="549987" y="1330375"/>
            <a:ext cx="2517036"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的主要功能</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74070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500"/>
                                  </p:stCondLst>
                                  <p:childTnLst>
                                    <p:set>
                                      <p:cBhvr>
                                        <p:cTn id="11" dur="1" fill="hold">
                                          <p:stCondLst>
                                            <p:cond delay="0"/>
                                          </p:stCondLst>
                                        </p:cTn>
                                        <p:tgtEl>
                                          <p:spTgt spid="183"/>
                                        </p:tgtEl>
                                        <p:attrNameLst>
                                          <p:attrName>style.visibility</p:attrName>
                                        </p:attrNameLst>
                                      </p:cBhvr>
                                      <p:to>
                                        <p:strVal val="visible"/>
                                      </p:to>
                                    </p:set>
                                    <p:animEffect transition="in" filter="randombar(horizontal)">
                                      <p:cBhvr>
                                        <p:cTn id="12" dur="1000"/>
                                        <p:tgtEl>
                                          <p:spTgt spid="183"/>
                                        </p:tgtEl>
                                      </p:cBhvr>
                                    </p:animEffect>
                                  </p:childTnLst>
                                </p:cTn>
                              </p:par>
                              <p:par>
                                <p:cTn id="13" presetID="53" presetClass="entr" presetSubtype="16" fill="hold"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8" presetClass="emph" presetSubtype="0" fill="hold" nodeType="withEffect">
                                  <p:stCondLst>
                                    <p:cond delay="1500"/>
                                  </p:stCondLst>
                                  <p:childTnLst>
                                    <p:animRot by="21600000">
                                      <p:cBhvr>
                                        <p:cTn id="19" dur="500" fill="hold"/>
                                        <p:tgtEl>
                                          <p:spTgt spid="7"/>
                                        </p:tgtEl>
                                        <p:attrNameLst>
                                          <p:attrName>r</p:attrName>
                                        </p:attrNameLst>
                                      </p:cBhvr>
                                    </p:animRot>
                                  </p:childTnLst>
                                </p:cTn>
                              </p:par>
                              <p:par>
                                <p:cTn id="20" presetID="6" presetClass="emph" presetSubtype="0" autoRev="1" fill="hold" nodeType="withEffect">
                                  <p:stCondLst>
                                    <p:cond delay="1750"/>
                                  </p:stCondLst>
                                  <p:childTnLst>
                                    <p:animScale>
                                      <p:cBhvr>
                                        <p:cTn id="21" dur="200" fill="hold"/>
                                        <p:tgtEl>
                                          <p:spTgt spid="7"/>
                                        </p:tgtEl>
                                      </p:cBhvr>
                                      <p:by x="110000" y="110000"/>
                                    </p:animScale>
                                  </p:childTnLst>
                                </p:cTn>
                              </p:par>
                              <p:par>
                                <p:cTn id="22" presetID="22" presetClass="entr" presetSubtype="2" fill="hold" nodeType="withEffect">
                                  <p:stCondLst>
                                    <p:cond delay="225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par>
                                <p:cTn id="25" presetID="22" presetClass="entr" presetSubtype="8" fill="hold" nodeType="withEffect">
                                  <p:stCondLst>
                                    <p:cond delay="250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2" fill="hold" nodeType="withEffect">
                                  <p:stCondLst>
                                    <p:cond delay="275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500"/>
                                        <p:tgtEl>
                                          <p:spTgt spid="14"/>
                                        </p:tgtEl>
                                      </p:cBhvr>
                                    </p:animEffect>
                                  </p:childTnLst>
                                </p:cTn>
                              </p:par>
                              <p:par>
                                <p:cTn id="31" presetID="22" presetClass="entr" presetSubtype="8" fill="hold" nodeType="withEffect">
                                  <p:stCondLst>
                                    <p:cond delay="300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p:tgtEl>
                                          <p:spTgt spid="55"/>
                                        </p:tgtEl>
                                        <p:attrNameLst>
                                          <p:attrName>ppt_y</p:attrName>
                                        </p:attrNameLst>
                                      </p:cBhvr>
                                      <p:tavLst>
                                        <p:tav tm="0">
                                          <p:val>
                                            <p:strVal val="#ppt_y-#ppt_h*1.125000"/>
                                          </p:val>
                                        </p:tav>
                                        <p:tav tm="100000">
                                          <p:val>
                                            <p:strVal val="#ppt_y"/>
                                          </p:val>
                                        </p:tav>
                                      </p:tavLst>
                                    </p:anim>
                                    <p:animEffect transition="in" filter="wipe(down)">
                                      <p:cBhvr>
                                        <p:cTn id="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3"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389069"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传输控制协议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824812"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报文段的结构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53769"/>
          </a:xfrm>
          <a:prstGeom prst="rect">
            <a:avLst/>
          </a:prstGeom>
        </p:spPr>
        <p:txBody>
          <a:bodyPr wrap="square">
            <a:spAutoFit/>
          </a:bodyPr>
          <a:lstStyle/>
          <a:p>
            <a:pPr algn="just">
              <a:lnSpc>
                <a:spcPct val="114000"/>
              </a:lnSpc>
              <a:buClr>
                <a:srgbClr val="F44F56"/>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报文段的格式如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示。可以看出，一个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报文分为首部和数据两部分。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报文段首部的前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个字节是固定的，后面有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字节是可有可无的选项（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为整数）。因此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首部的最小长度是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个字节。首部提供了可靠服务所需的字段。</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2" name="Picture 2" descr="0609"/>
          <p:cNvPicPr>
            <a:picLocks noChangeAspect="1" noChangeArrowheads="1"/>
          </p:cNvPicPr>
          <p:nvPr/>
        </p:nvPicPr>
        <p:blipFill>
          <a:blip r:embed="rId2" cstate="print">
            <a:extLst>
              <a:ext uri="{28A0092B-C50C-407E-A947-70E740481C1C}">
                <a14:useLocalDpi xmlns:a14="http://schemas.microsoft.com/office/drawing/2010/main" val="0"/>
              </a:ext>
            </a:extLst>
          </a:blip>
          <a:srcRect b="31134"/>
          <a:stretch>
            <a:fillRect/>
          </a:stretch>
        </p:blipFill>
        <p:spPr bwMode="auto">
          <a:xfrm>
            <a:off x="2858293" y="2865904"/>
            <a:ext cx="6475414" cy="373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478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500"/>
                                        <p:tgtEl>
                                          <p:spTgt spid="20482"/>
                                        </p:tgtEl>
                                      </p:cBhvr>
                                    </p:animEffect>
                                    <p:anim calcmode="lin" valueType="num">
                                      <p:cBhvr>
                                        <p:cTn id="16" dur="500" fill="hold"/>
                                        <p:tgtEl>
                                          <p:spTgt spid="20482"/>
                                        </p:tgtEl>
                                        <p:attrNameLst>
                                          <p:attrName>ppt_x</p:attrName>
                                        </p:attrNameLst>
                                      </p:cBhvr>
                                      <p:tavLst>
                                        <p:tav tm="0">
                                          <p:val>
                                            <p:strVal val="#ppt_x"/>
                                          </p:val>
                                        </p:tav>
                                        <p:tav tm="100000">
                                          <p:val>
                                            <p:strVal val="#ppt_x"/>
                                          </p:val>
                                        </p:tav>
                                      </p:tavLst>
                                    </p:anim>
                                    <p:anim calcmode="lin" valueType="num">
                                      <p:cBhvr>
                                        <p:cTn id="17" dur="5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389069"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传输控制协议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597186"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连接的建立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7" y="2204059"/>
            <a:ext cx="3240962" cy="2057358"/>
          </a:xfrm>
          <a:prstGeom prst="rect">
            <a:avLst/>
          </a:prstGeom>
        </p:spPr>
        <p:txBody>
          <a:bodyPr wrap="square">
            <a:spAutoFit/>
          </a:bodyPr>
          <a:lstStyle/>
          <a:p>
            <a:pPr algn="just">
              <a:lnSpc>
                <a:spcPct val="114000"/>
              </a:lnSpc>
              <a:buClr>
                <a:srgbClr val="F44F56"/>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使用三次握手协议来建立连接。连接可以由任何一方发起，也可以由双方同时发起。一旦一台主机上的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软件已经主动发起连接请求，运行在另一台主机上的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软件就被动地等待握手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。右图给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出了三次握手建立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连接过程。</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Picture 2" descr="图片6"/>
          <p:cNvPicPr>
            <a:picLocks noChangeAspect="1" noChangeArrowheads="1"/>
          </p:cNvPicPr>
          <p:nvPr/>
        </p:nvPicPr>
        <p:blipFill>
          <a:blip r:embed="rId2">
            <a:extLst>
              <a:ext uri="{28A0092B-C50C-407E-A947-70E740481C1C}">
                <a14:useLocalDpi xmlns:a14="http://schemas.microsoft.com/office/drawing/2010/main" val="0"/>
              </a:ext>
            </a:extLst>
          </a:blip>
          <a:srcRect r="9213"/>
          <a:stretch>
            <a:fillRect/>
          </a:stretch>
        </p:blipFill>
        <p:spPr bwMode="auto">
          <a:xfrm>
            <a:off x="4434356" y="1792040"/>
            <a:ext cx="4994818" cy="472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913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500"/>
                                        <p:tgtEl>
                                          <p:spTgt spid="21506"/>
                                        </p:tgtEl>
                                      </p:cBhvr>
                                    </p:animEffect>
                                    <p:anim calcmode="lin" valueType="num">
                                      <p:cBhvr>
                                        <p:cTn id="16" dur="500" fill="hold"/>
                                        <p:tgtEl>
                                          <p:spTgt spid="21506"/>
                                        </p:tgtEl>
                                        <p:attrNameLst>
                                          <p:attrName>ppt_x</p:attrName>
                                        </p:attrNameLst>
                                      </p:cBhvr>
                                      <p:tavLst>
                                        <p:tav tm="0">
                                          <p:val>
                                            <p:strVal val="#ppt_x"/>
                                          </p:val>
                                        </p:tav>
                                        <p:tav tm="100000">
                                          <p:val>
                                            <p:strVal val="#ppt_x"/>
                                          </p:val>
                                        </p:tav>
                                      </p:tavLst>
                                    </p:anim>
                                    <p:anim calcmode="lin" valueType="num">
                                      <p:cBhvr>
                                        <p:cTn id="17" dur="500" fill="hold"/>
                                        <p:tgtEl>
                                          <p:spTgt spid="215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262432" cy="1095500"/>
            <a:chOff x="412490" y="524010"/>
            <a:chExt cx="2446824" cy="821625"/>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传输控制协议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9386"/>
              <a:ext cx="1887777" cy="346249"/>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 </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连接的建立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17</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70"/>
            <a:ext cx="2781846" cy="3148927"/>
            <a:chOff x="499840" y="1427752"/>
            <a:chExt cx="2086385" cy="2361697"/>
          </a:xfrm>
        </p:grpSpPr>
        <p:grpSp>
          <p:nvGrpSpPr>
            <p:cNvPr id="14" name="组合 13"/>
            <p:cNvGrpSpPr/>
            <p:nvPr/>
          </p:nvGrpSpPr>
          <p:grpSpPr>
            <a:xfrm>
              <a:off x="499840" y="1427752"/>
              <a:ext cx="2077705" cy="630453"/>
              <a:chOff x="826183" y="1855140"/>
              <a:chExt cx="2077705" cy="630453"/>
            </a:xfrm>
          </p:grpSpPr>
          <p:sp>
            <p:nvSpPr>
              <p:cNvPr id="49" name="矩形 48"/>
              <p:cNvSpPr/>
              <p:nvPr/>
            </p:nvSpPr>
            <p:spPr>
              <a:xfrm>
                <a:off x="1270343" y="1862345"/>
                <a:ext cx="1633545" cy="623248"/>
              </a:xfrm>
              <a:prstGeom prst="rect">
                <a:avLst/>
              </a:prstGeom>
            </p:spPr>
            <p:txBody>
              <a:bodyPr wrap="square">
                <a:spAutoFit/>
              </a:bodyPr>
              <a:lstStyle/>
              <a:p>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第一次握手</a:t>
                </a:r>
                <a:endParaRPr lang="en-US" altLang="zh-CN"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同步请求</a:t>
                </a:r>
                <a:r>
                  <a:rPr lang="en-US" altLang="zh-CN"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1731244"/>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发送方向接收方发出连接请求的数据报，并在所发送的数据报中将标志位字段中的同步标志位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SYN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、确认标志位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ACK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。同时分配一个序列号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SEQ=X</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，表明待发送数据报的起始位置，序列号的确认号</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ack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，因为此时未收到数据。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0" y="1903669"/>
            <a:ext cx="2781846" cy="4626256"/>
            <a:chOff x="3633472" y="1427752"/>
            <a:chExt cx="2086385" cy="3469692"/>
          </a:xfrm>
        </p:grpSpPr>
        <p:grpSp>
          <p:nvGrpSpPr>
            <p:cNvPr id="59" name="组合 58"/>
            <p:cNvGrpSpPr/>
            <p:nvPr/>
          </p:nvGrpSpPr>
          <p:grpSpPr>
            <a:xfrm>
              <a:off x="3633472" y="1427752"/>
              <a:ext cx="2073667" cy="630454"/>
              <a:chOff x="826183" y="1855140"/>
              <a:chExt cx="2073667" cy="630454"/>
            </a:xfrm>
          </p:grpSpPr>
          <p:sp>
            <p:nvSpPr>
              <p:cNvPr id="60" name="矩形 59"/>
              <p:cNvSpPr/>
              <p:nvPr/>
            </p:nvSpPr>
            <p:spPr>
              <a:xfrm>
                <a:off x="1266305" y="1862346"/>
                <a:ext cx="1633545" cy="623248"/>
              </a:xfrm>
              <a:prstGeom prst="rect">
                <a:avLst/>
              </a:prstGeom>
            </p:spPr>
            <p:txBody>
              <a:bodyPr wrap="square">
                <a:spAutoFit/>
              </a:bodyPr>
              <a:lstStyle/>
              <a:p>
                <a:r>
                  <a:rPr lang="zh-CN" altLang="en-US"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第二</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次握手</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回应请求</a:t>
                </a:r>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839239"/>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接收方收到该数据报，若同意建立连接，则发送一个连接接受的应答报文，其中标志位字段的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SYN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ACK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位均被置“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，指示对第一个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SYN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报文段的确认，以继续握手操作；否则，要发送一个将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RST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的应答数据报，表示拒绝建立连接。确认号</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ack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X</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，表示已收到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X</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之前的数据，期望从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X+1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开始接收数据。并产生一个随机的序列号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SEQ</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，告诉本方发送的数据从序列号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9" y="1902338"/>
            <a:ext cx="2790508" cy="4381364"/>
            <a:chOff x="6767103" y="1426754"/>
            <a:chExt cx="2092881" cy="3286019"/>
          </a:xfrm>
        </p:grpSpPr>
        <p:grpSp>
          <p:nvGrpSpPr>
            <p:cNvPr id="64" name="组合 63"/>
            <p:cNvGrpSpPr/>
            <p:nvPr/>
          </p:nvGrpSpPr>
          <p:grpSpPr>
            <a:xfrm>
              <a:off x="6767103" y="1426754"/>
              <a:ext cx="2092881" cy="623247"/>
              <a:chOff x="826183" y="1854142"/>
              <a:chExt cx="2092881" cy="623247"/>
            </a:xfrm>
          </p:grpSpPr>
          <p:sp>
            <p:nvSpPr>
              <p:cNvPr id="65" name="矩形 64"/>
              <p:cNvSpPr/>
              <p:nvPr/>
            </p:nvSpPr>
            <p:spPr>
              <a:xfrm>
                <a:off x="1285519" y="1854142"/>
                <a:ext cx="1633545" cy="623247"/>
              </a:xfrm>
              <a:prstGeom prst="rect">
                <a:avLst/>
              </a:prstGeom>
            </p:spPr>
            <p:txBody>
              <a:bodyPr wrap="square">
                <a:spAutoFit/>
              </a:bodyPr>
              <a:lstStyle/>
              <a:p>
                <a:r>
                  <a:rPr lang="zh-CN" altLang="en-US"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第三</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次握手</a:t>
                </a:r>
                <a:endPar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a:p>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同步确认</a:t>
                </a:r>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2654569"/>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方收到接收方发来的同意建立连接数据报后，还有再次进行选择的机会，若其确认要建立这个连接，则向接收方发送确认数据报，用来通知接收方双方已完成建立连接；若其不想建立这个连接，则可以发送一个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RST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的应答分段来告之接收方拒绝建立连接。此时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ACK=1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SYN=0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表示同意建立连接。确认号</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ack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，表示已收到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之前的数据，期望从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开始接收数据。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020640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90203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用户数据报协议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63217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UDP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概述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881832"/>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协议是无连接的，即通信双方并不需要建立连接，这种通信显然是不可靠的。但是由于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简单，数据传输速度快、开销小。虽然</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协议只能提供不可靠的数据传递，但是与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相比，</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具有一些独特的优势</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无需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建立连接和释放连接，因此主机无需维护连接状态表，从而减少了连接管理开销，而无需建立连接也减少了发送数据之前的时延</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数据报只有</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个字节的首部开销，比</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20</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个字节的首部要短得多</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由于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没有拥塞控制，因此</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的传输速度很快，即使网络出现拥塞也不会降低发送速率。这对实时应用如</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电话，视频点播等是非常重要的</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支持单播、组播和广播的交互通信，而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只能支持单播</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08749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90203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用户数据报协议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24773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UDP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报文格式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987082"/>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的报文格式由两部分构成：首部和数据，如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示。首部字段很简单，只有</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个字节，由</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个终端构成，每个字段的长度都是两个字节，各字段意义如下：</a:t>
            </a:r>
          </a:p>
          <a:p>
            <a:pPr marL="285750" indent="-285750" algn="just">
              <a:lnSpc>
                <a:spcPct val="114000"/>
              </a:lnSpc>
              <a:buClr>
                <a:srgbClr val="F44F56"/>
              </a:buClr>
              <a:buFont typeface="Wingdings" panose="05000000000000000000" pitchFamily="2" charset="2"/>
              <a:buChar char="l"/>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源端口：即本主机应用进程的端口号。</a:t>
            </a:r>
          </a:p>
          <a:p>
            <a:pPr marL="285750" indent="-285750" algn="just">
              <a:lnSpc>
                <a:spcPct val="114000"/>
              </a:lnSpc>
              <a:buClr>
                <a:srgbClr val="F44F56"/>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目的</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端口：目的主机应用进程的端口号。</a:t>
            </a:r>
          </a:p>
          <a:p>
            <a:pPr marL="285750" indent="-285750" algn="just">
              <a:lnSpc>
                <a:spcPct val="114000"/>
              </a:lnSpc>
              <a:buClr>
                <a:srgbClr val="F44F56"/>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长度</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用户数据报的长度。</a:t>
            </a:r>
          </a:p>
          <a:p>
            <a:pPr marL="285750" indent="-285750" algn="just">
              <a:lnSpc>
                <a:spcPct val="114000"/>
              </a:lnSpc>
              <a:buClr>
                <a:srgbClr val="F44F56"/>
              </a:buClr>
              <a:buFont typeface="Wingdings" panose="05000000000000000000" pitchFamily="2" charset="2"/>
              <a:buChar char="l"/>
            </a:pP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校验和</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：用于检验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用户数据报在传输中是否出错。</a:t>
            </a:r>
          </a:p>
        </p:txBody>
      </p:sp>
      <p:pic>
        <p:nvPicPr>
          <p:cNvPr id="22530" name="Picture 2" descr="0609"/>
          <p:cNvPicPr>
            <a:picLocks noChangeAspect="1" noChangeArrowheads="1"/>
          </p:cNvPicPr>
          <p:nvPr/>
        </p:nvPicPr>
        <p:blipFill>
          <a:blip r:embed="rId2" cstate="print">
            <a:extLst>
              <a:ext uri="{28A0092B-C50C-407E-A947-70E740481C1C}">
                <a14:useLocalDpi xmlns:a14="http://schemas.microsoft.com/office/drawing/2010/main" val="0"/>
              </a:ext>
            </a:extLst>
          </a:blip>
          <a:srcRect t="69501"/>
          <a:stretch>
            <a:fillRect/>
          </a:stretch>
        </p:blipFill>
        <p:spPr bwMode="auto">
          <a:xfrm>
            <a:off x="1716344" y="4199217"/>
            <a:ext cx="8631968"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2688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2530"/>
                                        </p:tgtEl>
                                        <p:attrNameLst>
                                          <p:attrName>style.visibility</p:attrName>
                                        </p:attrNameLst>
                                      </p:cBhvr>
                                      <p:to>
                                        <p:strVal val="visible"/>
                                      </p:to>
                                    </p:set>
                                    <p:animEffect transition="in" filter="fade">
                                      <p:cBhvr>
                                        <p:cTn id="15" dur="500"/>
                                        <p:tgtEl>
                                          <p:spTgt spid="22530"/>
                                        </p:tgtEl>
                                      </p:cBhvr>
                                    </p:animEffect>
                                    <p:anim calcmode="lin" valueType="num">
                                      <p:cBhvr>
                                        <p:cTn id="16" dur="500" fill="hold"/>
                                        <p:tgtEl>
                                          <p:spTgt spid="22530"/>
                                        </p:tgtEl>
                                        <p:attrNameLst>
                                          <p:attrName>ppt_x</p:attrName>
                                        </p:attrNameLst>
                                      </p:cBhvr>
                                      <p:tavLst>
                                        <p:tav tm="0">
                                          <p:val>
                                            <p:strVal val="#ppt_x"/>
                                          </p:val>
                                        </p:tav>
                                        <p:tav tm="100000">
                                          <p:val>
                                            <p:strVal val="#ppt_x"/>
                                          </p:val>
                                        </p:tav>
                                      </p:tavLst>
                                    </p:anim>
                                    <p:anim calcmode="lin" valueType="num">
                                      <p:cBhvr>
                                        <p:cTn id="17" dur="500" fill="hold"/>
                                        <p:tgtEl>
                                          <p:spTgt spid="225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4698722" cy="1331262"/>
            <a:chOff x="412490" y="524010"/>
            <a:chExt cx="3524041" cy="998447"/>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83876"/>
              <a:ext cx="3524041" cy="438581"/>
            </a:xfrm>
            <a:prstGeom prst="rect">
              <a:avLst/>
            </a:prstGeom>
          </p:spPr>
          <p:txBody>
            <a:bodyPr wrap="none">
              <a:spAutoFit/>
            </a:bodyPr>
            <a:lstStyle/>
            <a:p>
              <a:r>
                <a:rPr lang="zh-CN" altLang="en-US" sz="32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组建和管理小型办公网络</a:t>
              </a:r>
              <a:endParaRPr lang="en-US" altLang="zh-CN" sz="32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1" name="矩形 10"/>
          <p:cNvSpPr/>
          <p:nvPr/>
        </p:nvSpPr>
        <p:spPr>
          <a:xfrm>
            <a:off x="-1242482" y="1357902"/>
            <a:ext cx="233693" cy="233693"/>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5" y="2556523"/>
            <a:ext cx="1885783" cy="680456"/>
            <a:chOff x="844181" y="1917392"/>
            <a:chExt cx="1414337" cy="510342"/>
          </a:xfrm>
        </p:grpSpPr>
        <p:sp>
          <p:nvSpPr>
            <p:cNvPr id="70" name="矩形 69"/>
            <p:cNvSpPr/>
            <p:nvPr/>
          </p:nvSpPr>
          <p:spPr>
            <a:xfrm>
              <a:off x="844181" y="1917392"/>
              <a:ext cx="1414337"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1020929"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1699504"/>
          </a:xfrm>
          <a:prstGeom prst="rect">
            <a:avLst/>
          </a:prstGeom>
        </p:spPr>
        <p:txBody>
          <a:bodyPr wrap="square">
            <a:spAutoFit/>
          </a:bodyPr>
          <a:lstStyle/>
          <a:p>
            <a:pPr marL="285750" lvl="0" indent="-285750">
              <a:lnSpc>
                <a:spcPct val="150000"/>
              </a:lnSpc>
              <a:buFont typeface="Wingdings" panose="05000000000000000000" pitchFamily="2" charset="2"/>
              <a:buChar char="ü"/>
            </a:pPr>
            <a:r>
              <a:rPr lang="zh-CN" altLang="en-US" dirty="0" smtClean="0"/>
              <a:t>掌握</a:t>
            </a:r>
            <a:r>
              <a:rPr lang="zh-CN" altLang="en-US" dirty="0"/>
              <a:t>传输层的功能、提供的服务、传输层的寻址、</a:t>
            </a:r>
            <a:r>
              <a:rPr lang="en-US" altLang="zh-CN" dirty="0"/>
              <a:t>TCP</a:t>
            </a:r>
            <a:r>
              <a:rPr lang="zh-CN" altLang="en-US" dirty="0"/>
              <a:t>的三次握手过程及</a:t>
            </a:r>
            <a:r>
              <a:rPr lang="en-US" altLang="zh-CN" dirty="0"/>
              <a:t>TCP</a:t>
            </a:r>
            <a:r>
              <a:rPr lang="zh-CN" altLang="en-US" dirty="0"/>
              <a:t>和</a:t>
            </a:r>
            <a:r>
              <a:rPr lang="en-US" altLang="zh-CN" dirty="0"/>
              <a:t>UDP</a:t>
            </a:r>
            <a:r>
              <a:rPr lang="zh-CN" altLang="en-US" dirty="0"/>
              <a:t>的报文格式</a:t>
            </a:r>
            <a:r>
              <a:rPr lang="zh-CN" altLang="en-US" dirty="0" smtClean="0"/>
              <a:t>。</a:t>
            </a:r>
            <a:endParaRPr lang="en-US" altLang="zh-CN" dirty="0" smtClean="0"/>
          </a:p>
          <a:p>
            <a:pPr marL="285750" lvl="0" indent="-285750">
              <a:lnSpc>
                <a:spcPct val="150000"/>
              </a:lnSpc>
              <a:buFont typeface="Wingdings" panose="05000000000000000000" pitchFamily="2" charset="2"/>
              <a:buChar char="ü"/>
            </a:pPr>
            <a:r>
              <a:rPr lang="zh-CN" altLang="en-US" dirty="0" smtClean="0">
                <a:latin typeface="Century Gothic" panose="020B0502020202020204" pitchFamily="34" charset="0"/>
              </a:rPr>
              <a:t>掌握</a:t>
            </a:r>
            <a:r>
              <a:rPr lang="en-US" altLang="zh-CN" dirty="0">
                <a:latin typeface="Century Gothic" panose="020B0502020202020204" pitchFamily="34" charset="0"/>
              </a:rPr>
              <a:t>DNS</a:t>
            </a:r>
            <a:r>
              <a:rPr lang="zh-CN" altLang="en-US" dirty="0">
                <a:latin typeface="Century Gothic" panose="020B0502020202020204" pitchFamily="34" charset="0"/>
              </a:rPr>
              <a:t>相关的基本概念，能够熟练地配置</a:t>
            </a:r>
            <a:r>
              <a:rPr lang="en-US" altLang="zh-CN" dirty="0">
                <a:latin typeface="Century Gothic" panose="020B0502020202020204" pitchFamily="34" charset="0"/>
              </a:rPr>
              <a:t>DNS</a:t>
            </a:r>
            <a:r>
              <a:rPr lang="zh-CN" altLang="en-US" dirty="0">
                <a:latin typeface="Century Gothic" panose="020B0502020202020204" pitchFamily="34" charset="0"/>
              </a:rPr>
              <a:t>服务器和客户端。</a:t>
            </a:r>
          </a:p>
          <a:p>
            <a:pPr marL="285750" lvl="0" indent="-285750">
              <a:lnSpc>
                <a:spcPct val="150000"/>
              </a:lnSpc>
              <a:buFont typeface="Wingdings" panose="05000000000000000000" pitchFamily="2" charset="2"/>
              <a:buChar char="ü"/>
            </a:pPr>
            <a:r>
              <a:rPr lang="zh-CN" altLang="en-US" dirty="0" smtClean="0">
                <a:latin typeface="Century Gothic" panose="020B0502020202020204" pitchFamily="34" charset="0"/>
              </a:rPr>
              <a:t>掌握</a:t>
            </a:r>
            <a:r>
              <a:rPr lang="en-US" altLang="zh-CN" dirty="0">
                <a:latin typeface="Century Gothic" panose="020B0502020202020204" pitchFamily="34" charset="0"/>
              </a:rPr>
              <a:t>DHCP</a:t>
            </a:r>
            <a:r>
              <a:rPr lang="zh-CN" altLang="en-US" dirty="0">
                <a:latin typeface="Century Gothic" panose="020B0502020202020204" pitchFamily="34" charset="0"/>
              </a:rPr>
              <a:t>的使用目的、工作过程，能够正确配置</a:t>
            </a:r>
            <a:r>
              <a:rPr lang="en-US" altLang="zh-CN" dirty="0">
                <a:latin typeface="Century Gothic" panose="020B0502020202020204" pitchFamily="34" charset="0"/>
              </a:rPr>
              <a:t>DHCP</a:t>
            </a:r>
            <a:r>
              <a:rPr lang="zh-CN" altLang="en-US" dirty="0">
                <a:latin typeface="Century Gothic" panose="020B0502020202020204" pitchFamily="34" charset="0"/>
              </a:rPr>
              <a:t>服务器及客户端。</a:t>
            </a:r>
          </a:p>
          <a:p>
            <a:pPr marL="285750" lvl="0" indent="-285750">
              <a:lnSpc>
                <a:spcPct val="150000"/>
              </a:lnSpc>
              <a:buFont typeface="Wingdings" panose="05000000000000000000" pitchFamily="2" charset="2"/>
              <a:buChar char="ü"/>
            </a:pPr>
            <a:r>
              <a:rPr lang="zh-CN" altLang="en-US" dirty="0" smtClean="0">
                <a:latin typeface="Century Gothic" panose="020B0502020202020204" pitchFamily="34" charset="0"/>
              </a:rPr>
              <a:t>了解</a:t>
            </a:r>
            <a:r>
              <a:rPr lang="en-US" altLang="zh-CN" dirty="0">
                <a:latin typeface="Century Gothic" panose="020B0502020202020204" pitchFamily="34" charset="0"/>
              </a:rPr>
              <a:t>Internet</a:t>
            </a:r>
            <a:r>
              <a:rPr lang="zh-CN" altLang="en-US" dirty="0">
                <a:latin typeface="Century Gothic" panose="020B0502020202020204" pitchFamily="34" charset="0"/>
              </a:rPr>
              <a:t>信息服务器的功能和使用方法，能够搭建</a:t>
            </a:r>
            <a:r>
              <a:rPr lang="en-US" altLang="zh-CN" dirty="0">
                <a:latin typeface="Century Gothic" panose="020B0502020202020204" pitchFamily="34" charset="0"/>
              </a:rPr>
              <a:t>Web</a:t>
            </a:r>
            <a:r>
              <a:rPr lang="zh-CN" altLang="en-US" dirty="0">
                <a:latin typeface="Century Gothic" panose="020B0502020202020204" pitchFamily="34" charset="0"/>
              </a:rPr>
              <a:t>站点、电子邮件服务器、</a:t>
            </a:r>
            <a:r>
              <a:rPr lang="en-US" altLang="zh-CN" dirty="0">
                <a:latin typeface="Century Gothic" panose="020B0502020202020204" pitchFamily="34" charset="0"/>
              </a:rPr>
              <a:t>FTP</a:t>
            </a:r>
            <a:r>
              <a:rPr lang="zh-CN" altLang="en-US" dirty="0">
                <a:latin typeface="Century Gothic" panose="020B0502020202020204" pitchFamily="34" charset="0"/>
              </a:rPr>
              <a:t>服务器</a:t>
            </a:r>
            <a:r>
              <a:rPr lang="zh-CN" altLang="en-US" dirty="0" smtClean="0">
                <a:latin typeface="Century Gothic" panose="020B0502020202020204" pitchFamily="34" charset="0"/>
              </a:rPr>
              <a:t>。</a:t>
            </a:r>
            <a:endParaRPr lang="zh-CN" altLang="en-US" dirty="0">
              <a:latin typeface="Century Gothic" panose="020B0502020202020204" pitchFamily="34" charset="0"/>
            </a:endParaRPr>
          </a:p>
        </p:txBody>
      </p:sp>
      <p:grpSp>
        <p:nvGrpSpPr>
          <p:cNvPr id="15" name="组合 14"/>
          <p:cNvGrpSpPr/>
          <p:nvPr/>
        </p:nvGrpSpPr>
        <p:grpSpPr>
          <a:xfrm>
            <a:off x="10609639" y="2096884"/>
            <a:ext cx="628021" cy="919277"/>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134883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90203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用户数据报协议</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4272323"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基于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UDP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的典型应用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94036"/>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能提供面向连接的可靠服务，而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有无需建立、简单高效且开销小的特点，因此得到了广泛的应用</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，下表总结</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了基于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的一些典型应用。</a:t>
            </a:r>
          </a:p>
        </p:txBody>
      </p:sp>
      <p:pic>
        <p:nvPicPr>
          <p:cNvPr id="2" name="图片 1"/>
          <p:cNvPicPr>
            <a:picLocks noChangeAspect="1"/>
          </p:cNvPicPr>
          <p:nvPr/>
        </p:nvPicPr>
        <p:blipFill>
          <a:blip r:embed="rId2"/>
          <a:stretch>
            <a:fillRect/>
          </a:stretch>
        </p:blipFill>
        <p:spPr>
          <a:xfrm>
            <a:off x="1341265" y="2808566"/>
            <a:ext cx="9376892" cy="3725584"/>
          </a:xfrm>
          <a:prstGeom prst="rect">
            <a:avLst/>
          </a:prstGeom>
        </p:spPr>
      </p:pic>
    </p:spTree>
    <p:extLst>
      <p:ext uri="{BB962C8B-B14F-4D97-AF65-F5344CB8AC3E}">
        <p14:creationId xmlns:p14="http://schemas.microsoft.com/office/powerpoint/2010/main" val="4267762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域名和域名系统</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220369"/>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上的一个连接标识，数字型</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地址对计算机网络来讲自然是最有效的，但是对使用网络的用户来讲有不便记忆的缺点。与</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地址相比，人们更喜欢使用具有一定含义的字符串来标识</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上的计算机。因此，在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中，用户可以使用各种方式命名自己的计算机。但是这样做就可能在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上出现重名，如提供</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服务的主机都命名为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，提供</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E-mail</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服务的主机都命名为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EMAIL</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等，不能唯一地标识</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上计算机的位置。为了避免重复，</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网络协会采取了在主机名后加上后缀名的方法，这个后缀名称就称为域名，用来标识主机的区域位置，域名是通过申请合法得到的</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就是一种帮助人们在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上用名字来唯一标识自己的计算机，并保证主机名和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地址是一一对应的关系。</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的本质是提出一种分层次、基于域的命名方案，并且通过一个分布式的数据库系统，以及维护与查询机制来实现域名服务功能。</a:t>
            </a:r>
          </a:p>
        </p:txBody>
      </p:sp>
    </p:spTree>
    <p:extLst>
      <p:ext uri="{BB962C8B-B14F-4D97-AF65-F5344CB8AC3E}">
        <p14:creationId xmlns:p14="http://schemas.microsoft.com/office/powerpoint/2010/main" val="109790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域名的层次命名机构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9828"/>
          </a:xfrm>
          <a:prstGeom prst="rect">
            <a:avLst/>
          </a:prstGeom>
        </p:spPr>
        <p:txBody>
          <a:bodyPr wrap="square">
            <a:spAutoFit/>
          </a:bodyPr>
          <a:lstStyle/>
          <a:p>
            <a:pPr algn="just">
              <a:lnSpc>
                <a:spcPct val="114000"/>
              </a:lnSpc>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上，采用层次树状结构的命名方法，称之为域树结构</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。下图为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关于域名空间分级结构的示意图，整个形状如一棵倒立的树。每一层构成一个子域名，子域名之间用圆点“</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隔开，自上而下分别为根域、顶级域、二级域、子域及最后一级的主机名。根节点不代表任何具体的域，被称为根域。</a:t>
            </a:r>
          </a:p>
        </p:txBody>
      </p:sp>
      <p:pic>
        <p:nvPicPr>
          <p:cNvPr id="13314" name="Picture 2" descr="6-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868" y="3154935"/>
            <a:ext cx="7334456" cy="351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534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3314"/>
                                        </p:tgtEl>
                                        <p:attrNameLst>
                                          <p:attrName>style.visibility</p:attrName>
                                        </p:attrNameLst>
                                      </p:cBhvr>
                                      <p:to>
                                        <p:strVal val="visible"/>
                                      </p:to>
                                    </p:set>
                                    <p:animEffect transition="in" filter="fade">
                                      <p:cBhvr>
                                        <p:cTn id="15" dur="500"/>
                                        <p:tgtEl>
                                          <p:spTgt spid="13314"/>
                                        </p:tgtEl>
                                      </p:cBhvr>
                                    </p:animEffect>
                                    <p:anim calcmode="lin" valueType="num">
                                      <p:cBhvr>
                                        <p:cTn id="16" dur="500" fill="hold"/>
                                        <p:tgtEl>
                                          <p:spTgt spid="13314"/>
                                        </p:tgtEl>
                                        <p:attrNameLst>
                                          <p:attrName>ppt_x</p:attrName>
                                        </p:attrNameLst>
                                      </p:cBhvr>
                                      <p:tavLst>
                                        <p:tav tm="0">
                                          <p:val>
                                            <p:strVal val="#ppt_x"/>
                                          </p:val>
                                        </p:tav>
                                        <p:tav tm="100000">
                                          <p:val>
                                            <p:strVal val="#ppt_x"/>
                                          </p:val>
                                        </p:tav>
                                      </p:tavLst>
                                    </p:anim>
                                    <p:anim calcmode="lin" valueType="num">
                                      <p:cBhvr>
                                        <p:cTn id="17" dur="5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域名的层次命名机构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9828"/>
          </a:xfrm>
          <a:prstGeom prst="rect">
            <a:avLst/>
          </a:prstGeom>
        </p:spPr>
        <p:txBody>
          <a:bodyPr wrap="square">
            <a:spAutoFit/>
          </a:bodyPr>
          <a:lstStyle/>
          <a:p>
            <a:pPr algn="just">
              <a:lnSpc>
                <a:spcPct val="114000"/>
              </a:lnSpc>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中，首先由中央管理机构（又称顶级域）将第一级域名划分成若干部分，包括一些国家代码；又因为</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的形成有其历史的特殊性，主要是在美国发展壮大的，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的主干网都在美国，因此在第一级域名中还包括各种机构的域名，与其它国家的国家代码同级，都作为顶级域名。</a:t>
            </a:r>
          </a:p>
        </p:txBody>
      </p:sp>
      <p:pic>
        <p:nvPicPr>
          <p:cNvPr id="2" name="图片 1"/>
          <p:cNvPicPr>
            <a:picLocks noChangeAspect="1"/>
          </p:cNvPicPr>
          <p:nvPr/>
        </p:nvPicPr>
        <p:blipFill>
          <a:blip r:embed="rId2"/>
          <a:stretch>
            <a:fillRect/>
          </a:stretch>
        </p:blipFill>
        <p:spPr>
          <a:xfrm>
            <a:off x="789101" y="3261399"/>
            <a:ext cx="10486453" cy="2361188"/>
          </a:xfrm>
          <a:prstGeom prst="rect">
            <a:avLst/>
          </a:prstGeom>
        </p:spPr>
      </p:pic>
    </p:spTree>
    <p:extLst>
      <p:ext uri="{BB962C8B-B14F-4D97-AF65-F5344CB8AC3E}">
        <p14:creationId xmlns:p14="http://schemas.microsoft.com/office/powerpoint/2010/main" val="2331611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域名的表示方法</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987082"/>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的域名结构是由</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协议簇的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定义的。域名结构也和</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地址一样，采用典型的层次结构，其通用的格式如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zh-CN" altLang="en-US"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例如，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在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hlinkClick r:id="rId2"/>
              </a:rPr>
              <a:t>www.cqcet.edu.cn</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这个</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名字中，</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www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主机名，由服务器管理员命名；</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cqcet.edu.cn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域名，由服务器管理员合法申请后使用。其中，</a:t>
            </a:r>
            <a:r>
              <a:rPr lang="en-US" altLang="zh-CN" dirty="0" err="1" smtClean="0">
                <a:solidFill>
                  <a:schemeClr val="tx1">
                    <a:lumMod val="65000"/>
                    <a:lumOff val="35000"/>
                  </a:schemeClr>
                </a:solidFill>
                <a:latin typeface="Century Gothic" panose="020B0502020202020204" pitchFamily="34" charset="0"/>
                <a:cs typeface="Arial" panose="020B0604020202020204" pitchFamily="34" charset="0"/>
              </a:rPr>
              <a:t>cqcet</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重庆电子工程职业学院，</a:t>
            </a:r>
            <a:r>
              <a:rPr lang="en-US" altLang="zh-CN" dirty="0" err="1" smtClean="0">
                <a:solidFill>
                  <a:schemeClr val="tx1">
                    <a:lumMod val="65000"/>
                    <a:lumOff val="35000"/>
                  </a:schemeClr>
                </a:solidFill>
                <a:latin typeface="Century Gothic" panose="020B0502020202020204" pitchFamily="34" charset="0"/>
                <a:cs typeface="Arial" panose="020B0604020202020204" pitchFamily="34" charset="0"/>
              </a:rPr>
              <a:t>edu</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国家教育机构部门，</a:t>
            </a:r>
            <a:r>
              <a:rPr lang="en-US" altLang="zh-CN" dirty="0" err="1" smtClean="0">
                <a:solidFill>
                  <a:schemeClr val="tx1">
                    <a:lumMod val="65000"/>
                    <a:lumOff val="35000"/>
                  </a:schemeClr>
                </a:solidFill>
                <a:latin typeface="Century Gothic" panose="020B0502020202020204" pitchFamily="34" charset="0"/>
                <a:cs typeface="Arial" panose="020B0604020202020204" pitchFamily="34" charset="0"/>
              </a:rPr>
              <a:t>cn</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表示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中国。</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hlinkClick r:id="rId2"/>
              </a:rPr>
              <a:t>www.cqcet.edu.cn</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就</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表示中国教育机构重庆电子工程职业学院</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的 </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www </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主机</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a:t>
            </a:r>
          </a:p>
        </p:txBody>
      </p:sp>
      <p:pic>
        <p:nvPicPr>
          <p:cNvPr id="2" name="图片 1"/>
          <p:cNvPicPr>
            <a:picLocks noChangeAspect="1"/>
          </p:cNvPicPr>
          <p:nvPr/>
        </p:nvPicPr>
        <p:blipFill>
          <a:blip r:embed="rId3"/>
          <a:stretch>
            <a:fillRect/>
          </a:stretch>
        </p:blipFill>
        <p:spPr>
          <a:xfrm>
            <a:off x="797668" y="4351573"/>
            <a:ext cx="10464081" cy="901401"/>
          </a:xfrm>
          <a:prstGeom prst="rect">
            <a:avLst/>
          </a:prstGeom>
        </p:spPr>
      </p:pic>
    </p:spTree>
    <p:extLst>
      <p:ext uri="{BB962C8B-B14F-4D97-AF65-F5344CB8AC3E}">
        <p14:creationId xmlns:p14="http://schemas.microsoft.com/office/powerpoint/2010/main" val="384484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257623"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域名服务器和域名解析</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域名和 </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IP </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地址相互转换</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通过改写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目录：</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C:\WINDOWS\system32\drivers\etc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文件。</a:t>
            </a: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在网络通信中，采用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服务器的方式，实现每个主机的域名和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地址的一一对应关系。</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549987" y="2813985"/>
            <a:ext cx="10964680" cy="3811813"/>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域名的解析过程</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域名解析分为正向解析和反向解析：</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正向</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解析是将主机名解析成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地址，如：将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http://www.sina.com.cn/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解析成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58.63.236.40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反向</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解析是将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地址解析成主机名，如：将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58.63.236.40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解析成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http://www. sina.com.cn/</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具有两种查询方式： </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递归</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查询：客户机送出查询请求后，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服务器必须告诉客户机正确的数据（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地址）或通知客户机找不到其所需数据。如果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服务器内没有所需要的数据，则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服务器会代替客户机向其它的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服务器查询。客户机只需接触一次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服务器系统，就可得到所需的节点地址。</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迭代</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查询：客户机送出查询请求后，若该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服务器中不包含所需数据，它会告诉客户机另外一台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地址，使客户机自动转向另外一台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服务器查询，依次类推，直到查到数据，否则由最后一台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服务器通知客户机查询失败。</a:t>
            </a:r>
          </a:p>
          <a:p>
            <a:pPr algn="just">
              <a:lnSpc>
                <a:spcPct val="114000"/>
              </a:lnSpc>
              <a:buClr>
                <a:srgbClr val="F44F56"/>
              </a:buClr>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44070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42699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DNS</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652935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域名、端口号、</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MAC</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地址之间的关系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25619"/>
          </a:xfrm>
          <a:prstGeom prst="rect">
            <a:avLst/>
          </a:prstGeom>
        </p:spPr>
        <p:txBody>
          <a:bodyPr wrap="square">
            <a:spAutoFit/>
          </a:bodyPr>
          <a:lstStyle/>
          <a:p>
            <a:pPr algn="just">
              <a:lnSpc>
                <a:spcPct val="114000"/>
              </a:lnSpc>
            </a:pPr>
            <a:r>
              <a:rPr lang="zh-CN" altLang="en-US" dirty="0">
                <a:solidFill>
                  <a:schemeClr val="tx1">
                    <a:lumMod val="65000"/>
                    <a:lumOff val="35000"/>
                  </a:schemeClr>
                </a:solidFill>
                <a:latin typeface="Century Gothic" panose="020B0502020202020204" pitchFamily="34" charset="0"/>
                <a:cs typeface="Arial" panose="020B0604020202020204" pitchFamily="34" charset="0"/>
              </a:rPr>
              <a:t>域名是应用层使用的主机名字；端口号是传输层的进程通信中用于标识进程的号码；</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地址是网络层</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协议使用的逻辑地址；</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地址是</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层帧传输过程中使用的地址。如果一台计算机通过浏览器访问一台计算机的</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服务，需要使用域名、端口号、</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地址来唯一地标识主机、寻址、路由、传输，实现网络环境中的分布式进程通信，完成</a:t>
            </a:r>
            <a:r>
              <a:rPr lang="en-US" altLang="zh-CN"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的访问过程</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4338" name="Picture 2" descr="6-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6890" y="3368029"/>
            <a:ext cx="6810876" cy="323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588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4338"/>
                                        </p:tgtEl>
                                        <p:attrNameLst>
                                          <p:attrName>style.visibility</p:attrName>
                                        </p:attrNameLst>
                                      </p:cBhvr>
                                      <p:to>
                                        <p:strVal val="visible"/>
                                      </p:to>
                                    </p:set>
                                    <p:animEffect transition="in" filter="fade">
                                      <p:cBhvr>
                                        <p:cTn id="15" dur="500"/>
                                        <p:tgtEl>
                                          <p:spTgt spid="14338"/>
                                        </p:tgtEl>
                                      </p:cBhvr>
                                    </p:animEffect>
                                    <p:anim calcmode="lin" valueType="num">
                                      <p:cBhvr>
                                        <p:cTn id="16" dur="500" fill="hold"/>
                                        <p:tgtEl>
                                          <p:spTgt spid="14338"/>
                                        </p:tgtEl>
                                        <p:attrNameLst>
                                          <p:attrName>ppt_x</p:attrName>
                                        </p:attrNameLst>
                                      </p:cBhvr>
                                      <p:tavLst>
                                        <p:tav tm="0">
                                          <p:val>
                                            <p:strVal val="#ppt_x"/>
                                          </p:val>
                                        </p:tav>
                                        <p:tav tm="100000">
                                          <p:val>
                                            <p:strVal val="#ppt_x"/>
                                          </p:val>
                                        </p:tav>
                                      </p:tavLst>
                                    </p:anim>
                                    <p:anim calcmode="lin" valueType="num">
                                      <p:cBhvr>
                                        <p:cTn id="17" dur="5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342583" cy="1095500"/>
            <a:chOff x="412490" y="524010"/>
            <a:chExt cx="2506937" cy="821625"/>
          </a:xfrm>
        </p:grpSpPr>
        <p:sp>
          <p:nvSpPr>
            <p:cNvPr id="5" name="矩形 4"/>
            <p:cNvSpPr/>
            <p:nvPr/>
          </p:nvSpPr>
          <p:spPr>
            <a:xfrm>
              <a:off x="412490" y="524010"/>
              <a:ext cx="1392448" cy="530915"/>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DHCP</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9386"/>
              <a:ext cx="250693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的主要目的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2786177" cy="2410264"/>
            <a:chOff x="499840" y="1427752"/>
            <a:chExt cx="2089633" cy="1807700"/>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安全的配置</a:t>
                </a:r>
                <a:endPar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6"/>
              <a:ext cx="2086385" cy="1177246"/>
            </a:xfrm>
            <a:prstGeom prst="rect">
              <a:avLst/>
            </a:prstGeom>
          </p:spPr>
          <p:txBody>
            <a:bodyPr wrap="square">
              <a:spAutoFit/>
            </a:bodyPr>
            <a:lstStyle/>
            <a:p>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避免了由于在每个计算机上键入值而引起的配置错误。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还有助于防止由于在网络上配置新的计算机时重用以前指派的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地址而引起的地址冲突。</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1903669"/>
            <a:ext cx="2786177" cy="2410264"/>
            <a:chOff x="3633472" y="1427752"/>
            <a:chExt cx="2089633" cy="1807698"/>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减少配置管理</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1177245"/>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一些用户的计算机由于经常移动办公，将网络管理员造成很多管理和配置方面的负担，使用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服务器可以大大降低用于配置和重新配置网上计算机的时间。</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7" y="1903669"/>
            <a:ext cx="2781846" cy="2902706"/>
            <a:chOff x="6767103" y="1427752"/>
            <a:chExt cx="2086385" cy="2177027"/>
          </a:xfrm>
        </p:grpSpPr>
        <p:grpSp>
          <p:nvGrpSpPr>
            <p:cNvPr id="64" name="组合 63"/>
            <p:cNvGrpSpPr/>
            <p:nvPr/>
          </p:nvGrpSpPr>
          <p:grpSpPr>
            <a:xfrm>
              <a:off x="6767103" y="1427752"/>
              <a:ext cx="2086385" cy="449904"/>
              <a:chOff x="826183" y="1855140"/>
              <a:chExt cx="2086385" cy="449904"/>
            </a:xfrm>
          </p:grpSpPr>
          <p:sp>
            <p:nvSpPr>
              <p:cNvPr id="65" name="矩形 64"/>
              <p:cNvSpPr/>
              <p:nvPr/>
            </p:nvSpPr>
            <p:spPr>
              <a:xfrm>
                <a:off x="1279023" y="1947472"/>
                <a:ext cx="1633545"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减少 </a:t>
                </a:r>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IP </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消耗</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1546575"/>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因为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地址是动态分配的，所以，只要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有空闲的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地址可供分配，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客户机就可可获得</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地址。当客户机不需要使用此地址时，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服务器收回此地址，并提供给其它的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工作站使用。</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95147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856598"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DHCP</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81198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的工作原理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78245"/>
          </a:xfrm>
          <a:prstGeom prst="rect">
            <a:avLst/>
          </a:prstGeom>
        </p:spPr>
        <p:txBody>
          <a:bodyPr wrap="square">
            <a:spAutoFit/>
          </a:bodyPr>
          <a:lstStyle/>
          <a:p>
            <a:pPr algn="just">
              <a:lnSpc>
                <a:spcPct val="114000"/>
              </a:lnSpc>
            </a:pPr>
            <a:r>
              <a:rPr lang="en-US" altLang="zh-CN"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的工作过程如</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dirty="0">
                <a:solidFill>
                  <a:schemeClr val="tx1">
                    <a:lumMod val="65000"/>
                    <a:lumOff val="35000"/>
                  </a:schemeClr>
                </a:solidFill>
                <a:latin typeface="Century Gothic" panose="020B0502020202020204" pitchFamily="34" charset="0"/>
                <a:cs typeface="Arial" panose="020B0604020202020204" pitchFamily="34" charset="0"/>
              </a:rPr>
              <a:t>示，主要包括以下几个阶段。</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5362" name="Picture 2" descr="6-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2702" y="2784369"/>
            <a:ext cx="7659252" cy="373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9774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5362"/>
                                        </p:tgtEl>
                                        <p:attrNameLst>
                                          <p:attrName>style.visibility</p:attrName>
                                        </p:attrNameLst>
                                      </p:cBhvr>
                                      <p:to>
                                        <p:strVal val="visible"/>
                                      </p:to>
                                    </p:set>
                                    <p:animEffect transition="in" filter="fade">
                                      <p:cBhvr>
                                        <p:cTn id="15" dur="500"/>
                                        <p:tgtEl>
                                          <p:spTgt spid="15362"/>
                                        </p:tgtEl>
                                      </p:cBhvr>
                                    </p:animEffect>
                                    <p:anim calcmode="lin" valueType="num">
                                      <p:cBhvr>
                                        <p:cTn id="16" dur="500" fill="hold"/>
                                        <p:tgtEl>
                                          <p:spTgt spid="15362"/>
                                        </p:tgtEl>
                                        <p:attrNameLst>
                                          <p:attrName>ppt_x</p:attrName>
                                        </p:attrNameLst>
                                      </p:cBhvr>
                                      <p:tavLst>
                                        <p:tav tm="0">
                                          <p:val>
                                            <p:strVal val="#ppt_x"/>
                                          </p:val>
                                        </p:tav>
                                        <p:tav tm="100000">
                                          <p:val>
                                            <p:strVal val="#ppt_x"/>
                                          </p:val>
                                        </p:tav>
                                      </p:tavLst>
                                    </p:anim>
                                    <p:anim calcmode="lin" valueType="num">
                                      <p:cBhvr>
                                        <p:cTn id="17" dur="5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856598"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DHCP</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811988"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的工作原理</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5016758"/>
          </a:xfrm>
          <a:prstGeom prst="rect">
            <a:avLst/>
          </a:prstGeom>
        </p:spPr>
        <p:txBody>
          <a:bodyPr wrap="square">
            <a:spAutoFit/>
          </a:bodyPr>
          <a:lstStyle/>
          <a:p>
            <a:r>
              <a:rPr lang="zh-CN" altLang="zh-CN" sz="2000" dirty="0">
                <a:solidFill>
                  <a:srgbClr val="F44F56"/>
                </a:solidFill>
                <a:latin typeface="汉仪菱心体简" panose="02010609000101010101" pitchFamily="49" charset="-122"/>
                <a:ea typeface="汉仪菱心体简" panose="02010609000101010101" pitchFamily="49" charset="-122"/>
              </a:rPr>
              <a:t>发现阶段（</a:t>
            </a:r>
            <a:r>
              <a:rPr lang="en-US" altLang="zh-CN" sz="2000" dirty="0">
                <a:solidFill>
                  <a:srgbClr val="F44F56"/>
                </a:solidFill>
                <a:latin typeface="汉仪菱心体简" panose="02010609000101010101" pitchFamily="49" charset="-122"/>
                <a:ea typeface="汉仪菱心体简" panose="02010609000101010101" pitchFamily="49" charset="-122"/>
              </a:rPr>
              <a:t>DHCP Discover</a:t>
            </a:r>
            <a:r>
              <a:rPr lang="zh-CN" altLang="zh-CN" sz="2000" dirty="0">
                <a:solidFill>
                  <a:srgbClr val="F44F56"/>
                </a:solidFill>
                <a:latin typeface="汉仪菱心体简" panose="02010609000101010101" pitchFamily="49" charset="-122"/>
                <a:ea typeface="汉仪菱心体简" panose="02010609000101010101" pitchFamily="49" charset="-122"/>
              </a:rPr>
              <a:t>报文</a:t>
            </a:r>
            <a:r>
              <a:rPr lang="zh-CN" altLang="zh-CN" sz="2000" dirty="0" smtClean="0">
                <a:solidFill>
                  <a:srgbClr val="F44F56"/>
                </a:solidFill>
                <a:latin typeface="汉仪菱心体简" panose="02010609000101010101" pitchFamily="49" charset="-122"/>
                <a:ea typeface="汉仪菱心体简" panose="02010609000101010101" pitchFamily="49" charset="-122"/>
              </a:rPr>
              <a:t>）</a:t>
            </a:r>
            <a:endParaRPr lang="en-US" altLang="zh-CN" sz="2000" dirty="0"/>
          </a:p>
          <a:p>
            <a:r>
              <a:rPr lang="en-US" altLang="zh-CN" sz="2000" dirty="0" smtClean="0"/>
              <a:t>DHCP</a:t>
            </a:r>
            <a:r>
              <a:rPr lang="zh-CN" altLang="zh-CN" sz="2000" dirty="0"/>
              <a:t>客户机向</a:t>
            </a:r>
            <a:r>
              <a:rPr lang="en-US" altLang="zh-CN" sz="2000" dirty="0"/>
              <a:t>DHCP</a:t>
            </a:r>
            <a:r>
              <a:rPr lang="zh-CN" altLang="zh-CN" sz="2000" dirty="0"/>
              <a:t>服务器发出请求，要求租借一个</a:t>
            </a:r>
            <a:r>
              <a:rPr lang="en-US" altLang="zh-CN" sz="2000" dirty="0"/>
              <a:t>IP</a:t>
            </a:r>
            <a:r>
              <a:rPr lang="zh-CN" altLang="zh-CN" sz="2000" dirty="0"/>
              <a:t>地址。此时的</a:t>
            </a:r>
            <a:r>
              <a:rPr lang="en-US" altLang="zh-CN" sz="2000" dirty="0"/>
              <a:t>DHCP</a:t>
            </a:r>
            <a:r>
              <a:rPr lang="zh-CN" altLang="zh-CN" sz="2000" dirty="0"/>
              <a:t>客户机上的</a:t>
            </a:r>
            <a:r>
              <a:rPr lang="en-US" altLang="zh-CN" sz="2000" dirty="0"/>
              <a:t>TCP/IP</a:t>
            </a:r>
            <a:r>
              <a:rPr lang="zh-CN" altLang="zh-CN" sz="2000" dirty="0"/>
              <a:t>还没有初始化，还没有一个</a:t>
            </a:r>
            <a:r>
              <a:rPr lang="en-US" altLang="zh-CN" sz="2000" dirty="0"/>
              <a:t>IP</a:t>
            </a:r>
            <a:r>
              <a:rPr lang="zh-CN" altLang="zh-CN" sz="2000" dirty="0"/>
              <a:t>地址，因此，只能使用广播的手段，向网上所有</a:t>
            </a:r>
            <a:r>
              <a:rPr lang="en-US" altLang="zh-CN" sz="2000" dirty="0"/>
              <a:t>DHCP</a:t>
            </a:r>
            <a:r>
              <a:rPr lang="zh-CN" altLang="zh-CN" sz="2000" dirty="0"/>
              <a:t>服务器发出租借请求。</a:t>
            </a:r>
            <a:r>
              <a:rPr lang="en-US" altLang="zh-CN" sz="2000" dirty="0"/>
              <a:t>DHCP</a:t>
            </a:r>
            <a:r>
              <a:rPr lang="zh-CN" altLang="zh-CN" sz="2000" dirty="0"/>
              <a:t>发现报文的作用是查找网络上的</a:t>
            </a:r>
            <a:r>
              <a:rPr lang="en-US" altLang="zh-CN" sz="2000" dirty="0"/>
              <a:t>DHCP</a:t>
            </a:r>
            <a:r>
              <a:rPr lang="zh-CN" altLang="zh-CN" sz="2000" dirty="0"/>
              <a:t>服务器。</a:t>
            </a:r>
          </a:p>
          <a:p>
            <a:r>
              <a:rPr lang="zh-CN" altLang="zh-CN" sz="2000" dirty="0" smtClean="0">
                <a:solidFill>
                  <a:srgbClr val="F44F56"/>
                </a:solidFill>
                <a:latin typeface="汉仪菱心体简" panose="02010609000101010101" pitchFamily="49" charset="-122"/>
                <a:ea typeface="汉仪菱心体简" panose="02010609000101010101" pitchFamily="49" charset="-122"/>
              </a:rPr>
              <a:t>提供</a:t>
            </a:r>
            <a:r>
              <a:rPr lang="zh-CN" altLang="zh-CN" sz="2000" dirty="0">
                <a:solidFill>
                  <a:srgbClr val="F44F56"/>
                </a:solidFill>
                <a:latin typeface="汉仪菱心体简" panose="02010609000101010101" pitchFamily="49" charset="-122"/>
                <a:ea typeface="汉仪菱心体简" panose="02010609000101010101" pitchFamily="49" charset="-122"/>
              </a:rPr>
              <a:t>阶段（</a:t>
            </a:r>
            <a:r>
              <a:rPr lang="en-US" altLang="zh-CN" sz="2000" dirty="0">
                <a:solidFill>
                  <a:srgbClr val="F44F56"/>
                </a:solidFill>
                <a:latin typeface="汉仪菱心体简" panose="02010609000101010101" pitchFamily="49" charset="-122"/>
                <a:ea typeface="汉仪菱心体简" panose="02010609000101010101" pitchFamily="49" charset="-122"/>
              </a:rPr>
              <a:t>DHCP Offer</a:t>
            </a:r>
            <a:r>
              <a:rPr lang="zh-CN" altLang="zh-CN" sz="2000" dirty="0">
                <a:solidFill>
                  <a:srgbClr val="F44F56"/>
                </a:solidFill>
                <a:latin typeface="汉仪菱心体简" panose="02010609000101010101" pitchFamily="49" charset="-122"/>
                <a:ea typeface="汉仪菱心体简" panose="02010609000101010101" pitchFamily="49" charset="-122"/>
              </a:rPr>
              <a:t>报文</a:t>
            </a:r>
            <a:r>
              <a:rPr lang="zh-CN" altLang="zh-CN" sz="2000" dirty="0" smtClean="0">
                <a:solidFill>
                  <a:srgbClr val="F44F56"/>
                </a:solidFill>
                <a:latin typeface="汉仪菱心体简" panose="02010609000101010101" pitchFamily="49" charset="-122"/>
                <a:ea typeface="汉仪菱心体简" panose="02010609000101010101" pitchFamily="49" charset="-122"/>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endParaRPr>
          </a:p>
          <a:p>
            <a:r>
              <a:rPr lang="zh-CN" altLang="zh-CN" sz="2000" dirty="0" smtClean="0"/>
              <a:t>第二</a:t>
            </a:r>
            <a:r>
              <a:rPr lang="zh-CN" altLang="zh-CN" sz="2000" dirty="0"/>
              <a:t>个过程是</a:t>
            </a:r>
            <a:r>
              <a:rPr lang="en-US" altLang="zh-CN" sz="2000" dirty="0"/>
              <a:t>DHCP</a:t>
            </a:r>
            <a:r>
              <a:rPr lang="zh-CN" altLang="zh-CN" sz="2000" dirty="0"/>
              <a:t>提供，是指当网络中的任何一个</a:t>
            </a:r>
            <a:r>
              <a:rPr lang="en-US" altLang="zh-CN" sz="2000" dirty="0"/>
              <a:t>DHCP</a:t>
            </a:r>
            <a:r>
              <a:rPr lang="zh-CN" altLang="zh-CN" sz="2000" dirty="0" smtClean="0"/>
              <a:t>服务器在</a:t>
            </a:r>
            <a:r>
              <a:rPr lang="zh-CN" altLang="zh-CN" sz="2000" dirty="0"/>
              <a:t>收到</a:t>
            </a:r>
            <a:r>
              <a:rPr lang="en-US" altLang="zh-CN" sz="2000" dirty="0"/>
              <a:t>DHCP</a:t>
            </a:r>
            <a:r>
              <a:rPr lang="zh-CN" altLang="zh-CN" sz="2000" dirty="0"/>
              <a:t>客户端的</a:t>
            </a:r>
            <a:r>
              <a:rPr lang="en-US" altLang="zh-CN" sz="2000" dirty="0"/>
              <a:t>DHCP</a:t>
            </a:r>
            <a:r>
              <a:rPr lang="zh-CN" altLang="zh-CN" sz="2000" dirty="0"/>
              <a:t>发现报文后，该</a:t>
            </a:r>
            <a:r>
              <a:rPr lang="en-US" altLang="zh-CN" sz="2000" dirty="0"/>
              <a:t>DHCP</a:t>
            </a:r>
            <a:r>
              <a:rPr lang="zh-CN" altLang="zh-CN" sz="2000" dirty="0"/>
              <a:t>服务器若能够提供</a:t>
            </a:r>
            <a:r>
              <a:rPr lang="en-US" altLang="zh-CN" sz="2000" dirty="0"/>
              <a:t>IP</a:t>
            </a:r>
            <a:r>
              <a:rPr lang="zh-CN" altLang="zh-CN" sz="2000" dirty="0"/>
              <a:t>地址，然后利用广播方式提供给</a:t>
            </a:r>
            <a:r>
              <a:rPr lang="en-US" altLang="zh-CN" sz="2000" dirty="0"/>
              <a:t>DHCP</a:t>
            </a:r>
            <a:r>
              <a:rPr lang="zh-CN" altLang="zh-CN" sz="2000" dirty="0"/>
              <a:t>客户端。</a:t>
            </a:r>
            <a:r>
              <a:rPr lang="en-US" altLang="zh-CN" sz="2000" dirty="0"/>
              <a:t>DHCP</a:t>
            </a:r>
            <a:r>
              <a:rPr lang="zh-CN" altLang="zh-CN" sz="2000" dirty="0"/>
              <a:t>提供报文的作用是告诉</a:t>
            </a:r>
            <a:r>
              <a:rPr lang="en-US" altLang="zh-CN" sz="2000" dirty="0"/>
              <a:t>DHCP</a:t>
            </a:r>
            <a:r>
              <a:rPr lang="zh-CN" altLang="zh-CN" sz="2000" dirty="0"/>
              <a:t>客户端：“我是</a:t>
            </a:r>
            <a:r>
              <a:rPr lang="en-US" altLang="zh-CN" sz="2000" dirty="0"/>
              <a:t>DHCP</a:t>
            </a:r>
            <a:r>
              <a:rPr lang="zh-CN" altLang="zh-CN" sz="2000" dirty="0"/>
              <a:t>服务器，我能给你提供协议配置参数”。</a:t>
            </a:r>
          </a:p>
          <a:p>
            <a:r>
              <a:rPr lang="zh-CN" altLang="zh-CN" sz="2000" dirty="0" smtClean="0">
                <a:solidFill>
                  <a:srgbClr val="F44F56"/>
                </a:solidFill>
                <a:latin typeface="汉仪菱心体简" panose="02010609000101010101" pitchFamily="49" charset="-122"/>
                <a:ea typeface="汉仪菱心体简" panose="02010609000101010101" pitchFamily="49" charset="-122"/>
              </a:rPr>
              <a:t>选择</a:t>
            </a:r>
            <a:r>
              <a:rPr lang="zh-CN" altLang="zh-CN" sz="2000" dirty="0">
                <a:solidFill>
                  <a:srgbClr val="F44F56"/>
                </a:solidFill>
                <a:latin typeface="汉仪菱心体简" panose="02010609000101010101" pitchFamily="49" charset="-122"/>
                <a:ea typeface="汉仪菱心体简" panose="02010609000101010101" pitchFamily="49" charset="-122"/>
              </a:rPr>
              <a:t>阶段（</a:t>
            </a:r>
            <a:r>
              <a:rPr lang="en-US" altLang="zh-CN" sz="2000" dirty="0">
                <a:solidFill>
                  <a:srgbClr val="F44F56"/>
                </a:solidFill>
                <a:latin typeface="汉仪菱心体简" panose="02010609000101010101" pitchFamily="49" charset="-122"/>
                <a:ea typeface="汉仪菱心体简" panose="02010609000101010101" pitchFamily="49" charset="-122"/>
              </a:rPr>
              <a:t>DHCP Request</a:t>
            </a:r>
            <a:r>
              <a:rPr lang="zh-CN" altLang="zh-CN" sz="2000" dirty="0">
                <a:solidFill>
                  <a:srgbClr val="F44F56"/>
                </a:solidFill>
                <a:latin typeface="汉仪菱心体简" panose="02010609000101010101" pitchFamily="49" charset="-122"/>
                <a:ea typeface="汉仪菱心体简" panose="02010609000101010101" pitchFamily="49" charset="-122"/>
              </a:rPr>
              <a:t>报文</a:t>
            </a:r>
            <a:r>
              <a:rPr lang="zh-CN" altLang="zh-CN" sz="2000" dirty="0" smtClean="0">
                <a:solidFill>
                  <a:srgbClr val="F44F56"/>
                </a:solidFill>
                <a:latin typeface="汉仪菱心体简" panose="02010609000101010101" pitchFamily="49" charset="-122"/>
                <a:ea typeface="汉仪菱心体简" panose="02010609000101010101" pitchFamily="49" charset="-122"/>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endParaRPr>
          </a:p>
          <a:p>
            <a:r>
              <a:rPr lang="zh-CN" altLang="zh-CN" sz="2000" dirty="0" smtClean="0"/>
              <a:t>第三</a:t>
            </a:r>
            <a:r>
              <a:rPr lang="zh-CN" altLang="zh-CN" sz="2000" dirty="0"/>
              <a:t>个过程是</a:t>
            </a:r>
            <a:r>
              <a:rPr lang="en-US" altLang="zh-CN" sz="2000" dirty="0"/>
              <a:t>DHCP</a:t>
            </a:r>
            <a:r>
              <a:rPr lang="zh-CN" altLang="zh-CN" sz="2000" dirty="0" smtClean="0"/>
              <a:t>请求。</a:t>
            </a:r>
            <a:r>
              <a:rPr lang="zh-CN" altLang="zh-CN" sz="2000" dirty="0"/>
              <a:t>当</a:t>
            </a:r>
            <a:r>
              <a:rPr lang="en-US" altLang="zh-CN" sz="2000" dirty="0"/>
              <a:t>DHCP</a:t>
            </a:r>
            <a:r>
              <a:rPr lang="zh-CN" altLang="zh-CN" sz="2000" dirty="0"/>
              <a:t>客户端收到第一个</a:t>
            </a:r>
            <a:r>
              <a:rPr lang="en-US" altLang="zh-CN" sz="2000" dirty="0"/>
              <a:t>DHCP</a:t>
            </a:r>
            <a:r>
              <a:rPr lang="zh-CN" altLang="zh-CN" sz="2000" dirty="0"/>
              <a:t>服务器响应信息后就以广播的方式发送一个</a:t>
            </a:r>
            <a:r>
              <a:rPr lang="en-US" altLang="zh-CN" sz="2000" dirty="0"/>
              <a:t>DHCP</a:t>
            </a:r>
            <a:r>
              <a:rPr lang="zh-CN" altLang="zh-CN" sz="2000" dirty="0"/>
              <a:t>请求信息给网络中所有的</a:t>
            </a:r>
            <a:r>
              <a:rPr lang="en-US" altLang="zh-CN" sz="2000" dirty="0"/>
              <a:t>DHCP</a:t>
            </a:r>
            <a:r>
              <a:rPr lang="zh-CN" altLang="zh-CN" sz="2000" dirty="0"/>
              <a:t>服务器。在</a:t>
            </a:r>
            <a:r>
              <a:rPr lang="en-US" altLang="zh-CN" sz="2000" dirty="0"/>
              <a:t>DHCP</a:t>
            </a:r>
            <a:r>
              <a:rPr lang="zh-CN" altLang="zh-CN" sz="2000" dirty="0"/>
              <a:t>请求信息中包含所选择的</a:t>
            </a:r>
            <a:r>
              <a:rPr lang="en-US" altLang="zh-CN" sz="2000" dirty="0"/>
              <a:t>DHCP</a:t>
            </a:r>
            <a:r>
              <a:rPr lang="zh-CN" altLang="zh-CN" sz="2000" dirty="0"/>
              <a:t>服务器的</a:t>
            </a:r>
            <a:r>
              <a:rPr lang="en-US" altLang="zh-CN" sz="2000" dirty="0"/>
              <a:t>IP</a:t>
            </a:r>
            <a:r>
              <a:rPr lang="zh-CN" altLang="zh-CN" sz="2000" dirty="0"/>
              <a:t>地址。</a:t>
            </a:r>
            <a:r>
              <a:rPr lang="en-US" altLang="zh-CN" sz="2000" dirty="0"/>
              <a:t>DHCP</a:t>
            </a:r>
            <a:r>
              <a:rPr lang="zh-CN" altLang="zh-CN" sz="2000" dirty="0"/>
              <a:t>请求报文的作用是请求对应的</a:t>
            </a:r>
            <a:r>
              <a:rPr lang="en-US" altLang="zh-CN" sz="2000" dirty="0"/>
              <a:t>DHCP</a:t>
            </a:r>
            <a:r>
              <a:rPr lang="zh-CN" altLang="zh-CN" sz="2000" dirty="0"/>
              <a:t>服务器给它配置协议参数。</a:t>
            </a:r>
          </a:p>
          <a:p>
            <a:r>
              <a:rPr lang="zh-CN" altLang="zh-CN" sz="2000" dirty="0" smtClean="0">
                <a:solidFill>
                  <a:srgbClr val="F44F56"/>
                </a:solidFill>
                <a:latin typeface="汉仪菱心体简" panose="02010609000101010101" pitchFamily="49" charset="-122"/>
                <a:ea typeface="汉仪菱心体简" panose="02010609000101010101" pitchFamily="49" charset="-122"/>
              </a:rPr>
              <a:t>确认</a:t>
            </a:r>
            <a:r>
              <a:rPr lang="zh-CN" altLang="zh-CN" sz="2000" dirty="0">
                <a:solidFill>
                  <a:srgbClr val="F44F56"/>
                </a:solidFill>
                <a:latin typeface="汉仪菱心体简" panose="02010609000101010101" pitchFamily="49" charset="-122"/>
                <a:ea typeface="汉仪菱心体简" panose="02010609000101010101" pitchFamily="49" charset="-122"/>
              </a:rPr>
              <a:t>阶段（</a:t>
            </a:r>
            <a:r>
              <a:rPr lang="en-US" altLang="zh-CN" sz="2000" dirty="0">
                <a:solidFill>
                  <a:srgbClr val="F44F56"/>
                </a:solidFill>
                <a:latin typeface="汉仪菱心体简" panose="02010609000101010101" pitchFamily="49" charset="-122"/>
                <a:ea typeface="汉仪菱心体简" panose="02010609000101010101" pitchFamily="49" charset="-122"/>
              </a:rPr>
              <a:t>DHCP ACK</a:t>
            </a:r>
            <a:r>
              <a:rPr lang="zh-CN" altLang="zh-CN" sz="2000" dirty="0">
                <a:solidFill>
                  <a:srgbClr val="F44F56"/>
                </a:solidFill>
                <a:latin typeface="汉仪菱心体简" panose="02010609000101010101" pitchFamily="49" charset="-122"/>
                <a:ea typeface="汉仪菱心体简" panose="02010609000101010101" pitchFamily="49" charset="-122"/>
              </a:rPr>
              <a:t>报文</a:t>
            </a:r>
            <a:r>
              <a:rPr lang="zh-CN" altLang="zh-CN" sz="2000" dirty="0" smtClean="0">
                <a:solidFill>
                  <a:srgbClr val="F44F56"/>
                </a:solidFill>
                <a:latin typeface="汉仪菱心体简" panose="02010609000101010101" pitchFamily="49" charset="-122"/>
                <a:ea typeface="汉仪菱心体简" panose="02010609000101010101" pitchFamily="49" charset="-122"/>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endParaRPr>
          </a:p>
          <a:p>
            <a:r>
              <a:rPr lang="zh-CN" altLang="zh-CN" sz="2000" dirty="0" smtClean="0"/>
              <a:t>最后</a:t>
            </a:r>
            <a:r>
              <a:rPr lang="zh-CN" altLang="zh-CN" sz="2000" dirty="0"/>
              <a:t>一个过程便是</a:t>
            </a:r>
            <a:r>
              <a:rPr lang="en-US" altLang="zh-CN" sz="2000" dirty="0"/>
              <a:t>DHCP</a:t>
            </a:r>
            <a:r>
              <a:rPr lang="zh-CN" altLang="zh-CN" sz="2000" dirty="0"/>
              <a:t>应答。</a:t>
            </a:r>
            <a:r>
              <a:rPr lang="zh-CN" altLang="zh-CN" sz="2000" dirty="0" smtClean="0"/>
              <a:t>一旦</a:t>
            </a:r>
            <a:r>
              <a:rPr lang="en-US" altLang="zh-CN" sz="2000" dirty="0" smtClean="0"/>
              <a:t>DHCP</a:t>
            </a:r>
            <a:r>
              <a:rPr lang="zh-CN" altLang="zh-CN" sz="2000" dirty="0"/>
              <a:t>服务器接收到</a:t>
            </a:r>
            <a:r>
              <a:rPr lang="en-US" altLang="zh-CN" sz="2000" dirty="0"/>
              <a:t>DHCP</a:t>
            </a:r>
            <a:r>
              <a:rPr lang="zh-CN" altLang="zh-CN" sz="2000" dirty="0"/>
              <a:t>客户端的</a:t>
            </a:r>
            <a:r>
              <a:rPr lang="en-US" altLang="zh-CN" sz="2000" dirty="0"/>
              <a:t>DHCP</a:t>
            </a:r>
            <a:r>
              <a:rPr lang="zh-CN" altLang="zh-CN" sz="2000" dirty="0"/>
              <a:t>请求信息后</a:t>
            </a:r>
            <a:r>
              <a:rPr lang="zh-CN" altLang="zh-CN" sz="2000" dirty="0" smtClean="0"/>
              <a:t>，将</a:t>
            </a:r>
            <a:r>
              <a:rPr lang="en-US" altLang="zh-CN" sz="2000" dirty="0" smtClean="0"/>
              <a:t>IP</a:t>
            </a:r>
            <a:r>
              <a:rPr lang="zh-CN" altLang="zh-CN" sz="2000" dirty="0"/>
              <a:t>地址标识为已租用</a:t>
            </a:r>
            <a:r>
              <a:rPr lang="zh-CN" altLang="zh-CN" sz="2000" dirty="0" smtClean="0"/>
              <a:t>，以</a:t>
            </a:r>
            <a:r>
              <a:rPr lang="zh-CN" altLang="zh-CN" sz="2000" dirty="0"/>
              <a:t>广播方式发送一个</a:t>
            </a:r>
            <a:r>
              <a:rPr lang="en-US" altLang="zh-CN" sz="2000" dirty="0"/>
              <a:t>DHCP</a:t>
            </a:r>
            <a:r>
              <a:rPr lang="zh-CN" altLang="zh-CN" sz="2000" dirty="0"/>
              <a:t>应答信息给</a:t>
            </a:r>
            <a:r>
              <a:rPr lang="en-US" altLang="zh-CN" sz="2000" dirty="0"/>
              <a:t>DHCP</a:t>
            </a:r>
            <a:r>
              <a:rPr lang="zh-CN" altLang="zh-CN" sz="2000" dirty="0"/>
              <a:t>客户端</a:t>
            </a:r>
            <a:r>
              <a:rPr lang="zh-CN" altLang="zh-CN" sz="2000" dirty="0" smtClean="0"/>
              <a:t>。</a:t>
            </a:r>
            <a:r>
              <a:rPr lang="zh-CN" altLang="en-US" sz="2000" dirty="0" smtClean="0"/>
              <a:t>收到</a:t>
            </a:r>
            <a:r>
              <a:rPr lang="en-US" altLang="zh-CN" sz="2000" dirty="0" smtClean="0"/>
              <a:t>DHCP</a:t>
            </a:r>
            <a:r>
              <a:rPr lang="zh-CN" altLang="zh-CN" sz="2000" dirty="0"/>
              <a:t>应答信息后，就完成了获得</a:t>
            </a:r>
            <a:r>
              <a:rPr lang="en-US" altLang="zh-CN" sz="2000" dirty="0"/>
              <a:t>IP</a:t>
            </a:r>
            <a:r>
              <a:rPr lang="zh-CN" altLang="zh-CN" sz="2000" dirty="0"/>
              <a:t>地址的过程，便开始利用这个已租到的</a:t>
            </a:r>
            <a:r>
              <a:rPr lang="en-US" altLang="zh-CN" sz="2000" dirty="0"/>
              <a:t>IP</a:t>
            </a:r>
            <a:r>
              <a:rPr lang="zh-CN" altLang="zh-CN" sz="2000" dirty="0"/>
              <a:t>地址与网络中的其它计算机进行通信。</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4345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1"/>
            <a:ext cx="5314275" cy="1130700"/>
            <a:chOff x="382010" y="2731268"/>
            <a:chExt cx="3985706" cy="848025"/>
          </a:xfrm>
        </p:grpSpPr>
        <p:sp>
          <p:nvSpPr>
            <p:cNvPr id="34" name="矩形 33"/>
            <p:cNvSpPr/>
            <p:nvPr/>
          </p:nvSpPr>
          <p:spPr>
            <a:xfrm>
              <a:off x="382010" y="2731268"/>
              <a:ext cx="3985706" cy="530915"/>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搭建网络应用服务平台</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061829"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4092303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767104"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客户机</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服务器模式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虽然不同的网络应用有不同的通信方式，但是总体上有一个共同的方式，即客户机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服务器模式（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Client/Server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了完成一次具体的网络应用，对应的两个网络进程需要按照自己的应用层协议，经过若干次固定的信息交互，在这样一次信息交互中，总有一方进程是先发起通信的，而另一方是被动发起通信的。将主动发起网络进程通信的那一方称为客户机，而被动发起网络进程通信的另一方称为服务器，</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6386" name="Picture 2" descr="6-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8146" y="3151508"/>
            <a:ext cx="6588363" cy="3541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98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6386"/>
                                        </p:tgtEl>
                                        <p:attrNameLst>
                                          <p:attrName>style.visibility</p:attrName>
                                        </p:attrNameLst>
                                      </p:cBhvr>
                                      <p:to>
                                        <p:strVal val="visible"/>
                                      </p:to>
                                    </p:set>
                                    <p:animEffect transition="in" filter="fade">
                                      <p:cBhvr>
                                        <p:cTn id="20" dur="500"/>
                                        <p:tgtEl>
                                          <p:spTgt spid="16386"/>
                                        </p:tgtEl>
                                      </p:cBhvr>
                                    </p:animEffect>
                                    <p:anim calcmode="lin" valueType="num">
                                      <p:cBhvr>
                                        <p:cTn id="21" dur="500" fill="hold"/>
                                        <p:tgtEl>
                                          <p:spTgt spid="16386"/>
                                        </p:tgtEl>
                                        <p:attrNameLst>
                                          <p:attrName>ppt_x</p:attrName>
                                        </p:attrNameLst>
                                      </p:cBhvr>
                                      <p:tavLst>
                                        <p:tav tm="0">
                                          <p:val>
                                            <p:strVal val="#ppt_x"/>
                                          </p:val>
                                        </p:tav>
                                        <p:tav tm="100000">
                                          <p:val>
                                            <p:strVal val="#ppt_x"/>
                                          </p:val>
                                        </p:tav>
                                      </p:tavLst>
                                    </p:anim>
                                    <p:anim calcmode="lin" valueType="num">
                                      <p:cBhvr>
                                        <p:cTn id="22" dur="5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4801314" cy="1093362"/>
            <a:chOff x="412490" y="524010"/>
            <a:chExt cx="3600986" cy="820021"/>
          </a:xfrm>
        </p:grpSpPr>
        <p:sp>
          <p:nvSpPr>
            <p:cNvPr id="5" name="矩形 4"/>
            <p:cNvSpPr/>
            <p:nvPr/>
          </p:nvSpPr>
          <p:spPr>
            <a:xfrm>
              <a:off x="412490" y="524010"/>
              <a:ext cx="3600986" cy="530914"/>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7782"/>
              <a:ext cx="1356381" cy="346249"/>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WWW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438346" y="2299766"/>
            <a:ext cx="2821541" cy="4514282"/>
            <a:chOff x="543501" y="1724824"/>
            <a:chExt cx="2116156" cy="3385712"/>
          </a:xfrm>
        </p:grpSpPr>
        <p:grpSp>
          <p:nvGrpSpPr>
            <p:cNvPr id="4102" name="组合 4101"/>
            <p:cNvGrpSpPr/>
            <p:nvPr/>
          </p:nvGrpSpPr>
          <p:grpSpPr>
            <a:xfrm>
              <a:off x="543501" y="3625738"/>
              <a:ext cx="2116156" cy="1484798"/>
              <a:chOff x="543501" y="3471850"/>
              <a:chExt cx="2116156" cy="1484798"/>
            </a:xfrm>
          </p:grpSpPr>
          <p:sp>
            <p:nvSpPr>
              <p:cNvPr id="180" name="矩形 179"/>
              <p:cNvSpPr/>
              <p:nvPr/>
            </p:nvSpPr>
            <p:spPr>
              <a:xfrm>
                <a:off x="843447" y="3471850"/>
                <a:ext cx="1516280" cy="346249"/>
              </a:xfrm>
              <a:prstGeom prst="rect">
                <a:avLst/>
              </a:prstGeom>
            </p:spPr>
            <p:txBody>
              <a:bodyPr wrap="none">
                <a:spAutoFit/>
              </a:bodyPr>
              <a:lstStyle/>
              <a:p>
                <a:pPr algn="ctr"/>
                <a:r>
                  <a:rPr lang="en-US" altLang="zh-CN"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WWW</a:t>
                </a: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2" name="矩形 181"/>
              <p:cNvSpPr/>
              <p:nvPr/>
            </p:nvSpPr>
            <p:spPr>
              <a:xfrm>
                <a:off x="543501" y="3799696"/>
                <a:ext cx="2116156" cy="1156952"/>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利用</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页面上的超链接，可以将</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服务器上的一个页面与互联网上其它服务器的任意页面及图形图像、音频、视频等多媒体进行关联</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，方便</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地查看其它相关页面和信息。</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3260154" y="2299766"/>
            <a:ext cx="2821541" cy="4537493"/>
            <a:chOff x="2368924" y="1724824"/>
            <a:chExt cx="2116156" cy="3403120"/>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87" name="组合 186"/>
            <p:cNvGrpSpPr/>
            <p:nvPr/>
          </p:nvGrpSpPr>
          <p:grpSpPr>
            <a:xfrm>
              <a:off x="2368924" y="3625738"/>
              <a:ext cx="2116156" cy="1502206"/>
              <a:chOff x="543501" y="3471850"/>
              <a:chExt cx="2116156" cy="1502206"/>
            </a:xfrm>
          </p:grpSpPr>
          <p:sp>
            <p:nvSpPr>
              <p:cNvPr id="188" name="矩形 187"/>
              <p:cNvSpPr/>
              <p:nvPr/>
            </p:nvSpPr>
            <p:spPr>
              <a:xfrm>
                <a:off x="843453" y="3471850"/>
                <a:ext cx="1516280" cy="346249"/>
              </a:xfrm>
              <a:prstGeom prst="rect">
                <a:avLst/>
              </a:prstGeom>
            </p:spPr>
            <p:txBody>
              <a:bodyPr wrap="none">
                <a:spAutoFit/>
              </a:bodyPr>
              <a:lstStyle/>
              <a:p>
                <a:pPr algn="ctr"/>
                <a:r>
                  <a:rPr lang="en-US" altLang="zh-CN"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WWW</a:t>
                </a: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浏览器</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9" name="矩形 188"/>
              <p:cNvSpPr/>
              <p:nvPr/>
            </p:nvSpPr>
            <p:spPr>
              <a:xfrm>
                <a:off x="543501" y="3799696"/>
                <a:ext cx="2116156" cy="1174360"/>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服务系统中，</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浏览器负责接收用户的请求（例如，用户的键盘输入或鼠标输入），并利用</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HTTP</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协议将用户的请求传送给</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服务器</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。将</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页面进行解释，显示在用户的屏幕上。</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6081962" y="2299766"/>
            <a:ext cx="2821541" cy="4537493"/>
            <a:chOff x="4561670" y="1724824"/>
            <a:chExt cx="2116156" cy="3403120"/>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0" name="组合 189"/>
            <p:cNvGrpSpPr/>
            <p:nvPr/>
          </p:nvGrpSpPr>
          <p:grpSpPr>
            <a:xfrm>
              <a:off x="4561670" y="3625738"/>
              <a:ext cx="2116156" cy="1502206"/>
              <a:chOff x="543501" y="3471850"/>
              <a:chExt cx="2116156" cy="1502206"/>
            </a:xfrm>
          </p:grpSpPr>
          <p:sp>
            <p:nvSpPr>
              <p:cNvPr id="191" name="矩形 190"/>
              <p:cNvSpPr/>
              <p:nvPr/>
            </p:nvSpPr>
            <p:spPr>
              <a:xfrm>
                <a:off x="1070676" y="3471850"/>
                <a:ext cx="1061829" cy="346249"/>
              </a:xfrm>
              <a:prstGeom prst="rect">
                <a:avLst/>
              </a:prstGeom>
            </p:spPr>
            <p:txBody>
              <a:bodyPr wrap="none">
                <a:spAutoFit/>
              </a:bodyPr>
              <a:lstStyle/>
              <a:p>
                <a:pPr algn="ct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页面地址</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2" name="矩形 191"/>
              <p:cNvSpPr/>
              <p:nvPr/>
            </p:nvSpPr>
            <p:spPr>
              <a:xfrm>
                <a:off x="543501" y="3799696"/>
                <a:ext cx="2116156" cy="1174360"/>
              </a:xfrm>
              <a:prstGeom prst="rect">
                <a:avLst/>
              </a:prstGeom>
            </p:spPr>
            <p:txBody>
              <a:bodyPr wrap="square">
                <a:spAutoFit/>
              </a:bodyPr>
              <a:lstStyle/>
              <a:p>
                <a:pPr algn="ctr">
                  <a:lnSpc>
                    <a:spcPct val="114000"/>
                  </a:lnSpc>
                </a:pP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用户请求</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和获得的</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页面需要统一</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资源定位符（</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Uniform </a:t>
                </a:r>
                <a:r>
                  <a:rPr lang="en-US" altLang="zh-CN" sz="1400" dirty="0" err="1">
                    <a:solidFill>
                      <a:schemeClr val="tx1">
                        <a:lumMod val="65000"/>
                        <a:lumOff val="35000"/>
                      </a:schemeClr>
                    </a:solidFill>
                    <a:latin typeface="Century Gothic" panose="020B0502020202020204" pitchFamily="34" charset="0"/>
                    <a:cs typeface="Arial" panose="020B0604020202020204" pitchFamily="34" charset="0"/>
                  </a:rPr>
                  <a:t>Resoure</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 Locator </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URL</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）了。利用</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URL</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，用户可以指定要访问什么协议类型的服务器，互联网上的哪台服务器，以及服务器中的哪个文件。</a:t>
                </a:r>
                <a:endParaRPr lang="en-US" altLang="zh-CN" sz="1067"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1" name="组合 4110"/>
          <p:cNvGrpSpPr/>
          <p:nvPr/>
        </p:nvGrpSpPr>
        <p:grpSpPr>
          <a:xfrm>
            <a:off x="8903768" y="2299766"/>
            <a:ext cx="2821541" cy="4537494"/>
            <a:chOff x="6175471" y="1724824"/>
            <a:chExt cx="2116156" cy="340312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3" name="组合 192"/>
            <p:cNvGrpSpPr/>
            <p:nvPr/>
          </p:nvGrpSpPr>
          <p:grpSpPr>
            <a:xfrm>
              <a:off x="6175471" y="3625738"/>
              <a:ext cx="2116156" cy="1502207"/>
              <a:chOff x="543501" y="3471850"/>
              <a:chExt cx="2116156" cy="1502207"/>
            </a:xfrm>
          </p:grpSpPr>
          <p:sp>
            <p:nvSpPr>
              <p:cNvPr id="194" name="矩形 193"/>
              <p:cNvSpPr/>
              <p:nvPr/>
            </p:nvSpPr>
            <p:spPr>
              <a:xfrm>
                <a:off x="724426" y="3471850"/>
                <a:ext cx="1754327"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超文本标记语言</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5" name="矩形 194"/>
              <p:cNvSpPr/>
              <p:nvPr/>
            </p:nvSpPr>
            <p:spPr>
              <a:xfrm>
                <a:off x="543501" y="3799697"/>
                <a:ext cx="2116156" cy="1174360"/>
              </a:xfrm>
              <a:prstGeom prst="rect">
                <a:avLst/>
              </a:prstGeom>
            </p:spPr>
            <p:txBody>
              <a:bodyPr wrap="square">
                <a:spAutoFit/>
              </a:bodyPr>
              <a:lstStyle/>
              <a:p>
                <a:pPr algn="ctr">
                  <a:lnSpc>
                    <a:spcPct val="114000"/>
                  </a:lnSpc>
                </a:pPr>
                <a:r>
                  <a:rPr lang="en-US" altLang="zh-CN" sz="1400" dirty="0" smtClean="0">
                    <a:solidFill>
                      <a:schemeClr val="tx1">
                        <a:lumMod val="65000"/>
                        <a:lumOff val="35000"/>
                      </a:schemeClr>
                    </a:solidFill>
                    <a:latin typeface="Century Gothic" panose="020B0502020202020204" pitchFamily="34" charset="0"/>
                    <a:cs typeface="Arial" panose="020B0604020202020204" pitchFamily="34" charset="0"/>
                  </a:rPr>
                  <a:t>HTML </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就是</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格式化的语言，它使用一些约定的标记对</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上各种信息（包括文字、声音、图形、图像、视频等）、格式以及超链接进行描述</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。并</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将其显示为用户在屏幕上所看到的网页。</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2941907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84217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E-mail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电子邮件的传送过程</a:t>
            </a: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互联网中，邮件服务器之间使用简单邮件传输协议（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Simple Mail Transfer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）相互传递电子邮件。而电子邮件应用程序使用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协议向邮件服务器发送邮件，使用第</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代邮局协议（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Post Office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）或交互式邮件存取协议（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Interactive Mail Access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IMAP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）从邮件服务器的邮箱中读取邮件，如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7410" name="Picture 2" descr="06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1018" y="3283477"/>
            <a:ext cx="5489198" cy="33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4895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7410"/>
                                        </p:tgtEl>
                                        <p:attrNameLst>
                                          <p:attrName>style.visibility</p:attrName>
                                        </p:attrNameLst>
                                      </p:cBhvr>
                                      <p:to>
                                        <p:strVal val="visible"/>
                                      </p:to>
                                    </p:set>
                                    <p:animEffect transition="in" filter="fade">
                                      <p:cBhvr>
                                        <p:cTn id="15" dur="500"/>
                                        <p:tgtEl>
                                          <p:spTgt spid="17410"/>
                                        </p:tgtEl>
                                      </p:cBhvr>
                                    </p:animEffect>
                                    <p:anim calcmode="lin" valueType="num">
                                      <p:cBhvr>
                                        <p:cTn id="16" dur="500" fill="hold"/>
                                        <p:tgtEl>
                                          <p:spTgt spid="17410"/>
                                        </p:tgtEl>
                                        <p:attrNameLst>
                                          <p:attrName>ppt_x</p:attrName>
                                        </p:attrNameLst>
                                      </p:cBhvr>
                                      <p:tavLst>
                                        <p:tav tm="0">
                                          <p:val>
                                            <p:strVal val="#ppt_x"/>
                                          </p:val>
                                        </p:tav>
                                        <p:tav tm="100000">
                                          <p:val>
                                            <p:strVal val="#ppt_x"/>
                                          </p:val>
                                        </p:tav>
                                      </p:tavLst>
                                    </p:anim>
                                    <p:anim calcmode="lin" valueType="num">
                                      <p:cBhvr>
                                        <p:cTn id="17" dur="5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84217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E-mail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566070"/>
          </a:xfrm>
          <a:prstGeom prst="rect">
            <a:avLst/>
          </a:prstGeom>
        </p:spPr>
        <p:txBody>
          <a:bodyPr wrap="square">
            <a:spAutoFit/>
          </a:bodyPr>
          <a:lstStyle/>
          <a:p>
            <a:pPr algn="just">
              <a:lnSpc>
                <a:spcPct val="114000"/>
              </a:lnSpc>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电子邮件</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的相关协议</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邮件传输采用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模式，邮件的接收程序作为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端口守候，邮件的发送程序作为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客户在发送前需要请求一条到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服务器的连接，一旦连接建立成功，收发双方就可以传递命令、响应和邮件内容，其过程如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8434" name="Picture 2" descr="06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987" y="3778205"/>
            <a:ext cx="11020182" cy="134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21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8434"/>
                                        </p:tgtEl>
                                        <p:attrNameLst>
                                          <p:attrName>style.visibility</p:attrName>
                                        </p:attrNameLst>
                                      </p:cBhvr>
                                      <p:to>
                                        <p:strVal val="visible"/>
                                      </p:to>
                                    </p:set>
                                    <p:animEffect transition="in" filter="fade">
                                      <p:cBhvr>
                                        <p:cTn id="11" dur="1000"/>
                                        <p:tgtEl>
                                          <p:spTgt spid="18434"/>
                                        </p:tgtEl>
                                      </p:cBhvr>
                                    </p:animEffect>
                                    <p:anim calcmode="lin" valueType="num">
                                      <p:cBhvr>
                                        <p:cTn id="12" dur="1000" fill="hold"/>
                                        <p:tgtEl>
                                          <p:spTgt spid="18434"/>
                                        </p:tgtEl>
                                        <p:attrNameLst>
                                          <p:attrName>ppt_x</p:attrName>
                                        </p:attrNameLst>
                                      </p:cBhvr>
                                      <p:tavLst>
                                        <p:tav tm="0">
                                          <p:val>
                                            <p:strVal val="#ppt_x"/>
                                          </p:val>
                                        </p:tav>
                                        <p:tav tm="100000">
                                          <p:val>
                                            <p:strVal val="#ppt_x"/>
                                          </p:val>
                                        </p:tav>
                                      </p:tavLst>
                                    </p:anim>
                                    <p:anim calcmode="lin" valueType="num">
                                      <p:cBhvr>
                                        <p:cTn id="13"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84217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E-mail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250377"/>
          </a:xfrm>
          <a:prstGeom prst="rect">
            <a:avLst/>
          </a:prstGeom>
        </p:spPr>
        <p:txBody>
          <a:bodyPr wrap="square">
            <a:spAutoFit/>
          </a:bodyPr>
          <a:lstStyle/>
          <a:p>
            <a:pPr algn="just">
              <a:lnSpc>
                <a:spcPct val="114000"/>
              </a:lnSpc>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电子邮件</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的相关协议</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多用途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邮件扩展（</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MIME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由于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协议存在一些不足之处：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不能传送可执行文件或其它的二进制对象，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限于传送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ASCII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服务器会拒绝超过一定长度的邮件等。所以，人们提出了一种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MIME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协议。作为对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协议的扩充，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MIME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使电子邮件能够传输多媒体等二进制数据。它不仅允许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ASCII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文本消息，而且允许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位文本信息以及图像、语音等非文本的二进制信息的传送</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因特网报文存取协议（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IMAP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IMAP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直接从公司的邮件服务器获取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E-mail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有关信息或直接收取邮件的协议，这是与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不同的一种接收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E-mail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的新协议。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IMAP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协议可以让用户远程拨号连接邮件服务器，并且可以在下载邮件之前预览信件主题与信件来源。用户在自己的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机上就可以操纵邮件服务器的邮箱，就像在本地操纵一样，因此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IMAP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是一个联机协议。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01248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307316"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文件传输（</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FTP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50094"/>
          </a:xfrm>
          <a:prstGeom prst="rect">
            <a:avLst/>
          </a:prstGeom>
        </p:spPr>
        <p:txBody>
          <a:bodyPr wrap="square">
            <a:spAutoFit/>
          </a:bodyPr>
          <a:lstStyle/>
          <a:p>
            <a:pPr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是用于在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网络上两台计算机间进行文件传输的协议，它位于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协议栈的应用层，也是最早用于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上的协议之一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。与</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大多数的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服务一样，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模式，即由一台计算机作为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服务器提供文件传输服务，而由另一台计算机作为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客户端提出文件服务请求并得到授权的服务。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服务器与客户机之间使用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作为实现数据通信与交换的协议。然而，与其它</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模型不同的是，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客户端与服务器之间建立的是双重连接，一个是控制连接（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Control Connection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），另一个是数据传送连接（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Data Transfer Connection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）。控制连接主要用于传输</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控制命令，告诉服务器将传送哪个文件。数据传送连接主要用于数据传送，完成文件内容的传输</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的工作模式。</a:t>
            </a:r>
          </a:p>
        </p:txBody>
      </p:sp>
      <p:pic>
        <p:nvPicPr>
          <p:cNvPr id="20482" name="Picture 2" descr="06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3843" y="3576756"/>
            <a:ext cx="6236969" cy="319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1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500"/>
                                        <p:tgtEl>
                                          <p:spTgt spid="20482"/>
                                        </p:tgtEl>
                                      </p:cBhvr>
                                    </p:animEffect>
                                    <p:anim calcmode="lin" valueType="num">
                                      <p:cBhvr>
                                        <p:cTn id="16" dur="500" fill="hold"/>
                                        <p:tgtEl>
                                          <p:spTgt spid="20482"/>
                                        </p:tgtEl>
                                        <p:attrNameLst>
                                          <p:attrName>ppt_x</p:attrName>
                                        </p:attrNameLst>
                                      </p:cBhvr>
                                      <p:tavLst>
                                        <p:tav tm="0">
                                          <p:val>
                                            <p:strVal val="#ppt_x"/>
                                          </p:val>
                                        </p:tav>
                                        <p:tav tm="100000">
                                          <p:val>
                                            <p:strVal val="#ppt_x"/>
                                          </p:val>
                                        </p:tav>
                                      </p:tavLst>
                                    </p:anim>
                                    <p:anim calcmode="lin" valueType="num">
                                      <p:cBhvr>
                                        <p:cTn id="17" dur="5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853392"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Telnet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877437"/>
          </a:xfrm>
          <a:prstGeom prst="rect">
            <a:avLst/>
          </a:prstGeom>
        </p:spPr>
        <p:txBody>
          <a:bodyPr wrap="square">
            <a:spAutoFit/>
          </a:bodyPr>
          <a:lstStyle/>
          <a:p>
            <a:pPr lvl="0"/>
            <a:r>
              <a:rPr lang="en-US" altLang="zh-CN" sz="2000" dirty="0" smtClean="0">
                <a:solidFill>
                  <a:srgbClr val="F44F56"/>
                </a:solidFill>
                <a:latin typeface="汉仪菱心体简" panose="02010609000101010101" pitchFamily="49" charset="-122"/>
                <a:ea typeface="汉仪菱心体简" panose="02010609000101010101" pitchFamily="49" charset="-122"/>
              </a:rPr>
              <a:t>Telnet</a:t>
            </a:r>
            <a:r>
              <a:rPr lang="zh-CN" altLang="en-US" sz="2000" dirty="0" smtClean="0">
                <a:solidFill>
                  <a:srgbClr val="F44F56"/>
                </a:solidFill>
                <a:latin typeface="汉仪菱心体简" panose="02010609000101010101" pitchFamily="49" charset="-122"/>
                <a:ea typeface="汉仪菱心体简" panose="02010609000101010101" pitchFamily="49" charset="-122"/>
              </a:rPr>
              <a:t>的工作原理</a:t>
            </a:r>
            <a:endParaRPr lang="en-US" altLang="zh-CN" sz="2000" dirty="0" smtClean="0">
              <a:solidFill>
                <a:srgbClr val="F44F56"/>
              </a:solidFill>
              <a:latin typeface="汉仪菱心体简" panose="02010609000101010101" pitchFamily="49" charset="-122"/>
              <a:ea typeface="汉仪菱心体简" panose="02010609000101010101" pitchFamily="49" charset="-122"/>
            </a:endParaRPr>
          </a:p>
          <a:p>
            <a:pPr lvl="0"/>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的工作方式。当人们用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登录进入远程计算机系统时，相当于启动了两个网络进程。一个是在本地终端上运行的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客户机进程，它负责发出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的建立与拆除请求，并完成作为一个仿真终端的输入输出功能，如从键盘上接收所输入的字符，将输入的字符串变成标准格式并送给远程服务器，同时接收从远程服务器发来的信息并将信息显示在屏幕上等。另一个是在远程主机上运行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进程，该进程以后台进程的方式守候在远程计算机上，一旦接到客户端的连接请求，就马上活跃起来以完成连接建立的有关工作；建立连接之后，该进程等候客户端的输入命令，并把执行客户端命令的结果送回给客户端。</a:t>
            </a:r>
          </a:p>
        </p:txBody>
      </p:sp>
      <p:pic>
        <p:nvPicPr>
          <p:cNvPr id="21506" name="Picture 2" descr="0626"/>
          <p:cNvPicPr>
            <a:picLocks noChangeAspect="1" noChangeArrowheads="1"/>
          </p:cNvPicPr>
          <p:nvPr/>
        </p:nvPicPr>
        <p:blipFill>
          <a:blip r:embed="rId2" cstate="print">
            <a:extLst>
              <a:ext uri="{28A0092B-C50C-407E-A947-70E740481C1C}">
                <a14:useLocalDpi xmlns:a14="http://schemas.microsoft.com/office/drawing/2010/main" val="0"/>
              </a:ext>
            </a:extLst>
          </a:blip>
          <a:srcRect b="3247"/>
          <a:stretch>
            <a:fillRect/>
          </a:stretch>
        </p:blipFill>
        <p:spPr bwMode="auto">
          <a:xfrm>
            <a:off x="958920" y="3852153"/>
            <a:ext cx="10146815" cy="264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322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500"/>
                                        <p:tgtEl>
                                          <p:spTgt spid="21506"/>
                                        </p:tgtEl>
                                      </p:cBhvr>
                                    </p:animEffect>
                                    <p:anim calcmode="lin" valueType="num">
                                      <p:cBhvr>
                                        <p:cTn id="16" dur="500" fill="hold"/>
                                        <p:tgtEl>
                                          <p:spTgt spid="21506"/>
                                        </p:tgtEl>
                                        <p:attrNameLst>
                                          <p:attrName>ppt_x</p:attrName>
                                        </p:attrNameLst>
                                      </p:cBhvr>
                                      <p:tavLst>
                                        <p:tav tm="0">
                                          <p:val>
                                            <p:strVal val="#ppt_x"/>
                                          </p:val>
                                        </p:tav>
                                        <p:tav tm="100000">
                                          <p:val>
                                            <p:strVal val="#ppt_x"/>
                                          </p:val>
                                        </p:tav>
                                      </p:tavLst>
                                    </p:anim>
                                    <p:anim calcmode="lin" valueType="num">
                                      <p:cBhvr>
                                        <p:cTn id="17" dur="500" fill="hold"/>
                                        <p:tgtEl>
                                          <p:spTgt spid="215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互联网上的应用服务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853392"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Telnet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847207"/>
          </a:xfrm>
          <a:prstGeom prst="rect">
            <a:avLst/>
          </a:prstGeom>
        </p:spPr>
        <p:txBody>
          <a:bodyPr wrap="square">
            <a:spAutoFit/>
          </a:bodyPr>
          <a:lstStyle/>
          <a:p>
            <a:pPr lvl="0"/>
            <a:r>
              <a:rPr lang="en-US" altLang="zh-CN" sz="2000" dirty="0" smtClean="0">
                <a:solidFill>
                  <a:srgbClr val="F44F56"/>
                </a:solidFill>
                <a:latin typeface="汉仪菱心体简" panose="02010609000101010101" pitchFamily="49" charset="-122"/>
                <a:ea typeface="汉仪菱心体简" panose="02010609000101010101" pitchFamily="49" charset="-122"/>
              </a:rPr>
              <a:t>Telnet</a:t>
            </a:r>
            <a:r>
              <a:rPr lang="zh-CN" altLang="en-US" sz="2000" dirty="0" smtClean="0">
                <a:solidFill>
                  <a:srgbClr val="F44F56"/>
                </a:solidFill>
                <a:latin typeface="汉仪菱心体简" panose="02010609000101010101" pitchFamily="49" charset="-122"/>
                <a:ea typeface="汉仪菱心体简" panose="02010609000101010101" pitchFamily="49" charset="-122"/>
              </a:rPr>
              <a:t>的使用</a:t>
            </a:r>
            <a:endParaRPr lang="en-US" altLang="zh-CN" sz="2000" dirty="0" smtClean="0">
              <a:solidFill>
                <a:srgbClr val="F44F56"/>
              </a:solidFill>
              <a:latin typeface="汉仪菱心体简" panose="02010609000101010101" pitchFamily="49" charset="-122"/>
              <a:ea typeface="汉仪菱心体简" panose="02010609000101010101" pitchFamily="49" charset="-122"/>
            </a:endParaRPr>
          </a:p>
          <a:p>
            <a:pPr lvl="0"/>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为了防止非授权用户或恶意用户访问或破坏远程计算机上的资源，在建立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连接时会要求提供合法的登录账号，只有通过身份验证的登录请求才可能被远程计算机所接受</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lvl="0"/>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因此用户进行远程登录时有两个条件：</a:t>
            </a:r>
          </a:p>
          <a:p>
            <a:pPr marL="285750" lvl="0" indent="-285750">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在远程计算机上应该具有自己的用户账户，包括用户名与用户密码。</a:t>
            </a:r>
          </a:p>
          <a:p>
            <a:pPr marL="285750" lvl="0" indent="-285750">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远程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计算机提供公开的用户账户，供没有账户的用户使用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lvl="0" indent="-285750">
              <a:buClr>
                <a:srgbClr val="F44F56"/>
              </a:buClr>
              <a:buFont typeface="Wingdings" panose="05000000000000000000" pitchFamily="2" charset="2"/>
              <a:buChar char="l"/>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lvl="0"/>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用户在使用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命令进行远程登录时，首先应在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命令中给出对方计算机的主机名或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地址，然后根据对方系统的询问正确键入自己的用户名与用户密码。有时还要根据对方的要求回答自己所使用的仿真终端的类型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lvl="0"/>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lvl="0"/>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有很多信息服务机构提供开放式的远程登录服务，登录到这样的计算机时，不需要事先设置用户账户，使用公开的用户名就可以进入系统。这样，用户就可以使用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使自己的计算机暂时成为远程计算机的一个仿真终端。一旦用户成功地实现了远程登录，用户就可以像远程主机的本地终端一样进行工作，并可使用远程主机对外开放的全部资源，如硬件、程序、操作系统、应用软件及信息、资源。</a:t>
            </a:r>
          </a:p>
        </p:txBody>
      </p:sp>
    </p:spTree>
    <p:extLst>
      <p:ext uri="{BB962C8B-B14F-4D97-AF65-F5344CB8AC3E}">
        <p14:creationId xmlns:p14="http://schemas.microsoft.com/office/powerpoint/2010/main" val="3829214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89293" y="2264228"/>
            <a:ext cx="4368899" cy="384349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262431" cy="1080985"/>
            <a:chOff x="412490" y="524010"/>
            <a:chExt cx="2446824" cy="810740"/>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8501"/>
              <a:ext cx="2446824"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搭建网络应用服务平台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261706"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71246" y="2572722"/>
            <a:ext cx="4317562" cy="2688748"/>
            <a:chOff x="5900720" y="1046019"/>
            <a:chExt cx="3238172" cy="2016565"/>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5861" y="1046019"/>
              <a:ext cx="2783031" cy="2016565"/>
            </a:xfrm>
            <a:prstGeom prst="rect">
              <a:avLst/>
            </a:prstGeom>
          </p:spPr>
          <p:txBody>
            <a:bodyPr wrap="square">
              <a:spAutoFit/>
            </a:bodyPr>
            <a:lstStyle/>
            <a:p>
              <a:pPr>
                <a:lnSpc>
                  <a:spcPct val="114000"/>
                </a:lnSpc>
              </a:pPr>
              <a:r>
                <a:rPr lang="zh-CN" altLang="en-US"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任务实施条件</a:t>
              </a:r>
              <a:endParaRPr lang="en-US" altLang="zh-CN"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a:p>
              <a:pPr marL="457200" indent="-457200">
                <a:lnSpc>
                  <a:spcPct val="114000"/>
                </a:lnSpc>
                <a:buFont typeface="Wingdings" panose="05000000000000000000" pitchFamily="2" charset="2"/>
                <a:buChar char="l"/>
              </a:pPr>
              <a:r>
                <a:rPr lang="zh-CN" altLang="en-US" sz="2000" dirty="0">
                  <a:solidFill>
                    <a:schemeClr val="bg1"/>
                  </a:solidFill>
                  <a:latin typeface="Century Gothic" panose="020B0502020202020204" pitchFamily="34" charset="0"/>
                  <a:cs typeface="Arial" panose="020B0604020202020204" pitchFamily="34" charset="0"/>
                </a:rPr>
                <a:t>实现公司员工客户端通过域名访问</a:t>
              </a:r>
              <a:r>
                <a:rPr lang="en-US" altLang="zh-CN" sz="2000" dirty="0">
                  <a:solidFill>
                    <a:schemeClr val="bg1"/>
                  </a:solidFill>
                  <a:latin typeface="Century Gothic" panose="020B0502020202020204" pitchFamily="34" charset="0"/>
                  <a:cs typeface="Arial" panose="020B0604020202020204" pitchFamily="34" charset="0"/>
                </a:rPr>
                <a:t>Web</a:t>
              </a:r>
              <a:r>
                <a:rPr lang="zh-CN" altLang="en-US" sz="2000" dirty="0">
                  <a:solidFill>
                    <a:schemeClr val="bg1"/>
                  </a:solidFill>
                  <a:latin typeface="Century Gothic" panose="020B0502020202020204" pitchFamily="34" charset="0"/>
                  <a:cs typeface="Arial" panose="020B0604020202020204" pitchFamily="34" charset="0"/>
                </a:rPr>
                <a:t>站点、</a:t>
              </a:r>
              <a:r>
                <a:rPr lang="en-US" altLang="zh-CN" sz="2000" dirty="0">
                  <a:solidFill>
                    <a:schemeClr val="bg1"/>
                  </a:solidFill>
                  <a:latin typeface="Century Gothic" panose="020B0502020202020204" pitchFamily="34" charset="0"/>
                  <a:cs typeface="Arial" panose="020B0604020202020204" pitchFamily="34" charset="0"/>
                </a:rPr>
                <a:t>E-mail</a:t>
              </a:r>
              <a:r>
                <a:rPr lang="zh-CN" altLang="en-US" sz="2000" dirty="0">
                  <a:solidFill>
                    <a:schemeClr val="bg1"/>
                  </a:solidFill>
                  <a:latin typeface="Century Gothic" panose="020B0502020202020204" pitchFamily="34" charset="0"/>
                  <a:cs typeface="Arial" panose="020B0604020202020204" pitchFamily="34" charset="0"/>
                </a:rPr>
                <a:t>服务器</a:t>
              </a:r>
              <a:r>
                <a:rPr lang="zh-CN" altLang="en-US" sz="2000" dirty="0" smtClean="0">
                  <a:solidFill>
                    <a:schemeClr val="bg1"/>
                  </a:solidFill>
                  <a:latin typeface="Century Gothic" panose="020B0502020202020204" pitchFamily="34" charset="0"/>
                  <a:cs typeface="Arial" panose="020B0604020202020204" pitchFamily="34" charset="0"/>
                </a:rPr>
                <a:t>；</a:t>
              </a:r>
              <a:endParaRPr lang="en-US" altLang="zh-CN" sz="2000" dirty="0" smtClean="0">
                <a:solidFill>
                  <a:schemeClr val="bg1"/>
                </a:solidFill>
                <a:latin typeface="Century Gothic" panose="020B0502020202020204" pitchFamily="34" charset="0"/>
                <a:cs typeface="Arial" panose="020B0604020202020204" pitchFamily="34" charset="0"/>
              </a:endParaRPr>
            </a:p>
            <a:p>
              <a:pPr marL="457200" indent="-457200">
                <a:lnSpc>
                  <a:spcPct val="114000"/>
                </a:lnSpc>
                <a:buFont typeface="Wingdings" panose="05000000000000000000" pitchFamily="2" charset="2"/>
                <a:buChar char="l"/>
              </a:pPr>
              <a:r>
                <a:rPr lang="zh-CN" altLang="en-US" sz="2000" dirty="0">
                  <a:solidFill>
                    <a:schemeClr val="bg1"/>
                  </a:solidFill>
                  <a:latin typeface="Century Gothic" panose="020B0502020202020204" pitchFamily="34" charset="0"/>
                  <a:cs typeface="Arial" panose="020B0604020202020204" pitchFamily="34" charset="0"/>
                </a:rPr>
                <a:t>为客户机分配动态</a:t>
              </a:r>
              <a:r>
                <a:rPr lang="en-US" altLang="zh-CN" sz="2000" dirty="0">
                  <a:solidFill>
                    <a:schemeClr val="bg1"/>
                  </a:solidFill>
                  <a:latin typeface="Century Gothic" panose="020B0502020202020204" pitchFamily="34" charset="0"/>
                  <a:cs typeface="Arial" panose="020B0604020202020204" pitchFamily="34" charset="0"/>
                </a:rPr>
                <a:t>IP</a:t>
              </a:r>
              <a:r>
                <a:rPr lang="zh-CN" altLang="en-US" sz="2000" dirty="0">
                  <a:solidFill>
                    <a:schemeClr val="bg1"/>
                  </a:solidFill>
                  <a:latin typeface="Century Gothic" panose="020B0502020202020204" pitchFamily="34" charset="0"/>
                  <a:cs typeface="Arial" panose="020B0604020202020204" pitchFamily="34" charset="0"/>
                </a:rPr>
                <a:t>地址，并向客户机传递</a:t>
              </a:r>
              <a:r>
                <a:rPr lang="en-US" altLang="zh-CN" sz="2000" dirty="0">
                  <a:solidFill>
                    <a:schemeClr val="bg1"/>
                  </a:solidFill>
                  <a:latin typeface="Century Gothic" panose="020B0502020202020204" pitchFamily="34" charset="0"/>
                  <a:cs typeface="Arial" panose="020B0604020202020204" pitchFamily="34" charset="0"/>
                </a:rPr>
                <a:t>DNS</a:t>
              </a:r>
              <a:r>
                <a:rPr lang="zh-CN" altLang="en-US" sz="2000" dirty="0">
                  <a:solidFill>
                    <a:schemeClr val="bg1"/>
                  </a:solidFill>
                  <a:latin typeface="Century Gothic" panose="020B0502020202020204" pitchFamily="34" charset="0"/>
                  <a:cs typeface="Arial" panose="020B0604020202020204" pitchFamily="34" charset="0"/>
                </a:rPr>
                <a:t>服务器参数等。</a:t>
              </a:r>
              <a:endParaRPr lang="en-US" altLang="zh-CN" sz="2000" dirty="0" smtClean="0">
                <a:solidFill>
                  <a:schemeClr val="bg1"/>
                </a:solidFill>
                <a:latin typeface="Century Gothic" panose="020B0502020202020204" pitchFamily="34" charset="0"/>
                <a:cs typeface="Arial" panose="020B0604020202020204" pitchFamily="34" charset="0"/>
              </a:endParaRPr>
            </a:p>
          </p:txBody>
        </p:sp>
      </p:grpSp>
      <p:grpSp>
        <p:nvGrpSpPr>
          <p:cNvPr id="82" name="组合 81"/>
          <p:cNvGrpSpPr/>
          <p:nvPr/>
        </p:nvGrpSpPr>
        <p:grpSpPr>
          <a:xfrm>
            <a:off x="1379847" y="5756175"/>
            <a:ext cx="4028417" cy="9524"/>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141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网络拓扑设计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6"/>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任务主要实现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E-mail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服务器功能，并且这些服务器上承载的流量较大，因此服务器采用集中部署方式，即将这些服务器都部署在网络中的一台核心交换机上。因此本任务的网络拓扑图如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22530" name="Picture 2" descr="6-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573" y="2839358"/>
            <a:ext cx="7251510" cy="371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7305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22530"/>
                                        </p:tgtEl>
                                        <p:attrNameLst>
                                          <p:attrName>style.visibility</p:attrName>
                                        </p:attrNameLst>
                                      </p:cBhvr>
                                      <p:to>
                                        <p:strVal val="visible"/>
                                      </p:to>
                                    </p:set>
                                    <p:animEffect transition="in" filter="fade">
                                      <p:cBhvr>
                                        <p:cTn id="20" dur="500"/>
                                        <p:tgtEl>
                                          <p:spTgt spid="22530"/>
                                        </p:tgtEl>
                                      </p:cBhvr>
                                    </p:animEffect>
                                    <p:anim calcmode="lin" valueType="num">
                                      <p:cBhvr>
                                        <p:cTn id="21" dur="500" fill="hold"/>
                                        <p:tgtEl>
                                          <p:spTgt spid="22530"/>
                                        </p:tgtEl>
                                        <p:attrNameLst>
                                          <p:attrName>ppt_x</p:attrName>
                                        </p:attrNameLst>
                                      </p:cBhvr>
                                      <p:tavLst>
                                        <p:tav tm="0">
                                          <p:val>
                                            <p:strVal val="#ppt_x"/>
                                          </p:val>
                                        </p:tav>
                                        <p:tav tm="100000">
                                          <p:val>
                                            <p:strVal val="#ppt_x"/>
                                          </p:val>
                                        </p:tav>
                                      </p:tavLst>
                                    </p:anim>
                                    <p:anim calcmode="lin" valueType="num">
                                      <p:cBhvr>
                                        <p:cTn id="22" dur="500" fill="hold"/>
                                        <p:tgtEl>
                                          <p:spTgt spid="225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636857"/>
            <a:ext cx="3925763" cy="513346"/>
            <a:chOff x="5688125" y="3477645"/>
            <a:chExt cx="2944322" cy="385010"/>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77645"/>
              <a:ext cx="2808311" cy="385010"/>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的工作原理</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98532"/>
            <a:ext cx="3942600" cy="484334"/>
            <a:chOff x="5688125" y="2923896"/>
            <a:chExt cx="2956950" cy="36325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929838"/>
              <a:ext cx="2808311" cy="357308"/>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TCP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与 </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UDP</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5"/>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传输层提供的服务</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64153"/>
            <a:ext cx="3922704" cy="554644"/>
            <a:chOff x="5688125" y="1698111"/>
            <a:chExt cx="2942028" cy="415982"/>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729084"/>
              <a:ext cx="2808311" cy="3850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传输层的定位和功能</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433300"/>
            <a:ext cx="3960921" cy="514859"/>
            <a:chOff x="5688125" y="4074981"/>
            <a:chExt cx="2970691" cy="3861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103816"/>
              <a:ext cx="2808311" cy="3573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互联网上的应用服务</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58165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730235"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地址规划与配置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地址需要静态配置，客户端的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地址采用动态分配，具体规划如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台服务器上手动配置按照</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地址参数。</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2" name="图片 1"/>
          <p:cNvPicPr>
            <a:picLocks noChangeAspect="1"/>
          </p:cNvPicPr>
          <p:nvPr/>
        </p:nvPicPr>
        <p:blipFill>
          <a:blip r:embed="rId2"/>
          <a:stretch>
            <a:fillRect/>
          </a:stretch>
        </p:blipFill>
        <p:spPr>
          <a:xfrm>
            <a:off x="2061100" y="2480431"/>
            <a:ext cx="7942455" cy="4045160"/>
          </a:xfrm>
          <a:prstGeom prst="rect">
            <a:avLst/>
          </a:prstGeom>
        </p:spPr>
      </p:pic>
    </p:spTree>
    <p:extLst>
      <p:ext uri="{BB962C8B-B14F-4D97-AF65-F5344CB8AC3E}">
        <p14:creationId xmlns:p14="http://schemas.microsoft.com/office/powerpoint/2010/main" val="442874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66095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Web</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、邮件（</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POP3</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）服务组件</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460947"/>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Server 2003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系统中默认没有安装这些组件，用户需要进行手动安装。安装服务器组件的步骤如下所述</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“控制面板”窗口中双击“添加或删除程序”图标，打开“添加或删除程序”窗口，单击“添加</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删除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组件向导”对话框，在“组件”列表框中选中“网络服务”复选框。弹出“网络服务”对话框，在“网络服务的子组件”选项区域中选中“动态主机配置协议（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）”复选框。依次单击“确定”按钮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组件”对话框中双击“应用程序服务器”选项，打开“应用程序服务器”对话框。在“应用程序服务器的子组件”列表框中选中“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）”复选框。弹出“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）”对话框，在“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）的子组件”列表框中选中“万维网服务”复选框。依次单击“确定”按钮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组件向导”对话框，在“组件”列表框中选中“电子邮件服务”复选框。选中该选项后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组件向导将安装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组件，并安装简单邮件传输协议（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依次</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单击“确定”按钮，单击“下一步”按钮。系统开始安装和配置服务组件，完成安装后单击“完成”按钮。</a:t>
            </a:r>
          </a:p>
        </p:txBody>
      </p:sp>
    </p:spTree>
    <p:extLst>
      <p:ext uri="{BB962C8B-B14F-4D97-AF65-F5344CB8AC3E}">
        <p14:creationId xmlns:p14="http://schemas.microsoft.com/office/powerpoint/2010/main" val="294106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42754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服务器配置步骤</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4443396"/>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DHCP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服务器中创建</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地址</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作用域</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endPar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“开始”菜单中选择“管理工具”→“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菜单项，打开“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窗口。在左窗格中右击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服务器名称，选择“新建作用域”命令</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出“新建作用域向导”对话框，在“新建作用域向导”对话框中单击“下一步”按钮，打开“作用域名”对话框。在“名称”文本框中为该作用域输入一个名称（如</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huaxin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），另外可以在“描述”文本框中输入一段描述性的语言，然后单击“下一步”按钮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地址范围”对话框，分别在“起始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地址”和“结束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地址”文本框中输入事先规划的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地址范围的起止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192.168.1.10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192.168.1.100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）。接着需要在“子网掩码”文本框中输入子网掩码，或者调整“长度”微调按钮的值，设置完毕单击“下一步”按钮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弹出的“添加排除”对话框中可以指定排除的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地址范围，例如已经指定给服务器的静态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地址需要在此排除。在“起始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地址”文本框中输入准备排除的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地址并单击“添加”按钮，这样可以排除一个单独的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地址，当然也可以排除某个范围内的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地址，单击“下一步”按钮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弹出的“租约期限”对话框中，默认将客户端获取的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地址使用期限设置为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天。根据实际需要修改租约期限（如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天），单击“下一步”按钮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50956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42754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DHCP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服务器配置步骤</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969659"/>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DHCP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服务器中创建</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地址</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作用域</a:t>
            </a:r>
            <a:endPar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选项”对话框，选中“是，想现在配置这些选项”单选按钮，并单击“下一步”按钮。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弹出的“路由器（默认网关）”对话框中根据实际情况输入网关地址（如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192.168.1.254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），并依次单击“添加”按钮→“下一步”按钮。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弹出的“域名称和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服务器”对话框中设置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服务器地址可以设置为多个，既可以是局域网内部的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服务器地址，也可以是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服务器地址，这里设置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192.168.1.250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服务器”对话框，一般无需进行设置，直接单击“下一步”按钮。在打开的“激活作用域”对话框中，选中“是，想现在激活此作用域”单选按钮，并单击“下一步”按钮。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最后</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弹出“正在完成新建作用域向导”对话框，单击“完成”按钮即可。</a:t>
            </a:r>
          </a:p>
        </p:txBody>
      </p:sp>
      <p:sp>
        <p:nvSpPr>
          <p:cNvPr id="11" name="矩形 10"/>
          <p:cNvSpPr/>
          <p:nvPr/>
        </p:nvSpPr>
        <p:spPr>
          <a:xfrm>
            <a:off x="549987" y="4779010"/>
            <a:ext cx="10964680" cy="1285352"/>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DHCP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中设置</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地址租约期限</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“开始”菜单中选择“管理工具”→“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窗口。在左窗格中展开服务器名称目录，然后右击“作用域”选项，在弹出的快捷菜单中选择“属性”命令</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打开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作用域属性对话框，在“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客户端的租约期限”区域选中“无限制”单选按钮，并单击“确定”按钮。</a:t>
            </a:r>
          </a:p>
        </p:txBody>
      </p:sp>
    </p:spTree>
    <p:extLst>
      <p:ext uri="{BB962C8B-B14F-4D97-AF65-F5344CB8AC3E}">
        <p14:creationId xmlns:p14="http://schemas.microsoft.com/office/powerpoint/2010/main" val="3210960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59558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Web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531095"/>
          </a:xfrm>
          <a:prstGeom prst="rect">
            <a:avLst/>
          </a:prstGeom>
        </p:spPr>
        <p:txBody>
          <a:bodyPr wrap="square">
            <a:spAutoFit/>
          </a:bodyPr>
          <a:lstStyle/>
          <a:p>
            <a:pPr algn="just">
              <a:lnSpc>
                <a:spcPct val="114000"/>
              </a:lnSpc>
              <a:buClr>
                <a:srgbClr val="F44F56"/>
              </a:buClr>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IIS 6.0 </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中搭建静态</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Web </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网站的</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步骤</a:t>
            </a:r>
            <a:endPar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“开始”菜单中选择“管理工具”→“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）管理器”菜单项，打开“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）管理器”窗口。在左窗格中展开“网站”目录，右击“默认网站”选项，在弹出的快捷菜单中选择“属性”命令。</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出“默认网站属性”对话框，在“网站”选项卡中单击“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地址”下拉列表框中的下拉按钮，并选中该站点要绑定的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切换到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“主目录”选项卡，单击“本地路径”文本框右侧的“浏览”按钮，选择网站程序所在的主目录并单击“确定”按钮。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切换到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“文档”选项卡，选中“启用默认内容文档”复选框。然后单击“添加”按钮，在弹出的“添加内容页”对话框的“默认内容页”文本框中输入网站首页文件名（如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index.html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），并单击“确定”按钮。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返回</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“默认网站属性”对话框，并单击“确定”按钮。至此静态网站搭建完毕，用户只要将开发的网站源程序复制到所设置的网站主目录中，即可使用指定的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地址访问该网站。</a:t>
            </a:r>
          </a:p>
        </p:txBody>
      </p:sp>
    </p:spTree>
    <p:extLst>
      <p:ext uri="{BB962C8B-B14F-4D97-AF65-F5344CB8AC3E}">
        <p14:creationId xmlns:p14="http://schemas.microsoft.com/office/powerpoint/2010/main" val="3995991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0466"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DNS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969659"/>
          </a:xfrm>
          <a:prstGeom prst="rect">
            <a:avLst/>
          </a:prstGeom>
        </p:spPr>
        <p:txBody>
          <a:bodyPr wrap="square">
            <a:spAutoFit/>
          </a:bodyPr>
          <a:lstStyle/>
          <a:p>
            <a:pPr algn="just">
              <a:lnSpc>
                <a:spcPct val="114000"/>
              </a:lnSpc>
              <a:buClr>
                <a:srgbClr val="F44F56"/>
              </a:buClr>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安装</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DNS</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默认</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情况下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Server 2003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系统中没有安装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服务器，建立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服务器第一件工作就是安装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执行</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管理工具”→“配置您的服务器向导”命令，在弹出的“配置您的服务器向导”对话框中依次单击“下一步”按钮。配置向导自动检测所有网络连接的设置情况，进入“服务器角色”向导页。如果是第一次使用配置向导，则出现“配置选项”对话框，选中“自定义配置”单选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“服务器角色”列表中选中“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服务器”选项，并单击“下一步”按钮。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向导</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服务器，并且可能会提示插入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Server 2003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的安装光盘或指定安装源文件。</a:t>
            </a: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如果该服务器当前配置为自动获取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组件向导”对话框的“正在配置组件”页面就会出现，提示用户使用静态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p>
        </p:txBody>
      </p:sp>
    </p:spTree>
    <p:extLst>
      <p:ext uri="{BB962C8B-B14F-4D97-AF65-F5344CB8AC3E}">
        <p14:creationId xmlns:p14="http://schemas.microsoft.com/office/powerpoint/2010/main" val="36218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0466"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DNS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4373248"/>
          </a:xfrm>
          <a:prstGeom prst="rect">
            <a:avLst/>
          </a:prstGeom>
        </p:spPr>
        <p:txBody>
          <a:bodyPr wrap="square">
            <a:spAutoFit/>
          </a:bodyPr>
          <a:lstStyle/>
          <a:p>
            <a:pPr algn="just">
              <a:lnSpc>
                <a:spcPct val="114000"/>
              </a:lnSpc>
              <a:buClr>
                <a:srgbClr val="F44F56"/>
              </a:buClr>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创建区域</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服务器安装完成以后会自动弹出“配置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服务器向导”对话框。用户可以在该向导的指引下创建区域。</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向导”对话框中单击“下一步”按钮，打开“选择配置操作”向导页。在默认情况下适合小型网络使用的“创建正向查找区域”单选按钮处于选中状态。如果所管理的网络不太大，保持默认选项，并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打开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“主服务器位置”对话框，如果所部署的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服务器是网络中的第一台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服务器，则应该选中“这台服务器维护该区域”单选按钮，将该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服务器作为主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服务器使用，并单击“下一步”按钮。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打开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“新建区域向导”对话框，在“区域名称”文本框中输入一个能反映公司信息的区域名称（如“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打开的“区域文件”对话框中已经根据区域名称默认输入了一个文件名。保持默认值不变，单击“下一步”按钮。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打开的“动态更新”对话框中指定该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区域能够接受的注册信息更新类型。允许动态更新可以让系统自动地在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中注册有关信息，在实际应用中比较有用，因此选中“允许非安全和安全动态更新”单选按钮，单击“下一步”按钮。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依次</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单击“完成”按钮，结束“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区域的创建过程和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服务器的安装配置过程。</a:t>
            </a:r>
          </a:p>
        </p:txBody>
      </p:sp>
    </p:spTree>
    <p:extLst>
      <p:ext uri="{BB962C8B-B14F-4D97-AF65-F5344CB8AC3E}">
        <p14:creationId xmlns:p14="http://schemas.microsoft.com/office/powerpoint/2010/main" val="191706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0466"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DNS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250377"/>
          </a:xfrm>
          <a:prstGeom prst="rect">
            <a:avLst/>
          </a:prstGeom>
        </p:spPr>
        <p:txBody>
          <a:bodyPr wrap="square">
            <a:spAutoFit/>
          </a:bodyPr>
          <a:lstStyle/>
          <a:p>
            <a:pPr algn="just">
              <a:lnSpc>
                <a:spcPct val="114000"/>
              </a:lnSpc>
              <a:buClr>
                <a:srgbClr val="F44F56"/>
              </a:buClr>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创建域名</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刚才利用向导成功创建了“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区域，可是内部用户还不能使用这个名称来访问内部站点，因为它还不是一个合格的域名。接着还需要在其基础上创建指向不同主机的域名才能提供域名解析服务。这里准备创建一个用以访问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站点的域名“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，具体操作步骤如下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执行</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控制台窗口。</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左窗格中依次展开“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Server Name”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和“正向查找区域”目录。然后右击“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区域，执行快捷菜单中的“新建主机”命令。</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出“新建主机”对话框，在“名称”文本框中输入一个能代表该主机所提供服务的名称（本例输入“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地址”文本框中输入该主机的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192.168.1.252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”），单击“添加主机”按钮。很快就会提示已经成功创建主机记录。单击“完成”按钮结束创建。</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94051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配置邮件服务器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811813"/>
          </a:xfrm>
          <a:prstGeom prst="rect">
            <a:avLst/>
          </a:prstGeom>
        </p:spPr>
        <p:txBody>
          <a:bodyPr wrap="square">
            <a:spAutoFit/>
          </a:bodyPr>
          <a:lstStyle/>
          <a:p>
            <a:pPr algn="just">
              <a:lnSpc>
                <a:spcPct val="114000"/>
              </a:lnSpc>
              <a:buClr>
                <a:srgbClr val="F44F56"/>
              </a:buClr>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Windows Server 2003</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邮件服务器中配置</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POP3 </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服务组件主要用于提供电子邮件接收服务，用户需要对其进行必要的配置操作，以便能够正常提供服务，操作步骤如下所述。</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“开始”菜单中选择“管理工具”→“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服务”菜单项，打开“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服务”窗口。在左窗格中选中服务器名称（如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server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），然后在右窗格中单击“服务器属性”超链接。</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Server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属性”对话框，在“身份验证方法”下拉列表框中选中“本地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账户”选项。然后单击“根邮件目录”文本框右侧的“浏览”按钮，选择本地磁盘中的一个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NTFS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分区作为根邮件目录所在分区。最后选中“总是为新的邮箱创建关联的用户”复选框，并单击“确定”按钮。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服务”窗口中提示用户将重新启动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服务，单击“是”按钮。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返回</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服务”窗口，在左窗格中右击服务器名称，选择“新建”→ “域”命令。</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出“添加域”对话框，在“域名”文本框中输入准备使用的电子邮件域名（例如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），并单击“添加”按钮。</a:t>
            </a:r>
          </a:p>
        </p:txBody>
      </p:sp>
    </p:spTree>
    <p:extLst>
      <p:ext uri="{BB962C8B-B14F-4D97-AF65-F5344CB8AC3E}">
        <p14:creationId xmlns:p14="http://schemas.microsoft.com/office/powerpoint/2010/main" val="804333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配置邮件服务器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250377"/>
          </a:xfrm>
          <a:prstGeom prst="rect">
            <a:avLst/>
          </a:prstGeom>
        </p:spPr>
        <p:txBody>
          <a:bodyPr wrap="square">
            <a:spAutoFit/>
          </a:bodyPr>
          <a:lstStyle/>
          <a:p>
            <a:pPr algn="just">
              <a:lnSpc>
                <a:spcPct val="114000"/>
              </a:lnSpc>
              <a:buClr>
                <a:srgbClr val="F44F56"/>
              </a:buClr>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POP3 </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邮件服务器中创建用户</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邮箱</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服务进行基本的配置工作后，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服务已经启动，并能够具备了接收电子邮件的能力。不过用户如果在该邮件服务器上没有邮箱，接收电子邮件也就无从谈起了。因此需要为局域网用户创建一些邮箱，操作步骤如下所述。</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服务”窗口中选中邮件域名（如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），然后在右窗格中单击“添加邮箱”超链接。</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出“添加邮箱”对话框，在“邮箱名”文本框中输入邮箱用户名（即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字符前的名称）。选中“为此邮箱创建相关联的用户”复选框，设置邮箱初始密码。设置完毕单击“确定”按钮。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弹出的“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服务”窗口中，提示用户已经成功添加邮箱。并提醒用户可以使用两种方式登录邮箱（即明文身份验证和安全密码身份验证），直接单击“确定”按钮。</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重复</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上述步骤继续添加其它邮箱，在“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服务”窗口中选中邮件域名，会在右窗格中显示出已经添加的邮箱。选中指定的邮箱名，可以对其进行锁定和删除等管理操作。</a:t>
            </a:r>
          </a:p>
        </p:txBody>
      </p:sp>
    </p:spTree>
    <p:extLst>
      <p:ext uri="{BB962C8B-B14F-4D97-AF65-F5344CB8AC3E}">
        <p14:creationId xmlns:p14="http://schemas.microsoft.com/office/powerpoint/2010/main" val="3848515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787908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传输层的地位和上下层之间的关系</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传输层的地位</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层是整个网络体系结构中的关键，传输层向高层屏蔽了低层通信子网细节，使高层用户看不见实现通信功能的物理链路是什么，看不见数据链路层使用什么协议。传输层使高层用户看见的好像两个传输实体之间有一条端到端的、可靠的、全双工通信通路。因此，从通信和信息处理的角度看，传输层起到了承上启下的作用，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参考模型的关键。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3314" name="Picture 2" descr="06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8931" y="3120076"/>
            <a:ext cx="6926793" cy="292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936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3314"/>
                                        </p:tgtEl>
                                        <p:attrNameLst>
                                          <p:attrName>style.visibility</p:attrName>
                                        </p:attrNameLst>
                                      </p:cBhvr>
                                      <p:to>
                                        <p:strVal val="visible"/>
                                      </p:to>
                                    </p:set>
                                    <p:animEffect transition="in" filter="fade">
                                      <p:cBhvr>
                                        <p:cTn id="20" dur="500"/>
                                        <p:tgtEl>
                                          <p:spTgt spid="13314"/>
                                        </p:tgtEl>
                                      </p:cBhvr>
                                    </p:animEffect>
                                    <p:anim calcmode="lin" valueType="num">
                                      <p:cBhvr>
                                        <p:cTn id="21" dur="500" fill="hold"/>
                                        <p:tgtEl>
                                          <p:spTgt spid="13314"/>
                                        </p:tgtEl>
                                        <p:attrNameLst>
                                          <p:attrName>ppt_x</p:attrName>
                                        </p:attrNameLst>
                                      </p:cBhvr>
                                      <p:tavLst>
                                        <p:tav tm="0">
                                          <p:val>
                                            <p:strVal val="#ppt_x"/>
                                          </p:val>
                                        </p:tav>
                                        <p:tav tm="100000">
                                          <p:val>
                                            <p:strVal val="#ppt_x"/>
                                          </p:val>
                                        </p:tav>
                                      </p:tavLst>
                                    </p:anim>
                                    <p:anim calcmode="lin" valueType="num">
                                      <p:cBhvr>
                                        <p:cTn id="22" dur="5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配置邮件服务器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811813"/>
          </a:xfrm>
          <a:prstGeom prst="rect">
            <a:avLst/>
          </a:prstGeom>
        </p:spPr>
        <p:txBody>
          <a:bodyPr wrap="square">
            <a:spAutoFit/>
          </a:bodyPr>
          <a:lstStyle/>
          <a:p>
            <a:pPr algn="just">
              <a:lnSpc>
                <a:spcPct val="114000"/>
              </a:lnSpc>
              <a:buClr>
                <a:srgbClr val="F44F56"/>
              </a:buClr>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在</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IIS 6.0</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中配置</a:t>
            </a:r>
            <a:r>
              <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SMTP </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邮件服务</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Server 2003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邮件服务器中完成对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服务组件的配置，并创建用户邮箱以后，邮件服务器其实已经能够完成基本的邮件收发请求。不过为了进一步完善邮件服务器的功能，建议用户对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服务进行必要的配置，操作步骤如下所述：</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“开始”菜单中选择“管理工具”→“</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）管理器”菜单项，打开“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信息服务（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IIS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）管理器”窗口。在左窗格中展开本地计算机目录，右击“默认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虚拟服务器”选项，并选择“属性”命令。</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弹</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出“默认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虚拟服务器属性”对话框。切换到“常规”选项卡，在“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地址”下拉列表框中选择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服务器使用的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192.168.1.253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）。也可以单击“高级”按钮对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地址和端口号（默认端口为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）进行更详细的设置。选中“限制连接数为”复选框可以设置允许同时连接到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服务器的用户数量，另外还可以在“连接超时（分钟）”文本中设置空闲连接的生存周期。</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切换到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“邮件”选项卡，在该选项卡中可以设置与邮件发送相关的参数，如邮件大小、用户连接时间等参数信息，这些设置主要用于防止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服务器被滥用。其它选项卡中的设置保持默认参数，并单击“确定”按钮。</a:t>
            </a:r>
          </a:p>
        </p:txBody>
      </p:sp>
    </p:spTree>
    <p:extLst>
      <p:ext uri="{BB962C8B-B14F-4D97-AF65-F5344CB8AC3E}">
        <p14:creationId xmlns:p14="http://schemas.microsoft.com/office/powerpoint/2010/main" val="3233504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测试服务器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4302973"/>
          </a:xfrm>
          <a:prstGeom prst="rect">
            <a:avLst/>
          </a:prstGeom>
        </p:spPr>
        <p:txBody>
          <a:bodyPr wrap="square">
            <a:spAutoFit/>
          </a:bodyPr>
          <a:lstStyle/>
          <a:p>
            <a:pPr algn="just">
              <a:lnSpc>
                <a:spcPct val="114000"/>
              </a:lnSpc>
              <a:buClr>
                <a:srgbClr val="F44F56"/>
              </a:buClr>
            </a:pP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DHCP</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服务器的测试 </a:t>
            </a: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在命令行提示符方式下：</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利用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/all”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命令可查看详细的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设置（包括网卡的物理地址）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利用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/release”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命令可释放获得的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利用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/renew”</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命令重新获得</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Web</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服务器的测试</a:t>
            </a: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浏览器的地址栏中输入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http://192.168.1.252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能够成功访问刚才创建的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站点，则说明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服务器正常运行</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DNS</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服务器的测试</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www.cqcet.edu.cn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，观察域名服务器解析是否正确，能够成功访问刚才创建的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站点</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，则说明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服务器正常运行。</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命令提示符下，利用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命令能够解析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www.cqcet.edu</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主机域名所对应的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地址，则说明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服务器正常运行</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F44F56"/>
              </a:buClr>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邮件</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服务器的测试</a:t>
            </a:r>
          </a:p>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Outlook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中建立两个账户，如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tjy@cqcet.edu</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yyd@cqcet.edu</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，如果双方能够成功发送邮件，则说明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服务器运行正常。如果双方能够正常接收到对方发过来的邮件，则说明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服务也是正常的。</a:t>
            </a:r>
          </a:p>
        </p:txBody>
      </p:sp>
    </p:spTree>
    <p:extLst>
      <p:ext uri="{BB962C8B-B14F-4D97-AF65-F5344CB8AC3E}">
        <p14:creationId xmlns:p14="http://schemas.microsoft.com/office/powerpoint/2010/main" val="203707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12288688"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921965" y="0"/>
            <a:ext cx="2592701" cy="2084205"/>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688672" y="2260605"/>
            <a:ext cx="5899372" cy="1323439"/>
          </a:xfrm>
          <a:prstGeom prst="rect">
            <a:avLst/>
          </a:prstGeom>
        </p:spPr>
        <p:txBody>
          <a:bodyPr wrap="none">
            <a:spAutoFit/>
          </a:bodyPr>
          <a:lstStyle/>
          <a:p>
            <a:r>
              <a:rPr lang="en-US" altLang="zh-CN" sz="8000" dirty="0">
                <a:solidFill>
                  <a:srgbClr val="F44F56"/>
                </a:solidFill>
                <a:latin typeface="Century Gothic" panose="020B0502020202020204" pitchFamily="34" charset="0"/>
                <a:cs typeface="Arial" panose="020B0604020202020204" pitchFamily="34" charset="0"/>
              </a:rPr>
              <a:t>THANK</a:t>
            </a:r>
            <a:r>
              <a:rPr lang="en-US" altLang="zh-CN" sz="8000" dirty="0">
                <a:solidFill>
                  <a:schemeClr val="bg1"/>
                </a:solidFill>
                <a:latin typeface="Century Gothic" panose="020B0502020202020204" pitchFamily="34" charset="0"/>
                <a:cs typeface="Arial" panose="020B0604020202020204" pitchFamily="34" charset="0"/>
              </a:rPr>
              <a:t> YOU</a:t>
            </a:r>
          </a:p>
        </p:txBody>
      </p:sp>
      <p:sp>
        <p:nvSpPr>
          <p:cNvPr id="26" name="TextBox 6"/>
          <p:cNvSpPr txBox="1"/>
          <p:nvPr/>
        </p:nvSpPr>
        <p:spPr>
          <a:xfrm>
            <a:off x="9136289" y="6027840"/>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283957518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15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传输层的功能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主要功能</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传输层提供了不同主机上应用程序进程之间的端到端的逻辑通信，如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示。所谓“端到端”（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End to End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）通信，即发送端和接收端进程之间的通信。</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4338" name="Picture 2" descr="06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2713" y="3100867"/>
            <a:ext cx="8259229" cy="3338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86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500"/>
                                        <p:tgtEl>
                                          <p:spTgt spid="14338"/>
                                        </p:tgtEl>
                                      </p:cBhvr>
                                    </p:animEffect>
                                    <p:anim calcmode="lin" valueType="num">
                                      <p:cBhvr>
                                        <p:cTn id="21" dur="500" fill="hold"/>
                                        <p:tgtEl>
                                          <p:spTgt spid="14338"/>
                                        </p:tgtEl>
                                        <p:attrNameLst>
                                          <p:attrName>ppt_x</p:attrName>
                                        </p:attrNameLst>
                                      </p:cBhvr>
                                      <p:tavLst>
                                        <p:tav tm="0">
                                          <p:val>
                                            <p:strVal val="#ppt_x"/>
                                          </p:val>
                                        </p:tav>
                                        <p:tav tm="100000">
                                          <p:val>
                                            <p:strVal val="#ppt_x"/>
                                          </p:val>
                                        </p:tav>
                                      </p:tavLst>
                                    </p:anim>
                                    <p:anim calcmode="lin" valueType="num">
                                      <p:cBhvr>
                                        <p:cTn id="22" dur="5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262432" cy="1093362"/>
            <a:chOff x="412490" y="524010"/>
            <a:chExt cx="2446824" cy="820021"/>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传输层的功能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7782"/>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主要功能</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438346" y="2299766"/>
            <a:ext cx="2821541" cy="4268702"/>
            <a:chOff x="543501" y="1724824"/>
            <a:chExt cx="2116156" cy="3201527"/>
          </a:xfrm>
        </p:grpSpPr>
        <p:grpSp>
          <p:nvGrpSpPr>
            <p:cNvPr id="4102" name="组合 4101"/>
            <p:cNvGrpSpPr/>
            <p:nvPr/>
          </p:nvGrpSpPr>
          <p:grpSpPr>
            <a:xfrm>
              <a:off x="543501" y="3625738"/>
              <a:ext cx="2116156" cy="1300613"/>
              <a:chOff x="543501" y="3471850"/>
              <a:chExt cx="2116156" cy="1300613"/>
            </a:xfrm>
          </p:grpSpPr>
          <p:sp>
            <p:nvSpPr>
              <p:cNvPr id="180" name="矩形 179"/>
              <p:cNvSpPr/>
              <p:nvPr/>
            </p:nvSpPr>
            <p:spPr>
              <a:xfrm>
                <a:off x="724427" y="3471850"/>
                <a:ext cx="1754327" cy="346249"/>
              </a:xfrm>
              <a:prstGeom prst="rect">
                <a:avLst/>
              </a:prstGeom>
            </p:spPr>
            <p:txBody>
              <a:bodyPr wrap="none">
                <a:spAutoFit/>
              </a:bodyPr>
              <a:lstStyle/>
              <a:p>
                <a:pPr algn="ct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分割与重组数据</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2" name="矩形 181"/>
              <p:cNvSpPr/>
              <p:nvPr/>
            </p:nvSpPr>
            <p:spPr>
              <a:xfrm>
                <a:off x="543501" y="3799696"/>
                <a:ext cx="2116156" cy="972767"/>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大多数网络对单个数据包能承载的数据量都有限制，因此将应用层的消息（</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Message</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）分割成若干子消息并封装为报文段（</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Segment</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3260154" y="2299766"/>
            <a:ext cx="2821541" cy="4023123"/>
            <a:chOff x="2368924" y="1724824"/>
            <a:chExt cx="2116156" cy="3017343"/>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87" name="组合 186"/>
            <p:cNvGrpSpPr/>
            <p:nvPr/>
          </p:nvGrpSpPr>
          <p:grpSpPr>
            <a:xfrm>
              <a:off x="2368924" y="3625738"/>
              <a:ext cx="2116156" cy="1116429"/>
              <a:chOff x="543501" y="3471850"/>
              <a:chExt cx="2116156" cy="1116429"/>
            </a:xfrm>
          </p:grpSpPr>
          <p:sp>
            <p:nvSpPr>
              <p:cNvPr id="188" name="矩形 187"/>
              <p:cNvSpPr/>
              <p:nvPr/>
            </p:nvSpPr>
            <p:spPr>
              <a:xfrm>
                <a:off x="839849" y="3471850"/>
                <a:ext cx="1523494"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按端口号寻址</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9" name="矩形 188"/>
              <p:cNvSpPr/>
              <p:nvPr/>
            </p:nvSpPr>
            <p:spPr>
              <a:xfrm>
                <a:off x="543501" y="3799697"/>
                <a:ext cx="2116156" cy="788582"/>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传输层将向每个应用程序分配标识符，此标识符称为端口号，实现多个应用进程对同一个</a:t>
                </a:r>
                <a:r>
                  <a:rPr lang="en-US" altLang="zh-CN" sz="14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地址的复用。</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6081962" y="2299766"/>
            <a:ext cx="2821541" cy="4268702"/>
            <a:chOff x="4561670" y="1724824"/>
            <a:chExt cx="2116156" cy="3201527"/>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0" name="组合 189"/>
            <p:cNvGrpSpPr/>
            <p:nvPr/>
          </p:nvGrpSpPr>
          <p:grpSpPr>
            <a:xfrm>
              <a:off x="4561670" y="3625738"/>
              <a:ext cx="2116156" cy="1300613"/>
              <a:chOff x="543501" y="3471850"/>
              <a:chExt cx="2116156" cy="1300613"/>
            </a:xfrm>
          </p:grpSpPr>
          <p:sp>
            <p:nvSpPr>
              <p:cNvPr id="191" name="矩形 190"/>
              <p:cNvSpPr/>
              <p:nvPr/>
            </p:nvSpPr>
            <p:spPr>
              <a:xfrm>
                <a:off x="839847" y="3471850"/>
                <a:ext cx="1523494" cy="346249"/>
              </a:xfrm>
              <a:prstGeom prst="rect">
                <a:avLst/>
              </a:prstGeom>
            </p:spPr>
            <p:txBody>
              <a:bodyPr wrap="none">
                <a:spAutoFit/>
              </a:bodyPr>
              <a:lstStyle/>
              <a:p>
                <a:pPr algn="ct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跟踪各个会话</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2" name="矩形 191"/>
              <p:cNvSpPr/>
              <p:nvPr/>
            </p:nvSpPr>
            <p:spPr>
              <a:xfrm>
                <a:off x="543501" y="3799696"/>
                <a:ext cx="2116156" cy="972767"/>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每个应用程序都与一台或多台远程主机上的一个或多个应用程序通信。传输层负责维护并跟踪这些会话，完成端到端通信链路的建立、维护和管理。</a:t>
                </a:r>
                <a:endParaRPr lang="en-US" altLang="zh-CN" sz="1067"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1" name="组合 4110"/>
          <p:cNvGrpSpPr/>
          <p:nvPr/>
        </p:nvGrpSpPr>
        <p:grpSpPr>
          <a:xfrm>
            <a:off x="8837233" y="2299766"/>
            <a:ext cx="2954655" cy="3777543"/>
            <a:chOff x="6125569" y="1724824"/>
            <a:chExt cx="2215991" cy="2833158"/>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3" name="组合 192"/>
            <p:cNvGrpSpPr/>
            <p:nvPr/>
          </p:nvGrpSpPr>
          <p:grpSpPr>
            <a:xfrm>
              <a:off x="6125569" y="3625738"/>
              <a:ext cx="2215991" cy="932244"/>
              <a:chOff x="493599" y="3471850"/>
              <a:chExt cx="2215991" cy="932244"/>
            </a:xfrm>
          </p:grpSpPr>
          <p:sp>
            <p:nvSpPr>
              <p:cNvPr id="194" name="矩形 193"/>
              <p:cNvSpPr/>
              <p:nvPr/>
            </p:nvSpPr>
            <p:spPr>
              <a:xfrm>
                <a:off x="493599" y="3471850"/>
                <a:ext cx="2215991"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差错控制和流量控制</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5" name="矩形 194"/>
              <p:cNvSpPr/>
              <p:nvPr/>
            </p:nvSpPr>
            <p:spPr>
              <a:xfrm>
                <a:off x="543501" y="3799697"/>
                <a:ext cx="2116156" cy="604397"/>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传输层要向应用层提供通信服务的可靠性，避免报文的出错、丢失、延迟、重复、乱序等现象。</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323628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4118"/>
                                        </p:tgtEl>
                                        <p:attrNameLst>
                                          <p:attrName>style.visibility</p:attrName>
                                        </p:attrNameLst>
                                      </p:cBhvr>
                                      <p:to>
                                        <p:strVal val="visible"/>
                                      </p:to>
                                    </p:set>
                                    <p:anim calcmode="lin" valueType="num">
                                      <p:cBhvr>
                                        <p:cTn id="7" dur="300" fill="hold"/>
                                        <p:tgtEl>
                                          <p:spTgt spid="4118"/>
                                        </p:tgtEl>
                                        <p:attrNameLst>
                                          <p:attrName>ppt_w</p:attrName>
                                        </p:attrNameLst>
                                      </p:cBhvr>
                                      <p:tavLst>
                                        <p:tav tm="0">
                                          <p:val>
                                            <p:fltVal val="0"/>
                                          </p:val>
                                        </p:tav>
                                        <p:tav tm="100000">
                                          <p:val>
                                            <p:strVal val="#ppt_w"/>
                                          </p:val>
                                        </p:tav>
                                      </p:tavLst>
                                    </p:anim>
                                    <p:anim calcmode="lin" valueType="num">
                                      <p:cBhvr>
                                        <p:cTn id="8" dur="300" fill="hold"/>
                                        <p:tgtEl>
                                          <p:spTgt spid="411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250"/>
                                  </p:stCondLst>
                                  <p:childTnLst>
                                    <p:animScale>
                                      <p:cBhvr>
                                        <p:cTn id="10" dur="200" fill="hold"/>
                                        <p:tgtEl>
                                          <p:spTgt spid="4118"/>
                                        </p:tgtEl>
                                      </p:cBhvr>
                                      <p:by x="110000" y="110000"/>
                                    </p:animScale>
                                  </p:childTnLst>
                                </p:cTn>
                              </p:par>
                              <p:par>
                                <p:cTn id="11" presetID="23" presetClass="entr" presetSubtype="16" fill="hold" nodeType="withEffect">
                                  <p:stCondLst>
                                    <p:cond delay="1250"/>
                                  </p:stCondLst>
                                  <p:childTnLst>
                                    <p:set>
                                      <p:cBhvr>
                                        <p:cTn id="12" dur="1" fill="hold">
                                          <p:stCondLst>
                                            <p:cond delay="0"/>
                                          </p:stCondLst>
                                        </p:cTn>
                                        <p:tgtEl>
                                          <p:spTgt spid="4117"/>
                                        </p:tgtEl>
                                        <p:attrNameLst>
                                          <p:attrName>style.visibility</p:attrName>
                                        </p:attrNameLst>
                                      </p:cBhvr>
                                      <p:to>
                                        <p:strVal val="visible"/>
                                      </p:to>
                                    </p:set>
                                    <p:anim calcmode="lin" valueType="num">
                                      <p:cBhvr>
                                        <p:cTn id="13" dur="300" fill="hold"/>
                                        <p:tgtEl>
                                          <p:spTgt spid="4117"/>
                                        </p:tgtEl>
                                        <p:attrNameLst>
                                          <p:attrName>ppt_w</p:attrName>
                                        </p:attrNameLst>
                                      </p:cBhvr>
                                      <p:tavLst>
                                        <p:tav tm="0">
                                          <p:val>
                                            <p:fltVal val="0"/>
                                          </p:val>
                                        </p:tav>
                                        <p:tav tm="100000">
                                          <p:val>
                                            <p:strVal val="#ppt_w"/>
                                          </p:val>
                                        </p:tav>
                                      </p:tavLst>
                                    </p:anim>
                                    <p:anim calcmode="lin" valueType="num">
                                      <p:cBhvr>
                                        <p:cTn id="14" dur="300" fill="hold"/>
                                        <p:tgtEl>
                                          <p:spTgt spid="4117"/>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500"/>
                                  </p:stCondLst>
                                  <p:childTnLst>
                                    <p:animScale>
                                      <p:cBhvr>
                                        <p:cTn id="16" dur="200" fill="hold"/>
                                        <p:tgtEl>
                                          <p:spTgt spid="4117"/>
                                        </p:tgtEl>
                                      </p:cBhvr>
                                      <p:by x="110000" y="110000"/>
                                    </p:animScale>
                                  </p:childTnLst>
                                </p:cTn>
                              </p:par>
                              <p:par>
                                <p:cTn id="17" presetID="23" presetClass="entr" presetSubtype="16" fill="hold" nodeType="withEffect">
                                  <p:stCondLst>
                                    <p:cond delay="1500"/>
                                  </p:stCondLst>
                                  <p:childTnLst>
                                    <p:set>
                                      <p:cBhvr>
                                        <p:cTn id="18" dur="1" fill="hold">
                                          <p:stCondLst>
                                            <p:cond delay="0"/>
                                          </p:stCondLst>
                                        </p:cTn>
                                        <p:tgtEl>
                                          <p:spTgt spid="4115"/>
                                        </p:tgtEl>
                                        <p:attrNameLst>
                                          <p:attrName>style.visibility</p:attrName>
                                        </p:attrNameLst>
                                      </p:cBhvr>
                                      <p:to>
                                        <p:strVal val="visible"/>
                                      </p:to>
                                    </p:set>
                                    <p:anim calcmode="lin" valueType="num">
                                      <p:cBhvr>
                                        <p:cTn id="19" dur="300" fill="hold"/>
                                        <p:tgtEl>
                                          <p:spTgt spid="4115"/>
                                        </p:tgtEl>
                                        <p:attrNameLst>
                                          <p:attrName>ppt_w</p:attrName>
                                        </p:attrNameLst>
                                      </p:cBhvr>
                                      <p:tavLst>
                                        <p:tav tm="0">
                                          <p:val>
                                            <p:fltVal val="0"/>
                                          </p:val>
                                        </p:tav>
                                        <p:tav tm="100000">
                                          <p:val>
                                            <p:strVal val="#ppt_w"/>
                                          </p:val>
                                        </p:tav>
                                      </p:tavLst>
                                    </p:anim>
                                    <p:anim calcmode="lin" valueType="num">
                                      <p:cBhvr>
                                        <p:cTn id="20" dur="300" fill="hold"/>
                                        <p:tgtEl>
                                          <p:spTgt spid="4115"/>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750"/>
                                  </p:stCondLst>
                                  <p:childTnLst>
                                    <p:animScale>
                                      <p:cBhvr>
                                        <p:cTn id="22" dur="200" fill="hold"/>
                                        <p:tgtEl>
                                          <p:spTgt spid="4115"/>
                                        </p:tgtEl>
                                      </p:cBhvr>
                                      <p:by x="110000" y="110000"/>
                                    </p:animScale>
                                  </p:childTnLst>
                                </p:cTn>
                              </p:par>
                              <p:par>
                                <p:cTn id="23" presetID="23" presetClass="entr" presetSubtype="16" fill="hold" nodeType="withEffect">
                                  <p:stCondLst>
                                    <p:cond delay="1750"/>
                                  </p:stCondLst>
                                  <p:childTnLst>
                                    <p:set>
                                      <p:cBhvr>
                                        <p:cTn id="24" dur="1" fill="hold">
                                          <p:stCondLst>
                                            <p:cond delay="0"/>
                                          </p:stCondLst>
                                        </p:cTn>
                                        <p:tgtEl>
                                          <p:spTgt spid="4111"/>
                                        </p:tgtEl>
                                        <p:attrNameLst>
                                          <p:attrName>style.visibility</p:attrName>
                                        </p:attrNameLst>
                                      </p:cBhvr>
                                      <p:to>
                                        <p:strVal val="visible"/>
                                      </p:to>
                                    </p:set>
                                    <p:anim calcmode="lin" valueType="num">
                                      <p:cBhvr>
                                        <p:cTn id="25" dur="300" fill="hold"/>
                                        <p:tgtEl>
                                          <p:spTgt spid="4111"/>
                                        </p:tgtEl>
                                        <p:attrNameLst>
                                          <p:attrName>ppt_w</p:attrName>
                                        </p:attrNameLst>
                                      </p:cBhvr>
                                      <p:tavLst>
                                        <p:tav tm="0">
                                          <p:val>
                                            <p:fltVal val="0"/>
                                          </p:val>
                                        </p:tav>
                                        <p:tav tm="100000">
                                          <p:val>
                                            <p:strVal val="#ppt_w"/>
                                          </p:val>
                                        </p:tav>
                                      </p:tavLst>
                                    </p:anim>
                                    <p:anim calcmode="lin" valueType="num">
                                      <p:cBhvr>
                                        <p:cTn id="26" dur="300" fill="hold"/>
                                        <p:tgtEl>
                                          <p:spTgt spid="4111"/>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2000"/>
                                  </p:stCondLst>
                                  <p:childTnLst>
                                    <p:animScale>
                                      <p:cBhvr>
                                        <p:cTn id="28"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传输层提供的服务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面向连接的服务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76640"/>
          </a:xfrm>
          <a:prstGeom prst="rect">
            <a:avLst/>
          </a:prstGeom>
        </p:spPr>
        <p:txBody>
          <a:bodyPr wrap="square">
            <a:spAutoFit/>
          </a:bodyPr>
          <a:lstStyle/>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服务进行之前必须建立一条逻辑链路后再进行数据传输，传输完毕后，再释放连接。在数据传输过程中，好像一直占用了一条这样的逻辑链路。这条链路好比一个传输管道，发送方在一端放入数据，接收者从另一端取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所有报文都在管道内传送，因此报文是按序到达目的地，即先发送的报文先到达。</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可靠传输机制（跟踪已传输的数据段、确认已接收的数据 、重新传输未确认的数据 ）保证报文传输的可靠性，报文不易丢失。</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由于</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需要管理和维护连接，因此协议复杂，通信效率不高</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Picture 2" descr="06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9361" y="3698552"/>
            <a:ext cx="5753277" cy="271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0613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5362"/>
                                        </p:tgtEl>
                                        <p:attrNameLst>
                                          <p:attrName>style.visibility</p:attrName>
                                        </p:attrNameLst>
                                      </p:cBhvr>
                                      <p:to>
                                        <p:strVal val="visible"/>
                                      </p:to>
                                    </p:set>
                                    <p:animEffect transition="in" filter="fade">
                                      <p:cBhvr>
                                        <p:cTn id="20" dur="500"/>
                                        <p:tgtEl>
                                          <p:spTgt spid="15362"/>
                                        </p:tgtEl>
                                      </p:cBhvr>
                                    </p:animEffect>
                                    <p:anim calcmode="lin" valueType="num">
                                      <p:cBhvr>
                                        <p:cTn id="21" dur="500" fill="hold"/>
                                        <p:tgtEl>
                                          <p:spTgt spid="15362"/>
                                        </p:tgtEl>
                                        <p:attrNameLst>
                                          <p:attrName>ppt_x</p:attrName>
                                        </p:attrNameLst>
                                      </p:cBhvr>
                                      <p:tavLst>
                                        <p:tav tm="0">
                                          <p:val>
                                            <p:strVal val="#ppt_x"/>
                                          </p:val>
                                        </p:tav>
                                        <p:tav tm="100000">
                                          <p:val>
                                            <p:strVal val="#ppt_x"/>
                                          </p:val>
                                        </p:tav>
                                      </p:tavLst>
                                    </p:anim>
                                    <p:anim calcmode="lin" valueType="num">
                                      <p:cBhvr>
                                        <p:cTn id="22" dur="5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传输层提供的服务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无连接的服务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F44F56"/>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无连接的服务就是通信双方不需要事先建立一条通信线路，而是把每个带有目的地址的报文分组送到网络上，由网络（如路由器）根据目的地址为分组选择一条恰当的路径传送到目的地，</a:t>
            </a: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数据传输之前不需要建立连接。</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每个</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分组都携带完整的目的节点地址，各分组在网络中是独立传送的。</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分组</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的传递是失序的，即后发送的分组有可能先到达目的地。</a:t>
            </a:r>
          </a:p>
          <a:p>
            <a:pPr marL="285750" indent="-285750" algn="just">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可靠性</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差，容易出现报文丢失的现象，但是协议相对简单，通信效率较高。</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6" name="Picture 2" descr="06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0265" y="3818714"/>
            <a:ext cx="6371469" cy="2601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1668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16386"/>
                                        </p:tgtEl>
                                        <p:attrNameLst>
                                          <p:attrName>style.visibility</p:attrName>
                                        </p:attrNameLst>
                                      </p:cBhvr>
                                      <p:to>
                                        <p:strVal val="visible"/>
                                      </p:to>
                                    </p:set>
                                    <p:animEffect transition="in" filter="fade">
                                      <p:cBhvr>
                                        <p:cTn id="15" dur="500"/>
                                        <p:tgtEl>
                                          <p:spTgt spid="16386"/>
                                        </p:tgtEl>
                                      </p:cBhvr>
                                    </p:animEffect>
                                    <p:anim calcmode="lin" valueType="num">
                                      <p:cBhvr>
                                        <p:cTn id="16" dur="500" fill="hold"/>
                                        <p:tgtEl>
                                          <p:spTgt spid="16386"/>
                                        </p:tgtEl>
                                        <p:attrNameLst>
                                          <p:attrName>ppt_x</p:attrName>
                                        </p:attrNameLst>
                                      </p:cBhvr>
                                      <p:tavLst>
                                        <p:tav tm="0">
                                          <p:val>
                                            <p:strVal val="#ppt_x"/>
                                          </p:val>
                                        </p:tav>
                                        <p:tav tm="100000">
                                          <p:val>
                                            <p:strVal val="#ppt_x"/>
                                          </p:val>
                                        </p:tav>
                                      </p:tavLst>
                                    </p:anim>
                                    <p:anim calcmode="lin" valueType="num">
                                      <p:cBhvr>
                                        <p:cTn id="17" dur="5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TotalTime>
  <Words>7609</Words>
  <Application>Microsoft Office PowerPoint</Application>
  <PresentationFormat>宽屏</PresentationFormat>
  <Paragraphs>411</Paragraphs>
  <Slides>52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52</vt:i4>
      </vt:variant>
    </vt:vector>
  </HeadingPairs>
  <TitlesOfParts>
    <vt:vector size="61" baseType="lpstr">
      <vt:lpstr>汉仪菱心体简</vt:lpstr>
      <vt:lpstr>Century Gothic</vt:lpstr>
      <vt:lpstr>Calibri Light</vt:lpstr>
      <vt:lpstr>宋体</vt:lpstr>
      <vt:lpstr>方正兰亭超细黑简体</vt:lpstr>
      <vt:lpstr>Calibri</vt:lpstr>
      <vt:lpstr>Wingdings</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210</cp:revision>
  <dcterms:created xsi:type="dcterms:W3CDTF">2015-07-29T07:05:14Z</dcterms:created>
  <dcterms:modified xsi:type="dcterms:W3CDTF">2015-08-09T18:40:46Z</dcterms:modified>
</cp:coreProperties>
</file>