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6"/>
  </p:notesMasterIdLst>
  <p:sldIdLst>
    <p:sldId id="256" r:id="rId2"/>
    <p:sldId id="404" r:id="rId3"/>
    <p:sldId id="257" r:id="rId4"/>
    <p:sldId id="267" r:id="rId5"/>
    <p:sldId id="262" r:id="rId6"/>
    <p:sldId id="264" r:id="rId7"/>
    <p:sldId id="265" r:id="rId8"/>
    <p:sldId id="266" r:id="rId9"/>
    <p:sldId id="268" r:id="rId10"/>
    <p:sldId id="269" r:id="rId11"/>
    <p:sldId id="270" r:id="rId12"/>
    <p:sldId id="271" r:id="rId13"/>
    <p:sldId id="272" r:id="rId14"/>
    <p:sldId id="284" r:id="rId15"/>
    <p:sldId id="273" r:id="rId16"/>
    <p:sldId id="274" r:id="rId17"/>
    <p:sldId id="275" r:id="rId18"/>
    <p:sldId id="276" r:id="rId19"/>
    <p:sldId id="277" r:id="rId20"/>
    <p:sldId id="278" r:id="rId21"/>
    <p:sldId id="279" r:id="rId22"/>
    <p:sldId id="280" r:id="rId23"/>
    <p:sldId id="281" r:id="rId24"/>
    <p:sldId id="282" r:id="rId25"/>
    <p:sldId id="285" r:id="rId26"/>
    <p:sldId id="286" r:id="rId27"/>
    <p:sldId id="287" r:id="rId28"/>
    <p:sldId id="288" r:id="rId29"/>
    <p:sldId id="289" r:id="rId30"/>
    <p:sldId id="290" r:id="rId31"/>
    <p:sldId id="291" r:id="rId32"/>
    <p:sldId id="292" r:id="rId33"/>
    <p:sldId id="293" r:id="rId34"/>
    <p:sldId id="294" r:id="rId35"/>
    <p:sldId id="295" r:id="rId36"/>
    <p:sldId id="303" r:id="rId37"/>
    <p:sldId id="304" r:id="rId38"/>
    <p:sldId id="296" r:id="rId39"/>
    <p:sldId id="297" r:id="rId40"/>
    <p:sldId id="298" r:id="rId41"/>
    <p:sldId id="299" r:id="rId42"/>
    <p:sldId id="300" r:id="rId43"/>
    <p:sldId id="301" r:id="rId44"/>
    <p:sldId id="319" r:id="rId45"/>
    <p:sldId id="305" r:id="rId46"/>
    <p:sldId id="320" r:id="rId47"/>
    <p:sldId id="317" r:id="rId48"/>
    <p:sldId id="318" r:id="rId49"/>
    <p:sldId id="321" r:id="rId50"/>
    <p:sldId id="322" r:id="rId51"/>
    <p:sldId id="323" r:id="rId52"/>
    <p:sldId id="325" r:id="rId53"/>
    <p:sldId id="324" r:id="rId54"/>
    <p:sldId id="329" r:id="rId55"/>
    <p:sldId id="330" r:id="rId56"/>
    <p:sldId id="331" r:id="rId57"/>
    <p:sldId id="335" r:id="rId58"/>
    <p:sldId id="336" r:id="rId59"/>
    <p:sldId id="337" r:id="rId60"/>
    <p:sldId id="334" r:id="rId61"/>
    <p:sldId id="341" r:id="rId62"/>
    <p:sldId id="345" r:id="rId63"/>
    <p:sldId id="332" r:id="rId64"/>
    <p:sldId id="346" r:id="rId65"/>
    <p:sldId id="351" r:id="rId66"/>
    <p:sldId id="352" r:id="rId67"/>
    <p:sldId id="353" r:id="rId68"/>
    <p:sldId id="347" r:id="rId69"/>
    <p:sldId id="356" r:id="rId70"/>
    <p:sldId id="355" r:id="rId71"/>
    <p:sldId id="375" r:id="rId72"/>
    <p:sldId id="378" r:id="rId73"/>
    <p:sldId id="354" r:id="rId74"/>
    <p:sldId id="333" r:id="rId75"/>
    <p:sldId id="360" r:id="rId76"/>
    <p:sldId id="361" r:id="rId77"/>
    <p:sldId id="362" r:id="rId78"/>
    <p:sldId id="364" r:id="rId79"/>
    <p:sldId id="399" r:id="rId80"/>
    <p:sldId id="365" r:id="rId81"/>
    <p:sldId id="366" r:id="rId82"/>
    <p:sldId id="363" r:id="rId83"/>
    <p:sldId id="369" r:id="rId84"/>
    <p:sldId id="370" r:id="rId85"/>
    <p:sldId id="371" r:id="rId86"/>
    <p:sldId id="372" r:id="rId87"/>
    <p:sldId id="381" r:id="rId88"/>
    <p:sldId id="382" r:id="rId89"/>
    <p:sldId id="383" r:id="rId90"/>
    <p:sldId id="368" r:id="rId91"/>
    <p:sldId id="374" r:id="rId92"/>
    <p:sldId id="401" r:id="rId93"/>
    <p:sldId id="403" r:id="rId94"/>
    <p:sldId id="402" r:id="rId9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606" y="-96"/>
      </p:cViewPr>
      <p:guideLst>
        <p:guide orient="horz" pos="1998"/>
        <p:guide pos="291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image" Target="../media/image37.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37.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image" Target="../media/image55.wmf"/><Relationship Id="rId7" Type="http://schemas.openxmlformats.org/officeDocument/2006/relationships/image" Target="../media/image59.wmf"/><Relationship Id="rId2" Type="http://schemas.openxmlformats.org/officeDocument/2006/relationships/image" Target="../media/image54.wmf"/><Relationship Id="rId1" Type="http://schemas.openxmlformats.org/officeDocument/2006/relationships/image" Target="../media/image53.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image" Target="../media/image6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6.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image" Target="../media/image66.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71.wmf"/><Relationship Id="rId7" Type="http://schemas.openxmlformats.org/officeDocument/2006/relationships/image" Target="../media/image75.wmf"/><Relationship Id="rId2" Type="http://schemas.openxmlformats.org/officeDocument/2006/relationships/image" Target="../media/image70.wmf"/><Relationship Id="rId1" Type="http://schemas.openxmlformats.org/officeDocument/2006/relationships/image" Target="../media/image69.wmf"/><Relationship Id="rId6" Type="http://schemas.openxmlformats.org/officeDocument/2006/relationships/image" Target="../media/image74.wmf"/><Relationship Id="rId5" Type="http://schemas.openxmlformats.org/officeDocument/2006/relationships/image" Target="../media/image73.wmf"/><Relationship Id="rId4" Type="http://schemas.openxmlformats.org/officeDocument/2006/relationships/image" Target="../media/image72.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78.wmf"/><Relationship Id="rId1" Type="http://schemas.openxmlformats.org/officeDocument/2006/relationships/image" Target="../media/image7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7.wmf"/><Relationship Id="rId2" Type="http://schemas.openxmlformats.org/officeDocument/2006/relationships/image" Target="../media/image82.wmf"/><Relationship Id="rId1" Type="http://schemas.openxmlformats.org/officeDocument/2006/relationships/image" Target="../media/image81.wmf"/><Relationship Id="rId6" Type="http://schemas.openxmlformats.org/officeDocument/2006/relationships/image" Target="../media/image86.wmf"/><Relationship Id="rId5" Type="http://schemas.openxmlformats.org/officeDocument/2006/relationships/image" Target="../media/image85.wmf"/><Relationship Id="rId10" Type="http://schemas.openxmlformats.org/officeDocument/2006/relationships/image" Target="../media/image90.wmf"/><Relationship Id="rId4" Type="http://schemas.openxmlformats.org/officeDocument/2006/relationships/image" Target="../media/image84.wmf"/><Relationship Id="rId9" Type="http://schemas.openxmlformats.org/officeDocument/2006/relationships/image" Target="../media/image89.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image" Target="../media/image111.wmf"/><Relationship Id="rId1" Type="http://schemas.openxmlformats.org/officeDocument/2006/relationships/image" Target="../media/image110.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16.wmf"/><Relationship Id="rId7" Type="http://schemas.openxmlformats.org/officeDocument/2006/relationships/image" Target="../media/image120.wmf"/><Relationship Id="rId2" Type="http://schemas.openxmlformats.org/officeDocument/2006/relationships/image" Target="../media/image115.emf"/><Relationship Id="rId1" Type="http://schemas.openxmlformats.org/officeDocument/2006/relationships/image" Target="../media/image114.emf"/><Relationship Id="rId6" Type="http://schemas.openxmlformats.org/officeDocument/2006/relationships/image" Target="../media/image119.wmf"/><Relationship Id="rId5" Type="http://schemas.openxmlformats.org/officeDocument/2006/relationships/image" Target="../media/image118.wmf"/><Relationship Id="rId4" Type="http://schemas.openxmlformats.org/officeDocument/2006/relationships/image" Target="../media/image117.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33.emf"/><Relationship Id="rId2" Type="http://schemas.openxmlformats.org/officeDocument/2006/relationships/image" Target="../media/image132.emf"/><Relationship Id="rId1" Type="http://schemas.openxmlformats.org/officeDocument/2006/relationships/image" Target="../media/image131.e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36.wmf"/><Relationship Id="rId7" Type="http://schemas.openxmlformats.org/officeDocument/2006/relationships/image" Target="../media/image133.emf"/><Relationship Id="rId2" Type="http://schemas.openxmlformats.org/officeDocument/2006/relationships/image" Target="../media/image135.wmf"/><Relationship Id="rId1" Type="http://schemas.openxmlformats.org/officeDocument/2006/relationships/image" Target="../media/image134.wmf"/><Relationship Id="rId6" Type="http://schemas.openxmlformats.org/officeDocument/2006/relationships/image" Target="../media/image132.emf"/><Relationship Id="rId5" Type="http://schemas.openxmlformats.org/officeDocument/2006/relationships/image" Target="../media/image138.wmf"/><Relationship Id="rId4" Type="http://schemas.openxmlformats.org/officeDocument/2006/relationships/image" Target="../media/image137.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image" Target="../media/image140.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image" Target="../media/image153.wmf"/><Relationship Id="rId1" Type="http://schemas.openxmlformats.org/officeDocument/2006/relationships/image" Target="../media/image152.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156.emf"/><Relationship Id="rId1" Type="http://schemas.openxmlformats.org/officeDocument/2006/relationships/image" Target="../media/image15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55.emf"/><Relationship Id="rId2" Type="http://schemas.openxmlformats.org/officeDocument/2006/relationships/image" Target="../media/image158.emf"/><Relationship Id="rId1" Type="http://schemas.openxmlformats.org/officeDocument/2006/relationships/image" Target="../media/image157.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61.wmf"/><Relationship Id="rId2" Type="http://schemas.openxmlformats.org/officeDocument/2006/relationships/image" Target="../media/image160.wmf"/><Relationship Id="rId1" Type="http://schemas.openxmlformats.org/officeDocument/2006/relationships/image" Target="../media/image159.wmf"/><Relationship Id="rId5" Type="http://schemas.openxmlformats.org/officeDocument/2006/relationships/image" Target="../media/image162.emf"/><Relationship Id="rId4" Type="http://schemas.openxmlformats.org/officeDocument/2006/relationships/image" Target="../media/image158.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166.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5.wmf"/><Relationship Id="rId1" Type="http://schemas.openxmlformats.org/officeDocument/2006/relationships/image" Target="../media/image24.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4.wmf"/><Relationship Id="rId7" Type="http://schemas.openxmlformats.org/officeDocument/2006/relationships/image" Target="../media/image30.wmf"/><Relationship Id="rId2" Type="http://schemas.openxmlformats.org/officeDocument/2006/relationships/image" Target="../media/image1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15968F-1E63-4809-83CB-D0F20E29C24D}" type="datetimeFigureOut">
              <a:rPr lang="zh-CN" altLang="en-US" smtClean="0"/>
              <a:t>2017-2-16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0A72C8-F4F4-4388-9B25-6052A65D5047}" type="slidenum">
              <a:rPr lang="zh-CN" altLang="en-US" smtClean="0"/>
              <a:t>‹#›</a:t>
            </a:fld>
            <a:endParaRPr lang="zh-CN" altLang="en-US"/>
          </a:p>
        </p:txBody>
      </p:sp>
    </p:spTree>
    <p:extLst>
      <p:ext uri="{BB962C8B-B14F-4D97-AF65-F5344CB8AC3E}">
        <p14:creationId xmlns:p14="http://schemas.microsoft.com/office/powerpoint/2010/main" val="1027719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幻灯片图像占位符 449537"/>
          <p:cNvSpPr>
            <a:spLocks noGrp="1" noRot="1" noChangeAspect="1"/>
          </p:cNvSpPr>
          <p:nvPr>
            <p:ph type="sldImg"/>
          </p:nvPr>
        </p:nvSpPr>
        <p:spPr/>
      </p:sp>
      <p:sp>
        <p:nvSpPr>
          <p:cNvPr id="449539" name="文本占位符 449538"/>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9</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幻灯片图像占位符 451585"/>
          <p:cNvSpPr>
            <a:spLocks noGrp="1" noRot="1" noChangeAspect="1"/>
          </p:cNvSpPr>
          <p:nvPr>
            <p:ph type="sldImg"/>
          </p:nvPr>
        </p:nvSpPr>
        <p:spPr/>
      </p:sp>
      <p:sp>
        <p:nvSpPr>
          <p:cNvPr id="451587" name="文本占位符 451586"/>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10</a:t>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幻灯片图像占位符 453633"/>
          <p:cNvSpPr>
            <a:spLocks noGrp="1" noRot="1" noChangeAspect="1"/>
          </p:cNvSpPr>
          <p:nvPr>
            <p:ph type="sldImg"/>
          </p:nvPr>
        </p:nvSpPr>
        <p:spPr/>
      </p:sp>
      <p:sp>
        <p:nvSpPr>
          <p:cNvPr id="453635" name="文本占位符 453634"/>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11</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幻灯片图像占位符 455681"/>
          <p:cNvSpPr>
            <a:spLocks noGrp="1" noRot="1" noChangeAspect="1"/>
          </p:cNvSpPr>
          <p:nvPr>
            <p:ph type="sldImg"/>
          </p:nvPr>
        </p:nvSpPr>
        <p:spPr/>
      </p:sp>
      <p:sp>
        <p:nvSpPr>
          <p:cNvPr id="455683" name="文本占位符 455682"/>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12</a:t>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幻灯片图像占位符 457729"/>
          <p:cNvSpPr>
            <a:spLocks noGrp="1" noRot="1" noChangeAspect="1"/>
          </p:cNvSpPr>
          <p:nvPr>
            <p:ph type="sldImg"/>
          </p:nvPr>
        </p:nvSpPr>
        <p:spPr/>
      </p:sp>
      <p:sp>
        <p:nvSpPr>
          <p:cNvPr id="457731" name="文本占位符 457730"/>
          <p:cNvSpPr>
            <a:spLocks noGrp="1"/>
          </p:cNvSpPr>
          <p:nvPr>
            <p:ph type="body" idx="1"/>
          </p:nvPr>
        </p:nvSpPr>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13</a:t>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幻灯片图像占位符 490497"/>
          <p:cNvSpPr>
            <a:spLocks noGrp="1" noRot="1" noChangeAspect="1"/>
          </p:cNvSpPr>
          <p:nvPr>
            <p:ph type="sldImg"/>
          </p:nvPr>
        </p:nvSpPr>
        <p:spPr>
          <a:xfrm>
            <a:off x="1143000" y="685800"/>
            <a:ext cx="4572000" cy="3429000"/>
          </a:xfrm>
          <a:solidFill>
            <a:srgbClr val="FFFFFF"/>
          </a:solidFill>
          <a:ln w="9525" cap="flat" cmpd="sng">
            <a:solidFill>
              <a:srgbClr val="000000"/>
            </a:solidFill>
            <a:prstDash val="solid"/>
            <a:headEnd type="none" w="med" len="med"/>
            <a:tailEnd type="none" w="med" len="med"/>
          </a:ln>
        </p:spPr>
      </p:sp>
      <p:sp>
        <p:nvSpPr>
          <p:cNvPr id="490499" name="文本占位符 490498"/>
          <p:cNvSpPr>
            <a:spLocks noGrp="1"/>
          </p:cNvSpPr>
          <p:nvPr>
            <p:ph type="body" idx="1"/>
          </p:nvPr>
        </p:nvSpPr>
        <p:spPr>
          <a:xfrm>
            <a:off x="914400" y="4343400"/>
            <a:ext cx="5029200" cy="4114800"/>
          </a:xfrm>
          <a:solidFill>
            <a:srgbClr val="FFFFFF"/>
          </a:solidFill>
          <a:ln w="9525" cap="flat" cmpd="sng">
            <a:solidFill>
              <a:srgbClr val="000000"/>
            </a:solidFill>
            <a:prstDash val="solid"/>
            <a:headEnd type="none" w="med" len="med"/>
            <a:tailEnd type="none" w="med" len="med"/>
          </a:ln>
        </p:spPr>
        <p:txBody>
          <a:bodyPr/>
          <a:lstStyle/>
          <a:p>
            <a:pPr lvl="0"/>
            <a:endParaRPr lang="zh-CN" altLang="en-US" dirty="0"/>
          </a:p>
        </p:txBody>
      </p:sp>
      <p:sp>
        <p:nvSpPr>
          <p:cNvPr id="2" name="灯片编号占位符 1"/>
          <p:cNvSpPr>
            <a:spLocks noGrp="1"/>
          </p:cNvSpPr>
          <p:nvPr>
            <p:ph type="sldNum" sz="quarter" idx="2"/>
          </p:nvPr>
        </p:nvSpPr>
        <p:spPr/>
        <p:txBody>
          <a:bodyPr/>
          <a:lstStyle/>
          <a:p>
            <a:pPr lvl="0" algn="r" eaLnBrk="1" hangingPunct="1"/>
            <a:fld id="{9A0DB2DC-4C9A-4742-B13C-FB6460FD3503}" type="slidenum">
              <a:rPr lang="zh-CN" altLang="en-US" sz="1200" dirty="0"/>
              <a:t>15</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6"/>
          <p:cNvSpPr>
            <a:spLocks noChangeArrowheads="1"/>
          </p:cNvSpPr>
          <p:nvPr/>
        </p:nvSpPr>
        <p:spPr bwMode="auto">
          <a:xfrm>
            <a:off x="0" y="0"/>
            <a:ext cx="9144000" cy="6858000"/>
          </a:xfrm>
          <a:prstGeom prst="rect">
            <a:avLst/>
          </a:prstGeom>
          <a:solidFill>
            <a:schemeClr val="bg1"/>
          </a:solidFill>
          <a:ln w="9525">
            <a:noFill/>
            <a:miter lim="800000"/>
          </a:ln>
          <a:effectLst/>
        </p:spPr>
        <p:txBody>
          <a:bodyPr wrap="none" anchor="ctr"/>
          <a:lstStyle/>
          <a:p>
            <a:pPr>
              <a:defRPr/>
            </a:pPr>
            <a:endParaRPr lang="zh-CN" altLang="en-US"/>
          </a:p>
        </p:txBody>
      </p:sp>
      <p:sp>
        <p:nvSpPr>
          <p:cNvPr id="5" name="Line 9"/>
          <p:cNvSpPr>
            <a:spLocks noChangeShapeType="1"/>
          </p:cNvSpPr>
          <p:nvPr/>
        </p:nvSpPr>
        <p:spPr bwMode="auto">
          <a:xfrm>
            <a:off x="1908175" y="2781300"/>
            <a:ext cx="5543550" cy="0"/>
          </a:xfrm>
          <a:prstGeom prst="line">
            <a:avLst/>
          </a:prstGeom>
          <a:noFill/>
          <a:ln w="88900" cap="sq" cmpd="tri">
            <a:solidFill>
              <a:schemeClr val="bg2"/>
            </a:solidFill>
            <a:round/>
            <a:headEnd type="none" w="sm" len="sm"/>
            <a:tailEnd type="none" w="sm" len="sm"/>
          </a:ln>
        </p:spPr>
        <p:txBody>
          <a:bodyPr wrap="none" anchor="ctr"/>
          <a:lstStyle/>
          <a:p>
            <a:pPr>
              <a:defRPr/>
            </a:pPr>
            <a:endParaRPr lang="zh-CN" altLang="en-US"/>
          </a:p>
        </p:txBody>
      </p:sp>
      <p:sp>
        <p:nvSpPr>
          <p:cNvPr id="40962" name="Rectangle 2"/>
          <p:cNvSpPr>
            <a:spLocks noGrp="1" noChangeArrowheads="1"/>
          </p:cNvSpPr>
          <p:nvPr>
            <p:ph type="ctrTitle"/>
          </p:nvPr>
        </p:nvSpPr>
        <p:spPr>
          <a:xfrm>
            <a:off x="685800" y="1341438"/>
            <a:ext cx="7772400" cy="1470025"/>
          </a:xfrm>
        </p:spPr>
        <p:txBody>
          <a:bodyPr/>
          <a:lstStyle>
            <a:lvl1pPr>
              <a:defRPr smtClean="0"/>
            </a:lvl1pPr>
          </a:lstStyle>
          <a:p>
            <a:r>
              <a:rPr lang="zh-CN" altLang="en-US" smtClean="0"/>
              <a:t>单击此处编辑母版标题样式</a:t>
            </a:r>
          </a:p>
        </p:txBody>
      </p:sp>
      <p:sp>
        <p:nvSpPr>
          <p:cNvPr id="40963" name="Rectangle 3"/>
          <p:cNvSpPr>
            <a:spLocks noGrp="1" noChangeArrowheads="1"/>
          </p:cNvSpPr>
          <p:nvPr>
            <p:ph type="subTitle" idx="1"/>
          </p:nvPr>
        </p:nvSpPr>
        <p:spPr>
          <a:xfrm>
            <a:off x="1371600" y="3573463"/>
            <a:ext cx="6400800" cy="1752600"/>
          </a:xfrm>
        </p:spPr>
        <p:txBody>
          <a:bodyPr/>
          <a:lstStyle>
            <a:lvl1pPr marL="0" indent="0" algn="ctr">
              <a:buFont typeface="Wingdings" panose="05000000000000000000" pitchFamily="2" charset="2"/>
              <a:buNone/>
              <a:defRPr smtClean="0"/>
            </a:lvl1pPr>
          </a:lstStyle>
          <a:p>
            <a:r>
              <a:rPr lang="zh-CN" altLang="en-US" smtClean="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0350"/>
            <a:ext cx="7848600" cy="7207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3810000" cy="43307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en-US"/>
          </a:p>
        </p:txBody>
      </p:sp>
      <p:sp>
        <p:nvSpPr>
          <p:cNvPr id="4"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sldNum" sz="quarter" idx="10"/>
          </p:nvPr>
        </p:nvSpPr>
        <p:spPr/>
        <p:txBody>
          <a:bodyPr/>
          <a:lstStyle>
            <a:lvl1pPr>
              <a:defRPr/>
            </a:lvl1pPr>
          </a:lstStyle>
          <a:p>
            <a:fld id="{7F7E2C69-70D8-4A17-A5DB-08E889C5798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 Target="../slides/slide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bwMode="auto">
          <a:xfrm>
            <a:off x="755650" y="260350"/>
            <a:ext cx="7848600" cy="720725"/>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8435" name="Rectangle 3"/>
          <p:cNvSpPr>
            <a:spLocks noGrp="1" noChangeArrowheads="1"/>
          </p:cNvSpPr>
          <p:nvPr>
            <p:ph type="body" idx="1"/>
          </p:nvPr>
        </p:nvSpPr>
        <p:spPr bwMode="auto">
          <a:xfrm>
            <a:off x="685800" y="1196975"/>
            <a:ext cx="7772400" cy="43307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9" name="Line 9"/>
          <p:cNvSpPr>
            <a:spLocks noChangeShapeType="1"/>
          </p:cNvSpPr>
          <p:nvPr/>
        </p:nvSpPr>
        <p:spPr bwMode="auto">
          <a:xfrm>
            <a:off x="323850" y="981075"/>
            <a:ext cx="5256213" cy="0"/>
          </a:xfrm>
          <a:prstGeom prst="line">
            <a:avLst/>
          </a:prstGeom>
          <a:noFill/>
          <a:ln w="88900" cap="sq" cmpd="tri">
            <a:solidFill>
              <a:schemeClr val="bg2"/>
            </a:solidFill>
            <a:round/>
            <a:headEnd type="none" w="sm" len="sm"/>
            <a:tailEnd type="none" w="sm" len="sm"/>
          </a:ln>
        </p:spPr>
        <p:txBody>
          <a:bodyPr wrap="none" anchor="ctr"/>
          <a:lstStyle/>
          <a:p>
            <a:pPr>
              <a:defRPr/>
            </a:pPr>
            <a:endParaRPr lang="zh-CN" altLang="en-US"/>
          </a:p>
        </p:txBody>
      </p:sp>
      <p:sp>
        <p:nvSpPr>
          <p:cNvPr id="1030" name="AutoShape 6">
            <a:hlinkClick r:id="" action="ppaction://hlinkshowjump?jump=nextslide" highlightClick="1"/>
          </p:cNvPr>
          <p:cNvSpPr>
            <a:spLocks noChangeArrowheads="1"/>
          </p:cNvSpPr>
          <p:nvPr/>
        </p:nvSpPr>
        <p:spPr bwMode="auto">
          <a:xfrm>
            <a:off x="6948488" y="6669088"/>
            <a:ext cx="647700" cy="188912"/>
          </a:xfrm>
          <a:prstGeom prst="actionButtonForwardNext">
            <a:avLst/>
          </a:prstGeom>
          <a:solidFill>
            <a:schemeClr val="accent1"/>
          </a:solidFill>
          <a:ln w="9525">
            <a:noFill/>
            <a:miter lim="800000"/>
          </a:ln>
          <a:effectLst/>
        </p:spPr>
        <p:txBody>
          <a:bodyPr wrap="none" anchor="ctr"/>
          <a:lstStyle/>
          <a:p>
            <a:pPr>
              <a:defRPr/>
            </a:pPr>
            <a:endParaRPr lang="zh-CN" altLang="en-US"/>
          </a:p>
        </p:txBody>
      </p:sp>
      <p:sp>
        <p:nvSpPr>
          <p:cNvPr id="1031" name="AutoShape 7">
            <a:hlinkClick r:id="" action="ppaction://hlinkshowjump?jump=previousslide" highlightClick="1"/>
          </p:cNvPr>
          <p:cNvSpPr>
            <a:spLocks noChangeArrowheads="1"/>
          </p:cNvSpPr>
          <p:nvPr/>
        </p:nvSpPr>
        <p:spPr bwMode="auto">
          <a:xfrm>
            <a:off x="1547813" y="6669088"/>
            <a:ext cx="647700" cy="188912"/>
          </a:xfrm>
          <a:prstGeom prst="actionButtonBackPrevious">
            <a:avLst/>
          </a:prstGeom>
          <a:solidFill>
            <a:schemeClr val="accent1"/>
          </a:solidFill>
          <a:ln w="9525">
            <a:noFill/>
            <a:miter lim="800000"/>
          </a:ln>
          <a:effectLst/>
        </p:spPr>
        <p:txBody>
          <a:bodyPr wrap="none" anchor="ctr"/>
          <a:lstStyle/>
          <a:p>
            <a:pPr>
              <a:defRPr/>
            </a:pPr>
            <a:endParaRPr lang="zh-CN" altLang="en-US"/>
          </a:p>
        </p:txBody>
      </p:sp>
      <p:sp>
        <p:nvSpPr>
          <p:cNvPr id="1032" name="AutoShape 8">
            <a:hlinkClick r:id="rId16" action="ppaction://hlinksldjump" highlightClick="1"/>
          </p:cNvPr>
          <p:cNvSpPr>
            <a:spLocks noChangeArrowheads="1"/>
          </p:cNvSpPr>
          <p:nvPr/>
        </p:nvSpPr>
        <p:spPr bwMode="auto">
          <a:xfrm>
            <a:off x="4248150" y="6669088"/>
            <a:ext cx="647700" cy="187325"/>
          </a:xfrm>
          <a:prstGeom prst="actionButtonHome">
            <a:avLst/>
          </a:prstGeom>
          <a:solidFill>
            <a:schemeClr val="accent1"/>
          </a:solidFill>
          <a:ln w="9525">
            <a:noFill/>
            <a:miter lim="800000"/>
          </a:ln>
          <a:effectLst/>
        </p:spPr>
        <p:txBody>
          <a:bodyPr wrap="none" anchor="ctr"/>
          <a:lstStyle/>
          <a:p>
            <a:pPr>
              <a:defRPr/>
            </a:pPr>
            <a:endParaRPr lang="zh-CN" altLang="en-US"/>
          </a:p>
        </p:txBody>
      </p:sp>
      <p:sp>
        <p:nvSpPr>
          <p:cNvPr id="1033" name="Rectangle 9"/>
          <p:cNvSpPr>
            <a:spLocks noGrp="1" noChangeArrowheads="1"/>
          </p:cNvSpPr>
          <p:nvPr>
            <p:ph type="sldNum" sz="quarter" idx="4"/>
          </p:nvPr>
        </p:nvSpPr>
        <p:spPr bwMode="auto">
          <a:xfrm>
            <a:off x="8532813" y="6597650"/>
            <a:ext cx="576262" cy="26035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600" b="1">
                <a:solidFill>
                  <a:srgbClr val="FFFF00"/>
                </a:solidFill>
                <a:ea typeface="宋体" panose="02010600030101010101" pitchFamily="2" charset="-122"/>
              </a:defRPr>
            </a:lvl1pPr>
          </a:lstStyle>
          <a:p>
            <a:fld id="{7F7E2C69-70D8-4A17-A5DB-08E889C57980}" type="slidenum">
              <a:rPr lang="zh-CN" altLang="en-US" smtClean="0"/>
              <a:t>‹#›</a:t>
            </a:fld>
            <a:endParaRPr lang="zh-CN" altLang="en-US"/>
          </a:p>
        </p:txBody>
      </p:sp>
      <p:sp>
        <p:nvSpPr>
          <p:cNvPr id="1034" name="Rectangle 10"/>
          <p:cNvSpPr>
            <a:spLocks noChangeArrowheads="1"/>
          </p:cNvSpPr>
          <p:nvPr/>
        </p:nvSpPr>
        <p:spPr bwMode="auto">
          <a:xfrm>
            <a:off x="0" y="0"/>
            <a:ext cx="5292725" cy="188913"/>
          </a:xfrm>
          <a:prstGeom prst="rect">
            <a:avLst/>
          </a:prstGeom>
          <a:solidFill>
            <a:schemeClr val="hlink"/>
          </a:solidFill>
          <a:ln w="9525">
            <a:noFill/>
            <a:miter lim="800000"/>
          </a:ln>
          <a:effectLst/>
        </p:spPr>
        <p:txBody>
          <a:bodyPr wrap="none" anchor="ctr"/>
          <a:lstStyle/>
          <a:p>
            <a:pPr>
              <a:defRPr/>
            </a:pPr>
            <a:endParaRPr lang="zh-CN" altLang="en-US"/>
          </a:p>
        </p:txBody>
      </p:sp>
      <p:sp>
        <p:nvSpPr>
          <p:cNvPr id="1035" name="Rectangle 11"/>
          <p:cNvSpPr>
            <a:spLocks noChangeArrowheads="1"/>
          </p:cNvSpPr>
          <p:nvPr/>
        </p:nvSpPr>
        <p:spPr bwMode="auto">
          <a:xfrm>
            <a:off x="5292725" y="0"/>
            <a:ext cx="3851275" cy="188913"/>
          </a:xfrm>
          <a:prstGeom prst="rect">
            <a:avLst/>
          </a:prstGeom>
          <a:solidFill>
            <a:srgbClr val="FF9900">
              <a:alpha val="53000"/>
            </a:srgbClr>
          </a:solidFill>
          <a:ln w="9525">
            <a:noFill/>
            <a:miter lim="800000"/>
          </a:ln>
          <a:effectLst/>
        </p:spPr>
        <p:txBody>
          <a:bodyPr wrap="none" anchor="ctr"/>
          <a:lstStyle/>
          <a:p>
            <a:pPr>
              <a:defRPr/>
            </a:pPr>
            <a:endParaRPr lang="zh-CN" altLang="en-US"/>
          </a:p>
        </p:txBody>
      </p:sp>
      <p:sp>
        <p:nvSpPr>
          <p:cNvPr id="1036" name="Rectangle 12"/>
          <p:cNvSpPr>
            <a:spLocks noChangeArrowheads="1"/>
          </p:cNvSpPr>
          <p:nvPr/>
        </p:nvSpPr>
        <p:spPr bwMode="auto">
          <a:xfrm>
            <a:off x="0" y="6381750"/>
            <a:ext cx="9144000" cy="476250"/>
          </a:xfrm>
          <a:prstGeom prst="rect">
            <a:avLst/>
          </a:prstGeom>
          <a:solidFill>
            <a:srgbClr val="99CCFF">
              <a:alpha val="28999"/>
            </a:srgbClr>
          </a:solidFill>
          <a:ln w="9525">
            <a:noFill/>
            <a:miter lim="800000"/>
          </a:ln>
          <a:effectLst/>
        </p:spPr>
        <p:txBody>
          <a:bodyPr wrap="none" anchor="ctr"/>
          <a:lstStyle/>
          <a:p>
            <a:pPr>
              <a:defRPr/>
            </a:pPr>
            <a:endParaRPr lang="zh-CN" altLang="en-US"/>
          </a:p>
        </p:txBody>
      </p:sp>
      <p:pic>
        <p:nvPicPr>
          <p:cNvPr id="18444" name="Picture 13"/>
          <p:cNvPicPr>
            <a:picLocks noChangeAspect="1" noChangeArrowheads="1"/>
          </p:cNvPicPr>
          <p:nvPr/>
        </p:nvPicPr>
        <p:blipFill>
          <a:blip r:embed="rId17">
            <a:lum bright="10000" contrast="-30000"/>
          </a:blip>
          <a:srcRect/>
          <a:stretch>
            <a:fillRect/>
          </a:stretch>
        </p:blipFill>
        <p:spPr bwMode="auto">
          <a:xfrm>
            <a:off x="8532813" y="6381750"/>
            <a:ext cx="611187" cy="476250"/>
          </a:xfrm>
          <a:prstGeom prst="rect">
            <a:avLst/>
          </a:prstGeom>
          <a:noFill/>
          <a:ln w="9525">
            <a:noFill/>
            <a:miter lim="800000"/>
            <a:headEnd/>
            <a:tailEnd/>
          </a:ln>
        </p:spPr>
      </p:pic>
      <p:pic>
        <p:nvPicPr>
          <p:cNvPr id="18445" name="Picture 15"/>
          <p:cNvPicPr>
            <a:picLocks noChangeAspect="1" noChangeArrowheads="1"/>
          </p:cNvPicPr>
          <p:nvPr/>
        </p:nvPicPr>
        <p:blipFill>
          <a:blip r:embed="rId18"/>
          <a:srcRect/>
          <a:stretch>
            <a:fillRect/>
          </a:stretch>
        </p:blipFill>
        <p:spPr bwMode="auto">
          <a:xfrm>
            <a:off x="0" y="260350"/>
            <a:ext cx="600075" cy="6381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txStyles>
    <p:titleStyle>
      <a:lvl1pPr algn="l" rtl="0" eaLnBrk="1" fontAlgn="base" hangingPunct="1">
        <a:spcBef>
          <a:spcPct val="0"/>
        </a:spcBef>
        <a:spcAft>
          <a:spcPct val="0"/>
        </a:spcAft>
        <a:defRPr sz="3600">
          <a:solidFill>
            <a:srgbClr val="FF0000"/>
          </a:solidFill>
          <a:latin typeface="+mj-lt"/>
          <a:ea typeface="黑体" panose="02010609060101010101" pitchFamily="49" charset="-122"/>
          <a:cs typeface="+mj-cs"/>
        </a:defRPr>
      </a:lvl1pPr>
      <a:lvl2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eaLnBrk="1" fontAlgn="base" hangingPunct="1">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1" fontAlgn="base" hangingPunct="1">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1" fontAlgn="base" hangingPunct="1">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1" fontAlgn="base" hangingPunct="1">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2.xml"/><Relationship Id="rId7" Type="http://schemas.openxmlformats.org/officeDocument/2006/relationships/image" Target="../media/image8.w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7.wmf"/><Relationship Id="rId4" Type="http://schemas.openxmlformats.org/officeDocument/2006/relationships/oleObject" Target="../embeddings/oleObject2.bin"/><Relationship Id="rId9"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4.xml"/><Relationship Id="rId7" Type="http://schemas.openxmlformats.org/officeDocument/2006/relationships/image" Target="../media/image11.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6.bin"/><Relationship Id="rId5" Type="http://schemas.openxmlformats.org/officeDocument/2006/relationships/image" Target="../media/image10.wmf"/><Relationship Id="rId4" Type="http://schemas.openxmlformats.org/officeDocument/2006/relationships/oleObject" Target="../embeddings/oleObject5.bin"/><Relationship Id="rId9" Type="http://schemas.openxmlformats.org/officeDocument/2006/relationships/image" Target="../media/image12.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8.xml"/><Relationship Id="rId1" Type="http://schemas.openxmlformats.org/officeDocument/2006/relationships/vmlDrawing" Target="../drawings/vmlDrawing4.vml"/><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5.wmf"/><Relationship Id="rId5" Type="http://schemas.openxmlformats.org/officeDocument/2006/relationships/oleObject" Target="../embeddings/oleObject10.bin"/><Relationship Id="rId4" Type="http://schemas.openxmlformats.org/officeDocument/2006/relationships/image" Target="../media/image14.w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8.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5.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3.wmf"/><Relationship Id="rId5" Type="http://schemas.openxmlformats.org/officeDocument/2006/relationships/oleObject" Target="../embeddings/oleObject18.bin"/><Relationship Id="rId4" Type="http://schemas.openxmlformats.org/officeDocument/2006/relationships/image" Target="../media/image22.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26.wmf"/><Relationship Id="rId3" Type="http://schemas.openxmlformats.org/officeDocument/2006/relationships/oleObject" Target="../embeddings/oleObject19.bin"/><Relationship Id="rId7" Type="http://schemas.openxmlformats.org/officeDocument/2006/relationships/image" Target="../media/image15.wmf"/><Relationship Id="rId12" Type="http://schemas.openxmlformats.org/officeDocument/2006/relationships/oleObject" Target="../embeddings/oleObject24.bin"/><Relationship Id="rId2" Type="http://schemas.openxmlformats.org/officeDocument/2006/relationships/slideLayout" Target="../slideLayouts/slideLayout8.xml"/><Relationship Id="rId1" Type="http://schemas.openxmlformats.org/officeDocument/2006/relationships/vmlDrawing" Target="../drawings/vmlDrawing8.vml"/><Relationship Id="rId6" Type="http://schemas.openxmlformats.org/officeDocument/2006/relationships/oleObject" Target="../embeddings/oleObject21.bin"/><Relationship Id="rId11" Type="http://schemas.openxmlformats.org/officeDocument/2006/relationships/image" Target="../media/image25.wmf"/><Relationship Id="rId5" Type="http://schemas.openxmlformats.org/officeDocument/2006/relationships/oleObject" Target="../embeddings/oleObject20.bin"/><Relationship Id="rId15" Type="http://schemas.openxmlformats.org/officeDocument/2006/relationships/image" Target="../media/image27.wmf"/><Relationship Id="rId10" Type="http://schemas.openxmlformats.org/officeDocument/2006/relationships/oleObject" Target="../embeddings/oleObject23.bin"/><Relationship Id="rId4" Type="http://schemas.openxmlformats.org/officeDocument/2006/relationships/image" Target="../media/image24.wmf"/><Relationship Id="rId9" Type="http://schemas.openxmlformats.org/officeDocument/2006/relationships/image" Target="../media/image14.wmf"/><Relationship Id="rId14" Type="http://schemas.openxmlformats.org/officeDocument/2006/relationships/oleObject" Target="../embeddings/oleObject25.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28.wmf"/><Relationship Id="rId3" Type="http://schemas.openxmlformats.org/officeDocument/2006/relationships/oleObject" Target="../embeddings/oleObject26.bin"/><Relationship Id="rId7" Type="http://schemas.openxmlformats.org/officeDocument/2006/relationships/image" Target="../media/image15.wmf"/><Relationship Id="rId12" Type="http://schemas.openxmlformats.org/officeDocument/2006/relationships/oleObject" Target="../embeddings/oleObject31.bin"/><Relationship Id="rId17" Type="http://schemas.openxmlformats.org/officeDocument/2006/relationships/image" Target="../media/image30.wmf"/><Relationship Id="rId2" Type="http://schemas.openxmlformats.org/officeDocument/2006/relationships/slideLayout" Target="../slideLayouts/slideLayout8.xml"/><Relationship Id="rId16" Type="http://schemas.openxmlformats.org/officeDocument/2006/relationships/oleObject" Target="../embeddings/oleObject33.bin"/><Relationship Id="rId1" Type="http://schemas.openxmlformats.org/officeDocument/2006/relationships/vmlDrawing" Target="../drawings/vmlDrawing9.vml"/><Relationship Id="rId6" Type="http://schemas.openxmlformats.org/officeDocument/2006/relationships/oleObject" Target="../embeddings/oleObject28.bin"/><Relationship Id="rId11" Type="http://schemas.openxmlformats.org/officeDocument/2006/relationships/image" Target="../media/image25.wmf"/><Relationship Id="rId5" Type="http://schemas.openxmlformats.org/officeDocument/2006/relationships/oleObject" Target="../embeddings/oleObject27.bin"/><Relationship Id="rId15" Type="http://schemas.openxmlformats.org/officeDocument/2006/relationships/image" Target="../media/image29.wmf"/><Relationship Id="rId10" Type="http://schemas.openxmlformats.org/officeDocument/2006/relationships/oleObject" Target="../embeddings/oleObject30.bin"/><Relationship Id="rId4" Type="http://schemas.openxmlformats.org/officeDocument/2006/relationships/image" Target="../media/image24.wmf"/><Relationship Id="rId9" Type="http://schemas.openxmlformats.org/officeDocument/2006/relationships/image" Target="../media/image14.wmf"/><Relationship Id="rId14" Type="http://schemas.openxmlformats.org/officeDocument/2006/relationships/oleObject" Target="../embeddings/oleObject32.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8.xml"/><Relationship Id="rId1" Type="http://schemas.openxmlformats.org/officeDocument/2006/relationships/vmlDrawing" Target="../drawings/vmlDrawing10.v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8.xml"/><Relationship Id="rId1" Type="http://schemas.openxmlformats.org/officeDocument/2006/relationships/vmlDrawing" Target="../drawings/vmlDrawing11.vml"/><Relationship Id="rId4" Type="http://schemas.openxmlformats.org/officeDocument/2006/relationships/image" Target="../media/image32.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8.xml"/><Relationship Id="rId1" Type="http://schemas.openxmlformats.org/officeDocument/2006/relationships/vmlDrawing" Target="../drawings/vmlDrawing12.vml"/><Relationship Id="rId4" Type="http://schemas.openxmlformats.org/officeDocument/2006/relationships/image" Target="../media/image33.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8.xml"/><Relationship Id="rId1" Type="http://schemas.openxmlformats.org/officeDocument/2006/relationships/vmlDrawing" Target="../drawings/vmlDrawing13.vml"/><Relationship Id="rId4" Type="http://schemas.openxmlformats.org/officeDocument/2006/relationships/image" Target="../media/image35.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8.xml"/><Relationship Id="rId1" Type="http://schemas.openxmlformats.org/officeDocument/2006/relationships/vmlDrawing" Target="../drawings/vmlDrawing14.vml"/><Relationship Id="rId4" Type="http://schemas.openxmlformats.org/officeDocument/2006/relationships/image" Target="../media/image36.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8.xml"/><Relationship Id="rId1" Type="http://schemas.openxmlformats.org/officeDocument/2006/relationships/vmlDrawing" Target="../drawings/vmlDrawing15.vml"/><Relationship Id="rId4" Type="http://schemas.openxmlformats.org/officeDocument/2006/relationships/image" Target="../media/image38.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8.xml"/><Relationship Id="rId1" Type="http://schemas.openxmlformats.org/officeDocument/2006/relationships/vmlDrawing" Target="../drawings/vmlDrawing16.vml"/><Relationship Id="rId4" Type="http://schemas.openxmlformats.org/officeDocument/2006/relationships/image" Target="../media/image39.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8.xml"/><Relationship Id="rId1" Type="http://schemas.openxmlformats.org/officeDocument/2006/relationships/vmlDrawing" Target="../drawings/vmlDrawing17.vml"/><Relationship Id="rId4" Type="http://schemas.openxmlformats.org/officeDocument/2006/relationships/image" Target="../media/image40.emf"/></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28.wmf"/><Relationship Id="rId4" Type="http://schemas.openxmlformats.org/officeDocument/2006/relationships/oleObject" Target="../embeddings/oleObject42.bin"/></Relationships>
</file>

<file path=ppt/slides/_rels/slide3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Layout" Target="../slideLayouts/slideLayout8.xml"/><Relationship Id="rId1" Type="http://schemas.openxmlformats.org/officeDocument/2006/relationships/vmlDrawing" Target="../drawings/vmlDrawing19.vml"/><Relationship Id="rId4" Type="http://schemas.openxmlformats.org/officeDocument/2006/relationships/image" Target="../media/image4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8.xml"/><Relationship Id="rId1" Type="http://schemas.openxmlformats.org/officeDocument/2006/relationships/vmlDrawing" Target="../drawings/vmlDrawing20.vml"/><Relationship Id="rId4" Type="http://schemas.openxmlformats.org/officeDocument/2006/relationships/image" Target="../media/image47.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46.bin"/><Relationship Id="rId3" Type="http://schemas.openxmlformats.org/officeDocument/2006/relationships/image" Target="../media/image50.emf"/><Relationship Id="rId7" Type="http://schemas.openxmlformats.org/officeDocument/2006/relationships/image" Target="../media/image48.wmf"/><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oleObject" Target="../embeddings/oleObject45.bin"/><Relationship Id="rId5" Type="http://schemas.openxmlformats.org/officeDocument/2006/relationships/image" Target="../media/image52.emf"/><Relationship Id="rId4" Type="http://schemas.openxmlformats.org/officeDocument/2006/relationships/image" Target="../media/image51.emf"/><Relationship Id="rId9" Type="http://schemas.openxmlformats.org/officeDocument/2006/relationships/image" Target="../media/image49.wmf"/></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51.bin"/><Relationship Id="rId18" Type="http://schemas.openxmlformats.org/officeDocument/2006/relationships/image" Target="../media/image59.wmf"/><Relationship Id="rId3" Type="http://schemas.openxmlformats.org/officeDocument/2006/relationships/image" Target="../media/image61.emf"/><Relationship Id="rId7" Type="http://schemas.openxmlformats.org/officeDocument/2006/relationships/oleObject" Target="../embeddings/oleObject48.bin"/><Relationship Id="rId12" Type="http://schemas.openxmlformats.org/officeDocument/2006/relationships/image" Target="../media/image56.wmf"/><Relationship Id="rId17" Type="http://schemas.openxmlformats.org/officeDocument/2006/relationships/oleObject" Target="../embeddings/oleObject53.bin"/><Relationship Id="rId2" Type="http://schemas.openxmlformats.org/officeDocument/2006/relationships/slideLayout" Target="../slideLayouts/slideLayout5.xml"/><Relationship Id="rId16" Type="http://schemas.openxmlformats.org/officeDocument/2006/relationships/image" Target="../media/image58.wmf"/><Relationship Id="rId20" Type="http://schemas.openxmlformats.org/officeDocument/2006/relationships/image" Target="../media/image60.wmf"/><Relationship Id="rId1" Type="http://schemas.openxmlformats.org/officeDocument/2006/relationships/vmlDrawing" Target="../drawings/vmlDrawing22.vml"/><Relationship Id="rId6" Type="http://schemas.openxmlformats.org/officeDocument/2006/relationships/image" Target="../media/image62.emf"/><Relationship Id="rId11" Type="http://schemas.openxmlformats.org/officeDocument/2006/relationships/oleObject" Target="../embeddings/oleObject50.bin"/><Relationship Id="rId5" Type="http://schemas.openxmlformats.org/officeDocument/2006/relationships/image" Target="../media/image53.wmf"/><Relationship Id="rId15" Type="http://schemas.openxmlformats.org/officeDocument/2006/relationships/oleObject" Target="../embeddings/oleObject52.bin"/><Relationship Id="rId10" Type="http://schemas.openxmlformats.org/officeDocument/2006/relationships/image" Target="../media/image55.wmf"/><Relationship Id="rId19" Type="http://schemas.openxmlformats.org/officeDocument/2006/relationships/oleObject" Target="../embeddings/oleObject54.bin"/><Relationship Id="rId4" Type="http://schemas.openxmlformats.org/officeDocument/2006/relationships/oleObject" Target="../embeddings/oleObject47.bin"/><Relationship Id="rId9" Type="http://schemas.openxmlformats.org/officeDocument/2006/relationships/oleObject" Target="../embeddings/oleObject49.bin"/><Relationship Id="rId14" Type="http://schemas.openxmlformats.org/officeDocument/2006/relationships/image" Target="../media/image57.wmf"/></Relationships>
</file>

<file path=ppt/slides/_rels/slide47.xml.rels><?xml version="1.0" encoding="UTF-8" standalone="yes"?>
<Relationships xmlns="http://schemas.openxmlformats.org/package/2006/relationships"><Relationship Id="rId8" Type="http://schemas.openxmlformats.org/officeDocument/2006/relationships/image" Target="../media/image65.emf"/><Relationship Id="rId3" Type="http://schemas.openxmlformats.org/officeDocument/2006/relationships/oleObject" Target="../embeddings/oleObject55.bin"/><Relationship Id="rId7" Type="http://schemas.openxmlformats.org/officeDocument/2006/relationships/oleObject" Target="../embeddings/oleObject57.bin"/><Relationship Id="rId2" Type="http://schemas.openxmlformats.org/officeDocument/2006/relationships/slideLayout" Target="../slideLayouts/slideLayout3.xml"/><Relationship Id="rId1" Type="http://schemas.openxmlformats.org/officeDocument/2006/relationships/vmlDrawing" Target="../drawings/vmlDrawing23.vml"/><Relationship Id="rId6" Type="http://schemas.openxmlformats.org/officeDocument/2006/relationships/image" Target="../media/image64.emf"/><Relationship Id="rId5" Type="http://schemas.openxmlformats.org/officeDocument/2006/relationships/oleObject" Target="../embeddings/oleObject56.bin"/><Relationship Id="rId4" Type="http://schemas.openxmlformats.org/officeDocument/2006/relationships/image" Target="../media/image63.e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8.xml"/><Relationship Id="rId1" Type="http://schemas.openxmlformats.org/officeDocument/2006/relationships/vmlDrawing" Target="../drawings/vmlDrawing24.vml"/><Relationship Id="rId4" Type="http://schemas.openxmlformats.org/officeDocument/2006/relationships/image" Target="../media/image66.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8.xml"/><Relationship Id="rId1" Type="http://schemas.openxmlformats.org/officeDocument/2006/relationships/vmlDrawing" Target="../drawings/vmlDrawing25.vml"/><Relationship Id="rId4" Type="http://schemas.openxmlformats.org/officeDocument/2006/relationships/image" Target="../media/image6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8.xml"/><Relationship Id="rId1" Type="http://schemas.openxmlformats.org/officeDocument/2006/relationships/vmlDrawing" Target="../drawings/vmlDrawing26.vml"/><Relationship Id="rId6" Type="http://schemas.openxmlformats.org/officeDocument/2006/relationships/image" Target="../media/image67.emf"/><Relationship Id="rId5" Type="http://schemas.openxmlformats.org/officeDocument/2006/relationships/oleObject" Target="../embeddings/oleObject61.bin"/><Relationship Id="rId4" Type="http://schemas.openxmlformats.org/officeDocument/2006/relationships/image" Target="../media/image66.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3.xml"/><Relationship Id="rId1" Type="http://schemas.openxmlformats.org/officeDocument/2006/relationships/vmlDrawing" Target="../drawings/vmlDrawing27.vml"/><Relationship Id="rId4" Type="http://schemas.openxmlformats.org/officeDocument/2006/relationships/image" Target="../media/image68.w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65.bin"/><Relationship Id="rId13" Type="http://schemas.openxmlformats.org/officeDocument/2006/relationships/image" Target="../media/image73.wmf"/><Relationship Id="rId3" Type="http://schemas.openxmlformats.org/officeDocument/2006/relationships/image" Target="../media/image76.emf"/><Relationship Id="rId7" Type="http://schemas.openxmlformats.org/officeDocument/2006/relationships/image" Target="../media/image70.wmf"/><Relationship Id="rId12" Type="http://schemas.openxmlformats.org/officeDocument/2006/relationships/oleObject" Target="../embeddings/oleObject67.bin"/><Relationship Id="rId17" Type="http://schemas.openxmlformats.org/officeDocument/2006/relationships/image" Target="../media/image75.wmf"/><Relationship Id="rId2" Type="http://schemas.openxmlformats.org/officeDocument/2006/relationships/slideLayout" Target="../slideLayouts/slideLayout3.xml"/><Relationship Id="rId16" Type="http://schemas.openxmlformats.org/officeDocument/2006/relationships/oleObject" Target="../embeddings/oleObject69.bin"/><Relationship Id="rId1" Type="http://schemas.openxmlformats.org/officeDocument/2006/relationships/vmlDrawing" Target="../drawings/vmlDrawing28.vml"/><Relationship Id="rId6" Type="http://schemas.openxmlformats.org/officeDocument/2006/relationships/oleObject" Target="../embeddings/oleObject64.bin"/><Relationship Id="rId11" Type="http://schemas.openxmlformats.org/officeDocument/2006/relationships/image" Target="../media/image72.wmf"/><Relationship Id="rId5" Type="http://schemas.openxmlformats.org/officeDocument/2006/relationships/image" Target="../media/image69.wmf"/><Relationship Id="rId15" Type="http://schemas.openxmlformats.org/officeDocument/2006/relationships/image" Target="../media/image74.wmf"/><Relationship Id="rId10" Type="http://schemas.openxmlformats.org/officeDocument/2006/relationships/oleObject" Target="../embeddings/oleObject66.bin"/><Relationship Id="rId4" Type="http://schemas.openxmlformats.org/officeDocument/2006/relationships/oleObject" Target="../embeddings/oleObject63.bin"/><Relationship Id="rId9" Type="http://schemas.openxmlformats.org/officeDocument/2006/relationships/image" Target="../media/image71.wmf"/><Relationship Id="rId14" Type="http://schemas.openxmlformats.org/officeDocument/2006/relationships/oleObject" Target="../embeddings/oleObject68.bin"/></Relationships>
</file>

<file path=ppt/slides/_rels/slide5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oleObject" Target="../embeddings/oleObject70.bin"/><Relationship Id="rId7" Type="http://schemas.openxmlformats.org/officeDocument/2006/relationships/image" Target="../media/image79.emf"/><Relationship Id="rId2" Type="http://schemas.openxmlformats.org/officeDocument/2006/relationships/slideLayout" Target="../slideLayouts/slideLayout3.xml"/><Relationship Id="rId1" Type="http://schemas.openxmlformats.org/officeDocument/2006/relationships/vmlDrawing" Target="../drawings/vmlDrawing29.vml"/><Relationship Id="rId6" Type="http://schemas.openxmlformats.org/officeDocument/2006/relationships/image" Target="../media/image78.wmf"/><Relationship Id="rId5" Type="http://schemas.openxmlformats.org/officeDocument/2006/relationships/oleObject" Target="../embeddings/oleObject71.bin"/><Relationship Id="rId4" Type="http://schemas.openxmlformats.org/officeDocument/2006/relationships/image" Target="../media/image77.wmf"/><Relationship Id="rId9" Type="http://schemas.openxmlformats.org/officeDocument/2006/relationships/image" Target="../media/image80.e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74.bin"/><Relationship Id="rId13" Type="http://schemas.openxmlformats.org/officeDocument/2006/relationships/image" Target="../media/image85.wmf"/><Relationship Id="rId18" Type="http://schemas.openxmlformats.org/officeDocument/2006/relationships/oleObject" Target="../embeddings/oleObject79.bin"/><Relationship Id="rId3" Type="http://schemas.openxmlformats.org/officeDocument/2006/relationships/image" Target="../media/image91.emf"/><Relationship Id="rId21" Type="http://schemas.openxmlformats.org/officeDocument/2006/relationships/image" Target="../media/image89.wmf"/><Relationship Id="rId7" Type="http://schemas.openxmlformats.org/officeDocument/2006/relationships/image" Target="../media/image82.wmf"/><Relationship Id="rId12" Type="http://schemas.openxmlformats.org/officeDocument/2006/relationships/oleObject" Target="../embeddings/oleObject76.bin"/><Relationship Id="rId17" Type="http://schemas.openxmlformats.org/officeDocument/2006/relationships/image" Target="../media/image87.wmf"/><Relationship Id="rId2" Type="http://schemas.openxmlformats.org/officeDocument/2006/relationships/slideLayout" Target="../slideLayouts/slideLayout3.xml"/><Relationship Id="rId16" Type="http://schemas.openxmlformats.org/officeDocument/2006/relationships/oleObject" Target="../embeddings/oleObject78.bin"/><Relationship Id="rId20" Type="http://schemas.openxmlformats.org/officeDocument/2006/relationships/oleObject" Target="../embeddings/oleObject80.bin"/><Relationship Id="rId1" Type="http://schemas.openxmlformats.org/officeDocument/2006/relationships/vmlDrawing" Target="../drawings/vmlDrawing30.vml"/><Relationship Id="rId6" Type="http://schemas.openxmlformats.org/officeDocument/2006/relationships/oleObject" Target="../embeddings/oleObject73.bin"/><Relationship Id="rId11" Type="http://schemas.openxmlformats.org/officeDocument/2006/relationships/image" Target="../media/image84.wmf"/><Relationship Id="rId5" Type="http://schemas.openxmlformats.org/officeDocument/2006/relationships/image" Target="../media/image81.wmf"/><Relationship Id="rId15" Type="http://schemas.openxmlformats.org/officeDocument/2006/relationships/image" Target="../media/image86.wmf"/><Relationship Id="rId23" Type="http://schemas.openxmlformats.org/officeDocument/2006/relationships/image" Target="../media/image90.wmf"/><Relationship Id="rId10" Type="http://schemas.openxmlformats.org/officeDocument/2006/relationships/oleObject" Target="../embeddings/oleObject75.bin"/><Relationship Id="rId19" Type="http://schemas.openxmlformats.org/officeDocument/2006/relationships/image" Target="../media/image88.wmf"/><Relationship Id="rId4" Type="http://schemas.openxmlformats.org/officeDocument/2006/relationships/oleObject" Target="../embeddings/oleObject72.bin"/><Relationship Id="rId9" Type="http://schemas.openxmlformats.org/officeDocument/2006/relationships/image" Target="../media/image83.wmf"/><Relationship Id="rId14" Type="http://schemas.openxmlformats.org/officeDocument/2006/relationships/oleObject" Target="../embeddings/oleObject77.bin"/><Relationship Id="rId22" Type="http://schemas.openxmlformats.org/officeDocument/2006/relationships/oleObject" Target="../embeddings/oleObject81.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93.emf"/><Relationship Id="rId2" Type="http://schemas.openxmlformats.org/officeDocument/2006/relationships/image" Target="../media/image92.emf"/><Relationship Id="rId1" Type="http://schemas.openxmlformats.org/officeDocument/2006/relationships/slideLayout" Target="../slideLayouts/slideLayout3.xml"/><Relationship Id="rId4" Type="http://schemas.openxmlformats.org/officeDocument/2006/relationships/image" Target="../media/image94.em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8" Type="http://schemas.openxmlformats.org/officeDocument/2006/relationships/image" Target="../media/image101.emf"/><Relationship Id="rId3" Type="http://schemas.openxmlformats.org/officeDocument/2006/relationships/image" Target="../media/image96.emf"/><Relationship Id="rId7" Type="http://schemas.openxmlformats.org/officeDocument/2006/relationships/image" Target="../media/image100.emf"/><Relationship Id="rId12" Type="http://schemas.openxmlformats.org/officeDocument/2006/relationships/image" Target="../media/image105.emf"/><Relationship Id="rId2" Type="http://schemas.openxmlformats.org/officeDocument/2006/relationships/image" Target="../media/image95.emf"/><Relationship Id="rId1" Type="http://schemas.openxmlformats.org/officeDocument/2006/relationships/slideLayout" Target="../slideLayouts/slideLayout3.xml"/><Relationship Id="rId6" Type="http://schemas.openxmlformats.org/officeDocument/2006/relationships/image" Target="../media/image99.emf"/><Relationship Id="rId11" Type="http://schemas.openxmlformats.org/officeDocument/2006/relationships/image" Target="../media/image104.emf"/><Relationship Id="rId5" Type="http://schemas.openxmlformats.org/officeDocument/2006/relationships/image" Target="../media/image98.emf"/><Relationship Id="rId10" Type="http://schemas.openxmlformats.org/officeDocument/2006/relationships/image" Target="../media/image103.emf"/><Relationship Id="rId4" Type="http://schemas.openxmlformats.org/officeDocument/2006/relationships/image" Target="../media/image97.emf"/><Relationship Id="rId9" Type="http://schemas.openxmlformats.org/officeDocument/2006/relationships/image" Target="../media/image10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emf"/><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08.emf"/><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84.bin"/><Relationship Id="rId3" Type="http://schemas.openxmlformats.org/officeDocument/2006/relationships/oleObject" Target="../embeddings/oleObject82.bin"/><Relationship Id="rId7" Type="http://schemas.openxmlformats.org/officeDocument/2006/relationships/image" Target="../media/image111.wmf"/><Relationship Id="rId2" Type="http://schemas.openxmlformats.org/officeDocument/2006/relationships/slideLayout" Target="../slideLayouts/slideLayout3.xml"/><Relationship Id="rId1" Type="http://schemas.openxmlformats.org/officeDocument/2006/relationships/vmlDrawing" Target="../drawings/vmlDrawing31.vml"/><Relationship Id="rId6" Type="http://schemas.openxmlformats.org/officeDocument/2006/relationships/oleObject" Target="../embeddings/oleObject83.bin"/><Relationship Id="rId5" Type="http://schemas.openxmlformats.org/officeDocument/2006/relationships/image" Target="../media/image113.wmf"/><Relationship Id="rId4" Type="http://schemas.openxmlformats.org/officeDocument/2006/relationships/image" Target="../media/image110.wmf"/><Relationship Id="rId9" Type="http://schemas.openxmlformats.org/officeDocument/2006/relationships/image" Target="../media/image112.wmf"/></Relationships>
</file>

<file path=ppt/slides/_rels/slide65.xml.rels><?xml version="1.0" encoding="UTF-8" standalone="yes"?>
<Relationships xmlns="http://schemas.openxmlformats.org/package/2006/relationships"><Relationship Id="rId8" Type="http://schemas.openxmlformats.org/officeDocument/2006/relationships/oleObject" Target="../embeddings/oleObject87.bin"/><Relationship Id="rId13" Type="http://schemas.openxmlformats.org/officeDocument/2006/relationships/image" Target="../media/image118.wmf"/><Relationship Id="rId3" Type="http://schemas.openxmlformats.org/officeDocument/2006/relationships/oleObject" Target="../embeddings/oleObject85.bin"/><Relationship Id="rId7" Type="http://schemas.openxmlformats.org/officeDocument/2006/relationships/image" Target="../media/image41.png"/><Relationship Id="rId12" Type="http://schemas.openxmlformats.org/officeDocument/2006/relationships/oleObject" Target="../embeddings/oleObject89.bin"/><Relationship Id="rId17" Type="http://schemas.openxmlformats.org/officeDocument/2006/relationships/image" Target="../media/image120.wmf"/><Relationship Id="rId2" Type="http://schemas.openxmlformats.org/officeDocument/2006/relationships/slideLayout" Target="../slideLayouts/slideLayout8.xml"/><Relationship Id="rId16" Type="http://schemas.openxmlformats.org/officeDocument/2006/relationships/oleObject" Target="../embeddings/oleObject91.bin"/><Relationship Id="rId1" Type="http://schemas.openxmlformats.org/officeDocument/2006/relationships/vmlDrawing" Target="../drawings/vmlDrawing32.vml"/><Relationship Id="rId6" Type="http://schemas.openxmlformats.org/officeDocument/2006/relationships/image" Target="../media/image115.emf"/><Relationship Id="rId11" Type="http://schemas.openxmlformats.org/officeDocument/2006/relationships/image" Target="../media/image117.wmf"/><Relationship Id="rId5" Type="http://schemas.openxmlformats.org/officeDocument/2006/relationships/oleObject" Target="../embeddings/oleObject86.bin"/><Relationship Id="rId15" Type="http://schemas.openxmlformats.org/officeDocument/2006/relationships/image" Target="../media/image119.wmf"/><Relationship Id="rId10" Type="http://schemas.openxmlformats.org/officeDocument/2006/relationships/oleObject" Target="../embeddings/oleObject88.bin"/><Relationship Id="rId4" Type="http://schemas.openxmlformats.org/officeDocument/2006/relationships/image" Target="../media/image114.emf"/><Relationship Id="rId9" Type="http://schemas.openxmlformats.org/officeDocument/2006/relationships/image" Target="../media/image116.wmf"/><Relationship Id="rId14" Type="http://schemas.openxmlformats.org/officeDocument/2006/relationships/oleObject" Target="../embeddings/oleObject90.bin"/></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8" Type="http://schemas.openxmlformats.org/officeDocument/2006/relationships/image" Target="../media/image126.emf"/><Relationship Id="rId3" Type="http://schemas.openxmlformats.org/officeDocument/2006/relationships/oleObject" Target="../embeddings/oleObject92.bin"/><Relationship Id="rId7" Type="http://schemas.openxmlformats.org/officeDocument/2006/relationships/image" Target="../media/image125.emf"/><Relationship Id="rId2" Type="http://schemas.openxmlformats.org/officeDocument/2006/relationships/slideLayout" Target="../slideLayouts/slideLayout5.xml"/><Relationship Id="rId1" Type="http://schemas.openxmlformats.org/officeDocument/2006/relationships/vmlDrawing" Target="../drawings/vmlDrawing33.vml"/><Relationship Id="rId6" Type="http://schemas.openxmlformats.org/officeDocument/2006/relationships/image" Target="../media/image124.emf"/><Relationship Id="rId5" Type="http://schemas.openxmlformats.org/officeDocument/2006/relationships/image" Target="../media/image123.emf"/><Relationship Id="rId10" Type="http://schemas.openxmlformats.org/officeDocument/2006/relationships/image" Target="../media/image128.emf"/><Relationship Id="rId4" Type="http://schemas.openxmlformats.org/officeDocument/2006/relationships/image" Target="../media/image122.wmf"/><Relationship Id="rId9" Type="http://schemas.openxmlformats.org/officeDocument/2006/relationships/image" Target="../media/image12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130.emf"/><Relationship Id="rId2" Type="http://schemas.openxmlformats.org/officeDocument/2006/relationships/image" Target="../media/image129.emf"/><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8" Type="http://schemas.openxmlformats.org/officeDocument/2006/relationships/image" Target="../media/image133.e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8.xml"/><Relationship Id="rId1" Type="http://schemas.openxmlformats.org/officeDocument/2006/relationships/vmlDrawing" Target="../drawings/vmlDrawing34.vml"/><Relationship Id="rId6" Type="http://schemas.openxmlformats.org/officeDocument/2006/relationships/image" Target="../media/image132.emf"/><Relationship Id="rId5" Type="http://schemas.openxmlformats.org/officeDocument/2006/relationships/oleObject" Target="../embeddings/oleObject94.bin"/><Relationship Id="rId4" Type="http://schemas.openxmlformats.org/officeDocument/2006/relationships/image" Target="../media/image131.emf"/></Relationships>
</file>

<file path=ppt/slides/_rels/slide72.xml.rels><?xml version="1.0" encoding="UTF-8" standalone="yes"?>
<Relationships xmlns="http://schemas.openxmlformats.org/package/2006/relationships"><Relationship Id="rId8" Type="http://schemas.openxmlformats.org/officeDocument/2006/relationships/image" Target="../media/image136.wmf"/><Relationship Id="rId13" Type="http://schemas.openxmlformats.org/officeDocument/2006/relationships/oleObject" Target="../embeddings/oleObject101.bin"/><Relationship Id="rId3" Type="http://schemas.openxmlformats.org/officeDocument/2006/relationships/oleObject" Target="../embeddings/oleObject96.bin"/><Relationship Id="rId7" Type="http://schemas.openxmlformats.org/officeDocument/2006/relationships/oleObject" Target="../embeddings/oleObject98.bin"/><Relationship Id="rId12" Type="http://schemas.openxmlformats.org/officeDocument/2006/relationships/image" Target="../media/image138.wmf"/><Relationship Id="rId2" Type="http://schemas.openxmlformats.org/officeDocument/2006/relationships/slideLayout" Target="../slideLayouts/slideLayout3.xml"/><Relationship Id="rId16" Type="http://schemas.openxmlformats.org/officeDocument/2006/relationships/image" Target="../media/image133.emf"/><Relationship Id="rId1" Type="http://schemas.openxmlformats.org/officeDocument/2006/relationships/vmlDrawing" Target="../drawings/vmlDrawing35.vml"/><Relationship Id="rId6" Type="http://schemas.openxmlformats.org/officeDocument/2006/relationships/image" Target="../media/image135.wmf"/><Relationship Id="rId11" Type="http://schemas.openxmlformats.org/officeDocument/2006/relationships/oleObject" Target="../embeddings/oleObject100.bin"/><Relationship Id="rId5" Type="http://schemas.openxmlformats.org/officeDocument/2006/relationships/oleObject" Target="../embeddings/oleObject97.bin"/><Relationship Id="rId15" Type="http://schemas.openxmlformats.org/officeDocument/2006/relationships/oleObject" Target="../embeddings/oleObject102.bin"/><Relationship Id="rId10" Type="http://schemas.openxmlformats.org/officeDocument/2006/relationships/image" Target="../media/image137.wmf"/><Relationship Id="rId4" Type="http://schemas.openxmlformats.org/officeDocument/2006/relationships/image" Target="../media/image134.wmf"/><Relationship Id="rId9" Type="http://schemas.openxmlformats.org/officeDocument/2006/relationships/oleObject" Target="../embeddings/oleObject99.bin"/><Relationship Id="rId14" Type="http://schemas.openxmlformats.org/officeDocument/2006/relationships/image" Target="../media/image132.emf"/></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103.bin"/><Relationship Id="rId2" Type="http://schemas.openxmlformats.org/officeDocument/2006/relationships/slideLayout" Target="../slideLayouts/slideLayout8.xml"/><Relationship Id="rId1" Type="http://schemas.openxmlformats.org/officeDocument/2006/relationships/vmlDrawing" Target="../drawings/vmlDrawing36.vml"/><Relationship Id="rId4" Type="http://schemas.openxmlformats.org/officeDocument/2006/relationships/image" Target="../media/image139.w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105.bin"/><Relationship Id="rId3" Type="http://schemas.openxmlformats.org/officeDocument/2006/relationships/image" Target="../media/image142.emf"/><Relationship Id="rId7" Type="http://schemas.openxmlformats.org/officeDocument/2006/relationships/image" Target="../media/image144.emf"/><Relationship Id="rId2" Type="http://schemas.openxmlformats.org/officeDocument/2006/relationships/slideLayout" Target="../slideLayouts/slideLayout8.xml"/><Relationship Id="rId1" Type="http://schemas.openxmlformats.org/officeDocument/2006/relationships/vmlDrawing" Target="../drawings/vmlDrawing37.vml"/><Relationship Id="rId6" Type="http://schemas.openxmlformats.org/officeDocument/2006/relationships/image" Target="../media/image140.wmf"/><Relationship Id="rId5" Type="http://schemas.openxmlformats.org/officeDocument/2006/relationships/oleObject" Target="../embeddings/oleObject104.bin"/><Relationship Id="rId4" Type="http://schemas.openxmlformats.org/officeDocument/2006/relationships/image" Target="../media/image143.emf"/><Relationship Id="rId9" Type="http://schemas.openxmlformats.org/officeDocument/2006/relationships/image" Target="../media/image141.wmf"/></Relationships>
</file>

<file path=ppt/slides/_rels/slide79.xml.rels><?xml version="1.0" encoding="UTF-8" standalone="yes"?>
<Relationships xmlns="http://schemas.openxmlformats.org/package/2006/relationships"><Relationship Id="rId3" Type="http://schemas.openxmlformats.org/officeDocument/2006/relationships/image" Target="../media/image145.emf"/><Relationship Id="rId2" Type="http://schemas.openxmlformats.org/officeDocument/2006/relationships/image" Target="../media/image143.emf"/><Relationship Id="rId1" Type="http://schemas.openxmlformats.org/officeDocument/2006/relationships/slideLayout" Target="../slideLayouts/slideLayout8.xml"/><Relationship Id="rId4" Type="http://schemas.openxmlformats.org/officeDocument/2006/relationships/image" Target="../media/image146.emf"/></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148.emf"/><Relationship Id="rId2" Type="http://schemas.openxmlformats.org/officeDocument/2006/relationships/image" Target="../media/image147.emf"/><Relationship Id="rId1" Type="http://schemas.openxmlformats.org/officeDocument/2006/relationships/slideLayout" Target="../slideLayouts/slideLayout8.xml"/><Relationship Id="rId6" Type="http://schemas.openxmlformats.org/officeDocument/2006/relationships/image" Target="../media/image151.emf"/><Relationship Id="rId5" Type="http://schemas.openxmlformats.org/officeDocument/2006/relationships/image" Target="../media/image150.emf"/><Relationship Id="rId4" Type="http://schemas.openxmlformats.org/officeDocument/2006/relationships/image" Target="../media/image149.emf"/></Relationships>
</file>

<file path=ppt/slides/_rels/slide81.xml.rels><?xml version="1.0" encoding="UTF-8" standalone="yes"?>
<Relationships xmlns="http://schemas.openxmlformats.org/package/2006/relationships"><Relationship Id="rId8" Type="http://schemas.openxmlformats.org/officeDocument/2006/relationships/image" Target="../media/image154.wmf"/><Relationship Id="rId3" Type="http://schemas.openxmlformats.org/officeDocument/2006/relationships/oleObject" Target="../embeddings/oleObject106.bin"/><Relationship Id="rId7" Type="http://schemas.openxmlformats.org/officeDocument/2006/relationships/oleObject" Target="../embeddings/oleObject108.bin"/><Relationship Id="rId2" Type="http://schemas.openxmlformats.org/officeDocument/2006/relationships/slideLayout" Target="../slideLayouts/slideLayout8.xml"/><Relationship Id="rId1" Type="http://schemas.openxmlformats.org/officeDocument/2006/relationships/vmlDrawing" Target="../drawings/vmlDrawing38.vml"/><Relationship Id="rId6" Type="http://schemas.openxmlformats.org/officeDocument/2006/relationships/image" Target="../media/image153.wmf"/><Relationship Id="rId5" Type="http://schemas.openxmlformats.org/officeDocument/2006/relationships/oleObject" Target="../embeddings/oleObject107.bin"/><Relationship Id="rId4" Type="http://schemas.openxmlformats.org/officeDocument/2006/relationships/image" Target="../media/image152.w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109.bin"/><Relationship Id="rId2" Type="http://schemas.openxmlformats.org/officeDocument/2006/relationships/slideLayout" Target="../slideLayouts/slideLayout3.xml"/><Relationship Id="rId1" Type="http://schemas.openxmlformats.org/officeDocument/2006/relationships/vmlDrawing" Target="../drawings/vmlDrawing39.vml"/><Relationship Id="rId6" Type="http://schemas.openxmlformats.org/officeDocument/2006/relationships/image" Target="../media/image156.emf"/><Relationship Id="rId5" Type="http://schemas.openxmlformats.org/officeDocument/2006/relationships/oleObject" Target="../embeddings/oleObject110.bin"/><Relationship Id="rId4" Type="http://schemas.openxmlformats.org/officeDocument/2006/relationships/image" Target="../media/image155.emf"/></Relationships>
</file>

<file path=ppt/slides/_rels/slide88.xml.rels><?xml version="1.0" encoding="UTF-8" standalone="yes"?>
<Relationships xmlns="http://schemas.openxmlformats.org/package/2006/relationships"><Relationship Id="rId8" Type="http://schemas.openxmlformats.org/officeDocument/2006/relationships/image" Target="../media/image155.emf"/><Relationship Id="rId3" Type="http://schemas.openxmlformats.org/officeDocument/2006/relationships/oleObject" Target="../embeddings/oleObject111.bin"/><Relationship Id="rId7" Type="http://schemas.openxmlformats.org/officeDocument/2006/relationships/oleObject" Target="../embeddings/oleObject113.bin"/><Relationship Id="rId2" Type="http://schemas.openxmlformats.org/officeDocument/2006/relationships/slideLayout" Target="../slideLayouts/slideLayout3.xml"/><Relationship Id="rId1" Type="http://schemas.openxmlformats.org/officeDocument/2006/relationships/vmlDrawing" Target="../drawings/vmlDrawing40.vml"/><Relationship Id="rId6" Type="http://schemas.openxmlformats.org/officeDocument/2006/relationships/image" Target="../media/image158.emf"/><Relationship Id="rId5" Type="http://schemas.openxmlformats.org/officeDocument/2006/relationships/oleObject" Target="../embeddings/oleObject112.bin"/><Relationship Id="rId4" Type="http://schemas.openxmlformats.org/officeDocument/2006/relationships/image" Target="../media/image157.wmf"/></Relationships>
</file>

<file path=ppt/slides/_rels/slide89.xml.rels><?xml version="1.0" encoding="UTF-8" standalone="yes"?>
<Relationships xmlns="http://schemas.openxmlformats.org/package/2006/relationships"><Relationship Id="rId8" Type="http://schemas.openxmlformats.org/officeDocument/2006/relationships/image" Target="../media/image161.wmf"/><Relationship Id="rId3" Type="http://schemas.openxmlformats.org/officeDocument/2006/relationships/oleObject" Target="../embeddings/oleObject114.bin"/><Relationship Id="rId7" Type="http://schemas.openxmlformats.org/officeDocument/2006/relationships/oleObject" Target="../embeddings/oleObject116.bin"/><Relationship Id="rId12" Type="http://schemas.openxmlformats.org/officeDocument/2006/relationships/image" Target="../media/image162.emf"/><Relationship Id="rId2" Type="http://schemas.openxmlformats.org/officeDocument/2006/relationships/slideLayout" Target="../slideLayouts/slideLayout3.xml"/><Relationship Id="rId1" Type="http://schemas.openxmlformats.org/officeDocument/2006/relationships/vmlDrawing" Target="../drawings/vmlDrawing41.vml"/><Relationship Id="rId6" Type="http://schemas.openxmlformats.org/officeDocument/2006/relationships/image" Target="../media/image160.wmf"/><Relationship Id="rId11" Type="http://schemas.openxmlformats.org/officeDocument/2006/relationships/oleObject" Target="../embeddings/oleObject118.bin"/><Relationship Id="rId5" Type="http://schemas.openxmlformats.org/officeDocument/2006/relationships/oleObject" Target="../embeddings/oleObject115.bin"/><Relationship Id="rId10" Type="http://schemas.openxmlformats.org/officeDocument/2006/relationships/image" Target="../media/image158.emf"/><Relationship Id="rId4" Type="http://schemas.openxmlformats.org/officeDocument/2006/relationships/image" Target="../media/image159.wmf"/><Relationship Id="rId9" Type="http://schemas.openxmlformats.org/officeDocument/2006/relationships/oleObject" Target="../embeddings/oleObject117.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wmf"/><Relationship Id="rId4" Type="http://schemas.openxmlformats.org/officeDocument/2006/relationships/oleObject" Target="../embeddings/oleObject1.bin"/></Relationships>
</file>

<file path=ppt/slides/_rels/slide90.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image" Target="../media/image163.emf"/><Relationship Id="rId1" Type="http://schemas.openxmlformats.org/officeDocument/2006/relationships/slideLayout" Target="../slideLayouts/slideLayout8.xml"/><Relationship Id="rId4" Type="http://schemas.openxmlformats.org/officeDocument/2006/relationships/image" Target="../media/image165.emf"/></Relationships>
</file>

<file path=ppt/slides/_rels/slide91.xml.rels><?xml version="1.0" encoding="UTF-8" standalone="yes"?>
<Relationships xmlns="http://schemas.openxmlformats.org/package/2006/relationships"><Relationship Id="rId8" Type="http://schemas.openxmlformats.org/officeDocument/2006/relationships/image" Target="../media/image170.emf"/><Relationship Id="rId3" Type="http://schemas.openxmlformats.org/officeDocument/2006/relationships/oleObject" Target="../embeddings/oleObject119.bin"/><Relationship Id="rId7" Type="http://schemas.openxmlformats.org/officeDocument/2006/relationships/image" Target="../media/image169.emf"/><Relationship Id="rId2" Type="http://schemas.openxmlformats.org/officeDocument/2006/relationships/slideLayout" Target="../slideLayouts/slideLayout8.xml"/><Relationship Id="rId1" Type="http://schemas.openxmlformats.org/officeDocument/2006/relationships/vmlDrawing" Target="../drawings/vmlDrawing42.vml"/><Relationship Id="rId6" Type="http://schemas.openxmlformats.org/officeDocument/2006/relationships/image" Target="../media/image168.emf"/><Relationship Id="rId5" Type="http://schemas.openxmlformats.org/officeDocument/2006/relationships/image" Target="../media/image167.emf"/><Relationship Id="rId4" Type="http://schemas.openxmlformats.org/officeDocument/2006/relationships/image" Target="../media/image166.wmf"/></Relationships>
</file>

<file path=ppt/slides/_rels/slide92.xml.rels><?xml version="1.0" encoding="UTF-8" standalone="yes"?>
<Relationships xmlns="http://schemas.openxmlformats.org/package/2006/relationships"><Relationship Id="rId3" Type="http://schemas.openxmlformats.org/officeDocument/2006/relationships/image" Target="../media/image172.emf"/><Relationship Id="rId2" Type="http://schemas.openxmlformats.org/officeDocument/2006/relationships/image" Target="../media/image171.emf"/><Relationship Id="rId1" Type="http://schemas.openxmlformats.org/officeDocument/2006/relationships/slideLayout" Target="../slideLayouts/slideLayout8.xml"/><Relationship Id="rId4" Type="http://schemas.openxmlformats.org/officeDocument/2006/relationships/image" Target="../media/image173.emf"/></Relationships>
</file>

<file path=ppt/slides/_rels/slide9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4.png"/><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2700000" scaled="1"/>
          <a:tileRect/>
        </a:gra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799" y="2132856"/>
            <a:ext cx="8022555" cy="1467594"/>
          </a:xfrm>
        </p:spPr>
        <p:txBody>
          <a:bodyPr/>
          <a:lstStyle/>
          <a:p>
            <a:r>
              <a:rPr lang="zh-CN" altLang="en-US" sz="4000" dirty="0" smtClean="0"/>
              <a:t>      电路与模拟电子技术基础</a:t>
            </a:r>
            <a:endParaRPr lang="zh-CN" altLang="en-US" sz="4000" dirty="0"/>
          </a:p>
        </p:txBody>
      </p:sp>
      <p:sp>
        <p:nvSpPr>
          <p:cNvPr id="4" name="TextBox 3"/>
          <p:cNvSpPr txBox="1"/>
          <p:nvPr/>
        </p:nvSpPr>
        <p:spPr>
          <a:xfrm>
            <a:off x="611560" y="404664"/>
            <a:ext cx="6888480" cy="338554"/>
          </a:xfrm>
          <a:prstGeom prst="rect">
            <a:avLst/>
          </a:prstGeom>
          <a:noFill/>
        </p:spPr>
        <p:txBody>
          <a:bodyPr wrap="square" rtlCol="0">
            <a:spAutoFit/>
          </a:bodyPr>
          <a:lstStyle/>
          <a:p>
            <a:pPr fontAlgn="base">
              <a:spcBef>
                <a:spcPct val="0"/>
              </a:spcBef>
              <a:spcAft>
                <a:spcPct val="0"/>
              </a:spcAft>
            </a:pPr>
            <a:r>
              <a:rPr lang="zh-CN" altLang="en-US" sz="1600" dirty="0">
                <a:latin typeface="Arial" pitchFamily="34" charset="0"/>
                <a:ea typeface="楷体_GB2312" pitchFamily="49" charset="-122"/>
              </a:rPr>
              <a:t>普通高等教育“十三五”规划教材（电工电子课程群改革创新系列）</a:t>
            </a:r>
            <a:endParaRPr lang="zh-CN" altLang="en-US" sz="1600" dirty="0">
              <a:latin typeface="Arial" pitchFamily="34" charset="0"/>
              <a:ea typeface="楷体_GB2312" pitchFamily="49" charset="-122"/>
            </a:endParaRPr>
          </a:p>
        </p:txBody>
      </p:sp>
      <p:pic>
        <p:nvPicPr>
          <p:cNvPr id="45058" name="Picture 2" descr="pubnam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199" r="3600"/>
          <a:stretch>
            <a:fillRect/>
          </a:stretch>
        </p:blipFill>
        <p:spPr bwMode="auto">
          <a:xfrm>
            <a:off x="6588224" y="5659197"/>
            <a:ext cx="2120131" cy="614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3" name="矩形 450602"/>
          <p:cNvSpPr/>
          <p:nvPr/>
        </p:nvSpPr>
        <p:spPr>
          <a:xfrm>
            <a:off x="2108200" y="2947936"/>
            <a:ext cx="4114800" cy="954107"/>
          </a:xfrm>
          <a:prstGeom prst="rect">
            <a:avLst/>
          </a:prstGeom>
          <a:gradFill rotWithShape="0">
            <a:gsLst>
              <a:gs pos="0">
                <a:schemeClr val="accent1"/>
              </a:gs>
              <a:gs pos="50000">
                <a:srgbClr val="FFFFFF"/>
              </a:gs>
              <a:gs pos="100000">
                <a:schemeClr val="accent1"/>
              </a:gs>
            </a:gsLst>
            <a:lin ang="2700000" scaled="1"/>
            <a:tileRect/>
          </a:gradFill>
          <a:ln w="9525">
            <a:noFill/>
          </a:ln>
          <a:effectLst>
            <a:outerShdw dist="35921" dir="2699999" algn="ctr" rotWithShape="0">
              <a:srgbClr val="808080"/>
            </a:outerShdw>
          </a:effectLst>
        </p:spPr>
        <p:txBody>
          <a:bodyPr anchor="ctr">
            <a:spAutoFit/>
          </a:bodyPr>
          <a:lstStyle/>
          <a:p>
            <a:pPr lvl="0" algn="r" eaLnBrk="1" hangingPunct="1"/>
            <a:r>
              <a:rPr lang="en-US" altLang="zh-CN" sz="2800" b="1" i="1" err="1">
                <a:solidFill>
                  <a:srgbClr val="FF0000"/>
                </a:solidFill>
                <a:latin typeface="Times New Roman" panose="02020603050405020304" pitchFamily="18" charset="0"/>
                <a:ea typeface="宋体" panose="02010600030101010101" pitchFamily="2" charset="-122"/>
              </a:rPr>
              <a:t>R</a:t>
            </a:r>
            <a:r>
              <a:rPr lang="en-US" altLang="zh-CN" sz="2800" b="1" baseline="-25000" err="1">
                <a:solidFill>
                  <a:srgbClr val="FF0000"/>
                </a:solidFill>
                <a:latin typeface="Times New Roman" panose="02020603050405020304" pitchFamily="18" charset="0"/>
                <a:ea typeface="宋体" panose="02010600030101010101" pitchFamily="2" charset="-122"/>
              </a:rPr>
              <a:t>eq</a:t>
            </a:r>
            <a:r>
              <a:rPr lang="en-US" altLang="zh-CN" sz="2800" b="1" i="1">
                <a:solidFill>
                  <a:srgbClr val="FF0000"/>
                </a:solidFill>
                <a:latin typeface="Times New Roman" panose="02020603050405020304" pitchFamily="18" charset="0"/>
                <a:ea typeface="宋体" panose="02010600030101010101" pitchFamily="2" charset="-122"/>
              </a:rPr>
              <a:t>=</a:t>
            </a:r>
            <a:r>
              <a:rPr lang="en-US" altLang="zh-CN" sz="2800" b="1">
                <a:solidFill>
                  <a:srgbClr val="FF0000"/>
                </a:solidFill>
                <a:latin typeface="Times New Roman" panose="02020603050405020304" pitchFamily="18" charset="0"/>
                <a:ea typeface="宋体" panose="02010600030101010101" pitchFamily="2" charset="-122"/>
              </a:rPr>
              <a:t>(</a:t>
            </a:r>
            <a:r>
              <a:rPr lang="en-US" altLang="zh-CN" sz="2800" b="1" i="1" baseline="-25000">
                <a:solidFill>
                  <a:srgbClr val="FF0000"/>
                </a:solidFill>
                <a:latin typeface="Times New Roman" panose="02020603050405020304" pitchFamily="18" charset="0"/>
                <a:ea typeface="宋体" panose="02010600030101010101" pitchFamily="2" charset="-122"/>
              </a:rPr>
              <a:t> </a:t>
            </a:r>
            <a:r>
              <a:rPr lang="en-US" altLang="zh-CN" sz="2800" b="1" i="1">
                <a:solidFill>
                  <a:srgbClr val="FF0000"/>
                </a:solidFill>
                <a:latin typeface="Times New Roman" panose="02020603050405020304" pitchFamily="18" charset="0"/>
                <a:ea typeface="宋体" panose="02010600030101010101" pitchFamily="2" charset="-122"/>
              </a:rPr>
              <a:t>R</a:t>
            </a:r>
            <a:r>
              <a:rPr lang="en-US" altLang="zh-CN" sz="2800" b="1" baseline="-25000">
                <a:solidFill>
                  <a:srgbClr val="FF0000"/>
                </a:solidFill>
                <a:latin typeface="Times New Roman" panose="02020603050405020304" pitchFamily="18" charset="0"/>
                <a:ea typeface="宋体" panose="02010600030101010101" pitchFamily="2" charset="-122"/>
              </a:rPr>
              <a:t>1</a:t>
            </a:r>
            <a:r>
              <a:rPr lang="en-US" altLang="zh-CN" sz="2800" b="1" i="1">
                <a:solidFill>
                  <a:srgbClr val="FF0000"/>
                </a:solidFill>
                <a:latin typeface="Times New Roman" panose="02020603050405020304" pitchFamily="18" charset="0"/>
                <a:ea typeface="宋体" panose="02010600030101010101" pitchFamily="2" charset="-122"/>
              </a:rPr>
              <a:t>+ R</a:t>
            </a:r>
            <a:r>
              <a:rPr lang="en-US" altLang="zh-CN" sz="2800" b="1" baseline="-25000">
                <a:solidFill>
                  <a:srgbClr val="FF0000"/>
                </a:solidFill>
                <a:latin typeface="Times New Roman" panose="02020603050405020304" pitchFamily="18" charset="0"/>
                <a:ea typeface="宋体" panose="02010600030101010101" pitchFamily="2" charset="-122"/>
              </a:rPr>
              <a:t>2</a:t>
            </a:r>
            <a:r>
              <a:rPr lang="en-US" altLang="zh-CN" sz="2800" b="1" i="1">
                <a:solidFill>
                  <a:srgbClr val="FF0000"/>
                </a:solidFill>
                <a:latin typeface="Times New Roman" panose="02020603050405020304" pitchFamily="18" charset="0"/>
                <a:ea typeface="宋体" panose="02010600030101010101" pitchFamily="2" charset="-122"/>
              </a:rPr>
              <a:t> +…+</a:t>
            </a:r>
            <a:r>
              <a:rPr lang="en-US" altLang="zh-CN" sz="2800" b="1" i="1" err="1">
                <a:solidFill>
                  <a:srgbClr val="FF0000"/>
                </a:solidFill>
                <a:latin typeface="Times New Roman" panose="02020603050405020304" pitchFamily="18" charset="0"/>
                <a:ea typeface="宋体" panose="02010600030101010101" pitchFamily="2" charset="-122"/>
              </a:rPr>
              <a:t>R</a:t>
            </a:r>
            <a:r>
              <a:rPr lang="en-US" altLang="zh-CN" sz="2800" b="1" baseline="-25000" err="1">
                <a:solidFill>
                  <a:srgbClr val="FF0000"/>
                </a:solidFill>
                <a:latin typeface="Times New Roman" panose="02020603050405020304" pitchFamily="18" charset="0"/>
                <a:ea typeface="宋体" panose="02010600030101010101" pitchFamily="2" charset="-122"/>
              </a:rPr>
              <a:t>n</a:t>
            </a:r>
            <a:r>
              <a:rPr lang="en-US" altLang="zh-CN" sz="2800" b="1">
                <a:solidFill>
                  <a:srgbClr val="FF0000"/>
                </a:solidFill>
                <a:latin typeface="Times New Roman" panose="02020603050405020304" pitchFamily="18" charset="0"/>
                <a:ea typeface="宋体" panose="02010600030101010101" pitchFamily="2" charset="-122"/>
              </a:rPr>
              <a:t>)</a:t>
            </a:r>
            <a:r>
              <a:rPr lang="en-US" altLang="zh-CN" sz="2800" b="1" i="1">
                <a:solidFill>
                  <a:srgbClr val="FF0000"/>
                </a:solidFill>
                <a:latin typeface="Times New Roman" panose="02020603050405020304" pitchFamily="18" charset="0"/>
                <a:ea typeface="宋体" panose="02010600030101010101" pitchFamily="2" charset="-122"/>
              </a:rPr>
              <a:t> =</a:t>
            </a:r>
            <a:r>
              <a:rPr lang="en-US" altLang="zh-CN" sz="2800" b="1">
                <a:solidFill>
                  <a:srgbClr val="FF0000"/>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err="1">
                <a:solidFill>
                  <a:srgbClr val="FF0000"/>
                </a:solidFill>
                <a:latin typeface="Times New Roman" panose="02020603050405020304" pitchFamily="18" charset="0"/>
                <a:ea typeface="宋体" panose="02010600030101010101" pitchFamily="2" charset="-122"/>
                <a:sym typeface="Symbol" panose="05050102010706020507" pitchFamily="18" charset="2"/>
              </a:rPr>
              <a:t>R</a:t>
            </a:r>
            <a:r>
              <a:rPr lang="en-US" altLang="zh-CN" sz="2800" b="1" baseline="-25000" err="1">
                <a:solidFill>
                  <a:srgbClr val="FF0000"/>
                </a:solidFill>
                <a:latin typeface="Times New Roman" panose="02020603050405020304" pitchFamily="18" charset="0"/>
                <a:ea typeface="宋体" panose="02010600030101010101" pitchFamily="2" charset="-122"/>
                <a:sym typeface="Symbol" panose="05050102010706020507" pitchFamily="18" charset="2"/>
              </a:rPr>
              <a:t>k</a:t>
            </a:r>
            <a:endParaRPr lang="en-US" altLang="zh-CN" sz="2800" b="1" i="1">
              <a:solidFill>
                <a:srgbClr val="FF0000"/>
              </a:solidFill>
              <a:latin typeface="Times New Roman" panose="02020603050405020304" pitchFamily="18" charset="0"/>
              <a:ea typeface="宋体" panose="02010600030101010101" pitchFamily="2" charset="-122"/>
              <a:sym typeface="Symbol" panose="05050102010706020507" pitchFamily="18" charset="2"/>
            </a:endParaRPr>
          </a:p>
        </p:txBody>
      </p:sp>
      <p:grpSp>
        <p:nvGrpSpPr>
          <p:cNvPr id="450604" name="组合 450603"/>
          <p:cNvGrpSpPr/>
          <p:nvPr/>
        </p:nvGrpSpPr>
        <p:grpSpPr>
          <a:xfrm>
            <a:off x="5105400" y="1509661"/>
            <a:ext cx="1066800" cy="685800"/>
            <a:chOff x="1488" y="720"/>
            <a:chExt cx="672" cy="432"/>
          </a:xfrm>
        </p:grpSpPr>
        <p:sp>
          <p:nvSpPr>
            <p:cNvPr id="450605" name="右箭头 450604"/>
            <p:cNvSpPr/>
            <p:nvPr/>
          </p:nvSpPr>
          <p:spPr>
            <a:xfrm>
              <a:off x="1488" y="960"/>
              <a:ext cx="672" cy="192"/>
            </a:xfrm>
            <a:prstGeom prst="rightArrow">
              <a:avLst>
                <a:gd name="adj1" fmla="val 50000"/>
                <a:gd name="adj2" fmla="val 875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800"/>
            </a:p>
          </p:txBody>
        </p:sp>
        <p:sp>
          <p:nvSpPr>
            <p:cNvPr id="450606" name="文本框 450605"/>
            <p:cNvSpPr txBox="1"/>
            <p:nvPr/>
          </p:nvSpPr>
          <p:spPr>
            <a:xfrm>
              <a:off x="1536" y="720"/>
              <a:ext cx="576"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等效</a:t>
              </a:r>
            </a:p>
          </p:txBody>
        </p:sp>
      </p:grpSp>
      <p:sp>
        <p:nvSpPr>
          <p:cNvPr id="450608" name="文本框 450607"/>
          <p:cNvSpPr txBox="1"/>
          <p:nvPr/>
        </p:nvSpPr>
        <p:spPr>
          <a:xfrm>
            <a:off x="533400" y="290461"/>
            <a:ext cx="3048000" cy="519113"/>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2. 等效电阻</a:t>
            </a:r>
            <a:r>
              <a:rPr lang="en-US" altLang="zh-CN" sz="2800" b="1" i="1" err="1">
                <a:latin typeface="Times New Roman" panose="02020603050405020304" pitchFamily="18" charset="0"/>
                <a:ea typeface="宋体" panose="02010600030101010101" pitchFamily="2" charset="-122"/>
              </a:rPr>
              <a:t>R</a:t>
            </a:r>
            <a:r>
              <a:rPr lang="en-US" altLang="zh-CN" sz="2800" b="1" baseline="-25000" err="1">
                <a:latin typeface="Times New Roman" panose="02020603050405020304" pitchFamily="18" charset="0"/>
                <a:ea typeface="宋体" panose="02010600030101010101" pitchFamily="2" charset="-122"/>
              </a:rPr>
              <a:t>eq</a:t>
            </a:r>
            <a:endParaRPr lang="en-US" altLang="zh-CN" sz="2800" b="1">
              <a:latin typeface="Times New Roman" panose="02020603050405020304" pitchFamily="18" charset="0"/>
              <a:ea typeface="宋体" panose="02010600030101010101" pitchFamily="2" charset="-122"/>
            </a:endParaRPr>
          </a:p>
        </p:txBody>
      </p:sp>
      <p:grpSp>
        <p:nvGrpSpPr>
          <p:cNvPr id="450688" name="组合 450687"/>
          <p:cNvGrpSpPr/>
          <p:nvPr/>
        </p:nvGrpSpPr>
        <p:grpSpPr>
          <a:xfrm>
            <a:off x="228600" y="938161"/>
            <a:ext cx="4800600" cy="2047875"/>
            <a:chOff x="144" y="408"/>
            <a:chExt cx="3024" cy="1290"/>
          </a:xfrm>
        </p:grpSpPr>
        <p:sp>
          <p:nvSpPr>
            <p:cNvPr id="450611" name="文本框 450610"/>
            <p:cNvSpPr txBox="1"/>
            <p:nvPr/>
          </p:nvSpPr>
          <p:spPr>
            <a:xfrm>
              <a:off x="384" y="1368"/>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13" name="文本框 450612"/>
            <p:cNvSpPr txBox="1"/>
            <p:nvPr/>
          </p:nvSpPr>
          <p:spPr>
            <a:xfrm>
              <a:off x="768" y="408"/>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R</a:t>
              </a:r>
              <a:r>
                <a:rPr lang="en-US" altLang="zh-CN" sz="2800" b="1" baseline="-25000">
                  <a:latin typeface="Times New Roman" panose="02020603050405020304" pitchFamily="18" charset="0"/>
                  <a:ea typeface="宋体" panose="02010600030101010101" pitchFamily="2" charset="-122"/>
                </a:rPr>
                <a:t>1</a:t>
              </a:r>
              <a:endParaRPr lang="en-US" altLang="zh-CN" sz="2800" b="1">
                <a:latin typeface="Times New Roman" panose="02020603050405020304" pitchFamily="18" charset="0"/>
                <a:ea typeface="宋体" panose="02010600030101010101" pitchFamily="2" charset="-122"/>
              </a:endParaRPr>
            </a:p>
          </p:txBody>
        </p:sp>
        <p:sp>
          <p:nvSpPr>
            <p:cNvPr id="450614" name="文本框 450613"/>
            <p:cNvSpPr txBox="1"/>
            <p:nvPr/>
          </p:nvSpPr>
          <p:spPr>
            <a:xfrm>
              <a:off x="2448" y="408"/>
              <a:ext cx="384" cy="330"/>
            </a:xfrm>
            <a:prstGeom prst="rect">
              <a:avLst/>
            </a:prstGeom>
            <a:noFill/>
            <a:ln w="9525">
              <a:noFill/>
            </a:ln>
          </p:spPr>
          <p:txBody>
            <a:bodyPr>
              <a:spAutoFit/>
            </a:bodyPr>
            <a:lstStyle/>
            <a:p>
              <a:pPr lvl="0" eaLnBrk="1" hangingPunct="1">
                <a:spcBef>
                  <a:spcPct val="50000"/>
                </a:spcBef>
              </a:pPr>
              <a:r>
                <a:rPr lang="en-US" altLang="zh-CN" sz="2800" b="1" i="1" err="1">
                  <a:latin typeface="Times New Roman" panose="02020603050405020304" pitchFamily="18" charset="0"/>
                  <a:ea typeface="宋体" panose="02010600030101010101" pitchFamily="2" charset="-122"/>
                </a:rPr>
                <a:t>R</a:t>
              </a:r>
              <a:r>
                <a:rPr lang="en-US" altLang="zh-CN" sz="2800" b="1" i="1" baseline="-25000" err="1">
                  <a:latin typeface="Times New Roman" panose="02020603050405020304" pitchFamily="18" charset="0"/>
                  <a:ea typeface="宋体" panose="02010600030101010101" pitchFamily="2" charset="-122"/>
                </a:rPr>
                <a:t>n</a:t>
              </a:r>
              <a:endParaRPr lang="en-US" altLang="zh-CN" sz="2800" b="1">
                <a:latin typeface="Times New Roman" panose="02020603050405020304" pitchFamily="18" charset="0"/>
                <a:ea typeface="宋体" panose="02010600030101010101" pitchFamily="2" charset="-122"/>
              </a:endParaRPr>
            </a:p>
          </p:txBody>
        </p:sp>
        <p:sp>
          <p:nvSpPr>
            <p:cNvPr id="450638" name="文本框 450637"/>
            <p:cNvSpPr txBox="1"/>
            <p:nvPr/>
          </p:nvSpPr>
          <p:spPr>
            <a:xfrm>
              <a:off x="1680" y="1368"/>
              <a:ext cx="322" cy="330"/>
            </a:xfrm>
            <a:prstGeom prst="rect">
              <a:avLst/>
            </a:prstGeom>
            <a:noFill/>
            <a:ln w="9525">
              <a:noFill/>
            </a:ln>
          </p:spPr>
          <p:txBody>
            <a:bodyPr>
              <a:spAutoFit/>
            </a:bodyPr>
            <a:lstStyle/>
            <a:p>
              <a:pPr lvl="0" eaLnBrk="1" hangingPunct="1">
                <a:spcBef>
                  <a:spcPct val="50000"/>
                </a:spcBef>
              </a:pPr>
              <a:r>
                <a:rPr lang="en-US" altLang="zh-CN" sz="2800" b="1" i="1" dirty="0">
                  <a:latin typeface="Times New Roman" panose="02020603050405020304" pitchFamily="18" charset="0"/>
                  <a:ea typeface="宋体" panose="02010600030101010101" pitchFamily="2" charset="-122"/>
                </a:rPr>
                <a:t>u</a:t>
              </a:r>
              <a:endParaRPr lang="en-US" altLang="zh-CN" sz="2800" b="1" dirty="0">
                <a:latin typeface="Times New Roman" panose="02020603050405020304" pitchFamily="18" charset="0"/>
                <a:ea typeface="宋体" panose="02010600030101010101" pitchFamily="2" charset="-122"/>
              </a:endParaRPr>
            </a:p>
          </p:txBody>
        </p:sp>
        <p:sp>
          <p:nvSpPr>
            <p:cNvPr id="450639" name="文本框 450638"/>
            <p:cNvSpPr txBox="1"/>
            <p:nvPr/>
          </p:nvSpPr>
          <p:spPr>
            <a:xfrm>
              <a:off x="1584" y="408"/>
              <a:ext cx="384" cy="330"/>
            </a:xfrm>
            <a:prstGeom prst="rect">
              <a:avLst/>
            </a:prstGeom>
            <a:noFill/>
            <a:ln w="9525">
              <a:noFill/>
            </a:ln>
          </p:spPr>
          <p:txBody>
            <a:bodyPr>
              <a:spAutoFit/>
            </a:bodyPr>
            <a:lstStyle/>
            <a:p>
              <a:pPr lvl="0" eaLnBrk="1" hangingPunct="1">
                <a:spcBef>
                  <a:spcPct val="50000"/>
                </a:spcBef>
              </a:pPr>
              <a:r>
                <a:rPr lang="en-US" altLang="zh-CN" sz="2800" b="1" i="1" err="1">
                  <a:latin typeface="Times New Roman" panose="02020603050405020304" pitchFamily="18" charset="0"/>
                  <a:ea typeface="宋体" panose="02010600030101010101" pitchFamily="2" charset="-122"/>
                </a:rPr>
                <a:t>R</a:t>
              </a:r>
              <a:r>
                <a:rPr lang="en-US" altLang="zh-CN" sz="2800" b="1" i="1" baseline="-25000" err="1">
                  <a:latin typeface="Times New Roman" panose="02020603050405020304" pitchFamily="18" charset="0"/>
                  <a:ea typeface="宋体" panose="02010600030101010101" pitchFamily="2" charset="-122"/>
                </a:rPr>
                <a:t>k</a:t>
              </a:r>
              <a:endParaRPr lang="en-US" altLang="zh-CN" sz="2800" b="1">
                <a:latin typeface="Times New Roman" panose="02020603050405020304" pitchFamily="18" charset="0"/>
                <a:ea typeface="宋体" panose="02010600030101010101" pitchFamily="2" charset="-122"/>
              </a:endParaRPr>
            </a:p>
          </p:txBody>
        </p:sp>
        <p:sp>
          <p:nvSpPr>
            <p:cNvPr id="450610" name="矩形 450609"/>
            <p:cNvSpPr/>
            <p:nvPr/>
          </p:nvSpPr>
          <p:spPr>
            <a:xfrm rot="5400000">
              <a:off x="885" y="627"/>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800"/>
            </a:p>
          </p:txBody>
        </p:sp>
        <p:sp>
          <p:nvSpPr>
            <p:cNvPr id="450612" name="文本框 450611"/>
            <p:cNvSpPr txBox="1"/>
            <p:nvPr/>
          </p:nvSpPr>
          <p:spPr>
            <a:xfrm>
              <a:off x="2976" y="1320"/>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grpSp>
          <p:nvGrpSpPr>
            <p:cNvPr id="450615" name="组合 450614"/>
            <p:cNvGrpSpPr/>
            <p:nvPr/>
          </p:nvGrpSpPr>
          <p:grpSpPr>
            <a:xfrm>
              <a:off x="1440" y="840"/>
              <a:ext cx="768" cy="426"/>
              <a:chOff x="576" y="1152"/>
              <a:chExt cx="768" cy="426"/>
            </a:xfrm>
          </p:grpSpPr>
          <p:sp>
            <p:nvSpPr>
              <p:cNvPr id="450616" name="文本框 450615"/>
              <p:cNvSpPr txBox="1"/>
              <p:nvPr/>
            </p:nvSpPr>
            <p:spPr>
              <a:xfrm>
                <a:off x="576" y="1248"/>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17" name="文本框 450616"/>
              <p:cNvSpPr txBox="1"/>
              <p:nvPr/>
            </p:nvSpPr>
            <p:spPr>
              <a:xfrm>
                <a:off x="1152" y="1152"/>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sp>
            <p:nvSpPr>
              <p:cNvPr id="450618" name="文本框 450617"/>
              <p:cNvSpPr txBox="1"/>
              <p:nvPr/>
            </p:nvSpPr>
            <p:spPr>
              <a:xfrm>
                <a:off x="816" y="1248"/>
                <a:ext cx="384" cy="330"/>
              </a:xfrm>
              <a:prstGeom prst="rect">
                <a:avLst/>
              </a:prstGeom>
              <a:noFill/>
              <a:ln w="9525">
                <a:noFill/>
              </a:ln>
            </p:spPr>
            <p:txBody>
              <a:bodyPr>
                <a:spAutoFit/>
              </a:bodyPr>
              <a:lstStyle/>
              <a:p>
                <a:pPr lvl="0" eaLnBrk="1" hangingPunct="1">
                  <a:spcBef>
                    <a:spcPct val="50000"/>
                  </a:spcBef>
                </a:pPr>
                <a:r>
                  <a:rPr lang="en-US" altLang="zh-CN" sz="2800" b="1" i="1" err="1">
                    <a:latin typeface="Times New Roman" panose="02020603050405020304" pitchFamily="18" charset="0"/>
                    <a:ea typeface="宋体" panose="02010600030101010101" pitchFamily="2" charset="-122"/>
                  </a:rPr>
                  <a:t>u</a:t>
                </a:r>
                <a:r>
                  <a:rPr lang="en-US" altLang="zh-CN" sz="2800" b="1" i="1" baseline="-25000" err="1">
                    <a:latin typeface="Times New Roman" panose="02020603050405020304" pitchFamily="18" charset="0"/>
                    <a:ea typeface="宋体" panose="02010600030101010101" pitchFamily="2" charset="-122"/>
                  </a:rPr>
                  <a:t>k</a:t>
                </a:r>
                <a:endParaRPr lang="en-US" altLang="zh-CN" sz="2800" b="1">
                  <a:latin typeface="Times New Roman" panose="02020603050405020304" pitchFamily="18" charset="0"/>
                  <a:ea typeface="宋体" panose="02010600030101010101" pitchFamily="2" charset="-122"/>
                </a:endParaRPr>
              </a:p>
            </p:txBody>
          </p:sp>
        </p:grpSp>
        <p:sp>
          <p:nvSpPr>
            <p:cNvPr id="450619" name="文本框 450618"/>
            <p:cNvSpPr txBox="1"/>
            <p:nvPr/>
          </p:nvSpPr>
          <p:spPr>
            <a:xfrm>
              <a:off x="144" y="984"/>
              <a:ext cx="192"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i</a:t>
              </a:r>
            </a:p>
          </p:txBody>
        </p:sp>
        <p:sp>
          <p:nvSpPr>
            <p:cNvPr id="450620" name="矩形 450619"/>
            <p:cNvSpPr/>
            <p:nvPr/>
          </p:nvSpPr>
          <p:spPr>
            <a:xfrm rot="5400000">
              <a:off x="2565" y="627"/>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800"/>
            </a:p>
          </p:txBody>
        </p:sp>
        <p:sp>
          <p:nvSpPr>
            <p:cNvPr id="450621" name="矩形 450620"/>
            <p:cNvSpPr/>
            <p:nvPr/>
          </p:nvSpPr>
          <p:spPr>
            <a:xfrm rot="5400000">
              <a:off x="1725" y="627"/>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800"/>
            </a:p>
          </p:txBody>
        </p:sp>
        <p:sp>
          <p:nvSpPr>
            <p:cNvPr id="450622" name="直接连接符 450621"/>
            <p:cNvSpPr/>
            <p:nvPr/>
          </p:nvSpPr>
          <p:spPr>
            <a:xfrm>
              <a:off x="480" y="744"/>
              <a:ext cx="336" cy="0"/>
            </a:xfrm>
            <a:prstGeom prst="line">
              <a:avLst/>
            </a:prstGeom>
            <a:ln w="19050" cap="flat" cmpd="sng">
              <a:solidFill>
                <a:schemeClr val="accent2"/>
              </a:solidFill>
              <a:prstDash val="solid"/>
              <a:headEnd type="none" w="med" len="med"/>
              <a:tailEnd type="none" w="med" len="med"/>
            </a:ln>
          </p:spPr>
        </p:sp>
        <p:sp>
          <p:nvSpPr>
            <p:cNvPr id="450623" name="直接连接符 450622"/>
            <p:cNvSpPr/>
            <p:nvPr/>
          </p:nvSpPr>
          <p:spPr>
            <a:xfrm>
              <a:off x="1076" y="744"/>
              <a:ext cx="240" cy="0"/>
            </a:xfrm>
            <a:prstGeom prst="line">
              <a:avLst/>
            </a:prstGeom>
            <a:ln w="19050" cap="flat" cmpd="sng">
              <a:solidFill>
                <a:schemeClr val="accent2"/>
              </a:solidFill>
              <a:prstDash val="solid"/>
              <a:headEnd type="none" w="med" len="med"/>
              <a:tailEnd type="none" w="med" len="med"/>
            </a:ln>
          </p:spPr>
        </p:sp>
        <p:sp>
          <p:nvSpPr>
            <p:cNvPr id="450624" name="直接连接符 450623"/>
            <p:cNvSpPr/>
            <p:nvPr/>
          </p:nvSpPr>
          <p:spPr>
            <a:xfrm>
              <a:off x="2256" y="744"/>
              <a:ext cx="240" cy="0"/>
            </a:xfrm>
            <a:prstGeom prst="line">
              <a:avLst/>
            </a:prstGeom>
            <a:ln w="19050" cap="flat" cmpd="sng">
              <a:solidFill>
                <a:schemeClr val="accent2"/>
              </a:solidFill>
              <a:prstDash val="solid"/>
              <a:headEnd type="none" w="med" len="med"/>
              <a:tailEnd type="none" w="med" len="med"/>
            </a:ln>
          </p:spPr>
        </p:sp>
        <p:sp>
          <p:nvSpPr>
            <p:cNvPr id="450625" name="直接连接符 450624"/>
            <p:cNvSpPr/>
            <p:nvPr/>
          </p:nvSpPr>
          <p:spPr>
            <a:xfrm>
              <a:off x="1296" y="744"/>
              <a:ext cx="336" cy="0"/>
            </a:xfrm>
            <a:prstGeom prst="line">
              <a:avLst/>
            </a:prstGeom>
            <a:ln w="19050" cap="flat" cmpd="sng">
              <a:solidFill>
                <a:schemeClr val="accent2"/>
              </a:solidFill>
              <a:prstDash val="dash"/>
              <a:headEnd type="none" w="med" len="med"/>
              <a:tailEnd type="none" w="med" len="med"/>
            </a:ln>
          </p:spPr>
        </p:sp>
        <p:sp>
          <p:nvSpPr>
            <p:cNvPr id="450626" name="直接连接符 450625"/>
            <p:cNvSpPr/>
            <p:nvPr/>
          </p:nvSpPr>
          <p:spPr>
            <a:xfrm>
              <a:off x="1920" y="744"/>
              <a:ext cx="336" cy="0"/>
            </a:xfrm>
            <a:prstGeom prst="line">
              <a:avLst/>
            </a:prstGeom>
            <a:ln w="19050" cap="flat" cmpd="sng">
              <a:solidFill>
                <a:schemeClr val="accent2"/>
              </a:solidFill>
              <a:prstDash val="dash"/>
              <a:headEnd type="none" w="med" len="med"/>
              <a:tailEnd type="none" w="med" len="med"/>
            </a:ln>
          </p:spPr>
        </p:sp>
        <p:grpSp>
          <p:nvGrpSpPr>
            <p:cNvPr id="450627" name="组合 450626"/>
            <p:cNvGrpSpPr/>
            <p:nvPr/>
          </p:nvGrpSpPr>
          <p:grpSpPr>
            <a:xfrm>
              <a:off x="624" y="840"/>
              <a:ext cx="768" cy="426"/>
              <a:chOff x="576" y="1152"/>
              <a:chExt cx="768" cy="426"/>
            </a:xfrm>
          </p:grpSpPr>
          <p:sp>
            <p:nvSpPr>
              <p:cNvPr id="450628" name="文本框 450627"/>
              <p:cNvSpPr txBox="1"/>
              <p:nvPr/>
            </p:nvSpPr>
            <p:spPr>
              <a:xfrm>
                <a:off x="576" y="1248"/>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29" name="文本框 450628"/>
              <p:cNvSpPr txBox="1"/>
              <p:nvPr/>
            </p:nvSpPr>
            <p:spPr>
              <a:xfrm>
                <a:off x="1152" y="1152"/>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sp>
            <p:nvSpPr>
              <p:cNvPr id="450630" name="文本框 450629"/>
              <p:cNvSpPr txBox="1"/>
              <p:nvPr/>
            </p:nvSpPr>
            <p:spPr>
              <a:xfrm>
                <a:off x="816" y="1248"/>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r>
                  <a:rPr lang="en-US" altLang="zh-CN" sz="2800" b="1" baseline="-25000">
                    <a:latin typeface="Times New Roman" panose="02020603050405020304" pitchFamily="18" charset="0"/>
                    <a:ea typeface="宋体" panose="02010600030101010101" pitchFamily="2" charset="-122"/>
                  </a:rPr>
                  <a:t>1</a:t>
                </a:r>
                <a:endParaRPr lang="en-US" altLang="zh-CN" sz="2800" b="1">
                  <a:latin typeface="Times New Roman" panose="02020603050405020304" pitchFamily="18" charset="0"/>
                  <a:ea typeface="宋体" panose="02010600030101010101" pitchFamily="2" charset="-122"/>
                </a:endParaRPr>
              </a:p>
            </p:txBody>
          </p:sp>
        </p:grpSp>
        <p:grpSp>
          <p:nvGrpSpPr>
            <p:cNvPr id="450631" name="组合 450630"/>
            <p:cNvGrpSpPr/>
            <p:nvPr/>
          </p:nvGrpSpPr>
          <p:grpSpPr>
            <a:xfrm>
              <a:off x="2304" y="840"/>
              <a:ext cx="768" cy="426"/>
              <a:chOff x="576" y="1152"/>
              <a:chExt cx="768" cy="426"/>
            </a:xfrm>
          </p:grpSpPr>
          <p:sp>
            <p:nvSpPr>
              <p:cNvPr id="450632" name="文本框 450631"/>
              <p:cNvSpPr txBox="1"/>
              <p:nvPr/>
            </p:nvSpPr>
            <p:spPr>
              <a:xfrm>
                <a:off x="576" y="1248"/>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33" name="文本框 450632"/>
              <p:cNvSpPr txBox="1"/>
              <p:nvPr/>
            </p:nvSpPr>
            <p:spPr>
              <a:xfrm>
                <a:off x="1152" y="1152"/>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sp>
            <p:nvSpPr>
              <p:cNvPr id="450634" name="文本框 450633"/>
              <p:cNvSpPr txBox="1"/>
              <p:nvPr/>
            </p:nvSpPr>
            <p:spPr>
              <a:xfrm>
                <a:off x="816" y="1248"/>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r>
                  <a:rPr lang="en-US" altLang="zh-CN" sz="2800" b="1" i="1" baseline="-25000">
                    <a:latin typeface="Times New Roman" panose="02020603050405020304" pitchFamily="18" charset="0"/>
                    <a:ea typeface="宋体" panose="02010600030101010101" pitchFamily="2" charset="-122"/>
                  </a:rPr>
                  <a:t>n</a:t>
                </a:r>
                <a:endParaRPr lang="en-US" altLang="zh-CN" sz="2800" b="1">
                  <a:latin typeface="Times New Roman" panose="02020603050405020304" pitchFamily="18" charset="0"/>
                  <a:ea typeface="宋体" panose="02010600030101010101" pitchFamily="2" charset="-122"/>
                </a:endParaRPr>
              </a:p>
            </p:txBody>
          </p:sp>
        </p:grpSp>
        <p:sp>
          <p:nvSpPr>
            <p:cNvPr id="450635" name="直接连接符 450634"/>
            <p:cNvSpPr/>
            <p:nvPr/>
          </p:nvSpPr>
          <p:spPr>
            <a:xfrm>
              <a:off x="2756" y="744"/>
              <a:ext cx="316" cy="0"/>
            </a:xfrm>
            <a:prstGeom prst="line">
              <a:avLst/>
            </a:prstGeom>
            <a:ln w="19050" cap="flat" cmpd="sng">
              <a:solidFill>
                <a:schemeClr val="accent2"/>
              </a:solidFill>
              <a:prstDash val="solid"/>
              <a:headEnd type="none" w="med" len="med"/>
              <a:tailEnd type="none" w="med" len="med"/>
            </a:ln>
          </p:spPr>
        </p:sp>
        <p:sp>
          <p:nvSpPr>
            <p:cNvPr id="450636" name="直接连接符 450635"/>
            <p:cNvSpPr/>
            <p:nvPr/>
          </p:nvSpPr>
          <p:spPr>
            <a:xfrm>
              <a:off x="3058" y="744"/>
              <a:ext cx="0" cy="576"/>
            </a:xfrm>
            <a:prstGeom prst="line">
              <a:avLst/>
            </a:prstGeom>
            <a:ln w="19050" cap="flat" cmpd="sng">
              <a:solidFill>
                <a:schemeClr val="accent2"/>
              </a:solidFill>
              <a:prstDash val="solid"/>
              <a:headEnd type="none" w="med" len="med"/>
              <a:tailEnd type="none" w="med" len="med"/>
            </a:ln>
          </p:spPr>
        </p:sp>
        <p:sp>
          <p:nvSpPr>
            <p:cNvPr id="450637" name="直接连接符 450636"/>
            <p:cNvSpPr/>
            <p:nvPr/>
          </p:nvSpPr>
          <p:spPr>
            <a:xfrm>
              <a:off x="494" y="744"/>
              <a:ext cx="0" cy="576"/>
            </a:xfrm>
            <a:prstGeom prst="line">
              <a:avLst/>
            </a:prstGeom>
            <a:ln w="19050" cap="flat" cmpd="sng">
              <a:solidFill>
                <a:schemeClr val="accent2"/>
              </a:solidFill>
              <a:prstDash val="solid"/>
              <a:headEnd type="none" w="med" len="med"/>
              <a:tailEnd type="none" w="med" len="med"/>
            </a:ln>
          </p:spPr>
        </p:sp>
        <p:sp>
          <p:nvSpPr>
            <p:cNvPr id="450640" name="直接连接符 450639"/>
            <p:cNvSpPr/>
            <p:nvPr/>
          </p:nvSpPr>
          <p:spPr>
            <a:xfrm flipV="1">
              <a:off x="336" y="936"/>
              <a:ext cx="0" cy="336"/>
            </a:xfrm>
            <a:prstGeom prst="line">
              <a:avLst/>
            </a:prstGeom>
            <a:ln w="19050" cap="flat" cmpd="sng">
              <a:solidFill>
                <a:schemeClr val="accent2"/>
              </a:solidFill>
              <a:prstDash val="solid"/>
              <a:headEnd type="none" w="med" len="med"/>
              <a:tailEnd type="stealth" w="sm" len="med"/>
            </a:ln>
          </p:spPr>
        </p:sp>
        <p:sp>
          <p:nvSpPr>
            <p:cNvPr id="450641" name="椭圆 450640"/>
            <p:cNvSpPr/>
            <p:nvPr/>
          </p:nvSpPr>
          <p:spPr>
            <a:xfrm>
              <a:off x="3024" y="1320"/>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800"/>
            </a:p>
          </p:txBody>
        </p:sp>
        <p:sp>
          <p:nvSpPr>
            <p:cNvPr id="450642" name="椭圆 450641"/>
            <p:cNvSpPr/>
            <p:nvPr/>
          </p:nvSpPr>
          <p:spPr>
            <a:xfrm>
              <a:off x="460" y="1320"/>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800"/>
            </a:p>
          </p:txBody>
        </p:sp>
      </p:grpSp>
      <p:grpSp>
        <p:nvGrpSpPr>
          <p:cNvPr id="450643" name="组合 450642"/>
          <p:cNvGrpSpPr/>
          <p:nvPr/>
        </p:nvGrpSpPr>
        <p:grpSpPr>
          <a:xfrm>
            <a:off x="6324600" y="823861"/>
            <a:ext cx="2438400" cy="2124075"/>
            <a:chOff x="3984" y="672"/>
            <a:chExt cx="1536" cy="1338"/>
          </a:xfrm>
        </p:grpSpPr>
        <p:sp>
          <p:nvSpPr>
            <p:cNvPr id="450644" name="文本框 450643"/>
            <p:cNvSpPr txBox="1"/>
            <p:nvPr/>
          </p:nvSpPr>
          <p:spPr>
            <a:xfrm>
              <a:off x="4752" y="1680"/>
              <a:ext cx="240"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endParaRPr lang="en-US" altLang="zh-CN" sz="2800" b="1">
                <a:latin typeface="Times New Roman" panose="02020603050405020304" pitchFamily="18" charset="0"/>
                <a:ea typeface="宋体" panose="02010600030101010101" pitchFamily="2" charset="-122"/>
              </a:endParaRPr>
            </a:p>
          </p:txBody>
        </p:sp>
        <p:sp>
          <p:nvSpPr>
            <p:cNvPr id="450645" name="文本框 450644"/>
            <p:cNvSpPr txBox="1"/>
            <p:nvPr/>
          </p:nvSpPr>
          <p:spPr>
            <a:xfrm rot="16200000">
              <a:off x="4200" y="1635"/>
              <a:ext cx="240"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46" name="文本框 450645"/>
            <p:cNvSpPr txBox="1"/>
            <p:nvPr/>
          </p:nvSpPr>
          <p:spPr>
            <a:xfrm>
              <a:off x="5328" y="1584"/>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sp>
          <p:nvSpPr>
            <p:cNvPr id="450647" name="矩形 450646"/>
            <p:cNvSpPr/>
            <p:nvPr/>
          </p:nvSpPr>
          <p:spPr>
            <a:xfrm rot="-5400000">
              <a:off x="4790" y="974"/>
              <a:ext cx="120" cy="257"/>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800"/>
            </a:p>
          </p:txBody>
        </p:sp>
        <p:sp>
          <p:nvSpPr>
            <p:cNvPr id="450648" name="直接连接符 450647"/>
            <p:cNvSpPr/>
            <p:nvPr/>
          </p:nvSpPr>
          <p:spPr>
            <a:xfrm rot="-5400000">
              <a:off x="4070" y="1368"/>
              <a:ext cx="528" cy="0"/>
            </a:xfrm>
            <a:prstGeom prst="line">
              <a:avLst/>
            </a:prstGeom>
            <a:ln w="19050" cap="flat" cmpd="sng">
              <a:solidFill>
                <a:schemeClr val="tx1"/>
              </a:solidFill>
              <a:prstDash val="solid"/>
              <a:headEnd type="none" w="med" len="med"/>
              <a:tailEnd type="none" w="med" len="med"/>
            </a:ln>
          </p:spPr>
        </p:sp>
        <p:sp>
          <p:nvSpPr>
            <p:cNvPr id="450649" name="直接连接符 450648"/>
            <p:cNvSpPr/>
            <p:nvPr/>
          </p:nvSpPr>
          <p:spPr>
            <a:xfrm rot="-5400000">
              <a:off x="4520" y="902"/>
              <a:ext cx="1" cy="402"/>
            </a:xfrm>
            <a:prstGeom prst="line">
              <a:avLst/>
            </a:prstGeom>
            <a:ln w="19050" cap="flat" cmpd="sng">
              <a:solidFill>
                <a:schemeClr val="tx1"/>
              </a:solidFill>
              <a:prstDash val="solid"/>
              <a:headEnd type="none" w="med" len="med"/>
              <a:tailEnd type="none" w="med" len="med"/>
            </a:ln>
          </p:spPr>
        </p:sp>
        <p:sp>
          <p:nvSpPr>
            <p:cNvPr id="450650" name="直接连接符 450649"/>
            <p:cNvSpPr/>
            <p:nvPr/>
          </p:nvSpPr>
          <p:spPr>
            <a:xfrm rot="5400000" flipV="1">
              <a:off x="5201" y="881"/>
              <a:ext cx="1" cy="445"/>
            </a:xfrm>
            <a:prstGeom prst="line">
              <a:avLst/>
            </a:prstGeom>
            <a:ln w="19050" cap="flat" cmpd="sng">
              <a:solidFill>
                <a:schemeClr val="tx1"/>
              </a:solidFill>
              <a:prstDash val="solid"/>
              <a:headEnd type="none" w="med" len="med"/>
              <a:tailEnd type="none" w="med" len="med"/>
            </a:ln>
          </p:spPr>
        </p:sp>
        <p:sp>
          <p:nvSpPr>
            <p:cNvPr id="450651" name="文本框 450650"/>
            <p:cNvSpPr txBox="1"/>
            <p:nvPr/>
          </p:nvSpPr>
          <p:spPr>
            <a:xfrm>
              <a:off x="4704" y="672"/>
              <a:ext cx="672" cy="330"/>
            </a:xfrm>
            <a:prstGeom prst="rect">
              <a:avLst/>
            </a:prstGeom>
            <a:noFill/>
            <a:ln w="19050">
              <a:noFill/>
            </a:ln>
          </p:spPr>
          <p:txBody>
            <a:bodyPr>
              <a:spAutoFit/>
            </a:bodyPr>
            <a:lstStyle/>
            <a:p>
              <a:pPr lvl="0" eaLnBrk="1" latinLnBrk="1" hangingPunct="1">
                <a:spcBef>
                  <a:spcPct val="50000"/>
                </a:spcBef>
              </a:pPr>
              <a:r>
                <a:rPr lang="en-US" altLang="zh-CN" sz="2800" b="1" i="1" err="1">
                  <a:latin typeface="Times New Roman" panose="02020603050405020304" pitchFamily="18" charset="0"/>
                  <a:ea typeface="宋体" panose="02010600030101010101" pitchFamily="2" charset="-122"/>
                </a:rPr>
                <a:t>R</a:t>
              </a:r>
              <a:r>
                <a:rPr lang="en-US" altLang="zh-CN" sz="2800" b="1" baseline="-25000" err="1">
                  <a:latin typeface="Times New Roman" panose="02020603050405020304" pitchFamily="18" charset="0"/>
                  <a:ea typeface="宋体" panose="02010600030101010101" pitchFamily="2" charset="-122"/>
                </a:rPr>
                <a:t>eq</a:t>
              </a:r>
              <a:endParaRPr lang="en-US" altLang="zh-CN" sz="2800" b="1">
                <a:latin typeface="Times New Roman" panose="02020603050405020304" pitchFamily="18" charset="0"/>
                <a:ea typeface="宋体" panose="02010600030101010101" pitchFamily="2" charset="-122"/>
              </a:endParaRPr>
            </a:p>
          </p:txBody>
        </p:sp>
        <p:sp>
          <p:nvSpPr>
            <p:cNvPr id="450652" name="直接连接符 450651"/>
            <p:cNvSpPr/>
            <p:nvPr/>
          </p:nvSpPr>
          <p:spPr>
            <a:xfrm rot="-5400000">
              <a:off x="4032" y="1392"/>
              <a:ext cx="384" cy="0"/>
            </a:xfrm>
            <a:prstGeom prst="line">
              <a:avLst/>
            </a:prstGeom>
            <a:ln w="19050" cap="flat" cmpd="sng">
              <a:solidFill>
                <a:schemeClr val="tx1"/>
              </a:solidFill>
              <a:prstDash val="solid"/>
              <a:headEnd type="none" w="med" len="med"/>
              <a:tailEnd type="stealth" w="sm" len="med"/>
            </a:ln>
          </p:spPr>
        </p:sp>
        <p:sp>
          <p:nvSpPr>
            <p:cNvPr id="450653" name="文本框 450652"/>
            <p:cNvSpPr txBox="1"/>
            <p:nvPr/>
          </p:nvSpPr>
          <p:spPr>
            <a:xfrm>
              <a:off x="3984" y="1296"/>
              <a:ext cx="192" cy="330"/>
            </a:xfrm>
            <a:prstGeom prst="rect">
              <a:avLst/>
            </a:prstGeom>
            <a:noFill/>
            <a:ln w="19050">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i</a:t>
              </a:r>
            </a:p>
          </p:txBody>
        </p:sp>
        <p:sp>
          <p:nvSpPr>
            <p:cNvPr id="450654" name="椭圆 450653"/>
            <p:cNvSpPr/>
            <p:nvPr/>
          </p:nvSpPr>
          <p:spPr>
            <a:xfrm>
              <a:off x="4300" y="1632"/>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800"/>
            </a:p>
          </p:txBody>
        </p:sp>
        <p:sp>
          <p:nvSpPr>
            <p:cNvPr id="450655" name="直接连接符 450654"/>
            <p:cNvSpPr/>
            <p:nvPr/>
          </p:nvSpPr>
          <p:spPr>
            <a:xfrm rot="-5400000">
              <a:off x="5160" y="1368"/>
              <a:ext cx="528" cy="0"/>
            </a:xfrm>
            <a:prstGeom prst="line">
              <a:avLst/>
            </a:prstGeom>
            <a:ln w="19050" cap="flat" cmpd="sng">
              <a:solidFill>
                <a:schemeClr val="tx1"/>
              </a:solidFill>
              <a:prstDash val="solid"/>
              <a:headEnd type="none" w="med" len="med"/>
              <a:tailEnd type="none" w="med" len="med"/>
            </a:ln>
          </p:spPr>
        </p:sp>
        <p:sp>
          <p:nvSpPr>
            <p:cNvPr id="450656" name="椭圆 450655"/>
            <p:cNvSpPr/>
            <p:nvPr/>
          </p:nvSpPr>
          <p:spPr>
            <a:xfrm>
              <a:off x="5390" y="1632"/>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800"/>
            </a:p>
          </p:txBody>
        </p:sp>
      </p:grpSp>
      <p:graphicFrame>
        <p:nvGraphicFramePr>
          <p:cNvPr id="450658" name="对象 450657"/>
          <p:cNvGraphicFramePr/>
          <p:nvPr/>
        </p:nvGraphicFramePr>
        <p:xfrm>
          <a:off x="6553200" y="4976761"/>
          <a:ext cx="1979613" cy="1228725"/>
        </p:xfrm>
        <a:graphic>
          <a:graphicData uri="http://schemas.openxmlformats.org/presentationml/2006/ole">
            <mc:AlternateContent xmlns:mc="http://schemas.openxmlformats.org/markup-compatibility/2006">
              <mc:Choice xmlns:v="urn:schemas-microsoft-com:vml" Requires="v">
                <p:oleObj spid="_x0000_s2124" r:id="rId4" imgW="901065" imgH="558800" progId="Equation.3">
                  <p:embed/>
                </p:oleObj>
              </mc:Choice>
              <mc:Fallback>
                <p:oleObj r:id="rId4" imgW="901065" imgH="558800" progId="Equation.3">
                  <p:embed/>
                  <p:pic>
                    <p:nvPicPr>
                      <p:cNvPr id="0" name="图片 2103"/>
                      <p:cNvPicPr/>
                      <p:nvPr/>
                    </p:nvPicPr>
                    <p:blipFill>
                      <a:blip r:embed="rId5"/>
                      <a:stretch>
                        <a:fillRect/>
                      </a:stretch>
                    </p:blipFill>
                    <p:spPr>
                      <a:xfrm>
                        <a:off x="6553200" y="4976761"/>
                        <a:ext cx="1979613" cy="1228725"/>
                      </a:xfrm>
                      <a:prstGeom prst="rect">
                        <a:avLst/>
                      </a:prstGeom>
                      <a:gradFill rotWithShape="0">
                        <a:gsLst>
                          <a:gs pos="0">
                            <a:schemeClr val="accent1">
                              <a:gamma/>
                              <a:tint val="33333"/>
                              <a:invGamma/>
                            </a:schemeClr>
                          </a:gs>
                          <a:gs pos="100000">
                            <a:schemeClr val="accent1"/>
                          </a:gs>
                        </a:gsLst>
                        <a:path path="shape">
                          <a:fillToRect l="50000" t="50000" r="50000" b="50000"/>
                        </a:path>
                        <a:tileRect/>
                      </a:gradFill>
                      <a:ln w="38100">
                        <a:noFill/>
                        <a:miter/>
                      </a:ln>
                      <a:effectLst>
                        <a:outerShdw dist="107763" dir="2699999" algn="ctr" rotWithShape="0">
                          <a:srgbClr val="808080"/>
                        </a:outerShdw>
                      </a:effectLst>
                    </p:spPr>
                  </p:pic>
                </p:oleObj>
              </mc:Fallback>
            </mc:AlternateContent>
          </a:graphicData>
        </a:graphic>
      </p:graphicFrame>
      <p:grpSp>
        <p:nvGrpSpPr>
          <p:cNvPr id="450690" name="组合 450689"/>
          <p:cNvGrpSpPr/>
          <p:nvPr/>
        </p:nvGrpSpPr>
        <p:grpSpPr>
          <a:xfrm>
            <a:off x="3048000" y="4681486"/>
            <a:ext cx="2559050" cy="1962150"/>
            <a:chOff x="1920" y="2790"/>
            <a:chExt cx="1612" cy="1236"/>
          </a:xfrm>
        </p:grpSpPr>
        <p:graphicFrame>
          <p:nvGraphicFramePr>
            <p:cNvPr id="450659" name="对象 450658"/>
            <p:cNvGraphicFramePr/>
            <p:nvPr/>
          </p:nvGraphicFramePr>
          <p:xfrm>
            <a:off x="1920" y="2790"/>
            <a:ext cx="1612" cy="622"/>
          </p:xfrm>
          <a:graphic>
            <a:graphicData uri="http://schemas.openxmlformats.org/presentationml/2006/ole">
              <mc:AlternateContent xmlns:mc="http://schemas.openxmlformats.org/markup-compatibility/2006">
                <mc:Choice xmlns:v="urn:schemas-microsoft-com:vml" Requires="v">
                  <p:oleObj spid="_x0000_s2125" r:id="rId6" imgW="939800" imgH="419100" progId="Equation.3">
                    <p:embed/>
                  </p:oleObj>
                </mc:Choice>
                <mc:Fallback>
                  <p:oleObj r:id="rId6" imgW="939800" imgH="419100" progId="Equation.3">
                    <p:embed/>
                    <p:pic>
                      <p:nvPicPr>
                        <p:cNvPr id="0" name="图片 2104"/>
                        <p:cNvPicPr/>
                        <p:nvPr/>
                      </p:nvPicPr>
                      <p:blipFill>
                        <a:blip r:embed="rId7"/>
                        <a:stretch>
                          <a:fillRect/>
                        </a:stretch>
                      </p:blipFill>
                      <p:spPr>
                        <a:xfrm>
                          <a:off x="1920" y="2790"/>
                          <a:ext cx="1612" cy="622"/>
                        </a:xfrm>
                        <a:prstGeom prst="rect">
                          <a:avLst/>
                        </a:prstGeom>
                        <a:gradFill rotWithShape="0">
                          <a:gsLst>
                            <a:gs pos="0">
                              <a:schemeClr val="accent1">
                                <a:gamma/>
                                <a:tint val="11765"/>
                                <a:invGamma/>
                              </a:schemeClr>
                            </a:gs>
                            <a:gs pos="100000">
                              <a:schemeClr val="accent1"/>
                            </a:gs>
                          </a:gsLst>
                          <a:path path="shape">
                            <a:fillToRect l="50000" t="50000" r="50000" b="50000"/>
                          </a:path>
                          <a:tileRect/>
                        </a:gradFill>
                        <a:ln w="38100">
                          <a:noFill/>
                          <a:miter/>
                        </a:ln>
                        <a:effectLst>
                          <a:outerShdw dist="107763" dir="2699999" algn="ctr" rotWithShape="0">
                            <a:srgbClr val="808080"/>
                          </a:outerShdw>
                        </a:effectLst>
                      </p:spPr>
                    </p:pic>
                  </p:oleObj>
                </mc:Fallback>
              </mc:AlternateContent>
            </a:graphicData>
          </a:graphic>
        </p:graphicFrame>
        <p:graphicFrame>
          <p:nvGraphicFramePr>
            <p:cNvPr id="450660" name="对象 450659"/>
            <p:cNvGraphicFramePr/>
            <p:nvPr/>
          </p:nvGraphicFramePr>
          <p:xfrm>
            <a:off x="1920" y="3408"/>
            <a:ext cx="1612" cy="618"/>
          </p:xfrm>
          <a:graphic>
            <a:graphicData uri="http://schemas.openxmlformats.org/presentationml/2006/ole">
              <mc:AlternateContent xmlns:mc="http://schemas.openxmlformats.org/markup-compatibility/2006">
                <mc:Choice xmlns:v="urn:schemas-microsoft-com:vml" Requires="v">
                  <p:oleObj spid="_x0000_s2126" r:id="rId8" imgW="1091565" imgH="419100" progId="Equation.3">
                    <p:embed/>
                  </p:oleObj>
                </mc:Choice>
                <mc:Fallback>
                  <p:oleObj r:id="rId8" imgW="1091565" imgH="419100" progId="Equation.3">
                    <p:embed/>
                    <p:pic>
                      <p:nvPicPr>
                        <p:cNvPr id="0" name="图片 2105"/>
                        <p:cNvPicPr/>
                        <p:nvPr/>
                      </p:nvPicPr>
                      <p:blipFill>
                        <a:blip r:embed="rId9"/>
                        <a:stretch>
                          <a:fillRect/>
                        </a:stretch>
                      </p:blipFill>
                      <p:spPr>
                        <a:xfrm>
                          <a:off x="1920" y="3408"/>
                          <a:ext cx="1612" cy="618"/>
                        </a:xfrm>
                        <a:prstGeom prst="rect">
                          <a:avLst/>
                        </a:prstGeom>
                        <a:gradFill rotWithShape="0">
                          <a:gsLst>
                            <a:gs pos="0">
                              <a:schemeClr val="accent1">
                                <a:gamma/>
                                <a:tint val="13725"/>
                                <a:invGamma/>
                              </a:schemeClr>
                            </a:gs>
                            <a:gs pos="100000">
                              <a:schemeClr val="accent1"/>
                            </a:gs>
                          </a:gsLst>
                          <a:path path="shape">
                            <a:fillToRect l="50000" t="50000" r="50000" b="50000"/>
                          </a:path>
                          <a:tileRect/>
                        </a:gradFill>
                        <a:ln w="38100">
                          <a:noFill/>
                          <a:miter/>
                        </a:ln>
                        <a:effectLst>
                          <a:outerShdw dist="107763" dir="2699999" algn="ctr" rotWithShape="0">
                            <a:srgbClr val="808080"/>
                          </a:outerShdw>
                        </a:effectLst>
                      </p:spPr>
                    </p:pic>
                  </p:oleObj>
                </mc:Fallback>
              </mc:AlternateContent>
            </a:graphicData>
          </a:graphic>
        </p:graphicFrame>
      </p:grpSp>
      <p:grpSp>
        <p:nvGrpSpPr>
          <p:cNvPr id="450692" name="组合 450691"/>
          <p:cNvGrpSpPr/>
          <p:nvPr/>
        </p:nvGrpSpPr>
        <p:grpSpPr>
          <a:xfrm>
            <a:off x="533400" y="3643263"/>
            <a:ext cx="8229600" cy="954088"/>
            <a:chOff x="336" y="2208"/>
            <a:chExt cx="4782" cy="601"/>
          </a:xfrm>
        </p:grpSpPr>
        <p:sp>
          <p:nvSpPr>
            <p:cNvPr id="450657" name="文本框 450656"/>
            <p:cNvSpPr txBox="1"/>
            <p:nvPr/>
          </p:nvSpPr>
          <p:spPr>
            <a:xfrm>
              <a:off x="336" y="2208"/>
              <a:ext cx="2304" cy="601"/>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3. 串联电阻上电压的分配</a:t>
              </a:r>
            </a:p>
          </p:txBody>
        </p:sp>
        <p:sp>
          <p:nvSpPr>
            <p:cNvPr id="450661" name="文本框 450660"/>
            <p:cNvSpPr txBox="1"/>
            <p:nvPr/>
          </p:nvSpPr>
          <p:spPr>
            <a:xfrm>
              <a:off x="2544" y="2208"/>
              <a:ext cx="2574" cy="330"/>
            </a:xfrm>
            <a:prstGeom prst="rect">
              <a:avLst/>
            </a:prstGeom>
            <a:noFill/>
            <a:ln w="9525">
              <a:noFill/>
            </a:ln>
            <a:effectLst>
              <a:outerShdw dist="107763" dir="2699999" algn="ctr" rotWithShape="0">
                <a:schemeClr val="bg2"/>
              </a:outerShdw>
            </a:effectLst>
          </p:spPr>
          <p:txBody>
            <a:bodyPr>
              <a:spAutoFit/>
            </a:bodyPr>
            <a:lstStyle/>
            <a:p>
              <a:pPr lvl="0" eaLnBrk="1" hangingPunct="1">
                <a:spcBef>
                  <a:spcPct val="50000"/>
                </a:spcBef>
              </a:pPr>
              <a:endParaRPr lang="zh-CN" altLang="en-US" sz="2800" b="1" dirty="0">
                <a:latin typeface="Times New Roman" panose="02020603050405020304" pitchFamily="18" charset="0"/>
                <a:ea typeface="宋体" panose="02010600030101010101" pitchFamily="2" charset="-122"/>
              </a:endParaRPr>
            </a:p>
          </p:txBody>
        </p:sp>
      </p:grpSp>
      <p:grpSp>
        <p:nvGrpSpPr>
          <p:cNvPr id="450689" name="组合 450688"/>
          <p:cNvGrpSpPr/>
          <p:nvPr/>
        </p:nvGrpSpPr>
        <p:grpSpPr>
          <a:xfrm>
            <a:off x="962025" y="4138562"/>
            <a:ext cx="1704975" cy="2890838"/>
            <a:chOff x="798" y="2472"/>
            <a:chExt cx="1074" cy="1821"/>
          </a:xfrm>
        </p:grpSpPr>
        <p:sp>
          <p:nvSpPr>
            <p:cNvPr id="450663" name="矩形 450662"/>
            <p:cNvSpPr/>
            <p:nvPr/>
          </p:nvSpPr>
          <p:spPr>
            <a:xfrm>
              <a:off x="1344" y="3000"/>
              <a:ext cx="120" cy="288"/>
            </a:xfrm>
            <a:prstGeom prst="rect">
              <a:avLst/>
            </a:prstGeom>
            <a:solidFill>
              <a:schemeClr val="accent1"/>
            </a:solidFill>
            <a:ln w="22225" cap="flat" cmpd="sng">
              <a:solidFill>
                <a:schemeClr val="tx2"/>
              </a:solidFill>
              <a:prstDash val="solid"/>
              <a:miter/>
              <a:headEnd type="none" w="med" len="med"/>
              <a:tailEnd type="none" w="med" len="med"/>
            </a:ln>
          </p:spPr>
          <p:txBody>
            <a:bodyPr/>
            <a:lstStyle/>
            <a:p>
              <a:endParaRPr lang="zh-CN" altLang="en-US" sz="2800"/>
            </a:p>
          </p:txBody>
        </p:sp>
        <p:sp>
          <p:nvSpPr>
            <p:cNvPr id="450664" name="直接连接符 450663"/>
            <p:cNvSpPr/>
            <p:nvPr/>
          </p:nvSpPr>
          <p:spPr>
            <a:xfrm>
              <a:off x="1404" y="3288"/>
              <a:ext cx="0" cy="288"/>
            </a:xfrm>
            <a:prstGeom prst="line">
              <a:avLst/>
            </a:prstGeom>
            <a:ln w="22225" cap="flat" cmpd="sng">
              <a:solidFill>
                <a:schemeClr val="tx1"/>
              </a:solidFill>
              <a:prstDash val="solid"/>
              <a:headEnd type="none" w="med" len="med"/>
              <a:tailEnd type="none" w="med" len="med"/>
            </a:ln>
          </p:spPr>
        </p:sp>
        <p:sp>
          <p:nvSpPr>
            <p:cNvPr id="450665" name="直接连接符 450664"/>
            <p:cNvSpPr/>
            <p:nvPr/>
          </p:nvSpPr>
          <p:spPr>
            <a:xfrm flipV="1">
              <a:off x="1404" y="2760"/>
              <a:ext cx="0" cy="240"/>
            </a:xfrm>
            <a:prstGeom prst="line">
              <a:avLst/>
            </a:prstGeom>
            <a:ln w="22225" cap="flat" cmpd="sng">
              <a:solidFill>
                <a:schemeClr val="tx1"/>
              </a:solidFill>
              <a:prstDash val="solid"/>
              <a:headEnd type="none" w="med" len="med"/>
              <a:tailEnd type="none" w="med" len="med"/>
            </a:ln>
          </p:spPr>
        </p:sp>
        <p:sp>
          <p:nvSpPr>
            <p:cNvPr id="450666" name="直接连接符 450665"/>
            <p:cNvSpPr/>
            <p:nvPr/>
          </p:nvSpPr>
          <p:spPr>
            <a:xfrm>
              <a:off x="1404" y="3816"/>
              <a:ext cx="0" cy="288"/>
            </a:xfrm>
            <a:prstGeom prst="line">
              <a:avLst/>
            </a:prstGeom>
            <a:ln w="22225" cap="flat" cmpd="sng">
              <a:solidFill>
                <a:schemeClr val="tx1"/>
              </a:solidFill>
              <a:prstDash val="solid"/>
              <a:headEnd type="none" w="med" len="med"/>
              <a:tailEnd type="none" w="med" len="med"/>
            </a:ln>
          </p:spPr>
        </p:sp>
        <p:sp>
          <p:nvSpPr>
            <p:cNvPr id="450667" name="直接连接符 450666"/>
            <p:cNvSpPr/>
            <p:nvPr/>
          </p:nvSpPr>
          <p:spPr>
            <a:xfrm>
              <a:off x="888" y="4092"/>
              <a:ext cx="528" cy="0"/>
            </a:xfrm>
            <a:prstGeom prst="line">
              <a:avLst/>
            </a:prstGeom>
            <a:ln w="22225" cap="flat" cmpd="sng">
              <a:solidFill>
                <a:schemeClr val="tx1"/>
              </a:solidFill>
              <a:prstDash val="solid"/>
              <a:headEnd type="none" w="med" len="med"/>
              <a:tailEnd type="none" w="med" len="med"/>
            </a:ln>
          </p:spPr>
        </p:sp>
        <p:sp>
          <p:nvSpPr>
            <p:cNvPr id="450668" name="直接连接符 450667"/>
            <p:cNvSpPr/>
            <p:nvPr/>
          </p:nvSpPr>
          <p:spPr>
            <a:xfrm flipH="1">
              <a:off x="876" y="2760"/>
              <a:ext cx="528" cy="0"/>
            </a:xfrm>
            <a:prstGeom prst="line">
              <a:avLst/>
            </a:prstGeom>
            <a:ln w="22225" cap="flat" cmpd="sng">
              <a:solidFill>
                <a:schemeClr val="tx1"/>
              </a:solidFill>
              <a:prstDash val="solid"/>
              <a:headEnd type="none" w="med" len="med"/>
              <a:tailEnd type="none" w="med" len="med"/>
            </a:ln>
          </p:spPr>
        </p:sp>
        <p:sp>
          <p:nvSpPr>
            <p:cNvPr id="450669" name="矩形 450668"/>
            <p:cNvSpPr/>
            <p:nvPr/>
          </p:nvSpPr>
          <p:spPr>
            <a:xfrm>
              <a:off x="1344" y="3528"/>
              <a:ext cx="120" cy="288"/>
            </a:xfrm>
            <a:prstGeom prst="rect">
              <a:avLst/>
            </a:prstGeom>
            <a:solidFill>
              <a:schemeClr val="accent1"/>
            </a:solidFill>
            <a:ln w="22225" cap="flat" cmpd="sng">
              <a:solidFill>
                <a:schemeClr val="tx2"/>
              </a:solidFill>
              <a:prstDash val="solid"/>
              <a:miter/>
              <a:headEnd type="none" w="med" len="med"/>
              <a:tailEnd type="none" w="med" len="med"/>
            </a:ln>
          </p:spPr>
          <p:txBody>
            <a:bodyPr/>
            <a:lstStyle/>
            <a:p>
              <a:endParaRPr lang="zh-CN" altLang="en-US" sz="2800"/>
            </a:p>
          </p:txBody>
        </p:sp>
        <p:sp>
          <p:nvSpPr>
            <p:cNvPr id="450670" name="文本框 450669"/>
            <p:cNvSpPr txBox="1"/>
            <p:nvPr/>
          </p:nvSpPr>
          <p:spPr>
            <a:xfrm>
              <a:off x="816" y="2844"/>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71" name="文本框 450670"/>
            <p:cNvSpPr txBox="1"/>
            <p:nvPr/>
          </p:nvSpPr>
          <p:spPr>
            <a:xfrm>
              <a:off x="828" y="3720"/>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_</a:t>
              </a:r>
            </a:p>
          </p:txBody>
        </p:sp>
        <p:sp>
          <p:nvSpPr>
            <p:cNvPr id="450672" name="文本框 450671"/>
            <p:cNvSpPr txBox="1"/>
            <p:nvPr/>
          </p:nvSpPr>
          <p:spPr>
            <a:xfrm>
              <a:off x="804" y="3336"/>
              <a:ext cx="240"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endParaRPr lang="en-US" altLang="zh-CN" sz="2800" b="1">
                <a:latin typeface="Times New Roman" panose="02020603050405020304" pitchFamily="18" charset="0"/>
                <a:ea typeface="宋体" panose="02010600030101010101" pitchFamily="2" charset="-122"/>
              </a:endParaRPr>
            </a:p>
          </p:txBody>
        </p:sp>
        <p:sp>
          <p:nvSpPr>
            <p:cNvPr id="450673" name="文本框 450672"/>
            <p:cNvSpPr txBox="1"/>
            <p:nvPr/>
          </p:nvSpPr>
          <p:spPr>
            <a:xfrm>
              <a:off x="1488" y="3000"/>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R</a:t>
              </a:r>
              <a:r>
                <a:rPr lang="en-US" altLang="zh-CN" sz="2800" b="1" baseline="-25000">
                  <a:latin typeface="Times New Roman" panose="02020603050405020304" pitchFamily="18" charset="0"/>
                  <a:ea typeface="宋体" panose="02010600030101010101" pitchFamily="2" charset="-122"/>
                </a:rPr>
                <a:t>1</a:t>
              </a:r>
              <a:endParaRPr lang="en-US" altLang="zh-CN" sz="2800" b="1">
                <a:latin typeface="Times New Roman" panose="02020603050405020304" pitchFamily="18" charset="0"/>
                <a:ea typeface="宋体" panose="02010600030101010101" pitchFamily="2" charset="-122"/>
              </a:endParaRPr>
            </a:p>
          </p:txBody>
        </p:sp>
        <p:sp>
          <p:nvSpPr>
            <p:cNvPr id="450674" name="文本框 450673"/>
            <p:cNvSpPr txBox="1"/>
            <p:nvPr/>
          </p:nvSpPr>
          <p:spPr>
            <a:xfrm>
              <a:off x="1464" y="3540"/>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R</a:t>
              </a:r>
              <a:r>
                <a:rPr lang="en-US" altLang="zh-CN" sz="2800" b="1" baseline="-25000">
                  <a:latin typeface="Times New Roman" panose="02020603050405020304" pitchFamily="18" charset="0"/>
                  <a:ea typeface="宋体" panose="02010600030101010101" pitchFamily="2" charset="-122"/>
                </a:rPr>
                <a:t>2</a:t>
              </a:r>
              <a:endParaRPr lang="en-US" altLang="zh-CN" sz="2800" b="1">
                <a:latin typeface="Times New Roman" panose="02020603050405020304" pitchFamily="18" charset="0"/>
                <a:ea typeface="宋体" panose="02010600030101010101" pitchFamily="2" charset="-122"/>
              </a:endParaRPr>
            </a:p>
          </p:txBody>
        </p:sp>
        <p:grpSp>
          <p:nvGrpSpPr>
            <p:cNvPr id="450675" name="组合 450674"/>
            <p:cNvGrpSpPr/>
            <p:nvPr/>
          </p:nvGrpSpPr>
          <p:grpSpPr>
            <a:xfrm>
              <a:off x="1020" y="2808"/>
              <a:ext cx="384" cy="666"/>
              <a:chOff x="528" y="480"/>
              <a:chExt cx="384" cy="666"/>
            </a:xfrm>
          </p:grpSpPr>
          <p:sp>
            <p:nvSpPr>
              <p:cNvPr id="450676" name="文本框 450675"/>
              <p:cNvSpPr txBox="1"/>
              <p:nvPr/>
            </p:nvSpPr>
            <p:spPr>
              <a:xfrm>
                <a:off x="624" y="480"/>
                <a:ext cx="192" cy="330"/>
              </a:xfrm>
              <a:prstGeom prst="rect">
                <a:avLst/>
              </a:prstGeom>
              <a:noFill/>
              <a:ln w="222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77" name="文本框 450676"/>
              <p:cNvSpPr txBox="1"/>
              <p:nvPr/>
            </p:nvSpPr>
            <p:spPr>
              <a:xfrm>
                <a:off x="624" y="816"/>
                <a:ext cx="192" cy="330"/>
              </a:xfrm>
              <a:prstGeom prst="rect">
                <a:avLst/>
              </a:prstGeom>
              <a:noFill/>
              <a:ln w="222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78" name="文本框 450677"/>
              <p:cNvSpPr txBox="1"/>
              <p:nvPr/>
            </p:nvSpPr>
            <p:spPr>
              <a:xfrm>
                <a:off x="528" y="672"/>
                <a:ext cx="384" cy="330"/>
              </a:xfrm>
              <a:prstGeom prst="rect">
                <a:avLst/>
              </a:prstGeom>
              <a:noFill/>
              <a:ln w="222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r>
                  <a:rPr lang="en-US" altLang="zh-CN" sz="2800" b="1" baseline="-25000">
                    <a:latin typeface="Times New Roman" panose="02020603050405020304" pitchFamily="18" charset="0"/>
                    <a:ea typeface="宋体" panose="02010600030101010101" pitchFamily="2" charset="-122"/>
                  </a:rPr>
                  <a:t>1</a:t>
                </a:r>
                <a:endParaRPr lang="en-US" altLang="zh-CN" sz="2800" b="1">
                  <a:latin typeface="Times New Roman" panose="02020603050405020304" pitchFamily="18" charset="0"/>
                  <a:ea typeface="宋体" panose="02010600030101010101" pitchFamily="2" charset="-122"/>
                </a:endParaRPr>
              </a:p>
            </p:txBody>
          </p:sp>
        </p:grpSp>
        <p:sp>
          <p:nvSpPr>
            <p:cNvPr id="450679" name="文本框 450678"/>
            <p:cNvSpPr txBox="1"/>
            <p:nvPr/>
          </p:nvSpPr>
          <p:spPr>
            <a:xfrm>
              <a:off x="1068" y="3348"/>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80" name="文本框 450679"/>
            <p:cNvSpPr txBox="1"/>
            <p:nvPr/>
          </p:nvSpPr>
          <p:spPr>
            <a:xfrm>
              <a:off x="1068" y="3720"/>
              <a:ext cx="192" cy="33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a:t>
              </a:r>
            </a:p>
          </p:txBody>
        </p:sp>
        <p:sp>
          <p:nvSpPr>
            <p:cNvPr id="450681" name="文本框 450680"/>
            <p:cNvSpPr txBox="1"/>
            <p:nvPr/>
          </p:nvSpPr>
          <p:spPr>
            <a:xfrm>
              <a:off x="1032" y="3528"/>
              <a:ext cx="38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u</a:t>
              </a:r>
              <a:r>
                <a:rPr lang="en-US" altLang="zh-CN" sz="2800" b="1" baseline="-25000">
                  <a:latin typeface="Times New Roman" panose="02020603050405020304" pitchFamily="18" charset="0"/>
                  <a:ea typeface="宋体" panose="02010600030101010101" pitchFamily="2" charset="-122"/>
                </a:rPr>
                <a:t>2</a:t>
              </a:r>
              <a:endParaRPr lang="en-US" altLang="zh-CN" sz="2800" b="1">
                <a:latin typeface="Times New Roman" panose="02020603050405020304" pitchFamily="18" charset="0"/>
                <a:ea typeface="宋体" panose="02010600030101010101" pitchFamily="2" charset="-122"/>
              </a:endParaRPr>
            </a:p>
          </p:txBody>
        </p:sp>
        <p:sp>
          <p:nvSpPr>
            <p:cNvPr id="450682" name="直接连接符 450681"/>
            <p:cNvSpPr/>
            <p:nvPr/>
          </p:nvSpPr>
          <p:spPr>
            <a:xfrm>
              <a:off x="876" y="2760"/>
              <a:ext cx="288" cy="0"/>
            </a:xfrm>
            <a:prstGeom prst="line">
              <a:avLst/>
            </a:prstGeom>
            <a:ln w="22225" cap="flat" cmpd="sng">
              <a:solidFill>
                <a:schemeClr val="tx1"/>
              </a:solidFill>
              <a:prstDash val="solid"/>
              <a:headEnd type="none" w="med" len="med"/>
              <a:tailEnd type="triangle" w="med" len="med"/>
            </a:ln>
          </p:spPr>
        </p:sp>
        <p:sp>
          <p:nvSpPr>
            <p:cNvPr id="450683" name="文本框 450682"/>
            <p:cNvSpPr txBox="1"/>
            <p:nvPr/>
          </p:nvSpPr>
          <p:spPr>
            <a:xfrm>
              <a:off x="972" y="2472"/>
              <a:ext cx="192"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i</a:t>
              </a:r>
              <a:endParaRPr lang="en-US" altLang="zh-CN" sz="2800" b="1">
                <a:latin typeface="Times New Roman" panose="02020603050405020304" pitchFamily="18" charset="0"/>
                <a:ea typeface="宋体" panose="02010600030101010101" pitchFamily="2" charset="-122"/>
              </a:endParaRPr>
            </a:p>
          </p:txBody>
        </p:sp>
        <p:sp>
          <p:nvSpPr>
            <p:cNvPr id="450684" name="文本框 450683"/>
            <p:cNvSpPr txBox="1"/>
            <p:nvPr/>
          </p:nvSpPr>
          <p:spPr>
            <a:xfrm>
              <a:off x="798" y="2631"/>
              <a:ext cx="114" cy="330"/>
            </a:xfrm>
            <a:prstGeom prst="rect">
              <a:avLst/>
            </a:prstGeom>
            <a:noFill/>
            <a:ln w="12700">
              <a:noFill/>
            </a:ln>
          </p:spPr>
          <p:txBody>
            <a:bodyPr anchor="ctr">
              <a:spAutoFit/>
            </a:bodyPr>
            <a:lstStyle/>
            <a:p>
              <a:pPr lvl="0" algn="ctr" eaLnBrk="0" hangingPunct="0">
                <a:spcBef>
                  <a:spcPct val="50000"/>
                </a:spcBef>
              </a:pPr>
              <a:r>
                <a:rPr lang="zh-CN" altLang="en-US" sz="28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sp>
          <p:nvSpPr>
            <p:cNvPr id="450685" name="文本框 450684"/>
            <p:cNvSpPr txBox="1"/>
            <p:nvPr/>
          </p:nvSpPr>
          <p:spPr>
            <a:xfrm>
              <a:off x="810" y="3963"/>
              <a:ext cx="114" cy="330"/>
            </a:xfrm>
            <a:prstGeom prst="rect">
              <a:avLst/>
            </a:prstGeom>
            <a:noFill/>
            <a:ln w="12700">
              <a:noFill/>
            </a:ln>
          </p:spPr>
          <p:txBody>
            <a:bodyPr anchor="ctr">
              <a:spAutoFit/>
            </a:bodyPr>
            <a:lstStyle/>
            <a:p>
              <a:pPr lvl="0" algn="ctr" eaLnBrk="0" hangingPunct="0">
                <a:spcBef>
                  <a:spcPct val="50000"/>
                </a:spcBef>
              </a:pPr>
              <a:r>
                <a:rPr lang="zh-CN" altLang="en-US" sz="28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grpSp>
      <p:sp>
        <p:nvSpPr>
          <p:cNvPr id="450691" name="圆角矩形标注 450690"/>
          <p:cNvSpPr/>
          <p:nvPr/>
        </p:nvSpPr>
        <p:spPr>
          <a:xfrm>
            <a:off x="1418431" y="3785682"/>
            <a:ext cx="6872287" cy="1104900"/>
          </a:xfrm>
          <a:prstGeom prst="wedgeRoundRectCallout">
            <a:avLst>
              <a:gd name="adj1" fmla="val -5903"/>
              <a:gd name="adj2" fmla="val -68245"/>
              <a:gd name="adj3" fmla="val 16667"/>
            </a:avLst>
          </a:prstGeom>
          <a:solidFill>
            <a:srgbClr val="CCFFCC"/>
          </a:solidFill>
          <a:ln w="12700" cap="sq" cmpd="sng">
            <a:solidFill>
              <a:srgbClr val="808000"/>
            </a:solidFill>
            <a:prstDash val="solid"/>
            <a:miter/>
            <a:headEnd type="none" w="sm" len="sm"/>
            <a:tailEnd type="none" w="sm" len="sm"/>
          </a:ln>
        </p:spPr>
        <p:txBody>
          <a:bodyPr/>
          <a:lstStyle/>
          <a:p>
            <a:pPr lvl="0" eaLnBrk="1" hangingPunct="1"/>
            <a:r>
              <a:rPr lang="zh-CN" altLang="en-US" sz="2800" b="1" dirty="0">
                <a:solidFill>
                  <a:srgbClr val="C00000"/>
                </a:solidFill>
                <a:latin typeface="Times New Roman" panose="02020603050405020304" pitchFamily="18" charset="0"/>
                <a:ea typeface="黑体" panose="02010609060101010101" pitchFamily="49" charset="-122"/>
              </a:rPr>
              <a:t>结论：</a:t>
            </a:r>
          </a:p>
          <a:p>
            <a:pPr lvl="0" eaLnBrk="1" hangingPunct="1"/>
            <a:r>
              <a:rPr lang="zh-CN" altLang="en-US" sz="2800" b="1" dirty="0">
                <a:solidFill>
                  <a:srgbClr val="C00000"/>
                </a:solidFill>
                <a:latin typeface="Times New Roman" panose="02020603050405020304" pitchFamily="18" charset="0"/>
                <a:ea typeface="宋体" panose="02010600030101010101" pitchFamily="2" charset="-122"/>
                <a:sym typeface="Symbol" panose="05050102010706020507" pitchFamily="18" charset="2"/>
              </a:rPr>
              <a:t>           串联电路的总电阻等于各分电阻之</a:t>
            </a:r>
            <a:r>
              <a:rPr lang="zh-CN" altLang="en-US" sz="2800" b="1" dirty="0">
                <a:solidFill>
                  <a:schemeClr val="bg1"/>
                </a:solidFill>
                <a:latin typeface="Times New Roman" panose="02020603050405020304" pitchFamily="18" charset="0"/>
                <a:ea typeface="宋体" panose="02010600030101010101" pitchFamily="2" charset="-122"/>
                <a:sym typeface="Symbol" panose="05050102010706020507" pitchFamily="18" charset="2"/>
              </a:rPr>
              <a:t>和。 </a:t>
            </a:r>
          </a:p>
        </p:txBody>
      </p:sp>
      <p:sp>
        <p:nvSpPr>
          <p:cNvPr id="450693" name="动作按钮: 前进或下一项 450692">
            <a:hlinkClick r:id="" action="ppaction://hlinkshowjump?jump=nextslide"/>
          </p:cNvPr>
          <p:cNvSpPr/>
          <p:nvPr/>
        </p:nvSpPr>
        <p:spPr>
          <a:xfrm>
            <a:off x="8458200" y="6615061"/>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800"/>
          </a:p>
        </p:txBody>
      </p:sp>
      <p:sp>
        <p:nvSpPr>
          <p:cNvPr id="450694" name="动作按钮: 后退或前一项 450693">
            <a:hlinkClick r:id="" action="ppaction://hlinkshowjump?jump=previousslide"/>
          </p:cNvPr>
          <p:cNvSpPr/>
          <p:nvPr/>
        </p:nvSpPr>
        <p:spPr>
          <a:xfrm>
            <a:off x="7848600" y="6615061"/>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688"/>
                                        </p:tgtEl>
                                        <p:attrNameLst>
                                          <p:attrName>style.visibility</p:attrName>
                                        </p:attrNameLst>
                                      </p:cBhvr>
                                      <p:to>
                                        <p:strVal val="visible"/>
                                      </p:to>
                                    </p:set>
                                    <p:animEffect transition="in" filter="blinds(horizontal)">
                                      <p:cBhvr>
                                        <p:cTn id="7" dur="500"/>
                                        <p:tgtEl>
                                          <p:spTgt spid="45068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604"/>
                                        </p:tgtEl>
                                        <p:attrNameLst>
                                          <p:attrName>style.visibility</p:attrName>
                                        </p:attrNameLst>
                                      </p:cBhvr>
                                      <p:to>
                                        <p:strVal val="visible"/>
                                      </p:to>
                                    </p:set>
                                    <p:animEffect transition="in" filter="blinds(horizontal)">
                                      <p:cBhvr>
                                        <p:cTn id="12" dur="500"/>
                                        <p:tgtEl>
                                          <p:spTgt spid="4506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50643"/>
                                        </p:tgtEl>
                                        <p:attrNameLst>
                                          <p:attrName>style.visibility</p:attrName>
                                        </p:attrNameLst>
                                      </p:cBhvr>
                                      <p:to>
                                        <p:strVal val="visible"/>
                                      </p:to>
                                    </p:set>
                                    <p:animEffect transition="in" filter="blinds(horizontal)">
                                      <p:cBhvr>
                                        <p:cTn id="17" dur="500"/>
                                        <p:tgtEl>
                                          <p:spTgt spid="45064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0603"/>
                                        </p:tgtEl>
                                        <p:attrNameLst>
                                          <p:attrName>style.visibility</p:attrName>
                                        </p:attrNameLst>
                                      </p:cBhvr>
                                      <p:to>
                                        <p:strVal val="visible"/>
                                      </p:to>
                                    </p:set>
                                    <p:animEffect transition="in" filter="blinds(horizontal)">
                                      <p:cBhvr>
                                        <p:cTn id="22" dur="500"/>
                                        <p:tgtEl>
                                          <p:spTgt spid="45060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50691"/>
                                        </p:tgtEl>
                                        <p:attrNameLst>
                                          <p:attrName>style.visibility</p:attrName>
                                        </p:attrNameLst>
                                      </p:cBhvr>
                                      <p:to>
                                        <p:strVal val="visible"/>
                                      </p:to>
                                    </p:set>
                                    <p:animEffect transition="in" filter="blinds(horizontal)">
                                      <p:cBhvr>
                                        <p:cTn id="27" dur="500"/>
                                        <p:tgtEl>
                                          <p:spTgt spid="450691"/>
                                        </p:tgtEl>
                                      </p:cBhvr>
                                    </p:animEffect>
                                  </p:childTnLst>
                                  <p:subTnLst>
                                    <p:set>
                                      <p:cBhvr override="childStyle">
                                        <p:cTn dur="1" fill="hold" display="0" masterRel="nextClick" afterEffect="1"/>
                                        <p:tgtEl>
                                          <p:spTgt spid="450691"/>
                                        </p:tgtEl>
                                        <p:attrNameLst>
                                          <p:attrName>style.visibility</p:attrName>
                                        </p:attrNameLst>
                                      </p:cBhvr>
                                      <p:to>
                                        <p:strVal val="hidden"/>
                                      </p:to>
                                    </p:set>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50692"/>
                                        </p:tgtEl>
                                        <p:attrNameLst>
                                          <p:attrName>style.visibility</p:attrName>
                                        </p:attrNameLst>
                                      </p:cBhvr>
                                      <p:to>
                                        <p:strVal val="visible"/>
                                      </p:to>
                                    </p:set>
                                    <p:animEffect transition="in" filter="blinds(horizontal)">
                                      <p:cBhvr>
                                        <p:cTn id="32" dur="500"/>
                                        <p:tgtEl>
                                          <p:spTgt spid="45069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50689"/>
                                        </p:tgtEl>
                                        <p:attrNameLst>
                                          <p:attrName>style.visibility</p:attrName>
                                        </p:attrNameLst>
                                      </p:cBhvr>
                                      <p:to>
                                        <p:strVal val="visible"/>
                                      </p:to>
                                    </p:set>
                                    <p:animEffect transition="in" filter="blinds(horizontal)">
                                      <p:cBhvr>
                                        <p:cTn id="37" dur="500"/>
                                        <p:tgtEl>
                                          <p:spTgt spid="45068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50690"/>
                                        </p:tgtEl>
                                        <p:attrNameLst>
                                          <p:attrName>style.visibility</p:attrName>
                                        </p:attrNameLst>
                                      </p:cBhvr>
                                      <p:to>
                                        <p:strVal val="visible"/>
                                      </p:to>
                                    </p:set>
                                    <p:animEffect transition="in" filter="blinds(horizontal)">
                                      <p:cBhvr>
                                        <p:cTn id="42" dur="500"/>
                                        <p:tgtEl>
                                          <p:spTgt spid="45069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50658"/>
                                        </p:tgtEl>
                                        <p:attrNameLst>
                                          <p:attrName>style.visibility</p:attrName>
                                        </p:attrNameLst>
                                      </p:cBhvr>
                                      <p:to>
                                        <p:strVal val="visible"/>
                                      </p:to>
                                    </p:set>
                                    <p:animEffect transition="in" filter="blinds(horizontal)">
                                      <p:cBhvr>
                                        <p:cTn id="47" dur="500"/>
                                        <p:tgtEl>
                                          <p:spTgt spid="45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3" grpId="0" animBg="1"/>
      <p:bldP spid="45069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93" name="文本框 452692"/>
          <p:cNvSpPr txBox="1"/>
          <p:nvPr/>
        </p:nvSpPr>
        <p:spPr>
          <a:xfrm>
            <a:off x="533400" y="533400"/>
            <a:ext cx="6553200" cy="523220"/>
          </a:xfrm>
          <a:prstGeom prst="rect">
            <a:avLst/>
          </a:prstGeom>
          <a:noFill/>
          <a:ln w="9525">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二、电阻并联 (</a:t>
            </a:r>
            <a:r>
              <a:rPr lang="en-US" altLang="zh-CN" sz="2800" b="1" dirty="0">
                <a:latin typeface="Times New Roman" panose="02020603050405020304" pitchFamily="18" charset="0"/>
                <a:ea typeface="宋体" panose="02010600030101010101" pitchFamily="2" charset="-122"/>
              </a:rPr>
              <a:t>Parallel Connection)</a:t>
            </a:r>
          </a:p>
        </p:txBody>
      </p:sp>
      <p:grpSp>
        <p:nvGrpSpPr>
          <p:cNvPr id="452736" name="组合 452735"/>
          <p:cNvGrpSpPr/>
          <p:nvPr/>
        </p:nvGrpSpPr>
        <p:grpSpPr>
          <a:xfrm>
            <a:off x="3695701" y="1303338"/>
            <a:ext cx="5076826" cy="2189163"/>
            <a:chOff x="1062" y="740"/>
            <a:chExt cx="3198" cy="1379"/>
          </a:xfrm>
        </p:grpSpPr>
        <p:sp>
          <p:nvSpPr>
            <p:cNvPr id="452695" name="文本框 452694"/>
            <p:cNvSpPr txBox="1"/>
            <p:nvPr/>
          </p:nvSpPr>
          <p:spPr>
            <a:xfrm>
              <a:off x="3936" y="1125"/>
              <a:ext cx="32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i</a:t>
              </a:r>
              <a:r>
                <a:rPr lang="en-US" altLang="zh-CN" sz="2800" b="1" baseline="-25000">
                  <a:latin typeface="Times New Roman" panose="02020603050405020304" pitchFamily="18" charset="0"/>
                  <a:ea typeface="宋体" panose="02010600030101010101" pitchFamily="2" charset="-122"/>
                </a:rPr>
                <a:t>n</a:t>
              </a:r>
              <a:endParaRPr lang="en-US" altLang="zh-CN" sz="2800" b="1" i="1">
                <a:latin typeface="Times New Roman" panose="02020603050405020304" pitchFamily="18" charset="0"/>
                <a:ea typeface="宋体" panose="02010600030101010101" pitchFamily="2" charset="-122"/>
              </a:endParaRPr>
            </a:p>
          </p:txBody>
        </p:sp>
        <p:sp>
          <p:nvSpPr>
            <p:cNvPr id="452696" name="直接连接符 452695"/>
            <p:cNvSpPr/>
            <p:nvPr/>
          </p:nvSpPr>
          <p:spPr>
            <a:xfrm>
              <a:off x="1296" y="1125"/>
              <a:ext cx="1104" cy="0"/>
            </a:xfrm>
            <a:prstGeom prst="line">
              <a:avLst/>
            </a:prstGeom>
            <a:ln w="31750" cap="flat" cmpd="sng">
              <a:solidFill>
                <a:schemeClr val="tx1"/>
              </a:solidFill>
              <a:prstDash val="solid"/>
              <a:headEnd type="none" w="med" len="med"/>
              <a:tailEnd type="none" w="med" len="med"/>
            </a:ln>
          </p:spPr>
        </p:sp>
        <p:sp>
          <p:nvSpPr>
            <p:cNvPr id="452697" name="直接连接符 452696"/>
            <p:cNvSpPr/>
            <p:nvPr/>
          </p:nvSpPr>
          <p:spPr>
            <a:xfrm rot="-5400000">
              <a:off x="1354" y="1605"/>
              <a:ext cx="960" cy="0"/>
            </a:xfrm>
            <a:prstGeom prst="line">
              <a:avLst/>
            </a:prstGeom>
            <a:ln w="31750" cap="flat" cmpd="sng">
              <a:solidFill>
                <a:schemeClr val="tx1"/>
              </a:solidFill>
              <a:prstDash val="solid"/>
              <a:headEnd type="oval" w="med" len="med"/>
              <a:tailEnd type="oval" w="med" len="med"/>
            </a:ln>
          </p:spPr>
        </p:sp>
        <p:sp>
          <p:nvSpPr>
            <p:cNvPr id="452698" name="直接连接符 452697"/>
            <p:cNvSpPr/>
            <p:nvPr/>
          </p:nvSpPr>
          <p:spPr>
            <a:xfrm rot="-5400000">
              <a:off x="1790" y="1605"/>
              <a:ext cx="960" cy="0"/>
            </a:xfrm>
            <a:prstGeom prst="line">
              <a:avLst/>
            </a:prstGeom>
            <a:ln w="31750" cap="flat" cmpd="sng">
              <a:solidFill>
                <a:schemeClr val="tx1"/>
              </a:solidFill>
              <a:prstDash val="solid"/>
              <a:headEnd type="oval" w="med" len="med"/>
              <a:tailEnd type="oval" w="med" len="med"/>
            </a:ln>
          </p:spPr>
        </p:sp>
        <p:sp>
          <p:nvSpPr>
            <p:cNvPr id="452699" name="直接连接符 452698"/>
            <p:cNvSpPr/>
            <p:nvPr/>
          </p:nvSpPr>
          <p:spPr>
            <a:xfrm>
              <a:off x="1296" y="2085"/>
              <a:ext cx="1104" cy="0"/>
            </a:xfrm>
            <a:prstGeom prst="line">
              <a:avLst/>
            </a:prstGeom>
            <a:ln w="31750" cap="flat" cmpd="sng">
              <a:solidFill>
                <a:schemeClr val="tx1"/>
              </a:solidFill>
              <a:prstDash val="solid"/>
              <a:headEnd type="none" w="med" len="med"/>
              <a:tailEnd type="none" w="med" len="med"/>
            </a:ln>
          </p:spPr>
        </p:sp>
        <p:sp>
          <p:nvSpPr>
            <p:cNvPr id="452700" name="直接连接符 452699"/>
            <p:cNvSpPr/>
            <p:nvPr/>
          </p:nvSpPr>
          <p:spPr>
            <a:xfrm>
              <a:off x="2400" y="1125"/>
              <a:ext cx="384" cy="0"/>
            </a:xfrm>
            <a:prstGeom prst="line">
              <a:avLst/>
            </a:prstGeom>
            <a:ln w="31750" cap="flat" cmpd="sng">
              <a:solidFill>
                <a:schemeClr val="tx1"/>
              </a:solidFill>
              <a:prstDash val="dash"/>
              <a:headEnd type="none" w="med" len="med"/>
              <a:tailEnd type="none" w="med" len="med"/>
            </a:ln>
          </p:spPr>
        </p:sp>
        <p:sp>
          <p:nvSpPr>
            <p:cNvPr id="452701" name="直接连接符 452700"/>
            <p:cNvSpPr/>
            <p:nvPr/>
          </p:nvSpPr>
          <p:spPr>
            <a:xfrm>
              <a:off x="2414" y="2085"/>
              <a:ext cx="384" cy="0"/>
            </a:xfrm>
            <a:prstGeom prst="line">
              <a:avLst/>
            </a:prstGeom>
            <a:ln w="31750" cap="flat" cmpd="sng">
              <a:solidFill>
                <a:schemeClr val="tx1"/>
              </a:solidFill>
              <a:prstDash val="dash"/>
              <a:headEnd type="none" w="med" len="med"/>
              <a:tailEnd type="none" w="med" len="med"/>
            </a:ln>
          </p:spPr>
        </p:sp>
        <p:sp>
          <p:nvSpPr>
            <p:cNvPr id="452702" name="直接连接符 452701"/>
            <p:cNvSpPr/>
            <p:nvPr/>
          </p:nvSpPr>
          <p:spPr>
            <a:xfrm>
              <a:off x="2798" y="1125"/>
              <a:ext cx="384" cy="0"/>
            </a:xfrm>
            <a:prstGeom prst="line">
              <a:avLst/>
            </a:prstGeom>
            <a:ln w="31750" cap="flat" cmpd="sng">
              <a:solidFill>
                <a:schemeClr val="tx1"/>
              </a:solidFill>
              <a:prstDash val="dash"/>
              <a:headEnd type="none" w="med" len="med"/>
              <a:tailEnd type="none" w="med" len="med"/>
            </a:ln>
          </p:spPr>
        </p:sp>
        <p:sp>
          <p:nvSpPr>
            <p:cNvPr id="452703" name="直接连接符 452702"/>
            <p:cNvSpPr/>
            <p:nvPr/>
          </p:nvSpPr>
          <p:spPr>
            <a:xfrm rot="-5400000">
              <a:off x="2506" y="1605"/>
              <a:ext cx="960" cy="0"/>
            </a:xfrm>
            <a:prstGeom prst="line">
              <a:avLst/>
            </a:prstGeom>
            <a:ln w="31750" cap="flat" cmpd="sng">
              <a:solidFill>
                <a:schemeClr val="tx1"/>
              </a:solidFill>
              <a:prstDash val="solid"/>
              <a:headEnd type="oval" w="med" len="med"/>
              <a:tailEnd type="oval" w="med" len="med"/>
            </a:ln>
          </p:spPr>
        </p:sp>
        <p:sp>
          <p:nvSpPr>
            <p:cNvPr id="452704" name="直接连接符 452703"/>
            <p:cNvSpPr/>
            <p:nvPr/>
          </p:nvSpPr>
          <p:spPr>
            <a:xfrm>
              <a:off x="2798" y="2085"/>
              <a:ext cx="384" cy="0"/>
            </a:xfrm>
            <a:prstGeom prst="line">
              <a:avLst/>
            </a:prstGeom>
            <a:ln w="31750" cap="flat" cmpd="sng">
              <a:solidFill>
                <a:schemeClr val="tx1"/>
              </a:solidFill>
              <a:prstDash val="solid"/>
              <a:headEnd type="none" w="med" len="med"/>
              <a:tailEnd type="none" w="med" len="med"/>
            </a:ln>
          </p:spPr>
        </p:sp>
        <p:sp>
          <p:nvSpPr>
            <p:cNvPr id="452705" name="直接连接符 452704"/>
            <p:cNvSpPr/>
            <p:nvPr/>
          </p:nvSpPr>
          <p:spPr>
            <a:xfrm>
              <a:off x="3134" y="1125"/>
              <a:ext cx="384" cy="0"/>
            </a:xfrm>
            <a:prstGeom prst="line">
              <a:avLst/>
            </a:prstGeom>
            <a:ln w="31750" cap="flat" cmpd="sng">
              <a:solidFill>
                <a:schemeClr val="tx1"/>
              </a:solidFill>
              <a:prstDash val="dash"/>
              <a:headEnd type="none" w="med" len="med"/>
              <a:tailEnd type="none" w="med" len="med"/>
            </a:ln>
          </p:spPr>
        </p:sp>
        <p:sp>
          <p:nvSpPr>
            <p:cNvPr id="452706" name="直接连接符 452705"/>
            <p:cNvSpPr/>
            <p:nvPr/>
          </p:nvSpPr>
          <p:spPr>
            <a:xfrm>
              <a:off x="3182" y="2085"/>
              <a:ext cx="384" cy="0"/>
            </a:xfrm>
            <a:prstGeom prst="line">
              <a:avLst/>
            </a:prstGeom>
            <a:ln w="31750" cap="flat" cmpd="sng">
              <a:solidFill>
                <a:schemeClr val="tx1"/>
              </a:solidFill>
              <a:prstDash val="dash"/>
              <a:headEnd type="none" w="med" len="med"/>
              <a:tailEnd type="none" w="med" len="med"/>
            </a:ln>
          </p:spPr>
        </p:sp>
        <p:sp>
          <p:nvSpPr>
            <p:cNvPr id="452707" name="直接连接符 452706"/>
            <p:cNvSpPr/>
            <p:nvPr/>
          </p:nvSpPr>
          <p:spPr>
            <a:xfrm>
              <a:off x="3518" y="1125"/>
              <a:ext cx="336" cy="0"/>
            </a:xfrm>
            <a:prstGeom prst="line">
              <a:avLst/>
            </a:prstGeom>
            <a:ln w="31750" cap="flat" cmpd="sng">
              <a:solidFill>
                <a:schemeClr val="tx1"/>
              </a:solidFill>
              <a:prstDash val="solid"/>
              <a:headEnd type="none" w="med" len="med"/>
              <a:tailEnd type="none" w="med" len="med"/>
            </a:ln>
          </p:spPr>
        </p:sp>
        <p:sp>
          <p:nvSpPr>
            <p:cNvPr id="452708" name="直接连接符 452707"/>
            <p:cNvSpPr/>
            <p:nvPr/>
          </p:nvSpPr>
          <p:spPr>
            <a:xfrm>
              <a:off x="3518" y="2085"/>
              <a:ext cx="336" cy="0"/>
            </a:xfrm>
            <a:prstGeom prst="line">
              <a:avLst/>
            </a:prstGeom>
            <a:ln w="31750" cap="flat" cmpd="sng">
              <a:solidFill>
                <a:schemeClr val="tx1"/>
              </a:solidFill>
              <a:prstDash val="solid"/>
              <a:headEnd type="none" w="med" len="med"/>
              <a:tailEnd type="none" w="med" len="med"/>
            </a:ln>
          </p:spPr>
        </p:sp>
        <p:sp>
          <p:nvSpPr>
            <p:cNvPr id="452709" name="直接连接符 452708"/>
            <p:cNvSpPr/>
            <p:nvPr/>
          </p:nvSpPr>
          <p:spPr>
            <a:xfrm rot="-5400000">
              <a:off x="3374" y="1605"/>
              <a:ext cx="960" cy="0"/>
            </a:xfrm>
            <a:prstGeom prst="line">
              <a:avLst/>
            </a:prstGeom>
            <a:ln w="31750" cap="flat" cmpd="sng">
              <a:solidFill>
                <a:schemeClr val="tx1"/>
              </a:solidFill>
              <a:prstDash val="solid"/>
              <a:headEnd type="none" w="med" len="med"/>
              <a:tailEnd type="none" w="med" len="med"/>
            </a:ln>
          </p:spPr>
        </p:sp>
        <p:sp>
          <p:nvSpPr>
            <p:cNvPr id="452710" name="矩形 452709"/>
            <p:cNvSpPr/>
            <p:nvPr/>
          </p:nvSpPr>
          <p:spPr>
            <a:xfrm>
              <a:off x="1495" y="1392"/>
              <a:ext cx="343" cy="330"/>
            </a:xfrm>
            <a:prstGeom prst="rect">
              <a:avLst/>
            </a:prstGeom>
            <a:noFill/>
            <a:ln w="9525">
              <a:noFill/>
            </a:ln>
          </p:spPr>
          <p:txBody>
            <a:bodyPr wrap="none" anchor="ctr">
              <a:spAutoFit/>
            </a:bodyPr>
            <a:lstStyle/>
            <a:p>
              <a:pPr lvl="0" algn="ctr" eaLnBrk="1" hangingPunct="1"/>
              <a:r>
                <a:rPr lang="en-US" altLang="zh-CN" sz="2800" b="1" i="1">
                  <a:latin typeface="Times New Roman" panose="02020603050405020304" pitchFamily="18" charset="0"/>
                  <a:ea typeface="宋体" panose="02010600030101010101" pitchFamily="2" charset="-122"/>
                </a:rPr>
                <a:t>R</a:t>
              </a:r>
              <a:r>
                <a:rPr lang="en-US" altLang="zh-CN" sz="2800" b="1" baseline="-25000">
                  <a:latin typeface="Times New Roman" panose="02020603050405020304" pitchFamily="18" charset="0"/>
                  <a:ea typeface="宋体" panose="02010600030101010101" pitchFamily="2" charset="-122"/>
                </a:rPr>
                <a:t>1</a:t>
              </a:r>
              <a:endParaRPr lang="en-US" altLang="zh-CN" sz="2800" b="1" i="1" baseline="-25000">
                <a:latin typeface="Times New Roman" panose="02020603050405020304" pitchFamily="18" charset="0"/>
                <a:ea typeface="宋体" panose="02010600030101010101" pitchFamily="2" charset="-122"/>
              </a:endParaRPr>
            </a:p>
          </p:txBody>
        </p:sp>
        <p:sp>
          <p:nvSpPr>
            <p:cNvPr id="452711" name="矩形 452710"/>
            <p:cNvSpPr/>
            <p:nvPr/>
          </p:nvSpPr>
          <p:spPr>
            <a:xfrm>
              <a:off x="1898" y="1392"/>
              <a:ext cx="343" cy="330"/>
            </a:xfrm>
            <a:prstGeom prst="rect">
              <a:avLst/>
            </a:prstGeom>
            <a:noFill/>
            <a:ln w="9525">
              <a:noFill/>
            </a:ln>
          </p:spPr>
          <p:txBody>
            <a:bodyPr wrap="none" anchor="ctr">
              <a:spAutoFit/>
            </a:bodyPr>
            <a:lstStyle/>
            <a:p>
              <a:pPr lvl="0" algn="ctr" eaLnBrk="1" hangingPunct="1"/>
              <a:r>
                <a:rPr lang="en-US" altLang="zh-CN" sz="2800" b="1" i="1">
                  <a:latin typeface="Times New Roman" panose="02020603050405020304" pitchFamily="18" charset="0"/>
                  <a:ea typeface="宋体" panose="02010600030101010101" pitchFamily="2" charset="-122"/>
                </a:rPr>
                <a:t>R</a:t>
              </a:r>
              <a:r>
                <a:rPr lang="en-US" altLang="zh-CN" sz="2800" b="1" baseline="-25000">
                  <a:latin typeface="Times New Roman" panose="02020603050405020304" pitchFamily="18" charset="0"/>
                  <a:ea typeface="宋体" panose="02010600030101010101" pitchFamily="2" charset="-122"/>
                </a:rPr>
                <a:t>2</a:t>
              </a:r>
              <a:endParaRPr lang="en-US" altLang="zh-CN" sz="2800" b="1" i="1" baseline="-25000">
                <a:latin typeface="Times New Roman" panose="02020603050405020304" pitchFamily="18" charset="0"/>
                <a:ea typeface="宋体" panose="02010600030101010101" pitchFamily="2" charset="-122"/>
              </a:endParaRPr>
            </a:p>
          </p:txBody>
        </p:sp>
        <p:sp>
          <p:nvSpPr>
            <p:cNvPr id="452712" name="矩形 452711"/>
            <p:cNvSpPr/>
            <p:nvPr/>
          </p:nvSpPr>
          <p:spPr>
            <a:xfrm>
              <a:off x="2617" y="1393"/>
              <a:ext cx="343" cy="330"/>
            </a:xfrm>
            <a:prstGeom prst="rect">
              <a:avLst/>
            </a:prstGeom>
            <a:noFill/>
            <a:ln w="9525">
              <a:noFill/>
            </a:ln>
          </p:spPr>
          <p:txBody>
            <a:bodyPr wrap="none" anchor="ctr">
              <a:spAutoFit/>
            </a:bodyPr>
            <a:lstStyle/>
            <a:p>
              <a:pPr lvl="0" algn="ctr" eaLnBrk="1" hangingPunct="1"/>
              <a:r>
                <a:rPr lang="en-US" altLang="zh-CN" sz="2800" b="1" i="1" err="1">
                  <a:latin typeface="Times New Roman" panose="02020603050405020304" pitchFamily="18" charset="0"/>
                  <a:ea typeface="宋体" panose="02010600030101010101" pitchFamily="2" charset="-122"/>
                </a:rPr>
                <a:t>R</a:t>
              </a:r>
              <a:r>
                <a:rPr lang="en-US" altLang="zh-CN" sz="2800" b="1" i="1" baseline="-25000" err="1">
                  <a:latin typeface="Times New Roman" panose="02020603050405020304" pitchFamily="18" charset="0"/>
                  <a:ea typeface="宋体" panose="02010600030101010101" pitchFamily="2" charset="-122"/>
                </a:rPr>
                <a:t>k</a:t>
              </a:r>
              <a:endParaRPr lang="en-US" altLang="zh-CN" sz="2800" b="1" i="1" baseline="-25000">
                <a:latin typeface="Times New Roman" panose="02020603050405020304" pitchFamily="18" charset="0"/>
                <a:ea typeface="宋体" panose="02010600030101010101" pitchFamily="2" charset="-122"/>
              </a:endParaRPr>
            </a:p>
          </p:txBody>
        </p:sp>
        <p:sp>
          <p:nvSpPr>
            <p:cNvPr id="452713" name="矩形 452712"/>
            <p:cNvSpPr/>
            <p:nvPr/>
          </p:nvSpPr>
          <p:spPr>
            <a:xfrm>
              <a:off x="3491" y="1393"/>
              <a:ext cx="351" cy="330"/>
            </a:xfrm>
            <a:prstGeom prst="rect">
              <a:avLst/>
            </a:prstGeom>
            <a:noFill/>
            <a:ln w="9525">
              <a:noFill/>
            </a:ln>
          </p:spPr>
          <p:txBody>
            <a:bodyPr wrap="none" anchor="ctr">
              <a:spAutoFit/>
            </a:bodyPr>
            <a:lstStyle/>
            <a:p>
              <a:pPr lvl="0" algn="ctr" eaLnBrk="1" hangingPunct="1"/>
              <a:r>
                <a:rPr lang="en-US" altLang="zh-CN" sz="2800" b="1" i="1" err="1">
                  <a:latin typeface="Times New Roman" panose="02020603050405020304" pitchFamily="18" charset="0"/>
                  <a:ea typeface="宋体" panose="02010600030101010101" pitchFamily="2" charset="-122"/>
                </a:rPr>
                <a:t>R</a:t>
              </a:r>
              <a:r>
                <a:rPr lang="en-US" altLang="zh-CN" sz="2800" b="1" i="1" baseline="-25000" err="1">
                  <a:latin typeface="Times New Roman" panose="02020603050405020304" pitchFamily="18" charset="0"/>
                  <a:ea typeface="宋体" panose="02010600030101010101" pitchFamily="2" charset="-122"/>
                </a:rPr>
                <a:t>n</a:t>
              </a:r>
              <a:endParaRPr lang="en-US" altLang="zh-CN" sz="2800" b="1" i="1" baseline="-25000">
                <a:latin typeface="Times New Roman" panose="02020603050405020304" pitchFamily="18" charset="0"/>
                <a:ea typeface="宋体" panose="02010600030101010101" pitchFamily="2" charset="-122"/>
              </a:endParaRPr>
            </a:p>
          </p:txBody>
        </p:sp>
        <p:sp>
          <p:nvSpPr>
            <p:cNvPr id="452714" name="直接连接符 452713"/>
            <p:cNvSpPr/>
            <p:nvPr/>
          </p:nvSpPr>
          <p:spPr>
            <a:xfrm>
              <a:off x="1296" y="1043"/>
              <a:ext cx="384" cy="0"/>
            </a:xfrm>
            <a:prstGeom prst="line">
              <a:avLst/>
            </a:prstGeom>
            <a:ln w="31750" cap="flat" cmpd="sng">
              <a:solidFill>
                <a:schemeClr val="tx1"/>
              </a:solidFill>
              <a:prstDash val="solid"/>
              <a:headEnd type="none" w="med" len="med"/>
              <a:tailEnd type="stealth" w="sm" len="med"/>
            </a:ln>
          </p:spPr>
        </p:sp>
        <p:sp>
          <p:nvSpPr>
            <p:cNvPr id="452715" name="文本框 452714"/>
            <p:cNvSpPr txBox="1"/>
            <p:nvPr/>
          </p:nvSpPr>
          <p:spPr>
            <a:xfrm>
              <a:off x="1366" y="740"/>
              <a:ext cx="179" cy="330"/>
            </a:xfrm>
            <a:prstGeom prst="rect">
              <a:avLst/>
            </a:prstGeom>
            <a:noFill/>
            <a:ln w="9525">
              <a:noFill/>
            </a:ln>
          </p:spPr>
          <p:txBody>
            <a:bodyPr wrap="none" anchor="ctr">
              <a:spAutoFit/>
            </a:bodyPr>
            <a:lstStyle/>
            <a:p>
              <a:pPr lvl="0" algn="ctr" eaLnBrk="1" hangingPunct="1"/>
              <a:r>
                <a:rPr lang="en-US" altLang="zh-CN" sz="2800" b="1" i="1">
                  <a:latin typeface="Times New Roman" panose="02020603050405020304" pitchFamily="18" charset="0"/>
                  <a:ea typeface="宋体" panose="02010600030101010101" pitchFamily="2" charset="-122"/>
                </a:rPr>
                <a:t>i</a:t>
              </a:r>
            </a:p>
          </p:txBody>
        </p:sp>
        <p:sp>
          <p:nvSpPr>
            <p:cNvPr id="452716" name="矩形 452715"/>
            <p:cNvSpPr/>
            <p:nvPr/>
          </p:nvSpPr>
          <p:spPr>
            <a:xfrm>
              <a:off x="1094" y="1056"/>
              <a:ext cx="246" cy="330"/>
            </a:xfrm>
            <a:prstGeom prst="rect">
              <a:avLst/>
            </a:prstGeom>
            <a:noFill/>
            <a:ln w="9525">
              <a:noFill/>
            </a:ln>
          </p:spPr>
          <p:txBody>
            <a:bodyPr wrap="none" anchor="ctr">
              <a:spAutoFit/>
            </a:bodyPr>
            <a:lstStyle/>
            <a:p>
              <a:pPr lvl="0" algn="ctr" eaLnBrk="1" hangingPunct="1"/>
              <a:r>
                <a:rPr lang="zh-CN" altLang="en-US" sz="2800" b="1" dirty="0">
                  <a:solidFill>
                    <a:srgbClr val="FF0000"/>
                  </a:solidFill>
                  <a:latin typeface="Times New Roman" panose="02020603050405020304" pitchFamily="18" charset="0"/>
                  <a:ea typeface="宋体" panose="02010600030101010101" pitchFamily="2" charset="-122"/>
                  <a:sym typeface="CommonBullets" pitchFamily="34" charset="2"/>
                </a:rPr>
                <a:t>+</a:t>
              </a:r>
            </a:p>
          </p:txBody>
        </p:sp>
        <p:sp>
          <p:nvSpPr>
            <p:cNvPr id="452717" name="文本框 452716"/>
            <p:cNvSpPr txBox="1"/>
            <p:nvPr/>
          </p:nvSpPr>
          <p:spPr>
            <a:xfrm>
              <a:off x="1062" y="1469"/>
              <a:ext cx="243" cy="330"/>
            </a:xfrm>
            <a:prstGeom prst="rect">
              <a:avLst/>
            </a:prstGeom>
            <a:noFill/>
            <a:ln w="9525">
              <a:noFill/>
            </a:ln>
          </p:spPr>
          <p:txBody>
            <a:bodyPr wrap="none" anchor="ctr">
              <a:spAutoFit/>
            </a:bodyPr>
            <a:lstStyle/>
            <a:p>
              <a:pPr lvl="0" algn="ctr" eaLnBrk="1" hangingPunct="1"/>
              <a:r>
                <a:rPr lang="en-US" altLang="zh-CN" sz="2800" b="1" i="1">
                  <a:latin typeface="Times New Roman" panose="02020603050405020304" pitchFamily="18" charset="0"/>
                  <a:ea typeface="宋体" panose="02010600030101010101" pitchFamily="2" charset="-122"/>
                </a:rPr>
                <a:t>u</a:t>
              </a:r>
            </a:p>
          </p:txBody>
        </p:sp>
        <p:sp>
          <p:nvSpPr>
            <p:cNvPr id="452718" name="矩形 452717"/>
            <p:cNvSpPr/>
            <p:nvPr/>
          </p:nvSpPr>
          <p:spPr>
            <a:xfrm>
              <a:off x="2206"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800" b="1"/>
            </a:p>
          </p:txBody>
        </p:sp>
        <p:sp>
          <p:nvSpPr>
            <p:cNvPr id="452719" name="矩形 452718"/>
            <p:cNvSpPr/>
            <p:nvPr/>
          </p:nvSpPr>
          <p:spPr>
            <a:xfrm>
              <a:off x="1778"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800" b="1"/>
            </a:p>
          </p:txBody>
        </p:sp>
        <p:sp>
          <p:nvSpPr>
            <p:cNvPr id="452720" name="矩形 452719"/>
            <p:cNvSpPr/>
            <p:nvPr/>
          </p:nvSpPr>
          <p:spPr>
            <a:xfrm>
              <a:off x="2926"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800" b="1"/>
            </a:p>
          </p:txBody>
        </p:sp>
        <p:sp>
          <p:nvSpPr>
            <p:cNvPr id="452721" name="矩形 452720"/>
            <p:cNvSpPr/>
            <p:nvPr/>
          </p:nvSpPr>
          <p:spPr>
            <a:xfrm>
              <a:off x="3794"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800" b="1"/>
            </a:p>
          </p:txBody>
        </p:sp>
        <p:sp>
          <p:nvSpPr>
            <p:cNvPr id="452722" name="直接连接符 452721"/>
            <p:cNvSpPr/>
            <p:nvPr/>
          </p:nvSpPr>
          <p:spPr>
            <a:xfrm>
              <a:off x="1920" y="1173"/>
              <a:ext cx="0" cy="252"/>
            </a:xfrm>
            <a:prstGeom prst="line">
              <a:avLst/>
            </a:prstGeom>
            <a:ln w="31750" cap="flat" cmpd="sng">
              <a:solidFill>
                <a:schemeClr val="accent2"/>
              </a:solidFill>
              <a:prstDash val="solid"/>
              <a:headEnd type="none" w="med" len="med"/>
              <a:tailEnd type="stealth" w="sm" len="med"/>
            </a:ln>
          </p:spPr>
        </p:sp>
        <p:sp>
          <p:nvSpPr>
            <p:cNvPr id="452723" name="文本框 452722"/>
            <p:cNvSpPr txBox="1"/>
            <p:nvPr/>
          </p:nvSpPr>
          <p:spPr>
            <a:xfrm>
              <a:off x="1970" y="1125"/>
              <a:ext cx="324" cy="330"/>
            </a:xfrm>
            <a:prstGeom prst="rect">
              <a:avLst/>
            </a:prstGeom>
            <a:noFill/>
            <a:ln w="9525">
              <a:noFill/>
            </a:ln>
          </p:spPr>
          <p:txBody>
            <a:bodyPr>
              <a:spAutoFit/>
            </a:bodyPr>
            <a:lstStyle/>
            <a:p>
              <a:pPr lvl="0" eaLnBrk="1" hangingPunct="1">
                <a:spcBef>
                  <a:spcPct val="50000"/>
                </a:spcBef>
              </a:pPr>
              <a:r>
                <a:rPr lang="en-US" altLang="zh-CN" sz="2800" b="1" i="1" dirty="0">
                  <a:latin typeface="Times New Roman" panose="02020603050405020304" pitchFamily="18" charset="0"/>
                  <a:ea typeface="宋体" panose="02010600030101010101" pitchFamily="2" charset="-122"/>
                </a:rPr>
                <a:t>i</a:t>
              </a:r>
              <a:r>
                <a:rPr lang="en-US" altLang="zh-CN" sz="2800" b="1" baseline="-25000" dirty="0">
                  <a:latin typeface="Times New Roman" panose="02020603050405020304" pitchFamily="18" charset="0"/>
                  <a:ea typeface="宋体" panose="02010600030101010101" pitchFamily="2" charset="-122"/>
                </a:rPr>
                <a:t>1</a:t>
              </a:r>
              <a:endParaRPr lang="en-US" altLang="zh-CN" sz="2800" b="1" i="1" dirty="0">
                <a:latin typeface="Times New Roman" panose="02020603050405020304" pitchFamily="18" charset="0"/>
                <a:ea typeface="宋体" panose="02010600030101010101" pitchFamily="2" charset="-122"/>
              </a:endParaRPr>
            </a:p>
          </p:txBody>
        </p:sp>
        <p:sp>
          <p:nvSpPr>
            <p:cNvPr id="452724" name="文本框 452723"/>
            <p:cNvSpPr txBox="1"/>
            <p:nvPr/>
          </p:nvSpPr>
          <p:spPr>
            <a:xfrm>
              <a:off x="2352" y="1125"/>
              <a:ext cx="324" cy="330"/>
            </a:xfrm>
            <a:prstGeom prst="rect">
              <a:avLst/>
            </a:prstGeom>
            <a:noFill/>
            <a:ln w="9525">
              <a:noFill/>
            </a:ln>
          </p:spPr>
          <p:txBody>
            <a:bodyPr>
              <a:spAutoFit/>
            </a:bodyPr>
            <a:lstStyle/>
            <a:p>
              <a:pPr lvl="0" eaLnBrk="1" hangingPunct="1">
                <a:spcBef>
                  <a:spcPct val="50000"/>
                </a:spcBef>
              </a:pPr>
              <a:r>
                <a:rPr lang="en-US" altLang="zh-CN" sz="2800" b="1" i="1">
                  <a:latin typeface="Times New Roman" panose="02020603050405020304" pitchFamily="18" charset="0"/>
                  <a:ea typeface="宋体" panose="02010600030101010101" pitchFamily="2" charset="-122"/>
                </a:rPr>
                <a:t>i</a:t>
              </a:r>
              <a:r>
                <a:rPr lang="en-US" altLang="zh-CN" sz="2800" b="1" baseline="-25000">
                  <a:latin typeface="Times New Roman" panose="02020603050405020304" pitchFamily="18" charset="0"/>
                  <a:ea typeface="宋体" panose="02010600030101010101" pitchFamily="2" charset="-122"/>
                </a:rPr>
                <a:t>2</a:t>
              </a:r>
              <a:endParaRPr lang="en-US" altLang="zh-CN" sz="2800" b="1" i="1">
                <a:latin typeface="Times New Roman" panose="02020603050405020304" pitchFamily="18" charset="0"/>
                <a:ea typeface="宋体" panose="02010600030101010101" pitchFamily="2" charset="-122"/>
              </a:endParaRPr>
            </a:p>
          </p:txBody>
        </p:sp>
        <p:sp>
          <p:nvSpPr>
            <p:cNvPr id="452725" name="文本框 452724"/>
            <p:cNvSpPr txBox="1"/>
            <p:nvPr/>
          </p:nvSpPr>
          <p:spPr>
            <a:xfrm>
              <a:off x="3120" y="1125"/>
              <a:ext cx="324" cy="330"/>
            </a:xfrm>
            <a:prstGeom prst="rect">
              <a:avLst/>
            </a:prstGeom>
            <a:noFill/>
            <a:ln w="9525">
              <a:noFill/>
            </a:ln>
          </p:spPr>
          <p:txBody>
            <a:bodyPr>
              <a:spAutoFit/>
            </a:bodyPr>
            <a:lstStyle/>
            <a:p>
              <a:pPr lvl="0" eaLnBrk="1" hangingPunct="1">
                <a:spcBef>
                  <a:spcPct val="50000"/>
                </a:spcBef>
              </a:pPr>
              <a:r>
                <a:rPr lang="en-US" altLang="zh-CN" sz="2800" b="1" i="1" err="1">
                  <a:latin typeface="Times New Roman" panose="02020603050405020304" pitchFamily="18" charset="0"/>
                  <a:ea typeface="宋体" panose="02010600030101010101" pitchFamily="2" charset="-122"/>
                </a:rPr>
                <a:t>i</a:t>
              </a:r>
              <a:r>
                <a:rPr lang="en-US" altLang="zh-CN" sz="2800" b="1" i="1" baseline="-25000" err="1">
                  <a:latin typeface="Times New Roman" panose="02020603050405020304" pitchFamily="18" charset="0"/>
                  <a:ea typeface="宋体" panose="02010600030101010101" pitchFamily="2" charset="-122"/>
                </a:rPr>
                <a:t>k</a:t>
              </a:r>
              <a:endParaRPr lang="en-US" altLang="zh-CN" sz="2800" b="1" i="1">
                <a:latin typeface="Times New Roman" panose="02020603050405020304" pitchFamily="18" charset="0"/>
                <a:ea typeface="宋体" panose="02010600030101010101" pitchFamily="2" charset="-122"/>
              </a:endParaRPr>
            </a:p>
          </p:txBody>
        </p:sp>
        <p:sp>
          <p:nvSpPr>
            <p:cNvPr id="452726" name="文本框 452725"/>
            <p:cNvSpPr txBox="1"/>
            <p:nvPr/>
          </p:nvSpPr>
          <p:spPr>
            <a:xfrm>
              <a:off x="1108" y="1775"/>
              <a:ext cx="229" cy="330"/>
            </a:xfrm>
            <a:prstGeom prst="rect">
              <a:avLst/>
            </a:prstGeom>
            <a:noFill/>
            <a:ln w="9525">
              <a:noFill/>
            </a:ln>
          </p:spPr>
          <p:txBody>
            <a:bodyPr wrap="none" anchor="t">
              <a:spAutoFit/>
            </a:bodyPr>
            <a:lstStyle/>
            <a:p>
              <a:pPr lvl="0"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_</a:t>
              </a:r>
            </a:p>
          </p:txBody>
        </p:sp>
        <p:sp>
          <p:nvSpPr>
            <p:cNvPr id="452727" name="直接连接符 452726"/>
            <p:cNvSpPr/>
            <p:nvPr/>
          </p:nvSpPr>
          <p:spPr>
            <a:xfrm>
              <a:off x="2352" y="1173"/>
              <a:ext cx="0" cy="252"/>
            </a:xfrm>
            <a:prstGeom prst="line">
              <a:avLst/>
            </a:prstGeom>
            <a:ln w="31750" cap="flat" cmpd="sng">
              <a:solidFill>
                <a:schemeClr val="accent2"/>
              </a:solidFill>
              <a:prstDash val="solid"/>
              <a:headEnd type="none" w="med" len="med"/>
              <a:tailEnd type="stealth" w="sm" len="med"/>
            </a:ln>
          </p:spPr>
        </p:sp>
        <p:sp>
          <p:nvSpPr>
            <p:cNvPr id="452728" name="直接连接符 452727"/>
            <p:cNvSpPr/>
            <p:nvPr/>
          </p:nvSpPr>
          <p:spPr>
            <a:xfrm>
              <a:off x="3072" y="1173"/>
              <a:ext cx="0" cy="252"/>
            </a:xfrm>
            <a:prstGeom prst="line">
              <a:avLst/>
            </a:prstGeom>
            <a:ln w="31750" cap="flat" cmpd="sng">
              <a:solidFill>
                <a:schemeClr val="accent2"/>
              </a:solidFill>
              <a:prstDash val="solid"/>
              <a:headEnd type="none" w="med" len="med"/>
              <a:tailEnd type="stealth" w="sm" len="med"/>
            </a:ln>
          </p:spPr>
        </p:sp>
        <p:sp>
          <p:nvSpPr>
            <p:cNvPr id="452729" name="直接连接符 452728"/>
            <p:cNvSpPr/>
            <p:nvPr/>
          </p:nvSpPr>
          <p:spPr>
            <a:xfrm>
              <a:off x="3936" y="1125"/>
              <a:ext cx="0" cy="252"/>
            </a:xfrm>
            <a:prstGeom prst="line">
              <a:avLst/>
            </a:prstGeom>
            <a:ln w="31750" cap="flat" cmpd="sng">
              <a:solidFill>
                <a:schemeClr val="accent2"/>
              </a:solidFill>
              <a:prstDash val="solid"/>
              <a:headEnd type="none" w="med" len="med"/>
              <a:tailEnd type="stealth" w="sm" len="med"/>
            </a:ln>
          </p:spPr>
        </p:sp>
        <p:sp>
          <p:nvSpPr>
            <p:cNvPr id="452730" name="椭圆 452729"/>
            <p:cNvSpPr/>
            <p:nvPr/>
          </p:nvSpPr>
          <p:spPr>
            <a:xfrm>
              <a:off x="1234" y="2051"/>
              <a:ext cx="68" cy="68"/>
            </a:xfrm>
            <a:prstGeom prst="ellipse">
              <a:avLst/>
            </a:prstGeom>
            <a:noFill/>
            <a:ln w="31750" cap="flat" cmpd="sng">
              <a:solidFill>
                <a:schemeClr val="tx1"/>
              </a:solidFill>
              <a:prstDash val="solid"/>
              <a:headEnd type="none" w="med" len="med"/>
              <a:tailEnd type="none" w="med" len="med"/>
            </a:ln>
          </p:spPr>
          <p:txBody>
            <a:bodyPr/>
            <a:lstStyle/>
            <a:p>
              <a:endParaRPr lang="zh-CN" altLang="en-US" sz="2800" b="1"/>
            </a:p>
          </p:txBody>
        </p:sp>
        <p:sp>
          <p:nvSpPr>
            <p:cNvPr id="452731" name="椭圆 452730"/>
            <p:cNvSpPr/>
            <p:nvPr/>
          </p:nvSpPr>
          <p:spPr>
            <a:xfrm>
              <a:off x="1234" y="1091"/>
              <a:ext cx="68" cy="68"/>
            </a:xfrm>
            <a:prstGeom prst="ellipse">
              <a:avLst/>
            </a:prstGeom>
            <a:noFill/>
            <a:ln w="31750" cap="flat" cmpd="sng">
              <a:solidFill>
                <a:schemeClr val="tx1"/>
              </a:solidFill>
              <a:prstDash val="solid"/>
              <a:headEnd type="none" w="med" len="med"/>
              <a:tailEnd type="none" w="med" len="med"/>
            </a:ln>
          </p:spPr>
          <p:txBody>
            <a:bodyPr/>
            <a:lstStyle/>
            <a:p>
              <a:endParaRPr lang="zh-CN" altLang="en-US" sz="2800" b="1"/>
            </a:p>
          </p:txBody>
        </p:sp>
      </p:grpSp>
      <p:sp>
        <p:nvSpPr>
          <p:cNvPr id="452732" name="文本框 452731"/>
          <p:cNvSpPr txBox="1"/>
          <p:nvPr/>
        </p:nvSpPr>
        <p:spPr>
          <a:xfrm>
            <a:off x="533400" y="3613150"/>
            <a:ext cx="2057400" cy="523220"/>
          </a:xfrm>
          <a:prstGeom prst="rect">
            <a:avLst/>
          </a:prstGeom>
          <a:noFill/>
          <a:ln w="9525">
            <a:noFill/>
          </a:ln>
        </p:spPr>
        <p:txBody>
          <a:bodyPr>
            <a:spAutoFit/>
          </a:bodyPr>
          <a:lstStyle/>
          <a:p>
            <a:pPr lvl="0" eaLnBrk="1" hangingPunct="1">
              <a:spcBef>
                <a:spcPct val="50000"/>
              </a:spcBef>
            </a:pPr>
            <a:r>
              <a:rPr lang="zh-CN" altLang="en-US" sz="2800" b="1" dirty="0">
                <a:solidFill>
                  <a:srgbClr val="FF0000"/>
                </a:solidFill>
                <a:latin typeface="Times New Roman" panose="02020603050405020304" pitchFamily="18" charset="0"/>
                <a:ea typeface="宋体" panose="02010600030101010101" pitchFamily="2" charset="-122"/>
              </a:rPr>
              <a:t>1. 电路特点:</a:t>
            </a:r>
          </a:p>
        </p:txBody>
      </p:sp>
      <p:sp>
        <p:nvSpPr>
          <p:cNvPr id="452733" name="文本框 452732"/>
          <p:cNvSpPr txBox="1"/>
          <p:nvPr/>
        </p:nvSpPr>
        <p:spPr>
          <a:xfrm>
            <a:off x="838200" y="4343400"/>
            <a:ext cx="7772400" cy="461665"/>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a) </a:t>
            </a:r>
            <a:r>
              <a:rPr lang="zh-CN" altLang="zh-CN" sz="2400" b="1" dirty="0">
                <a:latin typeface="Times New Roman" panose="02020603050405020304" pitchFamily="18" charset="0"/>
                <a:ea typeface="宋体" panose="02010600030101010101" pitchFamily="2" charset="-122"/>
              </a:rPr>
              <a:t>各电阻两端分别接在一起，两端为同一电压 </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KVL)；</a:t>
            </a:r>
          </a:p>
        </p:txBody>
      </p:sp>
      <p:sp>
        <p:nvSpPr>
          <p:cNvPr id="452734" name="文本框 452733"/>
          <p:cNvSpPr txBox="1"/>
          <p:nvPr/>
        </p:nvSpPr>
        <p:spPr>
          <a:xfrm>
            <a:off x="838200" y="5048250"/>
            <a:ext cx="7543800" cy="461665"/>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b) </a:t>
            </a:r>
            <a:r>
              <a:rPr lang="zh-CN" altLang="en-US" sz="2400" b="1" dirty="0">
                <a:latin typeface="Times New Roman" panose="02020603050405020304" pitchFamily="18" charset="0"/>
                <a:ea typeface="宋体" panose="02010600030101010101" pitchFamily="2" charset="-122"/>
              </a:rPr>
              <a:t>总电流等于流过各并联电阻的电流之和</a:t>
            </a:r>
            <a:r>
              <a:rPr lang="zh-CN" altLang="zh-CN" sz="2400" b="1" dirty="0">
                <a:latin typeface="Times New Roman" panose="02020603050405020304" pitchFamily="18" charset="0"/>
                <a:ea typeface="宋体" panose="02010600030101010101" pitchFamily="2" charset="-122"/>
              </a:rPr>
              <a:t> </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KCL)。</a:t>
            </a:r>
          </a:p>
        </p:txBody>
      </p:sp>
      <p:sp>
        <p:nvSpPr>
          <p:cNvPr id="452735" name="文本框 452734"/>
          <p:cNvSpPr txBox="1"/>
          <p:nvPr/>
        </p:nvSpPr>
        <p:spPr>
          <a:xfrm>
            <a:off x="2460625" y="5805488"/>
            <a:ext cx="4016375" cy="461665"/>
          </a:xfrm>
          <a:prstGeom prst="rect">
            <a:avLst/>
          </a:prstGeom>
          <a:solidFill>
            <a:schemeClr val="accent1">
              <a:lumMod val="40000"/>
              <a:lumOff val="60000"/>
            </a:schemeClr>
          </a:solidFill>
          <a:ln w="12700">
            <a:noFill/>
          </a:ln>
        </p:spPr>
        <p:txBody>
          <a:bodyPr>
            <a:spAutoFit/>
          </a:bodyPr>
          <a:lstStyle/>
          <a:p>
            <a:pPr lvl="0" eaLnBrk="1" hangingPunct="1">
              <a:spcBef>
                <a:spcPct val="50000"/>
              </a:spcBef>
            </a:pPr>
            <a:r>
              <a:rPr lang="en-US" altLang="zh-CN" sz="2400" b="1" i="1" dirty="0">
                <a:solidFill>
                  <a:srgbClr val="FF0000"/>
                </a:solidFill>
                <a:latin typeface="Times New Roman" panose="02020603050405020304" pitchFamily="18" charset="0"/>
                <a:ea typeface="宋体" panose="02010600030101010101" pitchFamily="2" charset="-122"/>
              </a:rPr>
              <a:t>  </a:t>
            </a:r>
            <a:r>
              <a:rPr lang="en-US" altLang="zh-CN" sz="2400" b="1" i="1" dirty="0" err="1">
                <a:solidFill>
                  <a:srgbClr val="FF0000"/>
                </a:solidFill>
                <a:latin typeface="Times New Roman" panose="02020603050405020304" pitchFamily="18" charset="0"/>
                <a:ea typeface="宋体" panose="02010600030101010101" pitchFamily="2" charset="-122"/>
              </a:rPr>
              <a:t>i</a:t>
            </a:r>
            <a:r>
              <a:rPr lang="en-US" altLang="zh-CN" sz="2400" b="1" i="1" dirty="0">
                <a:solidFill>
                  <a:srgbClr val="FF0000"/>
                </a:solidFill>
                <a:latin typeface="Times New Roman" panose="02020603050405020304" pitchFamily="18" charset="0"/>
                <a:ea typeface="宋体" panose="02010600030101010101" pitchFamily="2" charset="-122"/>
              </a:rPr>
              <a:t> = i</a:t>
            </a:r>
            <a:r>
              <a:rPr lang="en-US" altLang="zh-CN" sz="2400" b="1" baseline="-25000" dirty="0">
                <a:solidFill>
                  <a:srgbClr val="FF0000"/>
                </a:solidFill>
                <a:latin typeface="Times New Roman" panose="02020603050405020304" pitchFamily="18" charset="0"/>
                <a:ea typeface="宋体" panose="02010600030101010101" pitchFamily="2" charset="-122"/>
              </a:rPr>
              <a:t>1</a:t>
            </a:r>
            <a:r>
              <a:rPr lang="en-US" altLang="zh-CN" sz="2400" b="1" i="1" dirty="0">
                <a:solidFill>
                  <a:srgbClr val="FF0000"/>
                </a:solidFill>
                <a:latin typeface="Times New Roman" panose="02020603050405020304" pitchFamily="18" charset="0"/>
                <a:ea typeface="宋体" panose="02010600030101010101" pitchFamily="2" charset="-122"/>
              </a:rPr>
              <a:t>+ i</a:t>
            </a:r>
            <a:r>
              <a:rPr lang="en-US" altLang="zh-CN" sz="2400" b="1" baseline="-25000" dirty="0">
                <a:solidFill>
                  <a:srgbClr val="FF0000"/>
                </a:solidFill>
                <a:latin typeface="Times New Roman" panose="02020603050405020304" pitchFamily="18" charset="0"/>
                <a:ea typeface="宋体" panose="02010600030101010101" pitchFamily="2" charset="-122"/>
              </a:rPr>
              <a:t>2</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i="1" dirty="0">
                <a:solidFill>
                  <a:srgbClr val="FF0000"/>
                </a:solidFill>
                <a:latin typeface="Times New Roman" panose="02020603050405020304" pitchFamily="18" charset="0"/>
                <a:ea typeface="宋体" panose="02010600030101010101" pitchFamily="2" charset="-122"/>
                <a:sym typeface="Math4" pitchFamily="2" charset="2"/>
              </a:rPr>
              <a:t> …</a:t>
            </a:r>
            <a:r>
              <a:rPr lang="en-US" altLang="zh-CN" sz="2400" b="1" i="1" dirty="0">
                <a:solidFill>
                  <a:srgbClr val="FF0000"/>
                </a:solidFill>
                <a:latin typeface="Times New Roman" panose="02020603050405020304" pitchFamily="18" charset="0"/>
                <a:ea typeface="宋体" panose="02010600030101010101" pitchFamily="2" charset="-122"/>
              </a:rPr>
              <a:t>+ </a:t>
            </a:r>
            <a:r>
              <a:rPr lang="en-US" altLang="zh-CN" sz="2400" b="1" i="1" dirty="0" err="1">
                <a:solidFill>
                  <a:srgbClr val="FF0000"/>
                </a:solidFill>
                <a:latin typeface="Times New Roman" panose="02020603050405020304" pitchFamily="18" charset="0"/>
                <a:ea typeface="宋体" panose="02010600030101010101" pitchFamily="2" charset="-122"/>
              </a:rPr>
              <a:t>i</a:t>
            </a:r>
            <a:r>
              <a:rPr lang="en-US" altLang="zh-CN" sz="2400" b="1" i="1" baseline="-25000" dirty="0" err="1">
                <a:solidFill>
                  <a:srgbClr val="FF0000"/>
                </a:solidFill>
                <a:latin typeface="Times New Roman" panose="02020603050405020304" pitchFamily="18" charset="0"/>
                <a:ea typeface="宋体" panose="02010600030101010101" pitchFamily="2" charset="-122"/>
              </a:rPr>
              <a:t>k</a:t>
            </a:r>
            <a:r>
              <a:rPr lang="en-US" altLang="zh-CN" sz="2400" b="1" i="1" dirty="0">
                <a:solidFill>
                  <a:srgbClr val="FF0000"/>
                </a:solidFill>
                <a:latin typeface="Times New Roman" panose="02020603050405020304" pitchFamily="18" charset="0"/>
                <a:ea typeface="宋体" panose="02010600030101010101" pitchFamily="2" charset="-122"/>
              </a:rPr>
              <a:t>+ …+i</a:t>
            </a:r>
            <a:r>
              <a:rPr lang="en-US" altLang="zh-CN" sz="2400" b="1" baseline="-25000" dirty="0">
                <a:solidFill>
                  <a:srgbClr val="FF0000"/>
                </a:solidFill>
                <a:latin typeface="Times New Roman" panose="02020603050405020304" pitchFamily="18" charset="0"/>
                <a:ea typeface="宋体" panose="02010600030101010101" pitchFamily="2" charset="-122"/>
              </a:rPr>
              <a:t>n</a:t>
            </a:r>
          </a:p>
        </p:txBody>
      </p:sp>
      <p:sp>
        <p:nvSpPr>
          <p:cNvPr id="452737" name="动作按钮: 前进或下一项 452736">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800" b="1"/>
          </a:p>
        </p:txBody>
      </p:sp>
      <p:sp>
        <p:nvSpPr>
          <p:cNvPr id="452738" name="动作按钮: 后退或前一项 452737">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2736"/>
                                        </p:tgtEl>
                                        <p:attrNameLst>
                                          <p:attrName>style.visibility</p:attrName>
                                        </p:attrNameLst>
                                      </p:cBhvr>
                                      <p:to>
                                        <p:strVal val="visible"/>
                                      </p:to>
                                    </p:set>
                                    <p:animEffect transition="in" filter="blinds(horizontal)">
                                      <p:cBhvr>
                                        <p:cTn id="7" dur="500"/>
                                        <p:tgtEl>
                                          <p:spTgt spid="45273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2732"/>
                                        </p:tgtEl>
                                        <p:attrNameLst>
                                          <p:attrName>style.visibility</p:attrName>
                                        </p:attrNameLst>
                                      </p:cBhvr>
                                      <p:to>
                                        <p:strVal val="visible"/>
                                      </p:to>
                                    </p:set>
                                    <p:animEffect transition="in" filter="blinds(horizontal)">
                                      <p:cBhvr>
                                        <p:cTn id="12" dur="500"/>
                                        <p:tgtEl>
                                          <p:spTgt spid="45273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2733"/>
                                        </p:tgtEl>
                                        <p:attrNameLst>
                                          <p:attrName>style.visibility</p:attrName>
                                        </p:attrNameLst>
                                      </p:cBhvr>
                                      <p:to>
                                        <p:strVal val="visible"/>
                                      </p:to>
                                    </p:set>
                                    <p:animEffect transition="in" filter="blinds(horizontal)">
                                      <p:cBhvr>
                                        <p:cTn id="17" dur="500"/>
                                        <p:tgtEl>
                                          <p:spTgt spid="4527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2734"/>
                                        </p:tgtEl>
                                        <p:attrNameLst>
                                          <p:attrName>style.visibility</p:attrName>
                                        </p:attrNameLst>
                                      </p:cBhvr>
                                      <p:to>
                                        <p:strVal val="visible"/>
                                      </p:to>
                                    </p:set>
                                    <p:animEffect transition="in" filter="blinds(horizontal)">
                                      <p:cBhvr>
                                        <p:cTn id="22" dur="500"/>
                                        <p:tgtEl>
                                          <p:spTgt spid="452734"/>
                                        </p:tgtEl>
                                      </p:cBhvr>
                                    </p:animEffect>
                                  </p:childTnLst>
                                </p:cTn>
                              </p:par>
                            </p:childTnLst>
                          </p:cTn>
                        </p:par>
                        <p:par>
                          <p:cTn id="23" fill="hold">
                            <p:stCondLst>
                              <p:cond delay="500"/>
                            </p:stCondLst>
                            <p:childTnLst>
                              <p:par>
                                <p:cTn id="24" presetID="3" presetClass="entr" presetSubtype="10" fill="hold" grpId="0" nodeType="afterEffect">
                                  <p:stCondLst>
                                    <p:cond delay="500"/>
                                  </p:stCondLst>
                                  <p:childTnLst>
                                    <p:set>
                                      <p:cBhvr>
                                        <p:cTn id="25" dur="1" fill="hold">
                                          <p:stCondLst>
                                            <p:cond delay="0"/>
                                          </p:stCondLst>
                                        </p:cTn>
                                        <p:tgtEl>
                                          <p:spTgt spid="452735"/>
                                        </p:tgtEl>
                                        <p:attrNameLst>
                                          <p:attrName>style.visibility</p:attrName>
                                        </p:attrNameLst>
                                      </p:cBhvr>
                                      <p:to>
                                        <p:strVal val="visible"/>
                                      </p:to>
                                    </p:set>
                                    <p:animEffect transition="in" filter="blinds(horizontal)">
                                      <p:cBhvr>
                                        <p:cTn id="26" dur="500"/>
                                        <p:tgtEl>
                                          <p:spTgt spid="4527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2732" grpId="0"/>
      <p:bldP spid="452733" grpId="0"/>
      <p:bldP spid="452734" grpId="0"/>
      <p:bldP spid="4527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4700" name="组合 454699"/>
          <p:cNvGrpSpPr/>
          <p:nvPr/>
        </p:nvGrpSpPr>
        <p:grpSpPr>
          <a:xfrm>
            <a:off x="5486400" y="1573188"/>
            <a:ext cx="990600" cy="762000"/>
            <a:chOff x="3648" y="1008"/>
            <a:chExt cx="624" cy="480"/>
          </a:xfrm>
        </p:grpSpPr>
        <p:sp>
          <p:nvSpPr>
            <p:cNvPr id="454701" name="右箭头 454700"/>
            <p:cNvSpPr/>
            <p:nvPr/>
          </p:nvSpPr>
          <p:spPr>
            <a:xfrm>
              <a:off x="3648" y="1200"/>
              <a:ext cx="624" cy="288"/>
            </a:xfrm>
            <a:prstGeom prst="rightArrow">
              <a:avLst>
                <a:gd name="adj1" fmla="val 50000"/>
                <a:gd name="adj2" fmla="val 54166"/>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454702" name="文本框 454701"/>
            <p:cNvSpPr txBox="1"/>
            <p:nvPr/>
          </p:nvSpPr>
          <p:spPr>
            <a:xfrm>
              <a:off x="3648" y="1008"/>
              <a:ext cx="528"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等效</a:t>
              </a:r>
            </a:p>
          </p:txBody>
        </p:sp>
      </p:grpSp>
      <p:sp>
        <p:nvSpPr>
          <p:cNvPr id="454703" name="文本框 454702"/>
          <p:cNvSpPr txBox="1"/>
          <p:nvPr/>
        </p:nvSpPr>
        <p:spPr>
          <a:xfrm>
            <a:off x="2413000" y="3115816"/>
            <a:ext cx="4191000" cy="457200"/>
          </a:xfrm>
          <a:prstGeom prst="rect">
            <a:avLst/>
          </a:prstGeom>
          <a:solidFill>
            <a:srgbClr val="FFFF00"/>
          </a:solidFill>
          <a:ln w="12700">
            <a:noFill/>
          </a:ln>
          <a:effectLst>
            <a:outerShdw dist="107763" dir="13499999" algn="ctr" rotWithShape="0">
              <a:schemeClr val="bg2"/>
            </a:outerShdw>
          </a:effectLst>
        </p:spPr>
        <p:txBody>
          <a:bodyPr>
            <a:spAutoFit/>
          </a:bodyPr>
          <a:lstStyle/>
          <a:p>
            <a:pPr lvl="0" eaLnBrk="1" hangingPunct="1">
              <a:spcBef>
                <a:spcPct val="50000"/>
              </a:spcBef>
            </a:pPr>
            <a:r>
              <a:rPr lang="zh-CN" altLang="en-US" sz="2400" b="1" dirty="0">
                <a:solidFill>
                  <a:srgbClr val="FF2323"/>
                </a:solidFill>
                <a:latin typeface="Times New Roman" panose="02020603050405020304" pitchFamily="18" charset="0"/>
                <a:ea typeface="宋体" panose="02010600030101010101" pitchFamily="2" charset="-122"/>
              </a:rPr>
              <a:t>1</a:t>
            </a:r>
            <a:r>
              <a:rPr lang="zh-CN" altLang="en-US" sz="2400" b="1" i="1" dirty="0">
                <a:solidFill>
                  <a:srgbClr val="FF2323"/>
                </a:solidFill>
                <a:latin typeface="Times New Roman" panose="02020603050405020304" pitchFamily="18" charset="0"/>
                <a:ea typeface="宋体" panose="02010600030101010101" pitchFamily="2" charset="-122"/>
              </a:rPr>
              <a:t>/</a:t>
            </a:r>
            <a:r>
              <a:rPr lang="en-US" altLang="zh-CN" sz="2400" b="1" i="1" dirty="0" err="1">
                <a:solidFill>
                  <a:srgbClr val="FF2323"/>
                </a:solidFill>
                <a:latin typeface="Times New Roman" panose="02020603050405020304" pitchFamily="18" charset="0"/>
                <a:ea typeface="宋体" panose="02010600030101010101" pitchFamily="2" charset="-122"/>
              </a:rPr>
              <a:t>R</a:t>
            </a:r>
            <a:r>
              <a:rPr lang="en-US" altLang="zh-CN" sz="2400" b="1" baseline="-25000" dirty="0" err="1">
                <a:solidFill>
                  <a:srgbClr val="FF2323"/>
                </a:solidFill>
                <a:latin typeface="Times New Roman" panose="02020603050405020304" pitchFamily="18" charset="0"/>
                <a:ea typeface="宋体" panose="02010600030101010101" pitchFamily="2" charset="-122"/>
              </a:rPr>
              <a:t>eq</a:t>
            </a:r>
            <a:r>
              <a:rPr lang="en-US" altLang="zh-CN" sz="2400" b="1" i="1" dirty="0">
                <a:solidFill>
                  <a:srgbClr val="FF2323"/>
                </a:solidFill>
                <a:latin typeface="Times New Roman" panose="02020603050405020304" pitchFamily="18" charset="0"/>
                <a:ea typeface="宋体" panose="02010600030101010101" pitchFamily="2" charset="-122"/>
              </a:rPr>
              <a:t>= </a:t>
            </a:r>
            <a:r>
              <a:rPr lang="en-US" altLang="zh-CN" sz="2400" b="1" dirty="0">
                <a:solidFill>
                  <a:srgbClr val="FF2323"/>
                </a:solidFill>
                <a:latin typeface="Times New Roman" panose="02020603050405020304" pitchFamily="18" charset="0"/>
                <a:ea typeface="宋体" panose="02010600030101010101" pitchFamily="2" charset="-122"/>
              </a:rPr>
              <a:t>1</a:t>
            </a:r>
            <a:r>
              <a:rPr lang="en-US" altLang="zh-CN" sz="2400" b="1" i="1" dirty="0">
                <a:solidFill>
                  <a:srgbClr val="FF2323"/>
                </a:solidFill>
                <a:latin typeface="Times New Roman" panose="02020603050405020304" pitchFamily="18" charset="0"/>
                <a:ea typeface="宋体" panose="02010600030101010101" pitchFamily="2" charset="-122"/>
              </a:rPr>
              <a:t>/R</a:t>
            </a:r>
            <a:r>
              <a:rPr lang="en-US" altLang="zh-CN" sz="2400" b="1" baseline="-25000" dirty="0">
                <a:solidFill>
                  <a:srgbClr val="FF2323"/>
                </a:solidFill>
                <a:latin typeface="Times New Roman" panose="02020603050405020304" pitchFamily="18" charset="0"/>
                <a:ea typeface="宋体" panose="02010600030101010101" pitchFamily="2" charset="-122"/>
              </a:rPr>
              <a:t>1</a:t>
            </a:r>
            <a:r>
              <a:rPr lang="en-US" altLang="zh-CN" sz="2400" b="1" i="1" dirty="0">
                <a:solidFill>
                  <a:srgbClr val="FF2323"/>
                </a:solidFill>
                <a:latin typeface="Times New Roman" panose="02020603050405020304" pitchFamily="18" charset="0"/>
                <a:ea typeface="宋体" panose="02010600030101010101" pitchFamily="2" charset="-122"/>
              </a:rPr>
              <a:t>+</a:t>
            </a:r>
            <a:r>
              <a:rPr lang="en-US" altLang="zh-CN" sz="2400" b="1" dirty="0">
                <a:solidFill>
                  <a:srgbClr val="FF2323"/>
                </a:solidFill>
                <a:latin typeface="Times New Roman" panose="02020603050405020304" pitchFamily="18" charset="0"/>
                <a:ea typeface="宋体" panose="02010600030101010101" pitchFamily="2" charset="-122"/>
              </a:rPr>
              <a:t>1</a:t>
            </a:r>
            <a:r>
              <a:rPr lang="en-US" altLang="zh-CN" sz="2400" b="1" i="1" dirty="0">
                <a:solidFill>
                  <a:srgbClr val="FF2323"/>
                </a:solidFill>
                <a:latin typeface="Times New Roman" panose="02020603050405020304" pitchFamily="18" charset="0"/>
                <a:ea typeface="宋体" panose="02010600030101010101" pitchFamily="2" charset="-122"/>
              </a:rPr>
              <a:t>/R</a:t>
            </a:r>
            <a:r>
              <a:rPr lang="en-US" altLang="zh-CN" sz="2400" b="1" baseline="-25000" dirty="0">
                <a:solidFill>
                  <a:srgbClr val="FF2323"/>
                </a:solidFill>
                <a:latin typeface="Times New Roman" panose="02020603050405020304" pitchFamily="18" charset="0"/>
                <a:ea typeface="宋体" panose="02010600030101010101" pitchFamily="2" charset="-122"/>
              </a:rPr>
              <a:t>2</a:t>
            </a:r>
            <a:r>
              <a:rPr lang="en-US" altLang="zh-CN" sz="2400" b="1" i="1" dirty="0">
                <a:solidFill>
                  <a:srgbClr val="FF2323"/>
                </a:solidFill>
                <a:latin typeface="Times New Roman" panose="02020603050405020304" pitchFamily="18" charset="0"/>
                <a:ea typeface="宋体" panose="02010600030101010101" pitchFamily="2" charset="-122"/>
              </a:rPr>
              <a:t>+</a:t>
            </a:r>
            <a:r>
              <a:rPr lang="en-US" altLang="zh-CN" sz="2400" b="1" i="1" dirty="0">
                <a:solidFill>
                  <a:srgbClr val="FF2323"/>
                </a:solidFill>
                <a:latin typeface="Times New Roman" panose="02020603050405020304" pitchFamily="18" charset="0"/>
                <a:ea typeface="宋体" panose="02010600030101010101" pitchFamily="2" charset="-122"/>
                <a:sym typeface="Math4" pitchFamily="2" charset="2"/>
              </a:rPr>
              <a:t>…</a:t>
            </a:r>
            <a:r>
              <a:rPr lang="en-US" altLang="zh-CN" sz="2400" b="1" i="1" dirty="0">
                <a:solidFill>
                  <a:srgbClr val="FF2323"/>
                </a:solidFill>
                <a:latin typeface="Times New Roman" panose="02020603050405020304" pitchFamily="18" charset="0"/>
                <a:ea typeface="宋体" panose="02010600030101010101" pitchFamily="2" charset="-122"/>
              </a:rPr>
              <a:t>+</a:t>
            </a:r>
            <a:r>
              <a:rPr lang="en-US" altLang="zh-CN" sz="2400" b="1" dirty="0">
                <a:solidFill>
                  <a:srgbClr val="FF2323"/>
                </a:solidFill>
                <a:latin typeface="Times New Roman" panose="02020603050405020304" pitchFamily="18" charset="0"/>
                <a:ea typeface="宋体" panose="02010600030101010101" pitchFamily="2" charset="-122"/>
              </a:rPr>
              <a:t>1</a:t>
            </a:r>
            <a:r>
              <a:rPr lang="en-US" altLang="zh-CN" sz="2400" b="1" i="1" dirty="0">
                <a:solidFill>
                  <a:srgbClr val="FF2323"/>
                </a:solidFill>
                <a:latin typeface="Times New Roman" panose="02020603050405020304" pitchFamily="18" charset="0"/>
                <a:ea typeface="宋体" panose="02010600030101010101" pitchFamily="2" charset="-122"/>
              </a:rPr>
              <a:t>/R</a:t>
            </a:r>
            <a:r>
              <a:rPr lang="en-US" altLang="zh-CN" sz="2400" b="1" i="1" baseline="-25000" dirty="0">
                <a:solidFill>
                  <a:srgbClr val="FF2323"/>
                </a:solidFill>
                <a:latin typeface="Times New Roman" panose="02020603050405020304" pitchFamily="18" charset="0"/>
                <a:ea typeface="宋体" panose="02010600030101010101" pitchFamily="2" charset="-122"/>
              </a:rPr>
              <a:t>n</a:t>
            </a:r>
          </a:p>
        </p:txBody>
      </p:sp>
      <p:sp>
        <p:nvSpPr>
          <p:cNvPr id="454704" name="文本框 454703"/>
          <p:cNvSpPr txBox="1"/>
          <p:nvPr/>
        </p:nvSpPr>
        <p:spPr>
          <a:xfrm>
            <a:off x="590550" y="3352800"/>
            <a:ext cx="1836738" cy="457200"/>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用电导表示 </a:t>
            </a:r>
          </a:p>
        </p:txBody>
      </p:sp>
      <p:sp>
        <p:nvSpPr>
          <p:cNvPr id="454705" name="文本框 454704"/>
          <p:cNvSpPr txBox="1"/>
          <p:nvPr/>
        </p:nvSpPr>
        <p:spPr>
          <a:xfrm>
            <a:off x="2349500" y="3619872"/>
            <a:ext cx="5410200" cy="457200"/>
          </a:xfrm>
          <a:prstGeom prst="rect">
            <a:avLst/>
          </a:prstGeom>
          <a:solidFill>
            <a:srgbClr val="FFFF00"/>
          </a:solidFill>
          <a:ln w="12700">
            <a:noFill/>
          </a:ln>
          <a:effectLst>
            <a:outerShdw dist="107763" dir="13499999" algn="ctr" rotWithShape="0">
              <a:schemeClr val="bg2"/>
            </a:outerShdw>
          </a:effectLst>
        </p:spPr>
        <p:txBody>
          <a:bodyPr>
            <a:spAutoFit/>
          </a:bodyPr>
          <a:lstStyle/>
          <a:p>
            <a:pPr lvl="0" eaLnBrk="1" hangingPunct="1">
              <a:spcBef>
                <a:spcPct val="50000"/>
              </a:spcBef>
            </a:pPr>
            <a:r>
              <a:rPr lang="en-US" altLang="zh-CN" sz="2400" b="1" i="1" dirty="0" err="1">
                <a:solidFill>
                  <a:srgbClr val="FF0000"/>
                </a:solidFill>
                <a:latin typeface="Times New Roman" panose="02020603050405020304" pitchFamily="18" charset="0"/>
                <a:ea typeface="宋体" panose="02010600030101010101" pitchFamily="2" charset="-122"/>
              </a:rPr>
              <a:t>G</a:t>
            </a:r>
            <a:r>
              <a:rPr lang="en-US" altLang="zh-CN" sz="2400" b="1" baseline="-25000" dirty="0" err="1">
                <a:solidFill>
                  <a:srgbClr val="FF0000"/>
                </a:solidFill>
                <a:latin typeface="Times New Roman" panose="02020603050405020304" pitchFamily="18" charset="0"/>
                <a:ea typeface="宋体" panose="02010600030101010101" pitchFamily="2" charset="-122"/>
              </a:rPr>
              <a:t>eq</a:t>
            </a:r>
            <a:r>
              <a:rPr lang="en-US" altLang="zh-CN" sz="2400" b="1" i="1" dirty="0">
                <a:solidFill>
                  <a:srgbClr val="FF0000"/>
                </a:solidFill>
                <a:latin typeface="Times New Roman" panose="02020603050405020304" pitchFamily="18" charset="0"/>
                <a:ea typeface="宋体" panose="02010600030101010101" pitchFamily="2" charset="-122"/>
              </a:rPr>
              <a:t>=G</a:t>
            </a:r>
            <a:r>
              <a:rPr lang="en-US" altLang="zh-CN" sz="2400" b="1" baseline="-25000" dirty="0">
                <a:solidFill>
                  <a:srgbClr val="FF0000"/>
                </a:solidFill>
                <a:latin typeface="Times New Roman" panose="02020603050405020304" pitchFamily="18" charset="0"/>
                <a:ea typeface="宋体" panose="02010600030101010101" pitchFamily="2" charset="-122"/>
              </a:rPr>
              <a:t>1</a:t>
            </a:r>
            <a:r>
              <a:rPr lang="en-US" altLang="zh-CN" sz="2400" b="1" i="1" dirty="0">
                <a:solidFill>
                  <a:srgbClr val="FF0000"/>
                </a:solidFill>
                <a:latin typeface="Times New Roman" panose="02020603050405020304" pitchFamily="18" charset="0"/>
                <a:ea typeface="宋体" panose="02010600030101010101" pitchFamily="2" charset="-122"/>
              </a:rPr>
              <a:t>+G</a:t>
            </a:r>
            <a:r>
              <a:rPr lang="en-US" altLang="zh-CN" sz="2400" b="1" baseline="-25000" dirty="0">
                <a:solidFill>
                  <a:srgbClr val="FF0000"/>
                </a:solidFill>
                <a:latin typeface="Times New Roman" panose="02020603050405020304" pitchFamily="18" charset="0"/>
                <a:ea typeface="宋体" panose="02010600030101010101" pitchFamily="2" charset="-122"/>
              </a:rPr>
              <a:t>2</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i="1" dirty="0">
                <a:solidFill>
                  <a:srgbClr val="FF3300"/>
                </a:solidFill>
                <a:latin typeface="Times New Roman" panose="02020603050405020304" pitchFamily="18" charset="0"/>
                <a:ea typeface="宋体" panose="02010600030101010101" pitchFamily="2" charset="-122"/>
                <a:sym typeface="Math4" pitchFamily="2" charset="2"/>
              </a:rPr>
              <a:t>…</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i="1" dirty="0" err="1">
                <a:solidFill>
                  <a:srgbClr val="FF0000"/>
                </a:solidFill>
                <a:latin typeface="Times New Roman" panose="02020603050405020304" pitchFamily="18" charset="0"/>
                <a:ea typeface="宋体" panose="02010600030101010101" pitchFamily="2" charset="-122"/>
              </a:rPr>
              <a:t>G</a:t>
            </a:r>
            <a:r>
              <a:rPr lang="en-US" altLang="zh-CN" sz="2400" b="1" i="1" baseline="-25000" dirty="0" err="1">
                <a:solidFill>
                  <a:srgbClr val="FF0000"/>
                </a:solidFill>
                <a:latin typeface="Times New Roman" panose="02020603050405020304" pitchFamily="18" charset="0"/>
                <a:ea typeface="宋体" panose="02010600030101010101" pitchFamily="2" charset="-122"/>
              </a:rPr>
              <a:t>k</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i="1" dirty="0">
                <a:solidFill>
                  <a:srgbClr val="FF3300"/>
                </a:solidFill>
                <a:latin typeface="Times New Roman" panose="02020603050405020304" pitchFamily="18" charset="0"/>
                <a:ea typeface="宋体" panose="02010600030101010101" pitchFamily="2" charset="-122"/>
                <a:sym typeface="Math4" pitchFamily="2" charset="2"/>
              </a:rPr>
              <a:t>…</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i="1" dirty="0" err="1">
                <a:solidFill>
                  <a:srgbClr val="FF0000"/>
                </a:solidFill>
                <a:latin typeface="Times New Roman" panose="02020603050405020304" pitchFamily="18" charset="0"/>
                <a:ea typeface="宋体" panose="02010600030101010101" pitchFamily="2" charset="-122"/>
              </a:rPr>
              <a:t>G</a:t>
            </a:r>
            <a:r>
              <a:rPr lang="en-US" altLang="zh-CN" sz="2400" b="1" i="1" baseline="-25000" dirty="0" err="1">
                <a:solidFill>
                  <a:srgbClr val="FF0000"/>
                </a:solidFill>
                <a:latin typeface="Times New Roman" panose="02020603050405020304" pitchFamily="18" charset="0"/>
                <a:ea typeface="宋体" panose="02010600030101010101" pitchFamily="2" charset="-122"/>
              </a:rPr>
              <a:t>n</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b="1"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 </a:t>
            </a:r>
            <a:r>
              <a:rPr lang="en-US" altLang="zh-CN" sz="2400" b="1" i="1" dirty="0" err="1">
                <a:solidFill>
                  <a:srgbClr val="FF0000"/>
                </a:solidFill>
                <a:latin typeface="Times New Roman" panose="02020603050405020304" pitchFamily="18" charset="0"/>
                <a:ea typeface="宋体" panose="02010600030101010101" pitchFamily="2" charset="-122"/>
              </a:rPr>
              <a:t>G</a:t>
            </a:r>
            <a:r>
              <a:rPr lang="en-US" altLang="zh-CN" sz="2400" b="1" i="1" baseline="-25000" dirty="0" err="1">
                <a:solidFill>
                  <a:srgbClr val="FF0000"/>
                </a:solidFill>
                <a:latin typeface="Times New Roman" panose="02020603050405020304" pitchFamily="18" charset="0"/>
                <a:ea typeface="宋体" panose="02010600030101010101" pitchFamily="2" charset="-122"/>
              </a:rPr>
              <a:t>k</a:t>
            </a:r>
            <a:r>
              <a:rPr lang="en-US" altLang="zh-CN" sz="2400" b="1" i="1" dirty="0">
                <a:solidFill>
                  <a:srgbClr val="FF0000"/>
                </a:solidFill>
                <a:latin typeface="Times New Roman" panose="02020603050405020304" pitchFamily="18" charset="0"/>
                <a:ea typeface="宋体" panose="02010600030101010101" pitchFamily="2" charset="-122"/>
              </a:rPr>
              <a:t>=</a:t>
            </a:r>
            <a:r>
              <a:rPr lang="en-US" altLang="zh-CN" sz="2400" b="1" dirty="0">
                <a:solidFill>
                  <a:srgbClr val="FF0000"/>
                </a:solidFill>
                <a:latin typeface="Times New Roman" panose="02020603050405020304" pitchFamily="18" charset="0"/>
                <a:ea typeface="宋体" panose="02010600030101010101" pitchFamily="2" charset="-122"/>
                <a:sym typeface="Symbol" panose="05050102010706020507" pitchFamily="18" charset="2"/>
              </a:rPr>
              <a:t> 1</a:t>
            </a:r>
            <a:r>
              <a:rPr lang="en-US" altLang="zh-CN" sz="2400" b="1"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b="1" i="1" dirty="0" err="1">
                <a:solidFill>
                  <a:srgbClr val="FF0000"/>
                </a:solidFill>
                <a:latin typeface="Times New Roman" panose="02020603050405020304" pitchFamily="18" charset="0"/>
                <a:ea typeface="宋体" panose="02010600030101010101" pitchFamily="2" charset="-122"/>
                <a:sym typeface="Symbol" panose="05050102010706020507" pitchFamily="18" charset="2"/>
              </a:rPr>
              <a:t>R</a:t>
            </a:r>
            <a:r>
              <a:rPr lang="en-US" altLang="zh-CN" sz="2400" b="1" i="1" baseline="-25000" dirty="0" err="1">
                <a:solidFill>
                  <a:srgbClr val="FF0000"/>
                </a:solidFill>
                <a:latin typeface="Times New Roman" panose="02020603050405020304" pitchFamily="18" charset="0"/>
                <a:ea typeface="宋体" panose="02010600030101010101" pitchFamily="2" charset="-122"/>
                <a:sym typeface="Symbol" panose="05050102010706020507" pitchFamily="18" charset="2"/>
              </a:rPr>
              <a:t>k</a:t>
            </a:r>
            <a:endParaRPr lang="en-US" altLang="zh-CN" sz="2400" b="1" i="1" baseline="-25000" dirty="0">
              <a:solidFill>
                <a:srgbClr val="FF0000"/>
              </a:solidFill>
              <a:latin typeface="Times New Roman" panose="02020603050405020304" pitchFamily="18" charset="0"/>
              <a:ea typeface="宋体" panose="02010600030101010101" pitchFamily="2" charset="-122"/>
              <a:sym typeface="Symbol" panose="05050102010706020507" pitchFamily="18" charset="2"/>
            </a:endParaRPr>
          </a:p>
        </p:txBody>
      </p:sp>
      <p:grpSp>
        <p:nvGrpSpPr>
          <p:cNvPr id="454744" name="组合 454743"/>
          <p:cNvGrpSpPr/>
          <p:nvPr/>
        </p:nvGrpSpPr>
        <p:grpSpPr>
          <a:xfrm>
            <a:off x="6705600" y="620688"/>
            <a:ext cx="1981200" cy="2241550"/>
            <a:chOff x="4272" y="288"/>
            <a:chExt cx="1248" cy="1412"/>
          </a:xfrm>
        </p:grpSpPr>
        <p:sp>
          <p:nvSpPr>
            <p:cNvPr id="454745" name="任意多边形 454744"/>
            <p:cNvSpPr/>
            <p:nvPr/>
          </p:nvSpPr>
          <p:spPr>
            <a:xfrm>
              <a:off x="4443" y="705"/>
              <a:ext cx="597" cy="2"/>
            </a:xfrm>
            <a:custGeom>
              <a:avLst/>
              <a:gdLst/>
              <a:ahLst/>
              <a:cxnLst/>
              <a:rect l="0" t="0" r="0" b="0"/>
              <a:pathLst>
                <a:path w="597" h="2">
                  <a:moveTo>
                    <a:pt x="0" y="0"/>
                  </a:moveTo>
                  <a:lnTo>
                    <a:pt x="597" y="2"/>
                  </a:lnTo>
                </a:path>
              </a:pathLst>
            </a:custGeom>
            <a:noFill/>
            <a:ln w="19050" cap="flat" cmpd="sng">
              <a:solidFill>
                <a:schemeClr val="tx1"/>
              </a:solidFill>
              <a:prstDash val="solid"/>
              <a:headEnd type="none" w="med" len="med"/>
              <a:tailEnd type="none" w="med" len="med"/>
            </a:ln>
          </p:spPr>
          <p:txBody>
            <a:bodyPr/>
            <a:lstStyle/>
            <a:p>
              <a:endParaRPr lang="zh-CN" altLang="en-US" sz="2400"/>
            </a:p>
          </p:txBody>
        </p:sp>
        <p:sp>
          <p:nvSpPr>
            <p:cNvPr id="454746" name="任意多边形 454745"/>
            <p:cNvSpPr/>
            <p:nvPr/>
          </p:nvSpPr>
          <p:spPr>
            <a:xfrm>
              <a:off x="4479" y="1667"/>
              <a:ext cx="561" cy="1"/>
            </a:xfrm>
            <a:custGeom>
              <a:avLst/>
              <a:gdLst/>
              <a:ahLst/>
              <a:cxnLst/>
              <a:rect l="0" t="0" r="0" b="0"/>
              <a:pathLst>
                <a:path w="561" h="1">
                  <a:moveTo>
                    <a:pt x="0" y="1"/>
                  </a:moveTo>
                  <a:lnTo>
                    <a:pt x="561" y="0"/>
                  </a:lnTo>
                </a:path>
              </a:pathLst>
            </a:custGeom>
            <a:noFill/>
            <a:ln w="19050" cap="flat" cmpd="sng">
              <a:solidFill>
                <a:schemeClr val="tx1"/>
              </a:solidFill>
              <a:prstDash val="solid"/>
              <a:headEnd type="none" w="med" len="med"/>
              <a:tailEnd type="none" w="med" len="med"/>
            </a:ln>
          </p:spPr>
          <p:txBody>
            <a:bodyPr/>
            <a:lstStyle/>
            <a:p>
              <a:endParaRPr lang="zh-CN" altLang="en-US" sz="2400"/>
            </a:p>
          </p:txBody>
        </p:sp>
        <p:sp>
          <p:nvSpPr>
            <p:cNvPr id="454747" name="任意多边形 454746"/>
            <p:cNvSpPr/>
            <p:nvPr/>
          </p:nvSpPr>
          <p:spPr>
            <a:xfrm>
              <a:off x="5040" y="702"/>
              <a:ext cx="3" cy="966"/>
            </a:xfrm>
            <a:custGeom>
              <a:avLst/>
              <a:gdLst/>
              <a:ahLst/>
              <a:cxnLst/>
              <a:rect l="0" t="0" r="0" b="0"/>
              <a:pathLst>
                <a:path w="3" h="966">
                  <a:moveTo>
                    <a:pt x="0" y="0"/>
                  </a:moveTo>
                  <a:lnTo>
                    <a:pt x="3" y="966"/>
                  </a:lnTo>
                </a:path>
              </a:pathLst>
            </a:custGeom>
            <a:noFill/>
            <a:ln w="19050" cap="flat" cmpd="sng">
              <a:solidFill>
                <a:schemeClr val="tx1"/>
              </a:solidFill>
              <a:prstDash val="solid"/>
              <a:headEnd type="none" w="med" len="med"/>
              <a:tailEnd type="none" w="med" len="med"/>
            </a:ln>
          </p:spPr>
          <p:txBody>
            <a:bodyPr/>
            <a:lstStyle/>
            <a:p>
              <a:endParaRPr lang="zh-CN" altLang="en-US" sz="2400"/>
            </a:p>
          </p:txBody>
        </p:sp>
        <p:sp>
          <p:nvSpPr>
            <p:cNvPr id="454748" name="直接连接符 454747"/>
            <p:cNvSpPr/>
            <p:nvPr/>
          </p:nvSpPr>
          <p:spPr>
            <a:xfrm>
              <a:off x="4416" y="624"/>
              <a:ext cx="288" cy="0"/>
            </a:xfrm>
            <a:prstGeom prst="line">
              <a:avLst/>
            </a:prstGeom>
            <a:ln w="19050" cap="flat" cmpd="sng">
              <a:solidFill>
                <a:schemeClr val="tx1"/>
              </a:solidFill>
              <a:prstDash val="solid"/>
              <a:headEnd type="none" w="med" len="med"/>
              <a:tailEnd type="stealth" w="sm" len="med"/>
            </a:ln>
          </p:spPr>
        </p:sp>
        <p:sp>
          <p:nvSpPr>
            <p:cNvPr id="454749" name="文本框 454748"/>
            <p:cNvSpPr txBox="1"/>
            <p:nvPr/>
          </p:nvSpPr>
          <p:spPr>
            <a:xfrm>
              <a:off x="4272" y="768"/>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54750" name="文本框 454749"/>
            <p:cNvSpPr txBox="1"/>
            <p:nvPr/>
          </p:nvSpPr>
          <p:spPr>
            <a:xfrm>
              <a:off x="4272" y="1056"/>
              <a:ext cx="240"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endParaRPr lang="en-US" altLang="zh-CN" sz="2400" b="1">
                <a:latin typeface="Times New Roman" panose="02020603050405020304" pitchFamily="18" charset="0"/>
                <a:ea typeface="宋体" panose="02010600030101010101" pitchFamily="2" charset="-122"/>
              </a:endParaRPr>
            </a:p>
          </p:txBody>
        </p:sp>
        <p:sp>
          <p:nvSpPr>
            <p:cNvPr id="454751" name="文本框 454750"/>
            <p:cNvSpPr txBox="1"/>
            <p:nvPr/>
          </p:nvSpPr>
          <p:spPr>
            <a:xfrm>
              <a:off x="4320" y="1296"/>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sp>
          <p:nvSpPr>
            <p:cNvPr id="454752" name="文本框 454751"/>
            <p:cNvSpPr txBox="1"/>
            <p:nvPr/>
          </p:nvSpPr>
          <p:spPr>
            <a:xfrm>
              <a:off x="4464" y="288"/>
              <a:ext cx="192"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p>
          </p:txBody>
        </p:sp>
        <p:sp>
          <p:nvSpPr>
            <p:cNvPr id="454753" name="文本框 454752"/>
            <p:cNvSpPr txBox="1"/>
            <p:nvPr/>
          </p:nvSpPr>
          <p:spPr>
            <a:xfrm>
              <a:off x="5088" y="1008"/>
              <a:ext cx="432" cy="288"/>
            </a:xfrm>
            <a:prstGeom prst="rect">
              <a:avLst/>
            </a:prstGeom>
            <a:noFill/>
            <a:ln w="9525">
              <a:noFill/>
            </a:ln>
          </p:spPr>
          <p:txBody>
            <a:bodyPr>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R</a:t>
              </a:r>
              <a:r>
                <a:rPr lang="en-US" altLang="zh-CN" sz="2400" b="1" baseline="-25000" err="1">
                  <a:latin typeface="Times New Roman" panose="02020603050405020304" pitchFamily="18" charset="0"/>
                  <a:ea typeface="宋体" panose="02010600030101010101" pitchFamily="2" charset="-122"/>
                </a:rPr>
                <a:t>eq</a:t>
              </a:r>
              <a:endParaRPr lang="en-US" altLang="zh-CN" sz="2400" b="1" baseline="-25000">
                <a:latin typeface="Times New Roman" panose="02020603050405020304" pitchFamily="18" charset="0"/>
                <a:ea typeface="宋体" panose="02010600030101010101" pitchFamily="2" charset="-122"/>
              </a:endParaRPr>
            </a:p>
          </p:txBody>
        </p:sp>
        <p:sp>
          <p:nvSpPr>
            <p:cNvPr id="454754" name="矩形 454753"/>
            <p:cNvSpPr/>
            <p:nvPr/>
          </p:nvSpPr>
          <p:spPr>
            <a:xfrm>
              <a:off x="4980" y="1008"/>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454755" name="椭圆 454754"/>
            <p:cNvSpPr/>
            <p:nvPr/>
          </p:nvSpPr>
          <p:spPr>
            <a:xfrm>
              <a:off x="4416" y="1632"/>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54756" name="椭圆 454755"/>
            <p:cNvSpPr/>
            <p:nvPr/>
          </p:nvSpPr>
          <p:spPr>
            <a:xfrm>
              <a:off x="4368" y="672"/>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400"/>
            </a:p>
          </p:txBody>
        </p:sp>
      </p:grpSp>
      <p:sp>
        <p:nvSpPr>
          <p:cNvPr id="454757" name="文本框 454756"/>
          <p:cNvSpPr txBox="1"/>
          <p:nvPr/>
        </p:nvSpPr>
        <p:spPr>
          <a:xfrm>
            <a:off x="609600" y="4116388"/>
            <a:ext cx="3352800" cy="457200"/>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3. 并联电阻的电流分配</a:t>
            </a:r>
          </a:p>
        </p:txBody>
      </p:sp>
      <p:graphicFrame>
        <p:nvGraphicFramePr>
          <p:cNvPr id="454758" name="对象 454757"/>
          <p:cNvGraphicFramePr/>
          <p:nvPr/>
        </p:nvGraphicFramePr>
        <p:xfrm>
          <a:off x="4648200" y="4100513"/>
          <a:ext cx="1143000" cy="701675"/>
        </p:xfrm>
        <a:graphic>
          <a:graphicData uri="http://schemas.openxmlformats.org/presentationml/2006/ole">
            <mc:AlternateContent xmlns:mc="http://schemas.openxmlformats.org/markup-compatibility/2006">
              <mc:Choice xmlns:v="urn:schemas-microsoft-com:vml" Requires="v">
                <p:oleObj spid="_x0000_s3148" r:id="rId4" imgW="1219200" imgH="749300" progId="Equation.3">
                  <p:embed/>
                </p:oleObj>
              </mc:Choice>
              <mc:Fallback>
                <p:oleObj r:id="rId4" imgW="1219200" imgH="749300" progId="Equation.3">
                  <p:embed/>
                  <p:pic>
                    <p:nvPicPr>
                      <p:cNvPr id="0" name="图片 3127"/>
                      <p:cNvPicPr/>
                      <p:nvPr/>
                    </p:nvPicPr>
                    <p:blipFill>
                      <a:blip r:embed="rId5"/>
                      <a:stretch>
                        <a:fillRect/>
                      </a:stretch>
                    </p:blipFill>
                    <p:spPr>
                      <a:xfrm>
                        <a:off x="4648200" y="4100513"/>
                        <a:ext cx="1143000" cy="701675"/>
                      </a:xfrm>
                      <a:prstGeom prst="rect">
                        <a:avLst/>
                      </a:prstGeom>
                      <a:gradFill rotWithShape="0">
                        <a:gsLst>
                          <a:gs pos="0">
                            <a:srgbClr val="FFFFFF"/>
                          </a:gs>
                          <a:gs pos="100000">
                            <a:schemeClr val="accent1"/>
                          </a:gs>
                        </a:gsLst>
                        <a:path path="rect">
                          <a:fillToRect r="100000" b="100000"/>
                        </a:path>
                        <a:tileRect/>
                      </a:gradFill>
                      <a:ln w="38100">
                        <a:noFill/>
                        <a:miter/>
                      </a:ln>
                      <a:effectLst>
                        <a:prstShdw prst="shdw13" dist="53882" dir="13499999">
                          <a:srgbClr val="808080"/>
                        </a:prstShdw>
                      </a:effectLst>
                    </p:spPr>
                  </p:pic>
                </p:oleObj>
              </mc:Fallback>
            </mc:AlternateContent>
          </a:graphicData>
        </a:graphic>
      </p:graphicFrame>
      <p:sp>
        <p:nvSpPr>
          <p:cNvPr id="454759" name="文本框 454758"/>
          <p:cNvSpPr txBox="1"/>
          <p:nvPr/>
        </p:nvSpPr>
        <p:spPr>
          <a:xfrm>
            <a:off x="914400" y="4708525"/>
            <a:ext cx="2667000" cy="461665"/>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对于两电阻并联，</a:t>
            </a:r>
          </a:p>
        </p:txBody>
      </p:sp>
      <p:graphicFrame>
        <p:nvGraphicFramePr>
          <p:cNvPr id="454760" name="对象 454759"/>
          <p:cNvGraphicFramePr/>
          <p:nvPr/>
        </p:nvGraphicFramePr>
        <p:xfrm>
          <a:off x="4605337" y="5069645"/>
          <a:ext cx="3743325" cy="795338"/>
        </p:xfrm>
        <a:graphic>
          <a:graphicData uri="http://schemas.openxmlformats.org/presentationml/2006/ole">
            <mc:AlternateContent xmlns:mc="http://schemas.openxmlformats.org/markup-compatibility/2006">
              <mc:Choice xmlns:v="urn:schemas-microsoft-com:vml" Requires="v">
                <p:oleObj spid="_x0000_s3149" r:id="rId6" imgW="2386330" imgH="533400" progId="Equation.3">
                  <p:embed/>
                </p:oleObj>
              </mc:Choice>
              <mc:Fallback>
                <p:oleObj r:id="rId6" imgW="2386330" imgH="533400" progId="Equation.3">
                  <p:embed/>
                  <p:pic>
                    <p:nvPicPr>
                      <p:cNvPr id="0" name="图片 3128"/>
                      <p:cNvPicPr/>
                      <p:nvPr/>
                    </p:nvPicPr>
                    <p:blipFill>
                      <a:blip r:embed="rId7"/>
                      <a:stretch>
                        <a:fillRect/>
                      </a:stretch>
                    </p:blipFill>
                    <p:spPr>
                      <a:xfrm>
                        <a:off x="4605337" y="5069645"/>
                        <a:ext cx="3743325" cy="795338"/>
                      </a:xfrm>
                      <a:prstGeom prst="rect">
                        <a:avLst/>
                      </a:prstGeom>
                      <a:gradFill rotWithShape="0">
                        <a:gsLst>
                          <a:gs pos="0">
                            <a:srgbClr val="FFFFFF"/>
                          </a:gs>
                          <a:gs pos="100000">
                            <a:schemeClr val="accent1"/>
                          </a:gs>
                        </a:gsLst>
                        <a:lin ang="2700000" scaled="1"/>
                        <a:tileRect/>
                      </a:gradFill>
                      <a:ln w="38100">
                        <a:noFill/>
                        <a:miter/>
                      </a:ln>
                      <a:effectLst>
                        <a:prstShdw prst="shdw13" dist="53882" dir="13499999">
                          <a:srgbClr val="808080"/>
                        </a:prstShdw>
                      </a:effectLst>
                    </p:spPr>
                  </p:pic>
                </p:oleObj>
              </mc:Fallback>
            </mc:AlternateContent>
          </a:graphicData>
        </a:graphic>
      </p:graphicFrame>
      <p:graphicFrame>
        <p:nvGraphicFramePr>
          <p:cNvPr id="454761" name="对象 454760"/>
          <p:cNvGraphicFramePr/>
          <p:nvPr/>
        </p:nvGraphicFramePr>
        <p:xfrm>
          <a:off x="4644008" y="5924514"/>
          <a:ext cx="3810000" cy="776287"/>
        </p:xfrm>
        <a:graphic>
          <a:graphicData uri="http://schemas.openxmlformats.org/presentationml/2006/ole">
            <mc:AlternateContent xmlns:mc="http://schemas.openxmlformats.org/markup-compatibility/2006">
              <mc:Choice xmlns:v="urn:schemas-microsoft-com:vml" Requires="v">
                <p:oleObj spid="_x0000_s3150" r:id="rId8" imgW="2107565" imgH="431800" progId="Equation.3">
                  <p:embed/>
                </p:oleObj>
              </mc:Choice>
              <mc:Fallback>
                <p:oleObj r:id="rId8" imgW="2107565" imgH="431800" progId="Equation.3">
                  <p:embed/>
                  <p:pic>
                    <p:nvPicPr>
                      <p:cNvPr id="0" name="图片 3129"/>
                      <p:cNvPicPr/>
                      <p:nvPr/>
                    </p:nvPicPr>
                    <p:blipFill>
                      <a:blip r:embed="rId9"/>
                      <a:stretch>
                        <a:fillRect/>
                      </a:stretch>
                    </p:blipFill>
                    <p:spPr>
                      <a:xfrm>
                        <a:off x="4644008" y="5924514"/>
                        <a:ext cx="3810000" cy="776287"/>
                      </a:xfrm>
                      <a:prstGeom prst="rect">
                        <a:avLst/>
                      </a:prstGeom>
                      <a:gradFill rotWithShape="0">
                        <a:gsLst>
                          <a:gs pos="0">
                            <a:srgbClr val="FFFFFF"/>
                          </a:gs>
                          <a:gs pos="100000">
                            <a:schemeClr val="accent1"/>
                          </a:gs>
                        </a:gsLst>
                        <a:lin ang="2700000" scaled="1"/>
                        <a:tileRect/>
                      </a:gradFill>
                      <a:ln w="38100">
                        <a:noFill/>
                        <a:miter/>
                      </a:ln>
                      <a:effectLst>
                        <a:prstShdw prst="shdw13" dist="53882" dir="13499999">
                          <a:srgbClr val="808080"/>
                        </a:prstShdw>
                      </a:effectLst>
                    </p:spPr>
                  </p:pic>
                </p:oleObj>
              </mc:Fallback>
            </mc:AlternateContent>
          </a:graphicData>
        </a:graphic>
      </p:graphicFrame>
      <p:grpSp>
        <p:nvGrpSpPr>
          <p:cNvPr id="454762" name="组合 454761"/>
          <p:cNvGrpSpPr/>
          <p:nvPr/>
        </p:nvGrpSpPr>
        <p:grpSpPr>
          <a:xfrm>
            <a:off x="1157287" y="5143464"/>
            <a:ext cx="2717800" cy="1733550"/>
            <a:chOff x="528" y="3216"/>
            <a:chExt cx="1712" cy="1092"/>
          </a:xfrm>
        </p:grpSpPr>
        <p:sp>
          <p:nvSpPr>
            <p:cNvPr id="454763" name="直接连接符 454762"/>
            <p:cNvSpPr/>
            <p:nvPr/>
          </p:nvSpPr>
          <p:spPr>
            <a:xfrm>
              <a:off x="620" y="4140"/>
              <a:ext cx="1200" cy="0"/>
            </a:xfrm>
            <a:prstGeom prst="line">
              <a:avLst/>
            </a:prstGeom>
            <a:ln w="12700" cap="flat" cmpd="sng">
              <a:solidFill>
                <a:schemeClr val="tx1"/>
              </a:solidFill>
              <a:prstDash val="solid"/>
              <a:headEnd type="none" w="med" len="med"/>
              <a:tailEnd type="none" w="med" len="med"/>
            </a:ln>
          </p:spPr>
        </p:sp>
        <p:sp>
          <p:nvSpPr>
            <p:cNvPr id="454764" name="直接连接符 454763"/>
            <p:cNvSpPr/>
            <p:nvPr/>
          </p:nvSpPr>
          <p:spPr>
            <a:xfrm>
              <a:off x="608" y="3468"/>
              <a:ext cx="1200" cy="0"/>
            </a:xfrm>
            <a:prstGeom prst="line">
              <a:avLst/>
            </a:prstGeom>
            <a:ln w="12700" cap="flat" cmpd="sng">
              <a:solidFill>
                <a:schemeClr val="tx1"/>
              </a:solidFill>
              <a:prstDash val="solid"/>
              <a:headEnd type="none" w="med" len="med"/>
              <a:tailEnd type="none" w="med" len="med"/>
            </a:ln>
          </p:spPr>
        </p:sp>
        <p:sp>
          <p:nvSpPr>
            <p:cNvPr id="454765" name="直接连接符 454764"/>
            <p:cNvSpPr/>
            <p:nvPr/>
          </p:nvSpPr>
          <p:spPr>
            <a:xfrm>
              <a:off x="1004" y="3468"/>
              <a:ext cx="0" cy="672"/>
            </a:xfrm>
            <a:prstGeom prst="line">
              <a:avLst/>
            </a:prstGeom>
            <a:ln w="12700" cap="flat" cmpd="sng">
              <a:solidFill>
                <a:schemeClr val="tx1"/>
              </a:solidFill>
              <a:prstDash val="solid"/>
              <a:headEnd type="oval" w="med" len="med"/>
              <a:tailEnd type="oval" w="med" len="med"/>
            </a:ln>
          </p:spPr>
        </p:sp>
        <p:sp>
          <p:nvSpPr>
            <p:cNvPr id="454766" name="直接连接符 454765"/>
            <p:cNvSpPr/>
            <p:nvPr/>
          </p:nvSpPr>
          <p:spPr>
            <a:xfrm>
              <a:off x="1808" y="3468"/>
              <a:ext cx="0" cy="672"/>
            </a:xfrm>
            <a:prstGeom prst="line">
              <a:avLst/>
            </a:prstGeom>
            <a:ln w="12700" cap="flat" cmpd="sng">
              <a:solidFill>
                <a:schemeClr val="tx1"/>
              </a:solidFill>
              <a:prstDash val="solid"/>
              <a:headEnd type="none" w="med" len="med"/>
              <a:tailEnd type="none" w="med" len="med"/>
            </a:ln>
          </p:spPr>
        </p:sp>
        <p:sp>
          <p:nvSpPr>
            <p:cNvPr id="454767" name="矩形 454766"/>
            <p:cNvSpPr/>
            <p:nvPr/>
          </p:nvSpPr>
          <p:spPr>
            <a:xfrm>
              <a:off x="944" y="3660"/>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54768" name="矩形 454767"/>
            <p:cNvSpPr/>
            <p:nvPr/>
          </p:nvSpPr>
          <p:spPr>
            <a:xfrm>
              <a:off x="1748" y="3636"/>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54769" name="文本框 454768"/>
            <p:cNvSpPr txBox="1"/>
            <p:nvPr/>
          </p:nvSpPr>
          <p:spPr>
            <a:xfrm>
              <a:off x="1040" y="3660"/>
              <a:ext cx="336"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endParaRPr lang="en-US" altLang="zh-CN" sz="2400" b="1" i="1">
                <a:latin typeface="Times New Roman" panose="02020603050405020304" pitchFamily="18" charset="0"/>
                <a:ea typeface="宋体" panose="02010600030101010101" pitchFamily="2" charset="-122"/>
              </a:endParaRPr>
            </a:p>
          </p:txBody>
        </p:sp>
        <p:sp>
          <p:nvSpPr>
            <p:cNvPr id="454770" name="文本框 454769"/>
            <p:cNvSpPr txBox="1"/>
            <p:nvPr/>
          </p:nvSpPr>
          <p:spPr>
            <a:xfrm>
              <a:off x="1904" y="3660"/>
              <a:ext cx="336"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aseline="-25000">
                  <a:latin typeface="Times New Roman" panose="02020603050405020304" pitchFamily="18" charset="0"/>
                  <a:ea typeface="宋体" panose="02010600030101010101" pitchFamily="2" charset="-122"/>
                </a:rPr>
                <a:t>2</a:t>
              </a:r>
              <a:endParaRPr lang="en-US" altLang="zh-CN" sz="2400" i="1">
                <a:latin typeface="Times New Roman" panose="02020603050405020304" pitchFamily="18" charset="0"/>
                <a:ea typeface="宋体" panose="02010600030101010101" pitchFamily="2" charset="-122"/>
              </a:endParaRPr>
            </a:p>
          </p:txBody>
        </p:sp>
        <p:sp>
          <p:nvSpPr>
            <p:cNvPr id="454771" name="直接连接符 454770"/>
            <p:cNvSpPr/>
            <p:nvPr/>
          </p:nvSpPr>
          <p:spPr>
            <a:xfrm>
              <a:off x="1004" y="3468"/>
              <a:ext cx="0" cy="144"/>
            </a:xfrm>
            <a:prstGeom prst="line">
              <a:avLst/>
            </a:prstGeom>
            <a:ln w="12700" cap="flat" cmpd="sng">
              <a:solidFill>
                <a:schemeClr val="tx1"/>
              </a:solidFill>
              <a:prstDash val="solid"/>
              <a:headEnd type="none" w="med" len="med"/>
              <a:tailEnd type="triangle" w="med" len="med"/>
            </a:ln>
          </p:spPr>
        </p:sp>
        <p:sp>
          <p:nvSpPr>
            <p:cNvPr id="454772" name="直接连接符 454771"/>
            <p:cNvSpPr/>
            <p:nvPr/>
          </p:nvSpPr>
          <p:spPr>
            <a:xfrm rot="-10800000">
              <a:off x="1808" y="3468"/>
              <a:ext cx="0" cy="144"/>
            </a:xfrm>
            <a:prstGeom prst="line">
              <a:avLst/>
            </a:prstGeom>
            <a:ln w="12700" cap="flat" cmpd="sng">
              <a:solidFill>
                <a:schemeClr val="tx1"/>
              </a:solidFill>
              <a:prstDash val="solid"/>
              <a:headEnd type="none" w="med" len="med"/>
              <a:tailEnd type="triangle" w="med" len="med"/>
            </a:ln>
          </p:spPr>
        </p:sp>
        <p:sp>
          <p:nvSpPr>
            <p:cNvPr id="454773" name="直接连接符 454772"/>
            <p:cNvSpPr/>
            <p:nvPr/>
          </p:nvSpPr>
          <p:spPr>
            <a:xfrm>
              <a:off x="656" y="3468"/>
              <a:ext cx="192" cy="0"/>
            </a:xfrm>
            <a:prstGeom prst="line">
              <a:avLst/>
            </a:prstGeom>
            <a:ln w="12700" cap="flat" cmpd="sng">
              <a:solidFill>
                <a:schemeClr val="tx1"/>
              </a:solidFill>
              <a:prstDash val="solid"/>
              <a:headEnd type="none" w="med" len="med"/>
              <a:tailEnd type="triangle" w="med" len="med"/>
            </a:ln>
          </p:spPr>
        </p:sp>
        <p:sp>
          <p:nvSpPr>
            <p:cNvPr id="454774" name="文本框 454773"/>
            <p:cNvSpPr txBox="1"/>
            <p:nvPr/>
          </p:nvSpPr>
          <p:spPr>
            <a:xfrm>
              <a:off x="992" y="3420"/>
              <a:ext cx="288"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a:t>
              </a:r>
              <a:endParaRPr lang="en-US" altLang="zh-CN" sz="2400" b="1" i="1">
                <a:latin typeface="Times New Roman" panose="02020603050405020304" pitchFamily="18" charset="0"/>
                <a:ea typeface="宋体" panose="02010600030101010101" pitchFamily="2" charset="-122"/>
              </a:endParaRPr>
            </a:p>
          </p:txBody>
        </p:sp>
        <p:sp>
          <p:nvSpPr>
            <p:cNvPr id="454775" name="文本框 454774"/>
            <p:cNvSpPr txBox="1"/>
            <p:nvPr/>
          </p:nvSpPr>
          <p:spPr>
            <a:xfrm>
              <a:off x="1808" y="3372"/>
              <a:ext cx="288"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a:t>
              </a:r>
              <a:endParaRPr lang="en-US" altLang="zh-CN" sz="2400" b="1" i="1">
                <a:latin typeface="Times New Roman" panose="02020603050405020304" pitchFamily="18" charset="0"/>
                <a:ea typeface="宋体" panose="02010600030101010101" pitchFamily="2" charset="-122"/>
              </a:endParaRPr>
            </a:p>
          </p:txBody>
        </p:sp>
        <p:sp>
          <p:nvSpPr>
            <p:cNvPr id="454776" name="文本框 454775"/>
            <p:cNvSpPr txBox="1"/>
            <p:nvPr/>
          </p:nvSpPr>
          <p:spPr>
            <a:xfrm>
              <a:off x="656" y="3216"/>
              <a:ext cx="24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p>
          </p:txBody>
        </p:sp>
        <p:sp>
          <p:nvSpPr>
            <p:cNvPr id="454777" name="文本框 454776"/>
            <p:cNvSpPr txBox="1"/>
            <p:nvPr/>
          </p:nvSpPr>
          <p:spPr>
            <a:xfrm>
              <a:off x="528" y="3360"/>
              <a:ext cx="116" cy="288"/>
            </a:xfrm>
            <a:prstGeom prst="rect">
              <a:avLst/>
            </a:prstGeom>
            <a:noFill/>
            <a:ln w="12700">
              <a:noFill/>
            </a:ln>
          </p:spPr>
          <p:txBody>
            <a:bodyPr anchor="ctr">
              <a:spAutoFit/>
            </a:bodyPr>
            <a:lstStyle/>
            <a:p>
              <a:pPr lvl="0" algn="ctr" eaLnBrk="0" hangingPunct="0">
                <a:spcBef>
                  <a:spcPct val="50000"/>
                </a:spcBef>
              </a:pPr>
              <a:r>
                <a:rPr lang="zh-CN" altLang="en-US" sz="24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sp>
          <p:nvSpPr>
            <p:cNvPr id="454778" name="文本框 454777"/>
            <p:cNvSpPr txBox="1"/>
            <p:nvPr/>
          </p:nvSpPr>
          <p:spPr>
            <a:xfrm>
              <a:off x="540" y="4020"/>
              <a:ext cx="116" cy="288"/>
            </a:xfrm>
            <a:prstGeom prst="rect">
              <a:avLst/>
            </a:prstGeom>
            <a:noFill/>
            <a:ln w="12700">
              <a:noFill/>
            </a:ln>
          </p:spPr>
          <p:txBody>
            <a:bodyPr anchor="ctr">
              <a:spAutoFit/>
            </a:bodyPr>
            <a:lstStyle/>
            <a:p>
              <a:pPr lvl="0" algn="ctr" eaLnBrk="0" hangingPunct="0">
                <a:spcBef>
                  <a:spcPct val="50000"/>
                </a:spcBef>
              </a:pPr>
              <a:r>
                <a:rPr lang="zh-CN" altLang="en-US" sz="24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grpSp>
      <p:grpSp>
        <p:nvGrpSpPr>
          <p:cNvPr id="454779" name="组合 454778"/>
          <p:cNvGrpSpPr/>
          <p:nvPr/>
        </p:nvGrpSpPr>
        <p:grpSpPr>
          <a:xfrm>
            <a:off x="549275" y="908720"/>
            <a:ext cx="5060950" cy="2159000"/>
            <a:chOff x="1072" y="759"/>
            <a:chExt cx="3188" cy="1360"/>
          </a:xfrm>
        </p:grpSpPr>
        <p:sp>
          <p:nvSpPr>
            <p:cNvPr id="454780" name="文本框 454779"/>
            <p:cNvSpPr txBox="1"/>
            <p:nvPr/>
          </p:nvSpPr>
          <p:spPr>
            <a:xfrm>
              <a:off x="3936" y="1125"/>
              <a:ext cx="32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n</a:t>
              </a:r>
              <a:endParaRPr lang="en-US" altLang="zh-CN" sz="2400" b="1" i="1">
                <a:latin typeface="Times New Roman" panose="02020603050405020304" pitchFamily="18" charset="0"/>
                <a:ea typeface="宋体" panose="02010600030101010101" pitchFamily="2" charset="-122"/>
              </a:endParaRPr>
            </a:p>
          </p:txBody>
        </p:sp>
        <p:sp>
          <p:nvSpPr>
            <p:cNvPr id="454781" name="直接连接符 454780"/>
            <p:cNvSpPr/>
            <p:nvPr/>
          </p:nvSpPr>
          <p:spPr>
            <a:xfrm>
              <a:off x="1296" y="1125"/>
              <a:ext cx="1104" cy="0"/>
            </a:xfrm>
            <a:prstGeom prst="line">
              <a:avLst/>
            </a:prstGeom>
            <a:ln w="31750" cap="flat" cmpd="sng">
              <a:solidFill>
                <a:schemeClr val="tx1"/>
              </a:solidFill>
              <a:prstDash val="solid"/>
              <a:headEnd type="none" w="med" len="med"/>
              <a:tailEnd type="none" w="med" len="med"/>
            </a:ln>
          </p:spPr>
        </p:sp>
        <p:sp>
          <p:nvSpPr>
            <p:cNvPr id="454782" name="直接连接符 454781"/>
            <p:cNvSpPr/>
            <p:nvPr/>
          </p:nvSpPr>
          <p:spPr>
            <a:xfrm rot="-5400000">
              <a:off x="1354" y="1605"/>
              <a:ext cx="960" cy="0"/>
            </a:xfrm>
            <a:prstGeom prst="line">
              <a:avLst/>
            </a:prstGeom>
            <a:ln w="31750" cap="flat" cmpd="sng">
              <a:solidFill>
                <a:schemeClr val="tx1"/>
              </a:solidFill>
              <a:prstDash val="solid"/>
              <a:headEnd type="oval" w="med" len="med"/>
              <a:tailEnd type="oval" w="med" len="med"/>
            </a:ln>
          </p:spPr>
        </p:sp>
        <p:sp>
          <p:nvSpPr>
            <p:cNvPr id="454783" name="直接连接符 454782"/>
            <p:cNvSpPr/>
            <p:nvPr/>
          </p:nvSpPr>
          <p:spPr>
            <a:xfrm rot="-5400000">
              <a:off x="1790" y="1605"/>
              <a:ext cx="960" cy="0"/>
            </a:xfrm>
            <a:prstGeom prst="line">
              <a:avLst/>
            </a:prstGeom>
            <a:ln w="31750" cap="flat" cmpd="sng">
              <a:solidFill>
                <a:schemeClr val="tx1"/>
              </a:solidFill>
              <a:prstDash val="solid"/>
              <a:headEnd type="oval" w="med" len="med"/>
              <a:tailEnd type="oval" w="med" len="med"/>
            </a:ln>
          </p:spPr>
        </p:sp>
        <p:sp>
          <p:nvSpPr>
            <p:cNvPr id="454784" name="直接连接符 454783"/>
            <p:cNvSpPr/>
            <p:nvPr/>
          </p:nvSpPr>
          <p:spPr>
            <a:xfrm>
              <a:off x="1296" y="2085"/>
              <a:ext cx="1104" cy="0"/>
            </a:xfrm>
            <a:prstGeom prst="line">
              <a:avLst/>
            </a:prstGeom>
            <a:ln w="31750" cap="flat" cmpd="sng">
              <a:solidFill>
                <a:schemeClr val="tx1"/>
              </a:solidFill>
              <a:prstDash val="solid"/>
              <a:headEnd type="none" w="med" len="med"/>
              <a:tailEnd type="none" w="med" len="med"/>
            </a:ln>
          </p:spPr>
        </p:sp>
        <p:sp>
          <p:nvSpPr>
            <p:cNvPr id="454785" name="直接连接符 454784"/>
            <p:cNvSpPr/>
            <p:nvPr/>
          </p:nvSpPr>
          <p:spPr>
            <a:xfrm>
              <a:off x="2400" y="1125"/>
              <a:ext cx="384" cy="0"/>
            </a:xfrm>
            <a:prstGeom prst="line">
              <a:avLst/>
            </a:prstGeom>
            <a:ln w="31750" cap="flat" cmpd="sng">
              <a:solidFill>
                <a:schemeClr val="tx1"/>
              </a:solidFill>
              <a:prstDash val="dash"/>
              <a:headEnd type="none" w="med" len="med"/>
              <a:tailEnd type="none" w="med" len="med"/>
            </a:ln>
          </p:spPr>
        </p:sp>
        <p:sp>
          <p:nvSpPr>
            <p:cNvPr id="454786" name="直接连接符 454785"/>
            <p:cNvSpPr/>
            <p:nvPr/>
          </p:nvSpPr>
          <p:spPr>
            <a:xfrm>
              <a:off x="2414" y="2085"/>
              <a:ext cx="384" cy="0"/>
            </a:xfrm>
            <a:prstGeom prst="line">
              <a:avLst/>
            </a:prstGeom>
            <a:ln w="31750" cap="flat" cmpd="sng">
              <a:solidFill>
                <a:schemeClr val="tx1"/>
              </a:solidFill>
              <a:prstDash val="dash"/>
              <a:headEnd type="none" w="med" len="med"/>
              <a:tailEnd type="none" w="med" len="med"/>
            </a:ln>
          </p:spPr>
        </p:sp>
        <p:sp>
          <p:nvSpPr>
            <p:cNvPr id="454787" name="直接连接符 454786"/>
            <p:cNvSpPr/>
            <p:nvPr/>
          </p:nvSpPr>
          <p:spPr>
            <a:xfrm>
              <a:off x="2798" y="1125"/>
              <a:ext cx="384" cy="0"/>
            </a:xfrm>
            <a:prstGeom prst="line">
              <a:avLst/>
            </a:prstGeom>
            <a:ln w="31750" cap="flat" cmpd="sng">
              <a:solidFill>
                <a:schemeClr val="tx1"/>
              </a:solidFill>
              <a:prstDash val="dash"/>
              <a:headEnd type="none" w="med" len="med"/>
              <a:tailEnd type="none" w="med" len="med"/>
            </a:ln>
          </p:spPr>
        </p:sp>
        <p:sp>
          <p:nvSpPr>
            <p:cNvPr id="454788" name="直接连接符 454787"/>
            <p:cNvSpPr/>
            <p:nvPr/>
          </p:nvSpPr>
          <p:spPr>
            <a:xfrm rot="-5400000">
              <a:off x="2506" y="1605"/>
              <a:ext cx="960" cy="0"/>
            </a:xfrm>
            <a:prstGeom prst="line">
              <a:avLst/>
            </a:prstGeom>
            <a:ln w="31750" cap="flat" cmpd="sng">
              <a:solidFill>
                <a:schemeClr val="tx1"/>
              </a:solidFill>
              <a:prstDash val="solid"/>
              <a:headEnd type="oval" w="med" len="med"/>
              <a:tailEnd type="oval" w="med" len="med"/>
            </a:ln>
          </p:spPr>
        </p:sp>
        <p:sp>
          <p:nvSpPr>
            <p:cNvPr id="454789" name="直接连接符 454788"/>
            <p:cNvSpPr/>
            <p:nvPr/>
          </p:nvSpPr>
          <p:spPr>
            <a:xfrm>
              <a:off x="2798" y="2085"/>
              <a:ext cx="384" cy="0"/>
            </a:xfrm>
            <a:prstGeom prst="line">
              <a:avLst/>
            </a:prstGeom>
            <a:ln w="31750" cap="flat" cmpd="sng">
              <a:solidFill>
                <a:schemeClr val="tx1"/>
              </a:solidFill>
              <a:prstDash val="solid"/>
              <a:headEnd type="none" w="med" len="med"/>
              <a:tailEnd type="none" w="med" len="med"/>
            </a:ln>
          </p:spPr>
        </p:sp>
        <p:sp>
          <p:nvSpPr>
            <p:cNvPr id="454790" name="直接连接符 454789"/>
            <p:cNvSpPr/>
            <p:nvPr/>
          </p:nvSpPr>
          <p:spPr>
            <a:xfrm>
              <a:off x="3134" y="1125"/>
              <a:ext cx="384" cy="0"/>
            </a:xfrm>
            <a:prstGeom prst="line">
              <a:avLst/>
            </a:prstGeom>
            <a:ln w="31750" cap="flat" cmpd="sng">
              <a:solidFill>
                <a:schemeClr val="tx1"/>
              </a:solidFill>
              <a:prstDash val="dash"/>
              <a:headEnd type="none" w="med" len="med"/>
              <a:tailEnd type="none" w="med" len="med"/>
            </a:ln>
          </p:spPr>
        </p:sp>
        <p:sp>
          <p:nvSpPr>
            <p:cNvPr id="454791" name="直接连接符 454790"/>
            <p:cNvSpPr/>
            <p:nvPr/>
          </p:nvSpPr>
          <p:spPr>
            <a:xfrm>
              <a:off x="3182" y="2085"/>
              <a:ext cx="384" cy="0"/>
            </a:xfrm>
            <a:prstGeom prst="line">
              <a:avLst/>
            </a:prstGeom>
            <a:ln w="31750" cap="flat" cmpd="sng">
              <a:solidFill>
                <a:schemeClr val="tx1"/>
              </a:solidFill>
              <a:prstDash val="dash"/>
              <a:headEnd type="none" w="med" len="med"/>
              <a:tailEnd type="none" w="med" len="med"/>
            </a:ln>
          </p:spPr>
        </p:sp>
        <p:sp>
          <p:nvSpPr>
            <p:cNvPr id="454792" name="直接连接符 454791"/>
            <p:cNvSpPr/>
            <p:nvPr/>
          </p:nvSpPr>
          <p:spPr>
            <a:xfrm>
              <a:off x="3518" y="1125"/>
              <a:ext cx="336" cy="0"/>
            </a:xfrm>
            <a:prstGeom prst="line">
              <a:avLst/>
            </a:prstGeom>
            <a:ln w="31750" cap="flat" cmpd="sng">
              <a:solidFill>
                <a:schemeClr val="tx1"/>
              </a:solidFill>
              <a:prstDash val="solid"/>
              <a:headEnd type="none" w="med" len="med"/>
              <a:tailEnd type="none" w="med" len="med"/>
            </a:ln>
          </p:spPr>
        </p:sp>
        <p:sp>
          <p:nvSpPr>
            <p:cNvPr id="454793" name="直接连接符 454792"/>
            <p:cNvSpPr/>
            <p:nvPr/>
          </p:nvSpPr>
          <p:spPr>
            <a:xfrm>
              <a:off x="3518" y="2085"/>
              <a:ext cx="336" cy="0"/>
            </a:xfrm>
            <a:prstGeom prst="line">
              <a:avLst/>
            </a:prstGeom>
            <a:ln w="31750" cap="flat" cmpd="sng">
              <a:solidFill>
                <a:schemeClr val="tx1"/>
              </a:solidFill>
              <a:prstDash val="solid"/>
              <a:headEnd type="none" w="med" len="med"/>
              <a:tailEnd type="none" w="med" len="med"/>
            </a:ln>
          </p:spPr>
        </p:sp>
        <p:sp>
          <p:nvSpPr>
            <p:cNvPr id="454794" name="直接连接符 454793"/>
            <p:cNvSpPr/>
            <p:nvPr/>
          </p:nvSpPr>
          <p:spPr>
            <a:xfrm rot="-5400000">
              <a:off x="3374" y="1605"/>
              <a:ext cx="960" cy="0"/>
            </a:xfrm>
            <a:prstGeom prst="line">
              <a:avLst/>
            </a:prstGeom>
            <a:ln w="31750" cap="flat" cmpd="sng">
              <a:solidFill>
                <a:schemeClr val="tx1"/>
              </a:solidFill>
              <a:prstDash val="solid"/>
              <a:headEnd type="none" w="med" len="med"/>
              <a:tailEnd type="none" w="med" len="med"/>
            </a:ln>
          </p:spPr>
        </p:sp>
        <p:sp>
          <p:nvSpPr>
            <p:cNvPr id="454795" name="矩形 454794"/>
            <p:cNvSpPr/>
            <p:nvPr/>
          </p:nvSpPr>
          <p:spPr>
            <a:xfrm>
              <a:off x="1512" y="1413"/>
              <a:ext cx="308" cy="288"/>
            </a:xfrm>
            <a:prstGeom prst="rect">
              <a:avLst/>
            </a:prstGeom>
            <a:noFill/>
            <a:ln w="9525">
              <a:noFill/>
            </a:ln>
          </p:spPr>
          <p:txBody>
            <a:bodyPr wrap="none" anchor="ctr">
              <a:spAutoFit/>
            </a:bodyPr>
            <a:lstStyle/>
            <a:p>
              <a:pPr lvl="0" algn="ctr" eaLnBrk="1" hangingPunct="1"/>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endParaRPr lang="en-US" altLang="zh-CN" sz="2400" b="1" i="1" baseline="-25000">
                <a:latin typeface="Times New Roman" panose="02020603050405020304" pitchFamily="18" charset="0"/>
                <a:ea typeface="宋体" panose="02010600030101010101" pitchFamily="2" charset="-122"/>
              </a:endParaRPr>
            </a:p>
          </p:txBody>
        </p:sp>
        <p:sp>
          <p:nvSpPr>
            <p:cNvPr id="454796" name="矩形 454795"/>
            <p:cNvSpPr/>
            <p:nvPr/>
          </p:nvSpPr>
          <p:spPr>
            <a:xfrm>
              <a:off x="1915" y="1413"/>
              <a:ext cx="308" cy="288"/>
            </a:xfrm>
            <a:prstGeom prst="rect">
              <a:avLst/>
            </a:prstGeom>
            <a:noFill/>
            <a:ln w="9525">
              <a:noFill/>
            </a:ln>
          </p:spPr>
          <p:txBody>
            <a:bodyPr wrap="none" anchor="ctr">
              <a:spAutoFit/>
            </a:bodyPr>
            <a:lstStyle/>
            <a:p>
              <a:pPr lvl="0" algn="ctr" eaLnBrk="1" hangingPunct="1"/>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a:t>
              </a:r>
              <a:endParaRPr lang="en-US" altLang="zh-CN" sz="2400" b="1" i="1" baseline="-25000">
                <a:latin typeface="Times New Roman" panose="02020603050405020304" pitchFamily="18" charset="0"/>
                <a:ea typeface="宋体" panose="02010600030101010101" pitchFamily="2" charset="-122"/>
              </a:endParaRPr>
            </a:p>
          </p:txBody>
        </p:sp>
        <p:sp>
          <p:nvSpPr>
            <p:cNvPr id="454797" name="矩形 454796"/>
            <p:cNvSpPr/>
            <p:nvPr/>
          </p:nvSpPr>
          <p:spPr>
            <a:xfrm>
              <a:off x="2634" y="1413"/>
              <a:ext cx="308" cy="288"/>
            </a:xfrm>
            <a:prstGeom prst="rect">
              <a:avLst/>
            </a:prstGeom>
            <a:noFill/>
            <a:ln w="9525">
              <a:noFill/>
            </a:ln>
          </p:spPr>
          <p:txBody>
            <a:bodyPr wrap="none" anchor="ctr">
              <a:spAutoFit/>
            </a:bodyPr>
            <a:lstStyle/>
            <a:p>
              <a:pPr lvl="0" algn="ctr" eaLnBrk="1" hangingPunct="1"/>
              <a:r>
                <a:rPr lang="en-US" altLang="zh-CN" sz="2400" b="1" i="1" err="1">
                  <a:latin typeface="Times New Roman" panose="02020603050405020304" pitchFamily="18" charset="0"/>
                  <a:ea typeface="宋体" panose="02010600030101010101" pitchFamily="2" charset="-122"/>
                </a:rPr>
                <a:t>R</a:t>
              </a:r>
              <a:r>
                <a:rPr lang="en-US" altLang="zh-CN" sz="2400" b="1" i="1" baseline="-25000" err="1">
                  <a:latin typeface="Times New Roman" panose="02020603050405020304" pitchFamily="18" charset="0"/>
                  <a:ea typeface="宋体" panose="02010600030101010101" pitchFamily="2" charset="-122"/>
                </a:rPr>
                <a:t>k</a:t>
              </a:r>
              <a:endParaRPr lang="en-US" altLang="zh-CN" sz="2400" b="1" i="1" baseline="-25000">
                <a:latin typeface="Times New Roman" panose="02020603050405020304" pitchFamily="18" charset="0"/>
                <a:ea typeface="宋体" panose="02010600030101010101" pitchFamily="2" charset="-122"/>
              </a:endParaRPr>
            </a:p>
          </p:txBody>
        </p:sp>
        <p:sp>
          <p:nvSpPr>
            <p:cNvPr id="454798" name="矩形 454797"/>
            <p:cNvSpPr/>
            <p:nvPr/>
          </p:nvSpPr>
          <p:spPr>
            <a:xfrm>
              <a:off x="3509" y="1413"/>
              <a:ext cx="315" cy="288"/>
            </a:xfrm>
            <a:prstGeom prst="rect">
              <a:avLst/>
            </a:prstGeom>
            <a:noFill/>
            <a:ln w="9525">
              <a:noFill/>
            </a:ln>
          </p:spPr>
          <p:txBody>
            <a:bodyPr wrap="none" anchor="ctr">
              <a:spAutoFit/>
            </a:bodyPr>
            <a:lstStyle/>
            <a:p>
              <a:pPr lvl="0" algn="ctr" eaLnBrk="1" hangingPunct="1"/>
              <a:r>
                <a:rPr lang="en-US" altLang="zh-CN" sz="2400" b="1" i="1" err="1">
                  <a:latin typeface="Times New Roman" panose="02020603050405020304" pitchFamily="18" charset="0"/>
                  <a:ea typeface="宋体" panose="02010600030101010101" pitchFamily="2" charset="-122"/>
                </a:rPr>
                <a:t>R</a:t>
              </a:r>
              <a:r>
                <a:rPr lang="en-US" altLang="zh-CN" sz="2400" b="1" i="1" baseline="-25000" err="1">
                  <a:latin typeface="Times New Roman" panose="02020603050405020304" pitchFamily="18" charset="0"/>
                  <a:ea typeface="宋体" panose="02010600030101010101" pitchFamily="2" charset="-122"/>
                </a:rPr>
                <a:t>n</a:t>
              </a:r>
              <a:endParaRPr lang="en-US" altLang="zh-CN" sz="2400" b="1" i="1" baseline="-25000">
                <a:latin typeface="Times New Roman" panose="02020603050405020304" pitchFamily="18" charset="0"/>
                <a:ea typeface="宋体" panose="02010600030101010101" pitchFamily="2" charset="-122"/>
              </a:endParaRPr>
            </a:p>
          </p:txBody>
        </p:sp>
        <p:sp>
          <p:nvSpPr>
            <p:cNvPr id="454799" name="直接连接符 454798"/>
            <p:cNvSpPr/>
            <p:nvPr/>
          </p:nvSpPr>
          <p:spPr>
            <a:xfrm>
              <a:off x="1296" y="1043"/>
              <a:ext cx="384" cy="0"/>
            </a:xfrm>
            <a:prstGeom prst="line">
              <a:avLst/>
            </a:prstGeom>
            <a:ln w="31750" cap="flat" cmpd="sng">
              <a:solidFill>
                <a:schemeClr val="tx1"/>
              </a:solidFill>
              <a:prstDash val="solid"/>
              <a:headEnd type="none" w="med" len="med"/>
              <a:tailEnd type="stealth" w="sm" len="med"/>
            </a:ln>
          </p:spPr>
        </p:sp>
        <p:sp>
          <p:nvSpPr>
            <p:cNvPr id="454800" name="文本框 454799"/>
            <p:cNvSpPr txBox="1"/>
            <p:nvPr/>
          </p:nvSpPr>
          <p:spPr>
            <a:xfrm>
              <a:off x="1370" y="759"/>
              <a:ext cx="170" cy="291"/>
            </a:xfrm>
            <a:prstGeom prst="rect">
              <a:avLst/>
            </a:prstGeom>
            <a:noFill/>
            <a:ln w="9525">
              <a:noFill/>
            </a:ln>
          </p:spPr>
          <p:txBody>
            <a:bodyPr wrap="none" anchor="ctr">
              <a:spAutoFit/>
            </a:bodyPr>
            <a:lstStyle/>
            <a:p>
              <a:pPr lvl="0" algn="ctr" eaLnBrk="1" hangingPunct="1"/>
              <a:r>
                <a:rPr lang="en-US" altLang="zh-CN" sz="2400" b="1" i="1">
                  <a:latin typeface="Times New Roman" panose="02020603050405020304" pitchFamily="18" charset="0"/>
                  <a:ea typeface="宋体" panose="02010600030101010101" pitchFamily="2" charset="-122"/>
                </a:rPr>
                <a:t>i</a:t>
              </a:r>
            </a:p>
          </p:txBody>
        </p:sp>
        <p:sp>
          <p:nvSpPr>
            <p:cNvPr id="454801" name="矩形 454800"/>
            <p:cNvSpPr/>
            <p:nvPr/>
          </p:nvSpPr>
          <p:spPr>
            <a:xfrm>
              <a:off x="1104" y="1077"/>
              <a:ext cx="225" cy="288"/>
            </a:xfrm>
            <a:prstGeom prst="rect">
              <a:avLst/>
            </a:prstGeom>
            <a:noFill/>
            <a:ln w="9525">
              <a:noFill/>
            </a:ln>
          </p:spPr>
          <p:txBody>
            <a:bodyPr wrap="none" anchor="ctr">
              <a:spAutoFit/>
            </a:bodyPr>
            <a:lstStyle/>
            <a:p>
              <a:pPr lvl="0" algn="ctr" eaLnBrk="1" hangingPunct="1"/>
              <a:r>
                <a:rPr lang="zh-CN" altLang="en-US" sz="2400" b="1" dirty="0">
                  <a:solidFill>
                    <a:srgbClr val="FF0000"/>
                  </a:solidFill>
                  <a:latin typeface="Times New Roman" panose="02020603050405020304" pitchFamily="18" charset="0"/>
                  <a:ea typeface="宋体" panose="02010600030101010101" pitchFamily="2" charset="-122"/>
                  <a:sym typeface="CommonBullets" pitchFamily="34" charset="2"/>
                </a:rPr>
                <a:t>+</a:t>
              </a:r>
            </a:p>
          </p:txBody>
        </p:sp>
        <p:sp>
          <p:nvSpPr>
            <p:cNvPr id="454802" name="文本框 454801"/>
            <p:cNvSpPr txBox="1"/>
            <p:nvPr/>
          </p:nvSpPr>
          <p:spPr>
            <a:xfrm>
              <a:off x="1072" y="1489"/>
              <a:ext cx="223" cy="288"/>
            </a:xfrm>
            <a:prstGeom prst="rect">
              <a:avLst/>
            </a:prstGeom>
            <a:noFill/>
            <a:ln w="9525">
              <a:noFill/>
            </a:ln>
          </p:spPr>
          <p:txBody>
            <a:bodyPr wrap="none" anchor="ctr">
              <a:spAutoFit/>
            </a:bodyPr>
            <a:lstStyle/>
            <a:p>
              <a:pPr lvl="0" algn="ctr" eaLnBrk="1" hangingPunct="1"/>
              <a:r>
                <a:rPr lang="en-US" altLang="zh-CN" sz="2400" b="1" i="1">
                  <a:latin typeface="Times New Roman" panose="02020603050405020304" pitchFamily="18" charset="0"/>
                  <a:ea typeface="宋体" panose="02010600030101010101" pitchFamily="2" charset="-122"/>
                </a:rPr>
                <a:t>u</a:t>
              </a:r>
            </a:p>
          </p:txBody>
        </p:sp>
        <p:sp>
          <p:nvSpPr>
            <p:cNvPr id="454803" name="矩形 454802"/>
            <p:cNvSpPr/>
            <p:nvPr/>
          </p:nvSpPr>
          <p:spPr>
            <a:xfrm>
              <a:off x="2206"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400"/>
            </a:p>
          </p:txBody>
        </p:sp>
        <p:sp>
          <p:nvSpPr>
            <p:cNvPr id="454804" name="矩形 454803"/>
            <p:cNvSpPr/>
            <p:nvPr/>
          </p:nvSpPr>
          <p:spPr>
            <a:xfrm>
              <a:off x="1778"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400"/>
            </a:p>
          </p:txBody>
        </p:sp>
        <p:sp>
          <p:nvSpPr>
            <p:cNvPr id="454805" name="矩形 454804"/>
            <p:cNvSpPr/>
            <p:nvPr/>
          </p:nvSpPr>
          <p:spPr>
            <a:xfrm>
              <a:off x="2926"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400"/>
            </a:p>
          </p:txBody>
        </p:sp>
        <p:sp>
          <p:nvSpPr>
            <p:cNvPr id="454806" name="矩形 454805"/>
            <p:cNvSpPr/>
            <p:nvPr/>
          </p:nvSpPr>
          <p:spPr>
            <a:xfrm>
              <a:off x="3794" y="1452"/>
              <a:ext cx="120" cy="288"/>
            </a:xfrm>
            <a:prstGeom prst="rect">
              <a:avLst/>
            </a:prstGeom>
            <a:solidFill>
              <a:schemeClr val="accent1"/>
            </a:solidFill>
            <a:ln w="31750" cap="flat" cmpd="sng">
              <a:solidFill>
                <a:schemeClr val="tx2"/>
              </a:solidFill>
              <a:prstDash val="solid"/>
              <a:miter/>
              <a:headEnd type="none" w="med" len="med"/>
              <a:tailEnd type="none" w="med" len="med"/>
            </a:ln>
          </p:spPr>
          <p:txBody>
            <a:bodyPr/>
            <a:lstStyle/>
            <a:p>
              <a:endParaRPr lang="zh-CN" altLang="en-US" sz="2400"/>
            </a:p>
          </p:txBody>
        </p:sp>
        <p:sp>
          <p:nvSpPr>
            <p:cNvPr id="454807" name="直接连接符 454806"/>
            <p:cNvSpPr/>
            <p:nvPr/>
          </p:nvSpPr>
          <p:spPr>
            <a:xfrm>
              <a:off x="1920" y="1173"/>
              <a:ext cx="0" cy="252"/>
            </a:xfrm>
            <a:prstGeom prst="line">
              <a:avLst/>
            </a:prstGeom>
            <a:ln w="31750" cap="flat" cmpd="sng">
              <a:solidFill>
                <a:srgbClr val="FFFF00"/>
              </a:solidFill>
              <a:prstDash val="solid"/>
              <a:headEnd type="none" w="med" len="med"/>
              <a:tailEnd type="stealth" w="sm" len="med"/>
            </a:ln>
          </p:spPr>
        </p:sp>
        <p:sp>
          <p:nvSpPr>
            <p:cNvPr id="454808" name="文本框 454807"/>
            <p:cNvSpPr txBox="1"/>
            <p:nvPr/>
          </p:nvSpPr>
          <p:spPr>
            <a:xfrm>
              <a:off x="1920" y="1125"/>
              <a:ext cx="32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a:t>
              </a:r>
              <a:endParaRPr lang="en-US" altLang="zh-CN" sz="2400" b="1" i="1">
                <a:latin typeface="Times New Roman" panose="02020603050405020304" pitchFamily="18" charset="0"/>
                <a:ea typeface="宋体" panose="02010600030101010101" pitchFamily="2" charset="-122"/>
              </a:endParaRPr>
            </a:p>
          </p:txBody>
        </p:sp>
        <p:sp>
          <p:nvSpPr>
            <p:cNvPr id="454809" name="文本框 454808"/>
            <p:cNvSpPr txBox="1"/>
            <p:nvPr/>
          </p:nvSpPr>
          <p:spPr>
            <a:xfrm>
              <a:off x="2352" y="1125"/>
              <a:ext cx="32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a:t>
              </a:r>
              <a:endParaRPr lang="en-US" altLang="zh-CN" sz="2400" b="1" i="1">
                <a:latin typeface="Times New Roman" panose="02020603050405020304" pitchFamily="18" charset="0"/>
                <a:ea typeface="宋体" panose="02010600030101010101" pitchFamily="2" charset="-122"/>
              </a:endParaRPr>
            </a:p>
          </p:txBody>
        </p:sp>
        <p:sp>
          <p:nvSpPr>
            <p:cNvPr id="454810" name="文本框 454809"/>
            <p:cNvSpPr txBox="1"/>
            <p:nvPr/>
          </p:nvSpPr>
          <p:spPr>
            <a:xfrm>
              <a:off x="3120" y="1125"/>
              <a:ext cx="324" cy="288"/>
            </a:xfrm>
            <a:prstGeom prst="rect">
              <a:avLst/>
            </a:prstGeom>
            <a:noFill/>
            <a:ln w="9525">
              <a:noFill/>
            </a:ln>
          </p:spPr>
          <p:txBody>
            <a:bodyPr>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i</a:t>
              </a:r>
              <a:r>
                <a:rPr lang="en-US" altLang="zh-CN" sz="2400" b="1" i="1" baseline="-25000" err="1">
                  <a:latin typeface="Times New Roman" panose="02020603050405020304" pitchFamily="18" charset="0"/>
                  <a:ea typeface="宋体" panose="02010600030101010101" pitchFamily="2" charset="-122"/>
                </a:rPr>
                <a:t>k</a:t>
              </a:r>
              <a:endParaRPr lang="en-US" altLang="zh-CN" sz="2400" b="1" i="1">
                <a:latin typeface="Times New Roman" panose="02020603050405020304" pitchFamily="18" charset="0"/>
                <a:ea typeface="宋体" panose="02010600030101010101" pitchFamily="2" charset="-122"/>
              </a:endParaRPr>
            </a:p>
          </p:txBody>
        </p:sp>
        <p:sp>
          <p:nvSpPr>
            <p:cNvPr id="454811" name="文本框 454810"/>
            <p:cNvSpPr txBox="1"/>
            <p:nvPr/>
          </p:nvSpPr>
          <p:spPr>
            <a:xfrm>
              <a:off x="1108" y="1775"/>
              <a:ext cx="212" cy="288"/>
            </a:xfrm>
            <a:prstGeom prst="rect">
              <a:avLst/>
            </a:prstGeom>
            <a:noFill/>
            <a:ln w="9525">
              <a:noFill/>
            </a:ln>
          </p:spPr>
          <p:txBody>
            <a:bodyPr wrap="none" anchor="t">
              <a:spAutoFit/>
            </a:bodyPr>
            <a:lstStyle/>
            <a:p>
              <a:pPr lvl="0"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_</a:t>
              </a:r>
            </a:p>
          </p:txBody>
        </p:sp>
        <p:sp>
          <p:nvSpPr>
            <p:cNvPr id="454812" name="直接连接符 454811"/>
            <p:cNvSpPr/>
            <p:nvPr/>
          </p:nvSpPr>
          <p:spPr>
            <a:xfrm>
              <a:off x="2352" y="1173"/>
              <a:ext cx="0" cy="252"/>
            </a:xfrm>
            <a:prstGeom prst="line">
              <a:avLst/>
            </a:prstGeom>
            <a:ln w="31750" cap="flat" cmpd="sng">
              <a:solidFill>
                <a:srgbClr val="FFFF00"/>
              </a:solidFill>
              <a:prstDash val="solid"/>
              <a:headEnd type="none" w="med" len="med"/>
              <a:tailEnd type="stealth" w="sm" len="med"/>
            </a:ln>
          </p:spPr>
        </p:sp>
        <p:sp>
          <p:nvSpPr>
            <p:cNvPr id="454813" name="直接连接符 454812"/>
            <p:cNvSpPr/>
            <p:nvPr/>
          </p:nvSpPr>
          <p:spPr>
            <a:xfrm>
              <a:off x="3072" y="1173"/>
              <a:ext cx="0" cy="252"/>
            </a:xfrm>
            <a:prstGeom prst="line">
              <a:avLst/>
            </a:prstGeom>
            <a:ln w="31750" cap="flat" cmpd="sng">
              <a:solidFill>
                <a:srgbClr val="FFFF00"/>
              </a:solidFill>
              <a:prstDash val="solid"/>
              <a:headEnd type="none" w="med" len="med"/>
              <a:tailEnd type="stealth" w="sm" len="med"/>
            </a:ln>
          </p:spPr>
        </p:sp>
        <p:sp>
          <p:nvSpPr>
            <p:cNvPr id="454814" name="直接连接符 454813"/>
            <p:cNvSpPr/>
            <p:nvPr/>
          </p:nvSpPr>
          <p:spPr>
            <a:xfrm>
              <a:off x="3936" y="1125"/>
              <a:ext cx="0" cy="252"/>
            </a:xfrm>
            <a:prstGeom prst="line">
              <a:avLst/>
            </a:prstGeom>
            <a:ln w="31750" cap="flat" cmpd="sng">
              <a:solidFill>
                <a:srgbClr val="FFFF00"/>
              </a:solidFill>
              <a:prstDash val="solid"/>
              <a:headEnd type="none" w="med" len="med"/>
              <a:tailEnd type="stealth" w="sm" len="med"/>
            </a:ln>
          </p:spPr>
        </p:sp>
        <p:sp>
          <p:nvSpPr>
            <p:cNvPr id="454815" name="椭圆 454814"/>
            <p:cNvSpPr/>
            <p:nvPr/>
          </p:nvSpPr>
          <p:spPr>
            <a:xfrm>
              <a:off x="1234" y="2051"/>
              <a:ext cx="68" cy="68"/>
            </a:xfrm>
            <a:prstGeom prst="ellipse">
              <a:avLst/>
            </a:prstGeom>
            <a:noFill/>
            <a:ln w="31750" cap="flat" cmpd="sng">
              <a:solidFill>
                <a:schemeClr val="tx1"/>
              </a:solidFill>
              <a:prstDash val="solid"/>
              <a:headEnd type="none" w="med" len="med"/>
              <a:tailEnd type="none" w="med" len="med"/>
            </a:ln>
          </p:spPr>
          <p:txBody>
            <a:bodyPr/>
            <a:lstStyle/>
            <a:p>
              <a:endParaRPr lang="zh-CN" altLang="en-US" sz="2400"/>
            </a:p>
          </p:txBody>
        </p:sp>
        <p:sp>
          <p:nvSpPr>
            <p:cNvPr id="454816" name="椭圆 454815"/>
            <p:cNvSpPr/>
            <p:nvPr/>
          </p:nvSpPr>
          <p:spPr>
            <a:xfrm>
              <a:off x="1234" y="1091"/>
              <a:ext cx="68" cy="68"/>
            </a:xfrm>
            <a:prstGeom prst="ellipse">
              <a:avLst/>
            </a:prstGeom>
            <a:noFill/>
            <a:ln w="31750" cap="flat" cmpd="sng">
              <a:solidFill>
                <a:schemeClr val="tx1"/>
              </a:solidFill>
              <a:prstDash val="solid"/>
              <a:headEnd type="none" w="med" len="med"/>
              <a:tailEnd type="none" w="med" len="med"/>
            </a:ln>
          </p:spPr>
          <p:txBody>
            <a:bodyPr/>
            <a:lstStyle/>
            <a:p>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4779"/>
                                        </p:tgtEl>
                                        <p:attrNameLst>
                                          <p:attrName>style.visibility</p:attrName>
                                        </p:attrNameLst>
                                      </p:cBhvr>
                                      <p:to>
                                        <p:strVal val="visible"/>
                                      </p:to>
                                    </p:set>
                                    <p:animEffect transition="in" filter="blinds(horizontal)">
                                      <p:cBhvr>
                                        <p:cTn id="7" dur="500"/>
                                        <p:tgtEl>
                                          <p:spTgt spid="454779"/>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454700"/>
                                        </p:tgtEl>
                                        <p:attrNameLst>
                                          <p:attrName>style.visibility</p:attrName>
                                        </p:attrNameLst>
                                      </p:cBhvr>
                                      <p:to>
                                        <p:strVal val="visible"/>
                                      </p:to>
                                    </p:set>
                                    <p:animEffect transition="in" filter="slide(fromLeft)">
                                      <p:cBhvr>
                                        <p:cTn id="12" dur="500"/>
                                        <p:tgtEl>
                                          <p:spTgt spid="454700"/>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454744"/>
                                        </p:tgtEl>
                                        <p:attrNameLst>
                                          <p:attrName>style.visibility</p:attrName>
                                        </p:attrNameLst>
                                      </p:cBhvr>
                                      <p:to>
                                        <p:strVal val="visible"/>
                                      </p:to>
                                    </p:set>
                                    <p:anim calcmode="lin" valueType="num">
                                      <p:cBhvr additive="base">
                                        <p:cTn id="17" dur="500" fill="hold"/>
                                        <p:tgtEl>
                                          <p:spTgt spid="454744"/>
                                        </p:tgtEl>
                                        <p:attrNameLst>
                                          <p:attrName>ppt_x</p:attrName>
                                        </p:attrNameLst>
                                      </p:cBhvr>
                                      <p:tavLst>
                                        <p:tav tm="0">
                                          <p:val>
                                            <p:strVal val="1+#ppt_w/2"/>
                                          </p:val>
                                        </p:tav>
                                        <p:tav tm="100000">
                                          <p:val>
                                            <p:strVal val="#ppt_x"/>
                                          </p:val>
                                        </p:tav>
                                      </p:tavLst>
                                    </p:anim>
                                    <p:anim calcmode="lin" valueType="num">
                                      <p:cBhvr additive="base">
                                        <p:cTn id="18" dur="500" fill="hold"/>
                                        <p:tgtEl>
                                          <p:spTgt spid="45474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54703"/>
                                        </p:tgtEl>
                                        <p:attrNameLst>
                                          <p:attrName>style.visibility</p:attrName>
                                        </p:attrNameLst>
                                      </p:cBhvr>
                                      <p:to>
                                        <p:strVal val="visible"/>
                                      </p:to>
                                    </p:set>
                                    <p:anim calcmode="lin" valueType="num">
                                      <p:cBhvr additive="base">
                                        <p:cTn id="23" dur="500" fill="hold"/>
                                        <p:tgtEl>
                                          <p:spTgt spid="454703"/>
                                        </p:tgtEl>
                                        <p:attrNameLst>
                                          <p:attrName>ppt_x</p:attrName>
                                        </p:attrNameLst>
                                      </p:cBhvr>
                                      <p:tavLst>
                                        <p:tav tm="0">
                                          <p:val>
                                            <p:strVal val="#ppt_x"/>
                                          </p:val>
                                        </p:tav>
                                        <p:tav tm="100000">
                                          <p:val>
                                            <p:strVal val="#ppt_x"/>
                                          </p:val>
                                        </p:tav>
                                      </p:tavLst>
                                    </p:anim>
                                    <p:anim calcmode="lin" valueType="num">
                                      <p:cBhvr additive="base">
                                        <p:cTn id="24" dur="500" fill="hold"/>
                                        <p:tgtEl>
                                          <p:spTgt spid="45470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54704"/>
                                        </p:tgtEl>
                                        <p:attrNameLst>
                                          <p:attrName>style.visibility</p:attrName>
                                        </p:attrNameLst>
                                      </p:cBhvr>
                                      <p:to>
                                        <p:strVal val="visible"/>
                                      </p:to>
                                    </p:set>
                                    <p:anim calcmode="lin" valueType="num">
                                      <p:cBhvr additive="base">
                                        <p:cTn id="29" dur="500" fill="hold"/>
                                        <p:tgtEl>
                                          <p:spTgt spid="454704"/>
                                        </p:tgtEl>
                                        <p:attrNameLst>
                                          <p:attrName>ppt_x</p:attrName>
                                        </p:attrNameLst>
                                      </p:cBhvr>
                                      <p:tavLst>
                                        <p:tav tm="0">
                                          <p:val>
                                            <p:strVal val="#ppt_x"/>
                                          </p:val>
                                        </p:tav>
                                        <p:tav tm="100000">
                                          <p:val>
                                            <p:strVal val="#ppt_x"/>
                                          </p:val>
                                        </p:tav>
                                      </p:tavLst>
                                    </p:anim>
                                    <p:anim calcmode="lin" valueType="num">
                                      <p:cBhvr additive="base">
                                        <p:cTn id="30" dur="500" fill="hold"/>
                                        <p:tgtEl>
                                          <p:spTgt spid="45470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54705"/>
                                        </p:tgtEl>
                                        <p:attrNameLst>
                                          <p:attrName>style.visibility</p:attrName>
                                        </p:attrNameLst>
                                      </p:cBhvr>
                                      <p:to>
                                        <p:strVal val="visible"/>
                                      </p:to>
                                    </p:set>
                                    <p:anim calcmode="lin" valueType="num">
                                      <p:cBhvr additive="base">
                                        <p:cTn id="35" dur="500" fill="hold"/>
                                        <p:tgtEl>
                                          <p:spTgt spid="454705"/>
                                        </p:tgtEl>
                                        <p:attrNameLst>
                                          <p:attrName>ppt_x</p:attrName>
                                        </p:attrNameLst>
                                      </p:cBhvr>
                                      <p:tavLst>
                                        <p:tav tm="0">
                                          <p:val>
                                            <p:strVal val="#ppt_x"/>
                                          </p:val>
                                        </p:tav>
                                        <p:tav tm="100000">
                                          <p:val>
                                            <p:strVal val="#ppt_x"/>
                                          </p:val>
                                        </p:tav>
                                      </p:tavLst>
                                    </p:anim>
                                    <p:anim calcmode="lin" valueType="num">
                                      <p:cBhvr additive="base">
                                        <p:cTn id="36" dur="500" fill="hold"/>
                                        <p:tgtEl>
                                          <p:spTgt spid="45470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454757"/>
                                        </p:tgtEl>
                                        <p:attrNameLst>
                                          <p:attrName>style.visibility</p:attrName>
                                        </p:attrNameLst>
                                      </p:cBhvr>
                                      <p:to>
                                        <p:strVal val="visible"/>
                                      </p:to>
                                    </p:set>
                                    <p:anim calcmode="lin" valueType="num">
                                      <p:cBhvr additive="base">
                                        <p:cTn id="41" dur="500" fill="hold"/>
                                        <p:tgtEl>
                                          <p:spTgt spid="454757"/>
                                        </p:tgtEl>
                                        <p:attrNameLst>
                                          <p:attrName>ppt_x</p:attrName>
                                        </p:attrNameLst>
                                      </p:cBhvr>
                                      <p:tavLst>
                                        <p:tav tm="0">
                                          <p:val>
                                            <p:strVal val="0-#ppt_w/2"/>
                                          </p:val>
                                        </p:tav>
                                        <p:tav tm="100000">
                                          <p:val>
                                            <p:strVal val="#ppt_x"/>
                                          </p:val>
                                        </p:tav>
                                      </p:tavLst>
                                    </p:anim>
                                    <p:anim calcmode="lin" valueType="num">
                                      <p:cBhvr additive="base">
                                        <p:cTn id="42" dur="500" fill="hold"/>
                                        <p:tgtEl>
                                          <p:spTgt spid="454757"/>
                                        </p:tgtEl>
                                        <p:attrNameLst>
                                          <p:attrName>ppt_y</p:attrName>
                                        </p:attrNameLst>
                                      </p:cBhvr>
                                      <p:tavLst>
                                        <p:tav tm="0">
                                          <p:val>
                                            <p:strVal val="#ppt_y"/>
                                          </p:val>
                                        </p:tav>
                                        <p:tav tm="100000">
                                          <p:val>
                                            <p:strVal val="#ppt_y"/>
                                          </p:val>
                                        </p:tav>
                                      </p:tavLst>
                                    </p:anim>
                                  </p:childTnLst>
                                </p:cTn>
                              </p:par>
                            </p:childTnLst>
                          </p:cTn>
                        </p:par>
                        <p:par>
                          <p:cTn id="43" fill="hold">
                            <p:stCondLst>
                              <p:cond delay="500"/>
                            </p:stCondLst>
                            <p:childTnLst>
                              <p:par>
                                <p:cTn id="44" presetID="12" presetClass="entr" presetSubtype="8" fill="hold" nodeType="afterEffect">
                                  <p:stCondLst>
                                    <p:cond delay="500"/>
                                  </p:stCondLst>
                                  <p:childTnLst>
                                    <p:set>
                                      <p:cBhvr>
                                        <p:cTn id="45" dur="1" fill="hold">
                                          <p:stCondLst>
                                            <p:cond delay="0"/>
                                          </p:stCondLst>
                                        </p:cTn>
                                        <p:tgtEl>
                                          <p:spTgt spid="454758"/>
                                        </p:tgtEl>
                                        <p:attrNameLst>
                                          <p:attrName>style.visibility</p:attrName>
                                        </p:attrNameLst>
                                      </p:cBhvr>
                                      <p:to>
                                        <p:strVal val="visible"/>
                                      </p:to>
                                    </p:set>
                                    <p:animEffect transition="in" filter="slide(fromLeft)">
                                      <p:cBhvr>
                                        <p:cTn id="46" dur="500"/>
                                        <p:tgtEl>
                                          <p:spTgt spid="454758"/>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454759"/>
                                        </p:tgtEl>
                                        <p:attrNameLst>
                                          <p:attrName>style.visibility</p:attrName>
                                        </p:attrNameLst>
                                      </p:cBhvr>
                                      <p:to>
                                        <p:strVal val="visible"/>
                                      </p:to>
                                    </p:set>
                                    <p:anim calcmode="lin" valueType="num">
                                      <p:cBhvr additive="base">
                                        <p:cTn id="51" dur="500" fill="hold"/>
                                        <p:tgtEl>
                                          <p:spTgt spid="454759"/>
                                        </p:tgtEl>
                                        <p:attrNameLst>
                                          <p:attrName>ppt_x</p:attrName>
                                        </p:attrNameLst>
                                      </p:cBhvr>
                                      <p:tavLst>
                                        <p:tav tm="0">
                                          <p:val>
                                            <p:strVal val="0-#ppt_w/2"/>
                                          </p:val>
                                        </p:tav>
                                        <p:tav tm="100000">
                                          <p:val>
                                            <p:strVal val="#ppt_x"/>
                                          </p:val>
                                        </p:tav>
                                      </p:tavLst>
                                    </p:anim>
                                    <p:anim calcmode="lin" valueType="num">
                                      <p:cBhvr additive="base">
                                        <p:cTn id="52" dur="500" fill="hold"/>
                                        <p:tgtEl>
                                          <p:spTgt spid="454759"/>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54762"/>
                                        </p:tgtEl>
                                        <p:attrNameLst>
                                          <p:attrName>style.visibility</p:attrName>
                                        </p:attrNameLst>
                                      </p:cBhvr>
                                      <p:to>
                                        <p:strVal val="visible"/>
                                      </p:to>
                                    </p:set>
                                    <p:anim calcmode="lin" valueType="num">
                                      <p:cBhvr additive="base">
                                        <p:cTn id="57" dur="500" fill="hold"/>
                                        <p:tgtEl>
                                          <p:spTgt spid="454762"/>
                                        </p:tgtEl>
                                        <p:attrNameLst>
                                          <p:attrName>ppt_x</p:attrName>
                                        </p:attrNameLst>
                                      </p:cBhvr>
                                      <p:tavLst>
                                        <p:tav tm="0">
                                          <p:val>
                                            <p:strVal val="#ppt_x"/>
                                          </p:val>
                                        </p:tav>
                                        <p:tav tm="100000">
                                          <p:val>
                                            <p:strVal val="#ppt_x"/>
                                          </p:val>
                                        </p:tav>
                                      </p:tavLst>
                                    </p:anim>
                                    <p:anim calcmode="lin" valueType="num">
                                      <p:cBhvr additive="base">
                                        <p:cTn id="58" dur="500" fill="hold"/>
                                        <p:tgtEl>
                                          <p:spTgt spid="45476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54760"/>
                                        </p:tgtEl>
                                        <p:attrNameLst>
                                          <p:attrName>style.visibility</p:attrName>
                                        </p:attrNameLst>
                                      </p:cBhvr>
                                      <p:to>
                                        <p:strVal val="visible"/>
                                      </p:to>
                                    </p:set>
                                    <p:anim calcmode="lin" valueType="num">
                                      <p:cBhvr additive="base">
                                        <p:cTn id="63" dur="500" fill="hold"/>
                                        <p:tgtEl>
                                          <p:spTgt spid="454760"/>
                                        </p:tgtEl>
                                        <p:attrNameLst>
                                          <p:attrName>ppt_x</p:attrName>
                                        </p:attrNameLst>
                                      </p:cBhvr>
                                      <p:tavLst>
                                        <p:tav tm="0">
                                          <p:val>
                                            <p:strVal val="#ppt_x"/>
                                          </p:val>
                                        </p:tav>
                                        <p:tav tm="100000">
                                          <p:val>
                                            <p:strVal val="#ppt_x"/>
                                          </p:val>
                                        </p:tav>
                                      </p:tavLst>
                                    </p:anim>
                                    <p:anim calcmode="lin" valueType="num">
                                      <p:cBhvr additive="base">
                                        <p:cTn id="64" dur="500" fill="hold"/>
                                        <p:tgtEl>
                                          <p:spTgt spid="454760"/>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454761"/>
                                        </p:tgtEl>
                                        <p:attrNameLst>
                                          <p:attrName>style.visibility</p:attrName>
                                        </p:attrNameLst>
                                      </p:cBhvr>
                                      <p:to>
                                        <p:strVal val="visible"/>
                                      </p:to>
                                    </p:set>
                                    <p:anim calcmode="lin" valueType="num">
                                      <p:cBhvr additive="base">
                                        <p:cTn id="69" dur="500" fill="hold"/>
                                        <p:tgtEl>
                                          <p:spTgt spid="454761"/>
                                        </p:tgtEl>
                                        <p:attrNameLst>
                                          <p:attrName>ppt_x</p:attrName>
                                        </p:attrNameLst>
                                      </p:cBhvr>
                                      <p:tavLst>
                                        <p:tav tm="0">
                                          <p:val>
                                            <p:strVal val="#ppt_x"/>
                                          </p:val>
                                        </p:tav>
                                        <p:tav tm="100000">
                                          <p:val>
                                            <p:strVal val="#ppt_x"/>
                                          </p:val>
                                        </p:tav>
                                      </p:tavLst>
                                    </p:anim>
                                    <p:anim calcmode="lin" valueType="num">
                                      <p:cBhvr additive="base">
                                        <p:cTn id="70" dur="500" fill="hold"/>
                                        <p:tgtEl>
                                          <p:spTgt spid="4547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703" grpId="0" animBg="1"/>
      <p:bldP spid="454704" grpId="0"/>
      <p:bldP spid="454705" grpId="0" animBg="1"/>
      <p:bldP spid="454757" grpId="0"/>
      <p:bldP spid="4547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6882" name="组合 456881"/>
          <p:cNvGrpSpPr/>
          <p:nvPr/>
        </p:nvGrpSpPr>
        <p:grpSpPr>
          <a:xfrm>
            <a:off x="539552" y="341766"/>
            <a:ext cx="8683545" cy="954088"/>
            <a:chOff x="144" y="96"/>
            <a:chExt cx="4951" cy="601"/>
          </a:xfrm>
        </p:grpSpPr>
        <p:sp>
          <p:nvSpPr>
            <p:cNvPr id="456784" name="文本框 456783"/>
            <p:cNvSpPr txBox="1"/>
            <p:nvPr/>
          </p:nvSpPr>
          <p:spPr>
            <a:xfrm>
              <a:off x="144" y="96"/>
              <a:ext cx="2016" cy="330"/>
            </a:xfrm>
            <a:prstGeom prst="rect">
              <a:avLst/>
            </a:prstGeom>
            <a:noFill/>
            <a:ln w="12700">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三、 电阻</a:t>
              </a:r>
              <a:r>
                <a:rPr lang="zh-CN" altLang="en-US" sz="2800" b="1" dirty="0" smtClean="0">
                  <a:latin typeface="Times New Roman" panose="02020603050405020304" pitchFamily="18" charset="0"/>
                  <a:ea typeface="宋体" panose="02010600030101010101" pitchFamily="2" charset="-122"/>
                </a:rPr>
                <a:t>的混联</a:t>
              </a:r>
              <a:endParaRPr lang="zh-CN" altLang="en-US" sz="2800" b="1" dirty="0">
                <a:latin typeface="Times New Roman" panose="02020603050405020304" pitchFamily="18" charset="0"/>
                <a:ea typeface="宋体" panose="02010600030101010101" pitchFamily="2" charset="-122"/>
              </a:endParaRPr>
            </a:p>
          </p:txBody>
        </p:sp>
        <p:sp>
          <p:nvSpPr>
            <p:cNvPr id="456785" name="文本框 456784"/>
            <p:cNvSpPr txBox="1"/>
            <p:nvPr/>
          </p:nvSpPr>
          <p:spPr>
            <a:xfrm>
              <a:off x="1876" y="96"/>
              <a:ext cx="3219" cy="601"/>
            </a:xfrm>
            <a:prstGeom prst="rect">
              <a:avLst/>
            </a:prstGeom>
            <a:noFill/>
            <a:ln w="12700">
              <a:noFill/>
            </a:ln>
          </p:spPr>
          <p:txBody>
            <a:bodyPr>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 </a:t>
              </a:r>
              <a:r>
                <a:rPr lang="zh-CN" altLang="en-US" sz="2800" b="1" dirty="0">
                  <a:solidFill>
                    <a:srgbClr val="FF0000"/>
                  </a:solidFill>
                  <a:latin typeface="Times New Roman" panose="02020603050405020304" pitchFamily="18" charset="0"/>
                  <a:ea typeface="宋体" panose="02010600030101010101" pitchFamily="2" charset="-122"/>
                </a:rPr>
                <a:t>要求</a:t>
              </a:r>
              <a:r>
                <a:rPr lang="zh-CN" altLang="en-US" sz="2800" b="1" dirty="0">
                  <a:latin typeface="Times New Roman" panose="02020603050405020304" pitchFamily="18" charset="0"/>
                  <a:ea typeface="宋体" panose="02010600030101010101" pitchFamily="2" charset="-122"/>
                </a:rPr>
                <a:t>：弄清楚串、并联的概念。)</a:t>
              </a:r>
            </a:p>
          </p:txBody>
        </p:sp>
      </p:grpSp>
      <p:sp>
        <p:nvSpPr>
          <p:cNvPr id="456786" name="文本框 456785"/>
          <p:cNvSpPr txBox="1"/>
          <p:nvPr/>
        </p:nvSpPr>
        <p:spPr>
          <a:xfrm>
            <a:off x="685800" y="1752600"/>
            <a:ext cx="857484" cy="523220"/>
          </a:xfrm>
          <a:prstGeom prst="rect">
            <a:avLst/>
          </a:prstGeom>
          <a:noFill/>
          <a:ln w="12700">
            <a:noFill/>
          </a:ln>
        </p:spPr>
        <p:txBody>
          <a:bodyPr wrap="square">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例1.</a:t>
            </a:r>
          </a:p>
        </p:txBody>
      </p:sp>
      <p:sp>
        <p:nvSpPr>
          <p:cNvPr id="456807" name="文本框 456806"/>
          <p:cNvSpPr txBox="1"/>
          <p:nvPr/>
        </p:nvSpPr>
        <p:spPr>
          <a:xfrm>
            <a:off x="252389" y="1106488"/>
            <a:ext cx="2486704" cy="523220"/>
          </a:xfrm>
          <a:prstGeom prst="rect">
            <a:avLst/>
          </a:prstGeom>
          <a:noFill/>
          <a:ln w="12700">
            <a:noFill/>
          </a:ln>
        </p:spPr>
        <p:txBody>
          <a:bodyPr wrap="square">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  计算举例：</a:t>
            </a:r>
          </a:p>
        </p:txBody>
      </p:sp>
      <p:grpSp>
        <p:nvGrpSpPr>
          <p:cNvPr id="456878" name="组合 456877"/>
          <p:cNvGrpSpPr/>
          <p:nvPr/>
        </p:nvGrpSpPr>
        <p:grpSpPr>
          <a:xfrm>
            <a:off x="1047750" y="2571750"/>
            <a:ext cx="3079798" cy="2486025"/>
            <a:chOff x="722" y="903"/>
            <a:chExt cx="1724" cy="1566"/>
          </a:xfrm>
        </p:grpSpPr>
        <p:sp>
          <p:nvSpPr>
            <p:cNvPr id="456787" name="文本框 456786"/>
            <p:cNvSpPr txBox="1"/>
            <p:nvPr/>
          </p:nvSpPr>
          <p:spPr>
            <a:xfrm>
              <a:off x="1126" y="2217"/>
              <a:ext cx="1056" cy="252"/>
            </a:xfrm>
            <a:prstGeom prst="rect">
              <a:avLst/>
            </a:prstGeom>
            <a:noFill/>
            <a:ln w="12700">
              <a:noFill/>
            </a:ln>
          </p:spPr>
          <p:txBody>
            <a:bodyPr>
              <a:spAutoFit/>
            </a:bodyPr>
            <a:lstStyle/>
            <a:p>
              <a:pPr lvl="0" eaLnBrk="1" hangingPunct="1">
                <a:spcBef>
                  <a:spcPct val="50000"/>
                </a:spcBef>
              </a:pPr>
              <a:endParaRPr lang="en-US" altLang="zh-CN" sz="2000" b="1">
                <a:latin typeface="Times New Roman" panose="02020603050405020304" pitchFamily="18" charset="0"/>
                <a:ea typeface="宋体" panose="02010600030101010101" pitchFamily="2" charset="-122"/>
                <a:sym typeface="Symbol" panose="05050102010706020507" pitchFamily="18" charset="2"/>
              </a:endParaRPr>
            </a:p>
          </p:txBody>
        </p:sp>
        <p:sp>
          <p:nvSpPr>
            <p:cNvPr id="456790" name="直接连接符 456789"/>
            <p:cNvSpPr/>
            <p:nvPr/>
          </p:nvSpPr>
          <p:spPr>
            <a:xfrm>
              <a:off x="1090" y="993"/>
              <a:ext cx="1344" cy="0"/>
            </a:xfrm>
            <a:prstGeom prst="line">
              <a:avLst/>
            </a:prstGeom>
            <a:ln w="12700" cap="flat" cmpd="sng">
              <a:solidFill>
                <a:schemeClr val="tx1"/>
              </a:solidFill>
              <a:prstDash val="solid"/>
              <a:headEnd type="none" w="med" len="med"/>
              <a:tailEnd type="none" w="med" len="med"/>
            </a:ln>
          </p:spPr>
        </p:sp>
        <p:sp>
          <p:nvSpPr>
            <p:cNvPr id="456791" name="直接连接符 456790"/>
            <p:cNvSpPr/>
            <p:nvPr/>
          </p:nvSpPr>
          <p:spPr>
            <a:xfrm>
              <a:off x="1102" y="2145"/>
              <a:ext cx="1344" cy="0"/>
            </a:xfrm>
            <a:prstGeom prst="line">
              <a:avLst/>
            </a:prstGeom>
            <a:ln w="12700" cap="flat" cmpd="sng">
              <a:solidFill>
                <a:schemeClr val="tx1"/>
              </a:solidFill>
              <a:prstDash val="solid"/>
              <a:headEnd type="none" w="med" len="med"/>
              <a:tailEnd type="none" w="med" len="med"/>
            </a:ln>
          </p:spPr>
        </p:sp>
        <p:sp>
          <p:nvSpPr>
            <p:cNvPr id="456792" name="直接连接符 456791"/>
            <p:cNvSpPr/>
            <p:nvPr/>
          </p:nvSpPr>
          <p:spPr>
            <a:xfrm>
              <a:off x="1474" y="993"/>
              <a:ext cx="0" cy="1152"/>
            </a:xfrm>
            <a:prstGeom prst="line">
              <a:avLst/>
            </a:prstGeom>
            <a:ln w="12700" cap="flat" cmpd="sng">
              <a:solidFill>
                <a:schemeClr val="tx1"/>
              </a:solidFill>
              <a:prstDash val="solid"/>
              <a:headEnd type="oval" w="med" len="med"/>
              <a:tailEnd type="oval" w="med" len="med"/>
            </a:ln>
          </p:spPr>
        </p:sp>
        <p:sp>
          <p:nvSpPr>
            <p:cNvPr id="456793" name="矩形 456792"/>
            <p:cNvSpPr/>
            <p:nvPr/>
          </p:nvSpPr>
          <p:spPr>
            <a:xfrm>
              <a:off x="1414" y="1701"/>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794" name="直接连接符 456793"/>
            <p:cNvSpPr/>
            <p:nvPr/>
          </p:nvSpPr>
          <p:spPr>
            <a:xfrm>
              <a:off x="2434" y="993"/>
              <a:ext cx="0" cy="1152"/>
            </a:xfrm>
            <a:prstGeom prst="line">
              <a:avLst/>
            </a:prstGeom>
            <a:ln w="12700" cap="flat" cmpd="sng">
              <a:solidFill>
                <a:schemeClr val="tx1"/>
              </a:solidFill>
              <a:prstDash val="solid"/>
              <a:headEnd type="none" w="med" len="med"/>
              <a:tailEnd type="none" w="med" len="med"/>
            </a:ln>
          </p:spPr>
        </p:sp>
        <p:sp>
          <p:nvSpPr>
            <p:cNvPr id="456795" name="矩形 456794"/>
            <p:cNvSpPr/>
            <p:nvPr/>
          </p:nvSpPr>
          <p:spPr>
            <a:xfrm>
              <a:off x="1414" y="1137"/>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796" name="矩形 456795"/>
            <p:cNvSpPr/>
            <p:nvPr/>
          </p:nvSpPr>
          <p:spPr>
            <a:xfrm rot="-5400000">
              <a:off x="1966" y="849"/>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798" name="文本框 456797"/>
            <p:cNvSpPr txBox="1"/>
            <p:nvPr/>
          </p:nvSpPr>
          <p:spPr>
            <a:xfrm>
              <a:off x="1522" y="1137"/>
              <a:ext cx="336"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2</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01" name="文本框 456800"/>
            <p:cNvSpPr txBox="1"/>
            <p:nvPr/>
          </p:nvSpPr>
          <p:spPr>
            <a:xfrm>
              <a:off x="1570" y="1713"/>
              <a:ext cx="336"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6</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02" name="文本框 456801"/>
            <p:cNvSpPr txBox="1"/>
            <p:nvPr/>
          </p:nvSpPr>
          <p:spPr>
            <a:xfrm>
              <a:off x="1010" y="903"/>
              <a:ext cx="116" cy="252"/>
            </a:xfrm>
            <a:prstGeom prst="rect">
              <a:avLst/>
            </a:prstGeom>
            <a:noFill/>
            <a:ln w="12700">
              <a:noFill/>
            </a:ln>
          </p:spPr>
          <p:txBody>
            <a:bodyPr anchor="ctr">
              <a:spAutoFit/>
            </a:bodyPr>
            <a:lstStyle/>
            <a:p>
              <a:pPr lvl="0" algn="ctr" eaLnBrk="0" hangingPunct="0">
                <a:spcBef>
                  <a:spcPct val="50000"/>
                </a:spcBef>
              </a:pPr>
              <a:r>
                <a:rPr lang="zh-CN" altLang="en-US" sz="20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sp>
          <p:nvSpPr>
            <p:cNvPr id="456803" name="文本框 456802"/>
            <p:cNvSpPr txBox="1"/>
            <p:nvPr/>
          </p:nvSpPr>
          <p:spPr>
            <a:xfrm>
              <a:off x="1022" y="2055"/>
              <a:ext cx="116" cy="252"/>
            </a:xfrm>
            <a:prstGeom prst="rect">
              <a:avLst/>
            </a:prstGeom>
            <a:noFill/>
            <a:ln w="12700">
              <a:noFill/>
            </a:ln>
          </p:spPr>
          <p:txBody>
            <a:bodyPr anchor="ctr">
              <a:spAutoFit/>
            </a:bodyPr>
            <a:lstStyle/>
            <a:p>
              <a:pPr lvl="0" algn="ctr" eaLnBrk="0" hangingPunct="0">
                <a:spcBef>
                  <a:spcPct val="50000"/>
                </a:spcBef>
              </a:pPr>
              <a:r>
                <a:rPr lang="zh-CN" altLang="en-US" sz="20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grpSp>
          <p:nvGrpSpPr>
            <p:cNvPr id="456804" name="组合 456803"/>
            <p:cNvGrpSpPr/>
            <p:nvPr/>
          </p:nvGrpSpPr>
          <p:grpSpPr>
            <a:xfrm>
              <a:off x="722" y="1521"/>
              <a:ext cx="384" cy="396"/>
              <a:chOff x="816" y="1488"/>
              <a:chExt cx="384" cy="396"/>
            </a:xfrm>
          </p:grpSpPr>
          <p:sp>
            <p:nvSpPr>
              <p:cNvPr id="456805" name="文本框 456804"/>
              <p:cNvSpPr txBox="1"/>
              <p:nvPr/>
            </p:nvSpPr>
            <p:spPr>
              <a:xfrm>
                <a:off x="864" y="1632"/>
                <a:ext cx="199" cy="252"/>
              </a:xfrm>
              <a:prstGeom prst="rect">
                <a:avLst/>
              </a:prstGeom>
              <a:noFill/>
              <a:ln w="9525">
                <a:noFill/>
              </a:ln>
            </p:spPr>
            <p:txBody>
              <a:bodyPr wrap="none" anchor="t">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p>
            </p:txBody>
          </p:sp>
          <p:sp>
            <p:nvSpPr>
              <p:cNvPr id="456806" name="燕尾形箭头 456805"/>
              <p:cNvSpPr/>
              <p:nvPr/>
            </p:nvSpPr>
            <p:spPr>
              <a:xfrm>
                <a:off x="816" y="1488"/>
                <a:ext cx="384" cy="144"/>
              </a:xfrm>
              <a:prstGeom prst="notchedRightArrow">
                <a:avLst>
                  <a:gd name="adj1" fmla="val 50000"/>
                  <a:gd name="adj2" fmla="val 66666"/>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sz="2000"/>
              </a:p>
            </p:txBody>
          </p:sp>
        </p:grpSp>
        <p:grpSp>
          <p:nvGrpSpPr>
            <p:cNvPr id="456809" name="组合 456808"/>
            <p:cNvGrpSpPr/>
            <p:nvPr/>
          </p:nvGrpSpPr>
          <p:grpSpPr>
            <a:xfrm>
              <a:off x="1486" y="1557"/>
              <a:ext cx="857" cy="636"/>
              <a:chOff x="2888" y="3216"/>
              <a:chExt cx="857" cy="636"/>
            </a:xfrm>
          </p:grpSpPr>
          <p:sp>
            <p:nvSpPr>
              <p:cNvPr id="456810" name="直接连接符 456809"/>
              <p:cNvSpPr/>
              <p:nvPr/>
            </p:nvSpPr>
            <p:spPr>
              <a:xfrm flipH="1">
                <a:off x="3367" y="3264"/>
                <a:ext cx="0" cy="564"/>
              </a:xfrm>
              <a:prstGeom prst="line">
                <a:avLst/>
              </a:prstGeom>
              <a:ln w="9525" cap="flat" cmpd="sng">
                <a:solidFill>
                  <a:schemeClr val="tx1"/>
                </a:solidFill>
                <a:prstDash val="solid"/>
                <a:headEnd type="none" w="med" len="med"/>
                <a:tailEnd type="none" w="med" len="med"/>
              </a:ln>
            </p:spPr>
          </p:sp>
          <p:sp>
            <p:nvSpPr>
              <p:cNvPr id="456811" name="矩形 456810"/>
              <p:cNvSpPr/>
              <p:nvPr/>
            </p:nvSpPr>
            <p:spPr>
              <a:xfrm rot="5400000" flipH="1">
                <a:off x="3201" y="3462"/>
                <a:ext cx="336" cy="156"/>
              </a:xfrm>
              <a:prstGeom prst="rec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p>
            </p:txBody>
          </p:sp>
          <p:sp>
            <p:nvSpPr>
              <p:cNvPr id="456812" name="流程图: 联系 456811"/>
              <p:cNvSpPr/>
              <p:nvPr/>
            </p:nvSpPr>
            <p:spPr>
              <a:xfrm flipH="1">
                <a:off x="3344" y="3216"/>
                <a:ext cx="47" cy="60"/>
              </a:xfrm>
              <a:prstGeom prst="flowChartConnector">
                <a:avLst/>
              </a:prstGeom>
              <a:solidFill>
                <a:schemeClr val="tx1"/>
              </a:solidFill>
              <a:ln w="9525" cap="flat" cmpd="sng">
                <a:solidFill>
                  <a:schemeClr val="tx1"/>
                </a:solidFill>
                <a:prstDash val="solid"/>
                <a:headEnd type="none" w="med" len="med"/>
                <a:tailEnd type="none" w="med" len="med"/>
              </a:ln>
            </p:spPr>
            <p:txBody>
              <a:bodyPr/>
              <a:lstStyle/>
              <a:p>
                <a:endParaRPr lang="zh-CN" altLang="en-US" sz="2000"/>
              </a:p>
            </p:txBody>
          </p:sp>
          <p:sp>
            <p:nvSpPr>
              <p:cNvPr id="456813" name="流程图: 联系 456812"/>
              <p:cNvSpPr/>
              <p:nvPr/>
            </p:nvSpPr>
            <p:spPr>
              <a:xfrm flipH="1">
                <a:off x="3344" y="3792"/>
                <a:ext cx="47" cy="60"/>
              </a:xfrm>
              <a:prstGeom prst="flowChartConnector">
                <a:avLst/>
              </a:prstGeom>
              <a:solidFill>
                <a:schemeClr val="tx1"/>
              </a:solidFill>
              <a:ln w="9525" cap="flat" cmpd="sng">
                <a:solidFill>
                  <a:schemeClr val="tx1"/>
                </a:solidFill>
                <a:prstDash val="solid"/>
                <a:headEnd type="none" w="med" len="med"/>
                <a:tailEnd type="none" w="med" len="med"/>
              </a:ln>
            </p:spPr>
            <p:txBody>
              <a:bodyPr/>
              <a:lstStyle/>
              <a:p>
                <a:endParaRPr lang="zh-CN" altLang="en-US" sz="2000"/>
              </a:p>
            </p:txBody>
          </p:sp>
          <p:sp>
            <p:nvSpPr>
              <p:cNvPr id="456814" name="文本框 456813"/>
              <p:cNvSpPr txBox="1"/>
              <p:nvPr/>
            </p:nvSpPr>
            <p:spPr>
              <a:xfrm>
                <a:off x="3459" y="3382"/>
                <a:ext cx="286" cy="252"/>
              </a:xfrm>
              <a:prstGeom prst="rect">
                <a:avLst/>
              </a:prstGeom>
              <a:noFill/>
              <a:ln w="9525">
                <a:noFill/>
              </a:ln>
            </p:spPr>
            <p:txBody>
              <a:bodyPr wrap="none" anchor="t">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3</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endParaRPr lang="zh-CN" altLang="en-US" sz="2000" b="1" dirty="0">
                  <a:latin typeface="Times New Roman" panose="02020603050405020304" pitchFamily="18" charset="0"/>
                  <a:ea typeface="宋体" panose="02010600030101010101" pitchFamily="2" charset="-122"/>
                </a:endParaRPr>
              </a:p>
            </p:txBody>
          </p:sp>
          <p:sp>
            <p:nvSpPr>
              <p:cNvPr id="456815" name="直接连接符 456814"/>
              <p:cNvSpPr/>
              <p:nvPr/>
            </p:nvSpPr>
            <p:spPr>
              <a:xfrm>
                <a:off x="2888" y="3240"/>
                <a:ext cx="487" cy="0"/>
              </a:xfrm>
              <a:prstGeom prst="line">
                <a:avLst/>
              </a:prstGeom>
              <a:ln w="9525" cap="flat" cmpd="sng">
                <a:solidFill>
                  <a:schemeClr val="tx1"/>
                </a:solidFill>
                <a:prstDash val="solid"/>
                <a:headEnd type="none" w="med" len="med"/>
                <a:tailEnd type="none" w="med" len="med"/>
              </a:ln>
            </p:spPr>
          </p:sp>
        </p:grpSp>
      </p:grpSp>
      <p:sp>
        <p:nvSpPr>
          <p:cNvPr id="456843" name="文本框 456842"/>
          <p:cNvSpPr txBox="1"/>
          <p:nvPr/>
        </p:nvSpPr>
        <p:spPr>
          <a:xfrm>
            <a:off x="5257799" y="1752600"/>
            <a:ext cx="1121875" cy="523220"/>
          </a:xfrm>
          <a:prstGeom prst="rect">
            <a:avLst/>
          </a:prstGeom>
          <a:noFill/>
          <a:ln w="12700">
            <a:noFill/>
          </a:ln>
        </p:spPr>
        <p:txBody>
          <a:bodyPr wrap="square">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rPr>
              <a:t>例2.</a:t>
            </a:r>
          </a:p>
        </p:txBody>
      </p:sp>
      <p:grpSp>
        <p:nvGrpSpPr>
          <p:cNvPr id="456881" name="组合 456880"/>
          <p:cNvGrpSpPr/>
          <p:nvPr/>
        </p:nvGrpSpPr>
        <p:grpSpPr>
          <a:xfrm>
            <a:off x="5499099" y="2181225"/>
            <a:ext cx="3387063" cy="3400425"/>
            <a:chOff x="3464" y="597"/>
            <a:chExt cx="1896" cy="2142"/>
          </a:xfrm>
        </p:grpSpPr>
        <p:sp>
          <p:nvSpPr>
            <p:cNvPr id="456817" name="文本框 456816"/>
            <p:cNvSpPr txBox="1"/>
            <p:nvPr/>
          </p:nvSpPr>
          <p:spPr>
            <a:xfrm>
              <a:off x="4336" y="597"/>
              <a:ext cx="432"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40</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18" name="直接连接符 456817"/>
            <p:cNvSpPr/>
            <p:nvPr/>
          </p:nvSpPr>
          <p:spPr>
            <a:xfrm>
              <a:off x="3800" y="885"/>
              <a:ext cx="1344" cy="0"/>
            </a:xfrm>
            <a:prstGeom prst="line">
              <a:avLst/>
            </a:prstGeom>
            <a:ln w="12700" cap="flat" cmpd="sng">
              <a:solidFill>
                <a:schemeClr val="tx1"/>
              </a:solidFill>
              <a:prstDash val="solid"/>
              <a:headEnd type="none" w="med" len="med"/>
              <a:tailEnd type="none" w="med" len="med"/>
            </a:ln>
          </p:spPr>
        </p:sp>
        <p:sp>
          <p:nvSpPr>
            <p:cNvPr id="456819" name="直接连接符 456818"/>
            <p:cNvSpPr/>
            <p:nvPr/>
          </p:nvSpPr>
          <p:spPr>
            <a:xfrm>
              <a:off x="3812" y="2037"/>
              <a:ext cx="1344" cy="0"/>
            </a:xfrm>
            <a:prstGeom prst="line">
              <a:avLst/>
            </a:prstGeom>
            <a:ln w="12700" cap="flat" cmpd="sng">
              <a:solidFill>
                <a:schemeClr val="tx1"/>
              </a:solidFill>
              <a:prstDash val="solid"/>
              <a:headEnd type="none" w="med" len="med"/>
              <a:tailEnd type="none" w="med" len="med"/>
            </a:ln>
          </p:spPr>
        </p:sp>
        <p:sp>
          <p:nvSpPr>
            <p:cNvPr id="456820" name="直接连接符 456819"/>
            <p:cNvSpPr/>
            <p:nvPr/>
          </p:nvSpPr>
          <p:spPr>
            <a:xfrm>
              <a:off x="5132" y="885"/>
              <a:ext cx="0" cy="1152"/>
            </a:xfrm>
            <a:prstGeom prst="line">
              <a:avLst/>
            </a:prstGeom>
            <a:ln w="12700" cap="flat" cmpd="sng">
              <a:solidFill>
                <a:schemeClr val="tx1"/>
              </a:solidFill>
              <a:prstDash val="solid"/>
              <a:headEnd type="oval" w="med" len="med"/>
              <a:tailEnd type="oval" w="med" len="med"/>
            </a:ln>
          </p:spPr>
        </p:sp>
        <p:sp>
          <p:nvSpPr>
            <p:cNvPr id="456821" name="矩形 456820"/>
            <p:cNvSpPr/>
            <p:nvPr/>
          </p:nvSpPr>
          <p:spPr>
            <a:xfrm rot="-5400000">
              <a:off x="4676" y="741"/>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822" name="矩形 456821"/>
            <p:cNvSpPr/>
            <p:nvPr/>
          </p:nvSpPr>
          <p:spPr>
            <a:xfrm rot="-5400000">
              <a:off x="4628" y="1881"/>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823" name="文本框 456822"/>
            <p:cNvSpPr txBox="1"/>
            <p:nvPr/>
          </p:nvSpPr>
          <p:spPr>
            <a:xfrm>
              <a:off x="4544" y="1749"/>
              <a:ext cx="432"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30</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24" name="直接连接符 456823"/>
            <p:cNvSpPr/>
            <p:nvPr/>
          </p:nvSpPr>
          <p:spPr>
            <a:xfrm flipH="1" flipV="1">
              <a:off x="4592" y="1509"/>
              <a:ext cx="528" cy="528"/>
            </a:xfrm>
            <a:prstGeom prst="line">
              <a:avLst/>
            </a:prstGeom>
            <a:ln w="12700" cap="flat" cmpd="sng">
              <a:solidFill>
                <a:schemeClr val="tx1"/>
              </a:solidFill>
              <a:prstDash val="solid"/>
              <a:headEnd type="none" w="med" len="med"/>
              <a:tailEnd type="none" w="sm" len="med"/>
            </a:ln>
          </p:spPr>
        </p:sp>
        <p:sp>
          <p:nvSpPr>
            <p:cNvPr id="456825" name="直接连接符 456824"/>
            <p:cNvSpPr/>
            <p:nvPr/>
          </p:nvSpPr>
          <p:spPr>
            <a:xfrm>
              <a:off x="3968" y="885"/>
              <a:ext cx="528" cy="528"/>
            </a:xfrm>
            <a:prstGeom prst="line">
              <a:avLst/>
            </a:prstGeom>
            <a:ln w="12700" cap="flat" cmpd="sng">
              <a:solidFill>
                <a:schemeClr val="tx1"/>
              </a:solidFill>
              <a:prstDash val="solid"/>
              <a:headEnd type="oval" w="med" len="med"/>
              <a:tailEnd type="none" w="med" len="med"/>
            </a:ln>
          </p:spPr>
        </p:sp>
        <p:cxnSp>
          <p:nvCxnSpPr>
            <p:cNvPr id="456826" name="肘形连接符 456825"/>
            <p:cNvCxnSpPr>
              <a:stCxn id="456825" idx="1"/>
              <a:endCxn id="456824" idx="1"/>
            </p:cNvCxnSpPr>
            <p:nvPr/>
          </p:nvCxnSpPr>
          <p:spPr>
            <a:xfrm rot="-5400000" flipH="1">
              <a:off x="4496" y="1413"/>
              <a:ext cx="96" cy="96"/>
            </a:xfrm>
            <a:prstGeom prst="bentConnector3">
              <a:avLst>
                <a:gd name="adj1" fmla="val 50000"/>
              </a:avLst>
            </a:prstGeom>
            <a:ln w="12700" cap="flat" cmpd="sng">
              <a:solidFill>
                <a:schemeClr val="tx1"/>
              </a:solidFill>
              <a:prstDash val="solid"/>
              <a:miter/>
              <a:headEnd type="none" w="med" len="med"/>
              <a:tailEnd type="none" w="med" len="med"/>
            </a:ln>
          </p:spPr>
        </p:cxnSp>
        <p:sp>
          <p:nvSpPr>
            <p:cNvPr id="456827" name="矩形 456826"/>
            <p:cNvSpPr/>
            <p:nvPr/>
          </p:nvSpPr>
          <p:spPr>
            <a:xfrm rot="-2700000">
              <a:off x="4256" y="1077"/>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828" name="直接连接符 456827"/>
            <p:cNvSpPr/>
            <p:nvPr/>
          </p:nvSpPr>
          <p:spPr>
            <a:xfrm flipH="1">
              <a:off x="3968" y="885"/>
              <a:ext cx="1152" cy="1152"/>
            </a:xfrm>
            <a:prstGeom prst="line">
              <a:avLst/>
            </a:prstGeom>
            <a:ln w="12700" cap="flat" cmpd="sng">
              <a:solidFill>
                <a:schemeClr val="tx1"/>
              </a:solidFill>
              <a:prstDash val="solid"/>
              <a:headEnd type="oval" w="med" len="med"/>
              <a:tailEnd type="oval" w="med" len="med"/>
            </a:ln>
          </p:spPr>
        </p:sp>
        <p:sp>
          <p:nvSpPr>
            <p:cNvPr id="456829" name="矩形 456828"/>
            <p:cNvSpPr/>
            <p:nvPr/>
          </p:nvSpPr>
          <p:spPr>
            <a:xfrm rot="2700000">
              <a:off x="4724" y="1089"/>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830" name="直接连接符 456829"/>
            <p:cNvSpPr/>
            <p:nvPr/>
          </p:nvSpPr>
          <p:spPr>
            <a:xfrm>
              <a:off x="5120" y="885"/>
              <a:ext cx="240" cy="0"/>
            </a:xfrm>
            <a:prstGeom prst="line">
              <a:avLst/>
            </a:prstGeom>
            <a:ln w="12700" cap="flat" cmpd="sng">
              <a:solidFill>
                <a:schemeClr val="tx1"/>
              </a:solidFill>
              <a:prstDash val="solid"/>
              <a:headEnd type="oval" w="sm" len="med"/>
              <a:tailEnd type="none" w="med" len="med"/>
            </a:ln>
          </p:spPr>
        </p:sp>
        <p:sp>
          <p:nvSpPr>
            <p:cNvPr id="456831" name="直接连接符 456830"/>
            <p:cNvSpPr/>
            <p:nvPr/>
          </p:nvSpPr>
          <p:spPr>
            <a:xfrm>
              <a:off x="5360" y="885"/>
              <a:ext cx="0" cy="1440"/>
            </a:xfrm>
            <a:prstGeom prst="line">
              <a:avLst/>
            </a:prstGeom>
            <a:ln w="12700" cap="flat" cmpd="sng">
              <a:solidFill>
                <a:schemeClr val="tx1"/>
              </a:solidFill>
              <a:prstDash val="solid"/>
              <a:headEnd type="none" w="med" len="med"/>
              <a:tailEnd type="none" w="med" len="med"/>
            </a:ln>
          </p:spPr>
        </p:sp>
        <p:sp>
          <p:nvSpPr>
            <p:cNvPr id="456832" name="直接连接符 456831"/>
            <p:cNvSpPr/>
            <p:nvPr/>
          </p:nvSpPr>
          <p:spPr>
            <a:xfrm>
              <a:off x="3968" y="2025"/>
              <a:ext cx="0" cy="288"/>
            </a:xfrm>
            <a:prstGeom prst="line">
              <a:avLst/>
            </a:prstGeom>
            <a:ln w="12700" cap="flat" cmpd="sng">
              <a:solidFill>
                <a:schemeClr val="tx1"/>
              </a:solidFill>
              <a:prstDash val="solid"/>
              <a:headEnd type="oval" w="sm" len="med"/>
              <a:tailEnd type="none" w="med" len="med"/>
            </a:ln>
          </p:spPr>
        </p:sp>
        <p:sp>
          <p:nvSpPr>
            <p:cNvPr id="456833" name="直接连接符 456832"/>
            <p:cNvSpPr/>
            <p:nvPr/>
          </p:nvSpPr>
          <p:spPr>
            <a:xfrm>
              <a:off x="3968" y="2313"/>
              <a:ext cx="1392" cy="0"/>
            </a:xfrm>
            <a:prstGeom prst="line">
              <a:avLst/>
            </a:prstGeom>
            <a:ln w="12700" cap="flat" cmpd="sng">
              <a:solidFill>
                <a:schemeClr val="tx1"/>
              </a:solidFill>
              <a:prstDash val="solid"/>
              <a:headEnd type="none" w="med" len="med"/>
              <a:tailEnd type="none" w="med" len="med"/>
            </a:ln>
          </p:spPr>
        </p:sp>
        <p:sp>
          <p:nvSpPr>
            <p:cNvPr id="456834" name="文本框 456833"/>
            <p:cNvSpPr txBox="1"/>
            <p:nvPr/>
          </p:nvSpPr>
          <p:spPr>
            <a:xfrm>
              <a:off x="4496" y="2025"/>
              <a:ext cx="432"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30</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35" name="文本框 456834"/>
            <p:cNvSpPr txBox="1"/>
            <p:nvPr/>
          </p:nvSpPr>
          <p:spPr>
            <a:xfrm rot="2668168">
              <a:off x="4208" y="986"/>
              <a:ext cx="432"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40</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36" name="文本框 456835"/>
            <p:cNvSpPr txBox="1"/>
            <p:nvPr/>
          </p:nvSpPr>
          <p:spPr>
            <a:xfrm rot="18900000">
              <a:off x="4724" y="1178"/>
              <a:ext cx="432" cy="252"/>
            </a:xfrm>
            <a:prstGeom prst="rect">
              <a:avLst/>
            </a:prstGeom>
            <a:noFill/>
            <a:ln w="12700">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30</a:t>
              </a:r>
              <a:r>
                <a:rPr lang="zh-CN" altLang="en-US" sz="20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456837" name="矩形 456836"/>
            <p:cNvSpPr/>
            <p:nvPr/>
          </p:nvSpPr>
          <p:spPr>
            <a:xfrm rot="-5400000">
              <a:off x="4628" y="2169"/>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000"/>
            </a:p>
          </p:txBody>
        </p:sp>
        <p:sp>
          <p:nvSpPr>
            <p:cNvPr id="456838" name="文本框 456837"/>
            <p:cNvSpPr txBox="1"/>
            <p:nvPr/>
          </p:nvSpPr>
          <p:spPr>
            <a:xfrm>
              <a:off x="3720" y="795"/>
              <a:ext cx="116" cy="252"/>
            </a:xfrm>
            <a:prstGeom prst="rect">
              <a:avLst/>
            </a:prstGeom>
            <a:noFill/>
            <a:ln w="12700">
              <a:noFill/>
            </a:ln>
          </p:spPr>
          <p:txBody>
            <a:bodyPr anchor="ctr">
              <a:spAutoFit/>
            </a:bodyPr>
            <a:lstStyle/>
            <a:p>
              <a:pPr lvl="0" algn="ctr" eaLnBrk="0" hangingPunct="0">
                <a:spcBef>
                  <a:spcPct val="50000"/>
                </a:spcBef>
              </a:pPr>
              <a:r>
                <a:rPr lang="zh-CN" altLang="en-US" sz="20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sp>
          <p:nvSpPr>
            <p:cNvPr id="456839" name="文本框 456838"/>
            <p:cNvSpPr txBox="1"/>
            <p:nvPr/>
          </p:nvSpPr>
          <p:spPr>
            <a:xfrm>
              <a:off x="3732" y="1947"/>
              <a:ext cx="116" cy="252"/>
            </a:xfrm>
            <a:prstGeom prst="rect">
              <a:avLst/>
            </a:prstGeom>
            <a:noFill/>
            <a:ln w="12700">
              <a:noFill/>
            </a:ln>
          </p:spPr>
          <p:txBody>
            <a:bodyPr anchor="ctr">
              <a:spAutoFit/>
            </a:bodyPr>
            <a:lstStyle/>
            <a:p>
              <a:pPr lvl="0" algn="ctr" eaLnBrk="0" hangingPunct="0">
                <a:spcBef>
                  <a:spcPct val="50000"/>
                </a:spcBef>
              </a:pPr>
              <a:r>
                <a:rPr lang="zh-CN" altLang="en-US" sz="20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grpSp>
          <p:nvGrpSpPr>
            <p:cNvPr id="456840" name="组合 456839"/>
            <p:cNvGrpSpPr/>
            <p:nvPr/>
          </p:nvGrpSpPr>
          <p:grpSpPr>
            <a:xfrm>
              <a:off x="3464" y="1389"/>
              <a:ext cx="384" cy="396"/>
              <a:chOff x="816" y="1488"/>
              <a:chExt cx="384" cy="396"/>
            </a:xfrm>
          </p:grpSpPr>
          <p:sp>
            <p:nvSpPr>
              <p:cNvPr id="456841" name="文本框 456840"/>
              <p:cNvSpPr txBox="1"/>
              <p:nvPr/>
            </p:nvSpPr>
            <p:spPr>
              <a:xfrm>
                <a:off x="864" y="1632"/>
                <a:ext cx="199" cy="252"/>
              </a:xfrm>
              <a:prstGeom prst="rect">
                <a:avLst/>
              </a:prstGeom>
              <a:noFill/>
              <a:ln w="9525">
                <a:noFill/>
              </a:ln>
            </p:spPr>
            <p:txBody>
              <a:bodyPr wrap="none" anchor="t">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p>
            </p:txBody>
          </p:sp>
          <p:sp>
            <p:nvSpPr>
              <p:cNvPr id="456842" name="燕尾形箭头 456841"/>
              <p:cNvSpPr/>
              <p:nvPr/>
            </p:nvSpPr>
            <p:spPr>
              <a:xfrm>
                <a:off x="816" y="1488"/>
                <a:ext cx="384" cy="144"/>
              </a:xfrm>
              <a:prstGeom prst="notchedRightArrow">
                <a:avLst>
                  <a:gd name="adj1" fmla="val 50000"/>
                  <a:gd name="adj2" fmla="val 66666"/>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sz="2000"/>
              </a:p>
            </p:txBody>
          </p:sp>
        </p:grpSp>
        <p:sp>
          <p:nvSpPr>
            <p:cNvPr id="456844" name="文本框 456843"/>
            <p:cNvSpPr txBox="1"/>
            <p:nvPr/>
          </p:nvSpPr>
          <p:spPr>
            <a:xfrm>
              <a:off x="4172" y="2487"/>
              <a:ext cx="1104" cy="252"/>
            </a:xfrm>
            <a:prstGeom prst="rect">
              <a:avLst/>
            </a:prstGeom>
            <a:noFill/>
            <a:ln w="12700">
              <a:noFill/>
            </a:ln>
          </p:spPr>
          <p:txBody>
            <a:bodyPr>
              <a:spAutoFit/>
            </a:bodyPr>
            <a:lstStyle/>
            <a:p>
              <a:pPr lvl="0" eaLnBrk="1" hangingPunct="1">
                <a:spcBef>
                  <a:spcPct val="50000"/>
                </a:spcBef>
              </a:pPr>
              <a:endParaRPr lang="en-US" altLang="zh-CN" sz="2000" b="1">
                <a:latin typeface="Times New Roman" panose="02020603050405020304" pitchFamily="18" charset="0"/>
                <a:ea typeface="宋体" panose="02010600030101010101" pitchFamily="2" charset="-122"/>
                <a:sym typeface="Symbol" panose="05050102010706020507" pitchFamily="18" charset="2"/>
              </a:endParaRPr>
            </a:p>
          </p:txBody>
        </p:sp>
      </p:grpSp>
      <p:sp>
        <p:nvSpPr>
          <p:cNvPr id="456884" name="矩形 456883"/>
          <p:cNvSpPr/>
          <p:nvPr/>
        </p:nvSpPr>
        <p:spPr>
          <a:xfrm>
            <a:off x="2052638" y="5638800"/>
            <a:ext cx="1623846" cy="400110"/>
          </a:xfrm>
          <a:prstGeom prst="rect">
            <a:avLst/>
          </a:prstGeom>
          <a:noFill/>
          <a:ln w="12700">
            <a:noFill/>
          </a:ln>
        </p:spPr>
        <p:txBody>
          <a:bodyPr wrap="square" anchor="t">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a:latin typeface="Times New Roman" panose="02020603050405020304" pitchFamily="18" charset="0"/>
                <a:ea typeface="宋体" panose="02010600030101010101" pitchFamily="2" charset="-122"/>
              </a:rPr>
              <a:t>  = 2 </a:t>
            </a:r>
            <a:r>
              <a:rPr lang="en-US" altLang="zh-CN" sz="2000" b="1">
                <a:latin typeface="Times New Roman" panose="02020603050405020304" pitchFamily="18" charset="0"/>
                <a:ea typeface="宋体" panose="02010600030101010101" pitchFamily="2" charset="-122"/>
                <a:sym typeface="Symbol" panose="05050102010706020507" pitchFamily="18" charset="2"/>
              </a:rPr>
              <a:t></a:t>
            </a:r>
          </a:p>
        </p:txBody>
      </p:sp>
      <p:sp>
        <p:nvSpPr>
          <p:cNvPr id="456885" name="矩形 456884"/>
          <p:cNvSpPr/>
          <p:nvPr/>
        </p:nvSpPr>
        <p:spPr>
          <a:xfrm>
            <a:off x="6629400" y="5638800"/>
            <a:ext cx="1724862" cy="400110"/>
          </a:xfrm>
          <a:prstGeom prst="rect">
            <a:avLst/>
          </a:prstGeom>
          <a:noFill/>
          <a:ln w="12700">
            <a:noFill/>
          </a:ln>
        </p:spPr>
        <p:txBody>
          <a:bodyPr wrap="square" anchor="t">
            <a:spAutoFit/>
          </a:bodyPr>
          <a:lstStyle/>
          <a:p>
            <a:pPr lvl="0" eaLnBrk="1" hangingPunct="1">
              <a:spcBef>
                <a:spcPct val="50000"/>
              </a:spcBef>
            </a:pPr>
            <a:r>
              <a:rPr lang="zh-CN" altLang="en-US" sz="2000" b="1">
                <a:latin typeface="Times New Roman" panose="02020603050405020304" pitchFamily="18" charset="0"/>
                <a:ea typeface="宋体" panose="02010600030101010101" pitchFamily="2" charset="-122"/>
              </a:rPr>
              <a:t> </a:t>
            </a:r>
            <a:r>
              <a:rPr lang="en-US" altLang="zh-CN" sz="2000" b="1" i="1">
                <a:latin typeface="Times New Roman" panose="02020603050405020304" pitchFamily="18" charset="0"/>
                <a:ea typeface="宋体" panose="02010600030101010101" pitchFamily="2" charset="-122"/>
              </a:rPr>
              <a:t>R</a:t>
            </a:r>
            <a:r>
              <a:rPr lang="en-US" altLang="zh-CN" sz="2000" b="1">
                <a:latin typeface="Times New Roman" panose="02020603050405020304" pitchFamily="18" charset="0"/>
                <a:ea typeface="宋体" panose="02010600030101010101" pitchFamily="2" charset="-122"/>
              </a:rPr>
              <a:t> = 30</a:t>
            </a:r>
            <a:r>
              <a:rPr lang="en-US" altLang="zh-CN" sz="2000" b="1">
                <a:latin typeface="Times New Roman" panose="02020603050405020304" pitchFamily="18" charset="0"/>
                <a:ea typeface="宋体" panose="02010600030101010101" pitchFamily="2" charset="-122"/>
                <a:sym typeface="Symbol" panose="05050102010706020507" pitchFamily="18" charset="2"/>
              </a:rPr>
              <a:t></a:t>
            </a:r>
          </a:p>
        </p:txBody>
      </p:sp>
      <p:sp>
        <p:nvSpPr>
          <p:cNvPr id="456886" name="动作按钮: 前进或下一项 456885">
            <a:hlinkClick r:id="" action="ppaction://hlinkshowjump?jump=nextslide"/>
          </p:cNvPr>
          <p:cNvSpPr/>
          <p:nvPr/>
        </p:nvSpPr>
        <p:spPr>
          <a:xfrm>
            <a:off x="8458199" y="6477000"/>
            <a:ext cx="600239"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p>
        </p:txBody>
      </p:sp>
      <p:sp>
        <p:nvSpPr>
          <p:cNvPr id="456887" name="动作按钮: 后退或前一项 456886">
            <a:hlinkClick r:id="" action="ppaction://hlinkshowjump?jump=previousslide"/>
          </p:cNvPr>
          <p:cNvSpPr/>
          <p:nvPr/>
        </p:nvSpPr>
        <p:spPr>
          <a:xfrm>
            <a:off x="7848599" y="6477000"/>
            <a:ext cx="600239"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56807"/>
                                        </p:tgtEl>
                                        <p:attrNameLst>
                                          <p:attrName>style.visibility</p:attrName>
                                        </p:attrNameLst>
                                      </p:cBhvr>
                                      <p:to>
                                        <p:strVal val="visible"/>
                                      </p:to>
                                    </p:set>
                                    <p:animEffect transition="in" filter="randombar(horizontal)">
                                      <p:cBhvr>
                                        <p:cTn id="7" dur="500"/>
                                        <p:tgtEl>
                                          <p:spTgt spid="45680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56786"/>
                                        </p:tgtEl>
                                        <p:attrNameLst>
                                          <p:attrName>style.visibility</p:attrName>
                                        </p:attrNameLst>
                                      </p:cBhvr>
                                      <p:to>
                                        <p:strVal val="visible"/>
                                      </p:to>
                                    </p:set>
                                    <p:animEffect transition="in" filter="randombar(horizontal)">
                                      <p:cBhvr>
                                        <p:cTn id="12" dur="500"/>
                                        <p:tgtEl>
                                          <p:spTgt spid="45678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56878"/>
                                        </p:tgtEl>
                                        <p:attrNameLst>
                                          <p:attrName>style.visibility</p:attrName>
                                        </p:attrNameLst>
                                      </p:cBhvr>
                                      <p:to>
                                        <p:strVal val="visible"/>
                                      </p:to>
                                    </p:set>
                                    <p:animEffect transition="in" filter="randombar(horizontal)">
                                      <p:cBhvr>
                                        <p:cTn id="17" dur="500"/>
                                        <p:tgtEl>
                                          <p:spTgt spid="456878"/>
                                        </p:tgtEl>
                                      </p:cBhvr>
                                    </p:animEffect>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456843"/>
                                        </p:tgtEl>
                                        <p:attrNameLst>
                                          <p:attrName>style.visibility</p:attrName>
                                        </p:attrNameLst>
                                      </p:cBhvr>
                                      <p:to>
                                        <p:strVal val="visible"/>
                                      </p:to>
                                    </p:set>
                                    <p:animEffect transition="in" filter="randombar(horizontal)">
                                      <p:cBhvr>
                                        <p:cTn id="21" dur="500"/>
                                        <p:tgtEl>
                                          <p:spTgt spid="456843"/>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456881"/>
                                        </p:tgtEl>
                                        <p:attrNameLst>
                                          <p:attrName>style.visibility</p:attrName>
                                        </p:attrNameLst>
                                      </p:cBhvr>
                                      <p:to>
                                        <p:strVal val="visible"/>
                                      </p:to>
                                    </p:set>
                                    <p:animEffect transition="in" filter="randombar(horizontal)">
                                      <p:cBhvr>
                                        <p:cTn id="26" dur="500"/>
                                        <p:tgtEl>
                                          <p:spTgt spid="45688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56884"/>
                                        </p:tgtEl>
                                        <p:attrNameLst>
                                          <p:attrName>style.visibility</p:attrName>
                                        </p:attrNameLst>
                                      </p:cBhvr>
                                      <p:to>
                                        <p:strVal val="visible"/>
                                      </p:to>
                                    </p:set>
                                    <p:anim calcmode="lin" valueType="num">
                                      <p:cBhvr additive="base">
                                        <p:cTn id="31" dur="500" fill="hold"/>
                                        <p:tgtEl>
                                          <p:spTgt spid="456884"/>
                                        </p:tgtEl>
                                        <p:attrNameLst>
                                          <p:attrName>ppt_x</p:attrName>
                                        </p:attrNameLst>
                                      </p:cBhvr>
                                      <p:tavLst>
                                        <p:tav tm="0">
                                          <p:val>
                                            <p:strVal val="#ppt_x"/>
                                          </p:val>
                                        </p:tav>
                                        <p:tav tm="100000">
                                          <p:val>
                                            <p:strVal val="#ppt_x"/>
                                          </p:val>
                                        </p:tav>
                                      </p:tavLst>
                                    </p:anim>
                                    <p:anim calcmode="lin" valueType="num">
                                      <p:cBhvr additive="base">
                                        <p:cTn id="32" dur="500" fill="hold"/>
                                        <p:tgtEl>
                                          <p:spTgt spid="45688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56885"/>
                                        </p:tgtEl>
                                        <p:attrNameLst>
                                          <p:attrName>style.visibility</p:attrName>
                                        </p:attrNameLst>
                                      </p:cBhvr>
                                      <p:to>
                                        <p:strVal val="visible"/>
                                      </p:to>
                                    </p:set>
                                    <p:anim calcmode="lin" valueType="num">
                                      <p:cBhvr additive="base">
                                        <p:cTn id="35" dur="500" fill="hold"/>
                                        <p:tgtEl>
                                          <p:spTgt spid="456885"/>
                                        </p:tgtEl>
                                        <p:attrNameLst>
                                          <p:attrName>ppt_x</p:attrName>
                                        </p:attrNameLst>
                                      </p:cBhvr>
                                      <p:tavLst>
                                        <p:tav tm="0">
                                          <p:val>
                                            <p:strVal val="#ppt_x"/>
                                          </p:val>
                                        </p:tav>
                                        <p:tav tm="100000">
                                          <p:val>
                                            <p:strVal val="#ppt_x"/>
                                          </p:val>
                                        </p:tav>
                                      </p:tavLst>
                                    </p:anim>
                                    <p:anim calcmode="lin" valueType="num">
                                      <p:cBhvr additive="base">
                                        <p:cTn id="36" dur="500" fill="hold"/>
                                        <p:tgtEl>
                                          <p:spTgt spid="4568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786" grpId="0"/>
      <p:bldP spid="456807" grpId="0"/>
      <p:bldP spid="456843" grpId="0"/>
      <p:bldP spid="456884" grpId="0"/>
      <p:bldP spid="45688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graphicFrame>
        <p:nvGraphicFramePr>
          <p:cNvPr id="5" name="对象 4"/>
          <p:cNvGraphicFramePr>
            <a:graphicFrameLocks noChangeAspect="1"/>
          </p:cNvGraphicFramePr>
          <p:nvPr/>
        </p:nvGraphicFramePr>
        <p:xfrm>
          <a:off x="-252536" y="1340768"/>
          <a:ext cx="10658685" cy="3528392"/>
        </p:xfrm>
        <a:graphic>
          <a:graphicData uri="http://schemas.openxmlformats.org/presentationml/2006/ole">
            <mc:AlternateContent xmlns:mc="http://schemas.openxmlformats.org/markup-compatibility/2006">
              <mc:Choice xmlns:v="urn:schemas-microsoft-com:vml" Requires="v">
                <p:oleObj spid="_x0000_s10267" r:id="rId3" imgW="6502400" imgH="1739900" progId="Visio.Drawing.11">
                  <p:embed/>
                </p:oleObj>
              </mc:Choice>
              <mc:Fallback>
                <p:oleObj r:id="rId3" imgW="6502400" imgH="1739900" progId="Visio.Drawing.11">
                  <p:embed/>
                  <p:pic>
                    <p:nvPicPr>
                      <p:cNvPr id="0" name="对象 2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536" y="1340768"/>
                        <a:ext cx="10658685" cy="3528392"/>
                      </a:xfrm>
                      <a:prstGeom prst="rect">
                        <a:avLst/>
                      </a:prstGeom>
                      <a:noFill/>
                    </p:spPr>
                  </p:pic>
                </p:oleObj>
              </mc:Fallback>
            </mc:AlternateContent>
          </a:graphicData>
        </a:graphic>
      </p:graphicFrame>
      <p:sp>
        <p:nvSpPr>
          <p:cNvPr id="6"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endParaRPr lang="zh-CN" altLang="en-US"/>
          </a:p>
        </p:txBody>
      </p:sp>
      <p:sp>
        <p:nvSpPr>
          <p:cNvPr id="8" name="矩形 7"/>
          <p:cNvSpPr/>
          <p:nvPr/>
        </p:nvSpPr>
        <p:spPr>
          <a:xfrm>
            <a:off x="755576" y="404664"/>
            <a:ext cx="4065537" cy="461665"/>
          </a:xfrm>
          <a:prstGeom prst="rect">
            <a:avLst/>
          </a:prstGeom>
        </p:spPr>
        <p:txBody>
          <a:bodyPr wrap="none">
            <a:spAutoFit/>
          </a:bodyPr>
          <a:lstStyle/>
          <a:p>
            <a:r>
              <a:rPr lang="zh-CN" altLang="zh-CN" sz="2400" b="1" dirty="0">
                <a:solidFill>
                  <a:srgbClr val="C00000"/>
                </a:solidFill>
              </a:rPr>
              <a:t>例</a:t>
            </a:r>
            <a:r>
              <a:rPr lang="en-US" altLang="zh-CN" sz="2400" b="1" dirty="0">
                <a:solidFill>
                  <a:srgbClr val="C00000"/>
                </a:solidFill>
              </a:rPr>
              <a:t>2-1  </a:t>
            </a:r>
            <a:r>
              <a:rPr lang="zh-CN" altLang="zh-CN" sz="2400" b="1" dirty="0">
                <a:solidFill>
                  <a:srgbClr val="C00000"/>
                </a:solidFill>
              </a:rPr>
              <a:t>电路如图</a:t>
            </a:r>
            <a:r>
              <a:rPr lang="en-US" altLang="zh-CN" sz="2400" b="1" dirty="0">
                <a:solidFill>
                  <a:srgbClr val="C00000"/>
                </a:solidFill>
              </a:rPr>
              <a:t>2-6</a:t>
            </a:r>
            <a:r>
              <a:rPr lang="zh-CN" altLang="zh-CN" sz="2400" b="1" dirty="0">
                <a:solidFill>
                  <a:srgbClr val="C00000"/>
                </a:solidFill>
              </a:rPr>
              <a:t>（</a:t>
            </a:r>
            <a:r>
              <a:rPr lang="en-US" altLang="zh-CN" sz="2400" b="1" dirty="0">
                <a:solidFill>
                  <a:srgbClr val="C00000"/>
                </a:solidFill>
              </a:rPr>
              <a:t>a</a:t>
            </a:r>
            <a:r>
              <a:rPr lang="zh-CN" altLang="zh-CN" sz="2400" b="1" dirty="0">
                <a:solidFill>
                  <a:srgbClr val="C00000"/>
                </a:solidFill>
              </a:rPr>
              <a:t>）所示</a:t>
            </a:r>
            <a:endParaRPr lang="zh-CN" altLang="en-US" sz="2400" b="1"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9474" name="组合 489473"/>
          <p:cNvGrpSpPr/>
          <p:nvPr/>
        </p:nvGrpSpPr>
        <p:grpSpPr>
          <a:xfrm>
            <a:off x="754063" y="152400"/>
            <a:ext cx="7621588" cy="685800"/>
            <a:chOff x="475" y="96"/>
            <a:chExt cx="4801" cy="432"/>
          </a:xfrm>
        </p:grpSpPr>
        <p:sp>
          <p:nvSpPr>
            <p:cNvPr id="489475" name="文本框 489474"/>
            <p:cNvSpPr txBox="1"/>
            <p:nvPr/>
          </p:nvSpPr>
          <p:spPr>
            <a:xfrm>
              <a:off x="475" y="240"/>
              <a:ext cx="2016"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三、 电阻</a:t>
              </a:r>
              <a:r>
                <a:rPr lang="zh-CN" altLang="en-US" sz="2400" b="1" dirty="0" smtClean="0">
                  <a:latin typeface="Times New Roman" panose="02020603050405020304" pitchFamily="18" charset="0"/>
                  <a:ea typeface="宋体" panose="02010600030101010101" pitchFamily="2" charset="-122"/>
                </a:rPr>
                <a:t>的混联</a:t>
              </a:r>
              <a:endParaRPr lang="zh-CN" altLang="en-US" sz="2400" b="1" dirty="0">
                <a:latin typeface="Times New Roman" panose="02020603050405020304" pitchFamily="18" charset="0"/>
                <a:ea typeface="宋体" panose="02010600030101010101" pitchFamily="2" charset="-122"/>
              </a:endParaRPr>
            </a:p>
          </p:txBody>
        </p:sp>
        <p:sp>
          <p:nvSpPr>
            <p:cNvPr id="489476" name="文本框 489475"/>
            <p:cNvSpPr txBox="1"/>
            <p:nvPr/>
          </p:nvSpPr>
          <p:spPr>
            <a:xfrm>
              <a:off x="2057" y="96"/>
              <a:ext cx="3219" cy="288"/>
            </a:xfrm>
            <a:prstGeom prst="rect">
              <a:avLst/>
            </a:prstGeom>
            <a:noFill/>
            <a:ln w="12700">
              <a:noFill/>
            </a:ln>
          </p:spPr>
          <p:txBody>
            <a:bodyPr>
              <a:spAutoFit/>
            </a:bodyPr>
            <a:lstStyle/>
            <a:p>
              <a:pPr lvl="0" eaLnBrk="1" hangingPunct="1">
                <a:spcBef>
                  <a:spcPct val="50000"/>
                </a:spcBef>
              </a:pPr>
              <a:endParaRPr lang="zh-CN" altLang="en-US" sz="2400" b="1" dirty="0">
                <a:latin typeface="Times New Roman" panose="02020603050405020304" pitchFamily="18" charset="0"/>
                <a:ea typeface="宋体" panose="02010600030101010101" pitchFamily="2" charset="-122"/>
              </a:endParaRPr>
            </a:p>
          </p:txBody>
        </p:sp>
      </p:grpSp>
      <p:grpSp>
        <p:nvGrpSpPr>
          <p:cNvPr id="489531" name="组合 489530"/>
          <p:cNvGrpSpPr/>
          <p:nvPr/>
        </p:nvGrpSpPr>
        <p:grpSpPr>
          <a:xfrm>
            <a:off x="533400" y="990600"/>
            <a:ext cx="5619750" cy="457200"/>
            <a:chOff x="458" y="2487"/>
            <a:chExt cx="3540" cy="288"/>
          </a:xfrm>
        </p:grpSpPr>
        <p:sp>
          <p:nvSpPr>
            <p:cNvPr id="489532" name="文本框 489531"/>
            <p:cNvSpPr txBox="1"/>
            <p:nvPr/>
          </p:nvSpPr>
          <p:spPr>
            <a:xfrm>
              <a:off x="458" y="2487"/>
              <a:ext cx="528"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例 3.</a:t>
              </a:r>
            </a:p>
          </p:txBody>
        </p:sp>
        <p:sp>
          <p:nvSpPr>
            <p:cNvPr id="489533" name="文本框 489532"/>
            <p:cNvSpPr txBox="1"/>
            <p:nvPr/>
          </p:nvSpPr>
          <p:spPr>
            <a:xfrm>
              <a:off x="1022" y="2487"/>
              <a:ext cx="2976"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求 </a:t>
              </a:r>
              <a:r>
                <a:rPr lang="en-US" altLang="zh-CN" sz="2400" b="1">
                  <a:latin typeface="Times New Roman" panose="02020603050405020304" pitchFamily="18" charset="0"/>
                  <a:ea typeface="宋体" panose="02010600030101010101" pitchFamily="2" charset="-122"/>
                </a:rPr>
                <a:t>a,b </a:t>
              </a:r>
              <a:r>
                <a:rPr lang="zh-CN" altLang="en-US" sz="2400" b="1" dirty="0">
                  <a:latin typeface="Times New Roman" panose="02020603050405020304" pitchFamily="18" charset="0"/>
                  <a:ea typeface="宋体" panose="02010600030101010101" pitchFamily="2" charset="-122"/>
                </a:rPr>
                <a:t>两端的入端电阻 </a:t>
              </a:r>
              <a:r>
                <a:rPr lang="en-US" altLang="zh-CN" sz="2400" b="1" i="1" err="1">
                  <a:latin typeface="Times New Roman" panose="02020603050405020304" pitchFamily="18" charset="0"/>
                  <a:ea typeface="宋体" panose="02010600030101010101" pitchFamily="2" charset="-122"/>
                </a:rPr>
                <a:t>R</a:t>
              </a:r>
              <a:r>
                <a:rPr lang="en-US" altLang="zh-CN" sz="2400" b="1" baseline="-25000" err="1">
                  <a:latin typeface="Times New Roman" panose="02020603050405020304" pitchFamily="18" charset="0"/>
                  <a:ea typeface="宋体" panose="02010600030101010101" pitchFamily="2" charset="-122"/>
                </a:rPr>
                <a:t>ab</a:t>
              </a:r>
              <a:r>
                <a:rPr lang="en-US" altLang="zh-CN" sz="2400" b="1" baseline="-25000">
                  <a:latin typeface="Times New Roman" panose="02020603050405020304" pitchFamily="18" charset="0"/>
                  <a:ea typeface="宋体" panose="02010600030101010101" pitchFamily="2" charset="-122"/>
                </a:rPr>
                <a:t> </a:t>
              </a:r>
              <a:r>
                <a:rPr lang="en-US" altLang="zh-CN" sz="2400" b="1">
                  <a:latin typeface="Times New Roman" panose="02020603050405020304" pitchFamily="18" charset="0"/>
                  <a:ea typeface="宋体" panose="02010600030101010101" pitchFamily="2" charset="-122"/>
                </a:rPr>
                <a:t>(</a:t>
              </a:r>
              <a:r>
                <a:rPr lang="en-US" altLang="zh-CN" sz="2400" b="1" i="1">
                  <a:solidFill>
                    <a:schemeClr val="tx2"/>
                  </a:solidFill>
                  <a:latin typeface="Symbol" panose="05050102010706020507" pitchFamily="18" charset="2"/>
                  <a:ea typeface="宋体" panose="02010600030101010101" pitchFamily="2" charset="-122"/>
                </a:rPr>
                <a:t>b</a:t>
              </a:r>
              <a:r>
                <a:rPr lang="en-US" altLang="zh-CN" sz="2400" b="1">
                  <a:solidFill>
                    <a:schemeClr val="tx2"/>
                  </a:solidFill>
                  <a:latin typeface="Symbol" panose="05050102010706020507" pitchFamily="18" charset="2"/>
                  <a:ea typeface="宋体" panose="02010600030101010101" pitchFamily="2" charset="-122"/>
                </a:rPr>
                <a:t> ≠</a:t>
              </a:r>
              <a:r>
                <a:rPr lang="en-US" altLang="zh-CN" sz="2400" b="1">
                  <a:latin typeface="Times New Roman" panose="02020603050405020304" pitchFamily="18" charset="0"/>
                  <a:ea typeface="宋体" panose="02010600030101010101" pitchFamily="2" charset="-122"/>
                </a:rPr>
                <a:t>1)</a:t>
              </a:r>
            </a:p>
          </p:txBody>
        </p:sp>
      </p:grpSp>
      <p:grpSp>
        <p:nvGrpSpPr>
          <p:cNvPr id="489534" name="组合 489533"/>
          <p:cNvGrpSpPr/>
          <p:nvPr/>
        </p:nvGrpSpPr>
        <p:grpSpPr>
          <a:xfrm>
            <a:off x="1543050" y="2057400"/>
            <a:ext cx="5991225" cy="2419350"/>
            <a:chOff x="1106" y="2688"/>
            <a:chExt cx="3774" cy="1524"/>
          </a:xfrm>
        </p:grpSpPr>
        <p:sp>
          <p:nvSpPr>
            <p:cNvPr id="489535" name="文本框 489534"/>
            <p:cNvSpPr txBox="1"/>
            <p:nvPr/>
          </p:nvSpPr>
          <p:spPr>
            <a:xfrm>
              <a:off x="1464" y="3924"/>
              <a:ext cx="116" cy="288"/>
            </a:xfrm>
            <a:prstGeom prst="rect">
              <a:avLst/>
            </a:prstGeom>
            <a:noFill/>
            <a:ln w="12700">
              <a:noFill/>
            </a:ln>
          </p:spPr>
          <p:txBody>
            <a:bodyPr anchor="ctr">
              <a:spAutoFit/>
            </a:bodyPr>
            <a:lstStyle/>
            <a:p>
              <a:pPr lvl="0" algn="ctr" eaLnBrk="0" hangingPunct="0">
                <a:spcBef>
                  <a:spcPct val="50000"/>
                </a:spcBef>
              </a:pPr>
              <a:r>
                <a:rPr lang="zh-CN" altLang="en-US" sz="24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sp>
          <p:nvSpPr>
            <p:cNvPr id="489536" name="文本框 489535"/>
            <p:cNvSpPr txBox="1"/>
            <p:nvPr/>
          </p:nvSpPr>
          <p:spPr>
            <a:xfrm>
              <a:off x="3200" y="3180"/>
              <a:ext cx="1680" cy="288"/>
            </a:xfrm>
            <a:prstGeom prst="rect">
              <a:avLst/>
            </a:prstGeom>
            <a:noFill/>
            <a:ln w="12700">
              <a:noFill/>
            </a:ln>
          </p:spPr>
          <p:txBody>
            <a:bodyPr>
              <a:spAutoFit/>
            </a:bodyPr>
            <a:lstStyle/>
            <a:p>
              <a:pPr lvl="0" eaLnBrk="1" hangingPunct="1">
                <a:spcBef>
                  <a:spcPct val="50000"/>
                </a:spcBef>
              </a:pPr>
              <a:r>
                <a:rPr lang="zh-CN" altLang="en-US" sz="2400" b="1" dirty="0">
                  <a:solidFill>
                    <a:srgbClr val="C00000"/>
                  </a:solidFill>
                  <a:latin typeface="Times New Roman" panose="02020603050405020304" pitchFamily="18" charset="0"/>
                  <a:ea typeface="宋体" panose="02010600030101010101" pitchFamily="2" charset="-122"/>
                </a:rPr>
                <a:t>加流求压法</a:t>
              </a:r>
              <a:r>
                <a:rPr lang="zh-CN" altLang="en-US" sz="2400" b="1" dirty="0">
                  <a:latin typeface="Times New Roman" panose="02020603050405020304" pitchFamily="18" charset="0"/>
                  <a:ea typeface="宋体" panose="02010600030101010101" pitchFamily="2" charset="-122"/>
                </a:rPr>
                <a:t>求</a:t>
              </a:r>
              <a:r>
                <a:rPr lang="en-US" altLang="zh-CN" sz="2400" b="1" i="1" dirty="0" err="1">
                  <a:latin typeface="Times New Roman" panose="02020603050405020304" pitchFamily="18" charset="0"/>
                  <a:ea typeface="宋体" panose="02010600030101010101" pitchFamily="2" charset="-122"/>
                </a:rPr>
                <a:t>R</a:t>
              </a:r>
              <a:r>
                <a:rPr lang="en-US" altLang="zh-CN" sz="2400" b="1" baseline="-25000" dirty="0" err="1">
                  <a:latin typeface="Times New Roman" panose="02020603050405020304" pitchFamily="18" charset="0"/>
                  <a:ea typeface="宋体" panose="02010600030101010101" pitchFamily="2" charset="-122"/>
                </a:rPr>
                <a:t>ab</a:t>
              </a:r>
              <a:endParaRPr lang="en-US" altLang="zh-CN" sz="2400" b="1" dirty="0">
                <a:latin typeface="Times New Roman" panose="02020603050405020304" pitchFamily="18" charset="0"/>
                <a:ea typeface="宋体" panose="02010600030101010101" pitchFamily="2" charset="-122"/>
              </a:endParaRPr>
            </a:p>
          </p:txBody>
        </p:sp>
        <p:grpSp>
          <p:nvGrpSpPr>
            <p:cNvPr id="489537" name="组合 489536"/>
            <p:cNvGrpSpPr/>
            <p:nvPr/>
          </p:nvGrpSpPr>
          <p:grpSpPr>
            <a:xfrm>
              <a:off x="1586" y="2904"/>
              <a:ext cx="336" cy="288"/>
              <a:chOff x="816" y="480"/>
              <a:chExt cx="336" cy="288"/>
            </a:xfrm>
          </p:grpSpPr>
          <p:sp>
            <p:nvSpPr>
              <p:cNvPr id="489538" name="直接连接符 489537"/>
              <p:cNvSpPr/>
              <p:nvPr/>
            </p:nvSpPr>
            <p:spPr>
              <a:xfrm>
                <a:off x="816" y="768"/>
                <a:ext cx="336" cy="0"/>
              </a:xfrm>
              <a:prstGeom prst="line">
                <a:avLst/>
              </a:prstGeom>
              <a:ln w="12700" cap="flat" cmpd="sng">
                <a:solidFill>
                  <a:schemeClr val="tx1"/>
                </a:solidFill>
                <a:prstDash val="solid"/>
                <a:headEnd type="none" w="med" len="med"/>
                <a:tailEnd type="stealth" w="sm" len="med"/>
              </a:ln>
            </p:spPr>
          </p:sp>
          <p:sp>
            <p:nvSpPr>
              <p:cNvPr id="489539" name="文本框 489538"/>
              <p:cNvSpPr txBox="1"/>
              <p:nvPr/>
            </p:nvSpPr>
            <p:spPr>
              <a:xfrm>
                <a:off x="912" y="480"/>
                <a:ext cx="24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endParaRPr lang="en-US" altLang="zh-CN" sz="2400" b="1">
                  <a:latin typeface="Times New Roman" panose="02020603050405020304" pitchFamily="18" charset="0"/>
                  <a:ea typeface="宋体" panose="02010600030101010101" pitchFamily="2" charset="-122"/>
                </a:endParaRPr>
              </a:p>
            </p:txBody>
          </p:sp>
        </p:grpSp>
        <p:sp>
          <p:nvSpPr>
            <p:cNvPr id="489540" name="直接连接符 489539"/>
            <p:cNvSpPr/>
            <p:nvPr/>
          </p:nvSpPr>
          <p:spPr>
            <a:xfrm>
              <a:off x="1536" y="2880"/>
              <a:ext cx="1344" cy="0"/>
            </a:xfrm>
            <a:prstGeom prst="line">
              <a:avLst/>
            </a:prstGeom>
            <a:ln w="12700" cap="flat" cmpd="sng">
              <a:solidFill>
                <a:schemeClr val="tx1"/>
              </a:solidFill>
              <a:prstDash val="solid"/>
              <a:headEnd type="none" w="med" len="med"/>
              <a:tailEnd type="none" w="med" len="med"/>
            </a:ln>
          </p:spPr>
        </p:sp>
        <p:sp>
          <p:nvSpPr>
            <p:cNvPr id="489541" name="直接连接符 489540"/>
            <p:cNvSpPr/>
            <p:nvPr/>
          </p:nvSpPr>
          <p:spPr>
            <a:xfrm>
              <a:off x="1548" y="4032"/>
              <a:ext cx="1344" cy="0"/>
            </a:xfrm>
            <a:prstGeom prst="line">
              <a:avLst/>
            </a:prstGeom>
            <a:ln w="12700" cap="flat" cmpd="sng">
              <a:solidFill>
                <a:schemeClr val="tx1"/>
              </a:solidFill>
              <a:prstDash val="solid"/>
              <a:headEnd type="none" w="med" len="med"/>
              <a:tailEnd type="none" w="med" len="med"/>
            </a:ln>
          </p:spPr>
        </p:sp>
        <p:sp>
          <p:nvSpPr>
            <p:cNvPr id="489542" name="直接连接符 489541"/>
            <p:cNvSpPr/>
            <p:nvPr/>
          </p:nvSpPr>
          <p:spPr>
            <a:xfrm>
              <a:off x="2112" y="2880"/>
              <a:ext cx="0" cy="1152"/>
            </a:xfrm>
            <a:prstGeom prst="line">
              <a:avLst/>
            </a:prstGeom>
            <a:ln w="12700" cap="flat" cmpd="sng">
              <a:solidFill>
                <a:schemeClr val="tx1"/>
              </a:solidFill>
              <a:prstDash val="solid"/>
              <a:headEnd type="oval" w="sm" len="sm"/>
              <a:tailEnd type="oval" w="sm" len="sm"/>
            </a:ln>
          </p:spPr>
        </p:sp>
        <p:sp>
          <p:nvSpPr>
            <p:cNvPr id="489543" name="直接连接符 489542"/>
            <p:cNvSpPr/>
            <p:nvPr/>
          </p:nvSpPr>
          <p:spPr>
            <a:xfrm>
              <a:off x="2868" y="2880"/>
              <a:ext cx="0" cy="1152"/>
            </a:xfrm>
            <a:prstGeom prst="line">
              <a:avLst/>
            </a:prstGeom>
            <a:ln w="12700" cap="flat" cmpd="sng">
              <a:solidFill>
                <a:schemeClr val="tx1"/>
              </a:solidFill>
              <a:prstDash val="solid"/>
              <a:headEnd type="none" w="med" len="med"/>
              <a:tailEnd type="none" w="med" len="med"/>
            </a:ln>
          </p:spPr>
        </p:sp>
        <p:sp>
          <p:nvSpPr>
            <p:cNvPr id="489544" name="矩形 489543"/>
            <p:cNvSpPr/>
            <p:nvPr/>
          </p:nvSpPr>
          <p:spPr>
            <a:xfrm>
              <a:off x="2808" y="3264"/>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89545" name="流程图: 排序 489544"/>
            <p:cNvSpPr/>
            <p:nvPr/>
          </p:nvSpPr>
          <p:spPr>
            <a:xfrm>
              <a:off x="2016" y="3264"/>
              <a:ext cx="192" cy="288"/>
            </a:xfrm>
            <a:prstGeom prst="flowChartSort">
              <a:avLst/>
            </a:prstGeom>
            <a:solidFill>
              <a:schemeClr val="accent1"/>
            </a:solidFill>
            <a:ln w="19050" cap="flat" cmpd="sng">
              <a:solidFill>
                <a:schemeClr val="tx2"/>
              </a:solidFill>
              <a:prstDash val="solid"/>
              <a:miter/>
              <a:headEnd type="none" w="med" len="med"/>
              <a:tailEnd type="none" w="med" len="med"/>
            </a:ln>
          </p:spPr>
          <p:txBody>
            <a:bodyPr/>
            <a:lstStyle/>
            <a:p>
              <a:endParaRPr lang="zh-CN" altLang="en-US" sz="2400"/>
            </a:p>
          </p:txBody>
        </p:sp>
        <p:sp>
          <p:nvSpPr>
            <p:cNvPr id="489546" name="文本框 489545"/>
            <p:cNvSpPr txBox="1"/>
            <p:nvPr/>
          </p:nvSpPr>
          <p:spPr>
            <a:xfrm>
              <a:off x="2208" y="3312"/>
              <a:ext cx="384" cy="288"/>
            </a:xfrm>
            <a:prstGeom prst="rect">
              <a:avLst/>
            </a:prstGeom>
            <a:noFill/>
            <a:ln w="12700">
              <a:noFill/>
            </a:ln>
          </p:spPr>
          <p:txBody>
            <a:bodyPr anchor="ctr">
              <a:spAutoFit/>
            </a:bodyPr>
            <a:lstStyle/>
            <a:p>
              <a:pPr lvl="0" algn="ctr" eaLnBrk="0" hangingPunct="0">
                <a:spcBef>
                  <a:spcPct val="50000"/>
                </a:spcBef>
              </a:pPr>
              <a:r>
                <a:rPr lang="en-US" altLang="zh-CN" sz="2400" b="1" i="1">
                  <a:solidFill>
                    <a:schemeClr val="tx2"/>
                  </a:solidFill>
                  <a:latin typeface="Symbol" panose="05050102010706020507" pitchFamily="18" charset="2"/>
                  <a:ea typeface="宋体" panose="02010600030101010101" pitchFamily="2" charset="-122"/>
                  <a:sym typeface="Symbol" panose="05050102010706020507" pitchFamily="18" charset="2"/>
                </a:rPr>
                <a:t>b </a:t>
              </a:r>
              <a:r>
                <a:rPr lang="en-US" altLang="zh-CN" sz="2400" b="1" i="1">
                  <a:solidFill>
                    <a:schemeClr val="tx2"/>
                  </a:solidFill>
                  <a:latin typeface="Times New Roman" panose="02020603050405020304" pitchFamily="18" charset="0"/>
                  <a:ea typeface="宋体" panose="02010600030101010101" pitchFamily="2" charset="-122"/>
                  <a:sym typeface="Symbol" panose="05050102010706020507" pitchFamily="18" charset="2"/>
                </a:rPr>
                <a:t>I</a:t>
              </a:r>
              <a:endParaRPr lang="en-US" altLang="zh-CN" sz="2400" b="1">
                <a:solidFill>
                  <a:schemeClr val="tx2"/>
                </a:solidFill>
                <a:latin typeface="Times New Roman" panose="02020603050405020304" pitchFamily="18" charset="0"/>
                <a:ea typeface="宋体" panose="02010600030101010101" pitchFamily="2" charset="-122"/>
                <a:sym typeface="Symbol" panose="05050102010706020507" pitchFamily="18" charset="2"/>
              </a:endParaRPr>
            </a:p>
          </p:txBody>
        </p:sp>
        <p:sp>
          <p:nvSpPr>
            <p:cNvPr id="489547" name="直接连接符 489546"/>
            <p:cNvSpPr/>
            <p:nvPr/>
          </p:nvSpPr>
          <p:spPr>
            <a:xfrm>
              <a:off x="2256" y="3264"/>
              <a:ext cx="0" cy="336"/>
            </a:xfrm>
            <a:prstGeom prst="line">
              <a:avLst/>
            </a:prstGeom>
            <a:ln w="12700" cap="flat" cmpd="sng">
              <a:solidFill>
                <a:schemeClr val="tx1"/>
              </a:solidFill>
              <a:prstDash val="solid"/>
              <a:headEnd type="none" w="med" len="med"/>
              <a:tailEnd type="stealth" w="sm" len="med"/>
            </a:ln>
          </p:spPr>
        </p:sp>
        <p:sp>
          <p:nvSpPr>
            <p:cNvPr id="489548" name="文本框 489547"/>
            <p:cNvSpPr txBox="1"/>
            <p:nvPr/>
          </p:nvSpPr>
          <p:spPr>
            <a:xfrm>
              <a:off x="1296" y="2688"/>
              <a:ext cx="192" cy="288"/>
            </a:xfrm>
            <a:prstGeom prst="rect">
              <a:avLst/>
            </a:prstGeom>
            <a:noFill/>
            <a:ln w="12700">
              <a:noFill/>
            </a:ln>
          </p:spPr>
          <p:txBody>
            <a:bodyPr>
              <a:spAutoFit/>
            </a:bodyPr>
            <a:lstStyle/>
            <a:p>
              <a:pPr lvl="0" eaLnBrk="1" hangingPunct="1">
                <a:spcBef>
                  <a:spcPct val="50000"/>
                </a:spcBef>
              </a:pPr>
              <a:r>
                <a:rPr lang="en-US" altLang="zh-CN" sz="2400" b="1">
                  <a:latin typeface="Times New Roman" panose="02020603050405020304" pitchFamily="18" charset="0"/>
                  <a:ea typeface="宋体" panose="02010600030101010101" pitchFamily="2" charset="-122"/>
                </a:rPr>
                <a:t>a</a:t>
              </a:r>
            </a:p>
          </p:txBody>
        </p:sp>
        <p:sp>
          <p:nvSpPr>
            <p:cNvPr id="489549" name="文本框 489548"/>
            <p:cNvSpPr txBox="1"/>
            <p:nvPr/>
          </p:nvSpPr>
          <p:spPr>
            <a:xfrm>
              <a:off x="1296" y="3852"/>
              <a:ext cx="192" cy="288"/>
            </a:xfrm>
            <a:prstGeom prst="rect">
              <a:avLst/>
            </a:prstGeom>
            <a:noFill/>
            <a:ln w="12700">
              <a:noFill/>
            </a:ln>
          </p:spPr>
          <p:txBody>
            <a:bodyPr>
              <a:spAutoFit/>
            </a:bodyPr>
            <a:lstStyle/>
            <a:p>
              <a:pPr lvl="0" eaLnBrk="1" hangingPunct="1">
                <a:spcBef>
                  <a:spcPct val="50000"/>
                </a:spcBef>
              </a:pPr>
              <a:r>
                <a:rPr lang="en-US" altLang="zh-CN" sz="2400" b="1">
                  <a:latin typeface="Times New Roman" panose="02020603050405020304" pitchFamily="18" charset="0"/>
                  <a:ea typeface="宋体" panose="02010600030101010101" pitchFamily="2" charset="-122"/>
                </a:rPr>
                <a:t>b</a:t>
              </a:r>
            </a:p>
          </p:txBody>
        </p:sp>
        <p:sp>
          <p:nvSpPr>
            <p:cNvPr id="489550" name="文本框 489549"/>
            <p:cNvSpPr txBox="1"/>
            <p:nvPr/>
          </p:nvSpPr>
          <p:spPr>
            <a:xfrm>
              <a:off x="2976" y="3264"/>
              <a:ext cx="24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endParaRPr lang="en-US" altLang="zh-CN" sz="2400" b="1">
                <a:latin typeface="Times New Roman" panose="02020603050405020304" pitchFamily="18" charset="0"/>
                <a:ea typeface="宋体" panose="02010600030101010101" pitchFamily="2" charset="-122"/>
              </a:endParaRPr>
            </a:p>
          </p:txBody>
        </p:sp>
        <p:sp>
          <p:nvSpPr>
            <p:cNvPr id="489551" name="文本框 489550"/>
            <p:cNvSpPr txBox="1"/>
            <p:nvPr/>
          </p:nvSpPr>
          <p:spPr>
            <a:xfrm>
              <a:off x="1452" y="2760"/>
              <a:ext cx="116" cy="288"/>
            </a:xfrm>
            <a:prstGeom prst="rect">
              <a:avLst/>
            </a:prstGeom>
            <a:noFill/>
            <a:ln w="12700">
              <a:noFill/>
            </a:ln>
          </p:spPr>
          <p:txBody>
            <a:bodyPr anchor="ctr">
              <a:spAutoFit/>
            </a:bodyPr>
            <a:lstStyle/>
            <a:p>
              <a:pPr lvl="0" algn="ctr" eaLnBrk="0" hangingPunct="0">
                <a:spcBef>
                  <a:spcPct val="50000"/>
                </a:spcBef>
              </a:pPr>
              <a:r>
                <a:rPr lang="zh-CN" altLang="en-US" sz="2400" b="1" dirty="0">
                  <a:solidFill>
                    <a:schemeClr val="tx2"/>
                  </a:solidFill>
                  <a:latin typeface="Times New Roman" panose="02020603050405020304" pitchFamily="18" charset="0"/>
                  <a:ea typeface="宋体" panose="02010600030101010101" pitchFamily="2" charset="-122"/>
                  <a:sym typeface="Symbol" panose="05050102010706020507" pitchFamily="18" charset="2"/>
                </a:rPr>
                <a:t>º</a:t>
              </a:r>
            </a:p>
          </p:txBody>
        </p:sp>
        <p:grpSp>
          <p:nvGrpSpPr>
            <p:cNvPr id="489552" name="组合 489551"/>
            <p:cNvGrpSpPr/>
            <p:nvPr/>
          </p:nvGrpSpPr>
          <p:grpSpPr>
            <a:xfrm>
              <a:off x="1392" y="3312"/>
              <a:ext cx="466" cy="291"/>
              <a:chOff x="4672" y="1174"/>
              <a:chExt cx="466" cy="291"/>
            </a:xfrm>
          </p:grpSpPr>
          <p:sp>
            <p:nvSpPr>
              <p:cNvPr id="489553" name="文本框 489552"/>
              <p:cNvSpPr txBox="1"/>
              <p:nvPr/>
            </p:nvSpPr>
            <p:spPr>
              <a:xfrm>
                <a:off x="4672" y="1174"/>
                <a:ext cx="451" cy="291"/>
              </a:xfrm>
              <a:prstGeom prst="rect">
                <a:avLst/>
              </a:prstGeom>
              <a:noFill/>
              <a:ln w="9525">
                <a:noFill/>
              </a:ln>
            </p:spPr>
            <p:txBody>
              <a:bodyPr wrap="none" anchor="t">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R</a:t>
                </a:r>
                <a:r>
                  <a:rPr lang="en-US" altLang="zh-CN" sz="2400" b="1" err="1">
                    <a:latin typeface="Times New Roman" panose="02020603050405020304" pitchFamily="18" charset="0"/>
                    <a:ea typeface="宋体" panose="02010600030101010101" pitchFamily="2" charset="-122"/>
                  </a:rPr>
                  <a:t>ab</a:t>
                </a:r>
                <a:endParaRPr lang="en-US" altLang="zh-CN" sz="2400" b="1" i="1">
                  <a:latin typeface="Times New Roman" panose="02020603050405020304" pitchFamily="18" charset="0"/>
                  <a:ea typeface="宋体" panose="02010600030101010101" pitchFamily="2" charset="-122"/>
                </a:endParaRPr>
              </a:p>
            </p:txBody>
          </p:sp>
          <p:sp>
            <p:nvSpPr>
              <p:cNvPr id="489554" name="右箭头 489553"/>
              <p:cNvSpPr/>
              <p:nvPr/>
            </p:nvSpPr>
            <p:spPr>
              <a:xfrm>
                <a:off x="4992" y="1292"/>
                <a:ext cx="146" cy="100"/>
              </a:xfrm>
              <a:prstGeom prst="rightArrow">
                <a:avLst>
                  <a:gd name="adj1" fmla="val 50000"/>
                  <a:gd name="adj2" fmla="val 36500"/>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grpSp>
        <p:grpSp>
          <p:nvGrpSpPr>
            <p:cNvPr id="489555" name="组合 489554"/>
            <p:cNvGrpSpPr/>
            <p:nvPr/>
          </p:nvGrpSpPr>
          <p:grpSpPr>
            <a:xfrm>
              <a:off x="1106" y="2940"/>
              <a:ext cx="216" cy="912"/>
              <a:chOff x="672" y="960"/>
              <a:chExt cx="216" cy="912"/>
            </a:xfrm>
          </p:grpSpPr>
          <p:sp>
            <p:nvSpPr>
              <p:cNvPr id="489556" name="文本框 489555"/>
              <p:cNvSpPr txBox="1"/>
              <p:nvPr/>
            </p:nvSpPr>
            <p:spPr>
              <a:xfrm>
                <a:off x="672" y="960"/>
                <a:ext cx="192"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89557" name="文本框 489556"/>
              <p:cNvSpPr txBox="1"/>
              <p:nvPr/>
            </p:nvSpPr>
            <p:spPr>
              <a:xfrm>
                <a:off x="672" y="1344"/>
                <a:ext cx="192"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endParaRPr lang="en-US" altLang="zh-CN" sz="2400" b="1">
                  <a:latin typeface="Times New Roman" panose="02020603050405020304" pitchFamily="18" charset="0"/>
                  <a:ea typeface="宋体" panose="02010600030101010101" pitchFamily="2" charset="-122"/>
                </a:endParaRPr>
              </a:p>
            </p:txBody>
          </p:sp>
          <p:sp>
            <p:nvSpPr>
              <p:cNvPr id="489558" name="文本框 489557"/>
              <p:cNvSpPr txBox="1"/>
              <p:nvPr/>
            </p:nvSpPr>
            <p:spPr>
              <a:xfrm>
                <a:off x="696" y="1584"/>
                <a:ext cx="192"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grpSp>
      </p:grpSp>
      <p:sp>
        <p:nvSpPr>
          <p:cNvPr id="489559" name="动作按钮: 前进或下一项 489558">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489560" name="动作按钮: 后退或前一项 489559">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89531"/>
                                        </p:tgtEl>
                                        <p:attrNameLst>
                                          <p:attrName>style.visibility</p:attrName>
                                        </p:attrNameLst>
                                      </p:cBhvr>
                                      <p:to>
                                        <p:strVal val="visible"/>
                                      </p:to>
                                    </p:set>
                                    <p:animEffect transition="in" filter="randombar(horizontal)">
                                      <p:cBhvr>
                                        <p:cTn id="7" dur="500"/>
                                        <p:tgtEl>
                                          <p:spTgt spid="48953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89534"/>
                                        </p:tgtEl>
                                        <p:attrNameLst>
                                          <p:attrName>style.visibility</p:attrName>
                                        </p:attrNameLst>
                                      </p:cBhvr>
                                      <p:to>
                                        <p:strVal val="visible"/>
                                      </p:to>
                                    </p:set>
                                    <p:animEffect transition="in" filter="randombar(horizontal)">
                                      <p:cBhvr>
                                        <p:cTn id="12" dur="500"/>
                                        <p:tgtEl>
                                          <p:spTgt spid="489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矩形 251906"/>
          <p:cNvSpPr/>
          <p:nvPr/>
        </p:nvSpPr>
        <p:spPr>
          <a:xfrm>
            <a:off x="5072063" y="3833813"/>
            <a:ext cx="2470150" cy="1885950"/>
          </a:xfrm>
          <a:prstGeom prst="rect">
            <a:avLst/>
          </a:prstGeom>
          <a:noFill/>
          <a:ln w="28575" cap="flat" cmpd="sng">
            <a:solidFill>
              <a:schemeClr val="accent2"/>
            </a:solidFill>
            <a:prstDash val="dash"/>
            <a:miter/>
            <a:headEnd type="none" w="med" len="med"/>
            <a:tailEnd type="none" w="med" len="med"/>
          </a:ln>
        </p:spPr>
        <p:txBody>
          <a:bodyPr/>
          <a:lstStyle/>
          <a:p>
            <a:endParaRPr lang="zh-CN" altLang="en-US"/>
          </a:p>
        </p:txBody>
      </p:sp>
      <p:sp>
        <p:nvSpPr>
          <p:cNvPr id="251908" name="矩形 251907"/>
          <p:cNvSpPr/>
          <p:nvPr/>
        </p:nvSpPr>
        <p:spPr>
          <a:xfrm>
            <a:off x="690563" y="4038600"/>
            <a:ext cx="2516187" cy="1538288"/>
          </a:xfrm>
          <a:prstGeom prst="rect">
            <a:avLst/>
          </a:prstGeom>
          <a:noFill/>
          <a:ln w="28575" cap="flat" cmpd="sng">
            <a:solidFill>
              <a:schemeClr val="accent2"/>
            </a:solidFill>
            <a:prstDash val="dash"/>
            <a:miter/>
            <a:headEnd type="none" w="med" len="med"/>
            <a:tailEnd type="none" w="med" len="med"/>
          </a:ln>
        </p:spPr>
        <p:txBody>
          <a:bodyPr/>
          <a:lstStyle/>
          <a:p>
            <a:endParaRPr lang="zh-CN" altLang="en-US"/>
          </a:p>
        </p:txBody>
      </p:sp>
      <p:grpSp>
        <p:nvGrpSpPr>
          <p:cNvPr id="252021" name="组合 252020"/>
          <p:cNvGrpSpPr/>
          <p:nvPr/>
        </p:nvGrpSpPr>
        <p:grpSpPr>
          <a:xfrm>
            <a:off x="5105400" y="3702050"/>
            <a:ext cx="3616325" cy="2813050"/>
            <a:chOff x="3216" y="2332"/>
            <a:chExt cx="2278" cy="1772"/>
          </a:xfrm>
        </p:grpSpPr>
        <p:sp>
          <p:nvSpPr>
            <p:cNvPr id="251916" name="文本框 251915"/>
            <p:cNvSpPr txBox="1"/>
            <p:nvPr/>
          </p:nvSpPr>
          <p:spPr>
            <a:xfrm>
              <a:off x="3216" y="3317"/>
              <a:ext cx="265"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C</a:t>
              </a:r>
            </a:p>
          </p:txBody>
        </p:sp>
        <p:grpSp>
          <p:nvGrpSpPr>
            <p:cNvPr id="252009" name="组合 252008"/>
            <p:cNvGrpSpPr/>
            <p:nvPr/>
          </p:nvGrpSpPr>
          <p:grpSpPr>
            <a:xfrm>
              <a:off x="5088" y="2899"/>
              <a:ext cx="406" cy="514"/>
              <a:chOff x="5088" y="2899"/>
              <a:chExt cx="406" cy="514"/>
            </a:xfrm>
          </p:grpSpPr>
          <p:sp>
            <p:nvSpPr>
              <p:cNvPr id="251910" name="左箭头 251909"/>
              <p:cNvSpPr/>
              <p:nvPr/>
            </p:nvSpPr>
            <p:spPr>
              <a:xfrm>
                <a:off x="5088" y="3234"/>
                <a:ext cx="406" cy="179"/>
              </a:xfrm>
              <a:prstGeom prst="leftArrow">
                <a:avLst>
                  <a:gd name="adj1" fmla="val 50000"/>
                  <a:gd name="adj2" fmla="val 56703"/>
                </a:avLst>
              </a:prstGeom>
              <a:gradFill rotWithShape="0">
                <a:gsLst>
                  <a:gs pos="0">
                    <a:srgbClr val="FF3300"/>
                  </a:gs>
                  <a:gs pos="50000">
                    <a:schemeClr val="tx1"/>
                  </a:gs>
                  <a:gs pos="100000">
                    <a:srgbClr val="FF3300"/>
                  </a:gs>
                </a:gsLst>
                <a:lin ang="18900000" scaled="1"/>
                <a:tileRect/>
              </a:gradFill>
              <a:ln w="28575" cap="flat" cmpd="sng">
                <a:solidFill>
                  <a:srgbClr val="FF3300"/>
                </a:solidFill>
                <a:prstDash val="solid"/>
                <a:miter/>
                <a:headEnd type="none" w="med" len="med"/>
                <a:tailEnd type="none" w="med" len="med"/>
              </a:ln>
            </p:spPr>
            <p:txBody>
              <a:bodyPr/>
              <a:lstStyle/>
              <a:p>
                <a:endParaRPr lang="zh-CN" altLang="en-US"/>
              </a:p>
            </p:txBody>
          </p:sp>
          <p:sp>
            <p:nvSpPr>
              <p:cNvPr id="251911" name="文本框 251910"/>
              <p:cNvSpPr txBox="1"/>
              <p:nvPr/>
            </p:nvSpPr>
            <p:spPr>
              <a:xfrm>
                <a:off x="5122" y="2899"/>
                <a:ext cx="363" cy="365"/>
              </a:xfrm>
              <a:prstGeom prst="rect">
                <a:avLst/>
              </a:prstGeom>
              <a:noFill/>
              <a:ln w="38100">
                <a:noFill/>
              </a:ln>
            </p:spPr>
            <p:txBody>
              <a:bodyPr wrap="none" anchor="ctr">
                <a:spAutoFit/>
              </a:bodyPr>
              <a:lstStyle/>
              <a:p>
                <a:pPr lvl="0" algn="ctr" eaLnBrk="0" hangingPunct="0"/>
                <a:r>
                  <a:rPr lang="en-US" altLang="zh-CN" sz="3200" b="1" i="1">
                    <a:latin typeface="Times New Roman" panose="02020603050405020304" pitchFamily="18" charset="0"/>
                    <a:ea typeface="宋体" panose="02010600030101010101" pitchFamily="2" charset="-122"/>
                  </a:rPr>
                  <a:t>R</a:t>
                </a:r>
                <a:r>
                  <a:rPr lang="en-US" altLang="zh-CN" sz="2800" b="1" i="1" baseline="-25000">
                    <a:latin typeface="Times New Roman" panose="02020603050405020304" pitchFamily="18" charset="0"/>
                    <a:ea typeface="宋体" panose="02010600030101010101" pitchFamily="2" charset="-122"/>
                  </a:rPr>
                  <a:t>0</a:t>
                </a:r>
                <a:endParaRPr lang="en-US" altLang="zh-CN" sz="2800" b="1" i="1">
                  <a:latin typeface="Times New Roman" panose="02020603050405020304" pitchFamily="18" charset="0"/>
                  <a:ea typeface="宋体" panose="02010600030101010101" pitchFamily="2" charset="-122"/>
                </a:endParaRPr>
              </a:p>
            </p:txBody>
          </p:sp>
        </p:grpSp>
        <p:sp>
          <p:nvSpPr>
            <p:cNvPr id="251914" name="文本框 251913"/>
            <p:cNvSpPr txBox="1"/>
            <p:nvPr/>
          </p:nvSpPr>
          <p:spPr>
            <a:xfrm>
              <a:off x="4880" y="2332"/>
              <a:ext cx="265"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A</a:t>
              </a:r>
            </a:p>
          </p:txBody>
        </p:sp>
        <p:sp>
          <p:nvSpPr>
            <p:cNvPr id="251915" name="直接连接符 251914"/>
            <p:cNvSpPr/>
            <p:nvPr/>
          </p:nvSpPr>
          <p:spPr>
            <a:xfrm>
              <a:off x="4002" y="2483"/>
              <a:ext cx="935" cy="0"/>
            </a:xfrm>
            <a:prstGeom prst="line">
              <a:avLst/>
            </a:prstGeom>
            <a:ln w="38100" cap="flat" cmpd="sng">
              <a:solidFill>
                <a:schemeClr val="tx1"/>
              </a:solidFill>
              <a:prstDash val="solid"/>
              <a:headEnd type="none" w="med" len="med"/>
              <a:tailEnd type="none" w="med" len="med"/>
            </a:ln>
          </p:spPr>
        </p:sp>
        <p:sp>
          <p:nvSpPr>
            <p:cNvPr id="251917" name="文本框 251916"/>
            <p:cNvSpPr txBox="1"/>
            <p:nvPr/>
          </p:nvSpPr>
          <p:spPr>
            <a:xfrm>
              <a:off x="4494" y="3293"/>
              <a:ext cx="278"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D</a:t>
              </a:r>
            </a:p>
          </p:txBody>
        </p:sp>
        <p:sp>
          <p:nvSpPr>
            <p:cNvPr id="251918" name="直接连接符 251917"/>
            <p:cNvSpPr/>
            <p:nvPr/>
          </p:nvSpPr>
          <p:spPr>
            <a:xfrm>
              <a:off x="4000" y="2490"/>
              <a:ext cx="0" cy="519"/>
            </a:xfrm>
            <a:prstGeom prst="line">
              <a:avLst/>
            </a:prstGeom>
            <a:ln w="38100" cap="flat" cmpd="sng">
              <a:solidFill>
                <a:schemeClr val="tx1"/>
              </a:solidFill>
              <a:prstDash val="solid"/>
              <a:headEnd type="none" w="med" len="med"/>
              <a:tailEnd type="none" w="med" len="med"/>
            </a:ln>
          </p:spPr>
        </p:sp>
        <p:sp>
          <p:nvSpPr>
            <p:cNvPr id="251919" name="矩形 251918"/>
            <p:cNvSpPr/>
            <p:nvPr/>
          </p:nvSpPr>
          <p:spPr>
            <a:xfrm>
              <a:off x="3953" y="2661"/>
              <a:ext cx="95" cy="203"/>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20" name="直接连接符 251919"/>
            <p:cNvSpPr/>
            <p:nvPr/>
          </p:nvSpPr>
          <p:spPr>
            <a:xfrm>
              <a:off x="3973" y="2997"/>
              <a:ext cx="532" cy="532"/>
            </a:xfrm>
            <a:prstGeom prst="line">
              <a:avLst/>
            </a:prstGeom>
            <a:ln w="38100" cap="flat" cmpd="sng">
              <a:solidFill>
                <a:schemeClr val="tx1"/>
              </a:solidFill>
              <a:prstDash val="solid"/>
              <a:headEnd type="none" w="med" len="med"/>
              <a:tailEnd type="none" w="med" len="med"/>
            </a:ln>
          </p:spPr>
        </p:sp>
        <p:sp>
          <p:nvSpPr>
            <p:cNvPr id="251921" name="矩形 251920"/>
            <p:cNvSpPr/>
            <p:nvPr/>
          </p:nvSpPr>
          <p:spPr>
            <a:xfrm rot="8089864">
              <a:off x="4204" y="3161"/>
              <a:ext cx="99" cy="21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22" name="直接连接符 251921"/>
            <p:cNvSpPr/>
            <p:nvPr/>
          </p:nvSpPr>
          <p:spPr>
            <a:xfrm flipH="1">
              <a:off x="3473" y="3000"/>
              <a:ext cx="516" cy="516"/>
            </a:xfrm>
            <a:prstGeom prst="line">
              <a:avLst/>
            </a:prstGeom>
            <a:ln w="38100" cap="flat" cmpd="sng">
              <a:solidFill>
                <a:schemeClr val="tx1"/>
              </a:solidFill>
              <a:prstDash val="solid"/>
              <a:headEnd type="none" w="med" len="med"/>
              <a:tailEnd type="none" w="med" len="med"/>
            </a:ln>
          </p:spPr>
        </p:sp>
        <p:sp>
          <p:nvSpPr>
            <p:cNvPr id="251923" name="矩形 251922"/>
            <p:cNvSpPr/>
            <p:nvPr/>
          </p:nvSpPr>
          <p:spPr>
            <a:xfrm rot="2689864">
              <a:off x="3681" y="3150"/>
              <a:ext cx="96" cy="22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24" name="椭圆 251923"/>
            <p:cNvSpPr/>
            <p:nvPr/>
          </p:nvSpPr>
          <p:spPr>
            <a:xfrm flipV="1">
              <a:off x="3977" y="2981"/>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26" name="文本框 251925"/>
            <p:cNvSpPr txBox="1"/>
            <p:nvPr/>
          </p:nvSpPr>
          <p:spPr>
            <a:xfrm>
              <a:off x="4889" y="3777"/>
              <a:ext cx="265" cy="327"/>
            </a:xfrm>
            <a:prstGeom prst="rect">
              <a:avLst/>
            </a:prstGeom>
            <a:solidFill>
              <a:schemeClr val="bg1"/>
            </a:solid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B</a:t>
              </a:r>
            </a:p>
          </p:txBody>
        </p:sp>
        <p:sp>
          <p:nvSpPr>
            <p:cNvPr id="251927" name="直接连接符 251926"/>
            <p:cNvSpPr/>
            <p:nvPr/>
          </p:nvSpPr>
          <p:spPr>
            <a:xfrm>
              <a:off x="4004" y="4036"/>
              <a:ext cx="942" cy="0"/>
            </a:xfrm>
            <a:prstGeom prst="line">
              <a:avLst/>
            </a:prstGeom>
            <a:ln w="38100" cap="flat" cmpd="sng">
              <a:solidFill>
                <a:schemeClr val="tx1"/>
              </a:solidFill>
              <a:prstDash val="solid"/>
              <a:headEnd type="none" w="med" len="med"/>
              <a:tailEnd type="none" w="med" len="med"/>
            </a:ln>
          </p:spPr>
        </p:sp>
        <p:sp>
          <p:nvSpPr>
            <p:cNvPr id="251928" name="直接连接符 251927"/>
            <p:cNvSpPr/>
            <p:nvPr/>
          </p:nvSpPr>
          <p:spPr>
            <a:xfrm flipH="1" flipV="1">
              <a:off x="3473" y="3504"/>
              <a:ext cx="528" cy="528"/>
            </a:xfrm>
            <a:prstGeom prst="line">
              <a:avLst/>
            </a:prstGeom>
            <a:ln w="38100" cap="flat" cmpd="sng">
              <a:solidFill>
                <a:schemeClr val="tx1"/>
              </a:solidFill>
              <a:prstDash val="solid"/>
              <a:headEnd type="none" w="med" len="med"/>
              <a:tailEnd type="none" w="med" len="med"/>
            </a:ln>
          </p:spPr>
        </p:sp>
        <p:sp>
          <p:nvSpPr>
            <p:cNvPr id="251929" name="直接连接符 251928"/>
            <p:cNvSpPr/>
            <p:nvPr/>
          </p:nvSpPr>
          <p:spPr>
            <a:xfrm flipV="1">
              <a:off x="4001" y="3516"/>
              <a:ext cx="504" cy="504"/>
            </a:xfrm>
            <a:prstGeom prst="line">
              <a:avLst/>
            </a:prstGeom>
            <a:ln w="38100" cap="flat" cmpd="sng">
              <a:solidFill>
                <a:schemeClr val="tx1"/>
              </a:solidFill>
              <a:prstDash val="solid"/>
              <a:headEnd type="none" w="med" len="med"/>
              <a:tailEnd type="none" w="med" len="med"/>
            </a:ln>
          </p:spPr>
        </p:sp>
        <p:sp>
          <p:nvSpPr>
            <p:cNvPr id="251930" name="椭圆 251929"/>
            <p:cNvSpPr/>
            <p:nvPr/>
          </p:nvSpPr>
          <p:spPr>
            <a:xfrm flipV="1">
              <a:off x="3977" y="4013"/>
              <a:ext cx="47" cy="47"/>
            </a:xfrm>
            <a:prstGeom prst="ellipse">
              <a:avLst/>
            </a:prstGeom>
            <a:solidFill>
              <a:schemeClr val="bg1"/>
            </a:solidFill>
            <a:ln w="38100" cap="flat" cmpd="sng">
              <a:solidFill>
                <a:schemeClr val="tx1"/>
              </a:solidFill>
              <a:prstDash val="solid"/>
              <a:headEnd type="none" w="med" len="med"/>
              <a:tailEnd type="none" w="med" len="med"/>
            </a:ln>
          </p:spPr>
          <p:txBody>
            <a:bodyPr/>
            <a:lstStyle/>
            <a:p>
              <a:endParaRPr lang="zh-CN" altLang="en-US"/>
            </a:p>
          </p:txBody>
        </p:sp>
        <p:sp>
          <p:nvSpPr>
            <p:cNvPr id="251931" name="矩形 251930"/>
            <p:cNvSpPr/>
            <p:nvPr/>
          </p:nvSpPr>
          <p:spPr>
            <a:xfrm rot="8089864">
              <a:off x="3664" y="3629"/>
              <a:ext cx="99" cy="21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32" name="矩形 251931"/>
            <p:cNvSpPr/>
            <p:nvPr/>
          </p:nvSpPr>
          <p:spPr>
            <a:xfrm rot="2689864">
              <a:off x="4197" y="3654"/>
              <a:ext cx="96" cy="22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251933" name="直接连接符 251932"/>
          <p:cNvSpPr/>
          <p:nvPr/>
        </p:nvSpPr>
        <p:spPr>
          <a:xfrm rot="5400000" flipV="1">
            <a:off x="4572000" y="-990600"/>
            <a:ext cx="0" cy="9144000"/>
          </a:xfrm>
          <a:prstGeom prst="line">
            <a:avLst/>
          </a:prstGeom>
          <a:ln w="38100" cap="flat" cmpd="sng">
            <a:solidFill>
              <a:srgbClr val="0000FF"/>
            </a:solidFill>
            <a:prstDash val="sysDot"/>
            <a:headEnd type="none" w="med" len="med"/>
            <a:tailEnd type="none" w="med" len="med"/>
          </a:ln>
        </p:spPr>
      </p:sp>
      <p:grpSp>
        <p:nvGrpSpPr>
          <p:cNvPr id="252005" name="组合 252004"/>
          <p:cNvGrpSpPr/>
          <p:nvPr/>
        </p:nvGrpSpPr>
        <p:grpSpPr>
          <a:xfrm>
            <a:off x="571500" y="990600"/>
            <a:ext cx="2781300" cy="2436813"/>
            <a:chOff x="312" y="576"/>
            <a:chExt cx="1752" cy="1535"/>
          </a:xfrm>
        </p:grpSpPr>
        <p:sp>
          <p:nvSpPr>
            <p:cNvPr id="251936" name="文本框 251935"/>
            <p:cNvSpPr txBox="1"/>
            <p:nvPr/>
          </p:nvSpPr>
          <p:spPr>
            <a:xfrm>
              <a:off x="336" y="1042"/>
              <a:ext cx="461" cy="368"/>
            </a:xfrm>
            <a:prstGeom prst="rect">
              <a:avLst/>
            </a:prstGeom>
            <a:noFill/>
            <a:ln w="38100">
              <a:noFill/>
            </a:ln>
          </p:spPr>
          <p:txBody>
            <a:bodyPr wrap="none" anchor="t">
              <a:spAutoFit/>
            </a:bodyPr>
            <a:lstStyle/>
            <a:p>
              <a:pPr lvl="0" eaLnBrk="0" hangingPunct="0"/>
              <a:r>
                <a:rPr lang="en-US" altLang="zh-CN" sz="3200" b="1" i="1" dirty="0">
                  <a:latin typeface="Times New Roman" panose="02020603050405020304" pitchFamily="18" charset="0"/>
                  <a:ea typeface="宋体" panose="02010600030101010101" pitchFamily="2" charset="-122"/>
                </a:rPr>
                <a:t>R</a:t>
              </a:r>
              <a:r>
                <a:rPr lang="en-US" altLang="zh-CN" sz="3200" b="1" baseline="-25000" dirty="0">
                  <a:latin typeface="Times New Roman" panose="02020603050405020304" pitchFamily="18" charset="0"/>
                  <a:ea typeface="宋体" panose="02010600030101010101" pitchFamily="2" charset="-122"/>
                </a:rPr>
                <a:t>12</a:t>
              </a:r>
              <a:endParaRPr lang="en-US" altLang="zh-CN" sz="3200" b="1" dirty="0">
                <a:latin typeface="Times New Roman" panose="02020603050405020304" pitchFamily="18" charset="0"/>
                <a:ea typeface="宋体" panose="02010600030101010101" pitchFamily="2" charset="-122"/>
              </a:endParaRPr>
            </a:p>
          </p:txBody>
        </p:sp>
        <p:sp>
          <p:nvSpPr>
            <p:cNvPr id="251937" name="文本框 251936"/>
            <p:cNvSpPr txBox="1"/>
            <p:nvPr/>
          </p:nvSpPr>
          <p:spPr>
            <a:xfrm>
              <a:off x="1033" y="1743"/>
              <a:ext cx="461" cy="368"/>
            </a:xfrm>
            <a:prstGeom prst="rect">
              <a:avLst/>
            </a:prstGeom>
            <a:noFill/>
            <a:ln w="38100">
              <a:noFill/>
            </a:ln>
          </p:spPr>
          <p:txBody>
            <a:bodyPr wrap="none" anchor="t">
              <a:spAutoFit/>
            </a:bodyPr>
            <a:lstStyle/>
            <a:p>
              <a:pPr lvl="0" eaLnBrk="0" hangingPunct="0"/>
              <a:r>
                <a:rPr lang="en-US" altLang="zh-CN" sz="3200" b="1" i="1" dirty="0">
                  <a:latin typeface="Times New Roman" panose="02020603050405020304" pitchFamily="18" charset="0"/>
                  <a:ea typeface="宋体" panose="02010600030101010101" pitchFamily="2" charset="-122"/>
                </a:rPr>
                <a:t>R</a:t>
              </a:r>
              <a:r>
                <a:rPr lang="en-US" altLang="zh-CN" sz="3200" b="1" baseline="-25000" dirty="0">
                  <a:latin typeface="Times New Roman" panose="02020603050405020304" pitchFamily="18" charset="0"/>
                  <a:ea typeface="宋体" panose="02010600030101010101" pitchFamily="2" charset="-122"/>
                </a:rPr>
                <a:t>23</a:t>
              </a:r>
              <a:endParaRPr lang="en-US" altLang="zh-CN" sz="3200" b="1" dirty="0">
                <a:latin typeface="Times New Roman" panose="02020603050405020304" pitchFamily="18" charset="0"/>
                <a:ea typeface="宋体" panose="02010600030101010101" pitchFamily="2" charset="-122"/>
              </a:endParaRPr>
            </a:p>
          </p:txBody>
        </p:sp>
        <p:sp>
          <p:nvSpPr>
            <p:cNvPr id="251938" name="文本框 251937"/>
            <p:cNvSpPr txBox="1"/>
            <p:nvPr/>
          </p:nvSpPr>
          <p:spPr>
            <a:xfrm>
              <a:off x="1524" y="1054"/>
              <a:ext cx="461" cy="368"/>
            </a:xfrm>
            <a:prstGeom prst="rect">
              <a:avLst/>
            </a:prstGeom>
            <a:noFill/>
            <a:ln w="38100">
              <a:noFill/>
            </a:ln>
          </p:spPr>
          <p:txBody>
            <a:bodyPr wrap="none" anchor="t">
              <a:spAutoFit/>
            </a:bodyPr>
            <a:lstStyle/>
            <a:p>
              <a:pPr lvl="0" eaLnBrk="0" hangingPunct="0"/>
              <a:r>
                <a:rPr lang="en-US" altLang="zh-CN" sz="3200" b="1" i="1" dirty="0">
                  <a:latin typeface="Times New Roman" panose="02020603050405020304" pitchFamily="18" charset="0"/>
                  <a:ea typeface="宋体" panose="02010600030101010101" pitchFamily="2" charset="-122"/>
                </a:rPr>
                <a:t>R</a:t>
              </a:r>
              <a:r>
                <a:rPr lang="en-US" altLang="zh-CN" sz="3200" b="1" baseline="-25000" dirty="0">
                  <a:latin typeface="Times New Roman" panose="02020603050405020304" pitchFamily="18" charset="0"/>
                  <a:ea typeface="宋体" panose="02010600030101010101" pitchFamily="2" charset="-122"/>
                </a:rPr>
                <a:t>31</a:t>
              </a:r>
              <a:endParaRPr lang="en-US" altLang="zh-CN" sz="3200" b="1" dirty="0">
                <a:latin typeface="Times New Roman" panose="02020603050405020304" pitchFamily="18" charset="0"/>
                <a:ea typeface="宋体" panose="02010600030101010101" pitchFamily="2" charset="-122"/>
              </a:endParaRPr>
            </a:p>
          </p:txBody>
        </p:sp>
        <p:sp>
          <p:nvSpPr>
            <p:cNvPr id="251939" name="直接连接符 251938"/>
            <p:cNvSpPr/>
            <p:nvPr/>
          </p:nvSpPr>
          <p:spPr>
            <a:xfrm>
              <a:off x="566" y="1711"/>
              <a:ext cx="1260" cy="0"/>
            </a:xfrm>
            <a:prstGeom prst="line">
              <a:avLst/>
            </a:prstGeom>
            <a:ln w="38100" cap="flat" cmpd="sng">
              <a:solidFill>
                <a:schemeClr val="tx1"/>
              </a:solidFill>
              <a:prstDash val="solid"/>
              <a:headEnd type="none" w="med" len="med"/>
              <a:tailEnd type="none" w="med" len="med"/>
            </a:ln>
          </p:spPr>
        </p:sp>
        <p:sp>
          <p:nvSpPr>
            <p:cNvPr id="251940" name="矩形 251939"/>
            <p:cNvSpPr/>
            <p:nvPr/>
          </p:nvSpPr>
          <p:spPr>
            <a:xfrm>
              <a:off x="1080" y="1661"/>
              <a:ext cx="281" cy="10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41" name="直接连接符 251940"/>
            <p:cNvSpPr/>
            <p:nvPr/>
          </p:nvSpPr>
          <p:spPr>
            <a:xfrm>
              <a:off x="1212" y="1077"/>
              <a:ext cx="636" cy="636"/>
            </a:xfrm>
            <a:prstGeom prst="line">
              <a:avLst/>
            </a:prstGeom>
            <a:ln w="38100" cap="flat" cmpd="sng">
              <a:solidFill>
                <a:schemeClr val="tx1"/>
              </a:solidFill>
              <a:prstDash val="solid"/>
              <a:headEnd type="none" w="med" len="med"/>
              <a:tailEnd type="none" w="med" len="med"/>
            </a:ln>
          </p:spPr>
        </p:sp>
        <p:sp>
          <p:nvSpPr>
            <p:cNvPr id="251942" name="矩形 251941"/>
            <p:cNvSpPr/>
            <p:nvPr/>
          </p:nvSpPr>
          <p:spPr>
            <a:xfrm rot="8089864">
              <a:off x="1515" y="1303"/>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43" name="直接连接符 251942"/>
            <p:cNvSpPr/>
            <p:nvPr/>
          </p:nvSpPr>
          <p:spPr>
            <a:xfrm flipH="1">
              <a:off x="576" y="1077"/>
              <a:ext cx="624" cy="624"/>
            </a:xfrm>
            <a:prstGeom prst="line">
              <a:avLst/>
            </a:prstGeom>
            <a:ln w="38100" cap="flat" cmpd="sng">
              <a:solidFill>
                <a:schemeClr val="tx1"/>
              </a:solidFill>
              <a:prstDash val="solid"/>
              <a:headEnd type="none" w="med" len="med"/>
              <a:tailEnd type="none" w="med" len="med"/>
            </a:ln>
          </p:spPr>
        </p:sp>
        <p:sp>
          <p:nvSpPr>
            <p:cNvPr id="251944" name="矩形 251943"/>
            <p:cNvSpPr/>
            <p:nvPr/>
          </p:nvSpPr>
          <p:spPr>
            <a:xfrm rot="13489864">
              <a:off x="855" y="1244"/>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45" name="直接连接符 251944"/>
            <p:cNvSpPr/>
            <p:nvPr/>
          </p:nvSpPr>
          <p:spPr>
            <a:xfrm flipH="1">
              <a:off x="389" y="1713"/>
              <a:ext cx="187" cy="108"/>
            </a:xfrm>
            <a:prstGeom prst="line">
              <a:avLst/>
            </a:prstGeom>
            <a:ln w="38100" cap="flat" cmpd="sng">
              <a:solidFill>
                <a:schemeClr val="tx1"/>
              </a:solidFill>
              <a:prstDash val="solid"/>
              <a:headEnd type="none" w="med" len="med"/>
              <a:tailEnd type="none" w="med" len="med"/>
            </a:ln>
          </p:spPr>
        </p:sp>
        <p:sp>
          <p:nvSpPr>
            <p:cNvPr id="251946" name="直接连接符 251945"/>
            <p:cNvSpPr/>
            <p:nvPr/>
          </p:nvSpPr>
          <p:spPr>
            <a:xfrm>
              <a:off x="1836" y="1701"/>
              <a:ext cx="192" cy="110"/>
            </a:xfrm>
            <a:prstGeom prst="line">
              <a:avLst/>
            </a:prstGeom>
            <a:ln w="38100" cap="flat" cmpd="sng">
              <a:solidFill>
                <a:schemeClr val="tx1"/>
              </a:solidFill>
              <a:prstDash val="solid"/>
              <a:headEnd type="none" w="med" len="med"/>
              <a:tailEnd type="none" w="med" len="med"/>
            </a:ln>
          </p:spPr>
        </p:sp>
        <p:sp>
          <p:nvSpPr>
            <p:cNvPr id="251947" name="文本框 251946"/>
            <p:cNvSpPr txBox="1"/>
            <p:nvPr/>
          </p:nvSpPr>
          <p:spPr>
            <a:xfrm>
              <a:off x="1212" y="576"/>
              <a:ext cx="228" cy="327"/>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1</a:t>
              </a:r>
            </a:p>
          </p:txBody>
        </p:sp>
        <p:sp>
          <p:nvSpPr>
            <p:cNvPr id="251948" name="文本框 251947"/>
            <p:cNvSpPr txBox="1"/>
            <p:nvPr/>
          </p:nvSpPr>
          <p:spPr>
            <a:xfrm>
              <a:off x="312" y="1776"/>
              <a:ext cx="228" cy="327"/>
            </a:xfrm>
            <a:prstGeom prst="rect">
              <a:avLst/>
            </a:prstGeom>
            <a:noFill/>
            <a:ln w="38100">
              <a:noFill/>
            </a:ln>
          </p:spPr>
          <p:txBody>
            <a:bodyPr wrap="none" anchor="ctr">
              <a:spAutoFit/>
            </a:bodyPr>
            <a:lstStyle/>
            <a:p>
              <a:pPr lvl="0" algn="ctr" eaLnBrk="0" hangingPunct="0"/>
              <a:r>
                <a:rPr lang="zh-CN" altLang="en-US" sz="2800" b="1" dirty="0">
                  <a:latin typeface="Times New Roman" panose="02020603050405020304" pitchFamily="18" charset="0"/>
                  <a:ea typeface="宋体" panose="02010600030101010101" pitchFamily="2" charset="-122"/>
                </a:rPr>
                <a:t>2</a:t>
              </a:r>
            </a:p>
          </p:txBody>
        </p:sp>
        <p:sp>
          <p:nvSpPr>
            <p:cNvPr id="251949" name="文本框 251948"/>
            <p:cNvSpPr txBox="1"/>
            <p:nvPr/>
          </p:nvSpPr>
          <p:spPr>
            <a:xfrm>
              <a:off x="1836" y="1746"/>
              <a:ext cx="228" cy="327"/>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3</a:t>
              </a:r>
            </a:p>
          </p:txBody>
        </p:sp>
        <p:sp>
          <p:nvSpPr>
            <p:cNvPr id="251950" name="椭圆 251949"/>
            <p:cNvSpPr/>
            <p:nvPr/>
          </p:nvSpPr>
          <p:spPr>
            <a:xfrm flipV="1">
              <a:off x="564" y="1682"/>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51" name="椭圆 251950"/>
            <p:cNvSpPr/>
            <p:nvPr/>
          </p:nvSpPr>
          <p:spPr>
            <a:xfrm flipV="1">
              <a:off x="1824" y="1682"/>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52" name="椭圆 251951"/>
            <p:cNvSpPr/>
            <p:nvPr/>
          </p:nvSpPr>
          <p:spPr>
            <a:xfrm flipV="1">
              <a:off x="1188" y="1058"/>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53" name="直接连接符 251952"/>
            <p:cNvSpPr/>
            <p:nvPr/>
          </p:nvSpPr>
          <p:spPr>
            <a:xfrm flipV="1">
              <a:off x="1212" y="741"/>
              <a:ext cx="0" cy="336"/>
            </a:xfrm>
            <a:prstGeom prst="line">
              <a:avLst/>
            </a:prstGeom>
            <a:ln w="38100" cap="flat" cmpd="sng">
              <a:solidFill>
                <a:schemeClr val="tx1"/>
              </a:solidFill>
              <a:prstDash val="solid"/>
              <a:headEnd type="none" w="med" len="med"/>
              <a:tailEnd type="none" w="med" len="med"/>
            </a:ln>
          </p:spPr>
        </p:sp>
      </p:grpSp>
      <p:grpSp>
        <p:nvGrpSpPr>
          <p:cNvPr id="252006" name="组合 252005"/>
          <p:cNvGrpSpPr/>
          <p:nvPr/>
        </p:nvGrpSpPr>
        <p:grpSpPr>
          <a:xfrm>
            <a:off x="5638800" y="809625"/>
            <a:ext cx="2638425" cy="2659063"/>
            <a:chOff x="3360" y="510"/>
            <a:chExt cx="1662" cy="1675"/>
          </a:xfrm>
        </p:grpSpPr>
        <p:sp>
          <p:nvSpPr>
            <p:cNvPr id="251955" name="直接连接符 251954"/>
            <p:cNvSpPr/>
            <p:nvPr/>
          </p:nvSpPr>
          <p:spPr>
            <a:xfrm flipH="1">
              <a:off x="3531" y="1423"/>
              <a:ext cx="637" cy="540"/>
            </a:xfrm>
            <a:prstGeom prst="line">
              <a:avLst/>
            </a:prstGeom>
            <a:ln w="38100" cap="flat" cmpd="sng">
              <a:solidFill>
                <a:schemeClr val="tx1"/>
              </a:solidFill>
              <a:prstDash val="solid"/>
              <a:headEnd type="none" w="med" len="med"/>
              <a:tailEnd type="none" w="med" len="med"/>
            </a:ln>
          </p:spPr>
        </p:sp>
        <p:sp>
          <p:nvSpPr>
            <p:cNvPr id="251956" name="文本框 251955"/>
            <p:cNvSpPr txBox="1"/>
            <p:nvPr/>
          </p:nvSpPr>
          <p:spPr>
            <a:xfrm>
              <a:off x="4202" y="510"/>
              <a:ext cx="228" cy="327"/>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1</a:t>
              </a:r>
            </a:p>
          </p:txBody>
        </p:sp>
        <p:sp>
          <p:nvSpPr>
            <p:cNvPr id="251957" name="文本框 251956"/>
            <p:cNvSpPr txBox="1"/>
            <p:nvPr/>
          </p:nvSpPr>
          <p:spPr>
            <a:xfrm>
              <a:off x="3360" y="1858"/>
              <a:ext cx="228" cy="327"/>
            </a:xfrm>
            <a:prstGeom prst="rect">
              <a:avLst/>
            </a:prstGeom>
            <a:noFill/>
            <a:ln w="38100">
              <a:noFill/>
            </a:ln>
          </p:spPr>
          <p:txBody>
            <a:bodyPr wrap="none" anchor="ctr">
              <a:spAutoFit/>
            </a:bodyPr>
            <a:lstStyle/>
            <a:p>
              <a:pPr lvl="0" algn="ctr" eaLnBrk="0" hangingPunct="0"/>
              <a:r>
                <a:rPr lang="zh-CN" altLang="en-US" sz="2800" b="1" dirty="0">
                  <a:latin typeface="Times New Roman" panose="02020603050405020304" pitchFamily="18" charset="0"/>
                  <a:ea typeface="宋体" panose="02010600030101010101" pitchFamily="2" charset="-122"/>
                </a:rPr>
                <a:t>2</a:t>
              </a:r>
            </a:p>
          </p:txBody>
        </p:sp>
        <p:sp>
          <p:nvSpPr>
            <p:cNvPr id="251958" name="文本框 251957"/>
            <p:cNvSpPr txBox="1"/>
            <p:nvPr/>
          </p:nvSpPr>
          <p:spPr>
            <a:xfrm>
              <a:off x="4794" y="1810"/>
              <a:ext cx="228" cy="327"/>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3</a:t>
              </a:r>
            </a:p>
          </p:txBody>
        </p:sp>
        <p:sp>
          <p:nvSpPr>
            <p:cNvPr id="251959" name="直接连接符 251958"/>
            <p:cNvSpPr/>
            <p:nvPr/>
          </p:nvSpPr>
          <p:spPr>
            <a:xfrm>
              <a:off x="4174" y="719"/>
              <a:ext cx="0" cy="680"/>
            </a:xfrm>
            <a:prstGeom prst="line">
              <a:avLst/>
            </a:prstGeom>
            <a:ln w="38100" cap="flat" cmpd="sng">
              <a:solidFill>
                <a:schemeClr val="tx1"/>
              </a:solidFill>
              <a:prstDash val="solid"/>
              <a:headEnd type="none" w="med" len="med"/>
              <a:tailEnd type="none" w="med" len="med"/>
            </a:ln>
          </p:spPr>
        </p:sp>
        <p:sp>
          <p:nvSpPr>
            <p:cNvPr id="251960" name="矩形 251959"/>
            <p:cNvSpPr/>
            <p:nvPr/>
          </p:nvSpPr>
          <p:spPr>
            <a:xfrm>
              <a:off x="4128" y="933"/>
              <a:ext cx="126" cy="24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61" name="椭圆 251960"/>
            <p:cNvSpPr/>
            <p:nvPr/>
          </p:nvSpPr>
          <p:spPr>
            <a:xfrm flipV="1">
              <a:off x="4139" y="1392"/>
              <a:ext cx="56" cy="49"/>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62" name="直接连接符 251961"/>
            <p:cNvSpPr/>
            <p:nvPr/>
          </p:nvSpPr>
          <p:spPr>
            <a:xfrm>
              <a:off x="4168" y="1423"/>
              <a:ext cx="621" cy="528"/>
            </a:xfrm>
            <a:prstGeom prst="line">
              <a:avLst/>
            </a:prstGeom>
            <a:ln w="38100" cap="flat" cmpd="sng">
              <a:solidFill>
                <a:schemeClr val="tx1"/>
              </a:solidFill>
              <a:prstDash val="solid"/>
              <a:headEnd type="none" w="med" len="med"/>
              <a:tailEnd type="none" w="med" len="med"/>
            </a:ln>
          </p:spPr>
        </p:sp>
        <p:sp>
          <p:nvSpPr>
            <p:cNvPr id="251963" name="矩形 251962"/>
            <p:cNvSpPr/>
            <p:nvPr/>
          </p:nvSpPr>
          <p:spPr>
            <a:xfrm rot="-8089864" flipH="1">
              <a:off x="3822" y="1552"/>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64" name="矩形 251963"/>
            <p:cNvSpPr/>
            <p:nvPr/>
          </p:nvSpPr>
          <p:spPr>
            <a:xfrm rot="8089864">
              <a:off x="4446" y="1552"/>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aphicFrame>
          <p:nvGraphicFramePr>
            <p:cNvPr id="251965" name="对象 251964"/>
            <p:cNvGraphicFramePr/>
            <p:nvPr/>
          </p:nvGraphicFramePr>
          <p:xfrm>
            <a:off x="4538" y="1428"/>
            <a:ext cx="424" cy="373"/>
          </p:xfrm>
          <a:graphic>
            <a:graphicData uri="http://schemas.openxmlformats.org/presentationml/2006/ole">
              <mc:AlternateContent xmlns:mc="http://schemas.openxmlformats.org/markup-compatibility/2006">
                <mc:Choice xmlns:v="urn:schemas-microsoft-com:vml" Requires="v">
                  <p:oleObj spid="_x0000_s4172" r:id="rId3" imgW="190500" imgH="228600" progId="Equation.3">
                    <p:embed/>
                  </p:oleObj>
                </mc:Choice>
                <mc:Fallback>
                  <p:oleObj r:id="rId3" imgW="190500" imgH="228600" progId="Equation.3">
                    <p:embed/>
                    <p:pic>
                      <p:nvPicPr>
                        <p:cNvPr id="0" name="图片 4151"/>
                        <p:cNvPicPr/>
                        <p:nvPr/>
                      </p:nvPicPr>
                      <p:blipFill>
                        <a:blip r:embed="rId4">
                          <a:clrChange>
                            <a:clrFrom>
                              <a:srgbClr val="000000"/>
                            </a:clrFrom>
                            <a:clrTo>
                              <a:srgbClr val="FFFF00"/>
                            </a:clrTo>
                          </a:clrChange>
                        </a:blip>
                        <a:stretch>
                          <a:fillRect/>
                        </a:stretch>
                      </p:blipFill>
                      <p:spPr>
                        <a:xfrm>
                          <a:off x="4538" y="1428"/>
                          <a:ext cx="424" cy="373"/>
                        </a:xfrm>
                        <a:prstGeom prst="rect">
                          <a:avLst/>
                        </a:prstGeom>
                        <a:noFill/>
                        <a:ln w="38100">
                          <a:noFill/>
                          <a:miter/>
                        </a:ln>
                      </p:spPr>
                    </p:pic>
                  </p:oleObj>
                </mc:Fallback>
              </mc:AlternateContent>
            </a:graphicData>
          </a:graphic>
        </p:graphicFrame>
        <p:graphicFrame>
          <p:nvGraphicFramePr>
            <p:cNvPr id="251966" name="对象 251965"/>
            <p:cNvGraphicFramePr/>
            <p:nvPr/>
          </p:nvGraphicFramePr>
          <p:xfrm>
            <a:off x="3456" y="1388"/>
            <a:ext cx="623" cy="391"/>
          </p:xfrm>
          <a:graphic>
            <a:graphicData uri="http://schemas.openxmlformats.org/presentationml/2006/ole">
              <mc:AlternateContent xmlns:mc="http://schemas.openxmlformats.org/markup-compatibility/2006">
                <mc:Choice xmlns:v="urn:schemas-microsoft-com:vml" Requires="v">
                  <p:oleObj spid="_x0000_s4173" name="Equation" r:id="rId5" imgW="279400" imgH="241300" progId="Equation.DSMT4">
                    <p:embed/>
                  </p:oleObj>
                </mc:Choice>
                <mc:Fallback>
                  <p:oleObj name="Equation" r:id="rId5" imgW="279400" imgH="241300" progId="Equation.DSMT4">
                    <p:embed/>
                    <p:pic>
                      <p:nvPicPr>
                        <p:cNvPr id="0" name="图片 4152"/>
                        <p:cNvPicPr/>
                        <p:nvPr/>
                      </p:nvPicPr>
                      <p:blipFill>
                        <a:blip r:embed="rId6">
                          <a:clrChange>
                            <a:clrFrom>
                              <a:srgbClr val="000000"/>
                            </a:clrFrom>
                            <a:clrTo>
                              <a:srgbClr val="FFFF00"/>
                            </a:clrTo>
                          </a:clrChange>
                        </a:blip>
                        <a:stretch>
                          <a:fillRect/>
                        </a:stretch>
                      </p:blipFill>
                      <p:spPr>
                        <a:xfrm>
                          <a:off x="3456" y="1388"/>
                          <a:ext cx="623" cy="391"/>
                        </a:xfrm>
                        <a:prstGeom prst="rect">
                          <a:avLst/>
                        </a:prstGeom>
                        <a:noFill/>
                        <a:ln w="38100">
                          <a:noFill/>
                          <a:miter/>
                        </a:ln>
                      </p:spPr>
                    </p:pic>
                  </p:oleObj>
                </mc:Fallback>
              </mc:AlternateContent>
            </a:graphicData>
          </a:graphic>
        </p:graphicFrame>
        <p:graphicFrame>
          <p:nvGraphicFramePr>
            <p:cNvPr id="251967" name="对象 251966"/>
            <p:cNvGraphicFramePr/>
            <p:nvPr/>
          </p:nvGraphicFramePr>
          <p:xfrm>
            <a:off x="3808" y="907"/>
            <a:ext cx="590" cy="391"/>
          </p:xfrm>
          <a:graphic>
            <a:graphicData uri="http://schemas.openxmlformats.org/presentationml/2006/ole">
              <mc:AlternateContent xmlns:mc="http://schemas.openxmlformats.org/markup-compatibility/2006">
                <mc:Choice xmlns:v="urn:schemas-microsoft-com:vml" Requires="v">
                  <p:oleObj spid="_x0000_s4174" name="Equation" r:id="rId7" imgW="6400800" imgH="5791200" progId="Equation.DSMT4">
                    <p:embed/>
                  </p:oleObj>
                </mc:Choice>
                <mc:Fallback>
                  <p:oleObj name="Equation" r:id="rId7" imgW="6400800" imgH="5791200" progId="Equation.DSMT4">
                    <p:embed/>
                    <p:pic>
                      <p:nvPicPr>
                        <p:cNvPr id="0" name="图片 4153"/>
                        <p:cNvPicPr/>
                        <p:nvPr/>
                      </p:nvPicPr>
                      <p:blipFill>
                        <a:blip r:embed="rId8">
                          <a:clrChange>
                            <a:clrFrom>
                              <a:srgbClr val="000000"/>
                            </a:clrFrom>
                            <a:clrTo>
                              <a:srgbClr val="FFFF00"/>
                            </a:clrTo>
                          </a:clrChange>
                        </a:blip>
                        <a:stretch>
                          <a:fillRect/>
                        </a:stretch>
                      </p:blipFill>
                      <p:spPr>
                        <a:xfrm>
                          <a:off x="3808" y="907"/>
                          <a:ext cx="590" cy="391"/>
                        </a:xfrm>
                        <a:prstGeom prst="rect">
                          <a:avLst/>
                        </a:prstGeom>
                        <a:noFill/>
                        <a:ln w="38100">
                          <a:noFill/>
                          <a:miter/>
                        </a:ln>
                      </p:spPr>
                    </p:pic>
                  </p:oleObj>
                </mc:Fallback>
              </mc:AlternateContent>
            </a:graphicData>
          </a:graphic>
        </p:graphicFrame>
      </p:grpSp>
      <p:sp>
        <p:nvSpPr>
          <p:cNvPr id="251968" name="矩形 251967"/>
          <p:cNvSpPr/>
          <p:nvPr/>
        </p:nvSpPr>
        <p:spPr>
          <a:xfrm>
            <a:off x="3429000" y="1584325"/>
            <a:ext cx="1803400" cy="396875"/>
          </a:xfrm>
          <a:prstGeom prst="rect">
            <a:avLst/>
          </a:prstGeom>
          <a:noFill/>
          <a:ln w="38100">
            <a:noFill/>
          </a:ln>
        </p:spPr>
        <p:txBody>
          <a:bodyPr wrap="none" anchor="t">
            <a:spAutoFit/>
          </a:bodyPr>
          <a:lstStyle/>
          <a:p>
            <a:pPr lvl="0" eaLnBrk="0" hangingPunct="0"/>
            <a:r>
              <a:rPr lang="en-US" altLang="zh-CN" sz="2000" b="1" dirty="0">
                <a:latin typeface="Times New Roman" panose="02020603050405020304" pitchFamily="18" charset="0"/>
                <a:ea typeface="隶书" panose="02010509060101010101" pitchFamily="49" charset="-122"/>
              </a:rPr>
              <a:t>Y</a:t>
            </a:r>
            <a:r>
              <a:rPr lang="en-US" altLang="zh-CN" sz="2000" b="1" dirty="0">
                <a:latin typeface="隶书" panose="02010509060101010101" pitchFamily="49" charset="-122"/>
                <a:ea typeface="隶书" panose="02010509060101010101" pitchFamily="49" charset="-122"/>
              </a:rPr>
              <a:t>-</a:t>
            </a:r>
            <a:r>
              <a:rPr lang="en-US" altLang="zh-CN" sz="2000" b="1" dirty="0">
                <a:latin typeface="隶书" panose="02010509060101010101" pitchFamily="49" charset="-122"/>
                <a:ea typeface="隶书" panose="02010509060101010101" pitchFamily="49" charset="-122"/>
                <a:sym typeface="Symbol" panose="05050102010706020507" pitchFamily="18" charset="2"/>
              </a:rPr>
              <a:t> </a:t>
            </a:r>
            <a:r>
              <a:rPr lang="zh-CN" altLang="en-US" sz="2000" b="1" dirty="0">
                <a:latin typeface="隶书" panose="02010509060101010101" pitchFamily="49" charset="-122"/>
                <a:ea typeface="隶书" panose="02010509060101010101" pitchFamily="49" charset="-122"/>
                <a:sym typeface="Symbol" panose="05050102010706020507" pitchFamily="18" charset="2"/>
              </a:rPr>
              <a:t>等效变换</a:t>
            </a:r>
          </a:p>
        </p:txBody>
      </p:sp>
      <p:sp>
        <p:nvSpPr>
          <p:cNvPr id="251969" name="左右箭头 251968"/>
          <p:cNvSpPr/>
          <p:nvPr/>
        </p:nvSpPr>
        <p:spPr>
          <a:xfrm>
            <a:off x="3581400" y="2039938"/>
            <a:ext cx="1447800" cy="568325"/>
          </a:xfrm>
          <a:prstGeom prst="leftRightArrow">
            <a:avLst>
              <a:gd name="adj1" fmla="val 50000"/>
              <a:gd name="adj2" fmla="val 50949"/>
            </a:avLst>
          </a:prstGeom>
          <a:gradFill rotWithShape="0">
            <a:gsLst>
              <a:gs pos="0">
                <a:srgbClr val="FF3300"/>
              </a:gs>
              <a:gs pos="50000">
                <a:srgbClr val="FFFFFF"/>
              </a:gs>
              <a:gs pos="100000">
                <a:srgbClr val="FF3300"/>
              </a:gs>
            </a:gsLst>
            <a:lin ang="18900000" scaled="1"/>
            <a:tileRect/>
          </a:gradFill>
          <a:ln w="38100" cap="flat" cmpd="sng">
            <a:solidFill>
              <a:srgbClr val="FF0000"/>
            </a:solidFill>
            <a:prstDash val="solid"/>
            <a:miter/>
            <a:headEnd type="none" w="med" len="med"/>
            <a:tailEnd type="none" w="med" len="med"/>
          </a:ln>
        </p:spPr>
        <p:txBody>
          <a:bodyPr/>
          <a:lstStyle/>
          <a:p>
            <a:endParaRPr lang="zh-CN" altLang="en-US"/>
          </a:p>
        </p:txBody>
      </p:sp>
      <p:grpSp>
        <p:nvGrpSpPr>
          <p:cNvPr id="252007" name="组合 252006"/>
          <p:cNvGrpSpPr/>
          <p:nvPr/>
        </p:nvGrpSpPr>
        <p:grpSpPr>
          <a:xfrm>
            <a:off x="685800" y="4124325"/>
            <a:ext cx="3897313" cy="2395538"/>
            <a:chOff x="432" y="2598"/>
            <a:chExt cx="2455" cy="1509"/>
          </a:xfrm>
        </p:grpSpPr>
        <p:sp>
          <p:nvSpPr>
            <p:cNvPr id="251971" name="直接连接符 251970"/>
            <p:cNvSpPr/>
            <p:nvPr/>
          </p:nvSpPr>
          <p:spPr>
            <a:xfrm flipH="1">
              <a:off x="632" y="2753"/>
              <a:ext cx="590" cy="616"/>
            </a:xfrm>
            <a:prstGeom prst="line">
              <a:avLst/>
            </a:prstGeom>
            <a:ln w="38100" cap="flat" cmpd="sng">
              <a:solidFill>
                <a:schemeClr val="tx1"/>
              </a:solidFill>
              <a:prstDash val="solid"/>
              <a:headEnd type="none" w="med" len="med"/>
              <a:tailEnd type="none" w="med" len="med"/>
            </a:ln>
          </p:spPr>
        </p:sp>
        <p:sp>
          <p:nvSpPr>
            <p:cNvPr id="251972" name="直接连接符 251971"/>
            <p:cNvSpPr/>
            <p:nvPr/>
          </p:nvSpPr>
          <p:spPr>
            <a:xfrm flipH="1">
              <a:off x="1222" y="3369"/>
              <a:ext cx="588" cy="596"/>
            </a:xfrm>
            <a:prstGeom prst="line">
              <a:avLst/>
            </a:prstGeom>
            <a:ln w="38100" cap="flat" cmpd="sng">
              <a:solidFill>
                <a:schemeClr val="tx1"/>
              </a:solidFill>
              <a:prstDash val="solid"/>
              <a:headEnd type="none" w="med" len="med"/>
              <a:tailEnd type="none" w="med" len="med"/>
            </a:ln>
          </p:spPr>
        </p:sp>
        <p:sp>
          <p:nvSpPr>
            <p:cNvPr id="251973" name="直接连接符 251972"/>
            <p:cNvSpPr/>
            <p:nvPr/>
          </p:nvSpPr>
          <p:spPr>
            <a:xfrm>
              <a:off x="632" y="3369"/>
              <a:ext cx="590" cy="596"/>
            </a:xfrm>
            <a:prstGeom prst="line">
              <a:avLst/>
            </a:prstGeom>
            <a:ln w="38100" cap="flat" cmpd="sng">
              <a:solidFill>
                <a:schemeClr val="tx1"/>
              </a:solidFill>
              <a:prstDash val="solid"/>
              <a:headEnd type="none" w="med" len="med"/>
              <a:tailEnd type="none" w="med" len="med"/>
            </a:ln>
          </p:spPr>
        </p:sp>
        <p:sp>
          <p:nvSpPr>
            <p:cNvPr id="251974" name="直接连接符 251973"/>
            <p:cNvSpPr/>
            <p:nvPr/>
          </p:nvSpPr>
          <p:spPr>
            <a:xfrm>
              <a:off x="1222" y="2773"/>
              <a:ext cx="588" cy="596"/>
            </a:xfrm>
            <a:prstGeom prst="line">
              <a:avLst/>
            </a:prstGeom>
            <a:ln w="38100" cap="flat" cmpd="sng">
              <a:solidFill>
                <a:schemeClr val="tx1"/>
              </a:solidFill>
              <a:prstDash val="solid"/>
              <a:headEnd type="none" w="med" len="med"/>
              <a:tailEnd type="none" w="med" len="med"/>
            </a:ln>
          </p:spPr>
        </p:sp>
        <p:sp>
          <p:nvSpPr>
            <p:cNvPr id="251975" name="直接连接符 251974"/>
            <p:cNvSpPr/>
            <p:nvPr/>
          </p:nvSpPr>
          <p:spPr>
            <a:xfrm>
              <a:off x="632" y="3369"/>
              <a:ext cx="1178" cy="0"/>
            </a:xfrm>
            <a:prstGeom prst="line">
              <a:avLst/>
            </a:prstGeom>
            <a:ln w="38100" cap="flat" cmpd="sng">
              <a:solidFill>
                <a:schemeClr val="tx1"/>
              </a:solidFill>
              <a:prstDash val="solid"/>
              <a:headEnd type="none" w="med" len="med"/>
              <a:tailEnd type="none" w="med" len="med"/>
            </a:ln>
          </p:spPr>
        </p:sp>
        <p:sp>
          <p:nvSpPr>
            <p:cNvPr id="251976" name="文本框 251975"/>
            <p:cNvSpPr txBox="1"/>
            <p:nvPr/>
          </p:nvSpPr>
          <p:spPr>
            <a:xfrm>
              <a:off x="2217" y="3780"/>
              <a:ext cx="265"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B</a:t>
              </a:r>
            </a:p>
          </p:txBody>
        </p:sp>
        <p:sp>
          <p:nvSpPr>
            <p:cNvPr id="251977" name="文本框 251976"/>
            <p:cNvSpPr txBox="1"/>
            <p:nvPr/>
          </p:nvSpPr>
          <p:spPr>
            <a:xfrm>
              <a:off x="2227" y="2598"/>
              <a:ext cx="265"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A</a:t>
              </a:r>
            </a:p>
          </p:txBody>
        </p:sp>
        <p:sp>
          <p:nvSpPr>
            <p:cNvPr id="251978" name="直接连接符 251977"/>
            <p:cNvSpPr/>
            <p:nvPr/>
          </p:nvSpPr>
          <p:spPr>
            <a:xfrm>
              <a:off x="1235" y="2773"/>
              <a:ext cx="1017" cy="0"/>
            </a:xfrm>
            <a:prstGeom prst="line">
              <a:avLst/>
            </a:prstGeom>
            <a:ln w="38100" cap="flat" cmpd="sng">
              <a:solidFill>
                <a:schemeClr val="tx1"/>
              </a:solidFill>
              <a:prstDash val="solid"/>
              <a:headEnd type="none" w="med" len="med"/>
              <a:tailEnd type="none" w="med" len="med"/>
            </a:ln>
          </p:spPr>
        </p:sp>
        <p:sp>
          <p:nvSpPr>
            <p:cNvPr id="251979" name="文本框 251978"/>
            <p:cNvSpPr txBox="1"/>
            <p:nvPr/>
          </p:nvSpPr>
          <p:spPr>
            <a:xfrm>
              <a:off x="432" y="3133"/>
              <a:ext cx="265"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C</a:t>
              </a:r>
            </a:p>
          </p:txBody>
        </p:sp>
        <p:sp>
          <p:nvSpPr>
            <p:cNvPr id="251980" name="文本框 251979"/>
            <p:cNvSpPr txBox="1"/>
            <p:nvPr/>
          </p:nvSpPr>
          <p:spPr>
            <a:xfrm>
              <a:off x="1728" y="3085"/>
              <a:ext cx="278"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D</a:t>
              </a:r>
            </a:p>
          </p:txBody>
        </p:sp>
        <p:sp>
          <p:nvSpPr>
            <p:cNvPr id="251982" name="左箭头 251981"/>
            <p:cNvSpPr/>
            <p:nvPr/>
          </p:nvSpPr>
          <p:spPr>
            <a:xfrm>
              <a:off x="2206" y="3226"/>
              <a:ext cx="338" cy="180"/>
            </a:xfrm>
            <a:prstGeom prst="leftArrow">
              <a:avLst>
                <a:gd name="adj1" fmla="val 50000"/>
                <a:gd name="adj2" fmla="val 46944"/>
              </a:avLst>
            </a:prstGeom>
            <a:gradFill rotWithShape="0">
              <a:gsLst>
                <a:gs pos="0">
                  <a:srgbClr val="FF3300"/>
                </a:gs>
                <a:gs pos="50000">
                  <a:srgbClr val="FFFFFF"/>
                </a:gs>
                <a:gs pos="100000">
                  <a:srgbClr val="FF3300"/>
                </a:gs>
              </a:gsLst>
              <a:lin ang="18900000" scaled="1"/>
              <a:tileRect/>
            </a:gradFill>
            <a:ln w="28575" cap="flat" cmpd="sng">
              <a:solidFill>
                <a:srgbClr val="FF3300"/>
              </a:solidFill>
              <a:prstDash val="solid"/>
              <a:miter/>
              <a:headEnd type="none" w="med" len="med"/>
              <a:tailEnd type="none" w="med" len="med"/>
            </a:ln>
          </p:spPr>
          <p:txBody>
            <a:bodyPr/>
            <a:lstStyle/>
            <a:p>
              <a:endParaRPr lang="zh-CN" altLang="en-US"/>
            </a:p>
          </p:txBody>
        </p:sp>
        <p:sp>
          <p:nvSpPr>
            <p:cNvPr id="251983" name="文本框 251982"/>
            <p:cNvSpPr txBox="1"/>
            <p:nvPr/>
          </p:nvSpPr>
          <p:spPr>
            <a:xfrm>
              <a:off x="2546" y="3121"/>
              <a:ext cx="341" cy="327"/>
            </a:xfrm>
            <a:prstGeom prst="rect">
              <a:avLst/>
            </a:prstGeom>
            <a:noFill/>
            <a:ln w="38100">
              <a:noFill/>
            </a:ln>
          </p:spPr>
          <p:txBody>
            <a:bodyPr wrap="none" anchor="ctr">
              <a:spAutoFit/>
            </a:bodyPr>
            <a:lstStyle/>
            <a:p>
              <a:pPr lvl="0" algn="ctr" eaLnBrk="0" hangingPunct="0"/>
              <a:r>
                <a:rPr lang="en-US" altLang="zh-CN" sz="2800" b="1" i="1" dirty="0">
                  <a:latin typeface="Times New Roman" panose="02020603050405020304" pitchFamily="18" charset="0"/>
                  <a:ea typeface="宋体" panose="02010600030101010101" pitchFamily="2" charset="-122"/>
                </a:rPr>
                <a:t>R</a:t>
              </a:r>
              <a:r>
                <a:rPr lang="en-US" altLang="zh-CN" sz="2800" b="1" i="1" baseline="-25000" dirty="0">
                  <a:latin typeface="Times New Roman" panose="02020603050405020304" pitchFamily="18" charset="0"/>
                  <a:ea typeface="宋体" panose="02010600030101010101" pitchFamily="2" charset="-122"/>
                </a:rPr>
                <a:t>0</a:t>
              </a:r>
              <a:endParaRPr lang="en-US" altLang="zh-CN" sz="2800" b="1" i="1" dirty="0">
                <a:latin typeface="Times New Roman" panose="02020603050405020304" pitchFamily="18" charset="0"/>
                <a:ea typeface="宋体" panose="02010600030101010101" pitchFamily="2" charset="-122"/>
              </a:endParaRPr>
            </a:p>
          </p:txBody>
        </p:sp>
        <p:sp>
          <p:nvSpPr>
            <p:cNvPr id="251984" name="矩形 251983"/>
            <p:cNvSpPr/>
            <p:nvPr/>
          </p:nvSpPr>
          <p:spPr>
            <a:xfrm>
              <a:off x="1116" y="3320"/>
              <a:ext cx="220" cy="10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85" name="矩形 251984"/>
            <p:cNvSpPr/>
            <p:nvPr/>
          </p:nvSpPr>
          <p:spPr>
            <a:xfrm rot="13489864">
              <a:off x="885" y="2937"/>
              <a:ext cx="112" cy="236"/>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86" name="矩形 251985"/>
            <p:cNvSpPr/>
            <p:nvPr/>
          </p:nvSpPr>
          <p:spPr>
            <a:xfrm rot="8089864">
              <a:off x="1453" y="2935"/>
              <a:ext cx="110" cy="239"/>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87" name="矩形 251986"/>
            <p:cNvSpPr/>
            <p:nvPr/>
          </p:nvSpPr>
          <p:spPr>
            <a:xfrm rot="8089864">
              <a:off x="898" y="3554"/>
              <a:ext cx="110" cy="239"/>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88" name="矩形 251987"/>
            <p:cNvSpPr/>
            <p:nvPr/>
          </p:nvSpPr>
          <p:spPr>
            <a:xfrm rot="13489864">
              <a:off x="1464" y="3521"/>
              <a:ext cx="112" cy="236"/>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1989" name="椭圆 251988"/>
            <p:cNvSpPr/>
            <p:nvPr/>
          </p:nvSpPr>
          <p:spPr>
            <a:xfrm flipV="1">
              <a:off x="629" y="3348"/>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90" name="椭圆 251989"/>
            <p:cNvSpPr/>
            <p:nvPr/>
          </p:nvSpPr>
          <p:spPr>
            <a:xfrm flipV="1">
              <a:off x="1775" y="3348"/>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91" name="椭圆 251990"/>
            <p:cNvSpPr/>
            <p:nvPr/>
          </p:nvSpPr>
          <p:spPr>
            <a:xfrm flipV="1">
              <a:off x="1201" y="2753"/>
              <a:ext cx="47" cy="46"/>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1992" name="直接连接符 251991"/>
            <p:cNvSpPr/>
            <p:nvPr/>
          </p:nvSpPr>
          <p:spPr>
            <a:xfrm>
              <a:off x="1200" y="3965"/>
              <a:ext cx="1056" cy="0"/>
            </a:xfrm>
            <a:prstGeom prst="line">
              <a:avLst/>
            </a:prstGeom>
            <a:ln w="38100" cap="flat" cmpd="sng">
              <a:solidFill>
                <a:schemeClr val="tx1"/>
              </a:solidFill>
              <a:prstDash val="solid"/>
              <a:headEnd type="none" w="med" len="med"/>
              <a:tailEnd type="none" w="med" len="med"/>
            </a:ln>
          </p:spPr>
        </p:sp>
        <p:sp>
          <p:nvSpPr>
            <p:cNvPr id="251993" name="椭圆 251992"/>
            <p:cNvSpPr/>
            <p:nvPr/>
          </p:nvSpPr>
          <p:spPr>
            <a:xfrm flipV="1">
              <a:off x="1200" y="3938"/>
              <a:ext cx="47" cy="46"/>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grpSp>
      <p:sp>
        <p:nvSpPr>
          <p:cNvPr id="252018" name="矩形 252017"/>
          <p:cNvSpPr/>
          <p:nvPr/>
        </p:nvSpPr>
        <p:spPr>
          <a:xfrm>
            <a:off x="914400" y="176213"/>
            <a:ext cx="7216775" cy="633412"/>
          </a:xfrm>
          <a:prstGeom prst="rect">
            <a:avLst/>
          </a:prstGeom>
          <a:noFill/>
          <a:ln w="9525">
            <a:noFill/>
          </a:ln>
        </p:spPr>
        <p:txBody>
          <a:bodyPr anchor="ctr"/>
          <a:lstStyle/>
          <a:p>
            <a:pPr lvl="0" eaLnBrk="1" hangingPunct="1">
              <a:lnSpc>
                <a:spcPct val="85000"/>
              </a:lnSpc>
            </a:pPr>
            <a:r>
              <a:rPr lang="zh-CN" altLang="en-US" sz="3600" dirty="0">
                <a:solidFill>
                  <a:srgbClr val="99FF33"/>
                </a:solidFill>
                <a:effectLst>
                  <a:outerShdw blurRad="38100" dist="38100" dir="2700000">
                    <a:srgbClr val="C0C0C0"/>
                  </a:outerShdw>
                </a:effectLst>
                <a:latin typeface="Tahoma" panose="020B0604030504040204" pitchFamily="34" charset="0"/>
                <a:ea typeface="宋体" panose="02010600030101010101" pitchFamily="2" charset="-122"/>
              </a:rPr>
              <a:t>§2-4    </a:t>
            </a:r>
            <a:r>
              <a:rPr lang="zh-CN" altLang="en-US" sz="4000" b="1" dirty="0">
                <a:solidFill>
                  <a:srgbClr val="00FF00"/>
                </a:solidFill>
                <a:effectLst>
                  <a:outerShdw blurRad="38100" dist="38100" dir="2700000">
                    <a:srgbClr val="C0C0C0"/>
                  </a:outerShdw>
                </a:effectLst>
                <a:latin typeface="隶书" panose="02010509060101010101" pitchFamily="49" charset="-122"/>
                <a:ea typeface="隶书" panose="02010509060101010101" pitchFamily="49" charset="-122"/>
              </a:rPr>
              <a:t>电阻的 </a:t>
            </a:r>
            <a:r>
              <a:rPr lang="en-US" altLang="zh-CN" sz="3600" b="1" dirty="0">
                <a:solidFill>
                  <a:srgbClr val="00FF00"/>
                </a:solidFill>
                <a:effectLst>
                  <a:outerShdw blurRad="38100" dist="38100" dir="2700000">
                    <a:srgbClr val="C0C0C0"/>
                  </a:outerShdw>
                </a:effectLst>
                <a:latin typeface="Times New Roman" panose="02020603050405020304" pitchFamily="18" charset="0"/>
                <a:ea typeface="隶书" panose="02010509060101010101" pitchFamily="49" charset="-122"/>
              </a:rPr>
              <a:t>Y</a:t>
            </a:r>
            <a:r>
              <a:rPr lang="en-US" altLang="zh-CN" sz="3600" b="1" dirty="0">
                <a:solidFill>
                  <a:srgbClr val="00FF00"/>
                </a:solidFill>
                <a:effectLst>
                  <a:outerShdw blurRad="38100" dist="38100" dir="2700000">
                    <a:srgbClr val="C0C0C0"/>
                  </a:outerShdw>
                </a:effectLst>
                <a:latin typeface="隶书" panose="02010509060101010101" pitchFamily="49" charset="-122"/>
                <a:ea typeface="隶书" panose="02010509060101010101" pitchFamily="49" charset="-122"/>
              </a:rPr>
              <a:t>-</a:t>
            </a:r>
            <a:r>
              <a:rPr lang="en-US" altLang="zh-CN" sz="3600" b="1" dirty="0">
                <a:solidFill>
                  <a:srgbClr val="00FF00"/>
                </a:solidFill>
                <a:effectLst>
                  <a:outerShdw blurRad="38100" dist="38100" dir="2700000">
                    <a:srgbClr val="C0C0C0"/>
                  </a:outerShdw>
                </a:effectLst>
                <a:latin typeface="隶书" panose="02010509060101010101" pitchFamily="49" charset="-122"/>
                <a:ea typeface="隶书" panose="02010509060101010101" pitchFamily="49" charset="-122"/>
                <a:sym typeface="Symbol" panose="05050102010706020507" pitchFamily="18" charset="2"/>
              </a:rPr>
              <a:t> </a:t>
            </a:r>
            <a:r>
              <a:rPr lang="zh-CN" altLang="en-US" sz="4000" b="1" dirty="0">
                <a:solidFill>
                  <a:srgbClr val="00FF00"/>
                </a:solidFill>
                <a:effectLst>
                  <a:outerShdw blurRad="38100" dist="38100" dir="2700000">
                    <a:srgbClr val="C0C0C0"/>
                  </a:outerShdw>
                </a:effectLst>
                <a:latin typeface="隶书" panose="02010509060101010101" pitchFamily="49" charset="-122"/>
                <a:ea typeface="隶书" panose="02010509060101010101" pitchFamily="49" charset="-122"/>
                <a:sym typeface="Symbol" panose="05050102010706020507" pitchFamily="18" charset="2"/>
              </a:rPr>
              <a:t>等效变换</a:t>
            </a:r>
          </a:p>
        </p:txBody>
      </p:sp>
      <p:sp>
        <p:nvSpPr>
          <p:cNvPr id="252022" name="动作按钮: 前进或下一项 252021">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252023" name="动作按钮: 后退或前一项 252022">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2018"/>
                                        </p:tgtEl>
                                        <p:attrNameLst>
                                          <p:attrName>style.visibility</p:attrName>
                                        </p:attrNameLst>
                                      </p:cBhvr>
                                      <p:to>
                                        <p:strVal val="visible"/>
                                      </p:to>
                                    </p:set>
                                    <p:animEffect transition="in" filter="blinds(horizontal)">
                                      <p:cBhvr>
                                        <p:cTn id="7" dur="500"/>
                                        <p:tgtEl>
                                          <p:spTgt spid="2520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52005"/>
                                        </p:tgtEl>
                                        <p:attrNameLst>
                                          <p:attrName>style.visibility</p:attrName>
                                        </p:attrNameLst>
                                      </p:cBhvr>
                                      <p:to>
                                        <p:strVal val="visible"/>
                                      </p:to>
                                    </p:set>
                                    <p:animEffect transition="in" filter="barn(outVertical)">
                                      <p:cBhvr>
                                        <p:cTn id="12" dur="500"/>
                                        <p:tgtEl>
                                          <p:spTgt spid="2520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52006"/>
                                        </p:tgtEl>
                                        <p:attrNameLst>
                                          <p:attrName>style.visibility</p:attrName>
                                        </p:attrNameLst>
                                      </p:cBhvr>
                                      <p:to>
                                        <p:strVal val="visible"/>
                                      </p:to>
                                    </p:set>
                                    <p:animEffect transition="in" filter="wipe(up)">
                                      <p:cBhvr>
                                        <p:cTn id="17" dur="500"/>
                                        <p:tgtEl>
                                          <p:spTgt spid="25200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251969"/>
                                        </p:tgtEl>
                                        <p:attrNameLst>
                                          <p:attrName>style.visibility</p:attrName>
                                        </p:attrNameLst>
                                      </p:cBhvr>
                                      <p:to>
                                        <p:strVal val="visible"/>
                                      </p:to>
                                    </p:set>
                                    <p:animEffect transition="in" filter="barn(outVertical)">
                                      <p:cBhvr>
                                        <p:cTn id="22" dur="500"/>
                                        <p:tgtEl>
                                          <p:spTgt spid="25196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51968"/>
                                        </p:tgtEl>
                                        <p:attrNameLst>
                                          <p:attrName>style.visibility</p:attrName>
                                        </p:attrNameLst>
                                      </p:cBhvr>
                                      <p:to>
                                        <p:strVal val="visible"/>
                                      </p:to>
                                    </p:set>
                                    <p:animEffect transition="in" filter="box(out)">
                                      <p:cBhvr>
                                        <p:cTn id="27" dur="500"/>
                                        <p:tgtEl>
                                          <p:spTgt spid="2519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51933"/>
                                        </p:tgtEl>
                                        <p:attrNameLst>
                                          <p:attrName>style.visibility</p:attrName>
                                        </p:attrNameLst>
                                      </p:cBhvr>
                                      <p:to>
                                        <p:strVal val="visible"/>
                                      </p:to>
                                    </p:set>
                                    <p:animEffect transition="in" filter="wipe(left)">
                                      <p:cBhvr>
                                        <p:cTn id="32" dur="500"/>
                                        <p:tgtEl>
                                          <p:spTgt spid="25193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252007"/>
                                        </p:tgtEl>
                                        <p:attrNameLst>
                                          <p:attrName>style.visibility</p:attrName>
                                        </p:attrNameLst>
                                      </p:cBhvr>
                                      <p:to>
                                        <p:strVal val="visible"/>
                                      </p:to>
                                    </p:set>
                                    <p:animEffect transition="in" filter="wipe(right)">
                                      <p:cBhvr>
                                        <p:cTn id="37" dur="500"/>
                                        <p:tgtEl>
                                          <p:spTgt spid="252007"/>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37" fill="hold" nodeType="clickEffect">
                                  <p:stCondLst>
                                    <p:cond delay="0"/>
                                  </p:stCondLst>
                                  <p:childTnLst>
                                    <p:set>
                                      <p:cBhvr>
                                        <p:cTn id="41" dur="1" fill="hold">
                                          <p:stCondLst>
                                            <p:cond delay="0"/>
                                          </p:stCondLst>
                                        </p:cTn>
                                        <p:tgtEl>
                                          <p:spTgt spid="251908"/>
                                        </p:tgtEl>
                                        <p:attrNameLst>
                                          <p:attrName>style.visibility</p:attrName>
                                        </p:attrNameLst>
                                      </p:cBhvr>
                                      <p:to>
                                        <p:strVal val="visible"/>
                                      </p:to>
                                    </p:set>
                                    <p:animEffect transition="in" filter="barn(outVertical)">
                                      <p:cBhvr>
                                        <p:cTn id="42" dur="500"/>
                                        <p:tgtEl>
                                          <p:spTgt spid="25190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52021"/>
                                        </p:tgtEl>
                                        <p:attrNameLst>
                                          <p:attrName>style.visibility</p:attrName>
                                        </p:attrNameLst>
                                      </p:cBhvr>
                                      <p:to>
                                        <p:strVal val="visible"/>
                                      </p:to>
                                    </p:set>
                                    <p:animEffect transition="in" filter="blinds(horizontal)">
                                      <p:cBhvr>
                                        <p:cTn id="47" dur="500"/>
                                        <p:tgtEl>
                                          <p:spTgt spid="252021"/>
                                        </p:tgtEl>
                                      </p:cBhvr>
                                    </p:animEffect>
                                  </p:childTnLst>
                                </p:cTn>
                              </p:par>
                            </p:childTnLst>
                          </p:cTn>
                        </p:par>
                        <p:par>
                          <p:cTn id="48" fill="hold">
                            <p:stCondLst>
                              <p:cond delay="500"/>
                            </p:stCondLst>
                            <p:childTnLst>
                              <p:par>
                                <p:cTn id="49" presetID="16" presetClass="entr" presetSubtype="37" fill="hold" nodeType="afterEffect">
                                  <p:stCondLst>
                                    <p:cond delay="1000"/>
                                  </p:stCondLst>
                                  <p:childTnLst>
                                    <p:set>
                                      <p:cBhvr>
                                        <p:cTn id="50" dur="1" fill="hold">
                                          <p:stCondLst>
                                            <p:cond delay="0"/>
                                          </p:stCondLst>
                                        </p:cTn>
                                        <p:tgtEl>
                                          <p:spTgt spid="251907"/>
                                        </p:tgtEl>
                                        <p:attrNameLst>
                                          <p:attrName>style.visibility</p:attrName>
                                        </p:attrNameLst>
                                      </p:cBhvr>
                                      <p:to>
                                        <p:strVal val="visible"/>
                                      </p:to>
                                    </p:set>
                                    <p:animEffect transition="in" filter="barn(outVertical)">
                                      <p:cBhvr>
                                        <p:cTn id="51" dur="500"/>
                                        <p:tgtEl>
                                          <p:spTgt spid="2519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68" grpId="0"/>
      <p:bldP spid="2520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3125" name="组合 253124"/>
          <p:cNvGrpSpPr/>
          <p:nvPr/>
        </p:nvGrpSpPr>
        <p:grpSpPr>
          <a:xfrm>
            <a:off x="381000" y="1524000"/>
            <a:ext cx="4114800" cy="3067051"/>
            <a:chOff x="240" y="684"/>
            <a:chExt cx="2592" cy="1932"/>
          </a:xfrm>
        </p:grpSpPr>
        <p:sp>
          <p:nvSpPr>
            <p:cNvPr id="253059" name="直接连接符 253058"/>
            <p:cNvSpPr/>
            <p:nvPr/>
          </p:nvSpPr>
          <p:spPr>
            <a:xfrm>
              <a:off x="960" y="2065"/>
              <a:ext cx="1176" cy="0"/>
            </a:xfrm>
            <a:prstGeom prst="line">
              <a:avLst/>
            </a:prstGeom>
            <a:ln w="28575" cap="flat" cmpd="sng">
              <a:solidFill>
                <a:schemeClr val="tx1"/>
              </a:solidFill>
              <a:prstDash val="solid"/>
              <a:headEnd type="oval" w="med" len="med"/>
              <a:tailEnd type="oval" w="med" len="med"/>
            </a:ln>
          </p:spPr>
        </p:sp>
        <p:sp>
          <p:nvSpPr>
            <p:cNvPr id="253060" name="直接连接符 253059"/>
            <p:cNvSpPr/>
            <p:nvPr/>
          </p:nvSpPr>
          <p:spPr>
            <a:xfrm flipH="1" flipV="1">
              <a:off x="1521" y="1178"/>
              <a:ext cx="615" cy="887"/>
            </a:xfrm>
            <a:prstGeom prst="line">
              <a:avLst/>
            </a:prstGeom>
            <a:ln w="19050" cap="flat" cmpd="sng">
              <a:solidFill>
                <a:schemeClr val="tx1"/>
              </a:solidFill>
              <a:prstDash val="solid"/>
              <a:headEnd type="oval" w="med" len="med"/>
              <a:tailEnd type="oval" w="med" len="med"/>
            </a:ln>
          </p:spPr>
        </p:sp>
        <p:cxnSp>
          <p:nvCxnSpPr>
            <p:cNvPr id="253061" name="直接箭头连接符 253060"/>
            <p:cNvCxnSpPr>
              <a:stCxn id="253060" idx="1"/>
              <a:endCxn id="253059" idx="0"/>
            </p:cNvCxnSpPr>
            <p:nvPr/>
          </p:nvCxnSpPr>
          <p:spPr>
            <a:xfrm flipH="1">
              <a:off x="960" y="1173"/>
              <a:ext cx="562" cy="883"/>
            </a:xfrm>
            <a:prstGeom prst="straightConnector1">
              <a:avLst/>
            </a:prstGeom>
            <a:ln w="19050" cap="flat" cmpd="sng">
              <a:solidFill>
                <a:schemeClr val="tx1"/>
              </a:solidFill>
              <a:prstDash val="solid"/>
              <a:headEnd type="oval" w="sm" len="sm"/>
              <a:tailEnd type="oval" w="sm" len="sm"/>
            </a:ln>
          </p:spPr>
        </p:cxnSp>
        <p:sp>
          <p:nvSpPr>
            <p:cNvPr id="253062" name="直接连接符 253061"/>
            <p:cNvSpPr/>
            <p:nvPr/>
          </p:nvSpPr>
          <p:spPr>
            <a:xfrm>
              <a:off x="1392" y="828"/>
              <a:ext cx="0" cy="336"/>
            </a:xfrm>
            <a:prstGeom prst="line">
              <a:avLst/>
            </a:prstGeom>
            <a:ln w="19050" cap="flat" cmpd="sng">
              <a:solidFill>
                <a:schemeClr val="tx1"/>
              </a:solidFill>
              <a:prstDash val="solid"/>
              <a:headEnd type="none" w="med" len="med"/>
              <a:tailEnd type="stealth" w="sm" len="med"/>
            </a:ln>
          </p:spPr>
        </p:sp>
        <p:cxnSp>
          <p:nvCxnSpPr>
            <p:cNvPr id="253063" name="直接箭头连接符 253062"/>
            <p:cNvCxnSpPr/>
            <p:nvPr/>
          </p:nvCxnSpPr>
          <p:spPr>
            <a:xfrm flipH="1">
              <a:off x="960" y="1178"/>
              <a:ext cx="561" cy="887"/>
            </a:xfrm>
            <a:prstGeom prst="straightConnector1">
              <a:avLst/>
            </a:prstGeom>
            <a:ln w="19050" cap="flat" cmpd="sng">
              <a:solidFill>
                <a:schemeClr val="tx1"/>
              </a:solidFill>
              <a:prstDash val="solid"/>
              <a:headEnd type="oval" w="med" len="med"/>
              <a:tailEnd type="oval" w="med" len="med"/>
            </a:ln>
          </p:spPr>
        </p:cxnSp>
        <p:sp>
          <p:nvSpPr>
            <p:cNvPr id="253064" name="矩形 253063"/>
            <p:cNvSpPr/>
            <p:nvPr/>
          </p:nvSpPr>
          <p:spPr>
            <a:xfrm rot="-5400000">
              <a:off x="1474" y="1921"/>
              <a:ext cx="123" cy="288"/>
            </a:xfrm>
            <a:prstGeom prst="rect">
              <a:avLst/>
            </a:prstGeom>
            <a:solidFill>
              <a:schemeClr val="accent1"/>
            </a:solidFill>
            <a:ln w="19050" cap="flat" cmpd="sng">
              <a:solidFill>
                <a:schemeClr val="tx2"/>
              </a:solidFill>
              <a:prstDash val="solid"/>
              <a:miter/>
              <a:headEnd type="none" w="med" len="med"/>
              <a:tailEnd type="none" w="med" len="med"/>
            </a:ln>
          </p:spPr>
          <p:txBody>
            <a:bodyPr/>
            <a:lstStyle/>
            <a:p>
              <a:endParaRPr lang="zh-CN" altLang="en-US" sz="2000"/>
            </a:p>
          </p:txBody>
        </p:sp>
        <p:sp>
          <p:nvSpPr>
            <p:cNvPr id="253065" name="矩形 253064"/>
            <p:cNvSpPr/>
            <p:nvPr/>
          </p:nvSpPr>
          <p:spPr>
            <a:xfrm rot="-2268645">
              <a:off x="1776" y="1474"/>
              <a:ext cx="120" cy="296"/>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000"/>
            </a:p>
          </p:txBody>
        </p:sp>
        <p:sp>
          <p:nvSpPr>
            <p:cNvPr id="253066" name="矩形 253065"/>
            <p:cNvSpPr/>
            <p:nvPr/>
          </p:nvSpPr>
          <p:spPr>
            <a:xfrm rot="2115987">
              <a:off x="1188" y="1474"/>
              <a:ext cx="120" cy="296"/>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000"/>
            </a:p>
          </p:txBody>
        </p:sp>
        <p:sp>
          <p:nvSpPr>
            <p:cNvPr id="253067" name="文本框 253066"/>
            <p:cNvSpPr txBox="1"/>
            <p:nvPr/>
          </p:nvSpPr>
          <p:spPr>
            <a:xfrm>
              <a:off x="780" y="1400"/>
              <a:ext cx="528"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12</a:t>
              </a:r>
              <a:endParaRPr lang="en-US" altLang="zh-CN" sz="2000" b="1" i="1">
                <a:latin typeface="Times New Roman" panose="02020603050405020304" pitchFamily="18" charset="0"/>
                <a:ea typeface="宋体" panose="02010600030101010101" pitchFamily="2" charset="-122"/>
              </a:endParaRPr>
            </a:p>
          </p:txBody>
        </p:sp>
        <p:sp>
          <p:nvSpPr>
            <p:cNvPr id="253068" name="文本框 253067"/>
            <p:cNvSpPr txBox="1"/>
            <p:nvPr/>
          </p:nvSpPr>
          <p:spPr>
            <a:xfrm>
              <a:off x="1872" y="1363"/>
              <a:ext cx="458"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31</a:t>
              </a:r>
              <a:endParaRPr lang="en-US" altLang="zh-CN" sz="2000" b="1" i="1">
                <a:latin typeface="Times New Roman" panose="02020603050405020304" pitchFamily="18" charset="0"/>
                <a:ea typeface="宋体" panose="02010600030101010101" pitchFamily="2" charset="-122"/>
              </a:endParaRPr>
            </a:p>
          </p:txBody>
        </p:sp>
        <p:sp>
          <p:nvSpPr>
            <p:cNvPr id="253069" name="文本框 253068"/>
            <p:cNvSpPr txBox="1"/>
            <p:nvPr/>
          </p:nvSpPr>
          <p:spPr>
            <a:xfrm>
              <a:off x="1296" y="2114"/>
              <a:ext cx="50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23</a:t>
              </a:r>
              <a:endParaRPr lang="en-US" altLang="zh-CN" sz="2000" b="1" i="1">
                <a:latin typeface="Times New Roman" panose="02020603050405020304" pitchFamily="18" charset="0"/>
                <a:ea typeface="宋体" panose="02010600030101010101" pitchFamily="2" charset="-122"/>
              </a:endParaRPr>
            </a:p>
          </p:txBody>
        </p:sp>
        <p:sp>
          <p:nvSpPr>
            <p:cNvPr id="253070" name="文本框 253069"/>
            <p:cNvSpPr txBox="1"/>
            <p:nvPr/>
          </p:nvSpPr>
          <p:spPr>
            <a:xfrm>
              <a:off x="2304" y="1836"/>
              <a:ext cx="416"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3 </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baseline="30000">
                <a:latin typeface="Times New Roman" panose="02020603050405020304" pitchFamily="18" charset="0"/>
                <a:ea typeface="宋体" panose="02010600030101010101" pitchFamily="2" charset="-122"/>
                <a:sym typeface="Symbol" panose="05050102010706020507" pitchFamily="18" charset="2"/>
              </a:endParaRPr>
            </a:p>
          </p:txBody>
        </p:sp>
        <p:sp>
          <p:nvSpPr>
            <p:cNvPr id="253071" name="文本框 253070"/>
            <p:cNvSpPr txBox="1"/>
            <p:nvPr/>
          </p:nvSpPr>
          <p:spPr>
            <a:xfrm>
              <a:off x="432" y="1788"/>
              <a:ext cx="432"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2 </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baseline="30000">
                <a:latin typeface="Times New Roman" panose="02020603050405020304" pitchFamily="18" charset="0"/>
                <a:ea typeface="宋体" panose="02010600030101010101" pitchFamily="2" charset="-122"/>
                <a:sym typeface="Symbol" panose="05050102010706020507" pitchFamily="18" charset="2"/>
              </a:endParaRPr>
            </a:p>
          </p:txBody>
        </p:sp>
        <p:sp>
          <p:nvSpPr>
            <p:cNvPr id="253072" name="文本框 253071"/>
            <p:cNvSpPr txBox="1"/>
            <p:nvPr/>
          </p:nvSpPr>
          <p:spPr>
            <a:xfrm>
              <a:off x="1056" y="828"/>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1</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i="1">
                <a:latin typeface="Times New Roman" panose="02020603050405020304" pitchFamily="18" charset="0"/>
                <a:ea typeface="宋体" panose="02010600030101010101" pitchFamily="2" charset="-122"/>
              </a:endParaRPr>
            </a:p>
          </p:txBody>
        </p:sp>
        <p:sp>
          <p:nvSpPr>
            <p:cNvPr id="253073" name="直接连接符 253072"/>
            <p:cNvSpPr/>
            <p:nvPr/>
          </p:nvSpPr>
          <p:spPr>
            <a:xfrm>
              <a:off x="1488" y="784"/>
              <a:ext cx="0" cy="0"/>
            </a:xfrm>
            <a:prstGeom prst="line">
              <a:avLst/>
            </a:prstGeom>
            <a:ln w="19050" cap="flat" cmpd="sng">
              <a:solidFill>
                <a:srgbClr val="000000"/>
              </a:solidFill>
              <a:prstDash val="solid"/>
              <a:headEnd type="none" w="med" len="med"/>
              <a:tailEnd type="none" w="med" len="med"/>
            </a:ln>
          </p:spPr>
        </p:sp>
        <p:sp>
          <p:nvSpPr>
            <p:cNvPr id="253074" name="直接连接符 253073"/>
            <p:cNvSpPr/>
            <p:nvPr/>
          </p:nvSpPr>
          <p:spPr>
            <a:xfrm>
              <a:off x="1536" y="882"/>
              <a:ext cx="0" cy="0"/>
            </a:xfrm>
            <a:prstGeom prst="line">
              <a:avLst/>
            </a:prstGeom>
            <a:ln w="19050" cap="flat" cmpd="sng">
              <a:solidFill>
                <a:srgbClr val="000000"/>
              </a:solidFill>
              <a:prstDash val="solid"/>
              <a:headEnd type="none" w="med" len="med"/>
              <a:tailEnd type="none" w="med" len="med"/>
            </a:ln>
          </p:spPr>
        </p:sp>
        <p:sp>
          <p:nvSpPr>
            <p:cNvPr id="253075" name="直接连接符 253074"/>
            <p:cNvSpPr/>
            <p:nvPr/>
          </p:nvSpPr>
          <p:spPr>
            <a:xfrm flipV="1">
              <a:off x="1516" y="784"/>
              <a:ext cx="0" cy="394"/>
            </a:xfrm>
            <a:prstGeom prst="line">
              <a:avLst/>
            </a:prstGeom>
            <a:ln w="19050" cap="flat" cmpd="sng">
              <a:solidFill>
                <a:schemeClr val="tx1"/>
              </a:solidFill>
              <a:prstDash val="solid"/>
              <a:headEnd type="none" w="med" len="med"/>
              <a:tailEnd type="none" w="med" len="med"/>
            </a:ln>
          </p:spPr>
        </p:sp>
        <p:sp>
          <p:nvSpPr>
            <p:cNvPr id="253076" name="任意多边形 253075"/>
            <p:cNvSpPr/>
            <p:nvPr/>
          </p:nvSpPr>
          <p:spPr>
            <a:xfrm>
              <a:off x="564" y="2065"/>
              <a:ext cx="396" cy="251"/>
            </a:xfrm>
            <a:custGeom>
              <a:avLst/>
              <a:gdLst/>
              <a:ahLst/>
              <a:cxnLst/>
              <a:rect l="0" t="0" r="0" b="0"/>
              <a:pathLst>
                <a:path w="396" h="251">
                  <a:moveTo>
                    <a:pt x="396" y="0"/>
                  </a:moveTo>
                  <a:lnTo>
                    <a:pt x="0" y="251"/>
                  </a:lnTo>
                </a:path>
              </a:pathLst>
            </a:custGeom>
            <a:noFill/>
            <a:ln w="19050" cap="flat" cmpd="sng">
              <a:solidFill>
                <a:schemeClr val="tx1"/>
              </a:solidFill>
              <a:prstDash val="solid"/>
              <a:headEnd type="none" w="med" len="med"/>
              <a:tailEnd type="none" w="med" len="med"/>
            </a:ln>
          </p:spPr>
          <p:txBody>
            <a:bodyPr/>
            <a:lstStyle/>
            <a:p>
              <a:endParaRPr lang="zh-CN" altLang="en-US" sz="2000"/>
            </a:p>
          </p:txBody>
        </p:sp>
        <p:sp>
          <p:nvSpPr>
            <p:cNvPr id="253077" name="任意多边形 253076"/>
            <p:cNvSpPr/>
            <p:nvPr/>
          </p:nvSpPr>
          <p:spPr>
            <a:xfrm>
              <a:off x="2112" y="2065"/>
              <a:ext cx="336" cy="245"/>
            </a:xfrm>
            <a:custGeom>
              <a:avLst/>
              <a:gdLst/>
              <a:ahLst/>
              <a:cxnLst/>
              <a:rect l="0" t="0" r="0" b="0"/>
              <a:pathLst>
                <a:path w="336" h="245">
                  <a:moveTo>
                    <a:pt x="0" y="0"/>
                  </a:moveTo>
                  <a:lnTo>
                    <a:pt x="336" y="245"/>
                  </a:lnTo>
                </a:path>
              </a:pathLst>
            </a:custGeom>
            <a:noFill/>
            <a:ln w="19050" cap="flat" cmpd="sng">
              <a:solidFill>
                <a:schemeClr val="tx1"/>
              </a:solidFill>
              <a:prstDash val="solid"/>
              <a:headEnd type="none" w="med" len="med"/>
              <a:tailEnd type="none" w="med" len="med"/>
            </a:ln>
          </p:spPr>
          <p:txBody>
            <a:bodyPr/>
            <a:lstStyle/>
            <a:p>
              <a:endParaRPr lang="zh-CN" altLang="en-US" sz="2000"/>
            </a:p>
          </p:txBody>
        </p:sp>
        <p:sp>
          <p:nvSpPr>
            <p:cNvPr id="253078" name="任意多边形 253077"/>
            <p:cNvSpPr/>
            <p:nvPr/>
          </p:nvSpPr>
          <p:spPr>
            <a:xfrm>
              <a:off x="528" y="2028"/>
              <a:ext cx="303" cy="169"/>
            </a:xfrm>
            <a:custGeom>
              <a:avLst/>
              <a:gdLst/>
              <a:ahLst/>
              <a:cxnLst/>
              <a:rect l="0" t="0" r="0" b="0"/>
              <a:pathLst>
                <a:path w="303" h="169">
                  <a:moveTo>
                    <a:pt x="0" y="169"/>
                  </a:moveTo>
                  <a:lnTo>
                    <a:pt x="303" y="0"/>
                  </a:lnTo>
                </a:path>
              </a:pathLst>
            </a:custGeom>
            <a:noFill/>
            <a:ln w="19050" cap="flat" cmpd="sng">
              <a:solidFill>
                <a:schemeClr val="tx1"/>
              </a:solidFill>
              <a:prstDash val="solid"/>
              <a:headEnd type="none" w="med" len="med"/>
              <a:tailEnd type="stealth" w="sm" len="med"/>
            </a:ln>
          </p:spPr>
          <p:txBody>
            <a:bodyPr/>
            <a:lstStyle/>
            <a:p>
              <a:endParaRPr lang="zh-CN" altLang="en-US" sz="2000"/>
            </a:p>
          </p:txBody>
        </p:sp>
        <p:sp>
          <p:nvSpPr>
            <p:cNvPr id="253079" name="任意多边形 253078"/>
            <p:cNvSpPr/>
            <p:nvPr/>
          </p:nvSpPr>
          <p:spPr>
            <a:xfrm>
              <a:off x="2236" y="2031"/>
              <a:ext cx="296" cy="195"/>
            </a:xfrm>
            <a:custGeom>
              <a:avLst/>
              <a:gdLst/>
              <a:ahLst/>
              <a:cxnLst/>
              <a:rect l="0" t="0" r="0" b="0"/>
              <a:pathLst>
                <a:path w="296" h="195">
                  <a:moveTo>
                    <a:pt x="296" y="195"/>
                  </a:moveTo>
                  <a:lnTo>
                    <a:pt x="0" y="0"/>
                  </a:lnTo>
                </a:path>
              </a:pathLst>
            </a:custGeom>
            <a:noFill/>
            <a:ln w="19050" cap="flat" cmpd="sng">
              <a:solidFill>
                <a:schemeClr val="tx1"/>
              </a:solidFill>
              <a:prstDash val="solid"/>
              <a:headEnd type="none" w="med" len="med"/>
              <a:tailEnd type="stealth" w="sm" len="med"/>
            </a:ln>
          </p:spPr>
          <p:txBody>
            <a:bodyPr/>
            <a:lstStyle/>
            <a:p>
              <a:endParaRPr lang="zh-CN" altLang="en-US" sz="2000"/>
            </a:p>
          </p:txBody>
        </p:sp>
        <p:sp>
          <p:nvSpPr>
            <p:cNvPr id="253080" name="文本框 253079"/>
            <p:cNvSpPr txBox="1"/>
            <p:nvPr/>
          </p:nvSpPr>
          <p:spPr>
            <a:xfrm>
              <a:off x="1536" y="924"/>
              <a:ext cx="288"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1</a:t>
              </a:r>
            </a:p>
          </p:txBody>
        </p:sp>
        <p:sp>
          <p:nvSpPr>
            <p:cNvPr id="253081" name="文本框 253080"/>
            <p:cNvSpPr txBox="1"/>
            <p:nvPr/>
          </p:nvSpPr>
          <p:spPr>
            <a:xfrm>
              <a:off x="816" y="2124"/>
              <a:ext cx="192"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2</a:t>
              </a:r>
            </a:p>
          </p:txBody>
        </p:sp>
        <p:sp>
          <p:nvSpPr>
            <p:cNvPr id="253082" name="文本框 253081"/>
            <p:cNvSpPr txBox="1"/>
            <p:nvPr/>
          </p:nvSpPr>
          <p:spPr>
            <a:xfrm>
              <a:off x="1968" y="2124"/>
              <a:ext cx="240"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3</a:t>
              </a:r>
            </a:p>
          </p:txBody>
        </p:sp>
        <p:sp>
          <p:nvSpPr>
            <p:cNvPr id="253083" name="文本框 253082"/>
            <p:cNvSpPr txBox="1"/>
            <p:nvPr/>
          </p:nvSpPr>
          <p:spPr>
            <a:xfrm>
              <a:off x="1008" y="684"/>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4" name="文本框 253083"/>
            <p:cNvSpPr txBox="1"/>
            <p:nvPr/>
          </p:nvSpPr>
          <p:spPr>
            <a:xfrm>
              <a:off x="576" y="2268"/>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5" name="文本框 253084"/>
            <p:cNvSpPr txBox="1"/>
            <p:nvPr/>
          </p:nvSpPr>
          <p:spPr>
            <a:xfrm>
              <a:off x="2592" y="1932"/>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6" name="文本框 253085"/>
            <p:cNvSpPr txBox="1"/>
            <p:nvPr/>
          </p:nvSpPr>
          <p:spPr>
            <a:xfrm>
              <a:off x="1632" y="684"/>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7" name="文本框 253086"/>
            <p:cNvSpPr txBox="1"/>
            <p:nvPr/>
          </p:nvSpPr>
          <p:spPr>
            <a:xfrm>
              <a:off x="240" y="1884"/>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8" name="文本框 253087"/>
            <p:cNvSpPr txBox="1"/>
            <p:nvPr/>
          </p:nvSpPr>
          <p:spPr>
            <a:xfrm>
              <a:off x="2160" y="2268"/>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089" name="文本框 253088"/>
            <p:cNvSpPr txBox="1"/>
            <p:nvPr/>
          </p:nvSpPr>
          <p:spPr>
            <a:xfrm>
              <a:off x="384" y="1212"/>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12</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i="1">
                <a:latin typeface="Times New Roman" panose="02020603050405020304" pitchFamily="18" charset="0"/>
                <a:ea typeface="宋体" panose="02010600030101010101" pitchFamily="2" charset="-122"/>
              </a:endParaRPr>
            </a:p>
          </p:txBody>
        </p:sp>
        <p:sp>
          <p:nvSpPr>
            <p:cNvPr id="253090" name="文本框 253089"/>
            <p:cNvSpPr txBox="1"/>
            <p:nvPr/>
          </p:nvSpPr>
          <p:spPr>
            <a:xfrm>
              <a:off x="1296" y="2364"/>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23</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i="1">
                <a:latin typeface="Times New Roman" panose="02020603050405020304" pitchFamily="18" charset="0"/>
                <a:ea typeface="宋体" panose="02010600030101010101" pitchFamily="2" charset="-122"/>
              </a:endParaRPr>
            </a:p>
          </p:txBody>
        </p:sp>
        <p:sp>
          <p:nvSpPr>
            <p:cNvPr id="253091" name="文本框 253090"/>
            <p:cNvSpPr txBox="1"/>
            <p:nvPr/>
          </p:nvSpPr>
          <p:spPr>
            <a:xfrm>
              <a:off x="2064" y="1164"/>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31</a:t>
              </a:r>
              <a:r>
                <a:rPr lang="en-US" altLang="zh-CN" sz="20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000" b="1" i="1">
                <a:latin typeface="Times New Roman" panose="02020603050405020304" pitchFamily="18" charset="0"/>
                <a:ea typeface="宋体" panose="02010600030101010101" pitchFamily="2" charset="-122"/>
              </a:endParaRPr>
            </a:p>
          </p:txBody>
        </p:sp>
      </p:grpSp>
      <p:grpSp>
        <p:nvGrpSpPr>
          <p:cNvPr id="253092" name="组合 253091"/>
          <p:cNvGrpSpPr/>
          <p:nvPr/>
        </p:nvGrpSpPr>
        <p:grpSpPr>
          <a:xfrm>
            <a:off x="4953000" y="1620840"/>
            <a:ext cx="3962400" cy="2838451"/>
            <a:chOff x="3168" y="2160"/>
            <a:chExt cx="2496" cy="1788"/>
          </a:xfrm>
        </p:grpSpPr>
        <p:sp>
          <p:nvSpPr>
            <p:cNvPr id="253093" name="直接连接符 253092"/>
            <p:cNvSpPr/>
            <p:nvPr/>
          </p:nvSpPr>
          <p:spPr>
            <a:xfrm>
              <a:off x="4368" y="2256"/>
              <a:ext cx="0" cy="864"/>
            </a:xfrm>
            <a:prstGeom prst="line">
              <a:avLst/>
            </a:prstGeom>
            <a:ln w="19050" cap="flat" cmpd="sng">
              <a:solidFill>
                <a:schemeClr val="tx1"/>
              </a:solidFill>
              <a:prstDash val="solid"/>
              <a:headEnd type="none" w="med" len="med"/>
              <a:tailEnd type="oval" w="med" len="med"/>
            </a:ln>
          </p:spPr>
        </p:sp>
        <p:sp>
          <p:nvSpPr>
            <p:cNvPr id="253094" name="直接连接符 253093"/>
            <p:cNvSpPr/>
            <p:nvPr/>
          </p:nvSpPr>
          <p:spPr>
            <a:xfrm flipH="1">
              <a:off x="3552" y="3120"/>
              <a:ext cx="816" cy="636"/>
            </a:xfrm>
            <a:prstGeom prst="line">
              <a:avLst/>
            </a:prstGeom>
            <a:ln w="19050" cap="flat" cmpd="sng">
              <a:solidFill>
                <a:schemeClr val="tx1"/>
              </a:solidFill>
              <a:prstDash val="solid"/>
              <a:headEnd type="none" w="med" len="med"/>
              <a:tailEnd type="none" w="med" len="med"/>
            </a:ln>
          </p:spPr>
        </p:sp>
        <p:sp>
          <p:nvSpPr>
            <p:cNvPr id="253095" name="直接连接符 253094"/>
            <p:cNvSpPr/>
            <p:nvPr/>
          </p:nvSpPr>
          <p:spPr>
            <a:xfrm>
              <a:off x="4368" y="3120"/>
              <a:ext cx="864" cy="576"/>
            </a:xfrm>
            <a:prstGeom prst="line">
              <a:avLst/>
            </a:prstGeom>
            <a:ln w="19050" cap="flat" cmpd="sng">
              <a:solidFill>
                <a:schemeClr val="tx1"/>
              </a:solidFill>
              <a:prstDash val="solid"/>
              <a:headEnd type="none" w="med" len="med"/>
              <a:tailEnd type="none" w="med" len="med"/>
            </a:ln>
          </p:spPr>
        </p:sp>
        <p:sp>
          <p:nvSpPr>
            <p:cNvPr id="253096" name="矩形 253095"/>
            <p:cNvSpPr/>
            <p:nvPr/>
          </p:nvSpPr>
          <p:spPr>
            <a:xfrm rot="3373426">
              <a:off x="3972" y="3252"/>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000"/>
            </a:p>
          </p:txBody>
        </p:sp>
        <p:sp>
          <p:nvSpPr>
            <p:cNvPr id="253097" name="矩形 253096"/>
            <p:cNvSpPr/>
            <p:nvPr/>
          </p:nvSpPr>
          <p:spPr>
            <a:xfrm rot="-3340663">
              <a:off x="4668" y="3216"/>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000"/>
            </a:p>
          </p:txBody>
        </p:sp>
        <p:sp>
          <p:nvSpPr>
            <p:cNvPr id="253098" name="矩形 253097"/>
            <p:cNvSpPr/>
            <p:nvPr/>
          </p:nvSpPr>
          <p:spPr>
            <a:xfrm>
              <a:off x="4308" y="2640"/>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000"/>
            </a:p>
          </p:txBody>
        </p:sp>
        <p:sp>
          <p:nvSpPr>
            <p:cNvPr id="253099" name="文本框 253098"/>
            <p:cNvSpPr txBox="1"/>
            <p:nvPr/>
          </p:nvSpPr>
          <p:spPr>
            <a:xfrm>
              <a:off x="4416" y="2640"/>
              <a:ext cx="336"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1</a:t>
              </a:r>
              <a:endParaRPr lang="en-US" altLang="zh-CN" sz="2000" b="1" i="1">
                <a:latin typeface="Times New Roman" panose="02020603050405020304" pitchFamily="18" charset="0"/>
                <a:ea typeface="宋体" panose="02010600030101010101" pitchFamily="2" charset="-122"/>
              </a:endParaRPr>
            </a:p>
          </p:txBody>
        </p:sp>
        <p:sp>
          <p:nvSpPr>
            <p:cNvPr id="253100" name="文本框 253099"/>
            <p:cNvSpPr txBox="1"/>
            <p:nvPr/>
          </p:nvSpPr>
          <p:spPr>
            <a:xfrm>
              <a:off x="3744" y="3072"/>
              <a:ext cx="336"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2</a:t>
              </a:r>
              <a:endParaRPr lang="en-US" altLang="zh-CN" sz="2000" b="1" i="1">
                <a:latin typeface="Times New Roman" panose="02020603050405020304" pitchFamily="18" charset="0"/>
                <a:ea typeface="宋体" panose="02010600030101010101" pitchFamily="2" charset="-122"/>
              </a:endParaRPr>
            </a:p>
          </p:txBody>
        </p:sp>
        <p:sp>
          <p:nvSpPr>
            <p:cNvPr id="253101" name="文本框 253100"/>
            <p:cNvSpPr txBox="1"/>
            <p:nvPr/>
          </p:nvSpPr>
          <p:spPr>
            <a:xfrm>
              <a:off x="4704" y="3072"/>
              <a:ext cx="322"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R</a:t>
              </a:r>
              <a:r>
                <a:rPr lang="en-US" altLang="zh-CN" sz="2000" b="1" baseline="-25000">
                  <a:latin typeface="Times New Roman" panose="02020603050405020304" pitchFamily="18" charset="0"/>
                  <a:ea typeface="宋体" panose="02010600030101010101" pitchFamily="2" charset="-122"/>
                </a:rPr>
                <a:t>3</a:t>
              </a:r>
              <a:endParaRPr lang="en-US" altLang="zh-CN" sz="2000" b="1" i="1">
                <a:latin typeface="Times New Roman" panose="02020603050405020304" pitchFamily="18" charset="0"/>
                <a:ea typeface="宋体" panose="02010600030101010101" pitchFamily="2" charset="-122"/>
              </a:endParaRPr>
            </a:p>
          </p:txBody>
        </p:sp>
        <p:sp>
          <p:nvSpPr>
            <p:cNvPr id="253102" name="文本框 253101"/>
            <p:cNvSpPr txBox="1"/>
            <p:nvPr/>
          </p:nvSpPr>
          <p:spPr>
            <a:xfrm>
              <a:off x="3936" y="2160"/>
              <a:ext cx="432"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1Y</a:t>
              </a:r>
              <a:endParaRPr lang="en-US" altLang="zh-CN" sz="2000" b="1">
                <a:latin typeface="Times New Roman" panose="02020603050405020304" pitchFamily="18" charset="0"/>
                <a:ea typeface="宋体" panose="02010600030101010101" pitchFamily="2" charset="-122"/>
              </a:endParaRPr>
            </a:p>
          </p:txBody>
        </p:sp>
        <p:sp>
          <p:nvSpPr>
            <p:cNvPr id="253103" name="文本框 253102"/>
            <p:cNvSpPr txBox="1"/>
            <p:nvPr/>
          </p:nvSpPr>
          <p:spPr>
            <a:xfrm>
              <a:off x="3360" y="3216"/>
              <a:ext cx="432"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2Y</a:t>
              </a:r>
              <a:endParaRPr lang="en-US" altLang="zh-CN" sz="2000" b="1" i="1">
                <a:latin typeface="Times New Roman" panose="02020603050405020304" pitchFamily="18" charset="0"/>
                <a:ea typeface="宋体" panose="02010600030101010101" pitchFamily="2" charset="-122"/>
              </a:endParaRPr>
            </a:p>
          </p:txBody>
        </p:sp>
        <p:sp>
          <p:nvSpPr>
            <p:cNvPr id="253104" name="文本框 253103"/>
            <p:cNvSpPr txBox="1"/>
            <p:nvPr/>
          </p:nvSpPr>
          <p:spPr>
            <a:xfrm>
              <a:off x="5136" y="3264"/>
              <a:ext cx="384" cy="252"/>
            </a:xfrm>
            <a:prstGeom prst="rect">
              <a:avLst/>
            </a:prstGeom>
            <a:noFill/>
            <a:ln w="1270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i</a:t>
              </a:r>
              <a:r>
                <a:rPr lang="en-US" altLang="zh-CN" sz="2000" b="1" baseline="-25000">
                  <a:latin typeface="Times New Roman" panose="02020603050405020304" pitchFamily="18" charset="0"/>
                  <a:ea typeface="宋体" panose="02010600030101010101" pitchFamily="2" charset="-122"/>
                </a:rPr>
                <a:t>3Y</a:t>
              </a:r>
              <a:endParaRPr lang="en-US" altLang="zh-CN" sz="2000" b="1">
                <a:latin typeface="Times New Roman" panose="02020603050405020304" pitchFamily="18" charset="0"/>
                <a:ea typeface="宋体" panose="02010600030101010101" pitchFamily="2" charset="-122"/>
              </a:endParaRPr>
            </a:p>
          </p:txBody>
        </p:sp>
        <p:sp>
          <p:nvSpPr>
            <p:cNvPr id="253105" name="直接连接符 253104"/>
            <p:cNvSpPr/>
            <p:nvPr/>
          </p:nvSpPr>
          <p:spPr>
            <a:xfrm>
              <a:off x="4272" y="2256"/>
              <a:ext cx="0" cy="336"/>
            </a:xfrm>
            <a:prstGeom prst="line">
              <a:avLst/>
            </a:prstGeom>
            <a:ln w="19050" cap="flat" cmpd="sng">
              <a:solidFill>
                <a:schemeClr val="tx1"/>
              </a:solidFill>
              <a:prstDash val="solid"/>
              <a:headEnd type="none" w="med" len="med"/>
              <a:tailEnd type="stealth" w="sm" len="med"/>
            </a:ln>
          </p:spPr>
        </p:sp>
        <p:sp>
          <p:nvSpPr>
            <p:cNvPr id="253106" name="直接连接符 253105"/>
            <p:cNvSpPr/>
            <p:nvPr/>
          </p:nvSpPr>
          <p:spPr>
            <a:xfrm rot="-7751596">
              <a:off x="3623" y="3384"/>
              <a:ext cx="1" cy="336"/>
            </a:xfrm>
            <a:prstGeom prst="line">
              <a:avLst/>
            </a:prstGeom>
            <a:ln w="19050" cap="flat" cmpd="sng">
              <a:solidFill>
                <a:schemeClr val="tx1"/>
              </a:solidFill>
              <a:prstDash val="solid"/>
              <a:headEnd type="none" w="med" len="med"/>
              <a:tailEnd type="stealth" w="sm" len="med"/>
            </a:ln>
          </p:spPr>
        </p:sp>
        <p:sp>
          <p:nvSpPr>
            <p:cNvPr id="253107" name="直接连接符 253106"/>
            <p:cNvSpPr/>
            <p:nvPr/>
          </p:nvSpPr>
          <p:spPr>
            <a:xfrm rot="-14240785">
              <a:off x="5111" y="3336"/>
              <a:ext cx="1" cy="336"/>
            </a:xfrm>
            <a:prstGeom prst="line">
              <a:avLst/>
            </a:prstGeom>
            <a:ln w="19050" cap="flat" cmpd="sng">
              <a:solidFill>
                <a:schemeClr val="tx1"/>
              </a:solidFill>
              <a:prstDash val="solid"/>
              <a:headEnd type="none" w="med" len="med"/>
              <a:tailEnd type="stealth" w="sm" len="med"/>
            </a:ln>
          </p:spPr>
        </p:sp>
        <p:sp>
          <p:nvSpPr>
            <p:cNvPr id="253108" name="椭圆 253107"/>
            <p:cNvSpPr/>
            <p:nvPr/>
          </p:nvSpPr>
          <p:spPr>
            <a:xfrm>
              <a:off x="3648" y="3628"/>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000"/>
            </a:p>
          </p:txBody>
        </p:sp>
        <p:sp>
          <p:nvSpPr>
            <p:cNvPr id="253109" name="椭圆 253108"/>
            <p:cNvSpPr/>
            <p:nvPr/>
          </p:nvSpPr>
          <p:spPr>
            <a:xfrm>
              <a:off x="4320" y="2304"/>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000"/>
            </a:p>
          </p:txBody>
        </p:sp>
        <p:sp>
          <p:nvSpPr>
            <p:cNvPr id="253110" name="椭圆 253109"/>
            <p:cNvSpPr/>
            <p:nvPr/>
          </p:nvSpPr>
          <p:spPr>
            <a:xfrm>
              <a:off x="5040" y="3552"/>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000"/>
            </a:p>
          </p:txBody>
        </p:sp>
        <p:sp>
          <p:nvSpPr>
            <p:cNvPr id="253111" name="文本框 253110"/>
            <p:cNvSpPr txBox="1"/>
            <p:nvPr/>
          </p:nvSpPr>
          <p:spPr>
            <a:xfrm>
              <a:off x="4416" y="2208"/>
              <a:ext cx="192"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1</a:t>
              </a:r>
            </a:p>
          </p:txBody>
        </p:sp>
        <p:sp>
          <p:nvSpPr>
            <p:cNvPr id="253112" name="文本框 253111"/>
            <p:cNvSpPr txBox="1"/>
            <p:nvPr/>
          </p:nvSpPr>
          <p:spPr>
            <a:xfrm>
              <a:off x="3744" y="3552"/>
              <a:ext cx="240"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2</a:t>
              </a:r>
            </a:p>
          </p:txBody>
        </p:sp>
        <p:sp>
          <p:nvSpPr>
            <p:cNvPr id="253113" name="文本框 253112"/>
            <p:cNvSpPr txBox="1"/>
            <p:nvPr/>
          </p:nvSpPr>
          <p:spPr>
            <a:xfrm>
              <a:off x="4848" y="3552"/>
              <a:ext cx="192" cy="252"/>
            </a:xfrm>
            <a:prstGeom prst="rect">
              <a:avLst/>
            </a:prstGeom>
            <a:noFill/>
            <a:ln w="9525">
              <a:noFill/>
            </a:ln>
          </p:spPr>
          <p:txBody>
            <a:bodyPr>
              <a:spAutoFit/>
            </a:bodyPr>
            <a:lstStyle/>
            <a:p>
              <a:pPr lvl="0" eaLnBrk="1" hangingPunct="1">
                <a:spcBef>
                  <a:spcPct val="50000"/>
                </a:spcBef>
              </a:pPr>
              <a:r>
                <a:rPr lang="zh-CN" altLang="en-US" sz="2000" dirty="0">
                  <a:latin typeface="Times New Roman" panose="02020603050405020304" pitchFamily="18" charset="0"/>
                  <a:ea typeface="宋体" panose="02010600030101010101" pitchFamily="2" charset="-122"/>
                </a:rPr>
                <a:t>3</a:t>
              </a:r>
            </a:p>
          </p:txBody>
        </p:sp>
        <p:sp>
          <p:nvSpPr>
            <p:cNvPr id="253114" name="文本框 253113"/>
            <p:cNvSpPr txBox="1"/>
            <p:nvPr/>
          </p:nvSpPr>
          <p:spPr>
            <a:xfrm>
              <a:off x="3792" y="2256"/>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15" name="文本框 253114"/>
            <p:cNvSpPr txBox="1"/>
            <p:nvPr/>
          </p:nvSpPr>
          <p:spPr>
            <a:xfrm>
              <a:off x="3600" y="3696"/>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16" name="文本框 253115"/>
            <p:cNvSpPr txBox="1"/>
            <p:nvPr/>
          </p:nvSpPr>
          <p:spPr>
            <a:xfrm>
              <a:off x="5424" y="3360"/>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17" name="文本框 253116"/>
            <p:cNvSpPr txBox="1"/>
            <p:nvPr/>
          </p:nvSpPr>
          <p:spPr>
            <a:xfrm>
              <a:off x="3168" y="3360"/>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18" name="文本框 253117"/>
            <p:cNvSpPr txBox="1"/>
            <p:nvPr/>
          </p:nvSpPr>
          <p:spPr>
            <a:xfrm>
              <a:off x="4992" y="3648"/>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19" name="文本框 253118"/>
            <p:cNvSpPr txBox="1"/>
            <p:nvPr/>
          </p:nvSpPr>
          <p:spPr>
            <a:xfrm>
              <a:off x="4560" y="2256"/>
              <a:ext cx="240" cy="252"/>
            </a:xfrm>
            <a:prstGeom prst="rect">
              <a:avLst/>
            </a:prstGeom>
            <a:noFill/>
            <a:ln w="9525">
              <a:noFill/>
            </a:ln>
          </p:spPr>
          <p:txBody>
            <a:bodyPr>
              <a:spAutoFit/>
            </a:bodyPr>
            <a:lstStyle/>
            <a:p>
              <a:pPr lvl="0" eaLnBrk="1" hangingPunct="1">
                <a:spcBef>
                  <a:spcPct val="50000"/>
                </a:spcBef>
              </a:pPr>
              <a:r>
                <a:rPr lang="zh-CN" altLang="en-US" sz="2000" b="1" dirty="0">
                  <a:latin typeface="Times New Roman" panose="02020603050405020304" pitchFamily="18" charset="0"/>
                  <a:ea typeface="宋体" panose="02010600030101010101" pitchFamily="2" charset="-122"/>
                </a:rPr>
                <a:t>–</a:t>
              </a:r>
              <a:endParaRPr lang="zh-CN" altLang="en-US" sz="2000" dirty="0">
                <a:latin typeface="Times New Roman" panose="02020603050405020304" pitchFamily="18" charset="0"/>
                <a:ea typeface="宋体" panose="02010600030101010101" pitchFamily="2" charset="-122"/>
              </a:endParaRPr>
            </a:p>
          </p:txBody>
        </p:sp>
        <p:sp>
          <p:nvSpPr>
            <p:cNvPr id="253120" name="文本框 253119"/>
            <p:cNvSpPr txBox="1"/>
            <p:nvPr/>
          </p:nvSpPr>
          <p:spPr>
            <a:xfrm>
              <a:off x="3312" y="2736"/>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12Y</a:t>
              </a:r>
              <a:endParaRPr lang="en-US" altLang="zh-CN" sz="2000" b="1" i="1">
                <a:latin typeface="Times New Roman" panose="02020603050405020304" pitchFamily="18" charset="0"/>
                <a:ea typeface="宋体" panose="02010600030101010101" pitchFamily="2" charset="-122"/>
              </a:endParaRPr>
            </a:p>
          </p:txBody>
        </p:sp>
        <p:sp>
          <p:nvSpPr>
            <p:cNvPr id="253121" name="文本框 253120"/>
            <p:cNvSpPr txBox="1"/>
            <p:nvPr/>
          </p:nvSpPr>
          <p:spPr>
            <a:xfrm>
              <a:off x="4224" y="3696"/>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23Y</a:t>
              </a:r>
              <a:endParaRPr lang="en-US" altLang="zh-CN" sz="2000" b="1" i="1">
                <a:latin typeface="Times New Roman" panose="02020603050405020304" pitchFamily="18" charset="0"/>
                <a:ea typeface="宋体" panose="02010600030101010101" pitchFamily="2" charset="-122"/>
              </a:endParaRPr>
            </a:p>
          </p:txBody>
        </p:sp>
        <p:sp>
          <p:nvSpPr>
            <p:cNvPr id="253122" name="文本框 253121"/>
            <p:cNvSpPr txBox="1"/>
            <p:nvPr/>
          </p:nvSpPr>
          <p:spPr>
            <a:xfrm>
              <a:off x="4944" y="2784"/>
              <a:ext cx="480" cy="252"/>
            </a:xfrm>
            <a:prstGeom prst="rect">
              <a:avLst/>
            </a:prstGeom>
            <a:noFill/>
            <a:ln w="19050">
              <a:noFill/>
            </a:ln>
          </p:spPr>
          <p:txBody>
            <a:bodyPr>
              <a:spAutoFit/>
            </a:bodyPr>
            <a:lstStyle/>
            <a:p>
              <a:pPr lvl="0" eaLnBrk="1" hangingPunct="1">
                <a:spcBef>
                  <a:spcPct val="50000"/>
                </a:spcBef>
              </a:pPr>
              <a:r>
                <a:rPr lang="en-US" altLang="zh-CN" sz="2000" b="1" i="1">
                  <a:latin typeface="Times New Roman" panose="02020603050405020304" pitchFamily="18" charset="0"/>
                  <a:ea typeface="宋体" panose="02010600030101010101" pitchFamily="2" charset="-122"/>
                </a:rPr>
                <a:t>u</a:t>
              </a:r>
              <a:r>
                <a:rPr lang="en-US" altLang="zh-CN" sz="2000" b="1" baseline="-25000">
                  <a:latin typeface="Times New Roman" panose="02020603050405020304" pitchFamily="18" charset="0"/>
                  <a:ea typeface="宋体" panose="02010600030101010101" pitchFamily="2" charset="-122"/>
                </a:rPr>
                <a:t>31Y</a:t>
              </a:r>
              <a:endParaRPr lang="en-US" altLang="zh-CN" sz="2000" b="1" i="1">
                <a:latin typeface="Times New Roman" panose="02020603050405020304" pitchFamily="18" charset="0"/>
                <a:ea typeface="宋体" panose="02010600030101010101" pitchFamily="2" charset="-122"/>
              </a:endParaRPr>
            </a:p>
          </p:txBody>
        </p:sp>
      </p:grpSp>
      <p:sp>
        <p:nvSpPr>
          <p:cNvPr id="253123" name="文本框 253122"/>
          <p:cNvSpPr txBox="1"/>
          <p:nvPr/>
        </p:nvSpPr>
        <p:spPr>
          <a:xfrm>
            <a:off x="762000" y="5164138"/>
            <a:ext cx="7772400" cy="1160462"/>
          </a:xfrm>
          <a:prstGeom prst="rect">
            <a:avLst/>
          </a:prstGeom>
          <a:noFill/>
          <a:ln w="12700">
            <a:noFill/>
          </a:ln>
        </p:spPr>
        <p:txBody>
          <a:bodyPr>
            <a:spAutoFit/>
          </a:bodyPr>
          <a:lstStyle/>
          <a:p>
            <a:pPr lvl="0" eaLnBrk="1" hangingPunct="1">
              <a:spcBef>
                <a:spcPct val="50000"/>
              </a:spcBef>
            </a:pPr>
            <a:r>
              <a:rPr lang="zh-CN" altLang="en-US" sz="2800" b="1" dirty="0">
                <a:solidFill>
                  <a:srgbClr val="FF2323"/>
                </a:solidFill>
                <a:latin typeface="Times New Roman" panose="02020603050405020304" pitchFamily="18" charset="0"/>
                <a:ea typeface="宋体" panose="02010600030101010101" pitchFamily="2" charset="-122"/>
              </a:rPr>
              <a:t>等效的条件:      </a:t>
            </a:r>
            <a:r>
              <a:rPr lang="en-US" altLang="zh-CN" sz="2800" b="1" i="1" dirty="0">
                <a:solidFill>
                  <a:srgbClr val="FF2323"/>
                </a:solidFill>
                <a:latin typeface="Times New Roman" panose="02020603050405020304" pitchFamily="18" charset="0"/>
                <a:ea typeface="宋体" panose="02010600030101010101" pitchFamily="2" charset="-122"/>
              </a:rPr>
              <a:t>i</a:t>
            </a:r>
            <a:r>
              <a:rPr lang="en-US" altLang="zh-CN" sz="2800" b="1" baseline="-25000" dirty="0">
                <a:solidFill>
                  <a:srgbClr val="FF2323"/>
                </a:solidFill>
                <a:latin typeface="Times New Roman" panose="02020603050405020304" pitchFamily="18" charset="0"/>
                <a:ea typeface="宋体" panose="02010600030101010101" pitchFamily="2" charset="-122"/>
              </a:rPr>
              <a:t>1</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dirty="0">
                <a:solidFill>
                  <a:srgbClr val="FF2323"/>
                </a:solidFill>
                <a:latin typeface="Times New Roman" panose="02020603050405020304" pitchFamily="18" charset="0"/>
                <a:ea typeface="宋体" panose="02010600030101010101" pitchFamily="2" charset="-122"/>
              </a:rPr>
              <a:t>=i</a:t>
            </a:r>
            <a:r>
              <a:rPr lang="en-US" altLang="zh-CN" sz="2800" b="1" baseline="-25000" dirty="0">
                <a:solidFill>
                  <a:srgbClr val="FF2323"/>
                </a:solidFill>
                <a:latin typeface="Times New Roman" panose="02020603050405020304" pitchFamily="18" charset="0"/>
                <a:ea typeface="宋体" panose="02010600030101010101" pitchFamily="2" charset="-122"/>
              </a:rPr>
              <a:t>1Y</a:t>
            </a:r>
            <a:r>
              <a:rPr lang="en-US" altLang="zh-CN" sz="2800" b="1" i="1" baseline="-25000" dirty="0">
                <a:solidFill>
                  <a:srgbClr val="FF2323"/>
                </a:solidFill>
                <a:latin typeface="Times New Roman" panose="02020603050405020304" pitchFamily="18" charset="0"/>
                <a:ea typeface="宋体" panose="02010600030101010101" pitchFamily="2" charset="-122"/>
              </a:rPr>
              <a:t> </a:t>
            </a:r>
            <a:r>
              <a:rPr lang="en-US" altLang="zh-CN" sz="2800" b="1" dirty="0">
                <a:solidFill>
                  <a:srgbClr val="FF2323"/>
                </a:solidFill>
                <a:latin typeface="Times New Roman" panose="02020603050405020304" pitchFamily="18" charset="0"/>
                <a:ea typeface="宋体" panose="02010600030101010101" pitchFamily="2" charset="-122"/>
              </a:rPr>
              <a:t>, </a:t>
            </a:r>
            <a:r>
              <a:rPr lang="en-US" altLang="zh-CN" sz="2800" b="1" i="1" dirty="0">
                <a:solidFill>
                  <a:srgbClr val="FF2323"/>
                </a:solidFill>
                <a:latin typeface="Times New Roman" panose="02020603050405020304" pitchFamily="18" charset="0"/>
                <a:ea typeface="宋体" panose="02010600030101010101" pitchFamily="2" charset="-122"/>
              </a:rPr>
              <a:t>i</a:t>
            </a:r>
            <a:r>
              <a:rPr lang="en-US" altLang="zh-CN" sz="2800" b="1" baseline="-25000" dirty="0">
                <a:solidFill>
                  <a:srgbClr val="FF2323"/>
                </a:solidFill>
                <a:latin typeface="Times New Roman" panose="02020603050405020304" pitchFamily="18" charset="0"/>
                <a:ea typeface="宋体" panose="02010600030101010101" pitchFamily="2" charset="-122"/>
              </a:rPr>
              <a:t>2 </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a:t>
            </a:r>
            <a:r>
              <a:rPr lang="en-US" altLang="zh-CN" sz="2800" b="1" baseline="-25000" dirty="0">
                <a:solidFill>
                  <a:srgbClr val="FF2323"/>
                </a:solidFill>
                <a:latin typeface="Times New Roman" panose="02020603050405020304" pitchFamily="18" charset="0"/>
                <a:ea typeface="宋体" panose="02010600030101010101" pitchFamily="2" charset="-122"/>
              </a:rPr>
              <a:t>  </a:t>
            </a:r>
            <a:r>
              <a:rPr lang="en-US" altLang="zh-CN" sz="2800" b="1" i="1" dirty="0">
                <a:solidFill>
                  <a:srgbClr val="FF2323"/>
                </a:solidFill>
                <a:latin typeface="Times New Roman" panose="02020603050405020304" pitchFamily="18" charset="0"/>
                <a:ea typeface="宋体" panose="02010600030101010101" pitchFamily="2" charset="-122"/>
              </a:rPr>
              <a:t>=i</a:t>
            </a:r>
            <a:r>
              <a:rPr lang="en-US" altLang="zh-CN" sz="2800" b="1" baseline="-25000" dirty="0">
                <a:solidFill>
                  <a:srgbClr val="FF2323"/>
                </a:solidFill>
                <a:latin typeface="Times New Roman" panose="02020603050405020304" pitchFamily="18" charset="0"/>
                <a:ea typeface="宋体" panose="02010600030101010101" pitchFamily="2" charset="-122"/>
              </a:rPr>
              <a:t>2Y</a:t>
            </a:r>
            <a:r>
              <a:rPr lang="en-US" altLang="zh-CN" sz="2800" b="1" i="1" baseline="-25000" dirty="0">
                <a:solidFill>
                  <a:srgbClr val="FF2323"/>
                </a:solidFill>
                <a:latin typeface="Times New Roman" panose="02020603050405020304" pitchFamily="18" charset="0"/>
                <a:ea typeface="宋体" panose="02010600030101010101" pitchFamily="2" charset="-122"/>
              </a:rPr>
              <a:t> </a:t>
            </a:r>
            <a:r>
              <a:rPr lang="en-US" altLang="zh-CN" sz="2800" b="1" dirty="0">
                <a:solidFill>
                  <a:srgbClr val="FF2323"/>
                </a:solidFill>
                <a:latin typeface="Times New Roman" panose="02020603050405020304" pitchFamily="18" charset="0"/>
                <a:ea typeface="宋体" panose="02010600030101010101" pitchFamily="2" charset="-122"/>
              </a:rPr>
              <a:t>,</a:t>
            </a:r>
            <a:r>
              <a:rPr lang="en-US" altLang="zh-CN" sz="2800" b="1" i="1" dirty="0">
                <a:solidFill>
                  <a:srgbClr val="FF2323"/>
                </a:solidFill>
                <a:latin typeface="Times New Roman" panose="02020603050405020304" pitchFamily="18" charset="0"/>
                <a:ea typeface="宋体" panose="02010600030101010101" pitchFamily="2" charset="-122"/>
              </a:rPr>
              <a:t>  i</a:t>
            </a:r>
            <a:r>
              <a:rPr lang="en-US" altLang="zh-CN" sz="2800" b="1" baseline="-25000" dirty="0">
                <a:solidFill>
                  <a:srgbClr val="FF2323"/>
                </a:solidFill>
                <a:latin typeface="Times New Roman" panose="02020603050405020304" pitchFamily="18" charset="0"/>
                <a:ea typeface="宋体" panose="02010600030101010101" pitchFamily="2" charset="-122"/>
              </a:rPr>
              <a:t>3 </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dirty="0">
                <a:solidFill>
                  <a:srgbClr val="FF2323"/>
                </a:solidFill>
                <a:latin typeface="Times New Roman" panose="02020603050405020304" pitchFamily="18" charset="0"/>
                <a:ea typeface="宋体" panose="02010600030101010101" pitchFamily="2" charset="-122"/>
              </a:rPr>
              <a:t>=i</a:t>
            </a:r>
            <a:r>
              <a:rPr lang="en-US" altLang="zh-CN" sz="2800" b="1" baseline="-25000" dirty="0">
                <a:solidFill>
                  <a:srgbClr val="FF2323"/>
                </a:solidFill>
                <a:latin typeface="Times New Roman" panose="02020603050405020304" pitchFamily="18" charset="0"/>
                <a:ea typeface="宋体" panose="02010600030101010101" pitchFamily="2" charset="-122"/>
              </a:rPr>
              <a:t>3Y</a:t>
            </a:r>
            <a:r>
              <a:rPr lang="en-US" altLang="zh-CN" sz="2800" b="1" i="1" dirty="0">
                <a:solidFill>
                  <a:srgbClr val="FF2323"/>
                </a:solidFill>
                <a:latin typeface="Times New Roman" panose="02020603050405020304" pitchFamily="18" charset="0"/>
                <a:ea typeface="宋体" panose="02010600030101010101" pitchFamily="2" charset="-122"/>
              </a:rPr>
              <a:t> </a:t>
            </a:r>
            <a:r>
              <a:rPr lang="en-US" altLang="zh-CN" sz="2800" b="1" dirty="0">
                <a:solidFill>
                  <a:srgbClr val="FF2323"/>
                </a:solidFill>
                <a:latin typeface="Times New Roman" panose="02020603050405020304" pitchFamily="18" charset="0"/>
                <a:ea typeface="宋体" panose="02010600030101010101" pitchFamily="2" charset="-122"/>
              </a:rPr>
              <a:t>,</a:t>
            </a:r>
            <a:r>
              <a:rPr lang="en-US" altLang="zh-CN" sz="2800" b="1" i="1" dirty="0">
                <a:solidFill>
                  <a:srgbClr val="FF2323"/>
                </a:solidFill>
                <a:latin typeface="Times New Roman" panose="02020603050405020304" pitchFamily="18" charset="0"/>
                <a:ea typeface="宋体" panose="02010600030101010101" pitchFamily="2" charset="-122"/>
              </a:rPr>
              <a:t> </a:t>
            </a:r>
          </a:p>
          <a:p>
            <a:pPr lvl="0" eaLnBrk="1" hangingPunct="1">
              <a:spcBef>
                <a:spcPct val="50000"/>
              </a:spcBef>
            </a:pPr>
            <a:r>
              <a:rPr lang="en-US" altLang="zh-CN" sz="2800" b="1" i="1" dirty="0">
                <a:solidFill>
                  <a:srgbClr val="FF2323"/>
                </a:solidFill>
                <a:latin typeface="Times New Roman" panose="02020603050405020304" pitchFamily="18" charset="0"/>
                <a:ea typeface="宋体" panose="02010600030101010101" pitchFamily="2" charset="-122"/>
              </a:rPr>
              <a:t>                    </a:t>
            </a:r>
            <a:r>
              <a:rPr lang="zh-CN" altLang="en-US" sz="2800" b="1" dirty="0">
                <a:solidFill>
                  <a:srgbClr val="FF2323"/>
                </a:solidFill>
                <a:latin typeface="Times New Roman" panose="02020603050405020304" pitchFamily="18" charset="0"/>
                <a:ea typeface="宋体" panose="02010600030101010101" pitchFamily="2" charset="-122"/>
              </a:rPr>
              <a:t>且   </a:t>
            </a:r>
            <a:r>
              <a:rPr lang="en-US" altLang="zh-CN" sz="2800" b="1" i="1" dirty="0">
                <a:solidFill>
                  <a:srgbClr val="FF2323"/>
                </a:solidFill>
                <a:latin typeface="Times New Roman" panose="02020603050405020304" pitchFamily="18" charset="0"/>
                <a:ea typeface="宋体" panose="02010600030101010101" pitchFamily="2" charset="-122"/>
              </a:rPr>
              <a:t>u</a:t>
            </a:r>
            <a:r>
              <a:rPr lang="en-US" altLang="zh-CN" sz="2800" b="1" baseline="-25000" dirty="0">
                <a:solidFill>
                  <a:srgbClr val="FF2323"/>
                </a:solidFill>
                <a:latin typeface="Times New Roman" panose="02020603050405020304" pitchFamily="18" charset="0"/>
                <a:ea typeface="宋体" panose="02010600030101010101" pitchFamily="2" charset="-122"/>
              </a:rPr>
              <a:t>12</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dirty="0">
                <a:solidFill>
                  <a:srgbClr val="FF2323"/>
                </a:solidFill>
                <a:latin typeface="Times New Roman" panose="02020603050405020304" pitchFamily="18" charset="0"/>
                <a:ea typeface="宋体" panose="02010600030101010101" pitchFamily="2" charset="-122"/>
              </a:rPr>
              <a:t>=u</a:t>
            </a:r>
            <a:r>
              <a:rPr lang="en-US" altLang="zh-CN" sz="2800" b="1" baseline="-25000" dirty="0">
                <a:solidFill>
                  <a:srgbClr val="FF2323"/>
                </a:solidFill>
                <a:latin typeface="Times New Roman" panose="02020603050405020304" pitchFamily="18" charset="0"/>
                <a:ea typeface="宋体" panose="02010600030101010101" pitchFamily="2" charset="-122"/>
              </a:rPr>
              <a:t>12Y</a:t>
            </a:r>
            <a:r>
              <a:rPr lang="en-US" altLang="zh-CN" sz="2800" b="1" i="1" baseline="-25000" dirty="0">
                <a:solidFill>
                  <a:srgbClr val="FF2323"/>
                </a:solidFill>
                <a:latin typeface="Times New Roman" panose="02020603050405020304" pitchFamily="18" charset="0"/>
                <a:ea typeface="宋体" panose="02010600030101010101" pitchFamily="2" charset="-122"/>
              </a:rPr>
              <a:t> </a:t>
            </a:r>
            <a:r>
              <a:rPr lang="en-US" altLang="zh-CN" sz="2800" b="1" dirty="0">
                <a:solidFill>
                  <a:srgbClr val="FF2323"/>
                </a:solidFill>
                <a:latin typeface="Times New Roman" panose="02020603050405020304" pitchFamily="18" charset="0"/>
                <a:ea typeface="宋体" panose="02010600030101010101" pitchFamily="2" charset="-122"/>
              </a:rPr>
              <a:t>, </a:t>
            </a:r>
            <a:r>
              <a:rPr lang="en-US" altLang="zh-CN" sz="2800" b="1" i="1" dirty="0">
                <a:solidFill>
                  <a:srgbClr val="FF2323"/>
                </a:solidFill>
                <a:latin typeface="Times New Roman" panose="02020603050405020304" pitchFamily="18" charset="0"/>
                <a:ea typeface="宋体" panose="02010600030101010101" pitchFamily="2" charset="-122"/>
              </a:rPr>
              <a:t>u</a:t>
            </a:r>
            <a:r>
              <a:rPr lang="en-US" altLang="zh-CN" sz="2800" b="1" baseline="-25000" dirty="0">
                <a:solidFill>
                  <a:srgbClr val="FF2323"/>
                </a:solidFill>
                <a:latin typeface="Times New Roman" panose="02020603050405020304" pitchFamily="18" charset="0"/>
                <a:ea typeface="宋体" panose="02010600030101010101" pitchFamily="2" charset="-122"/>
              </a:rPr>
              <a:t>23</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dirty="0">
                <a:solidFill>
                  <a:srgbClr val="FF2323"/>
                </a:solidFill>
                <a:latin typeface="Times New Roman" panose="02020603050405020304" pitchFamily="18" charset="0"/>
                <a:ea typeface="宋体" panose="02010600030101010101" pitchFamily="2" charset="-122"/>
              </a:rPr>
              <a:t>=u</a:t>
            </a:r>
            <a:r>
              <a:rPr lang="en-US" altLang="zh-CN" sz="2800" b="1" baseline="-25000" dirty="0">
                <a:solidFill>
                  <a:srgbClr val="FF2323"/>
                </a:solidFill>
                <a:latin typeface="Times New Roman" panose="02020603050405020304" pitchFamily="18" charset="0"/>
                <a:ea typeface="宋体" panose="02010600030101010101" pitchFamily="2" charset="-122"/>
              </a:rPr>
              <a:t>23Y</a:t>
            </a:r>
            <a:r>
              <a:rPr lang="en-US" altLang="zh-CN" sz="2800" b="1" i="1" baseline="-25000" dirty="0">
                <a:solidFill>
                  <a:srgbClr val="FF2323"/>
                </a:solidFill>
                <a:latin typeface="Times New Roman" panose="02020603050405020304" pitchFamily="18" charset="0"/>
                <a:ea typeface="宋体" panose="02010600030101010101" pitchFamily="2" charset="-122"/>
              </a:rPr>
              <a:t> </a:t>
            </a:r>
            <a:r>
              <a:rPr lang="en-US" altLang="zh-CN" sz="2800" b="1" i="1" dirty="0">
                <a:solidFill>
                  <a:srgbClr val="FF2323"/>
                </a:solidFill>
                <a:latin typeface="Times New Roman" panose="02020603050405020304" pitchFamily="18" charset="0"/>
                <a:ea typeface="宋体" panose="02010600030101010101" pitchFamily="2" charset="-122"/>
              </a:rPr>
              <a:t>, u</a:t>
            </a:r>
            <a:r>
              <a:rPr lang="en-US" altLang="zh-CN" sz="2800" b="1" baseline="-25000" dirty="0">
                <a:solidFill>
                  <a:srgbClr val="FF2323"/>
                </a:solidFill>
                <a:latin typeface="Times New Roman" panose="02020603050405020304" pitchFamily="18" charset="0"/>
                <a:ea typeface="宋体" panose="02010600030101010101" pitchFamily="2" charset="-122"/>
              </a:rPr>
              <a:t>31</a:t>
            </a:r>
            <a:r>
              <a:rPr lang="en-US" altLang="zh-CN" sz="2800" b="1" baseline="-25000" dirty="0">
                <a:solidFill>
                  <a:srgbClr val="FF2323"/>
                </a:solidFill>
                <a:latin typeface="Times New Roman" panose="02020603050405020304" pitchFamily="18" charset="0"/>
                <a:ea typeface="宋体" panose="02010600030101010101" pitchFamily="2" charset="-122"/>
                <a:sym typeface="Symbol" panose="05050102010706020507" pitchFamily="18" charset="2"/>
              </a:rPr>
              <a:t> </a:t>
            </a:r>
            <a:r>
              <a:rPr lang="en-US" altLang="zh-CN" sz="2800" b="1" i="1" dirty="0">
                <a:solidFill>
                  <a:srgbClr val="FF2323"/>
                </a:solidFill>
                <a:latin typeface="Times New Roman" panose="02020603050405020304" pitchFamily="18" charset="0"/>
                <a:ea typeface="宋体" panose="02010600030101010101" pitchFamily="2" charset="-122"/>
              </a:rPr>
              <a:t>=u</a:t>
            </a:r>
            <a:r>
              <a:rPr lang="en-US" altLang="zh-CN" sz="2800" b="1" baseline="-25000" dirty="0">
                <a:solidFill>
                  <a:srgbClr val="FF2323"/>
                </a:solidFill>
                <a:latin typeface="Times New Roman" panose="02020603050405020304" pitchFamily="18" charset="0"/>
                <a:ea typeface="宋体" panose="02010600030101010101" pitchFamily="2" charset="-122"/>
              </a:rPr>
              <a:t>31Y</a:t>
            </a:r>
            <a:r>
              <a:rPr lang="en-US" altLang="zh-CN" b="1" i="1" baseline="-25000" dirty="0">
                <a:solidFill>
                  <a:srgbClr val="FF2323"/>
                </a:solidFill>
                <a:latin typeface="Times New Roman" panose="02020603050405020304" pitchFamily="18" charset="0"/>
                <a:ea typeface="宋体" panose="02010600030101010101" pitchFamily="2" charset="-122"/>
              </a:rPr>
              <a:t> </a:t>
            </a:r>
          </a:p>
        </p:txBody>
      </p:sp>
      <p:sp>
        <p:nvSpPr>
          <p:cNvPr id="253124" name="文本框 253123"/>
          <p:cNvSpPr txBox="1"/>
          <p:nvPr/>
        </p:nvSpPr>
        <p:spPr>
          <a:xfrm>
            <a:off x="762000" y="284277"/>
            <a:ext cx="4751387" cy="519112"/>
          </a:xfrm>
          <a:prstGeom prst="rect">
            <a:avLst/>
          </a:prstGeom>
          <a:noFill/>
          <a:ln w="9525">
            <a:noFill/>
          </a:ln>
        </p:spPr>
        <p:txBody>
          <a:bodyPr wrap="square" anchor="t">
            <a:spAutoFit/>
          </a:bodyPr>
          <a:lstStyle/>
          <a:p>
            <a:pPr lvl="0" eaLnBrk="1" hangingPunct="1">
              <a:spcBef>
                <a:spcPct val="50000"/>
              </a:spcBef>
            </a:pPr>
            <a:r>
              <a:rPr lang="zh-CN" altLang="en-US" sz="2800" b="1" dirty="0">
                <a:latin typeface="Times New Roman" panose="02020603050405020304" pitchFamily="18" charset="0"/>
                <a:ea typeface="宋体" panose="02010600030101010101" pitchFamily="2" charset="-122"/>
                <a:sym typeface="Symbol" panose="05050102010706020507" pitchFamily="18" charset="2"/>
              </a:rPr>
              <a:t></a:t>
            </a:r>
            <a:r>
              <a:rPr lang="zh-CN" altLang="en-US" sz="2800" b="1" dirty="0">
                <a:latin typeface="Times New Roman" panose="02020603050405020304" pitchFamily="18" charset="0"/>
                <a:ea typeface="宋体" panose="02010600030101010101" pitchFamily="2" charset="-122"/>
                <a:sym typeface="Wingdings 3" panose="05040102010807070707" pitchFamily="18" charset="2"/>
              </a:rPr>
              <a:t>—</a:t>
            </a:r>
            <a:r>
              <a:rPr lang="en-US" altLang="zh-CN" sz="2800" b="1" dirty="0">
                <a:latin typeface="Times New Roman" panose="02020603050405020304" pitchFamily="18" charset="0"/>
                <a:ea typeface="宋体" panose="02010600030101010101" pitchFamily="2" charset="-122"/>
                <a:sym typeface="Wingdings 3" panose="05040102010807070707" pitchFamily="18" charset="2"/>
              </a:rPr>
              <a:t>Y </a:t>
            </a:r>
            <a:r>
              <a:rPr lang="zh-CN" altLang="en-US" sz="2800" b="1" dirty="0">
                <a:latin typeface="Times New Roman" panose="02020603050405020304" pitchFamily="18" charset="0"/>
                <a:ea typeface="宋体" panose="02010600030101010101" pitchFamily="2" charset="-122"/>
              </a:rPr>
              <a:t>变换的等效条件:</a:t>
            </a:r>
          </a:p>
        </p:txBody>
      </p:sp>
      <p:sp>
        <p:nvSpPr>
          <p:cNvPr id="253126" name="动作按钮: 前进或下一项 253125">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253127" name="动作按钮: 后退或前一项 253126">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3124"/>
                                        </p:tgtEl>
                                        <p:attrNameLst>
                                          <p:attrName>style.visibility</p:attrName>
                                        </p:attrNameLst>
                                      </p:cBhvr>
                                      <p:to>
                                        <p:strVal val="visible"/>
                                      </p:to>
                                    </p:set>
                                    <p:anim calcmode="lin" valueType="num">
                                      <p:cBhvr additive="base">
                                        <p:cTn id="7" dur="500" fill="hold"/>
                                        <p:tgtEl>
                                          <p:spTgt spid="253124"/>
                                        </p:tgtEl>
                                        <p:attrNameLst>
                                          <p:attrName>ppt_x</p:attrName>
                                        </p:attrNameLst>
                                      </p:cBhvr>
                                      <p:tavLst>
                                        <p:tav tm="0">
                                          <p:val>
                                            <p:strVal val="#ppt_x"/>
                                          </p:val>
                                        </p:tav>
                                        <p:tav tm="100000">
                                          <p:val>
                                            <p:strVal val="#ppt_x"/>
                                          </p:val>
                                        </p:tav>
                                      </p:tavLst>
                                    </p:anim>
                                    <p:anim calcmode="lin" valueType="num">
                                      <p:cBhvr additive="base">
                                        <p:cTn id="8" dur="500" fill="hold"/>
                                        <p:tgtEl>
                                          <p:spTgt spid="25312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253125"/>
                                        </p:tgtEl>
                                        <p:attrNameLst>
                                          <p:attrName>style.visibility</p:attrName>
                                        </p:attrNameLst>
                                      </p:cBhvr>
                                      <p:to>
                                        <p:strVal val="visible"/>
                                      </p:to>
                                    </p:set>
                                    <p:animEffect transition="in" filter="barn(outHorizontal)">
                                      <p:cBhvr>
                                        <p:cTn id="13" dur="500"/>
                                        <p:tgtEl>
                                          <p:spTgt spid="253125"/>
                                        </p:tgtEl>
                                      </p:cBhvr>
                                    </p:animEffect>
                                  </p:childTnLst>
                                </p:cTn>
                              </p:par>
                            </p:childTnLst>
                          </p:cTn>
                        </p:par>
                        <p:par>
                          <p:cTn id="14" fill="hold">
                            <p:stCondLst>
                              <p:cond delay="500"/>
                            </p:stCondLst>
                            <p:childTnLst>
                              <p:par>
                                <p:cTn id="15" presetID="4" presetClass="entr" presetSubtype="32" fill="hold" nodeType="afterEffect">
                                  <p:stCondLst>
                                    <p:cond delay="0"/>
                                  </p:stCondLst>
                                  <p:childTnLst>
                                    <p:set>
                                      <p:cBhvr>
                                        <p:cTn id="16" dur="1" fill="hold">
                                          <p:stCondLst>
                                            <p:cond delay="0"/>
                                          </p:stCondLst>
                                        </p:cTn>
                                        <p:tgtEl>
                                          <p:spTgt spid="253092"/>
                                        </p:tgtEl>
                                        <p:attrNameLst>
                                          <p:attrName>style.visibility</p:attrName>
                                        </p:attrNameLst>
                                      </p:cBhvr>
                                      <p:to>
                                        <p:strVal val="visible"/>
                                      </p:to>
                                    </p:set>
                                    <p:animEffect transition="in" filter="box(out)">
                                      <p:cBhvr>
                                        <p:cTn id="17" dur="500"/>
                                        <p:tgtEl>
                                          <p:spTgt spid="25309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53123"/>
                                        </p:tgtEl>
                                        <p:attrNameLst>
                                          <p:attrName>style.visibility</p:attrName>
                                        </p:attrNameLst>
                                      </p:cBhvr>
                                      <p:to>
                                        <p:strVal val="visible"/>
                                      </p:to>
                                    </p:set>
                                    <p:animEffect transition="in" filter="dissolve">
                                      <p:cBhvr>
                                        <p:cTn id="22" dur="500"/>
                                        <p:tgtEl>
                                          <p:spTgt spid="253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3123" grpId="0"/>
      <p:bldP spid="2531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077" name="文本框 254076"/>
          <p:cNvSpPr txBox="1"/>
          <p:nvPr/>
        </p:nvSpPr>
        <p:spPr>
          <a:xfrm>
            <a:off x="5314950" y="228600"/>
            <a:ext cx="3143250" cy="457200"/>
          </a:xfrm>
          <a:prstGeom prst="rect">
            <a:avLst/>
          </a:prstGeom>
          <a:noFill/>
          <a:ln w="12700">
            <a:noFill/>
          </a:ln>
        </p:spPr>
        <p:txBody>
          <a:bodyPr>
            <a:spAutoFit/>
          </a:bodyPr>
          <a:lstStyle/>
          <a:p>
            <a:pPr lvl="0" eaLnBrk="1" hangingPunct="1">
              <a:spcBef>
                <a:spcPct val="50000"/>
              </a:spcBef>
            </a:pPr>
            <a:r>
              <a:rPr lang="en-US" altLang="zh-CN" sz="2400" b="1">
                <a:latin typeface="Times New Roman" panose="02020603050405020304" pitchFamily="18" charset="0"/>
                <a:ea typeface="宋体" panose="02010600030101010101" pitchFamily="2" charset="-122"/>
              </a:rPr>
              <a:t>Y</a:t>
            </a:r>
            <a:r>
              <a:rPr lang="zh-CN" altLang="en-US" sz="2400" b="1" dirty="0">
                <a:latin typeface="Times New Roman" panose="02020603050405020304" pitchFamily="18" charset="0"/>
                <a:ea typeface="宋体" panose="02010600030101010101" pitchFamily="2" charset="-122"/>
              </a:rPr>
              <a:t>接: 用电流表示电压</a:t>
            </a:r>
          </a:p>
        </p:txBody>
      </p:sp>
      <p:sp>
        <p:nvSpPr>
          <p:cNvPr id="254078" name="文本框 254077"/>
          <p:cNvSpPr txBox="1"/>
          <p:nvPr/>
        </p:nvSpPr>
        <p:spPr>
          <a:xfrm>
            <a:off x="5715000" y="4610100"/>
            <a:ext cx="2590800" cy="358368"/>
          </a:xfrm>
          <a:prstGeom prst="rect">
            <a:avLst/>
          </a:prstGeom>
          <a:noFill/>
          <a:ln w="12700">
            <a:noFill/>
          </a:ln>
        </p:spPr>
        <p:txBody>
          <a:bodyPr>
            <a:spAutoFit/>
          </a:bodyPr>
          <a:lstStyle/>
          <a:p>
            <a:pPr lvl="0" eaLnBrk="1" hangingPunct="1">
              <a:lnSpc>
                <a:spcPct val="70000"/>
              </a:lnSpc>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12Y</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1Y</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2Y</a:t>
            </a:r>
            <a:r>
              <a:rPr lang="en-US" altLang="zh-CN" sz="2400" b="1">
                <a:latin typeface="Times New Roman" panose="02020603050405020304" pitchFamily="18" charset="0"/>
                <a:ea typeface="宋体" panose="02010600030101010101" pitchFamily="2" charset="-122"/>
              </a:rPr>
              <a:t>     </a:t>
            </a:r>
          </a:p>
        </p:txBody>
      </p:sp>
      <p:sp>
        <p:nvSpPr>
          <p:cNvPr id="254079" name="文本框 254078"/>
          <p:cNvSpPr txBox="1"/>
          <p:nvPr/>
        </p:nvSpPr>
        <p:spPr>
          <a:xfrm>
            <a:off x="533400" y="228600"/>
            <a:ext cx="3352800" cy="457200"/>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sym typeface="Symbol" panose="05050102010706020507" pitchFamily="18" charset="2"/>
              </a:rPr>
              <a:t></a:t>
            </a:r>
            <a:r>
              <a:rPr lang="zh-CN" altLang="en-US" sz="2400" b="1" dirty="0">
                <a:latin typeface="Times New Roman" panose="02020603050405020304" pitchFamily="18" charset="0"/>
                <a:ea typeface="宋体" panose="02010600030101010101" pitchFamily="2" charset="-122"/>
              </a:rPr>
              <a:t>接: 用电压表示电流</a:t>
            </a:r>
          </a:p>
        </p:txBody>
      </p:sp>
      <p:sp>
        <p:nvSpPr>
          <p:cNvPr id="254080" name="矩形 254079"/>
          <p:cNvSpPr/>
          <p:nvPr/>
        </p:nvSpPr>
        <p:spPr>
          <a:xfrm>
            <a:off x="5718175" y="5791200"/>
            <a:ext cx="2206625" cy="457200"/>
          </a:xfrm>
          <a:prstGeom prst="rect">
            <a:avLst/>
          </a:prstGeom>
          <a:noFill/>
          <a:ln w="9525">
            <a:noFill/>
          </a:ln>
        </p:spPr>
        <p:txBody>
          <a:bodyPr wrap="none" anchor="t">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1Y</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2Y</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3Y </a:t>
            </a:r>
            <a:r>
              <a:rPr lang="en-US" altLang="zh-CN" sz="2400" b="1" i="1">
                <a:latin typeface="Times New Roman" panose="02020603050405020304" pitchFamily="18" charset="0"/>
                <a:ea typeface="宋体" panose="02010600030101010101" pitchFamily="2" charset="-122"/>
              </a:rPr>
              <a:t>= </a:t>
            </a:r>
            <a:r>
              <a:rPr lang="en-US" altLang="zh-CN" sz="2400" b="1">
                <a:latin typeface="Times New Roman" panose="02020603050405020304" pitchFamily="18" charset="0"/>
                <a:ea typeface="宋体" panose="02010600030101010101" pitchFamily="2" charset="-122"/>
              </a:rPr>
              <a:t>0</a:t>
            </a:r>
            <a:r>
              <a:rPr lang="en-US" altLang="zh-CN" sz="2400" b="1" i="1">
                <a:latin typeface="Times New Roman" panose="02020603050405020304" pitchFamily="18" charset="0"/>
                <a:ea typeface="宋体" panose="02010600030101010101" pitchFamily="2" charset="-122"/>
              </a:rPr>
              <a:t>   </a:t>
            </a:r>
          </a:p>
        </p:txBody>
      </p:sp>
      <p:sp>
        <p:nvSpPr>
          <p:cNvPr id="254081" name="矩形 254080"/>
          <p:cNvSpPr/>
          <p:nvPr/>
        </p:nvSpPr>
        <p:spPr>
          <a:xfrm>
            <a:off x="5724525" y="5108575"/>
            <a:ext cx="2505075" cy="457200"/>
          </a:xfrm>
          <a:prstGeom prst="rect">
            <a:avLst/>
          </a:prstGeom>
          <a:noFill/>
          <a:ln w="9525">
            <a:noFill/>
          </a:ln>
        </p:spPr>
        <p:txBody>
          <a:bodyPr wrap="none" anchor="t">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23Y</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2Y </a:t>
            </a:r>
            <a:r>
              <a:rPr lang="en-US" altLang="zh-CN" sz="2400" b="1" i="1">
                <a:latin typeface="Times New Roman" panose="02020603050405020304" pitchFamily="18" charset="0"/>
                <a:ea typeface="宋体" panose="02010600030101010101" pitchFamily="2" charset="-122"/>
              </a:rPr>
              <a:t>– R</a:t>
            </a:r>
            <a:r>
              <a:rPr lang="en-US" altLang="zh-CN" sz="2400" b="1" baseline="-25000">
                <a:latin typeface="Times New Roman" panose="02020603050405020304" pitchFamily="18" charset="0"/>
                <a:ea typeface="宋体" panose="02010600030101010101" pitchFamily="2" charset="-122"/>
              </a:rPr>
              <a:t>3</a:t>
            </a: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3Y</a:t>
            </a:r>
            <a:r>
              <a:rPr lang="en-US" altLang="zh-CN" sz="2400" b="1">
                <a:latin typeface="Times New Roman" panose="02020603050405020304" pitchFamily="18" charset="0"/>
                <a:ea typeface="宋体" panose="02010600030101010101" pitchFamily="2" charset="-122"/>
              </a:rPr>
              <a:t> </a:t>
            </a:r>
          </a:p>
        </p:txBody>
      </p:sp>
      <p:sp>
        <p:nvSpPr>
          <p:cNvPr id="254082" name="矩形 254081"/>
          <p:cNvSpPr/>
          <p:nvPr/>
        </p:nvSpPr>
        <p:spPr>
          <a:xfrm>
            <a:off x="685800" y="5824538"/>
            <a:ext cx="3327400" cy="358368"/>
          </a:xfrm>
          <a:prstGeom prst="rect">
            <a:avLst/>
          </a:prstGeom>
          <a:noFill/>
          <a:ln w="9525">
            <a:noFill/>
          </a:ln>
        </p:spPr>
        <p:txBody>
          <a:bodyPr>
            <a:spAutoFit/>
          </a:bodyPr>
          <a:lstStyle/>
          <a:p>
            <a:pPr lvl="0" eaLnBrk="1" hangingPunct="1">
              <a:lnSpc>
                <a:spcPct val="70000"/>
              </a:lnSpc>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31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23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a:t>
            </a:r>
          </a:p>
        </p:txBody>
      </p:sp>
      <p:sp>
        <p:nvSpPr>
          <p:cNvPr id="254083" name="矩形 254082"/>
          <p:cNvSpPr/>
          <p:nvPr/>
        </p:nvSpPr>
        <p:spPr>
          <a:xfrm>
            <a:off x="685800" y="5218113"/>
            <a:ext cx="3175000" cy="457200"/>
          </a:xfrm>
          <a:prstGeom prst="rect">
            <a:avLst/>
          </a:prstGeom>
          <a:noFill/>
          <a:ln w="9525">
            <a:noFill/>
          </a:ln>
        </p:spPr>
        <p:txBody>
          <a:bodyPr wrap="none" anchor="t">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23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12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a:t>
            </a:r>
          </a:p>
        </p:txBody>
      </p:sp>
      <p:grpSp>
        <p:nvGrpSpPr>
          <p:cNvPr id="254154" name="组合 254153"/>
          <p:cNvGrpSpPr/>
          <p:nvPr/>
        </p:nvGrpSpPr>
        <p:grpSpPr>
          <a:xfrm>
            <a:off x="304800" y="1066800"/>
            <a:ext cx="4114800" cy="3124200"/>
            <a:chOff x="240" y="144"/>
            <a:chExt cx="2592" cy="1968"/>
          </a:xfrm>
        </p:grpSpPr>
        <p:sp>
          <p:nvSpPr>
            <p:cNvPr id="254085" name="直接连接符 254084"/>
            <p:cNvSpPr/>
            <p:nvPr/>
          </p:nvSpPr>
          <p:spPr>
            <a:xfrm>
              <a:off x="960" y="1525"/>
              <a:ext cx="1176" cy="0"/>
            </a:xfrm>
            <a:prstGeom prst="line">
              <a:avLst/>
            </a:prstGeom>
            <a:ln w="28575" cap="flat" cmpd="sng">
              <a:solidFill>
                <a:schemeClr val="tx1"/>
              </a:solidFill>
              <a:prstDash val="solid"/>
              <a:headEnd type="oval" w="med" len="med"/>
              <a:tailEnd type="oval" w="med" len="med"/>
            </a:ln>
          </p:spPr>
        </p:sp>
        <p:sp>
          <p:nvSpPr>
            <p:cNvPr id="254086" name="直接连接符 254085"/>
            <p:cNvSpPr/>
            <p:nvPr/>
          </p:nvSpPr>
          <p:spPr>
            <a:xfrm flipH="1" flipV="1">
              <a:off x="1521" y="638"/>
              <a:ext cx="615" cy="887"/>
            </a:xfrm>
            <a:prstGeom prst="line">
              <a:avLst/>
            </a:prstGeom>
            <a:ln w="19050" cap="flat" cmpd="sng">
              <a:solidFill>
                <a:schemeClr val="tx1"/>
              </a:solidFill>
              <a:prstDash val="solid"/>
              <a:headEnd type="oval" w="med" len="med"/>
              <a:tailEnd type="oval" w="med" len="med"/>
            </a:ln>
          </p:spPr>
        </p:sp>
        <p:cxnSp>
          <p:nvCxnSpPr>
            <p:cNvPr id="254087" name="直接箭头连接符 254086"/>
            <p:cNvCxnSpPr>
              <a:stCxn id="254086" idx="1"/>
              <a:endCxn id="254085" idx="0"/>
            </p:cNvCxnSpPr>
            <p:nvPr/>
          </p:nvCxnSpPr>
          <p:spPr>
            <a:xfrm flipH="1">
              <a:off x="960" y="633"/>
              <a:ext cx="562" cy="883"/>
            </a:xfrm>
            <a:prstGeom prst="straightConnector1">
              <a:avLst/>
            </a:prstGeom>
            <a:ln w="19050" cap="flat" cmpd="sng">
              <a:solidFill>
                <a:schemeClr val="tx1"/>
              </a:solidFill>
              <a:prstDash val="solid"/>
              <a:headEnd type="oval" w="sm" len="sm"/>
              <a:tailEnd type="oval" w="sm" len="sm"/>
            </a:ln>
          </p:spPr>
        </p:cxnSp>
        <p:sp>
          <p:nvSpPr>
            <p:cNvPr id="254088" name="直接连接符 254087"/>
            <p:cNvSpPr/>
            <p:nvPr/>
          </p:nvSpPr>
          <p:spPr>
            <a:xfrm>
              <a:off x="1392" y="288"/>
              <a:ext cx="0" cy="336"/>
            </a:xfrm>
            <a:prstGeom prst="line">
              <a:avLst/>
            </a:prstGeom>
            <a:ln w="19050" cap="flat" cmpd="sng">
              <a:solidFill>
                <a:schemeClr val="tx1"/>
              </a:solidFill>
              <a:prstDash val="solid"/>
              <a:headEnd type="none" w="med" len="med"/>
              <a:tailEnd type="stealth" w="sm" len="med"/>
            </a:ln>
          </p:spPr>
        </p:sp>
        <p:cxnSp>
          <p:nvCxnSpPr>
            <p:cNvPr id="254089" name="直接箭头连接符 254088"/>
            <p:cNvCxnSpPr/>
            <p:nvPr/>
          </p:nvCxnSpPr>
          <p:spPr>
            <a:xfrm flipH="1">
              <a:off x="960" y="638"/>
              <a:ext cx="561" cy="887"/>
            </a:xfrm>
            <a:prstGeom prst="straightConnector1">
              <a:avLst/>
            </a:prstGeom>
            <a:ln w="19050" cap="flat" cmpd="sng">
              <a:solidFill>
                <a:schemeClr val="tx1"/>
              </a:solidFill>
              <a:prstDash val="solid"/>
              <a:headEnd type="oval" w="med" len="med"/>
              <a:tailEnd type="oval" w="med" len="med"/>
            </a:ln>
          </p:spPr>
        </p:cxnSp>
        <p:sp>
          <p:nvSpPr>
            <p:cNvPr id="254090" name="矩形 254089"/>
            <p:cNvSpPr/>
            <p:nvPr/>
          </p:nvSpPr>
          <p:spPr>
            <a:xfrm rot="-5400000">
              <a:off x="1474" y="1381"/>
              <a:ext cx="123" cy="288"/>
            </a:xfrm>
            <a:prstGeom prst="rect">
              <a:avLst/>
            </a:prstGeom>
            <a:solidFill>
              <a:schemeClr val="accent1"/>
            </a:solidFill>
            <a:ln w="19050" cap="flat" cmpd="sng">
              <a:solidFill>
                <a:schemeClr val="tx2"/>
              </a:solidFill>
              <a:prstDash val="solid"/>
              <a:miter/>
              <a:headEnd type="none" w="med" len="med"/>
              <a:tailEnd type="none" w="med" len="med"/>
            </a:ln>
          </p:spPr>
          <p:txBody>
            <a:bodyPr/>
            <a:lstStyle/>
            <a:p>
              <a:endParaRPr lang="zh-CN" altLang="en-US" sz="2400"/>
            </a:p>
          </p:txBody>
        </p:sp>
        <p:sp>
          <p:nvSpPr>
            <p:cNvPr id="254091" name="矩形 254090"/>
            <p:cNvSpPr/>
            <p:nvPr/>
          </p:nvSpPr>
          <p:spPr>
            <a:xfrm rot="-2268645">
              <a:off x="1776" y="934"/>
              <a:ext cx="120" cy="296"/>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254092" name="矩形 254091"/>
            <p:cNvSpPr/>
            <p:nvPr/>
          </p:nvSpPr>
          <p:spPr>
            <a:xfrm rot="2115987">
              <a:off x="1188" y="934"/>
              <a:ext cx="120" cy="296"/>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254093" name="文本框 254092"/>
            <p:cNvSpPr txBox="1"/>
            <p:nvPr/>
          </p:nvSpPr>
          <p:spPr>
            <a:xfrm>
              <a:off x="780" y="860"/>
              <a:ext cx="528"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a:t>
              </a:r>
              <a:endParaRPr lang="en-US" altLang="zh-CN" sz="2400" b="1" i="1">
                <a:latin typeface="Times New Roman" panose="02020603050405020304" pitchFamily="18" charset="0"/>
                <a:ea typeface="宋体" panose="02010600030101010101" pitchFamily="2" charset="-122"/>
              </a:endParaRPr>
            </a:p>
          </p:txBody>
        </p:sp>
        <p:sp>
          <p:nvSpPr>
            <p:cNvPr id="254094" name="文本框 254093"/>
            <p:cNvSpPr txBox="1"/>
            <p:nvPr/>
          </p:nvSpPr>
          <p:spPr>
            <a:xfrm>
              <a:off x="1872" y="823"/>
              <a:ext cx="458"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a:t>
              </a:r>
              <a:endParaRPr lang="en-US" altLang="zh-CN" sz="2400" b="1" i="1">
                <a:latin typeface="Times New Roman" panose="02020603050405020304" pitchFamily="18" charset="0"/>
                <a:ea typeface="宋体" panose="02010600030101010101" pitchFamily="2" charset="-122"/>
              </a:endParaRPr>
            </a:p>
          </p:txBody>
        </p:sp>
        <p:sp>
          <p:nvSpPr>
            <p:cNvPr id="254095" name="文本框 254094"/>
            <p:cNvSpPr txBox="1"/>
            <p:nvPr/>
          </p:nvSpPr>
          <p:spPr>
            <a:xfrm>
              <a:off x="1296" y="1574"/>
              <a:ext cx="50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a:t>
              </a:r>
              <a:endParaRPr lang="en-US" altLang="zh-CN" sz="2400" b="1" i="1">
                <a:latin typeface="Times New Roman" panose="02020603050405020304" pitchFamily="18" charset="0"/>
                <a:ea typeface="宋体" panose="02010600030101010101" pitchFamily="2" charset="-122"/>
              </a:endParaRPr>
            </a:p>
          </p:txBody>
        </p:sp>
        <p:sp>
          <p:nvSpPr>
            <p:cNvPr id="254096" name="文本框 254095"/>
            <p:cNvSpPr txBox="1"/>
            <p:nvPr/>
          </p:nvSpPr>
          <p:spPr>
            <a:xfrm>
              <a:off x="2304" y="1296"/>
              <a:ext cx="416"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 </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baseline="30000">
                <a:latin typeface="Times New Roman" panose="02020603050405020304" pitchFamily="18" charset="0"/>
                <a:ea typeface="宋体" panose="02010600030101010101" pitchFamily="2" charset="-122"/>
                <a:sym typeface="Symbol" panose="05050102010706020507" pitchFamily="18" charset="2"/>
              </a:endParaRPr>
            </a:p>
          </p:txBody>
        </p:sp>
        <p:sp>
          <p:nvSpPr>
            <p:cNvPr id="254097" name="文本框 254096"/>
            <p:cNvSpPr txBox="1"/>
            <p:nvPr/>
          </p:nvSpPr>
          <p:spPr>
            <a:xfrm>
              <a:off x="432" y="1248"/>
              <a:ext cx="432"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 </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baseline="30000">
                <a:latin typeface="Times New Roman" panose="02020603050405020304" pitchFamily="18" charset="0"/>
                <a:ea typeface="宋体" panose="02010600030101010101" pitchFamily="2" charset="-122"/>
                <a:sym typeface="Symbol" panose="05050102010706020507" pitchFamily="18" charset="2"/>
              </a:endParaRPr>
            </a:p>
          </p:txBody>
        </p:sp>
        <p:sp>
          <p:nvSpPr>
            <p:cNvPr id="254098" name="文本框 254097"/>
            <p:cNvSpPr txBox="1"/>
            <p:nvPr/>
          </p:nvSpPr>
          <p:spPr>
            <a:xfrm>
              <a:off x="1056" y="288"/>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i="1">
                <a:latin typeface="Times New Roman" panose="02020603050405020304" pitchFamily="18" charset="0"/>
                <a:ea typeface="宋体" panose="02010600030101010101" pitchFamily="2" charset="-122"/>
              </a:endParaRPr>
            </a:p>
          </p:txBody>
        </p:sp>
        <p:sp>
          <p:nvSpPr>
            <p:cNvPr id="254099" name="直接连接符 254098"/>
            <p:cNvSpPr/>
            <p:nvPr/>
          </p:nvSpPr>
          <p:spPr>
            <a:xfrm>
              <a:off x="1488" y="244"/>
              <a:ext cx="0" cy="0"/>
            </a:xfrm>
            <a:prstGeom prst="line">
              <a:avLst/>
            </a:prstGeom>
            <a:ln w="19050" cap="flat" cmpd="sng">
              <a:solidFill>
                <a:srgbClr val="000000"/>
              </a:solidFill>
              <a:prstDash val="solid"/>
              <a:headEnd type="none" w="med" len="med"/>
              <a:tailEnd type="none" w="med" len="med"/>
            </a:ln>
          </p:spPr>
        </p:sp>
        <p:sp>
          <p:nvSpPr>
            <p:cNvPr id="254100" name="直接连接符 254099"/>
            <p:cNvSpPr/>
            <p:nvPr/>
          </p:nvSpPr>
          <p:spPr>
            <a:xfrm>
              <a:off x="1536" y="342"/>
              <a:ext cx="0" cy="0"/>
            </a:xfrm>
            <a:prstGeom prst="line">
              <a:avLst/>
            </a:prstGeom>
            <a:ln w="19050" cap="flat" cmpd="sng">
              <a:solidFill>
                <a:srgbClr val="000000"/>
              </a:solidFill>
              <a:prstDash val="solid"/>
              <a:headEnd type="none" w="med" len="med"/>
              <a:tailEnd type="none" w="med" len="med"/>
            </a:ln>
          </p:spPr>
        </p:sp>
        <p:sp>
          <p:nvSpPr>
            <p:cNvPr id="254101" name="直接连接符 254100"/>
            <p:cNvSpPr/>
            <p:nvPr/>
          </p:nvSpPr>
          <p:spPr>
            <a:xfrm flipV="1">
              <a:off x="1516" y="244"/>
              <a:ext cx="0" cy="394"/>
            </a:xfrm>
            <a:prstGeom prst="line">
              <a:avLst/>
            </a:prstGeom>
            <a:ln w="19050" cap="flat" cmpd="sng">
              <a:solidFill>
                <a:schemeClr val="tx1"/>
              </a:solidFill>
              <a:prstDash val="solid"/>
              <a:headEnd type="none" w="med" len="med"/>
              <a:tailEnd type="none" w="med" len="med"/>
            </a:ln>
          </p:spPr>
        </p:sp>
        <p:sp>
          <p:nvSpPr>
            <p:cNvPr id="254102" name="任意多边形 254101"/>
            <p:cNvSpPr/>
            <p:nvPr/>
          </p:nvSpPr>
          <p:spPr>
            <a:xfrm>
              <a:off x="564" y="1525"/>
              <a:ext cx="396" cy="251"/>
            </a:xfrm>
            <a:custGeom>
              <a:avLst/>
              <a:gdLst/>
              <a:ahLst/>
              <a:cxnLst/>
              <a:rect l="0" t="0" r="0" b="0"/>
              <a:pathLst>
                <a:path w="396" h="251">
                  <a:moveTo>
                    <a:pt x="396" y="0"/>
                  </a:moveTo>
                  <a:lnTo>
                    <a:pt x="0" y="251"/>
                  </a:lnTo>
                </a:path>
              </a:pathLst>
            </a:custGeom>
            <a:noFill/>
            <a:ln w="19050" cap="flat" cmpd="sng">
              <a:solidFill>
                <a:schemeClr val="tx1"/>
              </a:solidFill>
              <a:prstDash val="solid"/>
              <a:headEnd type="none" w="med" len="med"/>
              <a:tailEnd type="none" w="med" len="med"/>
            </a:ln>
          </p:spPr>
          <p:txBody>
            <a:bodyPr/>
            <a:lstStyle/>
            <a:p>
              <a:endParaRPr lang="zh-CN" altLang="en-US" sz="2400"/>
            </a:p>
          </p:txBody>
        </p:sp>
        <p:sp>
          <p:nvSpPr>
            <p:cNvPr id="254103" name="任意多边形 254102"/>
            <p:cNvSpPr/>
            <p:nvPr/>
          </p:nvSpPr>
          <p:spPr>
            <a:xfrm>
              <a:off x="2112" y="1525"/>
              <a:ext cx="336" cy="245"/>
            </a:xfrm>
            <a:custGeom>
              <a:avLst/>
              <a:gdLst/>
              <a:ahLst/>
              <a:cxnLst/>
              <a:rect l="0" t="0" r="0" b="0"/>
              <a:pathLst>
                <a:path w="336" h="245">
                  <a:moveTo>
                    <a:pt x="0" y="0"/>
                  </a:moveTo>
                  <a:lnTo>
                    <a:pt x="336" y="245"/>
                  </a:lnTo>
                </a:path>
              </a:pathLst>
            </a:custGeom>
            <a:noFill/>
            <a:ln w="19050" cap="flat" cmpd="sng">
              <a:solidFill>
                <a:schemeClr val="tx1"/>
              </a:solidFill>
              <a:prstDash val="solid"/>
              <a:headEnd type="none" w="med" len="med"/>
              <a:tailEnd type="none" w="med" len="med"/>
            </a:ln>
          </p:spPr>
          <p:txBody>
            <a:bodyPr/>
            <a:lstStyle/>
            <a:p>
              <a:endParaRPr lang="zh-CN" altLang="en-US" sz="2400"/>
            </a:p>
          </p:txBody>
        </p:sp>
        <p:sp>
          <p:nvSpPr>
            <p:cNvPr id="254104" name="任意多边形 254103"/>
            <p:cNvSpPr/>
            <p:nvPr/>
          </p:nvSpPr>
          <p:spPr>
            <a:xfrm>
              <a:off x="528" y="1488"/>
              <a:ext cx="303" cy="169"/>
            </a:xfrm>
            <a:custGeom>
              <a:avLst/>
              <a:gdLst/>
              <a:ahLst/>
              <a:cxnLst/>
              <a:rect l="0" t="0" r="0" b="0"/>
              <a:pathLst>
                <a:path w="303" h="169">
                  <a:moveTo>
                    <a:pt x="0" y="169"/>
                  </a:moveTo>
                  <a:lnTo>
                    <a:pt x="303" y="0"/>
                  </a:lnTo>
                </a:path>
              </a:pathLst>
            </a:custGeom>
            <a:noFill/>
            <a:ln w="19050" cap="flat" cmpd="sng">
              <a:solidFill>
                <a:schemeClr val="tx1"/>
              </a:solidFill>
              <a:prstDash val="solid"/>
              <a:headEnd type="none" w="med" len="med"/>
              <a:tailEnd type="stealth" w="sm" len="med"/>
            </a:ln>
          </p:spPr>
          <p:txBody>
            <a:bodyPr/>
            <a:lstStyle/>
            <a:p>
              <a:endParaRPr lang="zh-CN" altLang="en-US" sz="2400"/>
            </a:p>
          </p:txBody>
        </p:sp>
        <p:sp>
          <p:nvSpPr>
            <p:cNvPr id="254105" name="任意多边形 254104"/>
            <p:cNvSpPr/>
            <p:nvPr/>
          </p:nvSpPr>
          <p:spPr>
            <a:xfrm>
              <a:off x="2236" y="1491"/>
              <a:ext cx="296" cy="195"/>
            </a:xfrm>
            <a:custGeom>
              <a:avLst/>
              <a:gdLst/>
              <a:ahLst/>
              <a:cxnLst/>
              <a:rect l="0" t="0" r="0" b="0"/>
              <a:pathLst>
                <a:path w="296" h="195">
                  <a:moveTo>
                    <a:pt x="296" y="195"/>
                  </a:moveTo>
                  <a:lnTo>
                    <a:pt x="0" y="0"/>
                  </a:lnTo>
                </a:path>
              </a:pathLst>
            </a:custGeom>
            <a:noFill/>
            <a:ln w="19050" cap="flat" cmpd="sng">
              <a:solidFill>
                <a:schemeClr val="tx1"/>
              </a:solidFill>
              <a:prstDash val="solid"/>
              <a:headEnd type="none" w="med" len="med"/>
              <a:tailEnd type="stealth" w="sm" len="med"/>
            </a:ln>
          </p:spPr>
          <p:txBody>
            <a:bodyPr/>
            <a:lstStyle/>
            <a:p>
              <a:endParaRPr lang="zh-CN" altLang="en-US" sz="2400"/>
            </a:p>
          </p:txBody>
        </p:sp>
        <p:sp>
          <p:nvSpPr>
            <p:cNvPr id="254106" name="文本框 254105"/>
            <p:cNvSpPr txBox="1"/>
            <p:nvPr/>
          </p:nvSpPr>
          <p:spPr>
            <a:xfrm>
              <a:off x="1536" y="384"/>
              <a:ext cx="288"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1</a:t>
              </a:r>
            </a:p>
          </p:txBody>
        </p:sp>
        <p:sp>
          <p:nvSpPr>
            <p:cNvPr id="254107" name="文本框 254106"/>
            <p:cNvSpPr txBox="1"/>
            <p:nvPr/>
          </p:nvSpPr>
          <p:spPr>
            <a:xfrm>
              <a:off x="816" y="1584"/>
              <a:ext cx="192"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2</a:t>
              </a:r>
            </a:p>
          </p:txBody>
        </p:sp>
        <p:sp>
          <p:nvSpPr>
            <p:cNvPr id="254108" name="文本框 254107"/>
            <p:cNvSpPr txBox="1"/>
            <p:nvPr/>
          </p:nvSpPr>
          <p:spPr>
            <a:xfrm>
              <a:off x="1968" y="1584"/>
              <a:ext cx="240"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3</a:t>
              </a:r>
            </a:p>
          </p:txBody>
        </p:sp>
        <p:sp>
          <p:nvSpPr>
            <p:cNvPr id="254109" name="文本框 254108"/>
            <p:cNvSpPr txBox="1"/>
            <p:nvPr/>
          </p:nvSpPr>
          <p:spPr>
            <a:xfrm>
              <a:off x="1008" y="144"/>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0" name="文本框 254109"/>
            <p:cNvSpPr txBox="1"/>
            <p:nvPr/>
          </p:nvSpPr>
          <p:spPr>
            <a:xfrm>
              <a:off x="576" y="1728"/>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1" name="文本框 254110"/>
            <p:cNvSpPr txBox="1"/>
            <p:nvPr/>
          </p:nvSpPr>
          <p:spPr>
            <a:xfrm>
              <a:off x="2592" y="1392"/>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2" name="文本框 254111"/>
            <p:cNvSpPr txBox="1"/>
            <p:nvPr/>
          </p:nvSpPr>
          <p:spPr>
            <a:xfrm>
              <a:off x="1632" y="144"/>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3" name="文本框 254112"/>
            <p:cNvSpPr txBox="1"/>
            <p:nvPr/>
          </p:nvSpPr>
          <p:spPr>
            <a:xfrm>
              <a:off x="240" y="1344"/>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4" name="文本框 254113"/>
            <p:cNvSpPr txBox="1"/>
            <p:nvPr/>
          </p:nvSpPr>
          <p:spPr>
            <a:xfrm>
              <a:off x="2160" y="1728"/>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15" name="文本框 254114"/>
            <p:cNvSpPr txBox="1"/>
            <p:nvPr/>
          </p:nvSpPr>
          <p:spPr>
            <a:xfrm>
              <a:off x="384" y="672"/>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12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i="1">
                <a:latin typeface="Times New Roman" panose="02020603050405020304" pitchFamily="18" charset="0"/>
                <a:ea typeface="宋体" panose="02010600030101010101" pitchFamily="2" charset="-122"/>
              </a:endParaRPr>
            </a:p>
          </p:txBody>
        </p:sp>
        <p:sp>
          <p:nvSpPr>
            <p:cNvPr id="254116" name="文本框 254115"/>
            <p:cNvSpPr txBox="1"/>
            <p:nvPr/>
          </p:nvSpPr>
          <p:spPr>
            <a:xfrm>
              <a:off x="1296" y="1824"/>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23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i="1">
                <a:latin typeface="Times New Roman" panose="02020603050405020304" pitchFamily="18" charset="0"/>
                <a:ea typeface="宋体" panose="02010600030101010101" pitchFamily="2" charset="-122"/>
              </a:endParaRPr>
            </a:p>
          </p:txBody>
        </p:sp>
        <p:sp>
          <p:nvSpPr>
            <p:cNvPr id="254117" name="文本框 254116"/>
            <p:cNvSpPr txBox="1"/>
            <p:nvPr/>
          </p:nvSpPr>
          <p:spPr>
            <a:xfrm>
              <a:off x="2064" y="624"/>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31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endParaRPr lang="en-US" altLang="zh-CN" sz="2400" b="1" i="1">
                <a:latin typeface="Times New Roman" panose="02020603050405020304" pitchFamily="18" charset="0"/>
                <a:ea typeface="宋体" panose="02010600030101010101" pitchFamily="2" charset="-122"/>
              </a:endParaRPr>
            </a:p>
          </p:txBody>
        </p:sp>
      </p:grpSp>
      <p:grpSp>
        <p:nvGrpSpPr>
          <p:cNvPr id="254118" name="组合 254117"/>
          <p:cNvGrpSpPr/>
          <p:nvPr/>
        </p:nvGrpSpPr>
        <p:grpSpPr>
          <a:xfrm>
            <a:off x="5105400" y="1143000"/>
            <a:ext cx="3962400" cy="2895600"/>
            <a:chOff x="3168" y="2160"/>
            <a:chExt cx="2496" cy="1824"/>
          </a:xfrm>
        </p:grpSpPr>
        <p:sp>
          <p:nvSpPr>
            <p:cNvPr id="254119" name="直接连接符 254118"/>
            <p:cNvSpPr/>
            <p:nvPr/>
          </p:nvSpPr>
          <p:spPr>
            <a:xfrm>
              <a:off x="4368" y="2256"/>
              <a:ext cx="0" cy="864"/>
            </a:xfrm>
            <a:prstGeom prst="line">
              <a:avLst/>
            </a:prstGeom>
            <a:ln w="19050" cap="flat" cmpd="sng">
              <a:solidFill>
                <a:schemeClr val="tx1"/>
              </a:solidFill>
              <a:prstDash val="solid"/>
              <a:headEnd type="none" w="med" len="med"/>
              <a:tailEnd type="oval" w="med" len="med"/>
            </a:ln>
          </p:spPr>
        </p:sp>
        <p:sp>
          <p:nvSpPr>
            <p:cNvPr id="254120" name="直接连接符 254119"/>
            <p:cNvSpPr/>
            <p:nvPr/>
          </p:nvSpPr>
          <p:spPr>
            <a:xfrm flipH="1">
              <a:off x="3552" y="3120"/>
              <a:ext cx="816" cy="636"/>
            </a:xfrm>
            <a:prstGeom prst="line">
              <a:avLst/>
            </a:prstGeom>
            <a:ln w="19050" cap="flat" cmpd="sng">
              <a:solidFill>
                <a:schemeClr val="tx1"/>
              </a:solidFill>
              <a:prstDash val="solid"/>
              <a:headEnd type="none" w="med" len="med"/>
              <a:tailEnd type="none" w="med" len="med"/>
            </a:ln>
          </p:spPr>
        </p:sp>
        <p:sp>
          <p:nvSpPr>
            <p:cNvPr id="254121" name="直接连接符 254120"/>
            <p:cNvSpPr/>
            <p:nvPr/>
          </p:nvSpPr>
          <p:spPr>
            <a:xfrm>
              <a:off x="4368" y="3120"/>
              <a:ext cx="864" cy="576"/>
            </a:xfrm>
            <a:prstGeom prst="line">
              <a:avLst/>
            </a:prstGeom>
            <a:ln w="19050" cap="flat" cmpd="sng">
              <a:solidFill>
                <a:schemeClr val="tx1"/>
              </a:solidFill>
              <a:prstDash val="solid"/>
              <a:headEnd type="none" w="med" len="med"/>
              <a:tailEnd type="none" w="med" len="med"/>
            </a:ln>
          </p:spPr>
        </p:sp>
        <p:sp>
          <p:nvSpPr>
            <p:cNvPr id="254122" name="矩形 254121"/>
            <p:cNvSpPr/>
            <p:nvPr/>
          </p:nvSpPr>
          <p:spPr>
            <a:xfrm rot="3373426">
              <a:off x="3972" y="3252"/>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254123" name="矩形 254122"/>
            <p:cNvSpPr/>
            <p:nvPr/>
          </p:nvSpPr>
          <p:spPr>
            <a:xfrm rot="-3340663">
              <a:off x="4668" y="3216"/>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254124" name="矩形 254123"/>
            <p:cNvSpPr/>
            <p:nvPr/>
          </p:nvSpPr>
          <p:spPr>
            <a:xfrm>
              <a:off x="4308" y="2640"/>
              <a:ext cx="120" cy="28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a:p>
          </p:txBody>
        </p:sp>
        <p:sp>
          <p:nvSpPr>
            <p:cNvPr id="254125" name="文本框 254124"/>
            <p:cNvSpPr txBox="1"/>
            <p:nvPr/>
          </p:nvSpPr>
          <p:spPr>
            <a:xfrm>
              <a:off x="4416" y="2640"/>
              <a:ext cx="336"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endParaRPr lang="en-US" altLang="zh-CN" sz="2400" b="1" i="1">
                <a:latin typeface="Times New Roman" panose="02020603050405020304" pitchFamily="18" charset="0"/>
                <a:ea typeface="宋体" panose="02010600030101010101" pitchFamily="2" charset="-122"/>
              </a:endParaRPr>
            </a:p>
          </p:txBody>
        </p:sp>
        <p:sp>
          <p:nvSpPr>
            <p:cNvPr id="254126" name="文本框 254125"/>
            <p:cNvSpPr txBox="1"/>
            <p:nvPr/>
          </p:nvSpPr>
          <p:spPr>
            <a:xfrm>
              <a:off x="3744" y="3072"/>
              <a:ext cx="336"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a:t>
              </a:r>
              <a:endParaRPr lang="en-US" altLang="zh-CN" sz="2400" b="1" i="1">
                <a:latin typeface="Times New Roman" panose="02020603050405020304" pitchFamily="18" charset="0"/>
                <a:ea typeface="宋体" panose="02010600030101010101" pitchFamily="2" charset="-122"/>
              </a:endParaRPr>
            </a:p>
          </p:txBody>
        </p:sp>
        <p:sp>
          <p:nvSpPr>
            <p:cNvPr id="254127" name="文本框 254126"/>
            <p:cNvSpPr txBox="1"/>
            <p:nvPr/>
          </p:nvSpPr>
          <p:spPr>
            <a:xfrm>
              <a:off x="4704" y="3072"/>
              <a:ext cx="322"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a:t>
              </a:r>
              <a:endParaRPr lang="en-US" altLang="zh-CN" sz="2400" b="1" i="1">
                <a:latin typeface="Times New Roman" panose="02020603050405020304" pitchFamily="18" charset="0"/>
                <a:ea typeface="宋体" panose="02010600030101010101" pitchFamily="2" charset="-122"/>
              </a:endParaRPr>
            </a:p>
          </p:txBody>
        </p:sp>
        <p:sp>
          <p:nvSpPr>
            <p:cNvPr id="254128" name="文本框 254127"/>
            <p:cNvSpPr txBox="1"/>
            <p:nvPr/>
          </p:nvSpPr>
          <p:spPr>
            <a:xfrm>
              <a:off x="3936" y="2160"/>
              <a:ext cx="432"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1Y</a:t>
              </a:r>
              <a:endParaRPr lang="en-US" altLang="zh-CN" sz="2400" b="1">
                <a:latin typeface="Times New Roman" panose="02020603050405020304" pitchFamily="18" charset="0"/>
                <a:ea typeface="宋体" panose="02010600030101010101" pitchFamily="2" charset="-122"/>
              </a:endParaRPr>
            </a:p>
          </p:txBody>
        </p:sp>
        <p:sp>
          <p:nvSpPr>
            <p:cNvPr id="254129" name="文本框 254128"/>
            <p:cNvSpPr txBox="1"/>
            <p:nvPr/>
          </p:nvSpPr>
          <p:spPr>
            <a:xfrm>
              <a:off x="3360" y="3216"/>
              <a:ext cx="432"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2Y</a:t>
              </a:r>
              <a:endParaRPr lang="en-US" altLang="zh-CN" sz="2400" b="1" i="1">
                <a:latin typeface="Times New Roman" panose="02020603050405020304" pitchFamily="18" charset="0"/>
                <a:ea typeface="宋体" panose="02010600030101010101" pitchFamily="2" charset="-122"/>
              </a:endParaRPr>
            </a:p>
          </p:txBody>
        </p:sp>
        <p:sp>
          <p:nvSpPr>
            <p:cNvPr id="254130" name="文本框 254129"/>
            <p:cNvSpPr txBox="1"/>
            <p:nvPr/>
          </p:nvSpPr>
          <p:spPr>
            <a:xfrm>
              <a:off x="5136" y="3264"/>
              <a:ext cx="384"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3Y</a:t>
              </a:r>
              <a:endParaRPr lang="en-US" altLang="zh-CN" sz="2400" b="1">
                <a:latin typeface="Times New Roman" panose="02020603050405020304" pitchFamily="18" charset="0"/>
                <a:ea typeface="宋体" panose="02010600030101010101" pitchFamily="2" charset="-122"/>
              </a:endParaRPr>
            </a:p>
          </p:txBody>
        </p:sp>
        <p:sp>
          <p:nvSpPr>
            <p:cNvPr id="254131" name="直接连接符 254130"/>
            <p:cNvSpPr/>
            <p:nvPr/>
          </p:nvSpPr>
          <p:spPr>
            <a:xfrm>
              <a:off x="4272" y="2256"/>
              <a:ext cx="0" cy="336"/>
            </a:xfrm>
            <a:prstGeom prst="line">
              <a:avLst/>
            </a:prstGeom>
            <a:ln w="19050" cap="flat" cmpd="sng">
              <a:solidFill>
                <a:schemeClr val="tx1"/>
              </a:solidFill>
              <a:prstDash val="solid"/>
              <a:headEnd type="none" w="med" len="med"/>
              <a:tailEnd type="stealth" w="sm" len="med"/>
            </a:ln>
          </p:spPr>
        </p:sp>
        <p:sp>
          <p:nvSpPr>
            <p:cNvPr id="254132" name="直接连接符 254131"/>
            <p:cNvSpPr/>
            <p:nvPr/>
          </p:nvSpPr>
          <p:spPr>
            <a:xfrm rot="-7751596">
              <a:off x="3623" y="3384"/>
              <a:ext cx="1" cy="336"/>
            </a:xfrm>
            <a:prstGeom prst="line">
              <a:avLst/>
            </a:prstGeom>
            <a:ln w="19050" cap="flat" cmpd="sng">
              <a:solidFill>
                <a:schemeClr val="tx1"/>
              </a:solidFill>
              <a:prstDash val="solid"/>
              <a:headEnd type="none" w="med" len="med"/>
              <a:tailEnd type="stealth" w="sm" len="med"/>
            </a:ln>
          </p:spPr>
        </p:sp>
        <p:sp>
          <p:nvSpPr>
            <p:cNvPr id="254133" name="直接连接符 254132"/>
            <p:cNvSpPr/>
            <p:nvPr/>
          </p:nvSpPr>
          <p:spPr>
            <a:xfrm rot="-14240785">
              <a:off x="5111" y="3336"/>
              <a:ext cx="1" cy="336"/>
            </a:xfrm>
            <a:prstGeom prst="line">
              <a:avLst/>
            </a:prstGeom>
            <a:ln w="19050" cap="flat" cmpd="sng">
              <a:solidFill>
                <a:schemeClr val="tx1"/>
              </a:solidFill>
              <a:prstDash val="solid"/>
              <a:headEnd type="none" w="med" len="med"/>
              <a:tailEnd type="stealth" w="sm" len="med"/>
            </a:ln>
          </p:spPr>
        </p:sp>
        <p:sp>
          <p:nvSpPr>
            <p:cNvPr id="254134" name="椭圆 254133"/>
            <p:cNvSpPr/>
            <p:nvPr/>
          </p:nvSpPr>
          <p:spPr>
            <a:xfrm>
              <a:off x="3648" y="3628"/>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400"/>
            </a:p>
          </p:txBody>
        </p:sp>
        <p:sp>
          <p:nvSpPr>
            <p:cNvPr id="254135" name="椭圆 254134"/>
            <p:cNvSpPr/>
            <p:nvPr/>
          </p:nvSpPr>
          <p:spPr>
            <a:xfrm>
              <a:off x="4320" y="2304"/>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400"/>
            </a:p>
          </p:txBody>
        </p:sp>
        <p:sp>
          <p:nvSpPr>
            <p:cNvPr id="254136" name="椭圆 254135"/>
            <p:cNvSpPr/>
            <p:nvPr/>
          </p:nvSpPr>
          <p:spPr>
            <a:xfrm>
              <a:off x="5040" y="3552"/>
              <a:ext cx="68" cy="68"/>
            </a:xfrm>
            <a:prstGeom prst="ellipse">
              <a:avLst/>
            </a:prstGeom>
            <a:solidFill>
              <a:schemeClr val="tx1"/>
            </a:solidFill>
            <a:ln w="9525" cap="flat" cmpd="sng">
              <a:solidFill>
                <a:schemeClr val="tx1"/>
              </a:solidFill>
              <a:prstDash val="solid"/>
              <a:headEnd type="none" w="med" len="med"/>
              <a:tailEnd type="none" w="med" len="med"/>
            </a:ln>
          </p:spPr>
          <p:txBody>
            <a:bodyPr/>
            <a:lstStyle/>
            <a:p>
              <a:endParaRPr lang="zh-CN" altLang="en-US" sz="2400"/>
            </a:p>
          </p:txBody>
        </p:sp>
        <p:sp>
          <p:nvSpPr>
            <p:cNvPr id="254137" name="文本框 254136"/>
            <p:cNvSpPr txBox="1"/>
            <p:nvPr/>
          </p:nvSpPr>
          <p:spPr>
            <a:xfrm>
              <a:off x="4416" y="2208"/>
              <a:ext cx="192"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1</a:t>
              </a:r>
            </a:p>
          </p:txBody>
        </p:sp>
        <p:sp>
          <p:nvSpPr>
            <p:cNvPr id="254138" name="文本框 254137"/>
            <p:cNvSpPr txBox="1"/>
            <p:nvPr/>
          </p:nvSpPr>
          <p:spPr>
            <a:xfrm>
              <a:off x="3744" y="3552"/>
              <a:ext cx="240"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2</a:t>
              </a:r>
            </a:p>
          </p:txBody>
        </p:sp>
        <p:sp>
          <p:nvSpPr>
            <p:cNvPr id="254139" name="文本框 254138"/>
            <p:cNvSpPr txBox="1"/>
            <p:nvPr/>
          </p:nvSpPr>
          <p:spPr>
            <a:xfrm>
              <a:off x="4848" y="3552"/>
              <a:ext cx="192" cy="288"/>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3</a:t>
              </a:r>
            </a:p>
          </p:txBody>
        </p:sp>
        <p:sp>
          <p:nvSpPr>
            <p:cNvPr id="254140" name="文本框 254139"/>
            <p:cNvSpPr txBox="1"/>
            <p:nvPr/>
          </p:nvSpPr>
          <p:spPr>
            <a:xfrm>
              <a:off x="3792" y="2256"/>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1" name="文本框 254140"/>
            <p:cNvSpPr txBox="1"/>
            <p:nvPr/>
          </p:nvSpPr>
          <p:spPr>
            <a:xfrm>
              <a:off x="3600" y="3696"/>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2" name="文本框 254141"/>
            <p:cNvSpPr txBox="1"/>
            <p:nvPr/>
          </p:nvSpPr>
          <p:spPr>
            <a:xfrm>
              <a:off x="5424" y="3360"/>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3" name="文本框 254142"/>
            <p:cNvSpPr txBox="1"/>
            <p:nvPr/>
          </p:nvSpPr>
          <p:spPr>
            <a:xfrm>
              <a:off x="3168" y="3360"/>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4" name="文本框 254143"/>
            <p:cNvSpPr txBox="1"/>
            <p:nvPr/>
          </p:nvSpPr>
          <p:spPr>
            <a:xfrm>
              <a:off x="4992" y="3648"/>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5" name="文本框 254144"/>
            <p:cNvSpPr txBox="1"/>
            <p:nvPr/>
          </p:nvSpPr>
          <p:spPr>
            <a:xfrm>
              <a:off x="4560" y="2256"/>
              <a:ext cx="240"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endParaRPr lang="zh-CN" altLang="en-US" sz="2400" dirty="0">
                <a:latin typeface="Times New Roman" panose="02020603050405020304" pitchFamily="18" charset="0"/>
                <a:ea typeface="宋体" panose="02010600030101010101" pitchFamily="2" charset="-122"/>
              </a:endParaRPr>
            </a:p>
          </p:txBody>
        </p:sp>
        <p:sp>
          <p:nvSpPr>
            <p:cNvPr id="254146" name="文本框 254145"/>
            <p:cNvSpPr txBox="1"/>
            <p:nvPr/>
          </p:nvSpPr>
          <p:spPr>
            <a:xfrm>
              <a:off x="3312" y="2736"/>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12Y</a:t>
              </a:r>
              <a:endParaRPr lang="en-US" altLang="zh-CN" sz="2400" b="1" i="1">
                <a:latin typeface="Times New Roman" panose="02020603050405020304" pitchFamily="18" charset="0"/>
                <a:ea typeface="宋体" panose="02010600030101010101" pitchFamily="2" charset="-122"/>
              </a:endParaRPr>
            </a:p>
          </p:txBody>
        </p:sp>
        <p:sp>
          <p:nvSpPr>
            <p:cNvPr id="254147" name="文本框 254146"/>
            <p:cNvSpPr txBox="1"/>
            <p:nvPr/>
          </p:nvSpPr>
          <p:spPr>
            <a:xfrm>
              <a:off x="4224" y="3696"/>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23Y</a:t>
              </a:r>
              <a:endParaRPr lang="en-US" altLang="zh-CN" sz="2400" b="1" i="1">
                <a:latin typeface="Times New Roman" panose="02020603050405020304" pitchFamily="18" charset="0"/>
                <a:ea typeface="宋体" panose="02010600030101010101" pitchFamily="2" charset="-122"/>
              </a:endParaRPr>
            </a:p>
          </p:txBody>
        </p:sp>
        <p:sp>
          <p:nvSpPr>
            <p:cNvPr id="254148" name="文本框 254147"/>
            <p:cNvSpPr txBox="1"/>
            <p:nvPr/>
          </p:nvSpPr>
          <p:spPr>
            <a:xfrm>
              <a:off x="4944" y="2784"/>
              <a:ext cx="480" cy="288"/>
            </a:xfrm>
            <a:prstGeom prst="rect">
              <a:avLst/>
            </a:prstGeom>
            <a:noFill/>
            <a:ln w="1905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31Y</a:t>
              </a:r>
              <a:endParaRPr lang="en-US" altLang="zh-CN" sz="2400" b="1" i="1">
                <a:latin typeface="Times New Roman" panose="02020603050405020304" pitchFamily="18" charset="0"/>
                <a:ea typeface="宋体" panose="02010600030101010101" pitchFamily="2" charset="-122"/>
              </a:endParaRPr>
            </a:p>
          </p:txBody>
        </p:sp>
      </p:grpSp>
      <p:sp>
        <p:nvSpPr>
          <p:cNvPr id="254149" name="文本框 254148"/>
          <p:cNvSpPr txBox="1"/>
          <p:nvPr/>
        </p:nvSpPr>
        <p:spPr>
          <a:xfrm>
            <a:off x="685800" y="4681538"/>
            <a:ext cx="3429000" cy="457200"/>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12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31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a:t>
            </a:r>
          </a:p>
        </p:txBody>
      </p:sp>
      <p:sp>
        <p:nvSpPr>
          <p:cNvPr id="254150" name="右大括号 254149"/>
          <p:cNvSpPr/>
          <p:nvPr/>
        </p:nvSpPr>
        <p:spPr>
          <a:xfrm>
            <a:off x="3810000" y="4757738"/>
            <a:ext cx="228600" cy="1295400"/>
          </a:xfrm>
          <a:prstGeom prst="rightBrace">
            <a:avLst>
              <a:gd name="adj1" fmla="val 47222"/>
              <a:gd name="adj2" fmla="val 50000"/>
            </a:avLst>
          </a:prstGeom>
          <a:noFill/>
          <a:ln w="19050" cap="flat" cmpd="sng">
            <a:solidFill>
              <a:schemeClr val="tx1"/>
            </a:solidFill>
            <a:prstDash val="solid"/>
            <a:headEnd type="none" w="med" len="med"/>
            <a:tailEnd type="none" w="med" len="med"/>
          </a:ln>
        </p:spPr>
        <p:txBody>
          <a:bodyPr wrap="none" anchor="ctr"/>
          <a:lstStyle/>
          <a:p>
            <a:pPr lvl="0" algn="ctr" eaLnBrk="1" hangingPunct="1">
              <a:spcBef>
                <a:spcPct val="50000"/>
              </a:spcBef>
            </a:pPr>
            <a:endParaRPr lang="zh-CN" altLang="en-US" sz="2400" b="1" dirty="0">
              <a:latin typeface="Times New Roman" panose="02020603050405020304" pitchFamily="18" charset="0"/>
              <a:ea typeface="宋体" panose="02010600030101010101" pitchFamily="2" charset="-122"/>
            </a:endParaRPr>
          </a:p>
        </p:txBody>
      </p:sp>
      <p:sp>
        <p:nvSpPr>
          <p:cNvPr id="254151" name="文本框 254150"/>
          <p:cNvSpPr txBox="1"/>
          <p:nvPr/>
        </p:nvSpPr>
        <p:spPr>
          <a:xfrm>
            <a:off x="4038600" y="5214938"/>
            <a:ext cx="6096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(1)</a:t>
            </a:r>
          </a:p>
        </p:txBody>
      </p:sp>
      <p:sp>
        <p:nvSpPr>
          <p:cNvPr id="254152" name="右大括号 254151"/>
          <p:cNvSpPr/>
          <p:nvPr/>
        </p:nvSpPr>
        <p:spPr>
          <a:xfrm>
            <a:off x="8001000" y="4762500"/>
            <a:ext cx="304800" cy="1414463"/>
          </a:xfrm>
          <a:prstGeom prst="rightBrace">
            <a:avLst>
              <a:gd name="adj1" fmla="val 38671"/>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254153" name="文本框 254152"/>
          <p:cNvSpPr txBox="1"/>
          <p:nvPr/>
        </p:nvSpPr>
        <p:spPr>
          <a:xfrm>
            <a:off x="8305800" y="5372100"/>
            <a:ext cx="6858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(2)</a:t>
            </a:r>
          </a:p>
        </p:txBody>
      </p:sp>
      <p:sp>
        <p:nvSpPr>
          <p:cNvPr id="254155" name="动作按钮: 前进或下一项 254154">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254156" name="动作按钮: 后退或前一项 254155">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4079"/>
                                        </p:tgtEl>
                                        <p:attrNameLst>
                                          <p:attrName>style.visibility</p:attrName>
                                        </p:attrNameLst>
                                      </p:cBhvr>
                                      <p:to>
                                        <p:strVal val="visible"/>
                                      </p:to>
                                    </p:set>
                                    <p:anim calcmode="lin" valueType="num">
                                      <p:cBhvr additive="base">
                                        <p:cTn id="7" dur="500" fill="hold"/>
                                        <p:tgtEl>
                                          <p:spTgt spid="254079"/>
                                        </p:tgtEl>
                                        <p:attrNameLst>
                                          <p:attrName>ppt_x</p:attrName>
                                        </p:attrNameLst>
                                      </p:cBhvr>
                                      <p:tavLst>
                                        <p:tav tm="0">
                                          <p:val>
                                            <p:strVal val="#ppt_x"/>
                                          </p:val>
                                        </p:tav>
                                        <p:tav tm="100000">
                                          <p:val>
                                            <p:strVal val="#ppt_x"/>
                                          </p:val>
                                        </p:tav>
                                      </p:tavLst>
                                    </p:anim>
                                    <p:anim calcmode="lin" valueType="num">
                                      <p:cBhvr additive="base">
                                        <p:cTn id="8" dur="500" fill="hold"/>
                                        <p:tgtEl>
                                          <p:spTgt spid="2540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54154"/>
                                        </p:tgtEl>
                                        <p:attrNameLst>
                                          <p:attrName>style.visibility</p:attrName>
                                        </p:attrNameLst>
                                      </p:cBhvr>
                                      <p:to>
                                        <p:strVal val="visible"/>
                                      </p:to>
                                    </p:set>
                                    <p:animEffect transition="in" filter="blinds(horizontal)">
                                      <p:cBhvr>
                                        <p:cTn id="13" dur="500"/>
                                        <p:tgtEl>
                                          <p:spTgt spid="25415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54149"/>
                                        </p:tgtEl>
                                        <p:attrNameLst>
                                          <p:attrName>style.visibility</p:attrName>
                                        </p:attrNameLst>
                                      </p:cBhvr>
                                      <p:to>
                                        <p:strVal val="visible"/>
                                      </p:to>
                                    </p:set>
                                    <p:anim calcmode="lin" valueType="num">
                                      <p:cBhvr additive="base">
                                        <p:cTn id="18" dur="500" fill="hold"/>
                                        <p:tgtEl>
                                          <p:spTgt spid="254149"/>
                                        </p:tgtEl>
                                        <p:attrNameLst>
                                          <p:attrName>ppt_x</p:attrName>
                                        </p:attrNameLst>
                                      </p:cBhvr>
                                      <p:tavLst>
                                        <p:tav tm="0">
                                          <p:val>
                                            <p:strVal val="#ppt_x"/>
                                          </p:val>
                                        </p:tav>
                                        <p:tav tm="100000">
                                          <p:val>
                                            <p:strVal val="#ppt_x"/>
                                          </p:val>
                                        </p:tav>
                                      </p:tavLst>
                                    </p:anim>
                                    <p:anim calcmode="lin" valueType="num">
                                      <p:cBhvr additive="base">
                                        <p:cTn id="19" dur="500" fill="hold"/>
                                        <p:tgtEl>
                                          <p:spTgt spid="25414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54083"/>
                                        </p:tgtEl>
                                        <p:attrNameLst>
                                          <p:attrName>style.visibility</p:attrName>
                                        </p:attrNameLst>
                                      </p:cBhvr>
                                      <p:to>
                                        <p:strVal val="visible"/>
                                      </p:to>
                                    </p:set>
                                    <p:anim calcmode="lin" valueType="num">
                                      <p:cBhvr additive="base">
                                        <p:cTn id="24" dur="500" fill="hold"/>
                                        <p:tgtEl>
                                          <p:spTgt spid="254083"/>
                                        </p:tgtEl>
                                        <p:attrNameLst>
                                          <p:attrName>ppt_x</p:attrName>
                                        </p:attrNameLst>
                                      </p:cBhvr>
                                      <p:tavLst>
                                        <p:tav tm="0">
                                          <p:val>
                                            <p:strVal val="#ppt_x"/>
                                          </p:val>
                                        </p:tav>
                                        <p:tav tm="100000">
                                          <p:val>
                                            <p:strVal val="#ppt_x"/>
                                          </p:val>
                                        </p:tav>
                                      </p:tavLst>
                                    </p:anim>
                                    <p:anim calcmode="lin" valueType="num">
                                      <p:cBhvr additive="base">
                                        <p:cTn id="25" dur="500" fill="hold"/>
                                        <p:tgtEl>
                                          <p:spTgt spid="25408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54082"/>
                                        </p:tgtEl>
                                        <p:attrNameLst>
                                          <p:attrName>style.visibility</p:attrName>
                                        </p:attrNameLst>
                                      </p:cBhvr>
                                      <p:to>
                                        <p:strVal val="visible"/>
                                      </p:to>
                                    </p:set>
                                    <p:anim calcmode="lin" valueType="num">
                                      <p:cBhvr additive="base">
                                        <p:cTn id="30" dur="500" fill="hold"/>
                                        <p:tgtEl>
                                          <p:spTgt spid="254082"/>
                                        </p:tgtEl>
                                        <p:attrNameLst>
                                          <p:attrName>ppt_x</p:attrName>
                                        </p:attrNameLst>
                                      </p:cBhvr>
                                      <p:tavLst>
                                        <p:tav tm="0">
                                          <p:val>
                                            <p:strVal val="#ppt_x"/>
                                          </p:val>
                                        </p:tav>
                                        <p:tav tm="100000">
                                          <p:val>
                                            <p:strVal val="#ppt_x"/>
                                          </p:val>
                                        </p:tav>
                                      </p:tavLst>
                                    </p:anim>
                                    <p:anim calcmode="lin" valueType="num">
                                      <p:cBhvr additive="base">
                                        <p:cTn id="31" dur="500" fill="hold"/>
                                        <p:tgtEl>
                                          <p:spTgt spid="254082"/>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499"/>
                                          </p:stCondLst>
                                        </p:cTn>
                                        <p:tgtEl>
                                          <p:spTgt spid="254150"/>
                                        </p:tgtEl>
                                        <p:attrNameLst>
                                          <p:attrName>style.visibility</p:attrName>
                                        </p:attrNameLst>
                                      </p:cBhvr>
                                      <p:to>
                                        <p:strVal val="visible"/>
                                      </p:to>
                                    </p:set>
                                  </p:childTnLst>
                                </p:cTn>
                              </p:par>
                            </p:childTnLst>
                          </p:cTn>
                        </p:par>
                        <p:par>
                          <p:cTn id="35" fill="hold">
                            <p:stCondLst>
                              <p:cond delay="1000"/>
                            </p:stCondLst>
                            <p:childTnLst>
                              <p:par>
                                <p:cTn id="36" presetID="1" presetClass="entr" presetSubtype="0" fill="hold" grpId="0" nodeType="afterEffect">
                                  <p:stCondLst>
                                    <p:cond delay="0"/>
                                  </p:stCondLst>
                                  <p:childTnLst>
                                    <p:set>
                                      <p:cBhvr>
                                        <p:cTn id="37" dur="1" fill="hold">
                                          <p:stCondLst>
                                            <p:cond delay="499"/>
                                          </p:stCondLst>
                                        </p:cTn>
                                        <p:tgtEl>
                                          <p:spTgt spid="254151"/>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254077"/>
                                        </p:tgtEl>
                                        <p:attrNameLst>
                                          <p:attrName>style.visibility</p:attrName>
                                        </p:attrNameLst>
                                      </p:cBhvr>
                                      <p:to>
                                        <p:strVal val="visible"/>
                                      </p:to>
                                    </p:set>
                                    <p:anim calcmode="lin" valueType="num">
                                      <p:cBhvr additive="base">
                                        <p:cTn id="42" dur="500" fill="hold"/>
                                        <p:tgtEl>
                                          <p:spTgt spid="254077"/>
                                        </p:tgtEl>
                                        <p:attrNameLst>
                                          <p:attrName>ppt_x</p:attrName>
                                        </p:attrNameLst>
                                      </p:cBhvr>
                                      <p:tavLst>
                                        <p:tav tm="0">
                                          <p:val>
                                            <p:strVal val="#ppt_x"/>
                                          </p:val>
                                        </p:tav>
                                        <p:tav tm="100000">
                                          <p:val>
                                            <p:strVal val="#ppt_x"/>
                                          </p:val>
                                        </p:tav>
                                      </p:tavLst>
                                    </p:anim>
                                    <p:anim calcmode="lin" valueType="num">
                                      <p:cBhvr additive="base">
                                        <p:cTn id="43" dur="500" fill="hold"/>
                                        <p:tgtEl>
                                          <p:spTgt spid="25407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254118"/>
                                        </p:tgtEl>
                                        <p:attrNameLst>
                                          <p:attrName>style.visibility</p:attrName>
                                        </p:attrNameLst>
                                      </p:cBhvr>
                                      <p:to>
                                        <p:strVal val="visible"/>
                                      </p:to>
                                    </p:set>
                                    <p:animEffect transition="in" filter="dissolve">
                                      <p:cBhvr>
                                        <p:cTn id="48" dur="500"/>
                                        <p:tgtEl>
                                          <p:spTgt spid="25411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54078"/>
                                        </p:tgtEl>
                                        <p:attrNameLst>
                                          <p:attrName>style.visibility</p:attrName>
                                        </p:attrNameLst>
                                      </p:cBhvr>
                                      <p:to>
                                        <p:strVal val="visible"/>
                                      </p:to>
                                    </p:set>
                                    <p:anim calcmode="lin" valueType="num">
                                      <p:cBhvr additive="base">
                                        <p:cTn id="53" dur="500" fill="hold"/>
                                        <p:tgtEl>
                                          <p:spTgt spid="254078"/>
                                        </p:tgtEl>
                                        <p:attrNameLst>
                                          <p:attrName>ppt_x</p:attrName>
                                        </p:attrNameLst>
                                      </p:cBhvr>
                                      <p:tavLst>
                                        <p:tav tm="0">
                                          <p:val>
                                            <p:strVal val="#ppt_x"/>
                                          </p:val>
                                        </p:tav>
                                        <p:tav tm="100000">
                                          <p:val>
                                            <p:strVal val="#ppt_x"/>
                                          </p:val>
                                        </p:tav>
                                      </p:tavLst>
                                    </p:anim>
                                    <p:anim calcmode="lin" valueType="num">
                                      <p:cBhvr additive="base">
                                        <p:cTn id="54" dur="500" fill="hold"/>
                                        <p:tgtEl>
                                          <p:spTgt spid="254078"/>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54081"/>
                                        </p:tgtEl>
                                        <p:attrNameLst>
                                          <p:attrName>style.visibility</p:attrName>
                                        </p:attrNameLst>
                                      </p:cBhvr>
                                      <p:to>
                                        <p:strVal val="visible"/>
                                      </p:to>
                                    </p:set>
                                    <p:anim calcmode="lin" valueType="num">
                                      <p:cBhvr additive="base">
                                        <p:cTn id="59" dur="500" fill="hold"/>
                                        <p:tgtEl>
                                          <p:spTgt spid="254081"/>
                                        </p:tgtEl>
                                        <p:attrNameLst>
                                          <p:attrName>ppt_x</p:attrName>
                                        </p:attrNameLst>
                                      </p:cBhvr>
                                      <p:tavLst>
                                        <p:tav tm="0">
                                          <p:val>
                                            <p:strVal val="#ppt_x"/>
                                          </p:val>
                                        </p:tav>
                                        <p:tav tm="100000">
                                          <p:val>
                                            <p:strVal val="#ppt_x"/>
                                          </p:val>
                                        </p:tav>
                                      </p:tavLst>
                                    </p:anim>
                                    <p:anim calcmode="lin" valueType="num">
                                      <p:cBhvr additive="base">
                                        <p:cTn id="60" dur="500" fill="hold"/>
                                        <p:tgtEl>
                                          <p:spTgt spid="254081"/>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54080"/>
                                        </p:tgtEl>
                                        <p:attrNameLst>
                                          <p:attrName>style.visibility</p:attrName>
                                        </p:attrNameLst>
                                      </p:cBhvr>
                                      <p:to>
                                        <p:strVal val="visible"/>
                                      </p:to>
                                    </p:set>
                                    <p:anim calcmode="lin" valueType="num">
                                      <p:cBhvr additive="base">
                                        <p:cTn id="65" dur="500" fill="hold"/>
                                        <p:tgtEl>
                                          <p:spTgt spid="254080"/>
                                        </p:tgtEl>
                                        <p:attrNameLst>
                                          <p:attrName>ppt_x</p:attrName>
                                        </p:attrNameLst>
                                      </p:cBhvr>
                                      <p:tavLst>
                                        <p:tav tm="0">
                                          <p:val>
                                            <p:strVal val="#ppt_x"/>
                                          </p:val>
                                        </p:tav>
                                        <p:tav tm="100000">
                                          <p:val>
                                            <p:strVal val="#ppt_x"/>
                                          </p:val>
                                        </p:tav>
                                      </p:tavLst>
                                    </p:anim>
                                    <p:anim calcmode="lin" valueType="num">
                                      <p:cBhvr additive="base">
                                        <p:cTn id="66" dur="500" fill="hold"/>
                                        <p:tgtEl>
                                          <p:spTgt spid="254080"/>
                                        </p:tgtEl>
                                        <p:attrNameLst>
                                          <p:attrName>ppt_y</p:attrName>
                                        </p:attrNameLst>
                                      </p:cBhvr>
                                      <p:tavLst>
                                        <p:tav tm="0">
                                          <p:val>
                                            <p:strVal val="1+#ppt_h/2"/>
                                          </p:val>
                                        </p:tav>
                                        <p:tav tm="100000">
                                          <p:val>
                                            <p:strVal val="#ppt_y"/>
                                          </p:val>
                                        </p:tav>
                                      </p:tavLst>
                                    </p:anim>
                                  </p:childTnLst>
                                </p:cTn>
                              </p:par>
                            </p:childTnLst>
                          </p:cTn>
                        </p:par>
                        <p:par>
                          <p:cTn id="67" fill="hold">
                            <p:stCondLst>
                              <p:cond delay="500"/>
                            </p:stCondLst>
                            <p:childTnLst>
                              <p:par>
                                <p:cTn id="68" presetID="1" presetClass="entr" presetSubtype="0" fill="hold" nodeType="afterEffect">
                                  <p:stCondLst>
                                    <p:cond delay="0"/>
                                  </p:stCondLst>
                                  <p:childTnLst>
                                    <p:set>
                                      <p:cBhvr>
                                        <p:cTn id="69" dur="1" fill="hold">
                                          <p:stCondLst>
                                            <p:cond delay="499"/>
                                          </p:stCondLst>
                                        </p:cTn>
                                        <p:tgtEl>
                                          <p:spTgt spid="254152"/>
                                        </p:tgtEl>
                                        <p:attrNameLst>
                                          <p:attrName>style.visibility</p:attrName>
                                        </p:attrNameLst>
                                      </p:cBhvr>
                                      <p:to>
                                        <p:strVal val="visible"/>
                                      </p:to>
                                    </p:set>
                                  </p:childTnLst>
                                </p:cTn>
                              </p:par>
                            </p:childTnLst>
                          </p:cTn>
                        </p:par>
                        <p:par>
                          <p:cTn id="70" fill="hold">
                            <p:stCondLst>
                              <p:cond delay="1000"/>
                            </p:stCondLst>
                            <p:childTnLst>
                              <p:par>
                                <p:cTn id="71" presetID="1" presetClass="entr" presetSubtype="0" fill="hold" grpId="0" nodeType="afterEffect">
                                  <p:stCondLst>
                                    <p:cond delay="0"/>
                                  </p:stCondLst>
                                  <p:childTnLst>
                                    <p:set>
                                      <p:cBhvr>
                                        <p:cTn id="72" dur="1" fill="hold">
                                          <p:stCondLst>
                                            <p:cond delay="499"/>
                                          </p:stCondLst>
                                        </p:cTn>
                                        <p:tgtEl>
                                          <p:spTgt spid="2541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077" grpId="0"/>
      <p:bldP spid="254078" grpId="0"/>
      <p:bldP spid="254079" grpId="0"/>
      <p:bldP spid="254080" grpId="0"/>
      <p:bldP spid="254081" grpId="0"/>
      <p:bldP spid="254082" grpId="0"/>
      <p:bldP spid="254083" grpId="0"/>
      <p:bldP spid="254149" grpId="0"/>
      <p:bldP spid="254150" grpId="0" animBg="1"/>
      <p:bldP spid="254151" grpId="0"/>
      <p:bldP spid="2541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79" name="文本框 460878"/>
          <p:cNvSpPr txBox="1"/>
          <p:nvPr/>
        </p:nvSpPr>
        <p:spPr>
          <a:xfrm>
            <a:off x="457200" y="304800"/>
            <a:ext cx="32766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由式</a:t>
            </a:r>
            <a:r>
              <a:rPr lang="zh-CN" altLang="en-US" sz="2400" b="1" dirty="0">
                <a:solidFill>
                  <a:srgbClr val="FF0000"/>
                </a:solidFill>
                <a:latin typeface="Times New Roman" panose="02020603050405020304" pitchFamily="18" charset="0"/>
                <a:ea typeface="宋体" panose="02010600030101010101" pitchFamily="2" charset="-122"/>
              </a:rPr>
              <a:t>(2)</a:t>
            </a:r>
            <a:r>
              <a:rPr lang="zh-CN" altLang="en-US" sz="2400" b="1" dirty="0">
                <a:latin typeface="Times New Roman" panose="02020603050405020304" pitchFamily="18" charset="0"/>
                <a:ea typeface="宋体" panose="02010600030101010101" pitchFamily="2" charset="-122"/>
              </a:rPr>
              <a:t>解得：</a:t>
            </a:r>
          </a:p>
        </p:txBody>
      </p:sp>
      <p:grpSp>
        <p:nvGrpSpPr>
          <p:cNvPr id="460880" name="组合 460879"/>
          <p:cNvGrpSpPr/>
          <p:nvPr/>
        </p:nvGrpSpPr>
        <p:grpSpPr>
          <a:xfrm>
            <a:off x="4876800" y="1060152"/>
            <a:ext cx="4038600" cy="1981200"/>
            <a:chOff x="3072" y="624"/>
            <a:chExt cx="2544" cy="1248"/>
          </a:xfrm>
        </p:grpSpPr>
        <p:sp>
          <p:nvSpPr>
            <p:cNvPr id="460881" name="矩形 460880"/>
            <p:cNvSpPr/>
            <p:nvPr/>
          </p:nvSpPr>
          <p:spPr>
            <a:xfrm>
              <a:off x="3120" y="1392"/>
              <a:ext cx="2096" cy="219"/>
            </a:xfrm>
            <a:prstGeom prst="rect">
              <a:avLst/>
            </a:prstGeom>
            <a:noFill/>
            <a:ln w="9525">
              <a:noFill/>
            </a:ln>
          </p:spPr>
          <p:txBody>
            <a:bodyPr>
              <a:spAutoFit/>
            </a:bodyPr>
            <a:lstStyle/>
            <a:p>
              <a:pPr lvl="0" eaLnBrk="1" hangingPunct="1">
                <a:lnSpc>
                  <a:spcPct val="70000"/>
                </a:lnSpc>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31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23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a:t>
              </a:r>
            </a:p>
          </p:txBody>
        </p:sp>
        <p:sp>
          <p:nvSpPr>
            <p:cNvPr id="460882" name="矩形 460881"/>
            <p:cNvSpPr/>
            <p:nvPr/>
          </p:nvSpPr>
          <p:spPr>
            <a:xfrm>
              <a:off x="3120" y="1010"/>
              <a:ext cx="2000" cy="288"/>
            </a:xfrm>
            <a:prstGeom prst="rect">
              <a:avLst/>
            </a:prstGeom>
            <a:noFill/>
            <a:ln w="9525">
              <a:noFill/>
            </a:ln>
          </p:spPr>
          <p:txBody>
            <a:bodyPr wrap="none" anchor="t">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23</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12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baseline="-25000">
                  <a:latin typeface="Times New Roman" panose="02020603050405020304" pitchFamily="18" charset="0"/>
                  <a:ea typeface="宋体" panose="02010600030101010101" pitchFamily="2" charset="-12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a:t>
              </a:r>
            </a:p>
          </p:txBody>
        </p:sp>
        <p:sp>
          <p:nvSpPr>
            <p:cNvPr id="460883" name="文本框 460882"/>
            <p:cNvSpPr txBox="1"/>
            <p:nvPr/>
          </p:nvSpPr>
          <p:spPr>
            <a:xfrm>
              <a:off x="3120" y="672"/>
              <a:ext cx="2160"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r>
                <a:rPr lang="en-US" altLang="zh-CN" sz="2400" b="1" baseline="-25000">
                  <a:latin typeface="Times New Roman" panose="02020603050405020304" pitchFamily="18" charset="0"/>
                  <a:ea typeface="宋体" panose="02010600030101010101" pitchFamily="2" charset="-122"/>
                </a:rPr>
                <a:t>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12</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 </a:t>
              </a:r>
              <a:r>
                <a:rPr lang="en-US" altLang="zh-CN" sz="2400" b="1" i="1">
                  <a:latin typeface="Times New Roman" panose="02020603050405020304" pitchFamily="18" charset="0"/>
                  <a:ea typeface="宋体" panose="02010600030101010101" pitchFamily="2" charset="-122"/>
                </a:rPr>
                <a:t>– u</a:t>
              </a:r>
              <a:r>
                <a:rPr lang="en-US" altLang="zh-CN" sz="2400" b="1" baseline="-25000">
                  <a:latin typeface="Times New Roman" panose="02020603050405020304" pitchFamily="18" charset="0"/>
                  <a:ea typeface="宋体" panose="02010600030101010101" pitchFamily="2" charset="-122"/>
                </a:rPr>
                <a:t>31</a:t>
              </a:r>
              <a:r>
                <a:rPr lang="en-US" altLang="zh-CN" sz="2400" b="1" baseline="-25000">
                  <a:latin typeface="Times New Roman" panose="02020603050405020304" pitchFamily="18" charset="0"/>
                  <a:ea typeface="宋体" panose="02010600030101010101" pitchFamily="2" charset="-122"/>
                  <a:sym typeface="Symbol" panose="05050102010706020507" pitchFamily="18" charset="2"/>
                </a:rPr>
                <a:t> </a:t>
              </a: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a:t>
              </a:r>
            </a:p>
          </p:txBody>
        </p:sp>
        <p:sp>
          <p:nvSpPr>
            <p:cNvPr id="460884" name="右大括号 460883"/>
            <p:cNvSpPr/>
            <p:nvPr/>
          </p:nvSpPr>
          <p:spPr>
            <a:xfrm>
              <a:off x="5088" y="720"/>
              <a:ext cx="144" cy="816"/>
            </a:xfrm>
            <a:prstGeom prst="rightBrace">
              <a:avLst>
                <a:gd name="adj1" fmla="val 47222"/>
                <a:gd name="adj2" fmla="val 50000"/>
              </a:avLst>
            </a:prstGeom>
            <a:noFill/>
            <a:ln w="19050" cap="flat" cmpd="sng">
              <a:solidFill>
                <a:schemeClr val="tx1"/>
              </a:solidFill>
              <a:prstDash val="solid"/>
              <a:headEnd type="none" w="med" len="med"/>
              <a:tailEnd type="none" w="med" len="med"/>
            </a:ln>
          </p:spPr>
          <p:txBody>
            <a:bodyPr wrap="none" anchor="ctr"/>
            <a:lstStyle/>
            <a:p>
              <a:pPr lvl="0" algn="ctr" eaLnBrk="1" hangingPunct="1">
                <a:spcBef>
                  <a:spcPct val="50000"/>
                </a:spcBef>
              </a:pPr>
              <a:endParaRPr lang="zh-CN" altLang="en-US" sz="2400" b="1" dirty="0">
                <a:latin typeface="Times New Roman" panose="02020603050405020304" pitchFamily="18" charset="0"/>
                <a:ea typeface="宋体" panose="02010600030101010101" pitchFamily="2" charset="-122"/>
              </a:endParaRPr>
            </a:p>
          </p:txBody>
        </p:sp>
        <p:sp>
          <p:nvSpPr>
            <p:cNvPr id="460885" name="文本框 460884"/>
            <p:cNvSpPr txBox="1"/>
            <p:nvPr/>
          </p:nvSpPr>
          <p:spPr>
            <a:xfrm>
              <a:off x="5232" y="1008"/>
              <a:ext cx="384" cy="288"/>
            </a:xfrm>
            <a:prstGeom prst="rect">
              <a:avLst/>
            </a:prstGeom>
            <a:noFill/>
            <a:ln w="9525">
              <a:noFill/>
            </a:ln>
          </p:spPr>
          <p:txBody>
            <a:bodyPr>
              <a:spAutoFit/>
            </a:bodyPr>
            <a:lstStyle/>
            <a:p>
              <a:pPr lvl="0"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(1)</a:t>
              </a:r>
              <a:endParaRPr lang="zh-CN" altLang="en-US" sz="2400" b="1" dirty="0">
                <a:latin typeface="Times New Roman" panose="02020603050405020304" pitchFamily="18" charset="0"/>
                <a:ea typeface="宋体" panose="02010600030101010101" pitchFamily="2" charset="-122"/>
              </a:endParaRPr>
            </a:p>
          </p:txBody>
        </p:sp>
        <p:sp>
          <p:nvSpPr>
            <p:cNvPr id="460886" name="左中括号 460885"/>
            <p:cNvSpPr/>
            <p:nvPr/>
          </p:nvSpPr>
          <p:spPr>
            <a:xfrm>
              <a:off x="3072" y="672"/>
              <a:ext cx="96" cy="1200"/>
            </a:xfrm>
            <a:prstGeom prst="leftBracket">
              <a:avLst>
                <a:gd name="adj" fmla="val 104166"/>
              </a:avLst>
            </a:prstGeom>
            <a:noFill/>
            <a:ln w="9525" cap="flat" cmpd="sng">
              <a:solidFill>
                <a:schemeClr val="tx1"/>
              </a:solidFill>
              <a:prstDash val="solid"/>
              <a:headEnd type="none" w="med" len="med"/>
              <a:tailEnd type="none" w="med" len="med"/>
            </a:ln>
          </p:spPr>
          <p:txBody>
            <a:bodyPr/>
            <a:lstStyle/>
            <a:p>
              <a:endParaRPr lang="zh-CN" altLang="en-US" sz="2400"/>
            </a:p>
          </p:txBody>
        </p:sp>
        <p:sp>
          <p:nvSpPr>
            <p:cNvPr id="460887" name="右中括号 460886"/>
            <p:cNvSpPr/>
            <p:nvPr/>
          </p:nvSpPr>
          <p:spPr>
            <a:xfrm>
              <a:off x="5424" y="624"/>
              <a:ext cx="144" cy="1200"/>
            </a:xfrm>
            <a:prstGeom prst="rightBracket">
              <a:avLst>
                <a:gd name="adj" fmla="val 69444"/>
              </a:avLst>
            </a:prstGeom>
            <a:noFill/>
            <a:ln w="9525" cap="flat" cmpd="sng">
              <a:solidFill>
                <a:schemeClr val="tx1"/>
              </a:solidFill>
              <a:prstDash val="solid"/>
              <a:headEnd type="none" w="med" len="med"/>
              <a:tailEnd type="none" w="med" len="med"/>
            </a:ln>
          </p:spPr>
          <p:txBody>
            <a:bodyPr/>
            <a:lstStyle/>
            <a:p>
              <a:endParaRPr lang="zh-CN" altLang="en-US" sz="2400"/>
            </a:p>
          </p:txBody>
        </p:sp>
      </p:grpSp>
      <p:grpSp>
        <p:nvGrpSpPr>
          <p:cNvPr id="460901" name="组合 460900"/>
          <p:cNvGrpSpPr/>
          <p:nvPr/>
        </p:nvGrpSpPr>
        <p:grpSpPr>
          <a:xfrm>
            <a:off x="450850" y="949027"/>
            <a:ext cx="4202113" cy="2381250"/>
            <a:chOff x="284" y="554"/>
            <a:chExt cx="2647" cy="1500"/>
          </a:xfrm>
        </p:grpSpPr>
        <p:graphicFrame>
          <p:nvGraphicFramePr>
            <p:cNvPr id="460889" name="对象 460888"/>
            <p:cNvGraphicFramePr/>
            <p:nvPr/>
          </p:nvGraphicFramePr>
          <p:xfrm>
            <a:off x="296" y="554"/>
            <a:ext cx="2000" cy="511"/>
          </p:xfrm>
          <a:graphic>
            <a:graphicData uri="http://schemas.openxmlformats.org/presentationml/2006/ole">
              <mc:AlternateContent xmlns:mc="http://schemas.openxmlformats.org/markup-compatibility/2006">
                <mc:Choice xmlns:v="urn:schemas-microsoft-com:vml" Requires="v">
                  <p:oleObj spid="_x0000_s5244" r:id="rId3" imgW="1586230" imgH="405765" progId="Equation.3">
                    <p:embed/>
                  </p:oleObj>
                </mc:Choice>
                <mc:Fallback>
                  <p:oleObj r:id="rId3" imgW="1586230" imgH="405765" progId="Equation.3">
                    <p:embed/>
                    <p:pic>
                      <p:nvPicPr>
                        <p:cNvPr id="0" name="图片 5211"/>
                        <p:cNvPicPr/>
                        <p:nvPr/>
                      </p:nvPicPr>
                      <p:blipFill>
                        <a:blip r:embed="rId4"/>
                        <a:stretch>
                          <a:fillRect/>
                        </a:stretch>
                      </p:blipFill>
                      <p:spPr>
                        <a:xfrm>
                          <a:off x="296" y="554"/>
                          <a:ext cx="2000" cy="511"/>
                        </a:xfrm>
                        <a:prstGeom prst="rect">
                          <a:avLst/>
                        </a:prstGeom>
                        <a:solidFill>
                          <a:srgbClr val="FFFF00"/>
                        </a:solidFill>
                        <a:ln w="38100">
                          <a:noFill/>
                          <a:miter/>
                        </a:ln>
                      </p:spPr>
                    </p:pic>
                  </p:oleObj>
                </mc:Fallback>
              </mc:AlternateContent>
            </a:graphicData>
          </a:graphic>
        </p:graphicFrame>
        <p:graphicFrame>
          <p:nvGraphicFramePr>
            <p:cNvPr id="460890" name="对象 460889"/>
            <p:cNvGraphicFramePr/>
            <p:nvPr/>
          </p:nvGraphicFramePr>
          <p:xfrm>
            <a:off x="284" y="1065"/>
            <a:ext cx="2015" cy="505"/>
          </p:xfrm>
          <a:graphic>
            <a:graphicData uri="http://schemas.openxmlformats.org/presentationml/2006/ole">
              <mc:AlternateContent xmlns:mc="http://schemas.openxmlformats.org/markup-compatibility/2006">
                <mc:Choice xmlns:v="urn:schemas-microsoft-com:vml" Requires="v">
                  <p:oleObj spid="_x0000_s5245" r:id="rId5" imgW="1611630" imgH="405765" progId="Equation.3">
                    <p:embed/>
                  </p:oleObj>
                </mc:Choice>
                <mc:Fallback>
                  <p:oleObj r:id="rId5" imgW="1611630" imgH="405765" progId="Equation.3">
                    <p:embed/>
                    <p:pic>
                      <p:nvPicPr>
                        <p:cNvPr id="0" name="图片 5212"/>
                        <p:cNvPicPr/>
                        <p:nvPr/>
                      </p:nvPicPr>
                      <p:blipFill>
                        <a:blip r:embed="rId6"/>
                        <a:stretch>
                          <a:fillRect/>
                        </a:stretch>
                      </p:blipFill>
                      <p:spPr>
                        <a:xfrm>
                          <a:off x="284" y="1065"/>
                          <a:ext cx="2015" cy="505"/>
                        </a:xfrm>
                        <a:prstGeom prst="rect">
                          <a:avLst/>
                        </a:prstGeom>
                        <a:solidFill>
                          <a:srgbClr val="FFFF00"/>
                        </a:solidFill>
                        <a:ln w="38100">
                          <a:noFill/>
                          <a:miter/>
                        </a:ln>
                      </p:spPr>
                    </p:pic>
                  </p:oleObj>
                </mc:Fallback>
              </mc:AlternateContent>
            </a:graphicData>
          </a:graphic>
        </p:graphicFrame>
        <p:graphicFrame>
          <p:nvGraphicFramePr>
            <p:cNvPr id="460891" name="对象 460890"/>
            <p:cNvGraphicFramePr/>
            <p:nvPr/>
          </p:nvGraphicFramePr>
          <p:xfrm>
            <a:off x="288" y="1544"/>
            <a:ext cx="2016" cy="510"/>
          </p:xfrm>
          <a:graphic>
            <a:graphicData uri="http://schemas.openxmlformats.org/presentationml/2006/ole">
              <mc:AlternateContent xmlns:mc="http://schemas.openxmlformats.org/markup-compatibility/2006">
                <mc:Choice xmlns:v="urn:schemas-microsoft-com:vml" Requires="v">
                  <p:oleObj spid="_x0000_s5246" r:id="rId7" imgW="1598930" imgH="405765" progId="Equation.3">
                    <p:embed/>
                  </p:oleObj>
                </mc:Choice>
                <mc:Fallback>
                  <p:oleObj r:id="rId7" imgW="1598930" imgH="405765" progId="Equation.3">
                    <p:embed/>
                    <p:pic>
                      <p:nvPicPr>
                        <p:cNvPr id="0" name="图片 5213"/>
                        <p:cNvPicPr/>
                        <p:nvPr/>
                      </p:nvPicPr>
                      <p:blipFill>
                        <a:blip r:embed="rId8"/>
                        <a:stretch>
                          <a:fillRect/>
                        </a:stretch>
                      </p:blipFill>
                      <p:spPr>
                        <a:xfrm>
                          <a:off x="288" y="1544"/>
                          <a:ext cx="2016" cy="510"/>
                        </a:xfrm>
                        <a:prstGeom prst="rect">
                          <a:avLst/>
                        </a:prstGeom>
                        <a:solidFill>
                          <a:srgbClr val="FFFF00"/>
                        </a:solidFill>
                        <a:ln w="38100">
                          <a:noFill/>
                          <a:miter/>
                        </a:ln>
                      </p:spPr>
                    </p:pic>
                  </p:oleObj>
                </mc:Fallback>
              </mc:AlternateContent>
            </a:graphicData>
          </a:graphic>
        </p:graphicFrame>
        <p:sp>
          <p:nvSpPr>
            <p:cNvPr id="460892" name="右大括号 460891"/>
            <p:cNvSpPr/>
            <p:nvPr/>
          </p:nvSpPr>
          <p:spPr>
            <a:xfrm>
              <a:off x="2403" y="672"/>
              <a:ext cx="144" cy="1248"/>
            </a:xfrm>
            <a:prstGeom prst="rightBrace">
              <a:avLst>
                <a:gd name="adj1" fmla="val 72222"/>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60893" name="文本框 460892"/>
            <p:cNvSpPr txBox="1"/>
            <p:nvPr/>
          </p:nvSpPr>
          <p:spPr>
            <a:xfrm>
              <a:off x="2547" y="1152"/>
              <a:ext cx="384" cy="288"/>
            </a:xfrm>
            <a:prstGeom prst="rect">
              <a:avLst/>
            </a:prstGeom>
            <a:noFill/>
            <a:ln w="9525">
              <a:noFill/>
            </a:ln>
          </p:spPr>
          <p:txBody>
            <a:bodyPr>
              <a:spAutoFit/>
            </a:bodyPr>
            <a:lstStyle/>
            <a:p>
              <a:pPr lvl="0" eaLnBrk="1" hangingPunct="1">
                <a:spcBef>
                  <a:spcPct val="50000"/>
                </a:spcBef>
              </a:pPr>
              <a:r>
                <a:rPr lang="zh-CN" altLang="en-US" sz="2400" b="1" dirty="0">
                  <a:solidFill>
                    <a:srgbClr val="FF3300"/>
                  </a:solidFill>
                  <a:latin typeface="Times New Roman" panose="02020603050405020304" pitchFamily="18" charset="0"/>
                  <a:ea typeface="宋体" panose="02010600030101010101" pitchFamily="2" charset="-122"/>
                </a:rPr>
                <a:t>(3)</a:t>
              </a:r>
            </a:p>
          </p:txBody>
        </p:sp>
      </p:grpSp>
      <p:sp>
        <p:nvSpPr>
          <p:cNvPr id="460894" name="文本框 460893"/>
          <p:cNvSpPr txBox="1"/>
          <p:nvPr/>
        </p:nvSpPr>
        <p:spPr>
          <a:xfrm>
            <a:off x="304800" y="3422352"/>
            <a:ext cx="85344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根据等效条件，比较式</a:t>
            </a:r>
            <a:r>
              <a:rPr lang="zh-CN" altLang="en-US" sz="2400" b="1" dirty="0">
                <a:solidFill>
                  <a:srgbClr val="FF0000"/>
                </a:solidFill>
                <a:latin typeface="Times New Roman" panose="02020603050405020304" pitchFamily="18" charset="0"/>
                <a:ea typeface="宋体" panose="02010600030101010101" pitchFamily="2" charset="-122"/>
              </a:rPr>
              <a:t>(3)</a:t>
            </a:r>
            <a:r>
              <a:rPr lang="zh-CN" altLang="en-US" sz="2400" b="1" dirty="0">
                <a:latin typeface="Times New Roman" panose="02020603050405020304" pitchFamily="18" charset="0"/>
                <a:ea typeface="宋体" panose="02010600030101010101" pitchFamily="2" charset="-122"/>
              </a:rPr>
              <a:t>与式</a:t>
            </a:r>
            <a:r>
              <a:rPr lang="zh-CN" altLang="en-US" sz="2400" b="1" dirty="0">
                <a:solidFill>
                  <a:srgbClr val="FF0000"/>
                </a:solidFill>
                <a:latin typeface="Times New Roman" panose="02020603050405020304" pitchFamily="18" charset="0"/>
                <a:ea typeface="宋体" panose="02010600030101010101" pitchFamily="2" charset="-122"/>
              </a:rPr>
              <a:t>(1)</a:t>
            </a:r>
            <a:r>
              <a:rPr lang="zh-CN" altLang="en-US" sz="2400" b="1" dirty="0">
                <a:latin typeface="Times New Roman" panose="02020603050405020304" pitchFamily="18" charset="0"/>
                <a:ea typeface="宋体" panose="02010600030101010101" pitchFamily="2" charset="-122"/>
              </a:rPr>
              <a:t>，得由</a:t>
            </a:r>
            <a:r>
              <a:rPr lang="en-US" altLang="zh-CN" sz="2400" b="1">
                <a:latin typeface="Times New Roman" panose="02020603050405020304" pitchFamily="18" charset="0"/>
                <a:ea typeface="宋体" panose="02010600030101010101" pitchFamily="2" charset="-122"/>
              </a:rPr>
              <a:t>Y</a:t>
            </a:r>
            <a:r>
              <a:rPr lang="zh-CN" altLang="en-US" sz="2400" b="1" dirty="0">
                <a:latin typeface="Times New Roman" panose="02020603050405020304" pitchFamily="18" charset="0"/>
                <a:ea typeface="宋体" panose="02010600030101010101" pitchFamily="2" charset="-122"/>
              </a:rPr>
              <a:t>接</a:t>
            </a:r>
            <a:r>
              <a:rPr lang="zh-CN" altLang="en-US" sz="2400" b="1" dirty="0">
                <a:latin typeface="Times New Roman" panose="02020603050405020304" pitchFamily="18" charset="0"/>
                <a:ea typeface="宋体" panose="02010600030101010101" pitchFamily="2" charset="-122"/>
                <a:sym typeface="Symbol" panose="05050102010706020507" pitchFamily="18" charset="2"/>
              </a:rPr>
              <a:t>接的变换结果： </a:t>
            </a:r>
            <a:endParaRPr lang="zh-CN" altLang="en-US" sz="2400" b="1" dirty="0">
              <a:latin typeface="Times New Roman" panose="02020603050405020304" pitchFamily="18" charset="0"/>
              <a:ea typeface="宋体" panose="02010600030101010101" pitchFamily="2" charset="-122"/>
            </a:endParaRPr>
          </a:p>
        </p:txBody>
      </p:sp>
      <p:graphicFrame>
        <p:nvGraphicFramePr>
          <p:cNvPr id="460895" name="对象 460894"/>
          <p:cNvGraphicFramePr/>
          <p:nvPr/>
        </p:nvGraphicFramePr>
        <p:xfrm>
          <a:off x="833438" y="3879552"/>
          <a:ext cx="2981325" cy="2717800"/>
        </p:xfrm>
        <a:graphic>
          <a:graphicData uri="http://schemas.openxmlformats.org/presentationml/2006/ole">
            <mc:AlternateContent xmlns:mc="http://schemas.openxmlformats.org/markup-compatibility/2006">
              <mc:Choice xmlns:v="urn:schemas-microsoft-com:vml" Requires="v">
                <p:oleObj spid="_x0000_s5247" r:id="rId9" imgW="1447165" imgH="1320165" progId="Equation.3">
                  <p:embed/>
                </p:oleObj>
              </mc:Choice>
              <mc:Fallback>
                <p:oleObj r:id="rId9" imgW="1447165" imgH="1320165" progId="Equation.3">
                  <p:embed/>
                  <p:pic>
                    <p:nvPicPr>
                      <p:cNvPr id="0" name="图片 5214"/>
                      <p:cNvPicPr/>
                      <p:nvPr/>
                    </p:nvPicPr>
                    <p:blipFill>
                      <a:blip r:embed="rId10"/>
                      <a:stretch>
                        <a:fillRect/>
                      </a:stretch>
                    </p:blipFill>
                    <p:spPr>
                      <a:xfrm>
                        <a:off x="833438" y="3879552"/>
                        <a:ext cx="2981325" cy="2717800"/>
                      </a:xfrm>
                      <a:prstGeom prst="rect">
                        <a:avLst/>
                      </a:prstGeom>
                      <a:solidFill>
                        <a:srgbClr val="FFFF00"/>
                      </a:solidFill>
                      <a:ln w="38100">
                        <a:noFill/>
                        <a:miter/>
                      </a:ln>
                    </p:spPr>
                  </p:pic>
                </p:oleObj>
              </mc:Fallback>
            </mc:AlternateContent>
          </a:graphicData>
        </a:graphic>
      </p:graphicFrame>
      <p:graphicFrame>
        <p:nvGraphicFramePr>
          <p:cNvPr id="460896" name="对象 460895"/>
          <p:cNvGraphicFramePr/>
          <p:nvPr/>
        </p:nvGraphicFramePr>
        <p:xfrm>
          <a:off x="5029200" y="3955752"/>
          <a:ext cx="2898775" cy="2590800"/>
        </p:xfrm>
        <a:graphic>
          <a:graphicData uri="http://schemas.openxmlformats.org/presentationml/2006/ole">
            <mc:AlternateContent xmlns:mc="http://schemas.openxmlformats.org/markup-compatibility/2006">
              <mc:Choice xmlns:v="urn:schemas-microsoft-com:vml" Requires="v">
                <p:oleObj spid="_x0000_s5248" r:id="rId11" imgW="1180465" imgH="1320165" progId="Equation.3">
                  <p:embed/>
                </p:oleObj>
              </mc:Choice>
              <mc:Fallback>
                <p:oleObj r:id="rId11" imgW="1180465" imgH="1320165" progId="Equation.3">
                  <p:embed/>
                  <p:pic>
                    <p:nvPicPr>
                      <p:cNvPr id="0" name="图片 5215"/>
                      <p:cNvPicPr/>
                      <p:nvPr/>
                    </p:nvPicPr>
                    <p:blipFill>
                      <a:blip r:embed="rId12"/>
                      <a:stretch>
                        <a:fillRect/>
                      </a:stretch>
                    </p:blipFill>
                    <p:spPr>
                      <a:xfrm>
                        <a:off x="5029200" y="3955752"/>
                        <a:ext cx="2898775" cy="2590800"/>
                      </a:xfrm>
                      <a:prstGeom prst="rect">
                        <a:avLst/>
                      </a:prstGeom>
                      <a:solidFill>
                        <a:srgbClr val="FFFF00"/>
                      </a:solidFill>
                      <a:ln w="38100">
                        <a:noFill/>
                        <a:miter/>
                      </a:ln>
                    </p:spPr>
                  </p:pic>
                </p:oleObj>
              </mc:Fallback>
            </mc:AlternateContent>
          </a:graphicData>
        </a:graphic>
      </p:graphicFrame>
      <p:sp>
        <p:nvSpPr>
          <p:cNvPr id="460897" name="右大括号 460896"/>
          <p:cNvSpPr/>
          <p:nvPr/>
        </p:nvSpPr>
        <p:spPr>
          <a:xfrm>
            <a:off x="3814763" y="4108152"/>
            <a:ext cx="228600" cy="2133600"/>
          </a:xfrm>
          <a:prstGeom prst="rightBrace">
            <a:avLst>
              <a:gd name="adj1" fmla="val 77777"/>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60898" name="右大括号 460897"/>
          <p:cNvSpPr/>
          <p:nvPr/>
        </p:nvSpPr>
        <p:spPr>
          <a:xfrm>
            <a:off x="7927975" y="4031952"/>
            <a:ext cx="228600" cy="2362200"/>
          </a:xfrm>
          <a:prstGeom prst="rightBrace">
            <a:avLst>
              <a:gd name="adj1" fmla="val 86111"/>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60899" name="文本框 460898"/>
          <p:cNvSpPr txBox="1"/>
          <p:nvPr/>
        </p:nvSpPr>
        <p:spPr>
          <a:xfrm>
            <a:off x="4114800" y="4946352"/>
            <a:ext cx="457200" cy="457200"/>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60879"/>
                                        </p:tgtEl>
                                        <p:attrNameLst>
                                          <p:attrName>style.visibility</p:attrName>
                                        </p:attrNameLst>
                                      </p:cBhvr>
                                      <p:to>
                                        <p:strVal val="visible"/>
                                      </p:to>
                                    </p:set>
                                    <p:anim calcmode="lin" valueType="num">
                                      <p:cBhvr additive="base">
                                        <p:cTn id="7" dur="500" fill="hold"/>
                                        <p:tgtEl>
                                          <p:spTgt spid="460879"/>
                                        </p:tgtEl>
                                        <p:attrNameLst>
                                          <p:attrName>ppt_x</p:attrName>
                                        </p:attrNameLst>
                                      </p:cBhvr>
                                      <p:tavLst>
                                        <p:tav tm="0">
                                          <p:val>
                                            <p:strVal val="#ppt_x"/>
                                          </p:val>
                                        </p:tav>
                                        <p:tav tm="100000">
                                          <p:val>
                                            <p:strVal val="#ppt_x"/>
                                          </p:val>
                                        </p:tav>
                                      </p:tavLst>
                                    </p:anim>
                                    <p:anim calcmode="lin" valueType="num">
                                      <p:cBhvr additive="base">
                                        <p:cTn id="8" dur="500" fill="hold"/>
                                        <p:tgtEl>
                                          <p:spTgt spid="46087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60901"/>
                                        </p:tgtEl>
                                        <p:attrNameLst>
                                          <p:attrName>style.visibility</p:attrName>
                                        </p:attrNameLst>
                                      </p:cBhvr>
                                      <p:to>
                                        <p:strVal val="visible"/>
                                      </p:to>
                                    </p:set>
                                    <p:anim calcmode="lin" valueType="num">
                                      <p:cBhvr additive="base">
                                        <p:cTn id="13" dur="500" fill="hold"/>
                                        <p:tgtEl>
                                          <p:spTgt spid="460901"/>
                                        </p:tgtEl>
                                        <p:attrNameLst>
                                          <p:attrName>ppt_x</p:attrName>
                                        </p:attrNameLst>
                                      </p:cBhvr>
                                      <p:tavLst>
                                        <p:tav tm="0">
                                          <p:val>
                                            <p:strVal val="0-#ppt_w/2"/>
                                          </p:val>
                                        </p:tav>
                                        <p:tav tm="100000">
                                          <p:val>
                                            <p:strVal val="#ppt_x"/>
                                          </p:val>
                                        </p:tav>
                                      </p:tavLst>
                                    </p:anim>
                                    <p:anim calcmode="lin" valueType="num">
                                      <p:cBhvr additive="base">
                                        <p:cTn id="14" dur="500" fill="hold"/>
                                        <p:tgtEl>
                                          <p:spTgt spid="46090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460880"/>
                                        </p:tgtEl>
                                        <p:attrNameLst>
                                          <p:attrName>style.visibility</p:attrName>
                                        </p:attrNameLst>
                                      </p:cBhvr>
                                      <p:to>
                                        <p:strVal val="visible"/>
                                      </p:to>
                                    </p:set>
                                    <p:anim calcmode="lin" valueType="num">
                                      <p:cBhvr>
                                        <p:cTn id="19" dur="500" fill="hold"/>
                                        <p:tgtEl>
                                          <p:spTgt spid="460880"/>
                                        </p:tgtEl>
                                        <p:attrNameLst>
                                          <p:attrName>ppt_w</p:attrName>
                                        </p:attrNameLst>
                                      </p:cBhvr>
                                      <p:tavLst>
                                        <p:tav tm="0">
                                          <p:val>
                                            <p:strVal val="4/3*#ppt_w"/>
                                          </p:val>
                                        </p:tav>
                                        <p:tav tm="100000">
                                          <p:val>
                                            <p:strVal val="#ppt_w"/>
                                          </p:val>
                                        </p:tav>
                                      </p:tavLst>
                                    </p:anim>
                                    <p:anim calcmode="lin" valueType="num">
                                      <p:cBhvr>
                                        <p:cTn id="20" dur="500" fill="hold"/>
                                        <p:tgtEl>
                                          <p:spTgt spid="460880"/>
                                        </p:tgtEl>
                                        <p:attrNameLst>
                                          <p:attrName>ppt_h</p:attrName>
                                        </p:attrNameLst>
                                      </p:cBhvr>
                                      <p:tavLst>
                                        <p:tav tm="0">
                                          <p:val>
                                            <p:strVal val="4/3*#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60894"/>
                                        </p:tgtEl>
                                        <p:attrNameLst>
                                          <p:attrName>style.visibility</p:attrName>
                                        </p:attrNameLst>
                                      </p:cBhvr>
                                      <p:to>
                                        <p:strVal val="visible"/>
                                      </p:to>
                                    </p:set>
                                    <p:anim calcmode="lin" valueType="num">
                                      <p:cBhvr>
                                        <p:cTn id="25" dur="500" fill="hold"/>
                                        <p:tgtEl>
                                          <p:spTgt spid="460894"/>
                                        </p:tgtEl>
                                        <p:attrNameLst>
                                          <p:attrName>ppt_w</p:attrName>
                                        </p:attrNameLst>
                                      </p:cBhvr>
                                      <p:tavLst>
                                        <p:tav tm="0">
                                          <p:val>
                                            <p:fltVal val="0"/>
                                          </p:val>
                                        </p:tav>
                                        <p:tav tm="100000">
                                          <p:val>
                                            <p:strVal val="#ppt_w"/>
                                          </p:val>
                                        </p:tav>
                                      </p:tavLst>
                                    </p:anim>
                                    <p:anim calcmode="lin" valueType="num">
                                      <p:cBhvr>
                                        <p:cTn id="26" dur="500" fill="hold"/>
                                        <p:tgtEl>
                                          <p:spTgt spid="460894"/>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8" presetClass="entr" presetSubtype="6" fill="hold" nodeType="clickEffect">
                                  <p:stCondLst>
                                    <p:cond delay="0"/>
                                  </p:stCondLst>
                                  <p:childTnLst>
                                    <p:set>
                                      <p:cBhvr>
                                        <p:cTn id="30" dur="1" fill="hold">
                                          <p:stCondLst>
                                            <p:cond delay="0"/>
                                          </p:stCondLst>
                                        </p:cTn>
                                        <p:tgtEl>
                                          <p:spTgt spid="460895"/>
                                        </p:tgtEl>
                                        <p:attrNameLst>
                                          <p:attrName>style.visibility</p:attrName>
                                        </p:attrNameLst>
                                      </p:cBhvr>
                                      <p:to>
                                        <p:strVal val="visible"/>
                                      </p:to>
                                    </p:set>
                                    <p:animEffect transition="in" filter="strips(downRight)">
                                      <p:cBhvr>
                                        <p:cTn id="31" dur="500"/>
                                        <p:tgtEl>
                                          <p:spTgt spid="460895"/>
                                        </p:tgtEl>
                                      </p:cBhvr>
                                    </p:animEffect>
                                  </p:childTnLst>
                                </p:cTn>
                              </p:par>
                            </p:childTnLst>
                          </p:cTn>
                        </p:par>
                        <p:par>
                          <p:cTn id="32" fill="hold">
                            <p:stCondLst>
                              <p:cond delay="500"/>
                            </p:stCondLst>
                            <p:childTnLst>
                              <p:par>
                                <p:cTn id="33" presetID="1" presetClass="entr" presetSubtype="0" fill="hold" nodeType="afterEffect">
                                  <p:stCondLst>
                                    <p:cond delay="0"/>
                                  </p:stCondLst>
                                  <p:childTnLst>
                                    <p:set>
                                      <p:cBhvr>
                                        <p:cTn id="34" dur="1" fill="hold">
                                          <p:stCondLst>
                                            <p:cond delay="499"/>
                                          </p:stCondLst>
                                        </p:cTn>
                                        <p:tgtEl>
                                          <p:spTgt spid="46089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9" presetClass="entr" presetSubtype="10" fill="hold" grpId="0" nodeType="clickEffect">
                                  <p:stCondLst>
                                    <p:cond delay="0"/>
                                  </p:stCondLst>
                                  <p:iterate type="wd">
                                    <p:tmPct val="100000"/>
                                  </p:iterate>
                                  <p:childTnLst>
                                    <p:set>
                                      <p:cBhvr>
                                        <p:cTn id="38" dur="1" fill="hold">
                                          <p:stCondLst>
                                            <p:cond delay="0"/>
                                          </p:stCondLst>
                                        </p:cTn>
                                        <p:tgtEl>
                                          <p:spTgt spid="460899"/>
                                        </p:tgtEl>
                                        <p:attrNameLst>
                                          <p:attrName>style.visibility</p:attrName>
                                        </p:attrNameLst>
                                      </p:cBhvr>
                                      <p:to>
                                        <p:strVal val="visible"/>
                                      </p:to>
                                    </p:set>
                                    <p:anim calcmode="lin" valueType="num">
                                      <p:cBhvr>
                                        <p:cTn id="39" dur="1000" fill="hold"/>
                                        <p:tgtEl>
                                          <p:spTgt spid="460899"/>
                                        </p:tgtEl>
                                        <p:attrNameLst>
                                          <p:attrName>ppt_w</p:attrName>
                                        </p:attrNameLst>
                                      </p:cBhvr>
                                      <p:tavLst>
                                        <p:tav tm="0" fmla="#ppt_w*sin(2.5*pi*$)">
                                          <p:val>
                                            <p:fltVal val="0"/>
                                          </p:val>
                                        </p:tav>
                                        <p:tav tm="100000">
                                          <p:val>
                                            <p:fltVal val="1"/>
                                          </p:val>
                                        </p:tav>
                                      </p:tavLst>
                                    </p:anim>
                                    <p:anim calcmode="lin" valueType="num">
                                      <p:cBhvr>
                                        <p:cTn id="40" dur="1000" fill="hold"/>
                                        <p:tgtEl>
                                          <p:spTgt spid="460899"/>
                                        </p:tgtEl>
                                        <p:attrNameLst>
                                          <p:attrName>ppt_h</p:attrName>
                                        </p:attrNameLst>
                                      </p:cBhvr>
                                      <p:tavLst>
                                        <p:tav tm="0">
                                          <p:val>
                                            <p:strVal val="#ppt_h"/>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nodeType="clickEffect">
                                  <p:stCondLst>
                                    <p:cond delay="0"/>
                                  </p:stCondLst>
                                  <p:childTnLst>
                                    <p:set>
                                      <p:cBhvr>
                                        <p:cTn id="44" dur="1" fill="hold">
                                          <p:stCondLst>
                                            <p:cond delay="0"/>
                                          </p:stCondLst>
                                        </p:cTn>
                                        <p:tgtEl>
                                          <p:spTgt spid="460896"/>
                                        </p:tgtEl>
                                        <p:attrNameLst>
                                          <p:attrName>style.visibility</p:attrName>
                                        </p:attrNameLst>
                                      </p:cBhvr>
                                      <p:to>
                                        <p:strVal val="visible"/>
                                      </p:to>
                                    </p:set>
                                    <p:animEffect transition="in" filter="strips(downRight)">
                                      <p:cBhvr>
                                        <p:cTn id="45" dur="500"/>
                                        <p:tgtEl>
                                          <p:spTgt spid="460896"/>
                                        </p:tgtEl>
                                      </p:cBhvr>
                                    </p:animEffect>
                                  </p:childTnLst>
                                </p:cTn>
                              </p:par>
                            </p:childTnLst>
                          </p:cTn>
                        </p:par>
                        <p:par>
                          <p:cTn id="46" fill="hold">
                            <p:stCondLst>
                              <p:cond delay="500"/>
                            </p:stCondLst>
                            <p:childTnLst>
                              <p:par>
                                <p:cTn id="47" presetID="1" presetClass="entr" presetSubtype="0" fill="hold" nodeType="afterEffect">
                                  <p:stCondLst>
                                    <p:cond delay="0"/>
                                  </p:stCondLst>
                                  <p:childTnLst>
                                    <p:set>
                                      <p:cBhvr>
                                        <p:cTn id="48" dur="1" fill="hold">
                                          <p:stCondLst>
                                            <p:cond delay="499"/>
                                          </p:stCondLst>
                                        </p:cTn>
                                        <p:tgtEl>
                                          <p:spTgt spid="4608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79" grpId="0"/>
      <p:bldP spid="460894" grpId="0"/>
      <p:bldP spid="4608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  第</a:t>
            </a:r>
            <a:r>
              <a:rPr lang="en-US" altLang="zh-CN" dirty="0" smtClean="0"/>
              <a:t>2</a:t>
            </a:r>
            <a:r>
              <a:rPr lang="zh-CN" altLang="en-US" dirty="0" smtClean="0"/>
              <a:t>章 </a:t>
            </a:r>
            <a:r>
              <a:rPr lang="zh-CN" altLang="en-US" dirty="0" smtClean="0"/>
              <a:t>电路的基本分析方法</a:t>
            </a:r>
            <a:endParaRPr lang="zh-CN" altLang="en-US" dirty="0"/>
          </a:p>
        </p:txBody>
      </p:sp>
    </p:spTree>
    <p:extLst>
      <p:ext uri="{BB962C8B-B14F-4D97-AF65-F5344CB8AC3E}">
        <p14:creationId xmlns:p14="http://schemas.microsoft.com/office/powerpoint/2010/main" val="28707182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47" name="文本框 461846"/>
          <p:cNvSpPr txBox="1"/>
          <p:nvPr/>
        </p:nvSpPr>
        <p:spPr>
          <a:xfrm>
            <a:off x="609600" y="1034143"/>
            <a:ext cx="53340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类似可得到由</a:t>
            </a:r>
            <a:r>
              <a:rPr lang="zh-CN" altLang="en-US" sz="2400" b="1" dirty="0">
                <a:latin typeface="Times New Roman" panose="02020603050405020304" pitchFamily="18" charset="0"/>
                <a:ea typeface="宋体" panose="02010600030101010101" pitchFamily="2" charset="-122"/>
                <a:sym typeface="Symbol" panose="05050102010706020507" pitchFamily="18" charset="2"/>
              </a:rPr>
              <a:t></a:t>
            </a:r>
            <a:r>
              <a:rPr lang="zh-CN" altLang="en-US" sz="2400" b="1" dirty="0">
                <a:latin typeface="Times New Roman" panose="02020603050405020304" pitchFamily="18" charset="0"/>
                <a:ea typeface="宋体" panose="02010600030101010101" pitchFamily="2" charset="-122"/>
              </a:rPr>
              <a:t>接</a:t>
            </a:r>
            <a:r>
              <a:rPr lang="zh-CN" altLang="en-US" sz="2400" b="1" dirty="0">
                <a:latin typeface="Times New Roman" panose="02020603050405020304" pitchFamily="18" charset="0"/>
                <a:ea typeface="宋体" panose="02010600030101010101" pitchFamily="2" charset="-122"/>
                <a:sym typeface="Symbol" panose="05050102010706020507" pitchFamily="18" charset="2"/>
              </a:rPr>
              <a:t> </a:t>
            </a:r>
            <a:r>
              <a:rPr lang="en-US" altLang="zh-CN" sz="2400" b="1" dirty="0">
                <a:latin typeface="Times New Roman" panose="02020603050405020304" pitchFamily="18" charset="0"/>
                <a:ea typeface="宋体" panose="02010600030101010101" pitchFamily="2" charset="-122"/>
              </a:rPr>
              <a:t>Y</a:t>
            </a:r>
            <a:r>
              <a:rPr lang="zh-CN" altLang="en-US" sz="2400" b="1" dirty="0">
                <a:latin typeface="Times New Roman" panose="02020603050405020304" pitchFamily="18" charset="0"/>
                <a:ea typeface="宋体" panose="02010600030101010101" pitchFamily="2" charset="-122"/>
                <a:sym typeface="Symbol" panose="05050102010706020507" pitchFamily="18" charset="2"/>
              </a:rPr>
              <a:t>接的变换结果： </a:t>
            </a:r>
          </a:p>
        </p:txBody>
      </p:sp>
      <p:graphicFrame>
        <p:nvGraphicFramePr>
          <p:cNvPr id="461848" name="对象 461847"/>
          <p:cNvGraphicFramePr/>
          <p:nvPr/>
        </p:nvGraphicFramePr>
        <p:xfrm>
          <a:off x="733425" y="1598613"/>
          <a:ext cx="3028950" cy="2744787"/>
        </p:xfrm>
        <a:graphic>
          <a:graphicData uri="http://schemas.openxmlformats.org/presentationml/2006/ole">
            <mc:AlternateContent xmlns:mc="http://schemas.openxmlformats.org/markup-compatibility/2006">
              <mc:Choice xmlns:v="urn:schemas-microsoft-com:vml" Requires="v">
                <p:oleObj spid="_x0000_s6196" r:id="rId3" imgW="1473200" imgH="1333500" progId="Equation.3">
                  <p:embed/>
                </p:oleObj>
              </mc:Choice>
              <mc:Fallback>
                <p:oleObj r:id="rId3" imgW="1473200" imgH="1333500" progId="Equation.3">
                  <p:embed/>
                  <p:pic>
                    <p:nvPicPr>
                      <p:cNvPr id="0" name="图片 6181"/>
                      <p:cNvPicPr/>
                      <p:nvPr/>
                    </p:nvPicPr>
                    <p:blipFill>
                      <a:blip r:embed="rId4"/>
                      <a:stretch>
                        <a:fillRect/>
                      </a:stretch>
                    </p:blipFill>
                    <p:spPr>
                      <a:xfrm>
                        <a:off x="733425" y="1598613"/>
                        <a:ext cx="3028950" cy="2744787"/>
                      </a:xfrm>
                      <a:prstGeom prst="rect">
                        <a:avLst/>
                      </a:prstGeom>
                      <a:solidFill>
                        <a:srgbClr val="FFFF00"/>
                      </a:solidFill>
                      <a:ln w="38100">
                        <a:noFill/>
                        <a:miter/>
                      </a:ln>
                    </p:spPr>
                  </p:pic>
                </p:oleObj>
              </mc:Fallback>
            </mc:AlternateContent>
          </a:graphicData>
        </a:graphic>
      </p:graphicFrame>
      <p:graphicFrame>
        <p:nvGraphicFramePr>
          <p:cNvPr id="461849" name="对象 461848"/>
          <p:cNvGraphicFramePr/>
          <p:nvPr/>
        </p:nvGraphicFramePr>
        <p:xfrm>
          <a:off x="4829175" y="1674813"/>
          <a:ext cx="3149600" cy="2616200"/>
        </p:xfrm>
        <a:graphic>
          <a:graphicData uri="http://schemas.openxmlformats.org/presentationml/2006/ole">
            <mc:AlternateContent xmlns:mc="http://schemas.openxmlformats.org/markup-compatibility/2006">
              <mc:Choice xmlns:v="urn:schemas-microsoft-com:vml" Requires="v">
                <p:oleObj spid="_x0000_s6197" r:id="rId5" imgW="1282700" imgH="1333500" progId="Equation.3">
                  <p:embed/>
                </p:oleObj>
              </mc:Choice>
              <mc:Fallback>
                <p:oleObj r:id="rId5" imgW="1282700" imgH="1333500" progId="Equation.3">
                  <p:embed/>
                  <p:pic>
                    <p:nvPicPr>
                      <p:cNvPr id="0" name="图片 6182"/>
                      <p:cNvPicPr/>
                      <p:nvPr/>
                    </p:nvPicPr>
                    <p:blipFill>
                      <a:blip r:embed="rId6"/>
                      <a:stretch>
                        <a:fillRect/>
                      </a:stretch>
                    </p:blipFill>
                    <p:spPr>
                      <a:xfrm>
                        <a:off x="4829175" y="1674813"/>
                        <a:ext cx="3149600" cy="2616200"/>
                      </a:xfrm>
                      <a:prstGeom prst="rect">
                        <a:avLst/>
                      </a:prstGeom>
                      <a:solidFill>
                        <a:srgbClr val="FFFF00"/>
                      </a:solidFill>
                      <a:ln w="38100">
                        <a:noFill/>
                        <a:miter/>
                      </a:ln>
                    </p:spPr>
                  </p:pic>
                </p:oleObj>
              </mc:Fallback>
            </mc:AlternateContent>
          </a:graphicData>
        </a:graphic>
      </p:graphicFrame>
      <p:sp>
        <p:nvSpPr>
          <p:cNvPr id="461850" name="右大括号 461849"/>
          <p:cNvSpPr/>
          <p:nvPr/>
        </p:nvSpPr>
        <p:spPr>
          <a:xfrm>
            <a:off x="3810000" y="1839913"/>
            <a:ext cx="228600" cy="2133600"/>
          </a:xfrm>
          <a:prstGeom prst="rightBrace">
            <a:avLst>
              <a:gd name="adj1" fmla="val 77777"/>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61851" name="右大括号 461850"/>
          <p:cNvSpPr/>
          <p:nvPr/>
        </p:nvSpPr>
        <p:spPr>
          <a:xfrm>
            <a:off x="8001000" y="1763713"/>
            <a:ext cx="228600" cy="2362200"/>
          </a:xfrm>
          <a:prstGeom prst="rightBrace">
            <a:avLst>
              <a:gd name="adj1" fmla="val 86111"/>
              <a:gd name="adj2" fmla="val 50000"/>
            </a:avLst>
          </a:prstGeom>
          <a:noFill/>
          <a:ln w="19050" cap="flat" cmpd="sng">
            <a:solidFill>
              <a:schemeClr val="tx1"/>
            </a:solidFill>
            <a:prstDash val="solid"/>
            <a:headEnd type="none" w="med" len="med"/>
            <a:tailEnd type="none" w="med" len="med"/>
          </a:ln>
        </p:spPr>
        <p:txBody>
          <a:bodyPr/>
          <a:lstStyle/>
          <a:p>
            <a:endParaRPr lang="zh-CN" altLang="en-US" sz="2400"/>
          </a:p>
        </p:txBody>
      </p:sp>
      <p:sp>
        <p:nvSpPr>
          <p:cNvPr id="461852" name="文本框 461851"/>
          <p:cNvSpPr txBox="1"/>
          <p:nvPr/>
        </p:nvSpPr>
        <p:spPr>
          <a:xfrm>
            <a:off x="4038600" y="2678113"/>
            <a:ext cx="457200" cy="457200"/>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宋体" panose="02010600030101010101" pitchFamily="2" charset="-122"/>
              </a:rPr>
              <a:t>或</a:t>
            </a:r>
          </a:p>
        </p:txBody>
      </p:sp>
      <p:sp>
        <p:nvSpPr>
          <p:cNvPr id="461853" name="文本框 461852"/>
          <p:cNvSpPr txBox="1"/>
          <p:nvPr/>
        </p:nvSpPr>
        <p:spPr>
          <a:xfrm>
            <a:off x="457200" y="4648200"/>
            <a:ext cx="8001000" cy="1200329"/>
          </a:xfrm>
          <a:prstGeom prst="rect">
            <a:avLst/>
          </a:prstGeom>
          <a:noFill/>
          <a:ln w="9525">
            <a:noFill/>
          </a:ln>
        </p:spPr>
        <p:txBody>
          <a:bodyPr>
            <a:spAutoFit/>
          </a:bodyPr>
          <a:lstStyle/>
          <a:p>
            <a:pPr lvl="0" indent="571500" algn="just" eaLnBrk="1" hangingPunct="1">
              <a:lnSpc>
                <a:spcPct val="150000"/>
              </a:lnSpc>
              <a:spcBef>
                <a:spcPct val="50000"/>
              </a:spcBef>
            </a:pPr>
            <a:r>
              <a:rPr lang="zh-CN" altLang="en-US" sz="2400" b="1" dirty="0">
                <a:latin typeface="Times New Roman" panose="02020603050405020304" pitchFamily="18" charset="0"/>
                <a:ea typeface="宋体" panose="02010600030101010101" pitchFamily="2" charset="-122"/>
              </a:rPr>
              <a:t>上述结果可从原始方程出发导出，也可由</a:t>
            </a:r>
            <a:r>
              <a:rPr lang="en-US" altLang="zh-CN" sz="2400" b="1">
                <a:latin typeface="Times New Roman" panose="02020603050405020304" pitchFamily="18" charset="0"/>
                <a:ea typeface="宋体" panose="02010600030101010101" pitchFamily="2" charset="-122"/>
              </a:rPr>
              <a:t>Y</a:t>
            </a:r>
            <a:r>
              <a:rPr lang="zh-CN" altLang="en-US" sz="2400" b="1" dirty="0">
                <a:latin typeface="Times New Roman" panose="02020603050405020304" pitchFamily="18" charset="0"/>
                <a:ea typeface="宋体" panose="02010600030101010101" pitchFamily="2" charset="-122"/>
              </a:rPr>
              <a:t>接 </a:t>
            </a:r>
            <a:r>
              <a:rPr lang="zh-CN" altLang="en-US" sz="2400" b="1" dirty="0">
                <a:latin typeface="Times New Roman" panose="02020603050405020304" pitchFamily="18" charset="0"/>
                <a:ea typeface="宋体" panose="02010600030101010101" pitchFamily="2" charset="-122"/>
                <a:sym typeface="Symbol" panose="05050102010706020507" pitchFamily="18" charset="2"/>
              </a:rPr>
              <a:t> 接的变换结果直接得到。</a:t>
            </a:r>
          </a:p>
        </p:txBody>
      </p:sp>
      <p:sp>
        <p:nvSpPr>
          <p:cNvPr id="461854" name="动作按钮: 前进或下一项 461853">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461855" name="动作按钮: 后退或前一项 461854">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61847"/>
                                        </p:tgtEl>
                                        <p:attrNameLst>
                                          <p:attrName>style.visibility</p:attrName>
                                        </p:attrNameLst>
                                      </p:cBhvr>
                                      <p:to>
                                        <p:strVal val="visible"/>
                                      </p:to>
                                    </p:set>
                                    <p:anim calcmode="lin" valueType="num">
                                      <p:cBhvr>
                                        <p:cTn id="7" dur="500" fill="hold"/>
                                        <p:tgtEl>
                                          <p:spTgt spid="461847"/>
                                        </p:tgtEl>
                                        <p:attrNameLst>
                                          <p:attrName>ppt_w</p:attrName>
                                        </p:attrNameLst>
                                      </p:cBhvr>
                                      <p:tavLst>
                                        <p:tav tm="0">
                                          <p:val>
                                            <p:fltVal val="0"/>
                                          </p:val>
                                        </p:tav>
                                        <p:tav tm="100000">
                                          <p:val>
                                            <p:strVal val="#ppt_w"/>
                                          </p:val>
                                        </p:tav>
                                      </p:tavLst>
                                    </p:anim>
                                    <p:anim calcmode="lin" valueType="num">
                                      <p:cBhvr>
                                        <p:cTn id="8" dur="500" fill="hold"/>
                                        <p:tgtEl>
                                          <p:spTgt spid="46184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nodeType="clickEffect">
                                  <p:stCondLst>
                                    <p:cond delay="0"/>
                                  </p:stCondLst>
                                  <p:childTnLst>
                                    <p:set>
                                      <p:cBhvr>
                                        <p:cTn id="12" dur="1" fill="hold">
                                          <p:stCondLst>
                                            <p:cond delay="0"/>
                                          </p:stCondLst>
                                        </p:cTn>
                                        <p:tgtEl>
                                          <p:spTgt spid="461848"/>
                                        </p:tgtEl>
                                        <p:attrNameLst>
                                          <p:attrName>style.visibility</p:attrName>
                                        </p:attrNameLst>
                                      </p:cBhvr>
                                      <p:to>
                                        <p:strVal val="visible"/>
                                      </p:to>
                                    </p:set>
                                    <p:animEffect transition="in" filter="strips(downRight)">
                                      <p:cBhvr>
                                        <p:cTn id="13" dur="500"/>
                                        <p:tgtEl>
                                          <p:spTgt spid="461848"/>
                                        </p:tgtEl>
                                      </p:cBhvr>
                                    </p:animEffect>
                                  </p:childTnLst>
                                </p:cTn>
                              </p:par>
                            </p:childTnLst>
                          </p:cTn>
                        </p:par>
                        <p:par>
                          <p:cTn id="14" fill="hold">
                            <p:stCondLst>
                              <p:cond delay="500"/>
                            </p:stCondLst>
                            <p:childTnLst>
                              <p:par>
                                <p:cTn id="15" presetID="1" presetClass="entr" presetSubtype="0" fill="hold" nodeType="afterEffect">
                                  <p:stCondLst>
                                    <p:cond delay="0"/>
                                  </p:stCondLst>
                                  <p:childTnLst>
                                    <p:set>
                                      <p:cBhvr>
                                        <p:cTn id="16" dur="1" fill="hold">
                                          <p:stCondLst>
                                            <p:cond delay="499"/>
                                          </p:stCondLst>
                                        </p:cTn>
                                        <p:tgtEl>
                                          <p:spTgt spid="4618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9" presetClass="entr" presetSubtype="10" fill="hold" grpId="0" nodeType="clickEffect">
                                  <p:stCondLst>
                                    <p:cond delay="0"/>
                                  </p:stCondLst>
                                  <p:iterate type="wd">
                                    <p:tmPct val="100000"/>
                                  </p:iterate>
                                  <p:childTnLst>
                                    <p:set>
                                      <p:cBhvr>
                                        <p:cTn id="20" dur="1" fill="hold">
                                          <p:stCondLst>
                                            <p:cond delay="0"/>
                                          </p:stCondLst>
                                        </p:cTn>
                                        <p:tgtEl>
                                          <p:spTgt spid="461852"/>
                                        </p:tgtEl>
                                        <p:attrNameLst>
                                          <p:attrName>style.visibility</p:attrName>
                                        </p:attrNameLst>
                                      </p:cBhvr>
                                      <p:to>
                                        <p:strVal val="visible"/>
                                      </p:to>
                                    </p:set>
                                    <p:anim calcmode="lin" valueType="num">
                                      <p:cBhvr>
                                        <p:cTn id="21" dur="1000" fill="hold"/>
                                        <p:tgtEl>
                                          <p:spTgt spid="461852"/>
                                        </p:tgtEl>
                                        <p:attrNameLst>
                                          <p:attrName>ppt_w</p:attrName>
                                        </p:attrNameLst>
                                      </p:cBhvr>
                                      <p:tavLst>
                                        <p:tav tm="0" fmla="#ppt_w*sin(2.5*pi*$)">
                                          <p:val>
                                            <p:fltVal val="0"/>
                                          </p:val>
                                        </p:tav>
                                        <p:tav tm="100000">
                                          <p:val>
                                            <p:fltVal val="1"/>
                                          </p:val>
                                        </p:tav>
                                      </p:tavLst>
                                    </p:anim>
                                    <p:anim calcmode="lin" valueType="num">
                                      <p:cBhvr>
                                        <p:cTn id="22" dur="1000" fill="hold"/>
                                        <p:tgtEl>
                                          <p:spTgt spid="461852"/>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nodeType="clickEffect">
                                  <p:stCondLst>
                                    <p:cond delay="0"/>
                                  </p:stCondLst>
                                  <p:childTnLst>
                                    <p:set>
                                      <p:cBhvr>
                                        <p:cTn id="26" dur="1" fill="hold">
                                          <p:stCondLst>
                                            <p:cond delay="0"/>
                                          </p:stCondLst>
                                        </p:cTn>
                                        <p:tgtEl>
                                          <p:spTgt spid="461849"/>
                                        </p:tgtEl>
                                        <p:attrNameLst>
                                          <p:attrName>style.visibility</p:attrName>
                                        </p:attrNameLst>
                                      </p:cBhvr>
                                      <p:to>
                                        <p:strVal val="visible"/>
                                      </p:to>
                                    </p:set>
                                    <p:animEffect transition="in" filter="strips(downRight)">
                                      <p:cBhvr>
                                        <p:cTn id="27" dur="500"/>
                                        <p:tgtEl>
                                          <p:spTgt spid="461849"/>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499"/>
                                          </p:stCondLst>
                                        </p:cTn>
                                        <p:tgtEl>
                                          <p:spTgt spid="46185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461853"/>
                                        </p:tgtEl>
                                        <p:attrNameLst>
                                          <p:attrName>style.visibility</p:attrName>
                                        </p:attrNameLst>
                                      </p:cBhvr>
                                      <p:to>
                                        <p:strVal val="visible"/>
                                      </p:to>
                                    </p:set>
                                    <p:anim calcmode="lin" valueType="num">
                                      <p:cBhvr>
                                        <p:cTn id="35" dur="500" fill="hold"/>
                                        <p:tgtEl>
                                          <p:spTgt spid="461853"/>
                                        </p:tgtEl>
                                        <p:attrNameLst>
                                          <p:attrName>ppt_w</p:attrName>
                                        </p:attrNameLst>
                                      </p:cBhvr>
                                      <p:tavLst>
                                        <p:tav tm="0">
                                          <p:val>
                                            <p:fltVal val="0"/>
                                          </p:val>
                                        </p:tav>
                                        <p:tav tm="100000">
                                          <p:val>
                                            <p:strVal val="#ppt_w"/>
                                          </p:val>
                                        </p:tav>
                                      </p:tavLst>
                                    </p:anim>
                                    <p:anim calcmode="lin" valueType="num">
                                      <p:cBhvr>
                                        <p:cTn id="36" dur="500" fill="hold"/>
                                        <p:tgtEl>
                                          <p:spTgt spid="46185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47" grpId="0"/>
      <p:bldP spid="461852" grpId="0"/>
      <p:bldP spid="4618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015" name="矩形 255014"/>
          <p:cNvSpPr/>
          <p:nvPr/>
        </p:nvSpPr>
        <p:spPr>
          <a:xfrm>
            <a:off x="1684337" y="3000705"/>
            <a:ext cx="849313" cy="584200"/>
          </a:xfrm>
          <a:prstGeom prst="rect">
            <a:avLst/>
          </a:prstGeom>
          <a:noFill/>
          <a:ln w="38100">
            <a:noFill/>
          </a:ln>
        </p:spPr>
        <p:txBody>
          <a:bodyPr wrap="none" anchor="t">
            <a:spAutoFit/>
          </a:bodyPr>
          <a:lstStyle/>
          <a:p>
            <a:pPr lvl="0" eaLnBrk="0" hangingPunct="0"/>
            <a:r>
              <a:rPr lang="en-US" altLang="zh-CN" sz="3200" b="1" dirty="0">
                <a:latin typeface="宋体" panose="02010600030101010101" pitchFamily="2" charset="-122"/>
                <a:ea typeface="宋体" panose="02010600030101010101" pitchFamily="2" charset="-122"/>
              </a:rPr>
              <a:t>Y-</a:t>
            </a:r>
            <a:r>
              <a:rPr lang="en-US" altLang="zh-CN" sz="3200" b="1" dirty="0">
                <a:latin typeface="宋体" panose="02010600030101010101" pitchFamily="2" charset="-122"/>
                <a:ea typeface="宋体" panose="02010600030101010101" pitchFamily="2" charset="-122"/>
                <a:sym typeface="Symbol" panose="05050102010706020507" pitchFamily="18" charset="2"/>
              </a:rPr>
              <a:t></a:t>
            </a:r>
            <a:endParaRPr lang="zh-CN" altLang="en-US" sz="3200" b="1" dirty="0">
              <a:latin typeface="宋体" panose="02010600030101010101" pitchFamily="2" charset="-122"/>
              <a:ea typeface="宋体" panose="02010600030101010101" pitchFamily="2" charset="-122"/>
              <a:sym typeface="Symbol" panose="05050102010706020507" pitchFamily="18" charset="2"/>
            </a:endParaRPr>
          </a:p>
        </p:txBody>
      </p:sp>
      <p:sp>
        <p:nvSpPr>
          <p:cNvPr id="255018" name="矩形 255017"/>
          <p:cNvSpPr/>
          <p:nvPr/>
        </p:nvSpPr>
        <p:spPr>
          <a:xfrm>
            <a:off x="6323013" y="3103304"/>
            <a:ext cx="849313" cy="584200"/>
          </a:xfrm>
          <a:prstGeom prst="rect">
            <a:avLst/>
          </a:prstGeom>
          <a:noFill/>
          <a:ln w="38100">
            <a:noFill/>
          </a:ln>
        </p:spPr>
        <p:txBody>
          <a:bodyPr wrap="none" anchor="t">
            <a:spAutoFit/>
          </a:bodyPr>
          <a:lstStyle/>
          <a:p>
            <a:pPr lvl="0" eaLnBrk="0" hangingPunct="0"/>
            <a:r>
              <a:rPr lang="zh-CN" altLang="zh-CN" sz="3200" b="1" dirty="0">
                <a:latin typeface="宋体" panose="02010600030101010101" pitchFamily="2" charset="-122"/>
                <a:ea typeface="宋体" panose="02010600030101010101" pitchFamily="2" charset="-122"/>
                <a:sym typeface="Symbol" panose="05050102010706020507" pitchFamily="18" charset="2"/>
              </a:rPr>
              <a:t></a:t>
            </a:r>
            <a:r>
              <a:rPr lang="zh-CN"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rPr>
              <a:t>Y</a:t>
            </a:r>
            <a:endParaRPr lang="zh-CN" altLang="en-US" sz="3600" b="1" dirty="0">
              <a:latin typeface="宋体" panose="02010600030101010101" pitchFamily="2" charset="-122"/>
              <a:ea typeface="宋体" panose="02010600030101010101" pitchFamily="2" charset="-122"/>
            </a:endParaRPr>
          </a:p>
        </p:txBody>
      </p:sp>
      <p:sp>
        <p:nvSpPr>
          <p:cNvPr id="255034" name="文本框 255033"/>
          <p:cNvSpPr txBox="1"/>
          <p:nvPr/>
        </p:nvSpPr>
        <p:spPr>
          <a:xfrm>
            <a:off x="760412" y="32401"/>
            <a:ext cx="2794000" cy="585329"/>
          </a:xfrm>
          <a:prstGeom prst="rect">
            <a:avLst/>
          </a:prstGeom>
          <a:gradFill rotWithShape="0">
            <a:gsLst>
              <a:gs pos="0">
                <a:srgbClr val="FFFF66"/>
              </a:gs>
              <a:gs pos="50000">
                <a:srgbClr val="FFFFFF"/>
              </a:gs>
              <a:gs pos="100000">
                <a:srgbClr val="FFFF66"/>
              </a:gs>
            </a:gsLst>
            <a:lin ang="18900000" scaled="1"/>
            <a:tileRect/>
          </a:gradFill>
          <a:ln w="38100" cap="flat" cmpd="sng">
            <a:solidFill>
              <a:srgbClr val="FF3300"/>
            </a:solidFill>
            <a:prstDash val="solid"/>
            <a:miter/>
            <a:headEnd type="none" w="med" len="med"/>
            <a:tailEnd type="none" w="med" len="med"/>
          </a:ln>
        </p:spPr>
        <p:txBody>
          <a:bodyPr wrap="none" anchor="t">
            <a:spAutoFit/>
          </a:bodyPr>
          <a:lstStyle/>
          <a:p>
            <a:pPr lvl="0" eaLnBrk="0" hangingPunct="0"/>
            <a:r>
              <a:rPr lang="en-US" altLang="zh-CN" sz="3200" b="1" dirty="0">
                <a:latin typeface="Times New Roman" panose="02020603050405020304" pitchFamily="18" charset="0"/>
                <a:ea typeface="宋体" panose="02010600030101010101" pitchFamily="2" charset="-122"/>
              </a:rPr>
              <a:t>Y</a:t>
            </a:r>
            <a:r>
              <a:rPr lang="en-US" altLang="zh-CN" sz="3200" b="1" dirty="0">
                <a:latin typeface="宋体" panose="02010600030101010101" pitchFamily="2" charset="-122"/>
                <a:ea typeface="宋体" panose="02010600030101010101" pitchFamily="2" charset="-122"/>
              </a:rPr>
              <a:t>-</a:t>
            </a:r>
            <a:r>
              <a:rPr lang="en-US" altLang="zh-CN" sz="3200" b="1" dirty="0">
                <a:latin typeface="宋体" panose="02010600030101010101" pitchFamily="2" charset="-122"/>
                <a:ea typeface="宋体" panose="02010600030101010101" pitchFamily="2" charset="-122"/>
                <a:sym typeface="Symbol" panose="05050102010706020507" pitchFamily="18" charset="2"/>
              </a:rPr>
              <a:t> </a:t>
            </a:r>
            <a:r>
              <a:rPr lang="zh-CN" altLang="en-US" sz="3200" b="1" dirty="0">
                <a:latin typeface="宋体" panose="02010600030101010101" pitchFamily="2" charset="-122"/>
                <a:ea typeface="宋体" panose="02010600030101010101" pitchFamily="2" charset="-122"/>
                <a:sym typeface="Symbol" panose="05050102010706020507" pitchFamily="18" charset="2"/>
              </a:rPr>
              <a:t>等效变换</a:t>
            </a:r>
            <a:endParaRPr lang="zh-CN" altLang="en-US" sz="3200" b="1" dirty="0">
              <a:latin typeface="宋体" panose="02010600030101010101" pitchFamily="2" charset="-122"/>
              <a:ea typeface="宋体" panose="02010600030101010101" pitchFamily="2" charset="-122"/>
            </a:endParaRPr>
          </a:p>
        </p:txBody>
      </p:sp>
      <p:grpSp>
        <p:nvGrpSpPr>
          <p:cNvPr id="255035" name="组合 255034"/>
          <p:cNvGrpSpPr/>
          <p:nvPr/>
        </p:nvGrpSpPr>
        <p:grpSpPr>
          <a:xfrm>
            <a:off x="5181600" y="1154720"/>
            <a:ext cx="2200275" cy="1446980"/>
            <a:chOff x="198" y="520"/>
            <a:chExt cx="1386" cy="974"/>
          </a:xfrm>
        </p:grpSpPr>
        <p:sp>
          <p:nvSpPr>
            <p:cNvPr id="255036" name="任意多边形 255035"/>
            <p:cNvSpPr/>
            <p:nvPr/>
          </p:nvSpPr>
          <p:spPr>
            <a:xfrm rot="-995560" flipH="1">
              <a:off x="473" y="520"/>
              <a:ext cx="1111" cy="974"/>
            </a:xfrm>
            <a:custGeom>
              <a:avLst/>
              <a:gdLst>
                <a:gd name="txL" fmla="*/ 0 w 26716"/>
                <a:gd name="txT" fmla="*/ 0 h 21600"/>
                <a:gd name="txR" fmla="*/ 26716 w 26716"/>
                <a:gd name="txB" fmla="*/ 21600 h 21600"/>
              </a:gdLst>
              <a:ahLst/>
              <a:cxnLst>
                <a:cxn ang="180">
                  <a:pos x="0" y="616"/>
                </a:cxn>
                <a:cxn ang="0">
                  <a:pos x="26716" y="21012"/>
                </a:cxn>
                <a:cxn ang="90">
                  <a:pos x="5124" y="21600"/>
                </a:cxn>
              </a:cxnLst>
              <a:rect l="txL" t="txT" r="txR" b="txB"/>
              <a:pathLst>
                <a:path w="26716" h="21600" fill="none">
                  <a:moveTo>
                    <a:pt x="0" y="616"/>
                  </a:moveTo>
                  <a:arcTo wR="21600" hR="21600" stAng="-6223338" swAng="6129743"/>
                </a:path>
                <a:path w="26716" h="21600" stroke="0">
                  <a:moveTo>
                    <a:pt x="0" y="616"/>
                  </a:moveTo>
                  <a:arcTo wR="21600" hR="21600" stAng="-6223338" swAng="6129743"/>
                  <a:lnTo>
                    <a:pt x="5124" y="21600"/>
                  </a:lnTo>
                  <a:close/>
                </a:path>
              </a:pathLst>
            </a:custGeom>
            <a:noFill/>
            <a:ln w="38100" cap="flat" cmpd="sng">
              <a:solidFill>
                <a:srgbClr val="00FF00"/>
              </a:solidFill>
              <a:prstDash val="solid"/>
              <a:headEnd type="none" w="med" len="med"/>
              <a:tailEnd type="none" w="med" len="med"/>
            </a:ln>
          </p:spPr>
          <p:txBody>
            <a:bodyPr/>
            <a:lstStyle/>
            <a:p>
              <a:endParaRPr lang="zh-CN" altLang="en-US"/>
            </a:p>
          </p:txBody>
        </p:sp>
        <p:sp>
          <p:nvSpPr>
            <p:cNvPr id="255037" name="椭圆 255036"/>
            <p:cNvSpPr/>
            <p:nvPr/>
          </p:nvSpPr>
          <p:spPr>
            <a:xfrm>
              <a:off x="576" y="785"/>
              <a:ext cx="246" cy="223"/>
            </a:xfrm>
            <a:prstGeom prst="ellipse">
              <a:avLst/>
            </a:prstGeom>
            <a:noFill/>
            <a:ln w="38100" cap="flat" cmpd="sng">
              <a:solidFill>
                <a:srgbClr val="00FF00"/>
              </a:solidFill>
              <a:prstDash val="solid"/>
              <a:headEnd type="none" w="med" len="med"/>
              <a:tailEnd type="none" w="med" len="med"/>
            </a:ln>
          </p:spPr>
          <p:txBody>
            <a:bodyPr/>
            <a:lstStyle/>
            <a:p>
              <a:endParaRPr lang="zh-CN" altLang="en-US"/>
            </a:p>
          </p:txBody>
        </p:sp>
        <p:graphicFrame>
          <p:nvGraphicFramePr>
            <p:cNvPr id="255038" name="对象 255037"/>
            <p:cNvGraphicFramePr/>
            <p:nvPr/>
          </p:nvGraphicFramePr>
          <p:xfrm>
            <a:off x="198" y="718"/>
            <a:ext cx="378" cy="338"/>
          </p:xfrm>
          <a:graphic>
            <a:graphicData uri="http://schemas.openxmlformats.org/presentationml/2006/ole">
              <mc:AlternateContent xmlns:mc="http://schemas.openxmlformats.org/markup-compatibility/2006">
                <mc:Choice xmlns:v="urn:schemas-microsoft-com:vml" Requires="v">
                  <p:oleObj spid="_x0000_s7347" r:id="rId3" imgW="241300" imgH="215900" progId="Equation.3">
                    <p:embed/>
                  </p:oleObj>
                </mc:Choice>
                <mc:Fallback>
                  <p:oleObj r:id="rId3" imgW="241300" imgH="215900" progId="Equation.3">
                    <p:embed/>
                    <p:pic>
                      <p:nvPicPr>
                        <p:cNvPr id="0" name="图片 7302"/>
                        <p:cNvPicPr/>
                        <p:nvPr/>
                      </p:nvPicPr>
                      <p:blipFill>
                        <a:blip r:embed="rId4">
                          <a:clrChange>
                            <a:clrFrom>
                              <a:srgbClr val="000000"/>
                            </a:clrFrom>
                            <a:clrTo>
                              <a:srgbClr val="00FF00"/>
                            </a:clrTo>
                          </a:clrChange>
                        </a:blip>
                        <a:stretch>
                          <a:fillRect/>
                        </a:stretch>
                      </p:blipFill>
                      <p:spPr>
                        <a:xfrm>
                          <a:off x="198" y="718"/>
                          <a:ext cx="378" cy="338"/>
                        </a:xfrm>
                        <a:prstGeom prst="rect">
                          <a:avLst/>
                        </a:prstGeom>
                        <a:noFill/>
                        <a:ln w="38100">
                          <a:noFill/>
                          <a:miter/>
                        </a:ln>
                      </p:spPr>
                    </p:pic>
                  </p:oleObj>
                </mc:Fallback>
              </mc:AlternateContent>
            </a:graphicData>
          </a:graphic>
        </p:graphicFrame>
      </p:grpSp>
      <p:grpSp>
        <p:nvGrpSpPr>
          <p:cNvPr id="255039" name="组合 255038"/>
          <p:cNvGrpSpPr/>
          <p:nvPr/>
        </p:nvGrpSpPr>
        <p:grpSpPr>
          <a:xfrm>
            <a:off x="381000" y="1184730"/>
            <a:ext cx="2030413" cy="1519774"/>
            <a:chOff x="3408" y="465"/>
            <a:chExt cx="1279" cy="1023"/>
          </a:xfrm>
        </p:grpSpPr>
        <p:sp>
          <p:nvSpPr>
            <p:cNvPr id="255040" name="椭圆 255039"/>
            <p:cNvSpPr/>
            <p:nvPr/>
          </p:nvSpPr>
          <p:spPr>
            <a:xfrm>
              <a:off x="3792" y="737"/>
              <a:ext cx="246" cy="223"/>
            </a:xfrm>
            <a:prstGeom prst="ellipse">
              <a:avLst/>
            </a:prstGeom>
            <a:noFill/>
            <a:ln w="38100" cap="flat" cmpd="sng">
              <a:solidFill>
                <a:srgbClr val="00FF00"/>
              </a:solidFill>
              <a:prstDash val="solid"/>
              <a:headEnd type="none" w="med" len="med"/>
              <a:tailEnd type="none" w="med" len="med"/>
            </a:ln>
          </p:spPr>
          <p:txBody>
            <a:bodyPr/>
            <a:lstStyle/>
            <a:p>
              <a:endParaRPr lang="zh-CN" altLang="en-US"/>
            </a:p>
          </p:txBody>
        </p:sp>
        <p:sp>
          <p:nvSpPr>
            <p:cNvPr id="255041" name="任意多边形 255040"/>
            <p:cNvSpPr/>
            <p:nvPr/>
          </p:nvSpPr>
          <p:spPr>
            <a:xfrm rot="-894693" flipH="1">
              <a:off x="3696" y="465"/>
              <a:ext cx="991" cy="1023"/>
            </a:xfrm>
            <a:custGeom>
              <a:avLst/>
              <a:gdLst>
                <a:gd name="txL" fmla="*/ 0 w 23809"/>
                <a:gd name="txT" fmla="*/ 0 h 22683"/>
                <a:gd name="txR" fmla="*/ 23809 w 23809"/>
                <a:gd name="txB" fmla="*/ 22683 h 22683"/>
              </a:gdLst>
              <a:ahLst/>
              <a:cxnLst>
                <a:cxn ang="180">
                  <a:pos x="0" y="113"/>
                </a:cxn>
                <a:cxn ang="0">
                  <a:pos x="23781" y="22682"/>
                </a:cxn>
                <a:cxn ang="90">
                  <a:pos x="2209" y="21600"/>
                </a:cxn>
              </a:cxnLst>
              <a:rect l="txL" t="txT" r="txR" b="txB"/>
              <a:pathLst>
                <a:path w="23809" h="22683" fill="none">
                  <a:moveTo>
                    <a:pt x="0" y="113"/>
                  </a:moveTo>
                  <a:arcTo wR="21600" hR="21600" stAng="-5752185" swAng="5924470"/>
                </a:path>
                <a:path w="23809" h="22683" stroke="0">
                  <a:moveTo>
                    <a:pt x="0" y="113"/>
                  </a:moveTo>
                  <a:arcTo wR="21600" hR="21600" stAng="-5752185" swAng="5924470"/>
                  <a:lnTo>
                    <a:pt x="2209" y="21600"/>
                  </a:lnTo>
                  <a:close/>
                </a:path>
              </a:pathLst>
            </a:custGeom>
            <a:noFill/>
            <a:ln w="38100" cap="flat" cmpd="sng">
              <a:solidFill>
                <a:srgbClr val="00FF00"/>
              </a:solidFill>
              <a:prstDash val="solid"/>
              <a:headEnd type="none" w="med" len="med"/>
              <a:tailEnd type="none" w="med" len="med"/>
            </a:ln>
          </p:spPr>
          <p:txBody>
            <a:bodyPr/>
            <a:lstStyle/>
            <a:p>
              <a:endParaRPr lang="zh-CN" altLang="en-US"/>
            </a:p>
          </p:txBody>
        </p:sp>
        <p:graphicFrame>
          <p:nvGraphicFramePr>
            <p:cNvPr id="255042" name="对象 255041"/>
            <p:cNvGraphicFramePr/>
            <p:nvPr/>
          </p:nvGraphicFramePr>
          <p:xfrm>
            <a:off x="3408" y="622"/>
            <a:ext cx="378" cy="338"/>
          </p:xfrm>
          <a:graphic>
            <a:graphicData uri="http://schemas.openxmlformats.org/presentationml/2006/ole">
              <mc:AlternateContent xmlns:mc="http://schemas.openxmlformats.org/markup-compatibility/2006">
                <mc:Choice xmlns:v="urn:schemas-microsoft-com:vml" Requires="v">
                  <p:oleObj spid="_x0000_s7348" name="Equation" r:id="rId5" imgW="241300" imgH="215900" progId="Equation.DSMT4">
                    <p:embed/>
                  </p:oleObj>
                </mc:Choice>
                <mc:Fallback>
                  <p:oleObj name="Equation" r:id="rId5" imgW="241300" imgH="215900" progId="Equation.DSMT4">
                    <p:embed/>
                    <p:pic>
                      <p:nvPicPr>
                        <p:cNvPr id="0" name="图片 7303"/>
                        <p:cNvPicPr/>
                        <p:nvPr/>
                      </p:nvPicPr>
                      <p:blipFill>
                        <a:blip r:embed="rId4">
                          <a:clrChange>
                            <a:clrFrom>
                              <a:srgbClr val="000000"/>
                            </a:clrFrom>
                            <a:clrTo>
                              <a:srgbClr val="00FF00"/>
                            </a:clrTo>
                          </a:clrChange>
                        </a:blip>
                        <a:stretch>
                          <a:fillRect/>
                        </a:stretch>
                      </p:blipFill>
                      <p:spPr>
                        <a:xfrm>
                          <a:off x="3408" y="622"/>
                          <a:ext cx="378" cy="338"/>
                        </a:xfrm>
                        <a:prstGeom prst="rect">
                          <a:avLst/>
                        </a:prstGeom>
                        <a:noFill/>
                        <a:ln w="38100">
                          <a:noFill/>
                          <a:miter/>
                        </a:ln>
                      </p:spPr>
                    </p:pic>
                  </p:oleObj>
                </mc:Fallback>
              </mc:AlternateContent>
            </a:graphicData>
          </a:graphic>
        </p:graphicFrame>
      </p:grpSp>
      <p:grpSp>
        <p:nvGrpSpPr>
          <p:cNvPr id="255043" name="组合 255042"/>
          <p:cNvGrpSpPr/>
          <p:nvPr/>
        </p:nvGrpSpPr>
        <p:grpSpPr>
          <a:xfrm>
            <a:off x="476250" y="765790"/>
            <a:ext cx="3333750" cy="2527015"/>
            <a:chOff x="300" y="231"/>
            <a:chExt cx="2100" cy="1701"/>
          </a:xfrm>
        </p:grpSpPr>
        <p:graphicFrame>
          <p:nvGraphicFramePr>
            <p:cNvPr id="255044" name="对象 255043"/>
            <p:cNvGraphicFramePr/>
            <p:nvPr/>
          </p:nvGraphicFramePr>
          <p:xfrm>
            <a:off x="625" y="1008"/>
            <a:ext cx="623" cy="391"/>
          </p:xfrm>
          <a:graphic>
            <a:graphicData uri="http://schemas.openxmlformats.org/presentationml/2006/ole">
              <mc:AlternateContent xmlns:mc="http://schemas.openxmlformats.org/markup-compatibility/2006">
                <mc:Choice xmlns:v="urn:schemas-microsoft-com:vml" Requires="v">
                  <p:oleObj spid="_x0000_s7349" r:id="rId6" imgW="279400" imgH="241300" progId="Equation.3">
                    <p:embed/>
                  </p:oleObj>
                </mc:Choice>
                <mc:Fallback>
                  <p:oleObj r:id="rId6" imgW="279400" imgH="241300" progId="Equation.3">
                    <p:embed/>
                    <p:pic>
                      <p:nvPicPr>
                        <p:cNvPr id="0" name="图片 7304"/>
                        <p:cNvPicPr/>
                        <p:nvPr/>
                      </p:nvPicPr>
                      <p:blipFill>
                        <a:blip r:embed="rId7">
                          <a:clrChange>
                            <a:clrFrom>
                              <a:srgbClr val="000000"/>
                            </a:clrFrom>
                            <a:clrTo>
                              <a:srgbClr val="FFFF00"/>
                            </a:clrTo>
                          </a:clrChange>
                        </a:blip>
                        <a:stretch>
                          <a:fillRect/>
                        </a:stretch>
                      </p:blipFill>
                      <p:spPr>
                        <a:xfrm>
                          <a:off x="625" y="1008"/>
                          <a:ext cx="623" cy="391"/>
                        </a:xfrm>
                        <a:prstGeom prst="rect">
                          <a:avLst/>
                        </a:prstGeom>
                        <a:noFill/>
                        <a:ln w="38100">
                          <a:noFill/>
                          <a:miter/>
                        </a:ln>
                      </p:spPr>
                    </p:pic>
                  </p:oleObj>
                </mc:Fallback>
              </mc:AlternateContent>
            </a:graphicData>
          </a:graphic>
        </p:graphicFrame>
        <p:sp>
          <p:nvSpPr>
            <p:cNvPr id="255045" name="文本框 255044"/>
            <p:cNvSpPr txBox="1"/>
            <p:nvPr/>
          </p:nvSpPr>
          <p:spPr>
            <a:xfrm>
              <a:off x="1368" y="246"/>
              <a:ext cx="228" cy="349"/>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1</a:t>
              </a:r>
            </a:p>
          </p:txBody>
        </p:sp>
        <p:sp>
          <p:nvSpPr>
            <p:cNvPr id="255046" name="直接连接符 255045"/>
            <p:cNvSpPr/>
            <p:nvPr/>
          </p:nvSpPr>
          <p:spPr>
            <a:xfrm flipH="1">
              <a:off x="528" y="1067"/>
              <a:ext cx="844" cy="714"/>
            </a:xfrm>
            <a:prstGeom prst="line">
              <a:avLst/>
            </a:prstGeom>
            <a:ln w="38100" cap="flat" cmpd="sng">
              <a:solidFill>
                <a:schemeClr val="tx1"/>
              </a:solidFill>
              <a:prstDash val="solid"/>
              <a:headEnd type="none" w="med" len="med"/>
              <a:tailEnd type="none" w="med" len="med"/>
            </a:ln>
          </p:spPr>
        </p:sp>
        <p:sp>
          <p:nvSpPr>
            <p:cNvPr id="255047" name="文本框 255046"/>
            <p:cNvSpPr txBox="1"/>
            <p:nvPr/>
          </p:nvSpPr>
          <p:spPr>
            <a:xfrm>
              <a:off x="300" y="1583"/>
              <a:ext cx="228" cy="349"/>
            </a:xfrm>
            <a:prstGeom prst="rect">
              <a:avLst/>
            </a:prstGeom>
            <a:noFill/>
            <a:ln w="38100">
              <a:noFill/>
            </a:ln>
          </p:spPr>
          <p:txBody>
            <a:bodyPr wrap="none" anchor="ctr">
              <a:spAutoFit/>
            </a:bodyPr>
            <a:lstStyle/>
            <a:p>
              <a:pPr lvl="0" algn="ctr" eaLnBrk="0" hangingPunct="0"/>
              <a:r>
                <a:rPr lang="zh-CN" altLang="en-US" sz="2800" b="1" dirty="0">
                  <a:latin typeface="Times New Roman" panose="02020603050405020304" pitchFamily="18" charset="0"/>
                  <a:ea typeface="宋体" panose="02010600030101010101" pitchFamily="2" charset="-122"/>
                </a:rPr>
                <a:t>2</a:t>
              </a:r>
            </a:p>
          </p:txBody>
        </p:sp>
        <p:sp>
          <p:nvSpPr>
            <p:cNvPr id="255048" name="文本框 255047"/>
            <p:cNvSpPr txBox="1"/>
            <p:nvPr/>
          </p:nvSpPr>
          <p:spPr>
            <a:xfrm>
              <a:off x="2172" y="1534"/>
              <a:ext cx="228" cy="350"/>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3</a:t>
              </a:r>
            </a:p>
          </p:txBody>
        </p:sp>
        <p:sp>
          <p:nvSpPr>
            <p:cNvPr id="255049" name="直接连接符 255048"/>
            <p:cNvSpPr/>
            <p:nvPr/>
          </p:nvSpPr>
          <p:spPr>
            <a:xfrm>
              <a:off x="1368" y="231"/>
              <a:ext cx="10" cy="812"/>
            </a:xfrm>
            <a:prstGeom prst="line">
              <a:avLst/>
            </a:prstGeom>
            <a:ln w="38100" cap="flat" cmpd="sng">
              <a:solidFill>
                <a:schemeClr val="tx1"/>
              </a:solidFill>
              <a:prstDash val="solid"/>
              <a:headEnd type="none" w="med" len="med"/>
              <a:tailEnd type="none" w="med" len="med"/>
            </a:ln>
          </p:spPr>
        </p:sp>
        <p:sp>
          <p:nvSpPr>
            <p:cNvPr id="255050" name="矩形 255049"/>
            <p:cNvSpPr/>
            <p:nvPr/>
          </p:nvSpPr>
          <p:spPr>
            <a:xfrm>
              <a:off x="1296" y="524"/>
              <a:ext cx="126" cy="293"/>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5051" name="椭圆 255050"/>
            <p:cNvSpPr/>
            <p:nvPr/>
          </p:nvSpPr>
          <p:spPr>
            <a:xfrm flipV="1">
              <a:off x="1343" y="1036"/>
              <a:ext cx="56" cy="49"/>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5052" name="直接连接符 255051"/>
            <p:cNvSpPr/>
            <p:nvPr/>
          </p:nvSpPr>
          <p:spPr>
            <a:xfrm>
              <a:off x="1372" y="1067"/>
              <a:ext cx="800" cy="714"/>
            </a:xfrm>
            <a:prstGeom prst="line">
              <a:avLst/>
            </a:prstGeom>
            <a:ln w="38100" cap="flat" cmpd="sng">
              <a:solidFill>
                <a:schemeClr val="tx1"/>
              </a:solidFill>
              <a:prstDash val="solid"/>
              <a:headEnd type="none" w="med" len="med"/>
              <a:tailEnd type="none" w="med" len="med"/>
            </a:ln>
          </p:spPr>
        </p:sp>
        <p:sp>
          <p:nvSpPr>
            <p:cNvPr id="255053" name="矩形 255052"/>
            <p:cNvSpPr/>
            <p:nvPr/>
          </p:nvSpPr>
          <p:spPr>
            <a:xfrm rot="-8089864" flipH="1">
              <a:off x="954" y="1239"/>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5054" name="矩形 255053"/>
            <p:cNvSpPr/>
            <p:nvPr/>
          </p:nvSpPr>
          <p:spPr>
            <a:xfrm rot="8089864">
              <a:off x="1719" y="1239"/>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graphicFrame>
          <p:nvGraphicFramePr>
            <p:cNvPr id="255055" name="对象 255054"/>
            <p:cNvGraphicFramePr/>
            <p:nvPr/>
          </p:nvGraphicFramePr>
          <p:xfrm>
            <a:off x="1742" y="1072"/>
            <a:ext cx="424" cy="373"/>
          </p:xfrm>
          <a:graphic>
            <a:graphicData uri="http://schemas.openxmlformats.org/presentationml/2006/ole">
              <mc:AlternateContent xmlns:mc="http://schemas.openxmlformats.org/markup-compatibility/2006">
                <mc:Choice xmlns:v="urn:schemas-microsoft-com:vml" Requires="v">
                  <p:oleObj spid="_x0000_s7350" r:id="rId8" imgW="190500" imgH="228600" progId="Equation.3">
                    <p:embed/>
                  </p:oleObj>
                </mc:Choice>
                <mc:Fallback>
                  <p:oleObj r:id="rId8" imgW="190500" imgH="228600" progId="Equation.3">
                    <p:embed/>
                    <p:pic>
                      <p:nvPicPr>
                        <p:cNvPr id="0" name="图片 7305"/>
                        <p:cNvPicPr/>
                        <p:nvPr/>
                      </p:nvPicPr>
                      <p:blipFill>
                        <a:blip r:embed="rId9">
                          <a:clrChange>
                            <a:clrFrom>
                              <a:srgbClr val="000000"/>
                            </a:clrFrom>
                            <a:clrTo>
                              <a:srgbClr val="FFFF00"/>
                            </a:clrTo>
                          </a:clrChange>
                        </a:blip>
                        <a:stretch>
                          <a:fillRect/>
                        </a:stretch>
                      </p:blipFill>
                      <p:spPr>
                        <a:xfrm>
                          <a:off x="1742" y="1072"/>
                          <a:ext cx="424" cy="373"/>
                        </a:xfrm>
                        <a:prstGeom prst="rect">
                          <a:avLst/>
                        </a:prstGeom>
                        <a:noFill/>
                        <a:ln w="38100">
                          <a:noFill/>
                          <a:miter/>
                        </a:ln>
                      </p:spPr>
                    </p:pic>
                  </p:oleObj>
                </mc:Fallback>
              </mc:AlternateContent>
            </a:graphicData>
          </a:graphic>
        </p:graphicFrame>
        <p:graphicFrame>
          <p:nvGraphicFramePr>
            <p:cNvPr id="255056" name="对象 255055"/>
            <p:cNvGraphicFramePr/>
            <p:nvPr/>
          </p:nvGraphicFramePr>
          <p:xfrm>
            <a:off x="994" y="569"/>
            <a:ext cx="590" cy="391"/>
          </p:xfrm>
          <a:graphic>
            <a:graphicData uri="http://schemas.openxmlformats.org/presentationml/2006/ole">
              <mc:AlternateContent xmlns:mc="http://schemas.openxmlformats.org/markup-compatibility/2006">
                <mc:Choice xmlns:v="urn:schemas-microsoft-com:vml" Requires="v">
                  <p:oleObj spid="_x0000_s7351" r:id="rId10" imgW="266065" imgH="241300" progId="Equation.3">
                    <p:embed/>
                  </p:oleObj>
                </mc:Choice>
                <mc:Fallback>
                  <p:oleObj r:id="rId10" imgW="266065" imgH="241300" progId="Equation.3">
                    <p:embed/>
                    <p:pic>
                      <p:nvPicPr>
                        <p:cNvPr id="0" name="图片 7306"/>
                        <p:cNvPicPr/>
                        <p:nvPr/>
                      </p:nvPicPr>
                      <p:blipFill>
                        <a:blip r:embed="rId11">
                          <a:clrChange>
                            <a:clrFrom>
                              <a:srgbClr val="000000"/>
                            </a:clrFrom>
                            <a:clrTo>
                              <a:srgbClr val="FFFF00"/>
                            </a:clrTo>
                          </a:clrChange>
                        </a:blip>
                        <a:stretch>
                          <a:fillRect/>
                        </a:stretch>
                      </p:blipFill>
                      <p:spPr>
                        <a:xfrm>
                          <a:off x="994" y="569"/>
                          <a:ext cx="590" cy="391"/>
                        </a:xfrm>
                        <a:prstGeom prst="rect">
                          <a:avLst/>
                        </a:prstGeom>
                        <a:noFill/>
                        <a:ln w="38100">
                          <a:noFill/>
                          <a:miter/>
                        </a:ln>
                      </p:spPr>
                    </p:pic>
                  </p:oleObj>
                </mc:Fallback>
              </mc:AlternateContent>
            </a:graphicData>
          </a:graphic>
        </p:graphicFrame>
      </p:grpSp>
      <p:grpSp>
        <p:nvGrpSpPr>
          <p:cNvPr id="255057" name="组合 255056"/>
          <p:cNvGrpSpPr/>
          <p:nvPr/>
        </p:nvGrpSpPr>
        <p:grpSpPr>
          <a:xfrm>
            <a:off x="5556250" y="692696"/>
            <a:ext cx="3406775" cy="2656263"/>
            <a:chOff x="3500" y="257"/>
            <a:chExt cx="2146" cy="1788"/>
          </a:xfrm>
        </p:grpSpPr>
        <p:sp>
          <p:nvSpPr>
            <p:cNvPr id="255058" name="文本框 255057"/>
            <p:cNvSpPr txBox="1"/>
            <p:nvPr/>
          </p:nvSpPr>
          <p:spPr>
            <a:xfrm>
              <a:off x="3673" y="962"/>
              <a:ext cx="461" cy="394"/>
            </a:xfrm>
            <a:prstGeom prst="rect">
              <a:avLst/>
            </a:prstGeom>
            <a:noFill/>
            <a:ln w="38100">
              <a:noFill/>
            </a:ln>
          </p:spPr>
          <p:txBody>
            <a:bodyPr wrap="none" anchor="t">
              <a:spAutoFit/>
            </a:bodyPr>
            <a:lstStyle/>
            <a:p>
              <a:pPr lvl="0" eaLnBrk="0" hangingPunct="0"/>
              <a:r>
                <a:rPr lang="en-US" altLang="zh-CN" sz="3200" b="1" i="1">
                  <a:latin typeface="Times New Roman" panose="02020603050405020304" pitchFamily="18" charset="0"/>
                  <a:ea typeface="宋体" panose="02010600030101010101" pitchFamily="2" charset="-122"/>
                </a:rPr>
                <a:t>R</a:t>
              </a:r>
              <a:r>
                <a:rPr lang="en-US" altLang="zh-CN" sz="3200" b="1" baseline="-25000">
                  <a:latin typeface="Times New Roman" panose="02020603050405020304" pitchFamily="18" charset="0"/>
                  <a:ea typeface="宋体" panose="02010600030101010101" pitchFamily="2" charset="-122"/>
                </a:rPr>
                <a:t>12</a:t>
              </a:r>
              <a:endParaRPr lang="en-US" altLang="zh-CN" sz="3200" b="1">
                <a:latin typeface="Times New Roman" panose="02020603050405020304" pitchFamily="18" charset="0"/>
                <a:ea typeface="宋体" panose="02010600030101010101" pitchFamily="2" charset="-122"/>
              </a:endParaRPr>
            </a:p>
          </p:txBody>
        </p:sp>
        <p:grpSp>
          <p:nvGrpSpPr>
            <p:cNvPr id="255059" name="组合 255058"/>
            <p:cNvGrpSpPr/>
            <p:nvPr/>
          </p:nvGrpSpPr>
          <p:grpSpPr>
            <a:xfrm>
              <a:off x="3500" y="257"/>
              <a:ext cx="2146" cy="1788"/>
              <a:chOff x="434" y="209"/>
              <a:chExt cx="2146" cy="1788"/>
            </a:xfrm>
          </p:grpSpPr>
          <p:sp>
            <p:nvSpPr>
              <p:cNvPr id="255060" name="文本框 255059"/>
              <p:cNvSpPr txBox="1"/>
              <p:nvPr/>
            </p:nvSpPr>
            <p:spPr>
              <a:xfrm>
                <a:off x="1273" y="1603"/>
                <a:ext cx="461" cy="394"/>
              </a:xfrm>
              <a:prstGeom prst="rect">
                <a:avLst/>
              </a:prstGeom>
              <a:noFill/>
              <a:ln w="38100">
                <a:noFill/>
              </a:ln>
            </p:spPr>
            <p:txBody>
              <a:bodyPr wrap="none" anchor="t">
                <a:spAutoFit/>
              </a:bodyPr>
              <a:lstStyle/>
              <a:p>
                <a:pPr lvl="0" eaLnBrk="0" hangingPunct="0"/>
                <a:r>
                  <a:rPr lang="en-US" altLang="zh-CN" sz="3200" b="1" i="1">
                    <a:latin typeface="Times New Roman" panose="02020603050405020304" pitchFamily="18" charset="0"/>
                    <a:ea typeface="宋体" panose="02010600030101010101" pitchFamily="2" charset="-122"/>
                  </a:rPr>
                  <a:t>R</a:t>
                </a:r>
                <a:r>
                  <a:rPr lang="en-US" altLang="zh-CN" sz="3200" b="1" baseline="-25000">
                    <a:latin typeface="Times New Roman" panose="02020603050405020304" pitchFamily="18" charset="0"/>
                    <a:ea typeface="宋体" panose="02010600030101010101" pitchFamily="2" charset="-122"/>
                  </a:rPr>
                  <a:t>23</a:t>
                </a:r>
                <a:endParaRPr lang="en-US" altLang="zh-CN" sz="3200" b="1">
                  <a:latin typeface="Times New Roman" panose="02020603050405020304" pitchFamily="18" charset="0"/>
                  <a:ea typeface="宋体" panose="02010600030101010101" pitchFamily="2" charset="-122"/>
                </a:endParaRPr>
              </a:p>
            </p:txBody>
          </p:sp>
          <p:sp>
            <p:nvSpPr>
              <p:cNvPr id="255061" name="文本框 255060"/>
              <p:cNvSpPr txBox="1"/>
              <p:nvPr/>
            </p:nvSpPr>
            <p:spPr>
              <a:xfrm>
                <a:off x="1764" y="877"/>
                <a:ext cx="461" cy="394"/>
              </a:xfrm>
              <a:prstGeom prst="rect">
                <a:avLst/>
              </a:prstGeom>
              <a:noFill/>
              <a:ln w="38100">
                <a:noFill/>
              </a:ln>
            </p:spPr>
            <p:txBody>
              <a:bodyPr wrap="none" anchor="t">
                <a:spAutoFit/>
              </a:bodyPr>
              <a:lstStyle/>
              <a:p>
                <a:pPr lvl="0" eaLnBrk="0" hangingPunct="0"/>
                <a:r>
                  <a:rPr lang="en-US" altLang="zh-CN" sz="3200" b="1" i="1">
                    <a:latin typeface="Times New Roman" panose="02020603050405020304" pitchFamily="18" charset="0"/>
                    <a:ea typeface="宋体" panose="02010600030101010101" pitchFamily="2" charset="-122"/>
                  </a:rPr>
                  <a:t>R</a:t>
                </a:r>
                <a:r>
                  <a:rPr lang="en-US" altLang="zh-CN" sz="3200" b="1" baseline="-25000">
                    <a:latin typeface="Times New Roman" panose="02020603050405020304" pitchFamily="18" charset="0"/>
                    <a:ea typeface="宋体" panose="02010600030101010101" pitchFamily="2" charset="-122"/>
                  </a:rPr>
                  <a:t>31</a:t>
                </a:r>
                <a:endParaRPr lang="en-US" altLang="zh-CN" sz="3200" b="1">
                  <a:latin typeface="Times New Roman" panose="02020603050405020304" pitchFamily="18" charset="0"/>
                  <a:ea typeface="宋体" panose="02010600030101010101" pitchFamily="2" charset="-122"/>
                </a:endParaRPr>
              </a:p>
            </p:txBody>
          </p:sp>
          <p:sp>
            <p:nvSpPr>
              <p:cNvPr id="255062" name="直接连接符 255061"/>
              <p:cNvSpPr/>
              <p:nvPr/>
            </p:nvSpPr>
            <p:spPr>
              <a:xfrm>
                <a:off x="806" y="1534"/>
                <a:ext cx="1260" cy="0"/>
              </a:xfrm>
              <a:prstGeom prst="line">
                <a:avLst/>
              </a:prstGeom>
              <a:ln w="38100" cap="flat" cmpd="sng">
                <a:solidFill>
                  <a:schemeClr val="tx1"/>
                </a:solidFill>
                <a:prstDash val="solid"/>
                <a:headEnd type="none" w="med" len="med"/>
                <a:tailEnd type="none" w="med" len="med"/>
              </a:ln>
            </p:spPr>
          </p:sp>
          <p:sp>
            <p:nvSpPr>
              <p:cNvPr id="255063" name="矩形 255062"/>
              <p:cNvSpPr/>
              <p:nvPr/>
            </p:nvSpPr>
            <p:spPr>
              <a:xfrm>
                <a:off x="1320" y="1484"/>
                <a:ext cx="281" cy="10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5064" name="直接连接符 255063"/>
              <p:cNvSpPr/>
              <p:nvPr/>
            </p:nvSpPr>
            <p:spPr>
              <a:xfrm>
                <a:off x="1452" y="900"/>
                <a:ext cx="636" cy="636"/>
              </a:xfrm>
              <a:prstGeom prst="line">
                <a:avLst/>
              </a:prstGeom>
              <a:ln w="38100" cap="flat" cmpd="sng">
                <a:solidFill>
                  <a:schemeClr val="tx1"/>
                </a:solidFill>
                <a:prstDash val="solid"/>
                <a:headEnd type="none" w="med" len="med"/>
                <a:tailEnd type="none" w="med" len="med"/>
              </a:ln>
            </p:spPr>
          </p:sp>
          <p:sp>
            <p:nvSpPr>
              <p:cNvPr id="255065" name="矩形 255064"/>
              <p:cNvSpPr/>
              <p:nvPr/>
            </p:nvSpPr>
            <p:spPr>
              <a:xfrm rot="8089864">
                <a:off x="1755" y="1126"/>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5066" name="直接连接符 255065"/>
              <p:cNvSpPr/>
              <p:nvPr/>
            </p:nvSpPr>
            <p:spPr>
              <a:xfrm flipH="1">
                <a:off x="816" y="900"/>
                <a:ext cx="624" cy="624"/>
              </a:xfrm>
              <a:prstGeom prst="line">
                <a:avLst/>
              </a:prstGeom>
              <a:ln w="38100" cap="flat" cmpd="sng">
                <a:solidFill>
                  <a:schemeClr val="tx1"/>
                </a:solidFill>
                <a:prstDash val="solid"/>
                <a:headEnd type="none" w="med" len="med"/>
                <a:tailEnd type="none" w="med" len="med"/>
              </a:ln>
            </p:spPr>
          </p:sp>
          <p:sp>
            <p:nvSpPr>
              <p:cNvPr id="255067" name="矩形 255066"/>
              <p:cNvSpPr/>
              <p:nvPr/>
            </p:nvSpPr>
            <p:spPr>
              <a:xfrm rot="13489864">
                <a:off x="1095" y="1067"/>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a:p>
            </p:txBody>
          </p:sp>
          <p:sp>
            <p:nvSpPr>
              <p:cNvPr id="255068" name="直接连接符 255067"/>
              <p:cNvSpPr/>
              <p:nvPr/>
            </p:nvSpPr>
            <p:spPr>
              <a:xfrm flipH="1">
                <a:off x="434" y="1536"/>
                <a:ext cx="382" cy="245"/>
              </a:xfrm>
              <a:prstGeom prst="line">
                <a:avLst/>
              </a:prstGeom>
              <a:ln w="38100" cap="flat" cmpd="sng">
                <a:solidFill>
                  <a:schemeClr val="tx1"/>
                </a:solidFill>
                <a:prstDash val="solid"/>
                <a:headEnd type="none" w="med" len="med"/>
                <a:tailEnd type="none" w="med" len="med"/>
              </a:ln>
            </p:spPr>
          </p:sp>
          <p:sp>
            <p:nvSpPr>
              <p:cNvPr id="255069" name="直接连接符 255068"/>
              <p:cNvSpPr/>
              <p:nvPr/>
            </p:nvSpPr>
            <p:spPr>
              <a:xfrm>
                <a:off x="2076" y="1524"/>
                <a:ext cx="276" cy="209"/>
              </a:xfrm>
              <a:prstGeom prst="line">
                <a:avLst/>
              </a:prstGeom>
              <a:ln w="38100" cap="flat" cmpd="sng">
                <a:solidFill>
                  <a:schemeClr val="tx1"/>
                </a:solidFill>
                <a:prstDash val="solid"/>
                <a:headEnd type="none" w="med" len="med"/>
                <a:tailEnd type="none" w="med" len="med"/>
              </a:ln>
            </p:spPr>
          </p:sp>
          <p:sp>
            <p:nvSpPr>
              <p:cNvPr id="255070" name="文本框 255069"/>
              <p:cNvSpPr txBox="1"/>
              <p:nvPr/>
            </p:nvSpPr>
            <p:spPr>
              <a:xfrm>
                <a:off x="1452" y="389"/>
                <a:ext cx="228" cy="349"/>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1</a:t>
                </a:r>
              </a:p>
            </p:txBody>
          </p:sp>
          <p:sp>
            <p:nvSpPr>
              <p:cNvPr id="255071" name="文本框 255070"/>
              <p:cNvSpPr txBox="1"/>
              <p:nvPr/>
            </p:nvSpPr>
            <p:spPr>
              <a:xfrm>
                <a:off x="552" y="1589"/>
                <a:ext cx="228" cy="349"/>
              </a:xfrm>
              <a:prstGeom prst="rect">
                <a:avLst/>
              </a:prstGeom>
              <a:noFill/>
              <a:ln w="38100">
                <a:noFill/>
              </a:ln>
            </p:spPr>
            <p:txBody>
              <a:bodyPr wrap="none" anchor="ctr">
                <a:spAutoFit/>
              </a:bodyPr>
              <a:lstStyle/>
              <a:p>
                <a:pPr lvl="0" algn="ctr" eaLnBrk="0" hangingPunct="0"/>
                <a:r>
                  <a:rPr lang="zh-CN" altLang="en-US" sz="2800" b="1" dirty="0">
                    <a:latin typeface="Times New Roman" panose="02020603050405020304" pitchFamily="18" charset="0"/>
                    <a:ea typeface="宋体" panose="02010600030101010101" pitchFamily="2" charset="-122"/>
                  </a:rPr>
                  <a:t>2</a:t>
                </a:r>
              </a:p>
            </p:txBody>
          </p:sp>
          <p:sp>
            <p:nvSpPr>
              <p:cNvPr id="255072" name="文本框 255071"/>
              <p:cNvSpPr txBox="1"/>
              <p:nvPr/>
            </p:nvSpPr>
            <p:spPr>
              <a:xfrm>
                <a:off x="2352" y="1514"/>
                <a:ext cx="228" cy="350"/>
              </a:xfrm>
              <a:prstGeom prst="rect">
                <a:avLst/>
              </a:prstGeom>
              <a:noFill/>
              <a:ln w="38100">
                <a:noFill/>
              </a:ln>
            </p:spPr>
            <p:txBody>
              <a:bodyPr wrap="none" anchor="ctr">
                <a:spAutoFit/>
              </a:bodyPr>
              <a:lstStyle/>
              <a:p>
                <a:pPr lvl="0" algn="ctr" eaLnBrk="0" hangingPunct="0"/>
                <a:r>
                  <a:rPr lang="zh-CN" altLang="en-US" sz="2800" dirty="0">
                    <a:latin typeface="Times New Roman" panose="02020603050405020304" pitchFamily="18" charset="0"/>
                    <a:ea typeface="宋体" panose="02010600030101010101" pitchFamily="2" charset="-122"/>
                  </a:rPr>
                  <a:t>3</a:t>
                </a:r>
              </a:p>
            </p:txBody>
          </p:sp>
          <p:sp>
            <p:nvSpPr>
              <p:cNvPr id="255073" name="椭圆 255072"/>
              <p:cNvSpPr/>
              <p:nvPr/>
            </p:nvSpPr>
            <p:spPr>
              <a:xfrm flipV="1">
                <a:off x="804" y="1505"/>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5074" name="椭圆 255073"/>
              <p:cNvSpPr/>
              <p:nvPr/>
            </p:nvSpPr>
            <p:spPr>
              <a:xfrm flipV="1">
                <a:off x="2064" y="1505"/>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5075" name="椭圆 255074"/>
              <p:cNvSpPr/>
              <p:nvPr/>
            </p:nvSpPr>
            <p:spPr>
              <a:xfrm flipV="1">
                <a:off x="1428" y="881"/>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255076" name="直接连接符 255075"/>
              <p:cNvSpPr/>
              <p:nvPr/>
            </p:nvSpPr>
            <p:spPr>
              <a:xfrm flipV="1">
                <a:off x="1440" y="209"/>
                <a:ext cx="0" cy="691"/>
              </a:xfrm>
              <a:prstGeom prst="line">
                <a:avLst/>
              </a:prstGeom>
              <a:ln w="38100" cap="flat" cmpd="sng">
                <a:solidFill>
                  <a:schemeClr val="tx1"/>
                </a:solidFill>
                <a:prstDash val="solid"/>
                <a:headEnd type="none" w="med" len="med"/>
                <a:tailEnd type="none" w="med" len="med"/>
              </a:ln>
            </p:spPr>
          </p:sp>
        </p:grpSp>
      </p:grpSp>
      <p:sp>
        <p:nvSpPr>
          <p:cNvPr id="255077" name="左右箭头 255076"/>
          <p:cNvSpPr/>
          <p:nvPr/>
        </p:nvSpPr>
        <p:spPr>
          <a:xfrm>
            <a:off x="3581400" y="1716577"/>
            <a:ext cx="1447800" cy="274837"/>
          </a:xfrm>
          <a:prstGeom prst="leftRightArrow">
            <a:avLst>
              <a:gd name="adj1" fmla="val 50000"/>
              <a:gd name="adj2" fmla="val 98594"/>
            </a:avLst>
          </a:prstGeom>
          <a:gradFill rotWithShape="0">
            <a:gsLst>
              <a:gs pos="0">
                <a:srgbClr val="FF3300"/>
              </a:gs>
              <a:gs pos="50000">
                <a:srgbClr val="FFFFFF"/>
              </a:gs>
              <a:gs pos="100000">
                <a:srgbClr val="FF3300"/>
              </a:gs>
            </a:gsLst>
            <a:lin ang="18900000" scaled="1"/>
            <a:tileRect/>
          </a:gradFill>
          <a:ln w="38100" cap="flat" cmpd="sng">
            <a:solidFill>
              <a:srgbClr val="FF0000"/>
            </a:solidFill>
            <a:prstDash val="solid"/>
            <a:miter/>
            <a:headEnd type="none" w="med" len="med"/>
            <a:tailEnd type="none" w="med" len="med"/>
          </a:ln>
        </p:spPr>
        <p:txBody>
          <a:bodyPr/>
          <a:lstStyle/>
          <a:p>
            <a:endParaRPr lang="zh-CN" altLang="en-US"/>
          </a:p>
        </p:txBody>
      </p:sp>
      <p:graphicFrame>
        <p:nvGraphicFramePr>
          <p:cNvPr id="2" name="对象 1"/>
          <p:cNvGraphicFramePr>
            <a:graphicFrameLocks noChangeAspect="1"/>
          </p:cNvGraphicFramePr>
          <p:nvPr/>
        </p:nvGraphicFramePr>
        <p:xfrm>
          <a:off x="476251" y="3746372"/>
          <a:ext cx="2439566" cy="2536182"/>
        </p:xfrm>
        <a:graphic>
          <a:graphicData uri="http://schemas.openxmlformats.org/presentationml/2006/ole">
            <mc:AlternateContent xmlns:mc="http://schemas.openxmlformats.org/markup-compatibility/2006">
              <mc:Choice xmlns:v="urn:schemas-microsoft-com:vml" Requires="v">
                <p:oleObj spid="_x0000_s7352" name="Equation" r:id="rId12" imgW="30784800" imgH="32004000" progId="Equation.DSMT4">
                  <p:embed/>
                </p:oleObj>
              </mc:Choice>
              <mc:Fallback>
                <p:oleObj name="Equation" r:id="rId12" imgW="30784800" imgH="32004000" progId="Equation.DSMT4">
                  <p:embed/>
                  <p:pic>
                    <p:nvPicPr>
                      <p:cNvPr id="0" name="图片 7307"/>
                      <p:cNvPicPr/>
                      <p:nvPr/>
                    </p:nvPicPr>
                    <p:blipFill>
                      <a:blip r:embed="rId13"/>
                      <a:stretch>
                        <a:fillRect/>
                      </a:stretch>
                    </p:blipFill>
                    <p:spPr>
                      <a:xfrm>
                        <a:off x="476251" y="3746372"/>
                        <a:ext cx="2439566" cy="2536182"/>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5556249" y="3641973"/>
          <a:ext cx="2825751" cy="3090665"/>
        </p:xfrm>
        <a:graphic>
          <a:graphicData uri="http://schemas.openxmlformats.org/presentationml/2006/ole">
            <mc:AlternateContent xmlns:mc="http://schemas.openxmlformats.org/markup-compatibility/2006">
              <mc:Choice xmlns:v="urn:schemas-microsoft-com:vml" Requires="v">
                <p:oleObj spid="_x0000_s7353" name="Equation" r:id="rId14" imgW="29260800" imgH="32004000" progId="Equation.DSMT4">
                  <p:embed/>
                </p:oleObj>
              </mc:Choice>
              <mc:Fallback>
                <p:oleObj name="Equation" r:id="rId14" imgW="29260800" imgH="32004000" progId="Equation.DSMT4">
                  <p:embed/>
                  <p:pic>
                    <p:nvPicPr>
                      <p:cNvPr id="0" name="图片 7308"/>
                      <p:cNvPicPr/>
                      <p:nvPr/>
                    </p:nvPicPr>
                    <p:blipFill>
                      <a:blip r:embed="rId15"/>
                      <a:stretch>
                        <a:fillRect/>
                      </a:stretch>
                    </p:blipFill>
                    <p:spPr>
                      <a:xfrm>
                        <a:off x="5556249" y="3641973"/>
                        <a:ext cx="2825751" cy="3090665"/>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8" name="文本框 256057"/>
          <p:cNvSpPr txBox="1"/>
          <p:nvPr/>
        </p:nvSpPr>
        <p:spPr>
          <a:xfrm>
            <a:off x="3389313" y="1158875"/>
            <a:ext cx="2125662" cy="457200"/>
          </a:xfrm>
          <a:prstGeom prst="rect">
            <a:avLst/>
          </a:prstGeom>
          <a:noFill/>
          <a:ln w="38100">
            <a:noFill/>
          </a:ln>
        </p:spPr>
        <p:txBody>
          <a:bodyPr wrap="none" anchor="t">
            <a:spAutoFit/>
          </a:bodyPr>
          <a:lstStyle/>
          <a:p>
            <a:pPr lvl="0" eaLnBrk="0" hangingPunct="0"/>
            <a:r>
              <a:rPr lang="en-US" altLang="zh-CN" sz="2400" b="1">
                <a:latin typeface="Times New Roman" panose="02020603050405020304" pitchFamily="18" charset="0"/>
                <a:ea typeface="宋体" panose="02010600030101010101" pitchFamily="2" charset="-122"/>
              </a:rPr>
              <a:t>Y</a:t>
            </a:r>
            <a:r>
              <a:rPr lang="en-US" altLang="zh-CN"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sym typeface="Symbol" panose="05050102010706020507" pitchFamily="18" charset="2"/>
              </a:rPr>
              <a:t> </a:t>
            </a:r>
            <a:r>
              <a:rPr lang="zh-CN" altLang="en-US" sz="2400" b="1" dirty="0">
                <a:latin typeface="宋体" panose="02010600030101010101" pitchFamily="2" charset="-122"/>
                <a:ea typeface="宋体" panose="02010600030101010101" pitchFamily="2" charset="-122"/>
                <a:sym typeface="Symbol" panose="05050102010706020507" pitchFamily="18" charset="2"/>
              </a:rPr>
              <a:t>等效变换</a:t>
            </a:r>
            <a:endParaRPr lang="zh-CN" altLang="en-US" sz="2400" b="1" dirty="0">
              <a:latin typeface="宋体" panose="02010600030101010101" pitchFamily="2" charset="-122"/>
              <a:ea typeface="宋体" panose="02010600030101010101" pitchFamily="2" charset="-122"/>
            </a:endParaRPr>
          </a:p>
        </p:txBody>
      </p:sp>
      <p:grpSp>
        <p:nvGrpSpPr>
          <p:cNvPr id="256164" name="组合 256163"/>
          <p:cNvGrpSpPr/>
          <p:nvPr/>
        </p:nvGrpSpPr>
        <p:grpSpPr>
          <a:xfrm>
            <a:off x="485775" y="1347788"/>
            <a:ext cx="7000875" cy="1633537"/>
            <a:chOff x="240" y="609"/>
            <a:chExt cx="4410" cy="1029"/>
          </a:xfrm>
        </p:grpSpPr>
        <p:grpSp>
          <p:nvGrpSpPr>
            <p:cNvPr id="256060" name="组合 256059"/>
            <p:cNvGrpSpPr/>
            <p:nvPr/>
          </p:nvGrpSpPr>
          <p:grpSpPr>
            <a:xfrm>
              <a:off x="3264" y="664"/>
              <a:ext cx="1386" cy="974"/>
              <a:chOff x="198" y="520"/>
              <a:chExt cx="1386" cy="974"/>
            </a:xfrm>
          </p:grpSpPr>
          <p:sp>
            <p:nvSpPr>
              <p:cNvPr id="256061" name="任意多边形 256060"/>
              <p:cNvSpPr/>
              <p:nvPr/>
            </p:nvSpPr>
            <p:spPr>
              <a:xfrm rot="-995560" flipH="1">
                <a:off x="473" y="520"/>
                <a:ext cx="1111" cy="974"/>
              </a:xfrm>
              <a:custGeom>
                <a:avLst/>
                <a:gdLst>
                  <a:gd name="txL" fmla="*/ 0 w 26716"/>
                  <a:gd name="txT" fmla="*/ 0 h 21600"/>
                  <a:gd name="txR" fmla="*/ 26716 w 26716"/>
                  <a:gd name="txB" fmla="*/ 21600 h 21600"/>
                </a:gdLst>
                <a:ahLst/>
                <a:cxnLst>
                  <a:cxn ang="180">
                    <a:pos x="0" y="616"/>
                  </a:cxn>
                  <a:cxn ang="0">
                    <a:pos x="26716" y="21012"/>
                  </a:cxn>
                  <a:cxn ang="90">
                    <a:pos x="5124" y="21600"/>
                  </a:cxn>
                </a:cxnLst>
                <a:rect l="txL" t="txT" r="txR" b="txB"/>
                <a:pathLst>
                  <a:path w="26716" h="21600" fill="none">
                    <a:moveTo>
                      <a:pt x="0" y="616"/>
                    </a:moveTo>
                    <a:arcTo wR="21600" hR="21600" stAng="-6223338" swAng="6129743"/>
                  </a:path>
                  <a:path w="26716" h="21600" stroke="0">
                    <a:moveTo>
                      <a:pt x="0" y="616"/>
                    </a:moveTo>
                    <a:arcTo wR="21600" hR="21600" stAng="-6223338" swAng="6129743"/>
                    <a:lnTo>
                      <a:pt x="5124" y="21600"/>
                    </a:lnTo>
                    <a:close/>
                  </a:path>
                </a:pathLst>
              </a:custGeom>
              <a:noFill/>
              <a:ln w="38100" cap="flat" cmpd="sng">
                <a:solidFill>
                  <a:srgbClr val="00FF00"/>
                </a:solidFill>
                <a:prstDash val="solid"/>
                <a:headEnd type="none" w="med" len="med"/>
                <a:tailEnd type="none" w="med" len="med"/>
              </a:ln>
            </p:spPr>
            <p:txBody>
              <a:bodyPr/>
              <a:lstStyle/>
              <a:p>
                <a:endParaRPr lang="zh-CN" altLang="en-US" sz="2400"/>
              </a:p>
            </p:txBody>
          </p:sp>
          <p:sp>
            <p:nvSpPr>
              <p:cNvPr id="256062" name="椭圆 256061"/>
              <p:cNvSpPr/>
              <p:nvPr/>
            </p:nvSpPr>
            <p:spPr>
              <a:xfrm>
                <a:off x="576" y="785"/>
                <a:ext cx="246" cy="223"/>
              </a:xfrm>
              <a:prstGeom prst="ellipse">
                <a:avLst/>
              </a:prstGeom>
              <a:noFill/>
              <a:ln w="38100" cap="flat" cmpd="sng">
                <a:solidFill>
                  <a:srgbClr val="00FF00"/>
                </a:solidFill>
                <a:prstDash val="solid"/>
                <a:headEnd type="none" w="med" len="med"/>
                <a:tailEnd type="none" w="med" len="med"/>
              </a:ln>
            </p:spPr>
            <p:txBody>
              <a:bodyPr/>
              <a:lstStyle/>
              <a:p>
                <a:endParaRPr lang="zh-CN" altLang="en-US" sz="2400"/>
              </a:p>
            </p:txBody>
          </p:sp>
          <p:graphicFrame>
            <p:nvGraphicFramePr>
              <p:cNvPr id="256063" name="对象 256062"/>
              <p:cNvGraphicFramePr/>
              <p:nvPr/>
            </p:nvGraphicFramePr>
            <p:xfrm>
              <a:off x="198" y="718"/>
              <a:ext cx="378" cy="338"/>
            </p:xfrm>
            <a:graphic>
              <a:graphicData uri="http://schemas.openxmlformats.org/presentationml/2006/ole">
                <mc:AlternateContent xmlns:mc="http://schemas.openxmlformats.org/markup-compatibility/2006">
                  <mc:Choice xmlns:v="urn:schemas-microsoft-com:vml" Requires="v">
                    <p:oleObj spid="_x0000_s8396" r:id="rId3" imgW="241300" imgH="215900" progId="Equation.3">
                      <p:embed/>
                    </p:oleObj>
                  </mc:Choice>
                  <mc:Fallback>
                    <p:oleObj r:id="rId3" imgW="241300" imgH="215900" progId="Equation.3">
                      <p:embed/>
                      <p:pic>
                        <p:nvPicPr>
                          <p:cNvPr id="0" name="图片 8345"/>
                          <p:cNvPicPr/>
                          <p:nvPr/>
                        </p:nvPicPr>
                        <p:blipFill>
                          <a:blip r:embed="rId4">
                            <a:clrChange>
                              <a:clrFrom>
                                <a:srgbClr val="000000"/>
                              </a:clrFrom>
                              <a:clrTo>
                                <a:srgbClr val="00FF00"/>
                              </a:clrTo>
                            </a:clrChange>
                          </a:blip>
                          <a:stretch>
                            <a:fillRect/>
                          </a:stretch>
                        </p:blipFill>
                        <p:spPr>
                          <a:xfrm>
                            <a:off x="198" y="718"/>
                            <a:ext cx="378" cy="338"/>
                          </a:xfrm>
                          <a:prstGeom prst="rect">
                            <a:avLst/>
                          </a:prstGeom>
                          <a:noFill/>
                          <a:ln w="38100">
                            <a:noFill/>
                            <a:miter/>
                          </a:ln>
                        </p:spPr>
                      </p:pic>
                    </p:oleObj>
                  </mc:Fallback>
                </mc:AlternateContent>
              </a:graphicData>
            </a:graphic>
          </p:graphicFrame>
        </p:grpSp>
        <p:grpSp>
          <p:nvGrpSpPr>
            <p:cNvPr id="256064" name="组合 256063"/>
            <p:cNvGrpSpPr/>
            <p:nvPr/>
          </p:nvGrpSpPr>
          <p:grpSpPr>
            <a:xfrm>
              <a:off x="240" y="609"/>
              <a:ext cx="1279" cy="1023"/>
              <a:chOff x="3408" y="465"/>
              <a:chExt cx="1279" cy="1023"/>
            </a:xfrm>
          </p:grpSpPr>
          <p:sp>
            <p:nvSpPr>
              <p:cNvPr id="256065" name="椭圆 256064"/>
              <p:cNvSpPr/>
              <p:nvPr/>
            </p:nvSpPr>
            <p:spPr>
              <a:xfrm>
                <a:off x="3792" y="737"/>
                <a:ext cx="246" cy="223"/>
              </a:xfrm>
              <a:prstGeom prst="ellipse">
                <a:avLst/>
              </a:prstGeom>
              <a:noFill/>
              <a:ln w="38100" cap="flat" cmpd="sng">
                <a:solidFill>
                  <a:srgbClr val="00FF00"/>
                </a:solidFill>
                <a:prstDash val="solid"/>
                <a:headEnd type="none" w="med" len="med"/>
                <a:tailEnd type="none" w="med" len="med"/>
              </a:ln>
            </p:spPr>
            <p:txBody>
              <a:bodyPr/>
              <a:lstStyle/>
              <a:p>
                <a:endParaRPr lang="zh-CN" altLang="en-US" sz="2400"/>
              </a:p>
            </p:txBody>
          </p:sp>
          <p:sp>
            <p:nvSpPr>
              <p:cNvPr id="256066" name="任意多边形 256065"/>
              <p:cNvSpPr/>
              <p:nvPr/>
            </p:nvSpPr>
            <p:spPr>
              <a:xfrm rot="-894693" flipH="1">
                <a:off x="3696" y="465"/>
                <a:ext cx="991" cy="1023"/>
              </a:xfrm>
              <a:custGeom>
                <a:avLst/>
                <a:gdLst>
                  <a:gd name="txL" fmla="*/ 0 w 23809"/>
                  <a:gd name="txT" fmla="*/ 0 h 22683"/>
                  <a:gd name="txR" fmla="*/ 23809 w 23809"/>
                  <a:gd name="txB" fmla="*/ 22683 h 22683"/>
                </a:gdLst>
                <a:ahLst/>
                <a:cxnLst>
                  <a:cxn ang="180">
                    <a:pos x="0" y="113"/>
                  </a:cxn>
                  <a:cxn ang="0">
                    <a:pos x="23781" y="22682"/>
                  </a:cxn>
                  <a:cxn ang="90">
                    <a:pos x="2209" y="21600"/>
                  </a:cxn>
                </a:cxnLst>
                <a:rect l="txL" t="txT" r="txR" b="txB"/>
                <a:pathLst>
                  <a:path w="23809" h="22683" fill="none">
                    <a:moveTo>
                      <a:pt x="0" y="113"/>
                    </a:moveTo>
                    <a:arcTo wR="21600" hR="21600" stAng="-5752185" swAng="5924470"/>
                  </a:path>
                  <a:path w="23809" h="22683" stroke="0">
                    <a:moveTo>
                      <a:pt x="0" y="113"/>
                    </a:moveTo>
                    <a:arcTo wR="21600" hR="21600" stAng="-5752185" swAng="5924470"/>
                    <a:lnTo>
                      <a:pt x="2209" y="21600"/>
                    </a:lnTo>
                    <a:close/>
                  </a:path>
                </a:pathLst>
              </a:custGeom>
              <a:noFill/>
              <a:ln w="38100" cap="flat" cmpd="sng">
                <a:solidFill>
                  <a:srgbClr val="00FF00"/>
                </a:solidFill>
                <a:prstDash val="solid"/>
                <a:headEnd type="none" w="med" len="med"/>
                <a:tailEnd type="none" w="med" len="med"/>
              </a:ln>
            </p:spPr>
            <p:txBody>
              <a:bodyPr/>
              <a:lstStyle/>
              <a:p>
                <a:endParaRPr lang="zh-CN" altLang="en-US" sz="2400"/>
              </a:p>
            </p:txBody>
          </p:sp>
          <p:graphicFrame>
            <p:nvGraphicFramePr>
              <p:cNvPr id="256067" name="对象 256066"/>
              <p:cNvGraphicFramePr/>
              <p:nvPr/>
            </p:nvGraphicFramePr>
            <p:xfrm>
              <a:off x="3408" y="622"/>
              <a:ext cx="378" cy="338"/>
            </p:xfrm>
            <a:graphic>
              <a:graphicData uri="http://schemas.openxmlformats.org/presentationml/2006/ole">
                <mc:AlternateContent xmlns:mc="http://schemas.openxmlformats.org/markup-compatibility/2006">
                  <mc:Choice xmlns:v="urn:schemas-microsoft-com:vml" Requires="v">
                    <p:oleObj spid="_x0000_s8397" r:id="rId5" imgW="241300" imgH="215900" progId="Equation.3">
                      <p:embed/>
                    </p:oleObj>
                  </mc:Choice>
                  <mc:Fallback>
                    <p:oleObj r:id="rId5" imgW="241300" imgH="215900" progId="Equation.3">
                      <p:embed/>
                      <p:pic>
                        <p:nvPicPr>
                          <p:cNvPr id="0" name="图片 8346"/>
                          <p:cNvPicPr/>
                          <p:nvPr/>
                        </p:nvPicPr>
                        <p:blipFill>
                          <a:blip r:embed="rId4">
                            <a:clrChange>
                              <a:clrFrom>
                                <a:srgbClr val="000000"/>
                              </a:clrFrom>
                              <a:clrTo>
                                <a:srgbClr val="00FF00"/>
                              </a:clrTo>
                            </a:clrChange>
                          </a:blip>
                          <a:stretch>
                            <a:fillRect/>
                          </a:stretch>
                        </p:blipFill>
                        <p:spPr>
                          <a:xfrm>
                            <a:off x="3408" y="622"/>
                            <a:ext cx="378" cy="338"/>
                          </a:xfrm>
                          <a:prstGeom prst="rect">
                            <a:avLst/>
                          </a:prstGeom>
                          <a:noFill/>
                          <a:ln w="38100">
                            <a:noFill/>
                            <a:miter/>
                          </a:ln>
                        </p:spPr>
                      </p:pic>
                    </p:oleObj>
                  </mc:Fallback>
                </mc:AlternateContent>
              </a:graphicData>
            </a:graphic>
          </p:graphicFrame>
        </p:grpSp>
      </p:grpSp>
      <p:grpSp>
        <p:nvGrpSpPr>
          <p:cNvPr id="256070" name="组合 256069"/>
          <p:cNvGrpSpPr/>
          <p:nvPr/>
        </p:nvGrpSpPr>
        <p:grpSpPr>
          <a:xfrm>
            <a:off x="592138" y="900113"/>
            <a:ext cx="3309938" cy="2652712"/>
            <a:chOff x="307" y="231"/>
            <a:chExt cx="2085" cy="1671"/>
          </a:xfrm>
        </p:grpSpPr>
        <p:graphicFrame>
          <p:nvGraphicFramePr>
            <p:cNvPr id="256071" name="对象 256070"/>
            <p:cNvGraphicFramePr/>
            <p:nvPr/>
          </p:nvGraphicFramePr>
          <p:xfrm>
            <a:off x="625" y="1008"/>
            <a:ext cx="623" cy="391"/>
          </p:xfrm>
          <a:graphic>
            <a:graphicData uri="http://schemas.openxmlformats.org/presentationml/2006/ole">
              <mc:AlternateContent xmlns:mc="http://schemas.openxmlformats.org/markup-compatibility/2006">
                <mc:Choice xmlns:v="urn:schemas-microsoft-com:vml" Requires="v">
                  <p:oleObj spid="_x0000_s8398" r:id="rId6" imgW="279400" imgH="241300" progId="Equation.3">
                    <p:embed/>
                  </p:oleObj>
                </mc:Choice>
                <mc:Fallback>
                  <p:oleObj r:id="rId6" imgW="279400" imgH="241300" progId="Equation.3">
                    <p:embed/>
                    <p:pic>
                      <p:nvPicPr>
                        <p:cNvPr id="0" name="图片 8347"/>
                        <p:cNvPicPr/>
                        <p:nvPr/>
                      </p:nvPicPr>
                      <p:blipFill>
                        <a:blip r:embed="rId7">
                          <a:clrChange>
                            <a:clrFrom>
                              <a:srgbClr val="000000"/>
                            </a:clrFrom>
                            <a:clrTo>
                              <a:srgbClr val="FFFF00"/>
                            </a:clrTo>
                          </a:clrChange>
                        </a:blip>
                        <a:stretch>
                          <a:fillRect/>
                        </a:stretch>
                      </p:blipFill>
                      <p:spPr>
                        <a:xfrm>
                          <a:off x="625" y="1008"/>
                          <a:ext cx="623" cy="391"/>
                        </a:xfrm>
                        <a:prstGeom prst="rect">
                          <a:avLst/>
                        </a:prstGeom>
                        <a:noFill/>
                        <a:ln w="38100">
                          <a:noFill/>
                          <a:miter/>
                        </a:ln>
                      </p:spPr>
                    </p:pic>
                  </p:oleObj>
                </mc:Fallback>
              </mc:AlternateContent>
            </a:graphicData>
          </a:graphic>
        </p:graphicFrame>
        <p:sp>
          <p:nvSpPr>
            <p:cNvPr id="256072" name="文本框 256071"/>
            <p:cNvSpPr txBox="1"/>
            <p:nvPr/>
          </p:nvSpPr>
          <p:spPr>
            <a:xfrm>
              <a:off x="1375" y="275"/>
              <a:ext cx="213" cy="291"/>
            </a:xfrm>
            <a:prstGeom prst="rect">
              <a:avLst/>
            </a:prstGeom>
            <a:noFill/>
            <a:ln w="38100">
              <a:noFill/>
            </a:ln>
          </p:spPr>
          <p:txBody>
            <a:bodyPr wrap="none" anchor="ctr">
              <a:spAutoFit/>
            </a:bodyPr>
            <a:lstStyle/>
            <a:p>
              <a:pPr lvl="0" algn="ctr" eaLnBrk="0" hangingPunct="0"/>
              <a:r>
                <a:rPr lang="zh-CN" altLang="en-US" sz="2400" dirty="0">
                  <a:latin typeface="Times New Roman" panose="02020603050405020304" pitchFamily="18" charset="0"/>
                  <a:ea typeface="宋体" panose="02010600030101010101" pitchFamily="2" charset="-122"/>
                </a:rPr>
                <a:t>1</a:t>
              </a:r>
            </a:p>
          </p:txBody>
        </p:sp>
        <p:sp>
          <p:nvSpPr>
            <p:cNvPr id="256073" name="直接连接符 256072"/>
            <p:cNvSpPr/>
            <p:nvPr/>
          </p:nvSpPr>
          <p:spPr>
            <a:xfrm flipH="1">
              <a:off x="528" y="1067"/>
              <a:ext cx="844" cy="714"/>
            </a:xfrm>
            <a:prstGeom prst="line">
              <a:avLst/>
            </a:prstGeom>
            <a:ln w="38100" cap="flat" cmpd="sng">
              <a:solidFill>
                <a:schemeClr val="tx1"/>
              </a:solidFill>
              <a:prstDash val="solid"/>
              <a:headEnd type="none" w="med" len="med"/>
              <a:tailEnd type="none" w="med" len="med"/>
            </a:ln>
          </p:spPr>
        </p:sp>
        <p:sp>
          <p:nvSpPr>
            <p:cNvPr id="256074" name="文本框 256073"/>
            <p:cNvSpPr txBox="1"/>
            <p:nvPr/>
          </p:nvSpPr>
          <p:spPr>
            <a:xfrm>
              <a:off x="307" y="1611"/>
              <a:ext cx="213" cy="291"/>
            </a:xfrm>
            <a:prstGeom prst="rect">
              <a:avLst/>
            </a:prstGeom>
            <a:noFill/>
            <a:ln w="38100">
              <a:noFill/>
            </a:ln>
          </p:spPr>
          <p:txBody>
            <a:bodyPr wrap="none" anchor="ctr">
              <a:spAutoFit/>
            </a:bodyPr>
            <a:lstStyle/>
            <a:p>
              <a:pPr lvl="0" algn="ctr" eaLnBrk="0" hangingPunct="0"/>
              <a:r>
                <a:rPr lang="zh-CN" altLang="en-US" sz="2400" b="1" dirty="0">
                  <a:latin typeface="Times New Roman" panose="02020603050405020304" pitchFamily="18" charset="0"/>
                  <a:ea typeface="宋体" panose="02010600030101010101" pitchFamily="2" charset="-122"/>
                </a:rPr>
                <a:t>2</a:t>
              </a:r>
            </a:p>
          </p:txBody>
        </p:sp>
        <p:sp>
          <p:nvSpPr>
            <p:cNvPr id="256075" name="文本框 256074"/>
            <p:cNvSpPr txBox="1"/>
            <p:nvPr/>
          </p:nvSpPr>
          <p:spPr>
            <a:xfrm>
              <a:off x="2179" y="1563"/>
              <a:ext cx="213" cy="291"/>
            </a:xfrm>
            <a:prstGeom prst="rect">
              <a:avLst/>
            </a:prstGeom>
            <a:noFill/>
            <a:ln w="38100">
              <a:noFill/>
            </a:ln>
          </p:spPr>
          <p:txBody>
            <a:bodyPr wrap="none" anchor="ctr">
              <a:spAutoFit/>
            </a:bodyPr>
            <a:lstStyle/>
            <a:p>
              <a:pPr lvl="0" algn="ctr" eaLnBrk="0" hangingPunct="0"/>
              <a:r>
                <a:rPr lang="zh-CN" altLang="en-US" sz="2400" dirty="0">
                  <a:latin typeface="Times New Roman" panose="02020603050405020304" pitchFamily="18" charset="0"/>
                  <a:ea typeface="宋体" panose="02010600030101010101" pitchFamily="2" charset="-122"/>
                </a:rPr>
                <a:t>3</a:t>
              </a:r>
            </a:p>
          </p:txBody>
        </p:sp>
        <p:sp>
          <p:nvSpPr>
            <p:cNvPr id="256076" name="直接连接符 256075"/>
            <p:cNvSpPr/>
            <p:nvPr/>
          </p:nvSpPr>
          <p:spPr>
            <a:xfrm>
              <a:off x="1368" y="231"/>
              <a:ext cx="10" cy="812"/>
            </a:xfrm>
            <a:prstGeom prst="line">
              <a:avLst/>
            </a:prstGeom>
            <a:ln w="38100" cap="flat" cmpd="sng">
              <a:solidFill>
                <a:schemeClr val="tx1"/>
              </a:solidFill>
              <a:prstDash val="solid"/>
              <a:headEnd type="none" w="med" len="med"/>
              <a:tailEnd type="none" w="med" len="med"/>
            </a:ln>
          </p:spPr>
        </p:sp>
        <p:sp>
          <p:nvSpPr>
            <p:cNvPr id="256077" name="矩形 256076"/>
            <p:cNvSpPr/>
            <p:nvPr/>
          </p:nvSpPr>
          <p:spPr>
            <a:xfrm>
              <a:off x="1296" y="524"/>
              <a:ext cx="126" cy="293"/>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sp>
          <p:nvSpPr>
            <p:cNvPr id="256078" name="椭圆 256077"/>
            <p:cNvSpPr/>
            <p:nvPr/>
          </p:nvSpPr>
          <p:spPr>
            <a:xfrm flipV="1">
              <a:off x="1343" y="1036"/>
              <a:ext cx="56" cy="49"/>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sz="2400"/>
            </a:p>
          </p:txBody>
        </p:sp>
        <p:sp>
          <p:nvSpPr>
            <p:cNvPr id="256079" name="直接连接符 256078"/>
            <p:cNvSpPr/>
            <p:nvPr/>
          </p:nvSpPr>
          <p:spPr>
            <a:xfrm>
              <a:off x="1372" y="1067"/>
              <a:ext cx="800" cy="714"/>
            </a:xfrm>
            <a:prstGeom prst="line">
              <a:avLst/>
            </a:prstGeom>
            <a:ln w="38100" cap="flat" cmpd="sng">
              <a:solidFill>
                <a:schemeClr val="tx1"/>
              </a:solidFill>
              <a:prstDash val="solid"/>
              <a:headEnd type="none" w="med" len="med"/>
              <a:tailEnd type="none" w="med" len="med"/>
            </a:ln>
          </p:spPr>
        </p:sp>
        <p:sp>
          <p:nvSpPr>
            <p:cNvPr id="256080" name="矩形 256079"/>
            <p:cNvSpPr/>
            <p:nvPr/>
          </p:nvSpPr>
          <p:spPr>
            <a:xfrm rot="-8089864" flipH="1">
              <a:off x="954" y="1239"/>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sp>
          <p:nvSpPr>
            <p:cNvPr id="256081" name="矩形 256080"/>
            <p:cNvSpPr/>
            <p:nvPr/>
          </p:nvSpPr>
          <p:spPr>
            <a:xfrm rot="8089864">
              <a:off x="1719" y="1239"/>
              <a:ext cx="110" cy="291"/>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graphicFrame>
          <p:nvGraphicFramePr>
            <p:cNvPr id="256082" name="对象 256081"/>
            <p:cNvGraphicFramePr/>
            <p:nvPr/>
          </p:nvGraphicFramePr>
          <p:xfrm>
            <a:off x="1742" y="1072"/>
            <a:ext cx="424" cy="373"/>
          </p:xfrm>
          <a:graphic>
            <a:graphicData uri="http://schemas.openxmlformats.org/presentationml/2006/ole">
              <mc:AlternateContent xmlns:mc="http://schemas.openxmlformats.org/markup-compatibility/2006">
                <mc:Choice xmlns:v="urn:schemas-microsoft-com:vml" Requires="v">
                  <p:oleObj spid="_x0000_s8399" r:id="rId8" imgW="190500" imgH="228600" progId="Equation.3">
                    <p:embed/>
                  </p:oleObj>
                </mc:Choice>
                <mc:Fallback>
                  <p:oleObj r:id="rId8" imgW="190500" imgH="228600" progId="Equation.3">
                    <p:embed/>
                    <p:pic>
                      <p:nvPicPr>
                        <p:cNvPr id="0" name="图片 8348"/>
                        <p:cNvPicPr/>
                        <p:nvPr/>
                      </p:nvPicPr>
                      <p:blipFill>
                        <a:blip r:embed="rId9">
                          <a:clrChange>
                            <a:clrFrom>
                              <a:srgbClr val="000000"/>
                            </a:clrFrom>
                            <a:clrTo>
                              <a:srgbClr val="FFFF00"/>
                            </a:clrTo>
                          </a:clrChange>
                        </a:blip>
                        <a:stretch>
                          <a:fillRect/>
                        </a:stretch>
                      </p:blipFill>
                      <p:spPr>
                        <a:xfrm>
                          <a:off x="1742" y="1072"/>
                          <a:ext cx="424" cy="373"/>
                        </a:xfrm>
                        <a:prstGeom prst="rect">
                          <a:avLst/>
                        </a:prstGeom>
                        <a:noFill/>
                        <a:ln w="38100">
                          <a:noFill/>
                          <a:miter/>
                        </a:ln>
                      </p:spPr>
                    </p:pic>
                  </p:oleObj>
                </mc:Fallback>
              </mc:AlternateContent>
            </a:graphicData>
          </a:graphic>
        </p:graphicFrame>
        <p:graphicFrame>
          <p:nvGraphicFramePr>
            <p:cNvPr id="256083" name="对象 256082"/>
            <p:cNvGraphicFramePr/>
            <p:nvPr/>
          </p:nvGraphicFramePr>
          <p:xfrm>
            <a:off x="994" y="569"/>
            <a:ext cx="590" cy="391"/>
          </p:xfrm>
          <a:graphic>
            <a:graphicData uri="http://schemas.openxmlformats.org/presentationml/2006/ole">
              <mc:AlternateContent xmlns:mc="http://schemas.openxmlformats.org/markup-compatibility/2006">
                <mc:Choice xmlns:v="urn:schemas-microsoft-com:vml" Requires="v">
                  <p:oleObj spid="_x0000_s8400" r:id="rId10" imgW="266065" imgH="241300" progId="Equation.3">
                    <p:embed/>
                  </p:oleObj>
                </mc:Choice>
                <mc:Fallback>
                  <p:oleObj r:id="rId10" imgW="266065" imgH="241300" progId="Equation.3">
                    <p:embed/>
                    <p:pic>
                      <p:nvPicPr>
                        <p:cNvPr id="0" name="图片 8349"/>
                        <p:cNvPicPr/>
                        <p:nvPr/>
                      </p:nvPicPr>
                      <p:blipFill>
                        <a:blip r:embed="rId11">
                          <a:clrChange>
                            <a:clrFrom>
                              <a:srgbClr val="000000"/>
                            </a:clrFrom>
                            <a:clrTo>
                              <a:srgbClr val="FFFF00"/>
                            </a:clrTo>
                          </a:clrChange>
                        </a:blip>
                        <a:stretch>
                          <a:fillRect/>
                        </a:stretch>
                      </p:blipFill>
                      <p:spPr>
                        <a:xfrm>
                          <a:off x="994" y="569"/>
                          <a:ext cx="590" cy="391"/>
                        </a:xfrm>
                        <a:prstGeom prst="rect">
                          <a:avLst/>
                        </a:prstGeom>
                        <a:noFill/>
                        <a:ln w="38100">
                          <a:noFill/>
                          <a:miter/>
                        </a:ln>
                      </p:spPr>
                    </p:pic>
                  </p:oleObj>
                </mc:Fallback>
              </mc:AlternateContent>
            </a:graphicData>
          </a:graphic>
        </p:graphicFrame>
      </p:grpSp>
      <p:grpSp>
        <p:nvGrpSpPr>
          <p:cNvPr id="256084" name="组合 256083"/>
          <p:cNvGrpSpPr/>
          <p:nvPr/>
        </p:nvGrpSpPr>
        <p:grpSpPr>
          <a:xfrm>
            <a:off x="5661025" y="747713"/>
            <a:ext cx="3394075" cy="2697162"/>
            <a:chOff x="3500" y="257"/>
            <a:chExt cx="2138" cy="1699"/>
          </a:xfrm>
        </p:grpSpPr>
        <p:sp>
          <p:nvSpPr>
            <p:cNvPr id="256085" name="文本框 256084"/>
            <p:cNvSpPr txBox="1"/>
            <p:nvPr/>
          </p:nvSpPr>
          <p:spPr>
            <a:xfrm>
              <a:off x="3673" y="960"/>
              <a:ext cx="375" cy="291"/>
            </a:xfrm>
            <a:prstGeom prst="rect">
              <a:avLst/>
            </a:prstGeom>
            <a:noFill/>
            <a:ln w="38100">
              <a:noFill/>
            </a:ln>
          </p:spPr>
          <p:txBody>
            <a:bodyPr wrap="none" anchor="t">
              <a:spAutoFit/>
            </a:bodyPr>
            <a:lstStyle/>
            <a:p>
              <a:pPr lvl="0" eaLnBrk="0" hangingPunct="0"/>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12</a:t>
              </a:r>
              <a:endParaRPr lang="en-US" altLang="zh-CN" sz="2400" b="1">
                <a:latin typeface="Times New Roman" panose="02020603050405020304" pitchFamily="18" charset="0"/>
                <a:ea typeface="宋体" panose="02010600030101010101" pitchFamily="2" charset="-122"/>
              </a:endParaRPr>
            </a:p>
          </p:txBody>
        </p:sp>
        <p:grpSp>
          <p:nvGrpSpPr>
            <p:cNvPr id="256086" name="组合 256085"/>
            <p:cNvGrpSpPr/>
            <p:nvPr/>
          </p:nvGrpSpPr>
          <p:grpSpPr>
            <a:xfrm>
              <a:off x="3500" y="257"/>
              <a:ext cx="2138" cy="1699"/>
              <a:chOff x="434" y="209"/>
              <a:chExt cx="2138" cy="1699"/>
            </a:xfrm>
          </p:grpSpPr>
          <p:sp>
            <p:nvSpPr>
              <p:cNvPr id="256087" name="文本框 256086"/>
              <p:cNvSpPr txBox="1"/>
              <p:nvPr/>
            </p:nvSpPr>
            <p:spPr>
              <a:xfrm>
                <a:off x="1273" y="1603"/>
                <a:ext cx="375" cy="291"/>
              </a:xfrm>
              <a:prstGeom prst="rect">
                <a:avLst/>
              </a:prstGeom>
              <a:noFill/>
              <a:ln w="38100">
                <a:noFill/>
              </a:ln>
            </p:spPr>
            <p:txBody>
              <a:bodyPr wrap="none" anchor="t">
                <a:spAutoFit/>
              </a:bodyPr>
              <a:lstStyle/>
              <a:p>
                <a:pPr lvl="0" eaLnBrk="0" hangingPunct="0"/>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23</a:t>
                </a:r>
                <a:endParaRPr lang="en-US" altLang="zh-CN" sz="2400" b="1">
                  <a:latin typeface="Times New Roman" panose="02020603050405020304" pitchFamily="18" charset="0"/>
                  <a:ea typeface="宋体" panose="02010600030101010101" pitchFamily="2" charset="-122"/>
                </a:endParaRPr>
              </a:p>
            </p:txBody>
          </p:sp>
          <p:sp>
            <p:nvSpPr>
              <p:cNvPr id="256088" name="文本框 256087"/>
              <p:cNvSpPr txBox="1"/>
              <p:nvPr/>
            </p:nvSpPr>
            <p:spPr>
              <a:xfrm>
                <a:off x="1764" y="877"/>
                <a:ext cx="375" cy="291"/>
              </a:xfrm>
              <a:prstGeom prst="rect">
                <a:avLst/>
              </a:prstGeom>
              <a:noFill/>
              <a:ln w="38100">
                <a:noFill/>
              </a:ln>
            </p:spPr>
            <p:txBody>
              <a:bodyPr wrap="none" anchor="t">
                <a:spAutoFit/>
              </a:bodyPr>
              <a:lstStyle/>
              <a:p>
                <a:pPr lvl="0" eaLnBrk="0" hangingPunct="0"/>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31</a:t>
                </a:r>
                <a:endParaRPr lang="en-US" altLang="zh-CN" sz="2400" b="1">
                  <a:latin typeface="Times New Roman" panose="02020603050405020304" pitchFamily="18" charset="0"/>
                  <a:ea typeface="宋体" panose="02010600030101010101" pitchFamily="2" charset="-122"/>
                </a:endParaRPr>
              </a:p>
            </p:txBody>
          </p:sp>
          <p:sp>
            <p:nvSpPr>
              <p:cNvPr id="256089" name="直接连接符 256088"/>
              <p:cNvSpPr/>
              <p:nvPr/>
            </p:nvSpPr>
            <p:spPr>
              <a:xfrm>
                <a:off x="806" y="1534"/>
                <a:ext cx="1260" cy="0"/>
              </a:xfrm>
              <a:prstGeom prst="line">
                <a:avLst/>
              </a:prstGeom>
              <a:ln w="38100" cap="flat" cmpd="sng">
                <a:solidFill>
                  <a:schemeClr val="tx1"/>
                </a:solidFill>
                <a:prstDash val="solid"/>
                <a:headEnd type="none" w="med" len="med"/>
                <a:tailEnd type="none" w="med" len="med"/>
              </a:ln>
            </p:spPr>
          </p:sp>
          <p:sp>
            <p:nvSpPr>
              <p:cNvPr id="256090" name="矩形 256089"/>
              <p:cNvSpPr/>
              <p:nvPr/>
            </p:nvSpPr>
            <p:spPr>
              <a:xfrm>
                <a:off x="1320" y="1484"/>
                <a:ext cx="281" cy="100"/>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sp>
            <p:nvSpPr>
              <p:cNvPr id="256091" name="直接连接符 256090"/>
              <p:cNvSpPr/>
              <p:nvPr/>
            </p:nvSpPr>
            <p:spPr>
              <a:xfrm>
                <a:off x="1452" y="900"/>
                <a:ext cx="636" cy="636"/>
              </a:xfrm>
              <a:prstGeom prst="line">
                <a:avLst/>
              </a:prstGeom>
              <a:ln w="38100" cap="flat" cmpd="sng">
                <a:solidFill>
                  <a:schemeClr val="tx1"/>
                </a:solidFill>
                <a:prstDash val="solid"/>
                <a:headEnd type="none" w="med" len="med"/>
                <a:tailEnd type="none" w="med" len="med"/>
              </a:ln>
            </p:spPr>
          </p:sp>
          <p:sp>
            <p:nvSpPr>
              <p:cNvPr id="256092" name="矩形 256091"/>
              <p:cNvSpPr/>
              <p:nvPr/>
            </p:nvSpPr>
            <p:spPr>
              <a:xfrm rot="8089864">
                <a:off x="1755" y="1126"/>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sp>
            <p:nvSpPr>
              <p:cNvPr id="256093" name="直接连接符 256092"/>
              <p:cNvSpPr/>
              <p:nvPr/>
            </p:nvSpPr>
            <p:spPr>
              <a:xfrm flipH="1">
                <a:off x="816" y="900"/>
                <a:ext cx="624" cy="624"/>
              </a:xfrm>
              <a:prstGeom prst="line">
                <a:avLst/>
              </a:prstGeom>
              <a:ln w="38100" cap="flat" cmpd="sng">
                <a:solidFill>
                  <a:schemeClr val="tx1"/>
                </a:solidFill>
                <a:prstDash val="solid"/>
                <a:headEnd type="none" w="med" len="med"/>
                <a:tailEnd type="none" w="med" len="med"/>
              </a:ln>
            </p:spPr>
          </p:sp>
          <p:sp>
            <p:nvSpPr>
              <p:cNvPr id="256094" name="矩形 256093"/>
              <p:cNvSpPr/>
              <p:nvPr/>
            </p:nvSpPr>
            <p:spPr>
              <a:xfrm rot="13489864">
                <a:off x="1095" y="1067"/>
                <a:ext cx="111" cy="238"/>
              </a:xfrm>
              <a:prstGeom prst="rect">
                <a:avLst/>
              </a:prstGeom>
              <a:solidFill>
                <a:schemeClr val="bg1"/>
              </a:solidFill>
              <a:ln w="38100" cap="flat" cmpd="sng">
                <a:solidFill>
                  <a:schemeClr val="tx1"/>
                </a:solidFill>
                <a:prstDash val="solid"/>
                <a:miter/>
                <a:headEnd type="none" w="med" len="med"/>
                <a:tailEnd type="none" w="med" len="med"/>
              </a:ln>
            </p:spPr>
            <p:txBody>
              <a:bodyPr/>
              <a:lstStyle/>
              <a:p>
                <a:endParaRPr lang="zh-CN" altLang="en-US" sz="2400"/>
              </a:p>
            </p:txBody>
          </p:sp>
          <p:sp>
            <p:nvSpPr>
              <p:cNvPr id="256095" name="直接连接符 256094"/>
              <p:cNvSpPr/>
              <p:nvPr/>
            </p:nvSpPr>
            <p:spPr>
              <a:xfrm flipH="1">
                <a:off x="434" y="1536"/>
                <a:ext cx="382" cy="245"/>
              </a:xfrm>
              <a:prstGeom prst="line">
                <a:avLst/>
              </a:prstGeom>
              <a:ln w="38100" cap="flat" cmpd="sng">
                <a:solidFill>
                  <a:schemeClr val="tx1"/>
                </a:solidFill>
                <a:prstDash val="solid"/>
                <a:headEnd type="none" w="med" len="med"/>
                <a:tailEnd type="none" w="med" len="med"/>
              </a:ln>
            </p:spPr>
          </p:sp>
          <p:sp>
            <p:nvSpPr>
              <p:cNvPr id="256096" name="直接连接符 256095"/>
              <p:cNvSpPr/>
              <p:nvPr/>
            </p:nvSpPr>
            <p:spPr>
              <a:xfrm>
                <a:off x="2076" y="1524"/>
                <a:ext cx="276" cy="209"/>
              </a:xfrm>
              <a:prstGeom prst="line">
                <a:avLst/>
              </a:prstGeom>
              <a:ln w="38100" cap="flat" cmpd="sng">
                <a:solidFill>
                  <a:schemeClr val="tx1"/>
                </a:solidFill>
                <a:prstDash val="solid"/>
                <a:headEnd type="none" w="med" len="med"/>
                <a:tailEnd type="none" w="med" len="med"/>
              </a:ln>
            </p:spPr>
          </p:sp>
          <p:sp>
            <p:nvSpPr>
              <p:cNvPr id="256097" name="文本框 256096"/>
              <p:cNvSpPr txBox="1"/>
              <p:nvPr/>
            </p:nvSpPr>
            <p:spPr>
              <a:xfrm>
                <a:off x="1459" y="417"/>
                <a:ext cx="213" cy="291"/>
              </a:xfrm>
              <a:prstGeom prst="rect">
                <a:avLst/>
              </a:prstGeom>
              <a:noFill/>
              <a:ln w="38100">
                <a:noFill/>
              </a:ln>
            </p:spPr>
            <p:txBody>
              <a:bodyPr wrap="none" anchor="ctr">
                <a:spAutoFit/>
              </a:bodyPr>
              <a:lstStyle/>
              <a:p>
                <a:pPr lvl="0" algn="ctr" eaLnBrk="0" hangingPunct="0"/>
                <a:r>
                  <a:rPr lang="zh-CN" altLang="en-US" sz="2400" dirty="0">
                    <a:latin typeface="Times New Roman" panose="02020603050405020304" pitchFamily="18" charset="0"/>
                    <a:ea typeface="宋体" panose="02010600030101010101" pitchFamily="2" charset="-122"/>
                  </a:rPr>
                  <a:t>1</a:t>
                </a:r>
              </a:p>
            </p:txBody>
          </p:sp>
          <p:sp>
            <p:nvSpPr>
              <p:cNvPr id="256098" name="文本框 256097"/>
              <p:cNvSpPr txBox="1"/>
              <p:nvPr/>
            </p:nvSpPr>
            <p:spPr>
              <a:xfrm>
                <a:off x="559" y="1617"/>
                <a:ext cx="213" cy="291"/>
              </a:xfrm>
              <a:prstGeom prst="rect">
                <a:avLst/>
              </a:prstGeom>
              <a:noFill/>
              <a:ln w="38100">
                <a:noFill/>
              </a:ln>
            </p:spPr>
            <p:txBody>
              <a:bodyPr wrap="none" anchor="ctr">
                <a:spAutoFit/>
              </a:bodyPr>
              <a:lstStyle/>
              <a:p>
                <a:pPr lvl="0" algn="ctr" eaLnBrk="0" hangingPunct="0"/>
                <a:r>
                  <a:rPr lang="zh-CN" altLang="en-US" sz="2400" b="1" dirty="0">
                    <a:latin typeface="Times New Roman" panose="02020603050405020304" pitchFamily="18" charset="0"/>
                    <a:ea typeface="宋体" panose="02010600030101010101" pitchFamily="2" charset="-122"/>
                  </a:rPr>
                  <a:t>2</a:t>
                </a:r>
              </a:p>
            </p:txBody>
          </p:sp>
          <p:sp>
            <p:nvSpPr>
              <p:cNvPr id="256099" name="文本框 256098"/>
              <p:cNvSpPr txBox="1"/>
              <p:nvPr/>
            </p:nvSpPr>
            <p:spPr>
              <a:xfrm>
                <a:off x="2359" y="1542"/>
                <a:ext cx="213" cy="291"/>
              </a:xfrm>
              <a:prstGeom prst="rect">
                <a:avLst/>
              </a:prstGeom>
              <a:noFill/>
              <a:ln w="38100">
                <a:noFill/>
              </a:ln>
            </p:spPr>
            <p:txBody>
              <a:bodyPr wrap="none" anchor="ctr">
                <a:spAutoFit/>
              </a:bodyPr>
              <a:lstStyle/>
              <a:p>
                <a:pPr lvl="0" algn="ctr" eaLnBrk="0" hangingPunct="0"/>
                <a:r>
                  <a:rPr lang="zh-CN" altLang="en-US" sz="2400" dirty="0">
                    <a:latin typeface="Times New Roman" panose="02020603050405020304" pitchFamily="18" charset="0"/>
                    <a:ea typeface="宋体" panose="02010600030101010101" pitchFamily="2" charset="-122"/>
                  </a:rPr>
                  <a:t>3</a:t>
                </a:r>
              </a:p>
            </p:txBody>
          </p:sp>
          <p:sp>
            <p:nvSpPr>
              <p:cNvPr id="256100" name="椭圆 256099"/>
              <p:cNvSpPr/>
              <p:nvPr/>
            </p:nvSpPr>
            <p:spPr>
              <a:xfrm flipV="1">
                <a:off x="804" y="1505"/>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sz="2400"/>
              </a:p>
            </p:txBody>
          </p:sp>
          <p:sp>
            <p:nvSpPr>
              <p:cNvPr id="256101" name="椭圆 256100"/>
              <p:cNvSpPr/>
              <p:nvPr/>
            </p:nvSpPr>
            <p:spPr>
              <a:xfrm flipV="1">
                <a:off x="2064" y="1505"/>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sz="2400"/>
              </a:p>
            </p:txBody>
          </p:sp>
          <p:sp>
            <p:nvSpPr>
              <p:cNvPr id="256102" name="椭圆 256101"/>
              <p:cNvSpPr/>
              <p:nvPr/>
            </p:nvSpPr>
            <p:spPr>
              <a:xfrm flipV="1">
                <a:off x="1428" y="881"/>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sz="2400"/>
              </a:p>
            </p:txBody>
          </p:sp>
          <p:sp>
            <p:nvSpPr>
              <p:cNvPr id="256103" name="直接连接符 256102"/>
              <p:cNvSpPr/>
              <p:nvPr/>
            </p:nvSpPr>
            <p:spPr>
              <a:xfrm flipV="1">
                <a:off x="1440" y="209"/>
                <a:ext cx="0" cy="691"/>
              </a:xfrm>
              <a:prstGeom prst="line">
                <a:avLst/>
              </a:prstGeom>
              <a:ln w="38100" cap="flat" cmpd="sng">
                <a:solidFill>
                  <a:schemeClr val="tx1"/>
                </a:solidFill>
                <a:prstDash val="solid"/>
                <a:headEnd type="none" w="med" len="med"/>
                <a:tailEnd type="none" w="med" len="med"/>
              </a:ln>
            </p:spPr>
          </p:sp>
        </p:grpSp>
      </p:grpSp>
      <p:sp>
        <p:nvSpPr>
          <p:cNvPr id="256104" name="左右箭头 256103"/>
          <p:cNvSpPr/>
          <p:nvPr/>
        </p:nvSpPr>
        <p:spPr>
          <a:xfrm>
            <a:off x="3838575" y="1916113"/>
            <a:ext cx="1143000" cy="565150"/>
          </a:xfrm>
          <a:prstGeom prst="leftRightArrow">
            <a:avLst>
              <a:gd name="adj1" fmla="val 50000"/>
              <a:gd name="adj2" fmla="val 40449"/>
            </a:avLst>
          </a:prstGeom>
          <a:gradFill rotWithShape="0">
            <a:gsLst>
              <a:gs pos="0">
                <a:srgbClr val="FF3300"/>
              </a:gs>
              <a:gs pos="50000">
                <a:srgbClr val="FFFFFF"/>
              </a:gs>
              <a:gs pos="100000">
                <a:srgbClr val="FF3300"/>
              </a:gs>
            </a:gsLst>
            <a:lin ang="18900000" scaled="1"/>
            <a:tileRect/>
          </a:gradFill>
          <a:ln w="38100" cap="flat" cmpd="sng">
            <a:solidFill>
              <a:srgbClr val="FF0000"/>
            </a:solidFill>
            <a:prstDash val="solid"/>
            <a:miter/>
            <a:headEnd type="none" w="med" len="med"/>
            <a:tailEnd type="none" w="med" len="med"/>
          </a:ln>
        </p:spPr>
        <p:txBody>
          <a:bodyPr/>
          <a:lstStyle/>
          <a:p>
            <a:endParaRPr lang="zh-CN" altLang="en-US" sz="2400"/>
          </a:p>
        </p:txBody>
      </p:sp>
      <p:graphicFrame>
        <p:nvGraphicFramePr>
          <p:cNvPr id="256163" name="对象 256162"/>
          <p:cNvGraphicFramePr/>
          <p:nvPr/>
        </p:nvGraphicFramePr>
        <p:xfrm>
          <a:off x="66675" y="5943600"/>
          <a:ext cx="1054100" cy="757238"/>
        </p:xfrm>
        <a:graphic>
          <a:graphicData uri="http://schemas.openxmlformats.org/presentationml/2006/ole">
            <mc:AlternateContent xmlns:mc="http://schemas.openxmlformats.org/markup-compatibility/2006">
              <mc:Choice xmlns:v="urn:schemas-microsoft-com:vml" Requires="v">
                <p:oleObj spid="_x0000_s8401" r:id="rId12" imgW="2286000" imgH="1957070" progId="MS_ClipArt_Gallery.2">
                  <p:embed/>
                </p:oleObj>
              </mc:Choice>
              <mc:Fallback>
                <p:oleObj r:id="rId12" imgW="2286000" imgH="1957070" progId="MS_ClipArt_Gallery.2">
                  <p:embed/>
                  <p:pic>
                    <p:nvPicPr>
                      <p:cNvPr id="0" name="图片 8350"/>
                      <p:cNvPicPr/>
                      <p:nvPr/>
                    </p:nvPicPr>
                    <p:blipFill>
                      <a:blip r:embed="rId13"/>
                      <a:stretch>
                        <a:fillRect/>
                      </a:stretch>
                    </p:blipFill>
                    <p:spPr>
                      <a:xfrm>
                        <a:off x="66675" y="5943600"/>
                        <a:ext cx="1054100" cy="757238"/>
                      </a:xfrm>
                      <a:prstGeom prst="rect">
                        <a:avLst/>
                      </a:prstGeom>
                      <a:noFill/>
                      <a:ln w="38100">
                        <a:noFill/>
                        <a:miter/>
                      </a:ln>
                    </p:spPr>
                  </p:pic>
                </p:oleObj>
              </mc:Fallback>
            </mc:AlternateContent>
          </a:graphicData>
        </a:graphic>
      </p:graphicFrame>
      <p:sp>
        <p:nvSpPr>
          <p:cNvPr id="256037" name="文本框 256036"/>
          <p:cNvSpPr txBox="1"/>
          <p:nvPr/>
        </p:nvSpPr>
        <p:spPr>
          <a:xfrm>
            <a:off x="806450" y="4191002"/>
            <a:ext cx="2473325" cy="461963"/>
          </a:xfrm>
          <a:prstGeom prst="rect">
            <a:avLst/>
          </a:prstGeom>
          <a:noFill/>
          <a:ln w="38100">
            <a:noFill/>
          </a:ln>
        </p:spPr>
        <p:txBody>
          <a:bodyPr wrap="none" anchor="t">
            <a:spAutoFit/>
          </a:bodyPr>
          <a:lstStyle/>
          <a:p>
            <a:pPr lvl="0" eaLnBrk="0" hangingPunct="0"/>
            <a:r>
              <a:rPr lang="zh-CN" altLang="en-US" sz="2400" b="1">
                <a:latin typeface="Times New Roman" panose="02020603050405020304" pitchFamily="18" charset="0"/>
                <a:ea typeface="宋体" panose="02010600030101010101" pitchFamily="2" charset="-122"/>
              </a:rPr>
              <a:t>当</a:t>
            </a:r>
            <a:r>
              <a:rPr lang="en-US" altLang="zh-CN" sz="2400" b="1" i="1">
                <a:latin typeface="Times New Roman" panose="02020603050405020304" pitchFamily="18" charset="0"/>
                <a:ea typeface="宋体" panose="02010600030101010101" pitchFamily="2" charset="-122"/>
              </a:rPr>
              <a:t>R</a:t>
            </a:r>
            <a:r>
              <a:rPr lang="en-US" altLang="zh-CN" sz="2400" b="1" i="1" baseline="-25000">
                <a:latin typeface="Times New Roman" panose="02020603050405020304" pitchFamily="18" charset="0"/>
                <a:ea typeface="宋体" panose="02010600030101010101" pitchFamily="2" charset="-122"/>
              </a:rPr>
              <a:t>1</a:t>
            </a:r>
            <a:r>
              <a:rPr lang="en-US" altLang="zh-CN" sz="2400" b="1" i="1">
                <a:latin typeface="Times New Roman" panose="02020603050405020304" pitchFamily="18" charset="0"/>
                <a:ea typeface="宋体" panose="02010600030101010101" pitchFamily="2" charset="-122"/>
              </a:rPr>
              <a:t>=R</a:t>
            </a:r>
            <a:r>
              <a:rPr lang="en-US" altLang="zh-CN" sz="2400" b="1" i="1" baseline="-25000">
                <a:latin typeface="Times New Roman" panose="02020603050405020304" pitchFamily="18" charset="0"/>
                <a:ea typeface="宋体" panose="02010600030101010101" pitchFamily="2" charset="-122"/>
              </a:rPr>
              <a:t>2</a:t>
            </a:r>
            <a:r>
              <a:rPr lang="en-US" altLang="zh-CN" sz="2400" b="1" i="1">
                <a:latin typeface="Times New Roman" panose="02020603050405020304" pitchFamily="18" charset="0"/>
                <a:ea typeface="宋体" panose="02010600030101010101" pitchFamily="2" charset="-122"/>
              </a:rPr>
              <a:t>=R</a:t>
            </a:r>
            <a:r>
              <a:rPr lang="en-US" altLang="zh-CN" sz="2400" b="1" i="1" baseline="-25000">
                <a:latin typeface="Times New Roman" panose="02020603050405020304" pitchFamily="18" charset="0"/>
                <a:ea typeface="宋体" panose="02010600030101010101" pitchFamily="2" charset="-122"/>
              </a:rPr>
              <a:t>3</a:t>
            </a:r>
            <a:r>
              <a:rPr lang="en-US" altLang="zh-CN" sz="2400" b="1" i="1">
                <a:latin typeface="Times New Roman" panose="02020603050405020304" pitchFamily="18" charset="0"/>
                <a:ea typeface="宋体" panose="02010600030101010101" pitchFamily="2" charset="-122"/>
              </a:rPr>
              <a:t>=R</a:t>
            </a:r>
            <a:r>
              <a:rPr lang="en-US" altLang="zh-CN" sz="2400" b="1" i="1" baseline="-25000">
                <a:latin typeface="Times New Roman" panose="02020603050405020304" pitchFamily="18" charset="0"/>
                <a:ea typeface="宋体" panose="02010600030101010101" pitchFamily="2" charset="-122"/>
              </a:rPr>
              <a:t>Y，</a:t>
            </a:r>
            <a:endParaRPr lang="zh-CN" altLang="en-US" sz="2400" b="1">
              <a:latin typeface="Times New Roman" panose="02020603050405020304" pitchFamily="18" charset="0"/>
              <a:ea typeface="宋体" panose="02010600030101010101" pitchFamily="2" charset="-122"/>
            </a:endParaRPr>
          </a:p>
        </p:txBody>
      </p:sp>
      <p:grpSp>
        <p:nvGrpSpPr>
          <p:cNvPr id="256168" name="组合 256167"/>
          <p:cNvGrpSpPr/>
          <p:nvPr/>
        </p:nvGrpSpPr>
        <p:grpSpPr>
          <a:xfrm>
            <a:off x="4900614" y="4237039"/>
            <a:ext cx="3457576" cy="560387"/>
            <a:chOff x="2800" y="2500"/>
            <a:chExt cx="2178" cy="353"/>
          </a:xfrm>
        </p:grpSpPr>
        <p:sp>
          <p:nvSpPr>
            <p:cNvPr id="256038" name="矩形 256037"/>
            <p:cNvSpPr/>
            <p:nvPr/>
          </p:nvSpPr>
          <p:spPr>
            <a:xfrm>
              <a:off x="4362" y="2562"/>
              <a:ext cx="333" cy="291"/>
            </a:xfrm>
            <a:prstGeom prst="rect">
              <a:avLst/>
            </a:prstGeom>
            <a:noFill/>
            <a:ln w="38100">
              <a:noFill/>
            </a:ln>
          </p:spPr>
          <p:txBody>
            <a:bodyPr wrap="none" anchor="t">
              <a:spAutoFit/>
            </a:bodyPr>
            <a:lstStyle/>
            <a:p>
              <a:pPr lvl="0" eaLnBrk="0" hangingPunct="0"/>
              <a:r>
                <a:rPr lang="zh-CN" altLang="zh-CN" sz="2400" b="1" dirty="0">
                  <a:latin typeface="宋体" panose="02010600030101010101" pitchFamily="2" charset="-122"/>
                  <a:ea typeface="宋体" panose="02010600030101010101" pitchFamily="2" charset="-122"/>
                  <a:sym typeface="Symbol" panose="05050102010706020507" pitchFamily="18" charset="2"/>
                </a:rPr>
                <a:t> </a:t>
              </a:r>
              <a:endParaRPr lang="zh-CN" altLang="en-US" sz="2400" b="1" dirty="0">
                <a:latin typeface="宋体" panose="02010600030101010101" pitchFamily="2" charset="-122"/>
                <a:ea typeface="宋体" panose="02010600030101010101" pitchFamily="2" charset="-122"/>
                <a:sym typeface="Symbol" panose="05050102010706020507" pitchFamily="18" charset="2"/>
              </a:endParaRPr>
            </a:p>
          </p:txBody>
        </p:sp>
        <p:sp>
          <p:nvSpPr>
            <p:cNvPr id="256167" name="矩形 256166"/>
            <p:cNvSpPr/>
            <p:nvPr/>
          </p:nvSpPr>
          <p:spPr>
            <a:xfrm>
              <a:off x="2800" y="2500"/>
              <a:ext cx="2178" cy="291"/>
            </a:xfrm>
            <a:prstGeom prst="rect">
              <a:avLst/>
            </a:prstGeom>
            <a:noFill/>
            <a:ln w="9525">
              <a:noFill/>
            </a:ln>
          </p:spPr>
          <p:txBody>
            <a:bodyPr wrap="none" anchor="t">
              <a:spAutoFit/>
            </a:bodyPr>
            <a:lstStyle/>
            <a:p>
              <a:pPr lvl="0" algn="ctr" eaLnBrk="0" hangingPunct="0"/>
              <a:r>
                <a:rPr lang="zh-CN" altLang="en-US" sz="2400" b="1" i="1" dirty="0" smtClean="0">
                  <a:latin typeface="Times New Roman" panose="02020603050405020304" pitchFamily="18" charset="0"/>
                  <a:ea typeface="宋体" panose="02010600030101010101" pitchFamily="2" charset="-122"/>
                </a:rPr>
                <a:t>当</a:t>
              </a:r>
              <a:r>
                <a:rPr lang="en-US" altLang="zh-CN" sz="2400" b="1" i="1" dirty="0" smtClean="0">
                  <a:latin typeface="Times New Roman" panose="02020603050405020304" pitchFamily="18" charset="0"/>
                  <a:ea typeface="宋体" panose="02010600030101010101" pitchFamily="2" charset="-122"/>
                </a:rPr>
                <a:t>R</a:t>
              </a:r>
              <a:r>
                <a:rPr lang="en-US" altLang="zh-CN" sz="2400" b="1" baseline="-25000" dirty="0" smtClean="0">
                  <a:latin typeface="Times New Roman" panose="02020603050405020304" pitchFamily="18" charset="0"/>
                  <a:ea typeface="宋体" panose="02010600030101010101" pitchFamily="2" charset="-122"/>
                </a:rPr>
                <a:t>12</a:t>
              </a:r>
              <a:r>
                <a:rPr lang="en-US" altLang="zh-CN" sz="2400" b="1" dirty="0" smtClean="0">
                  <a:latin typeface="Times New Roman" panose="02020603050405020304" pitchFamily="18" charset="0"/>
                  <a:ea typeface="宋体" panose="02010600030101010101" pitchFamily="2" charset="-122"/>
                </a:rPr>
                <a:t> = </a:t>
              </a:r>
              <a:r>
                <a:rPr lang="en-US" altLang="zh-CN" sz="2400" b="1" i="1" dirty="0" smtClean="0">
                  <a:latin typeface="Times New Roman" panose="02020603050405020304" pitchFamily="18" charset="0"/>
                  <a:ea typeface="宋体" panose="02010600030101010101" pitchFamily="2" charset="-122"/>
                </a:rPr>
                <a:t>R</a:t>
              </a:r>
              <a:r>
                <a:rPr lang="en-US" altLang="zh-CN" sz="2400" b="1" baseline="-25000" dirty="0" smtClean="0">
                  <a:latin typeface="Times New Roman" panose="02020603050405020304" pitchFamily="18" charset="0"/>
                  <a:ea typeface="宋体" panose="02010600030101010101" pitchFamily="2" charset="-122"/>
                </a:rPr>
                <a:t>23</a:t>
              </a:r>
              <a:r>
                <a:rPr lang="en-US" altLang="zh-CN" sz="2400" b="1" dirty="0" smtClean="0">
                  <a:latin typeface="Times New Roman" panose="02020603050405020304" pitchFamily="18" charset="0"/>
                  <a:ea typeface="宋体" panose="02010600030101010101" pitchFamily="2" charset="-122"/>
                </a:rPr>
                <a:t> =</a:t>
              </a:r>
              <a:r>
                <a:rPr lang="en-US" altLang="zh-CN" sz="2400" b="1" i="1" dirty="0" smtClean="0">
                  <a:latin typeface="Times New Roman" panose="02020603050405020304" pitchFamily="18" charset="0"/>
                  <a:ea typeface="宋体" panose="02010600030101010101" pitchFamily="2" charset="-122"/>
                </a:rPr>
                <a:t>R</a:t>
              </a:r>
              <a:r>
                <a:rPr lang="en-US" altLang="zh-CN" sz="2400" b="1" baseline="-25000" dirty="0" smtClean="0">
                  <a:latin typeface="Times New Roman" panose="02020603050405020304" pitchFamily="18" charset="0"/>
                  <a:ea typeface="宋体" panose="02010600030101010101" pitchFamily="2" charset="-122"/>
                </a:rPr>
                <a:t>31</a:t>
              </a:r>
              <a:r>
                <a:rPr lang="en-US" altLang="zh-CN" sz="2400" b="1" dirty="0" smtClean="0">
                  <a:latin typeface="Times New Roman" panose="02020603050405020304" pitchFamily="18" charset="0"/>
                  <a:ea typeface="宋体" panose="02010600030101010101" pitchFamily="2" charset="-122"/>
                </a:rPr>
                <a:t> =</a:t>
              </a:r>
              <a:r>
                <a:rPr lang="en-US" altLang="zh-CN" sz="2400" b="1" i="1" dirty="0" smtClean="0">
                  <a:latin typeface="Times New Roman" panose="02020603050405020304" pitchFamily="18" charset="0"/>
                  <a:ea typeface="宋体" panose="02010600030101010101" pitchFamily="2" charset="-122"/>
                </a:rPr>
                <a:t>R </a:t>
              </a:r>
              <a:r>
                <a:rPr lang="zh-CN" altLang="en-US" sz="2400" b="1" dirty="0" smtClean="0">
                  <a:latin typeface="Times New Roman" panose="02020603050405020304" pitchFamily="18" charset="0"/>
                  <a:ea typeface="宋体" panose="02010600030101010101" pitchFamily="2" charset="-122"/>
                </a:rPr>
                <a:t>时：</a:t>
              </a:r>
              <a:endParaRPr lang="zh-CN" altLang="en-US" sz="2400" b="1" dirty="0">
                <a:latin typeface="Times New Roman" panose="02020603050405020304" pitchFamily="18" charset="0"/>
                <a:ea typeface="宋体" panose="02010600030101010101" pitchFamily="2" charset="-122"/>
              </a:endParaRPr>
            </a:p>
          </p:txBody>
        </p:sp>
      </p:grpSp>
      <p:sp>
        <p:nvSpPr>
          <p:cNvPr id="256172" name="动作按钮: 前进或下一项 256171">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256173" name="动作按钮: 后退或前一项 256172">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graphicFrame>
        <p:nvGraphicFramePr>
          <p:cNvPr id="3" name="对象 2"/>
          <p:cNvGraphicFramePr>
            <a:graphicFrameLocks noChangeAspect="1"/>
          </p:cNvGraphicFramePr>
          <p:nvPr/>
        </p:nvGraphicFramePr>
        <p:xfrm>
          <a:off x="1290637" y="4941168"/>
          <a:ext cx="1580243" cy="618356"/>
        </p:xfrm>
        <a:graphic>
          <a:graphicData uri="http://schemas.openxmlformats.org/presentationml/2006/ole">
            <mc:AlternateContent xmlns:mc="http://schemas.openxmlformats.org/markup-compatibility/2006">
              <mc:Choice xmlns:v="urn:schemas-microsoft-com:vml" Requires="v">
                <p:oleObj spid="_x0000_s8402" name="Equation" r:id="rId14" imgW="14020800" imgH="5486400" progId="Equation.DSMT4">
                  <p:embed/>
                </p:oleObj>
              </mc:Choice>
              <mc:Fallback>
                <p:oleObj name="Equation" r:id="rId14" imgW="14020800" imgH="5486400" progId="Equation.DSMT4">
                  <p:embed/>
                  <p:pic>
                    <p:nvPicPr>
                      <p:cNvPr id="0" name="图片 8351"/>
                      <p:cNvPicPr/>
                      <p:nvPr/>
                    </p:nvPicPr>
                    <p:blipFill>
                      <a:blip r:embed="rId15"/>
                      <a:stretch>
                        <a:fillRect/>
                      </a:stretch>
                    </p:blipFill>
                    <p:spPr>
                      <a:xfrm>
                        <a:off x="1290637" y="4941168"/>
                        <a:ext cx="1580243" cy="618356"/>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6111420" y="5013175"/>
          <a:ext cx="1402217" cy="887117"/>
        </p:xfrm>
        <a:graphic>
          <a:graphicData uri="http://schemas.openxmlformats.org/presentationml/2006/ole">
            <mc:AlternateContent xmlns:mc="http://schemas.openxmlformats.org/markup-compatibility/2006">
              <mc:Choice xmlns:v="urn:schemas-microsoft-com:vml" Requires="v">
                <p:oleObj spid="_x0000_s8403" name="Equation" r:id="rId16" imgW="14935200" imgH="9448800" progId="Equation.DSMT4">
                  <p:embed/>
                </p:oleObj>
              </mc:Choice>
              <mc:Fallback>
                <p:oleObj name="Equation" r:id="rId16" imgW="14935200" imgH="9448800" progId="Equation.DSMT4">
                  <p:embed/>
                  <p:pic>
                    <p:nvPicPr>
                      <p:cNvPr id="0" name="图片 8352"/>
                      <p:cNvPicPr/>
                      <p:nvPr/>
                    </p:nvPicPr>
                    <p:blipFill>
                      <a:blip r:embed="rId17"/>
                      <a:stretch>
                        <a:fillRect/>
                      </a:stretch>
                    </p:blipFill>
                    <p:spPr>
                      <a:xfrm>
                        <a:off x="6111420" y="5013175"/>
                        <a:ext cx="1402217" cy="887117"/>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标题 303105"/>
          <p:cNvSpPr>
            <a:spLocks noGrp="1"/>
          </p:cNvSpPr>
          <p:nvPr>
            <p:ph type="ctrTitle"/>
          </p:nvPr>
        </p:nvSpPr>
        <p:spPr>
          <a:xfrm>
            <a:off x="152400" y="304800"/>
            <a:ext cx="1066800" cy="533400"/>
          </a:xfrm>
        </p:spPr>
        <p:txBody>
          <a:bodyPr anchor="b"/>
          <a:lstStyle/>
          <a:p>
            <a:pPr defTabSz="914400">
              <a:buNone/>
            </a:pPr>
            <a:r>
              <a:rPr lang="zh-CN" altLang="en-US" sz="2800" b="1" kern="1200" baseline="0" dirty="0">
                <a:solidFill>
                  <a:srgbClr val="FFFFCC"/>
                </a:solidFill>
                <a:latin typeface="Arial" panose="020B0604020202020204" pitchFamily="34" charset="0"/>
                <a:ea typeface="宋体" panose="02010600030101010101" pitchFamily="2" charset="-122"/>
              </a:rPr>
              <a:t>例：</a:t>
            </a:r>
            <a:endParaRPr lang="zh-CN" altLang="en-US" b="1" kern="1200" baseline="0" dirty="0">
              <a:solidFill>
                <a:srgbClr val="FF3300"/>
              </a:solidFill>
              <a:latin typeface="Arial" panose="020B0604020202020204" pitchFamily="34" charset="0"/>
              <a:ea typeface="宋体" panose="02010600030101010101" pitchFamily="2" charset="-122"/>
            </a:endParaRPr>
          </a:p>
        </p:txBody>
      </p:sp>
      <p:sp>
        <p:nvSpPr>
          <p:cNvPr id="303107" name="文本框 303106"/>
          <p:cNvSpPr txBox="1"/>
          <p:nvPr/>
        </p:nvSpPr>
        <p:spPr>
          <a:xfrm>
            <a:off x="822325" y="258763"/>
            <a:ext cx="4430713" cy="579437"/>
          </a:xfrm>
          <a:prstGeom prst="rect">
            <a:avLst/>
          </a:prstGeom>
          <a:noFill/>
          <a:ln w="38100">
            <a:noFill/>
          </a:ln>
        </p:spPr>
        <p:txBody>
          <a:bodyPr wrap="none" anchor="t">
            <a:spAutoFit/>
          </a:bodyPr>
          <a:lstStyle/>
          <a:p>
            <a:pPr lvl="0" eaLnBrk="0" hangingPunct="0"/>
            <a:r>
              <a:rPr lang="zh-CN" altLang="en-US" sz="3200" b="1" dirty="0">
                <a:latin typeface="Times New Roman" panose="02020603050405020304" pitchFamily="18" charset="0"/>
                <a:ea typeface="宋体" panose="02010600030101010101" pitchFamily="2" charset="-122"/>
              </a:rPr>
              <a:t>对图示电路求总电阻</a:t>
            </a:r>
            <a:r>
              <a:rPr lang="en-US" altLang="zh-CN" sz="3200" b="1">
                <a:latin typeface="Times New Roman" panose="02020603050405020304" pitchFamily="18" charset="0"/>
                <a:ea typeface="宋体" panose="02010600030101010101" pitchFamily="2" charset="-122"/>
              </a:rPr>
              <a:t>R</a:t>
            </a:r>
            <a:r>
              <a:rPr lang="en-US" altLang="zh-CN" sz="3200" b="1" baseline="-25000">
                <a:latin typeface="Times New Roman" panose="02020603050405020304" pitchFamily="18" charset="0"/>
                <a:ea typeface="宋体" panose="02010600030101010101" pitchFamily="2" charset="-122"/>
              </a:rPr>
              <a:t>12</a:t>
            </a:r>
            <a:endParaRPr lang="en-US" altLang="zh-CN" sz="3200" b="1">
              <a:latin typeface="Times New Roman" panose="02020603050405020304" pitchFamily="18" charset="0"/>
              <a:ea typeface="宋体" panose="02010600030101010101" pitchFamily="2" charset="-122"/>
            </a:endParaRPr>
          </a:p>
        </p:txBody>
      </p:sp>
      <p:sp>
        <p:nvSpPr>
          <p:cNvPr id="303108" name="矩形 303107"/>
          <p:cNvSpPr/>
          <p:nvPr/>
        </p:nvSpPr>
        <p:spPr>
          <a:xfrm>
            <a:off x="6019800" y="914400"/>
            <a:ext cx="2654300" cy="1885950"/>
          </a:xfrm>
          <a:prstGeom prst="rect">
            <a:avLst/>
          </a:prstGeom>
          <a:noFill/>
          <a:ln w="28575" cap="flat" cmpd="sng">
            <a:solidFill>
              <a:schemeClr val="accent2"/>
            </a:solidFill>
            <a:prstDash val="dash"/>
            <a:miter/>
            <a:headEnd type="none" w="med" len="med"/>
            <a:tailEnd type="none" w="med" len="med"/>
          </a:ln>
        </p:spPr>
        <p:txBody>
          <a:bodyPr/>
          <a:lstStyle/>
          <a:p>
            <a:endParaRPr lang="zh-CN" altLang="en-US"/>
          </a:p>
        </p:txBody>
      </p:sp>
      <p:sp>
        <p:nvSpPr>
          <p:cNvPr id="303109" name="矩形 303108"/>
          <p:cNvSpPr/>
          <p:nvPr/>
        </p:nvSpPr>
        <p:spPr>
          <a:xfrm>
            <a:off x="1446213" y="958850"/>
            <a:ext cx="2516187" cy="1538288"/>
          </a:xfrm>
          <a:prstGeom prst="rect">
            <a:avLst/>
          </a:prstGeom>
          <a:noFill/>
          <a:ln w="28575" cap="flat" cmpd="sng">
            <a:solidFill>
              <a:schemeClr val="accent2"/>
            </a:solidFill>
            <a:prstDash val="dash"/>
            <a:miter/>
            <a:headEnd type="none" w="med" len="med"/>
            <a:tailEnd type="none" w="med" len="med"/>
          </a:ln>
        </p:spPr>
        <p:txBody>
          <a:bodyPr/>
          <a:lstStyle/>
          <a:p>
            <a:endParaRPr lang="zh-CN" altLang="en-US"/>
          </a:p>
        </p:txBody>
      </p:sp>
      <p:sp>
        <p:nvSpPr>
          <p:cNvPr id="303110" name="左箭头 303109"/>
          <p:cNvSpPr/>
          <p:nvPr/>
        </p:nvSpPr>
        <p:spPr>
          <a:xfrm flipH="1">
            <a:off x="381000" y="2514600"/>
            <a:ext cx="644525" cy="284163"/>
          </a:xfrm>
          <a:prstGeom prst="leftArrow">
            <a:avLst>
              <a:gd name="adj1" fmla="val 50000"/>
              <a:gd name="adj2" fmla="val 56703"/>
            </a:avLst>
          </a:prstGeom>
          <a:solidFill>
            <a:srgbClr val="FFFFCC"/>
          </a:solidFill>
          <a:ln w="28575" cap="flat" cmpd="sng">
            <a:solidFill>
              <a:srgbClr val="FF3300"/>
            </a:solidFill>
            <a:prstDash val="solid"/>
            <a:miter/>
            <a:headEnd type="none" w="med" len="med"/>
            <a:tailEnd type="none" w="med" len="med"/>
          </a:ln>
        </p:spPr>
        <p:txBody>
          <a:bodyPr/>
          <a:lstStyle/>
          <a:p>
            <a:endParaRPr lang="zh-CN" altLang="en-US"/>
          </a:p>
        </p:txBody>
      </p:sp>
      <p:grpSp>
        <p:nvGrpSpPr>
          <p:cNvPr id="303111" name="组合 303110"/>
          <p:cNvGrpSpPr/>
          <p:nvPr/>
        </p:nvGrpSpPr>
        <p:grpSpPr>
          <a:xfrm>
            <a:off x="444500" y="1122363"/>
            <a:ext cx="3517900" cy="2687637"/>
            <a:chOff x="760" y="1139"/>
            <a:chExt cx="2216" cy="1693"/>
          </a:xfrm>
        </p:grpSpPr>
        <p:sp>
          <p:nvSpPr>
            <p:cNvPr id="303112" name="直接连接符 303111"/>
            <p:cNvSpPr/>
            <p:nvPr/>
          </p:nvSpPr>
          <p:spPr>
            <a:xfrm flipH="1">
              <a:off x="1604" y="1291"/>
              <a:ext cx="590" cy="616"/>
            </a:xfrm>
            <a:prstGeom prst="line">
              <a:avLst/>
            </a:prstGeom>
            <a:ln w="38100" cap="flat" cmpd="sng">
              <a:solidFill>
                <a:schemeClr val="tx1"/>
              </a:solidFill>
              <a:prstDash val="solid"/>
              <a:headEnd type="none" w="med" len="med"/>
              <a:tailEnd type="none" w="med" len="med"/>
            </a:ln>
          </p:spPr>
        </p:sp>
        <p:sp>
          <p:nvSpPr>
            <p:cNvPr id="303113" name="直接连接符 303112"/>
            <p:cNvSpPr/>
            <p:nvPr/>
          </p:nvSpPr>
          <p:spPr>
            <a:xfrm flipH="1">
              <a:off x="2194" y="1907"/>
              <a:ext cx="588" cy="596"/>
            </a:xfrm>
            <a:prstGeom prst="line">
              <a:avLst/>
            </a:prstGeom>
            <a:ln w="38100" cap="flat" cmpd="sng">
              <a:solidFill>
                <a:schemeClr val="tx1"/>
              </a:solidFill>
              <a:prstDash val="solid"/>
              <a:headEnd type="none" w="med" len="med"/>
              <a:tailEnd type="none" w="med" len="med"/>
            </a:ln>
          </p:spPr>
        </p:sp>
        <p:sp>
          <p:nvSpPr>
            <p:cNvPr id="303114" name="直接连接符 303113"/>
            <p:cNvSpPr/>
            <p:nvPr/>
          </p:nvSpPr>
          <p:spPr>
            <a:xfrm>
              <a:off x="1604" y="1907"/>
              <a:ext cx="590" cy="596"/>
            </a:xfrm>
            <a:prstGeom prst="line">
              <a:avLst/>
            </a:prstGeom>
            <a:ln w="38100" cap="flat" cmpd="sng">
              <a:solidFill>
                <a:schemeClr val="tx1"/>
              </a:solidFill>
              <a:prstDash val="solid"/>
              <a:headEnd type="none" w="med" len="med"/>
              <a:tailEnd type="none" w="med" len="med"/>
            </a:ln>
          </p:spPr>
        </p:sp>
        <p:sp>
          <p:nvSpPr>
            <p:cNvPr id="303115" name="直接连接符 303114"/>
            <p:cNvSpPr/>
            <p:nvPr/>
          </p:nvSpPr>
          <p:spPr>
            <a:xfrm>
              <a:off x="2194" y="1311"/>
              <a:ext cx="588" cy="596"/>
            </a:xfrm>
            <a:prstGeom prst="line">
              <a:avLst/>
            </a:prstGeom>
            <a:ln w="38100" cap="flat" cmpd="sng">
              <a:solidFill>
                <a:schemeClr val="tx1"/>
              </a:solidFill>
              <a:prstDash val="solid"/>
              <a:headEnd type="none" w="med" len="med"/>
              <a:tailEnd type="none" w="med" len="med"/>
            </a:ln>
          </p:spPr>
        </p:sp>
        <p:sp>
          <p:nvSpPr>
            <p:cNvPr id="303116" name="直接连接符 303115"/>
            <p:cNvSpPr/>
            <p:nvPr/>
          </p:nvSpPr>
          <p:spPr>
            <a:xfrm>
              <a:off x="1604" y="1907"/>
              <a:ext cx="1178" cy="0"/>
            </a:xfrm>
            <a:prstGeom prst="line">
              <a:avLst/>
            </a:prstGeom>
            <a:ln w="38100" cap="flat" cmpd="sng">
              <a:solidFill>
                <a:schemeClr val="tx1"/>
              </a:solidFill>
              <a:prstDash val="solid"/>
              <a:headEnd type="none" w="med" len="med"/>
              <a:tailEnd type="none" w="med" len="med"/>
            </a:ln>
          </p:spPr>
        </p:sp>
        <p:sp>
          <p:nvSpPr>
            <p:cNvPr id="303117" name="直接连接符 303116"/>
            <p:cNvSpPr/>
            <p:nvPr/>
          </p:nvSpPr>
          <p:spPr>
            <a:xfrm>
              <a:off x="1177" y="1311"/>
              <a:ext cx="1017" cy="0"/>
            </a:xfrm>
            <a:prstGeom prst="line">
              <a:avLst/>
            </a:prstGeom>
            <a:ln w="38100" cap="flat" cmpd="sng">
              <a:solidFill>
                <a:schemeClr val="tx1"/>
              </a:solidFill>
              <a:prstDash val="solid"/>
              <a:headEnd type="none" w="med" len="med"/>
              <a:tailEnd type="none" w="med" len="med"/>
            </a:ln>
          </p:spPr>
        </p:sp>
        <p:sp>
          <p:nvSpPr>
            <p:cNvPr id="303118" name="文本框 303117"/>
            <p:cNvSpPr txBox="1"/>
            <p:nvPr/>
          </p:nvSpPr>
          <p:spPr>
            <a:xfrm>
              <a:off x="760" y="1678"/>
              <a:ext cx="417" cy="327"/>
            </a:xfrm>
            <a:prstGeom prst="rect">
              <a:avLst/>
            </a:prstGeom>
            <a:noFill/>
            <a:ln w="38100">
              <a:noFill/>
            </a:ln>
          </p:spPr>
          <p:txBody>
            <a:bodyPr wrap="none" anchor="ctr">
              <a:spAutoFit/>
            </a:bodyPr>
            <a:lstStyle/>
            <a:p>
              <a:pPr lvl="0" algn="ctr" eaLnBrk="0" hangingPunct="0"/>
              <a:r>
                <a:rPr lang="en-US" altLang="zh-CN" sz="2800" b="1" i="1">
                  <a:latin typeface="Times New Roman" panose="02020603050405020304" pitchFamily="18" charset="0"/>
                  <a:ea typeface="宋体" panose="02010600030101010101" pitchFamily="2" charset="-122"/>
                </a:rPr>
                <a:t>R</a:t>
              </a:r>
              <a:r>
                <a:rPr lang="en-US" altLang="zh-CN" sz="2800" b="1" i="1" baseline="-25000">
                  <a:latin typeface="Times New Roman" panose="02020603050405020304" pitchFamily="18" charset="0"/>
                  <a:ea typeface="宋体" panose="02010600030101010101" pitchFamily="2" charset="-122"/>
                </a:rPr>
                <a:t>12</a:t>
              </a:r>
              <a:endParaRPr lang="en-US" altLang="zh-CN" sz="2800" b="1" i="1">
                <a:latin typeface="Times New Roman" panose="02020603050405020304" pitchFamily="18" charset="0"/>
                <a:ea typeface="宋体" panose="02010600030101010101" pitchFamily="2" charset="-122"/>
              </a:endParaRPr>
            </a:p>
          </p:txBody>
        </p:sp>
        <p:sp>
          <p:nvSpPr>
            <p:cNvPr id="303119" name="文本框 303118"/>
            <p:cNvSpPr txBox="1"/>
            <p:nvPr/>
          </p:nvSpPr>
          <p:spPr>
            <a:xfrm>
              <a:off x="1440" y="1353"/>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dirty="0">
                <a:latin typeface="Times New Roman" panose="02020603050405020304" pitchFamily="18" charset="0"/>
                <a:ea typeface="宋体" panose="02010600030101010101" pitchFamily="2" charset="-122"/>
              </a:endParaRPr>
            </a:p>
          </p:txBody>
        </p:sp>
        <p:sp>
          <p:nvSpPr>
            <p:cNvPr id="303120" name="矩形 303119"/>
            <p:cNvSpPr/>
            <p:nvPr/>
          </p:nvSpPr>
          <p:spPr>
            <a:xfrm>
              <a:off x="2088" y="1858"/>
              <a:ext cx="220" cy="108"/>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21" name="矩形 303120"/>
            <p:cNvSpPr/>
            <p:nvPr/>
          </p:nvSpPr>
          <p:spPr>
            <a:xfrm rot="13489864">
              <a:off x="1857" y="1475"/>
              <a:ext cx="112" cy="236"/>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22" name="矩形 303121"/>
            <p:cNvSpPr/>
            <p:nvPr/>
          </p:nvSpPr>
          <p:spPr>
            <a:xfrm rot="8089864">
              <a:off x="2425" y="1473"/>
              <a:ext cx="110" cy="239"/>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23" name="矩形 303122"/>
            <p:cNvSpPr/>
            <p:nvPr/>
          </p:nvSpPr>
          <p:spPr>
            <a:xfrm rot="8089864">
              <a:off x="1870" y="2092"/>
              <a:ext cx="110" cy="239"/>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24" name="矩形 303123"/>
            <p:cNvSpPr/>
            <p:nvPr/>
          </p:nvSpPr>
          <p:spPr>
            <a:xfrm rot="13489864">
              <a:off x="2436" y="2059"/>
              <a:ext cx="112" cy="236"/>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25" name="椭圆 303124"/>
            <p:cNvSpPr/>
            <p:nvPr/>
          </p:nvSpPr>
          <p:spPr>
            <a:xfrm flipV="1">
              <a:off x="1601" y="1886"/>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26" name="椭圆 303125"/>
            <p:cNvSpPr/>
            <p:nvPr/>
          </p:nvSpPr>
          <p:spPr>
            <a:xfrm flipV="1">
              <a:off x="2747" y="1886"/>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27" name="椭圆 303126"/>
            <p:cNvSpPr/>
            <p:nvPr/>
          </p:nvSpPr>
          <p:spPr>
            <a:xfrm flipV="1">
              <a:off x="2173" y="1291"/>
              <a:ext cx="47" cy="46"/>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28" name="椭圆 303127"/>
            <p:cNvSpPr/>
            <p:nvPr/>
          </p:nvSpPr>
          <p:spPr>
            <a:xfrm flipV="1">
              <a:off x="2172" y="2474"/>
              <a:ext cx="47" cy="46"/>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grpSp>
          <p:nvGrpSpPr>
            <p:cNvPr id="303129" name="组合 303128"/>
            <p:cNvGrpSpPr/>
            <p:nvPr/>
          </p:nvGrpSpPr>
          <p:grpSpPr>
            <a:xfrm>
              <a:off x="1116" y="2474"/>
              <a:ext cx="1103" cy="96"/>
              <a:chOff x="144" y="2208"/>
              <a:chExt cx="1103" cy="96"/>
            </a:xfrm>
          </p:grpSpPr>
          <p:sp>
            <p:nvSpPr>
              <p:cNvPr id="303130" name="直接连接符 303129"/>
              <p:cNvSpPr/>
              <p:nvPr/>
            </p:nvSpPr>
            <p:spPr>
              <a:xfrm>
                <a:off x="144" y="2256"/>
                <a:ext cx="1103" cy="0"/>
              </a:xfrm>
              <a:prstGeom prst="line">
                <a:avLst/>
              </a:prstGeom>
              <a:ln w="38100" cap="flat" cmpd="sng">
                <a:solidFill>
                  <a:schemeClr val="tx1"/>
                </a:solidFill>
                <a:prstDash val="solid"/>
                <a:headEnd type="none" w="med" len="med"/>
                <a:tailEnd type="none" w="med" len="med"/>
              </a:ln>
            </p:spPr>
          </p:sp>
          <p:sp>
            <p:nvSpPr>
              <p:cNvPr id="303131" name="矩形 303130"/>
              <p:cNvSpPr/>
              <p:nvPr/>
            </p:nvSpPr>
            <p:spPr>
              <a:xfrm rot="5377990">
                <a:off x="580" y="2146"/>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03132" name="文本框 303131"/>
            <p:cNvSpPr txBox="1"/>
            <p:nvPr/>
          </p:nvSpPr>
          <p:spPr>
            <a:xfrm>
              <a:off x="949" y="1139"/>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p>
          </p:txBody>
        </p:sp>
        <p:sp>
          <p:nvSpPr>
            <p:cNvPr id="303133" name="文本框 303132"/>
            <p:cNvSpPr txBox="1"/>
            <p:nvPr/>
          </p:nvSpPr>
          <p:spPr>
            <a:xfrm>
              <a:off x="888" y="2361"/>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p>
          </p:txBody>
        </p:sp>
        <p:sp>
          <p:nvSpPr>
            <p:cNvPr id="303134" name="文本框 303133"/>
            <p:cNvSpPr txBox="1"/>
            <p:nvPr/>
          </p:nvSpPr>
          <p:spPr>
            <a:xfrm>
              <a:off x="2576" y="1353"/>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p>
          </p:txBody>
        </p:sp>
        <p:sp>
          <p:nvSpPr>
            <p:cNvPr id="303135" name="文本框 303134"/>
            <p:cNvSpPr txBox="1"/>
            <p:nvPr/>
          </p:nvSpPr>
          <p:spPr>
            <a:xfrm>
              <a:off x="1440" y="2064"/>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dirty="0">
                <a:latin typeface="Times New Roman" panose="02020603050405020304" pitchFamily="18" charset="0"/>
                <a:ea typeface="宋体" panose="02010600030101010101" pitchFamily="2" charset="-122"/>
              </a:endParaRPr>
            </a:p>
          </p:txBody>
        </p:sp>
        <p:sp>
          <p:nvSpPr>
            <p:cNvPr id="303136" name="文本框 303135"/>
            <p:cNvSpPr txBox="1"/>
            <p:nvPr/>
          </p:nvSpPr>
          <p:spPr>
            <a:xfrm>
              <a:off x="2016" y="1559"/>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dirty="0">
                <a:latin typeface="Times New Roman" panose="02020603050405020304" pitchFamily="18" charset="0"/>
                <a:ea typeface="宋体" panose="02010600030101010101" pitchFamily="2" charset="-122"/>
              </a:endParaRPr>
            </a:p>
          </p:txBody>
        </p:sp>
        <p:sp>
          <p:nvSpPr>
            <p:cNvPr id="303137" name="文本框 303136"/>
            <p:cNvSpPr txBox="1"/>
            <p:nvPr/>
          </p:nvSpPr>
          <p:spPr>
            <a:xfrm>
              <a:off x="2576" y="2112"/>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dirty="0">
                <a:latin typeface="Times New Roman" panose="02020603050405020304" pitchFamily="18" charset="0"/>
                <a:ea typeface="宋体" panose="02010600030101010101" pitchFamily="2" charset="-122"/>
              </a:endParaRPr>
            </a:p>
          </p:txBody>
        </p:sp>
        <p:sp>
          <p:nvSpPr>
            <p:cNvPr id="303138" name="文本框 303137"/>
            <p:cNvSpPr txBox="1"/>
            <p:nvPr/>
          </p:nvSpPr>
          <p:spPr>
            <a:xfrm>
              <a:off x="1440" y="2505"/>
              <a:ext cx="400"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dirty="0">
                <a:latin typeface="Times New Roman" panose="02020603050405020304" pitchFamily="18" charset="0"/>
                <a:ea typeface="宋体" panose="02010600030101010101" pitchFamily="2" charset="-122"/>
              </a:endParaRPr>
            </a:p>
          </p:txBody>
        </p:sp>
      </p:grpSp>
      <p:sp>
        <p:nvSpPr>
          <p:cNvPr id="303139" name="文本框 303138"/>
          <p:cNvSpPr txBox="1"/>
          <p:nvPr/>
        </p:nvSpPr>
        <p:spPr>
          <a:xfrm>
            <a:off x="6781800" y="4648200"/>
            <a:ext cx="2038350" cy="1298575"/>
          </a:xfrm>
          <a:prstGeom prst="rect">
            <a:avLst/>
          </a:prstGeom>
          <a:pattFill prst="pct30">
            <a:fgClr>
              <a:srgbClr val="00FF00"/>
            </a:fgClr>
            <a:bgClr>
              <a:srgbClr val="FFFFFF"/>
            </a:bgClr>
          </a:pattFill>
          <a:ln w="38100" cap="flat" cmpd="sng">
            <a:solidFill>
              <a:srgbClr val="FF3300"/>
            </a:solidFill>
            <a:prstDash val="solid"/>
            <a:miter/>
            <a:headEnd type="none" w="med" len="med"/>
            <a:tailEnd type="none" w="med" len="med"/>
          </a:ln>
        </p:spPr>
        <p:txBody>
          <a:bodyPr wrap="none" anchor="ctr">
            <a:spAutoFit/>
          </a:bodyPr>
          <a:lstStyle/>
          <a:p>
            <a:pPr lvl="0" eaLnBrk="0" hangingPunct="0">
              <a:lnSpc>
                <a:spcPct val="120000"/>
              </a:lnSpc>
            </a:pPr>
            <a:r>
              <a:rPr lang="zh-CN" altLang="en-US" sz="3200" b="1" dirty="0">
                <a:solidFill>
                  <a:srgbClr val="000000"/>
                </a:solidFill>
                <a:latin typeface="Times New Roman" panose="02020603050405020304" pitchFamily="18" charset="0"/>
                <a:ea typeface="宋体" panose="02010600030101010101" pitchFamily="2" charset="-122"/>
              </a:rPr>
              <a:t>由图：</a:t>
            </a:r>
          </a:p>
          <a:p>
            <a:pPr lvl="0" eaLnBrk="0" hangingPunct="0">
              <a:lnSpc>
                <a:spcPct val="120000"/>
              </a:lnSpc>
            </a:pPr>
            <a:r>
              <a:rPr lang="en-US" altLang="zh-CN" sz="3200" b="1">
                <a:solidFill>
                  <a:srgbClr val="000000"/>
                </a:solidFill>
                <a:latin typeface="Times New Roman" panose="02020603050405020304" pitchFamily="18" charset="0"/>
                <a:ea typeface="宋体" panose="02010600030101010101" pitchFamily="2" charset="-122"/>
              </a:rPr>
              <a:t>R</a:t>
            </a:r>
            <a:r>
              <a:rPr lang="en-US" altLang="zh-CN" sz="3200" b="1" baseline="-25000">
                <a:solidFill>
                  <a:srgbClr val="000000"/>
                </a:solidFill>
                <a:latin typeface="Times New Roman" panose="02020603050405020304" pitchFamily="18" charset="0"/>
                <a:ea typeface="宋体" panose="02010600030101010101" pitchFamily="2" charset="-122"/>
              </a:rPr>
              <a:t>12</a:t>
            </a:r>
            <a:r>
              <a:rPr lang="en-US" altLang="zh-CN" sz="3200" b="1">
                <a:solidFill>
                  <a:srgbClr val="000000"/>
                </a:solidFill>
                <a:latin typeface="Times New Roman" panose="02020603050405020304" pitchFamily="18" charset="0"/>
                <a:ea typeface="宋体" panose="02010600030101010101" pitchFamily="2" charset="-122"/>
              </a:rPr>
              <a:t>=2.68</a:t>
            </a:r>
            <a:r>
              <a:rPr lang="en-US" altLang="zh-CN" sz="3200" b="1">
                <a:solidFill>
                  <a:srgbClr val="00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sz="3200" b="1">
              <a:solidFill>
                <a:srgbClr val="000000"/>
              </a:solidFill>
              <a:latin typeface="Times New Roman" panose="02020603050405020304" pitchFamily="18" charset="0"/>
              <a:ea typeface="宋体" panose="02010600030101010101" pitchFamily="2" charset="-122"/>
            </a:endParaRPr>
          </a:p>
        </p:txBody>
      </p:sp>
      <p:grpSp>
        <p:nvGrpSpPr>
          <p:cNvPr id="303140" name="组合 303139"/>
          <p:cNvGrpSpPr/>
          <p:nvPr/>
        </p:nvGrpSpPr>
        <p:grpSpPr>
          <a:xfrm>
            <a:off x="4484688" y="889000"/>
            <a:ext cx="4278312" cy="3225800"/>
            <a:chOff x="2825" y="560"/>
            <a:chExt cx="2695" cy="2032"/>
          </a:xfrm>
        </p:grpSpPr>
        <p:grpSp>
          <p:nvGrpSpPr>
            <p:cNvPr id="303141" name="组合 303140"/>
            <p:cNvGrpSpPr/>
            <p:nvPr/>
          </p:nvGrpSpPr>
          <p:grpSpPr>
            <a:xfrm>
              <a:off x="3554" y="560"/>
              <a:ext cx="1966" cy="2032"/>
              <a:chOff x="3620" y="368"/>
              <a:chExt cx="1966" cy="2032"/>
            </a:xfrm>
          </p:grpSpPr>
          <p:sp>
            <p:nvSpPr>
              <p:cNvPr id="303142" name="文本框 303141"/>
              <p:cNvSpPr txBox="1"/>
              <p:nvPr/>
            </p:nvSpPr>
            <p:spPr>
              <a:xfrm>
                <a:off x="3620" y="368"/>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43" name="直接连接符 303142"/>
              <p:cNvSpPr/>
              <p:nvPr/>
            </p:nvSpPr>
            <p:spPr>
              <a:xfrm>
                <a:off x="3814" y="524"/>
                <a:ext cx="935" cy="0"/>
              </a:xfrm>
              <a:prstGeom prst="line">
                <a:avLst/>
              </a:prstGeom>
              <a:ln w="38100" cap="flat" cmpd="sng">
                <a:solidFill>
                  <a:schemeClr val="tx1"/>
                </a:solidFill>
                <a:prstDash val="solid"/>
                <a:headEnd type="none" w="med" len="med"/>
                <a:tailEnd type="none" w="med" len="med"/>
              </a:ln>
            </p:spPr>
          </p:sp>
          <p:sp>
            <p:nvSpPr>
              <p:cNvPr id="303144" name="文本框 303143"/>
              <p:cNvSpPr txBox="1"/>
              <p:nvPr/>
            </p:nvSpPr>
            <p:spPr>
              <a:xfrm>
                <a:off x="3990" y="1641"/>
                <a:ext cx="4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45" name="直接连接符 303144"/>
              <p:cNvSpPr/>
              <p:nvPr/>
            </p:nvSpPr>
            <p:spPr>
              <a:xfrm>
                <a:off x="4745" y="524"/>
                <a:ext cx="0" cy="519"/>
              </a:xfrm>
              <a:prstGeom prst="line">
                <a:avLst/>
              </a:prstGeom>
              <a:ln w="38100" cap="flat" cmpd="sng">
                <a:solidFill>
                  <a:schemeClr val="tx1"/>
                </a:solidFill>
                <a:prstDash val="solid"/>
                <a:headEnd type="none" w="med" len="med"/>
                <a:tailEnd type="none" w="med" len="med"/>
              </a:ln>
            </p:spPr>
          </p:sp>
          <p:sp>
            <p:nvSpPr>
              <p:cNvPr id="303146" name="矩形 303145"/>
              <p:cNvSpPr/>
              <p:nvPr/>
            </p:nvSpPr>
            <p:spPr>
              <a:xfrm>
                <a:off x="4698" y="695"/>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47" name="直接连接符 303146"/>
              <p:cNvSpPr/>
              <p:nvPr/>
            </p:nvSpPr>
            <p:spPr>
              <a:xfrm>
                <a:off x="4718" y="1031"/>
                <a:ext cx="532" cy="532"/>
              </a:xfrm>
              <a:prstGeom prst="line">
                <a:avLst/>
              </a:prstGeom>
              <a:ln w="38100" cap="flat" cmpd="sng">
                <a:solidFill>
                  <a:srgbClr val="FFFF00"/>
                </a:solidFill>
                <a:prstDash val="solid"/>
                <a:headEnd type="none" w="med" len="med"/>
                <a:tailEnd type="none" w="med" len="med"/>
              </a:ln>
            </p:spPr>
          </p:sp>
          <p:sp>
            <p:nvSpPr>
              <p:cNvPr id="303148" name="直接连接符 303147"/>
              <p:cNvSpPr/>
              <p:nvPr/>
            </p:nvSpPr>
            <p:spPr>
              <a:xfrm flipH="1">
                <a:off x="4218" y="1034"/>
                <a:ext cx="516" cy="516"/>
              </a:xfrm>
              <a:prstGeom prst="line">
                <a:avLst/>
              </a:prstGeom>
              <a:ln w="38100" cap="flat" cmpd="sng">
                <a:solidFill>
                  <a:srgbClr val="FFFF00"/>
                </a:solidFill>
                <a:prstDash val="solid"/>
                <a:headEnd type="none" w="med" len="med"/>
                <a:tailEnd type="none" w="med" len="med"/>
              </a:ln>
            </p:spPr>
          </p:sp>
          <p:sp>
            <p:nvSpPr>
              <p:cNvPr id="303149" name="矩形 303148"/>
              <p:cNvSpPr/>
              <p:nvPr/>
            </p:nvSpPr>
            <p:spPr>
              <a:xfrm rot="2721246">
                <a:off x="4426" y="1184"/>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50" name="椭圆 303149"/>
              <p:cNvSpPr/>
              <p:nvPr/>
            </p:nvSpPr>
            <p:spPr>
              <a:xfrm flipV="1">
                <a:off x="4722" y="1015"/>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51" name="直接连接符 303150"/>
              <p:cNvSpPr/>
              <p:nvPr/>
            </p:nvSpPr>
            <p:spPr>
              <a:xfrm>
                <a:off x="3807" y="2066"/>
                <a:ext cx="942" cy="0"/>
              </a:xfrm>
              <a:prstGeom prst="line">
                <a:avLst/>
              </a:prstGeom>
              <a:ln w="38100" cap="flat" cmpd="sng">
                <a:solidFill>
                  <a:schemeClr val="tx1"/>
                </a:solidFill>
                <a:prstDash val="solid"/>
                <a:headEnd type="none" w="med" len="med"/>
                <a:tailEnd type="none" w="med" len="med"/>
              </a:ln>
            </p:spPr>
          </p:sp>
          <p:sp>
            <p:nvSpPr>
              <p:cNvPr id="303152" name="直接连接符 303151"/>
              <p:cNvSpPr/>
              <p:nvPr/>
            </p:nvSpPr>
            <p:spPr>
              <a:xfrm flipH="1" flipV="1">
                <a:off x="4218" y="1538"/>
                <a:ext cx="528" cy="528"/>
              </a:xfrm>
              <a:prstGeom prst="line">
                <a:avLst/>
              </a:prstGeom>
              <a:ln w="38100" cap="flat" cmpd="sng">
                <a:solidFill>
                  <a:schemeClr val="tx1"/>
                </a:solidFill>
                <a:prstDash val="solid"/>
                <a:headEnd type="none" w="med" len="med"/>
                <a:tailEnd type="none" w="med" len="med"/>
              </a:ln>
            </p:spPr>
          </p:sp>
          <p:sp>
            <p:nvSpPr>
              <p:cNvPr id="303153" name="直接连接符 303152"/>
              <p:cNvSpPr/>
              <p:nvPr/>
            </p:nvSpPr>
            <p:spPr>
              <a:xfrm flipV="1">
                <a:off x="4746" y="1550"/>
                <a:ext cx="504" cy="504"/>
              </a:xfrm>
              <a:prstGeom prst="line">
                <a:avLst/>
              </a:prstGeom>
              <a:ln w="38100" cap="flat" cmpd="sng">
                <a:solidFill>
                  <a:schemeClr val="tx1"/>
                </a:solidFill>
                <a:prstDash val="solid"/>
                <a:headEnd type="none" w="med" len="med"/>
                <a:tailEnd type="none" w="med" len="med"/>
              </a:ln>
            </p:spPr>
          </p:sp>
          <p:sp>
            <p:nvSpPr>
              <p:cNvPr id="303154" name="椭圆 303153"/>
              <p:cNvSpPr/>
              <p:nvPr/>
            </p:nvSpPr>
            <p:spPr>
              <a:xfrm flipV="1">
                <a:off x="4722" y="2047"/>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55" name="矩形 303154"/>
              <p:cNvSpPr/>
              <p:nvPr/>
            </p:nvSpPr>
            <p:spPr>
              <a:xfrm rot="2689864">
                <a:off x="4942" y="1688"/>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56" name="矩形 303155"/>
              <p:cNvSpPr/>
              <p:nvPr/>
            </p:nvSpPr>
            <p:spPr>
              <a:xfrm rot="-2721246" flipH="1">
                <a:off x="4410" y="1666"/>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57" name="矩形 303156"/>
              <p:cNvSpPr/>
              <p:nvPr/>
            </p:nvSpPr>
            <p:spPr>
              <a:xfrm rot="-2689864" flipH="1">
                <a:off x="4942" y="1188"/>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58" name="矩形 303157"/>
              <p:cNvSpPr/>
              <p:nvPr/>
            </p:nvSpPr>
            <p:spPr>
              <a:xfrm rot="5377990">
                <a:off x="4170" y="1954"/>
                <a:ext cx="96" cy="220"/>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159" name="文本框 303158"/>
              <p:cNvSpPr txBox="1"/>
              <p:nvPr/>
            </p:nvSpPr>
            <p:spPr>
              <a:xfrm>
                <a:off x="4038" y="2073"/>
                <a:ext cx="4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60" name="文本框 303159"/>
              <p:cNvSpPr txBox="1"/>
              <p:nvPr/>
            </p:nvSpPr>
            <p:spPr>
              <a:xfrm>
                <a:off x="5048" y="1689"/>
                <a:ext cx="4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61" name="文本框 303160"/>
              <p:cNvSpPr txBox="1"/>
              <p:nvPr/>
            </p:nvSpPr>
            <p:spPr>
              <a:xfrm>
                <a:off x="3848" y="1017"/>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0.4</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62" name="文本框 303161"/>
              <p:cNvSpPr txBox="1"/>
              <p:nvPr/>
            </p:nvSpPr>
            <p:spPr>
              <a:xfrm>
                <a:off x="4952" y="1017"/>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0.4</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63" name="文本框 303162"/>
              <p:cNvSpPr txBox="1"/>
              <p:nvPr/>
            </p:nvSpPr>
            <p:spPr>
              <a:xfrm>
                <a:off x="4769" y="635"/>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0.8</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64" name="文本框 303163"/>
              <p:cNvSpPr txBox="1"/>
              <p:nvPr/>
            </p:nvSpPr>
            <p:spPr>
              <a:xfrm>
                <a:off x="3620" y="1881"/>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endParaRPr lang="zh-CN" altLang="zh-CN" sz="2800" b="1" i="1" dirty="0">
                  <a:solidFill>
                    <a:srgbClr val="FF3300"/>
                  </a:solidFill>
                  <a:latin typeface="Times New Roman" panose="02020603050405020304" pitchFamily="18" charset="0"/>
                  <a:ea typeface="宋体" panose="02010600030101010101" pitchFamily="2" charset="-122"/>
                </a:endParaRPr>
              </a:p>
            </p:txBody>
          </p:sp>
        </p:grpSp>
        <p:grpSp>
          <p:nvGrpSpPr>
            <p:cNvPr id="303165" name="组合 303164"/>
            <p:cNvGrpSpPr/>
            <p:nvPr/>
          </p:nvGrpSpPr>
          <p:grpSpPr>
            <a:xfrm>
              <a:off x="2825" y="1296"/>
              <a:ext cx="823" cy="327"/>
              <a:chOff x="2825" y="1296"/>
              <a:chExt cx="823" cy="327"/>
            </a:xfrm>
          </p:grpSpPr>
          <p:sp>
            <p:nvSpPr>
              <p:cNvPr id="303166" name="左箭头 303165"/>
              <p:cNvSpPr/>
              <p:nvPr/>
            </p:nvSpPr>
            <p:spPr>
              <a:xfrm flipH="1">
                <a:off x="3242" y="1397"/>
                <a:ext cx="406" cy="179"/>
              </a:xfrm>
              <a:prstGeom prst="leftArrow">
                <a:avLst>
                  <a:gd name="adj1" fmla="val 50000"/>
                  <a:gd name="adj2" fmla="val 56703"/>
                </a:avLst>
              </a:prstGeom>
              <a:solidFill>
                <a:srgbClr val="FFFFCC"/>
              </a:solidFill>
              <a:ln w="28575" cap="flat" cmpd="sng">
                <a:solidFill>
                  <a:srgbClr val="FF3300"/>
                </a:solidFill>
                <a:prstDash val="solid"/>
                <a:miter/>
                <a:headEnd type="none" w="med" len="med"/>
                <a:tailEnd type="none" w="med" len="med"/>
              </a:ln>
            </p:spPr>
            <p:txBody>
              <a:bodyPr/>
              <a:lstStyle/>
              <a:p>
                <a:endParaRPr lang="zh-CN" altLang="en-US"/>
              </a:p>
            </p:txBody>
          </p:sp>
          <p:sp>
            <p:nvSpPr>
              <p:cNvPr id="303167" name="矩形 303166"/>
              <p:cNvSpPr/>
              <p:nvPr/>
            </p:nvSpPr>
            <p:spPr>
              <a:xfrm>
                <a:off x="2825" y="1296"/>
                <a:ext cx="417" cy="327"/>
              </a:xfrm>
              <a:prstGeom prst="rect">
                <a:avLst/>
              </a:prstGeom>
              <a:noFill/>
              <a:ln w="9525">
                <a:noFill/>
              </a:ln>
            </p:spPr>
            <p:txBody>
              <a:bodyPr wrap="none" anchor="t">
                <a:spAutoFit/>
              </a:bodyPr>
              <a:lstStyle/>
              <a:p>
                <a:pPr lvl="0" algn="ctr" eaLnBrk="0" hangingPunct="0"/>
                <a:r>
                  <a:rPr lang="en-US" altLang="zh-CN" sz="2800" b="1" i="1">
                    <a:latin typeface="Times New Roman" panose="02020603050405020304" pitchFamily="18" charset="0"/>
                    <a:ea typeface="宋体" panose="02010600030101010101" pitchFamily="2" charset="-122"/>
                  </a:rPr>
                  <a:t>R</a:t>
                </a:r>
                <a:r>
                  <a:rPr lang="en-US" altLang="zh-CN" sz="2800" b="1" i="1" baseline="-25000">
                    <a:latin typeface="Times New Roman" panose="02020603050405020304" pitchFamily="18" charset="0"/>
                    <a:ea typeface="宋体" panose="02010600030101010101" pitchFamily="2" charset="-122"/>
                  </a:rPr>
                  <a:t>12</a:t>
                </a:r>
              </a:p>
            </p:txBody>
          </p:sp>
        </p:grpSp>
      </p:grpSp>
      <p:grpSp>
        <p:nvGrpSpPr>
          <p:cNvPr id="303168" name="组合 303167"/>
          <p:cNvGrpSpPr/>
          <p:nvPr/>
        </p:nvGrpSpPr>
        <p:grpSpPr>
          <a:xfrm>
            <a:off x="381000" y="3886200"/>
            <a:ext cx="3181350" cy="2881313"/>
            <a:chOff x="240" y="2448"/>
            <a:chExt cx="2004" cy="1815"/>
          </a:xfrm>
        </p:grpSpPr>
        <p:grpSp>
          <p:nvGrpSpPr>
            <p:cNvPr id="303169" name="组合 303168"/>
            <p:cNvGrpSpPr/>
            <p:nvPr/>
          </p:nvGrpSpPr>
          <p:grpSpPr>
            <a:xfrm>
              <a:off x="480" y="2448"/>
              <a:ext cx="1764" cy="1815"/>
              <a:chOff x="1404" y="2553"/>
              <a:chExt cx="1764" cy="1815"/>
            </a:xfrm>
          </p:grpSpPr>
          <p:sp>
            <p:nvSpPr>
              <p:cNvPr id="303170" name="文本框 303169"/>
              <p:cNvSpPr txBox="1"/>
              <p:nvPr/>
            </p:nvSpPr>
            <p:spPr>
              <a:xfrm>
                <a:off x="1404" y="2553"/>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p>
            </p:txBody>
          </p:sp>
          <p:sp>
            <p:nvSpPr>
              <p:cNvPr id="303171" name="文本框 303170"/>
              <p:cNvSpPr txBox="1"/>
              <p:nvPr/>
            </p:nvSpPr>
            <p:spPr>
              <a:xfrm>
                <a:off x="2208" y="2784"/>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0.8</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grpSp>
            <p:nvGrpSpPr>
              <p:cNvPr id="303172" name="组合 303171"/>
              <p:cNvGrpSpPr/>
              <p:nvPr/>
            </p:nvGrpSpPr>
            <p:grpSpPr>
              <a:xfrm>
                <a:off x="1584" y="2703"/>
                <a:ext cx="998" cy="1545"/>
                <a:chOff x="2033" y="2703"/>
                <a:chExt cx="998" cy="1545"/>
              </a:xfrm>
            </p:grpSpPr>
            <p:grpSp>
              <p:nvGrpSpPr>
                <p:cNvPr id="303173" name="组合 303172"/>
                <p:cNvGrpSpPr/>
                <p:nvPr/>
              </p:nvGrpSpPr>
              <p:grpSpPr>
                <a:xfrm>
                  <a:off x="2632" y="2703"/>
                  <a:ext cx="95" cy="519"/>
                  <a:chOff x="3028" y="2577"/>
                  <a:chExt cx="95" cy="519"/>
                </a:xfrm>
              </p:grpSpPr>
              <p:sp>
                <p:nvSpPr>
                  <p:cNvPr id="303174" name="直接连接符 303173"/>
                  <p:cNvSpPr/>
                  <p:nvPr/>
                </p:nvSpPr>
                <p:spPr>
                  <a:xfrm>
                    <a:off x="3075" y="2577"/>
                    <a:ext cx="0" cy="519"/>
                  </a:xfrm>
                  <a:prstGeom prst="line">
                    <a:avLst/>
                  </a:prstGeom>
                  <a:ln w="38100" cap="flat" cmpd="sng">
                    <a:solidFill>
                      <a:schemeClr val="tx1"/>
                    </a:solidFill>
                    <a:prstDash val="solid"/>
                    <a:headEnd type="none" w="med" len="med"/>
                    <a:tailEnd type="none" w="med" len="med"/>
                  </a:ln>
                </p:spPr>
              </p:sp>
              <p:sp>
                <p:nvSpPr>
                  <p:cNvPr id="303175" name="矩形 303174"/>
                  <p:cNvSpPr/>
                  <p:nvPr/>
                </p:nvSpPr>
                <p:spPr>
                  <a:xfrm>
                    <a:off x="3028" y="2748"/>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03176" name="椭圆 303175"/>
                <p:cNvSpPr/>
                <p:nvPr/>
              </p:nvSpPr>
              <p:spPr>
                <a:xfrm flipV="1">
                  <a:off x="2656" y="3194"/>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grpSp>
              <p:nvGrpSpPr>
                <p:cNvPr id="303177" name="组合 303176"/>
                <p:cNvGrpSpPr/>
                <p:nvPr/>
              </p:nvGrpSpPr>
              <p:grpSpPr>
                <a:xfrm>
                  <a:off x="2310" y="3210"/>
                  <a:ext cx="95" cy="519"/>
                  <a:chOff x="3028" y="2577"/>
                  <a:chExt cx="95" cy="519"/>
                </a:xfrm>
              </p:grpSpPr>
              <p:sp>
                <p:nvSpPr>
                  <p:cNvPr id="303178" name="直接连接符 303177"/>
                  <p:cNvSpPr/>
                  <p:nvPr/>
                </p:nvSpPr>
                <p:spPr>
                  <a:xfrm>
                    <a:off x="3075" y="2577"/>
                    <a:ext cx="0" cy="519"/>
                  </a:xfrm>
                  <a:prstGeom prst="line">
                    <a:avLst/>
                  </a:prstGeom>
                  <a:ln w="38100" cap="flat" cmpd="sng">
                    <a:solidFill>
                      <a:schemeClr val="tx1"/>
                    </a:solidFill>
                    <a:prstDash val="solid"/>
                    <a:headEnd type="none" w="med" len="med"/>
                    <a:tailEnd type="none" w="med" len="med"/>
                  </a:ln>
                </p:spPr>
              </p:sp>
              <p:sp>
                <p:nvSpPr>
                  <p:cNvPr id="303179" name="矩形 303178"/>
                  <p:cNvSpPr/>
                  <p:nvPr/>
                </p:nvSpPr>
                <p:spPr>
                  <a:xfrm>
                    <a:off x="3028" y="2748"/>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grpSp>
            <p:grpSp>
              <p:nvGrpSpPr>
                <p:cNvPr id="303180" name="组合 303179"/>
                <p:cNvGrpSpPr/>
                <p:nvPr/>
              </p:nvGrpSpPr>
              <p:grpSpPr>
                <a:xfrm>
                  <a:off x="2936" y="3210"/>
                  <a:ext cx="95" cy="519"/>
                  <a:chOff x="3028" y="2577"/>
                  <a:chExt cx="95" cy="519"/>
                </a:xfrm>
              </p:grpSpPr>
              <p:sp>
                <p:nvSpPr>
                  <p:cNvPr id="303181" name="直接连接符 303180"/>
                  <p:cNvSpPr/>
                  <p:nvPr/>
                </p:nvSpPr>
                <p:spPr>
                  <a:xfrm>
                    <a:off x="3075" y="2577"/>
                    <a:ext cx="0" cy="519"/>
                  </a:xfrm>
                  <a:prstGeom prst="line">
                    <a:avLst/>
                  </a:prstGeom>
                  <a:ln w="38100" cap="flat" cmpd="sng">
                    <a:solidFill>
                      <a:schemeClr val="tx1"/>
                    </a:solidFill>
                    <a:prstDash val="solid"/>
                    <a:headEnd type="none" w="med" len="med"/>
                    <a:tailEnd type="none" w="med" len="med"/>
                  </a:ln>
                </p:spPr>
              </p:sp>
              <p:sp>
                <p:nvSpPr>
                  <p:cNvPr id="303182" name="矩形 303181"/>
                  <p:cNvSpPr/>
                  <p:nvPr/>
                </p:nvSpPr>
                <p:spPr>
                  <a:xfrm>
                    <a:off x="3028" y="2748"/>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grpSp>
            <p:grpSp>
              <p:nvGrpSpPr>
                <p:cNvPr id="303183" name="组合 303182"/>
                <p:cNvGrpSpPr/>
                <p:nvPr/>
              </p:nvGrpSpPr>
              <p:grpSpPr>
                <a:xfrm>
                  <a:off x="2632" y="3729"/>
                  <a:ext cx="95" cy="519"/>
                  <a:chOff x="3028" y="2577"/>
                  <a:chExt cx="95" cy="519"/>
                </a:xfrm>
              </p:grpSpPr>
              <p:sp>
                <p:nvSpPr>
                  <p:cNvPr id="303184" name="直接连接符 303183"/>
                  <p:cNvSpPr/>
                  <p:nvPr/>
                </p:nvSpPr>
                <p:spPr>
                  <a:xfrm>
                    <a:off x="3075" y="2577"/>
                    <a:ext cx="0" cy="519"/>
                  </a:xfrm>
                  <a:prstGeom prst="line">
                    <a:avLst/>
                  </a:prstGeom>
                  <a:ln w="38100" cap="flat" cmpd="sng">
                    <a:solidFill>
                      <a:schemeClr val="tx1"/>
                    </a:solidFill>
                    <a:prstDash val="solid"/>
                    <a:headEnd type="none" w="med" len="med"/>
                    <a:tailEnd type="none" w="med" len="med"/>
                  </a:ln>
                </p:spPr>
              </p:sp>
              <p:sp>
                <p:nvSpPr>
                  <p:cNvPr id="303185" name="矩形 303184"/>
                  <p:cNvSpPr/>
                  <p:nvPr/>
                </p:nvSpPr>
                <p:spPr>
                  <a:xfrm>
                    <a:off x="3028" y="2748"/>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grpSp>
            <p:sp>
              <p:nvSpPr>
                <p:cNvPr id="303186" name="直接连接符 303185"/>
                <p:cNvSpPr/>
                <p:nvPr/>
              </p:nvSpPr>
              <p:spPr>
                <a:xfrm>
                  <a:off x="2345" y="3222"/>
                  <a:ext cx="650" cy="0"/>
                </a:xfrm>
                <a:prstGeom prst="line">
                  <a:avLst/>
                </a:prstGeom>
                <a:ln w="38100" cap="flat" cmpd="sng">
                  <a:solidFill>
                    <a:schemeClr val="tx1"/>
                  </a:solidFill>
                  <a:prstDash val="solid"/>
                  <a:headEnd type="none" w="med" len="med"/>
                  <a:tailEnd type="none" w="med" len="med"/>
                </a:ln>
              </p:spPr>
            </p:sp>
            <p:sp>
              <p:nvSpPr>
                <p:cNvPr id="303187" name="直接连接符 303186"/>
                <p:cNvSpPr/>
                <p:nvPr/>
              </p:nvSpPr>
              <p:spPr>
                <a:xfrm>
                  <a:off x="2345" y="3723"/>
                  <a:ext cx="650" cy="0"/>
                </a:xfrm>
                <a:prstGeom prst="line">
                  <a:avLst/>
                </a:prstGeom>
                <a:ln w="38100" cap="flat" cmpd="sng">
                  <a:solidFill>
                    <a:schemeClr val="tx1"/>
                  </a:solidFill>
                  <a:prstDash val="solid"/>
                  <a:headEnd type="none" w="med" len="med"/>
                  <a:tailEnd type="none" w="med" len="med"/>
                </a:ln>
              </p:spPr>
            </p:sp>
            <p:sp>
              <p:nvSpPr>
                <p:cNvPr id="303188" name="椭圆 303187"/>
                <p:cNvSpPr/>
                <p:nvPr/>
              </p:nvSpPr>
              <p:spPr>
                <a:xfrm flipV="1">
                  <a:off x="2650" y="3704"/>
                  <a:ext cx="47" cy="47"/>
                </a:xfrm>
                <a:prstGeom prst="ellipse">
                  <a:avLst/>
                </a:prstGeom>
                <a:solidFill>
                  <a:schemeClr val="tx1"/>
                </a:solidFill>
                <a:ln w="38100" cap="flat" cmpd="sng">
                  <a:solidFill>
                    <a:schemeClr val="tx1"/>
                  </a:solidFill>
                  <a:prstDash val="solid"/>
                  <a:headEnd type="none" w="med" len="med"/>
                  <a:tailEnd type="none" w="med" len="med"/>
                </a:ln>
              </p:spPr>
              <p:txBody>
                <a:bodyPr/>
                <a:lstStyle/>
                <a:p>
                  <a:endParaRPr lang="zh-CN" altLang="en-US"/>
                </a:p>
              </p:txBody>
            </p:sp>
            <p:sp>
              <p:nvSpPr>
                <p:cNvPr id="303189" name="直接连接符 303188"/>
                <p:cNvSpPr/>
                <p:nvPr/>
              </p:nvSpPr>
              <p:spPr>
                <a:xfrm>
                  <a:off x="2033" y="4233"/>
                  <a:ext cx="650" cy="0"/>
                </a:xfrm>
                <a:prstGeom prst="line">
                  <a:avLst/>
                </a:prstGeom>
                <a:ln w="38100" cap="flat" cmpd="sng">
                  <a:solidFill>
                    <a:schemeClr val="tx1"/>
                  </a:solidFill>
                  <a:prstDash val="solid"/>
                  <a:headEnd type="none" w="med" len="med"/>
                  <a:tailEnd type="none" w="med" len="med"/>
                </a:ln>
              </p:spPr>
            </p:sp>
            <p:sp>
              <p:nvSpPr>
                <p:cNvPr id="303190" name="直接连接符 303189"/>
                <p:cNvSpPr/>
                <p:nvPr/>
              </p:nvSpPr>
              <p:spPr>
                <a:xfrm>
                  <a:off x="2039" y="2709"/>
                  <a:ext cx="650" cy="0"/>
                </a:xfrm>
                <a:prstGeom prst="line">
                  <a:avLst/>
                </a:prstGeom>
                <a:ln w="38100" cap="flat" cmpd="sng">
                  <a:solidFill>
                    <a:schemeClr val="tx1"/>
                  </a:solidFill>
                  <a:prstDash val="solid"/>
                  <a:headEnd type="none" w="med" len="med"/>
                  <a:tailEnd type="none" w="med" len="med"/>
                </a:ln>
              </p:spPr>
            </p:sp>
          </p:grpSp>
          <p:sp>
            <p:nvSpPr>
              <p:cNvPr id="303191" name="文本框 303190"/>
              <p:cNvSpPr txBox="1"/>
              <p:nvPr/>
            </p:nvSpPr>
            <p:spPr>
              <a:xfrm>
                <a:off x="1872" y="3301"/>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2.4</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92" name="文本框 303191"/>
              <p:cNvSpPr txBox="1"/>
              <p:nvPr/>
            </p:nvSpPr>
            <p:spPr>
              <a:xfrm>
                <a:off x="2534" y="3312"/>
                <a:ext cx="63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1.4</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93" name="文本框 303192"/>
              <p:cNvSpPr txBox="1"/>
              <p:nvPr/>
            </p:nvSpPr>
            <p:spPr>
              <a:xfrm>
                <a:off x="2142" y="3849"/>
                <a:ext cx="594" cy="327"/>
              </a:xfrm>
              <a:prstGeom prst="rect">
                <a:avLst/>
              </a:prstGeom>
              <a:noFill/>
              <a:ln w="38100">
                <a:noFill/>
              </a:ln>
            </p:spPr>
            <p:txBody>
              <a:bodyPr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1</a:t>
                </a:r>
                <a:r>
                  <a:rPr lang="zh-CN" altLang="zh-CN" sz="2800" b="1" dirty="0">
                    <a:latin typeface="Times New Roman" panose="02020603050405020304" pitchFamily="18" charset="0"/>
                    <a:ea typeface="宋体" panose="02010600030101010101" pitchFamily="2" charset="-122"/>
                    <a:sym typeface="Symbol" panose="05050102010706020507" pitchFamily="18" charset="2"/>
                  </a:rPr>
                  <a:t></a:t>
                </a:r>
                <a:endParaRPr lang="zh-CN" altLang="zh-CN" sz="2800" b="1" i="1" dirty="0">
                  <a:solidFill>
                    <a:srgbClr val="FF3300"/>
                  </a:solidFill>
                  <a:latin typeface="Times New Roman" panose="02020603050405020304" pitchFamily="18" charset="0"/>
                  <a:ea typeface="宋体" panose="02010600030101010101" pitchFamily="2" charset="-122"/>
                </a:endParaRPr>
              </a:p>
            </p:txBody>
          </p:sp>
          <p:sp>
            <p:nvSpPr>
              <p:cNvPr id="303194" name="文本框 303193"/>
              <p:cNvSpPr txBox="1"/>
              <p:nvPr/>
            </p:nvSpPr>
            <p:spPr>
              <a:xfrm>
                <a:off x="1404" y="4041"/>
                <a:ext cx="228" cy="327"/>
              </a:xfrm>
              <a:prstGeom prst="rect">
                <a:avLst/>
              </a:prstGeom>
              <a:noFill/>
              <a:ln w="38100">
                <a:noFill/>
              </a:ln>
            </p:spPr>
            <p:txBody>
              <a:bodyPr wrap="none" anchor="ctr">
                <a:spAutoFit/>
              </a:bodyPr>
              <a:lstStyle/>
              <a:p>
                <a:pPr lvl="0" algn="ctr" eaLnBrk="0" hangingPunct="0"/>
                <a:r>
                  <a:rPr lang="zh-CN" altLang="zh-CN" sz="2800" b="1" dirty="0">
                    <a:latin typeface="Times New Roman" panose="02020603050405020304" pitchFamily="18" charset="0"/>
                    <a:ea typeface="宋体" panose="02010600030101010101" pitchFamily="2" charset="-122"/>
                  </a:rPr>
                  <a:t>2</a:t>
                </a:r>
              </a:p>
            </p:txBody>
          </p:sp>
        </p:grpSp>
        <p:grpSp>
          <p:nvGrpSpPr>
            <p:cNvPr id="303195" name="组合 303194"/>
            <p:cNvGrpSpPr/>
            <p:nvPr/>
          </p:nvGrpSpPr>
          <p:grpSpPr>
            <a:xfrm>
              <a:off x="240" y="2997"/>
              <a:ext cx="428" cy="507"/>
              <a:chOff x="240" y="2997"/>
              <a:chExt cx="428" cy="507"/>
            </a:xfrm>
          </p:grpSpPr>
          <p:sp>
            <p:nvSpPr>
              <p:cNvPr id="303196" name="矩形 303195"/>
              <p:cNvSpPr/>
              <p:nvPr/>
            </p:nvSpPr>
            <p:spPr>
              <a:xfrm>
                <a:off x="240" y="2997"/>
                <a:ext cx="417" cy="327"/>
              </a:xfrm>
              <a:prstGeom prst="rect">
                <a:avLst/>
              </a:prstGeom>
              <a:noFill/>
              <a:ln w="9525">
                <a:noFill/>
              </a:ln>
            </p:spPr>
            <p:txBody>
              <a:bodyPr wrap="none" anchor="t">
                <a:spAutoFit/>
              </a:bodyPr>
              <a:lstStyle/>
              <a:p>
                <a:pPr lvl="0" algn="ctr" eaLnBrk="0" hangingPunct="0"/>
                <a:r>
                  <a:rPr lang="en-US" altLang="zh-CN" sz="2800" b="1" i="1">
                    <a:latin typeface="Times New Roman" panose="02020603050405020304" pitchFamily="18" charset="0"/>
                    <a:ea typeface="宋体" panose="02010600030101010101" pitchFamily="2" charset="-122"/>
                  </a:rPr>
                  <a:t>R</a:t>
                </a:r>
                <a:r>
                  <a:rPr lang="en-US" altLang="zh-CN" sz="2800" b="1" i="1" baseline="-25000">
                    <a:latin typeface="Times New Roman" panose="02020603050405020304" pitchFamily="18" charset="0"/>
                    <a:ea typeface="宋体" panose="02010600030101010101" pitchFamily="2" charset="-122"/>
                  </a:rPr>
                  <a:t>12</a:t>
                </a:r>
              </a:p>
            </p:txBody>
          </p:sp>
          <p:sp>
            <p:nvSpPr>
              <p:cNvPr id="303197" name="左箭头 303196"/>
              <p:cNvSpPr/>
              <p:nvPr/>
            </p:nvSpPr>
            <p:spPr>
              <a:xfrm flipH="1">
                <a:off x="262" y="3325"/>
                <a:ext cx="406" cy="179"/>
              </a:xfrm>
              <a:prstGeom prst="leftArrow">
                <a:avLst>
                  <a:gd name="adj1" fmla="val 50000"/>
                  <a:gd name="adj2" fmla="val 56703"/>
                </a:avLst>
              </a:prstGeom>
              <a:solidFill>
                <a:srgbClr val="FFFFCC"/>
              </a:solidFill>
              <a:ln w="28575" cap="flat" cmpd="sng">
                <a:solidFill>
                  <a:srgbClr val="FF3300"/>
                </a:solidFill>
                <a:prstDash val="solid"/>
                <a:miter/>
                <a:headEnd type="none" w="med" len="med"/>
                <a:tailEnd type="none" w="med" len="med"/>
              </a:ln>
            </p:spPr>
            <p:txBody>
              <a:bodyPr/>
              <a:lstStyle/>
              <a:p>
                <a:endParaRPr lang="zh-CN" altLang="en-US"/>
              </a:p>
            </p:txBody>
          </p:sp>
        </p:grpSp>
      </p:grpSp>
      <p:grpSp>
        <p:nvGrpSpPr>
          <p:cNvPr id="303198" name="组合 303197"/>
          <p:cNvGrpSpPr/>
          <p:nvPr/>
        </p:nvGrpSpPr>
        <p:grpSpPr>
          <a:xfrm>
            <a:off x="3927475" y="4100513"/>
            <a:ext cx="2549525" cy="2362200"/>
            <a:chOff x="2474" y="2583"/>
            <a:chExt cx="1606" cy="1488"/>
          </a:xfrm>
        </p:grpSpPr>
        <p:grpSp>
          <p:nvGrpSpPr>
            <p:cNvPr id="303199" name="组合 303198"/>
            <p:cNvGrpSpPr/>
            <p:nvPr/>
          </p:nvGrpSpPr>
          <p:grpSpPr>
            <a:xfrm>
              <a:off x="2640" y="2583"/>
              <a:ext cx="1440" cy="1488"/>
              <a:chOff x="4080" y="2640"/>
              <a:chExt cx="1440" cy="1488"/>
            </a:xfrm>
          </p:grpSpPr>
          <p:sp>
            <p:nvSpPr>
              <p:cNvPr id="303200" name="直接连接符 303199"/>
              <p:cNvSpPr/>
              <p:nvPr/>
            </p:nvSpPr>
            <p:spPr>
              <a:xfrm>
                <a:off x="4703" y="2808"/>
                <a:ext cx="0" cy="1152"/>
              </a:xfrm>
              <a:prstGeom prst="line">
                <a:avLst/>
              </a:prstGeom>
              <a:ln w="38100" cap="flat" cmpd="sng">
                <a:solidFill>
                  <a:schemeClr val="tx1"/>
                </a:solidFill>
                <a:prstDash val="solid"/>
                <a:headEnd type="none" w="med" len="med"/>
                <a:tailEnd type="none" w="med" len="med"/>
              </a:ln>
            </p:spPr>
          </p:sp>
          <p:sp>
            <p:nvSpPr>
              <p:cNvPr id="303201" name="矩形 303200"/>
              <p:cNvSpPr/>
              <p:nvPr/>
            </p:nvSpPr>
            <p:spPr>
              <a:xfrm>
                <a:off x="4656" y="3267"/>
                <a:ext cx="95" cy="203"/>
              </a:xfrm>
              <a:prstGeom prst="rect">
                <a:avLst/>
              </a:prstGeom>
              <a:solidFill>
                <a:srgbClr val="006699"/>
              </a:solidFill>
              <a:ln w="38100" cap="flat" cmpd="sng">
                <a:solidFill>
                  <a:schemeClr val="tx1"/>
                </a:solidFill>
                <a:prstDash val="solid"/>
                <a:miter/>
                <a:headEnd type="none" w="med" len="med"/>
                <a:tailEnd type="none" w="med" len="med"/>
              </a:ln>
            </p:spPr>
            <p:txBody>
              <a:bodyPr/>
              <a:lstStyle/>
              <a:p>
                <a:endParaRPr lang="zh-CN" altLang="en-US"/>
              </a:p>
            </p:txBody>
          </p:sp>
          <p:sp>
            <p:nvSpPr>
              <p:cNvPr id="303202" name="直接连接符 303201"/>
              <p:cNvSpPr/>
              <p:nvPr/>
            </p:nvSpPr>
            <p:spPr>
              <a:xfrm flipH="1">
                <a:off x="4272" y="2808"/>
                <a:ext cx="441" cy="0"/>
              </a:xfrm>
              <a:prstGeom prst="line">
                <a:avLst/>
              </a:prstGeom>
              <a:ln w="38100" cap="flat" cmpd="sng">
                <a:solidFill>
                  <a:schemeClr val="tx1"/>
                </a:solidFill>
                <a:prstDash val="solid"/>
                <a:headEnd type="none" w="med" len="med"/>
                <a:tailEnd type="none" w="med" len="med"/>
              </a:ln>
            </p:spPr>
          </p:sp>
          <p:sp>
            <p:nvSpPr>
              <p:cNvPr id="303203" name="直接连接符 303202"/>
              <p:cNvSpPr/>
              <p:nvPr/>
            </p:nvSpPr>
            <p:spPr>
              <a:xfrm flipH="1">
                <a:off x="4272" y="3960"/>
                <a:ext cx="441" cy="0"/>
              </a:xfrm>
              <a:prstGeom prst="line">
                <a:avLst/>
              </a:prstGeom>
              <a:ln w="38100" cap="flat" cmpd="sng">
                <a:solidFill>
                  <a:schemeClr val="tx1"/>
                </a:solidFill>
                <a:prstDash val="solid"/>
                <a:headEnd type="none" w="med" len="med"/>
                <a:tailEnd type="none" w="med" len="med"/>
              </a:ln>
            </p:spPr>
          </p:sp>
          <p:sp>
            <p:nvSpPr>
              <p:cNvPr id="303204" name="文本框 303203"/>
              <p:cNvSpPr txBox="1"/>
              <p:nvPr/>
            </p:nvSpPr>
            <p:spPr>
              <a:xfrm>
                <a:off x="4092" y="2640"/>
                <a:ext cx="228" cy="327"/>
              </a:xfrm>
              <a:prstGeom prst="rect">
                <a:avLst/>
              </a:prstGeom>
              <a:noFill/>
              <a:ln w="38100">
                <a:noFill/>
              </a:ln>
            </p:spPr>
            <p:txBody>
              <a:bodyPr wrap="none" anchor="ctr">
                <a:spAutoFit/>
              </a:bodyPr>
              <a:lstStyle/>
              <a:p>
                <a:pPr lvl="0" algn="ctr" eaLnBrk="0" hangingPunct="0">
                  <a:spcBef>
                    <a:spcPct val="50000"/>
                  </a:spcBef>
                </a:pPr>
                <a:r>
                  <a:rPr lang="zh-CN" altLang="en-US" sz="2800" b="1" dirty="0">
                    <a:latin typeface="Times New Roman" panose="02020603050405020304" pitchFamily="18" charset="0"/>
                    <a:ea typeface="宋体" panose="02010600030101010101" pitchFamily="2" charset="-122"/>
                  </a:rPr>
                  <a:t>1</a:t>
                </a:r>
              </a:p>
            </p:txBody>
          </p:sp>
          <p:sp>
            <p:nvSpPr>
              <p:cNvPr id="303205" name="文本框 303204"/>
              <p:cNvSpPr txBox="1"/>
              <p:nvPr/>
            </p:nvSpPr>
            <p:spPr>
              <a:xfrm>
                <a:off x="4080" y="3801"/>
                <a:ext cx="228" cy="327"/>
              </a:xfrm>
              <a:prstGeom prst="rect">
                <a:avLst/>
              </a:prstGeom>
              <a:noFill/>
              <a:ln w="38100">
                <a:noFill/>
              </a:ln>
            </p:spPr>
            <p:txBody>
              <a:bodyPr wrap="none" anchor="ctr">
                <a:spAutoFit/>
              </a:bodyPr>
              <a:lstStyle/>
              <a:p>
                <a:pPr lvl="0" algn="ctr" eaLnBrk="0" hangingPunct="0">
                  <a:spcBef>
                    <a:spcPct val="50000"/>
                  </a:spcBef>
                </a:pPr>
                <a:r>
                  <a:rPr lang="zh-CN" altLang="en-US" sz="2800" b="1" dirty="0">
                    <a:latin typeface="Times New Roman" panose="02020603050405020304" pitchFamily="18" charset="0"/>
                    <a:ea typeface="宋体" panose="02010600030101010101" pitchFamily="2" charset="-122"/>
                  </a:rPr>
                  <a:t>2</a:t>
                </a:r>
              </a:p>
            </p:txBody>
          </p:sp>
          <p:sp>
            <p:nvSpPr>
              <p:cNvPr id="303206" name="文本框 303205"/>
              <p:cNvSpPr txBox="1"/>
              <p:nvPr/>
            </p:nvSpPr>
            <p:spPr>
              <a:xfrm>
                <a:off x="4728" y="3222"/>
                <a:ext cx="792" cy="327"/>
              </a:xfrm>
              <a:prstGeom prst="rect">
                <a:avLst/>
              </a:prstGeom>
              <a:noFill/>
              <a:ln w="38100">
                <a:noFill/>
              </a:ln>
            </p:spPr>
            <p:txBody>
              <a:bodyPr wrap="none" anchor="ctr">
                <a:spAutoFit/>
              </a:bodyPr>
              <a:lstStyle/>
              <a:p>
                <a:pPr lvl="0" algn="ctr" eaLnBrk="0" hangingPunct="0">
                  <a:spcBef>
                    <a:spcPct val="50000"/>
                  </a:spcBef>
                </a:pPr>
                <a:r>
                  <a:rPr lang="zh-CN" altLang="en-US" sz="2800" b="1" dirty="0">
                    <a:latin typeface="Times New Roman" panose="02020603050405020304" pitchFamily="18" charset="0"/>
                    <a:ea typeface="宋体" panose="02010600030101010101" pitchFamily="2" charset="-122"/>
                  </a:rPr>
                  <a:t>2.684</a:t>
                </a:r>
                <a:r>
                  <a:rPr lang="zh-CN" altLang="zh-CN" sz="2800" b="1">
                    <a:latin typeface="Times New Roman" panose="02020603050405020304" pitchFamily="18" charset="0"/>
                    <a:ea typeface="宋体" panose="02010600030101010101" pitchFamily="2" charset="-122"/>
                    <a:sym typeface="Symbol" panose="05050102010706020507" pitchFamily="18" charset="2"/>
                  </a:rPr>
                  <a:t></a:t>
                </a:r>
                <a:endParaRPr lang="zh-CN" altLang="en-US" sz="2800" b="1">
                  <a:latin typeface="Times New Roman" panose="02020603050405020304" pitchFamily="18" charset="0"/>
                  <a:ea typeface="宋体" panose="02010600030101010101" pitchFamily="2" charset="-122"/>
                </a:endParaRPr>
              </a:p>
            </p:txBody>
          </p:sp>
        </p:grpSp>
        <p:sp>
          <p:nvSpPr>
            <p:cNvPr id="303207" name="左箭头 303206"/>
            <p:cNvSpPr/>
            <p:nvPr/>
          </p:nvSpPr>
          <p:spPr>
            <a:xfrm flipH="1">
              <a:off x="2474" y="3276"/>
              <a:ext cx="406" cy="179"/>
            </a:xfrm>
            <a:prstGeom prst="leftArrow">
              <a:avLst>
                <a:gd name="adj1" fmla="val 50000"/>
                <a:gd name="adj2" fmla="val 56703"/>
              </a:avLst>
            </a:prstGeom>
            <a:solidFill>
              <a:srgbClr val="FFFFCC"/>
            </a:solidFill>
            <a:ln w="28575" cap="flat" cmpd="sng">
              <a:solidFill>
                <a:srgbClr val="FF3300"/>
              </a:solidFill>
              <a:prstDash val="solid"/>
              <a:miter/>
              <a:headEnd type="none" w="med" len="med"/>
              <a:tailEnd type="none" w="med" len="med"/>
            </a:ln>
          </p:spPr>
          <p:txBody>
            <a:bodyPr/>
            <a:lstStyle/>
            <a:p>
              <a:endParaRPr lang="zh-CN" altLang="en-US"/>
            </a:p>
          </p:txBody>
        </p:sp>
      </p:grpSp>
      <p:sp>
        <p:nvSpPr>
          <p:cNvPr id="303212" name="动作按钮: 前进或下一项 303211">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303213" name="动作按钮: 后退或前一项 303212">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03109"/>
                                        </p:tgtEl>
                                        <p:attrNameLst>
                                          <p:attrName>style.visibility</p:attrName>
                                        </p:attrNameLst>
                                      </p:cBhvr>
                                      <p:to>
                                        <p:strVal val="visible"/>
                                      </p:to>
                                    </p:set>
                                    <p:animEffect transition="in" filter="barn(outVertical)">
                                      <p:cBhvr>
                                        <p:cTn id="7" dur="500"/>
                                        <p:tgtEl>
                                          <p:spTgt spid="30310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3140"/>
                                        </p:tgtEl>
                                        <p:attrNameLst>
                                          <p:attrName>style.visibility</p:attrName>
                                        </p:attrNameLst>
                                      </p:cBhvr>
                                      <p:to>
                                        <p:strVal val="visible"/>
                                      </p:to>
                                    </p:set>
                                    <p:animEffect transition="in" filter="wipe(left)">
                                      <p:cBhvr>
                                        <p:cTn id="12" dur="500"/>
                                        <p:tgtEl>
                                          <p:spTgt spid="303140"/>
                                        </p:tgtEl>
                                      </p:cBhvr>
                                    </p:animEffect>
                                  </p:childTnLst>
                                </p:cTn>
                              </p:par>
                            </p:childTnLst>
                          </p:cTn>
                        </p:par>
                        <p:par>
                          <p:cTn id="13" fill="hold">
                            <p:stCondLst>
                              <p:cond delay="500"/>
                            </p:stCondLst>
                            <p:childTnLst>
                              <p:par>
                                <p:cTn id="14" presetID="16" presetClass="entr" presetSubtype="37" fill="hold" nodeType="afterEffect">
                                  <p:stCondLst>
                                    <p:cond delay="0"/>
                                  </p:stCondLst>
                                  <p:childTnLst>
                                    <p:set>
                                      <p:cBhvr>
                                        <p:cTn id="15" dur="1" fill="hold">
                                          <p:stCondLst>
                                            <p:cond delay="0"/>
                                          </p:stCondLst>
                                        </p:cTn>
                                        <p:tgtEl>
                                          <p:spTgt spid="303108"/>
                                        </p:tgtEl>
                                        <p:attrNameLst>
                                          <p:attrName>style.visibility</p:attrName>
                                        </p:attrNameLst>
                                      </p:cBhvr>
                                      <p:to>
                                        <p:strVal val="visible"/>
                                      </p:to>
                                    </p:set>
                                    <p:animEffect transition="in" filter="barn(outVertical)">
                                      <p:cBhvr>
                                        <p:cTn id="16" dur="500"/>
                                        <p:tgtEl>
                                          <p:spTgt spid="30310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03168"/>
                                        </p:tgtEl>
                                        <p:attrNameLst>
                                          <p:attrName>style.visibility</p:attrName>
                                        </p:attrNameLst>
                                      </p:cBhvr>
                                      <p:to>
                                        <p:strVal val="visible"/>
                                      </p:to>
                                    </p:set>
                                    <p:animEffect transition="in" filter="wipe(left)">
                                      <p:cBhvr>
                                        <p:cTn id="21" dur="500"/>
                                        <p:tgtEl>
                                          <p:spTgt spid="30316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03198"/>
                                        </p:tgtEl>
                                        <p:attrNameLst>
                                          <p:attrName>style.visibility</p:attrName>
                                        </p:attrNameLst>
                                      </p:cBhvr>
                                      <p:to>
                                        <p:strVal val="visible"/>
                                      </p:to>
                                    </p:set>
                                    <p:animEffect transition="in" filter="wipe(left)">
                                      <p:cBhvr>
                                        <p:cTn id="26" dur="500"/>
                                        <p:tgtEl>
                                          <p:spTgt spid="30319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303139"/>
                                        </p:tgtEl>
                                        <p:attrNameLst>
                                          <p:attrName>style.visibility</p:attrName>
                                        </p:attrNameLst>
                                      </p:cBhvr>
                                      <p:to>
                                        <p:strVal val="visible"/>
                                      </p:to>
                                    </p:set>
                                    <p:animEffect transition="in" filter="randombar(horizontal)">
                                      <p:cBhvr>
                                        <p:cTn id="31" dur="500"/>
                                        <p:tgtEl>
                                          <p:spTgt spid="303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953" name="椭圆 462952"/>
          <p:cNvSpPr/>
          <p:nvPr/>
        </p:nvSpPr>
        <p:spPr>
          <a:xfrm>
            <a:off x="914400" y="1598613"/>
            <a:ext cx="2362200" cy="1600200"/>
          </a:xfrm>
          <a:prstGeom prst="ellipse">
            <a:avLst/>
          </a:prstGeom>
          <a:noFill/>
          <a:ln w="38100" cap="rnd" cmpd="sng">
            <a:solidFill>
              <a:srgbClr val="FF0000"/>
            </a:solidFill>
            <a:prstDash val="sysDot"/>
            <a:headEnd type="none" w="med" len="med"/>
            <a:tailEnd type="none" w="med" len="med"/>
          </a:ln>
        </p:spPr>
        <p:txBody>
          <a:bodyPr/>
          <a:lstStyle/>
          <a:p>
            <a:endParaRPr lang="zh-CN" altLang="en-US" sz="2400"/>
          </a:p>
        </p:txBody>
      </p:sp>
      <p:sp>
        <p:nvSpPr>
          <p:cNvPr id="462954" name="椭圆 462953"/>
          <p:cNvSpPr/>
          <p:nvPr/>
        </p:nvSpPr>
        <p:spPr>
          <a:xfrm>
            <a:off x="1295400" y="2132013"/>
            <a:ext cx="1752600" cy="1752600"/>
          </a:xfrm>
          <a:prstGeom prst="ellipse">
            <a:avLst/>
          </a:prstGeom>
          <a:noFill/>
          <a:ln w="38100" cap="rnd" cmpd="sng">
            <a:solidFill>
              <a:srgbClr val="FFFF00"/>
            </a:solidFill>
            <a:prstDash val="sysDot"/>
            <a:headEnd type="none" w="med" len="med"/>
            <a:tailEnd type="none" w="med" len="med"/>
          </a:ln>
        </p:spPr>
        <p:txBody>
          <a:bodyPr/>
          <a:lstStyle/>
          <a:p>
            <a:endParaRPr lang="zh-CN" altLang="en-US" sz="2400"/>
          </a:p>
        </p:txBody>
      </p:sp>
      <p:sp>
        <p:nvSpPr>
          <p:cNvPr id="462955" name="文本框 462954"/>
          <p:cNvSpPr txBox="1"/>
          <p:nvPr/>
        </p:nvSpPr>
        <p:spPr>
          <a:xfrm>
            <a:off x="793750" y="379413"/>
            <a:ext cx="2362200" cy="457200"/>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应用：简化电路</a:t>
            </a:r>
          </a:p>
        </p:txBody>
      </p:sp>
      <p:sp>
        <p:nvSpPr>
          <p:cNvPr id="462956" name="文本框 462955"/>
          <p:cNvSpPr txBox="1"/>
          <p:nvPr/>
        </p:nvSpPr>
        <p:spPr>
          <a:xfrm>
            <a:off x="457200" y="914400"/>
            <a:ext cx="2362200" cy="457200"/>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例.  桥 </a:t>
            </a:r>
            <a:r>
              <a:rPr lang="en-US" altLang="zh-CN" sz="2400" b="1">
                <a:latin typeface="Times New Roman" panose="02020603050405020304" pitchFamily="18" charset="0"/>
                <a:ea typeface="宋体" panose="02010600030101010101" pitchFamily="2" charset="-122"/>
              </a:rPr>
              <a:t>T </a:t>
            </a:r>
            <a:r>
              <a:rPr lang="zh-CN" altLang="en-US" sz="2400" b="1" dirty="0">
                <a:latin typeface="Times New Roman" panose="02020603050405020304" pitchFamily="18" charset="0"/>
                <a:ea typeface="宋体" panose="02010600030101010101" pitchFamily="2" charset="-122"/>
              </a:rPr>
              <a:t>电路</a:t>
            </a:r>
          </a:p>
        </p:txBody>
      </p:sp>
      <p:grpSp>
        <p:nvGrpSpPr>
          <p:cNvPr id="462957" name="组合 462956"/>
          <p:cNvGrpSpPr/>
          <p:nvPr/>
        </p:nvGrpSpPr>
        <p:grpSpPr>
          <a:xfrm>
            <a:off x="304800" y="1522413"/>
            <a:ext cx="3429000" cy="2592387"/>
            <a:chOff x="240" y="1728"/>
            <a:chExt cx="2160" cy="1633"/>
          </a:xfrm>
        </p:grpSpPr>
        <p:grpSp>
          <p:nvGrpSpPr>
            <p:cNvPr id="462958" name="组合 462957"/>
            <p:cNvGrpSpPr/>
            <p:nvPr/>
          </p:nvGrpSpPr>
          <p:grpSpPr>
            <a:xfrm>
              <a:off x="490" y="2880"/>
              <a:ext cx="261" cy="59"/>
              <a:chOff x="4671" y="2533"/>
              <a:chExt cx="261" cy="59"/>
            </a:xfrm>
          </p:grpSpPr>
          <p:sp>
            <p:nvSpPr>
              <p:cNvPr id="462959" name="直接连接符 462958"/>
              <p:cNvSpPr/>
              <p:nvPr/>
            </p:nvSpPr>
            <p:spPr>
              <a:xfrm>
                <a:off x="4671" y="2533"/>
                <a:ext cx="261" cy="0"/>
              </a:xfrm>
              <a:prstGeom prst="line">
                <a:avLst/>
              </a:prstGeom>
              <a:ln w="12700" cap="flat" cmpd="sng">
                <a:solidFill>
                  <a:schemeClr val="tx2"/>
                </a:solidFill>
                <a:prstDash val="solid"/>
                <a:headEnd type="none" w="med" len="med"/>
                <a:tailEnd type="none" w="med" len="med"/>
              </a:ln>
            </p:spPr>
          </p:sp>
          <p:sp>
            <p:nvSpPr>
              <p:cNvPr id="462960" name="直接连接符 462959"/>
              <p:cNvSpPr/>
              <p:nvPr/>
            </p:nvSpPr>
            <p:spPr>
              <a:xfrm>
                <a:off x="4729" y="2592"/>
                <a:ext cx="145" cy="0"/>
              </a:xfrm>
              <a:prstGeom prst="line">
                <a:avLst/>
              </a:prstGeom>
              <a:ln w="12700" cap="flat" cmpd="sng">
                <a:solidFill>
                  <a:schemeClr val="tx2"/>
                </a:solidFill>
                <a:prstDash val="solid"/>
                <a:headEnd type="none" w="med" len="med"/>
                <a:tailEnd type="none" w="med" len="med"/>
              </a:ln>
            </p:spPr>
          </p:sp>
        </p:grpSp>
        <p:sp>
          <p:nvSpPr>
            <p:cNvPr id="462961" name="直接连接符 462960"/>
            <p:cNvSpPr/>
            <p:nvPr/>
          </p:nvSpPr>
          <p:spPr>
            <a:xfrm>
              <a:off x="624" y="2952"/>
              <a:ext cx="0" cy="409"/>
            </a:xfrm>
            <a:prstGeom prst="line">
              <a:avLst/>
            </a:prstGeom>
            <a:ln w="12700" cap="flat" cmpd="sng">
              <a:solidFill>
                <a:schemeClr val="tx1"/>
              </a:solidFill>
              <a:prstDash val="solid"/>
              <a:headEnd type="none" w="med" len="med"/>
              <a:tailEnd type="none" w="med" len="med"/>
            </a:ln>
          </p:spPr>
        </p:sp>
        <p:sp>
          <p:nvSpPr>
            <p:cNvPr id="462962" name="直接连接符 462961"/>
            <p:cNvSpPr/>
            <p:nvPr/>
          </p:nvSpPr>
          <p:spPr>
            <a:xfrm flipV="1">
              <a:off x="624" y="2496"/>
              <a:ext cx="0" cy="384"/>
            </a:xfrm>
            <a:prstGeom prst="line">
              <a:avLst/>
            </a:prstGeom>
            <a:ln w="12700" cap="flat" cmpd="sng">
              <a:solidFill>
                <a:schemeClr val="tx1"/>
              </a:solidFill>
              <a:prstDash val="solid"/>
              <a:headEnd type="none" w="med" len="med"/>
              <a:tailEnd type="none" w="med" len="med"/>
            </a:ln>
          </p:spPr>
        </p:sp>
        <p:sp>
          <p:nvSpPr>
            <p:cNvPr id="462963" name="直接连接符 462962"/>
            <p:cNvSpPr/>
            <p:nvPr/>
          </p:nvSpPr>
          <p:spPr>
            <a:xfrm>
              <a:off x="624" y="2496"/>
              <a:ext cx="1512" cy="0"/>
            </a:xfrm>
            <a:prstGeom prst="line">
              <a:avLst/>
            </a:prstGeom>
            <a:ln w="12700" cap="flat" cmpd="sng">
              <a:solidFill>
                <a:schemeClr val="tx1"/>
              </a:solidFill>
              <a:prstDash val="solid"/>
              <a:headEnd type="none" w="med" len="med"/>
              <a:tailEnd type="none" w="med" len="med"/>
            </a:ln>
          </p:spPr>
        </p:sp>
        <p:sp>
          <p:nvSpPr>
            <p:cNvPr id="462964" name="直接连接符 462963"/>
            <p:cNvSpPr/>
            <p:nvPr/>
          </p:nvSpPr>
          <p:spPr>
            <a:xfrm>
              <a:off x="624" y="3360"/>
              <a:ext cx="1512" cy="0"/>
            </a:xfrm>
            <a:prstGeom prst="line">
              <a:avLst/>
            </a:prstGeom>
            <a:ln w="12700" cap="flat" cmpd="sng">
              <a:solidFill>
                <a:schemeClr val="tx1"/>
              </a:solidFill>
              <a:prstDash val="solid"/>
              <a:headEnd type="none" w="med" len="med"/>
              <a:tailEnd type="none" w="med" len="med"/>
            </a:ln>
          </p:spPr>
        </p:sp>
        <p:sp>
          <p:nvSpPr>
            <p:cNvPr id="462965" name="直接连接符 462964"/>
            <p:cNvSpPr/>
            <p:nvPr/>
          </p:nvSpPr>
          <p:spPr>
            <a:xfrm>
              <a:off x="1380" y="2484"/>
              <a:ext cx="0" cy="864"/>
            </a:xfrm>
            <a:prstGeom prst="line">
              <a:avLst/>
            </a:prstGeom>
            <a:ln w="12700" cap="flat" cmpd="sng">
              <a:solidFill>
                <a:schemeClr val="tx1"/>
              </a:solidFill>
              <a:prstDash val="solid"/>
              <a:headEnd type="oval" w="sm" len="sm"/>
              <a:tailEnd type="oval" w="sm" len="sm"/>
            </a:ln>
          </p:spPr>
        </p:sp>
        <p:sp>
          <p:nvSpPr>
            <p:cNvPr id="462966" name="矩形 462965"/>
            <p:cNvSpPr/>
            <p:nvPr/>
          </p:nvSpPr>
          <p:spPr>
            <a:xfrm>
              <a:off x="1332" y="2832"/>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67" name="矩形 462966"/>
            <p:cNvSpPr/>
            <p:nvPr/>
          </p:nvSpPr>
          <p:spPr>
            <a:xfrm rot="-5400000">
              <a:off x="1644" y="2352"/>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68" name="矩形 462967"/>
            <p:cNvSpPr/>
            <p:nvPr/>
          </p:nvSpPr>
          <p:spPr>
            <a:xfrm rot="-5400000">
              <a:off x="1020" y="2364"/>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69" name="直接连接符 462968"/>
            <p:cNvSpPr/>
            <p:nvPr/>
          </p:nvSpPr>
          <p:spPr>
            <a:xfrm>
              <a:off x="2136" y="2496"/>
              <a:ext cx="0" cy="864"/>
            </a:xfrm>
            <a:prstGeom prst="line">
              <a:avLst/>
            </a:prstGeom>
            <a:ln w="12700" cap="flat" cmpd="sng">
              <a:solidFill>
                <a:schemeClr val="tx1"/>
              </a:solidFill>
              <a:prstDash val="solid"/>
              <a:headEnd type="none" w="med" len="med"/>
              <a:tailEnd type="none" w="med" len="med"/>
            </a:ln>
          </p:spPr>
        </p:sp>
        <p:sp>
          <p:nvSpPr>
            <p:cNvPr id="462970" name="直接连接符 462969"/>
            <p:cNvSpPr/>
            <p:nvPr/>
          </p:nvSpPr>
          <p:spPr>
            <a:xfrm flipV="1">
              <a:off x="763" y="2064"/>
              <a:ext cx="0" cy="432"/>
            </a:xfrm>
            <a:prstGeom prst="line">
              <a:avLst/>
            </a:prstGeom>
            <a:ln w="12700" cap="flat" cmpd="sng">
              <a:solidFill>
                <a:schemeClr val="tx1"/>
              </a:solidFill>
              <a:prstDash val="solid"/>
              <a:headEnd type="oval" w="sm" len="sm"/>
              <a:tailEnd type="none" w="sm" len="sm"/>
            </a:ln>
          </p:spPr>
        </p:sp>
        <p:sp>
          <p:nvSpPr>
            <p:cNvPr id="462971" name="直接连接符 462970"/>
            <p:cNvSpPr/>
            <p:nvPr/>
          </p:nvSpPr>
          <p:spPr>
            <a:xfrm>
              <a:off x="763" y="2064"/>
              <a:ext cx="1229" cy="0"/>
            </a:xfrm>
            <a:prstGeom prst="line">
              <a:avLst/>
            </a:prstGeom>
            <a:ln w="12700" cap="flat" cmpd="sng">
              <a:solidFill>
                <a:schemeClr val="tx1"/>
              </a:solidFill>
              <a:prstDash val="solid"/>
              <a:headEnd type="none" w="med" len="med"/>
              <a:tailEnd type="none" w="med" len="med"/>
            </a:ln>
          </p:spPr>
        </p:sp>
        <p:sp>
          <p:nvSpPr>
            <p:cNvPr id="462972" name="直接连接符 462971"/>
            <p:cNvSpPr/>
            <p:nvPr/>
          </p:nvSpPr>
          <p:spPr>
            <a:xfrm flipV="1">
              <a:off x="1980" y="2064"/>
              <a:ext cx="0" cy="432"/>
            </a:xfrm>
            <a:prstGeom prst="line">
              <a:avLst/>
            </a:prstGeom>
            <a:ln w="12700" cap="flat" cmpd="sng">
              <a:solidFill>
                <a:schemeClr val="tx1"/>
              </a:solidFill>
              <a:prstDash val="solid"/>
              <a:headEnd type="oval" w="sm" len="sm"/>
              <a:tailEnd type="none" w="sm" len="sm"/>
            </a:ln>
          </p:spPr>
        </p:sp>
        <p:sp>
          <p:nvSpPr>
            <p:cNvPr id="462973" name="矩形 462972"/>
            <p:cNvSpPr/>
            <p:nvPr/>
          </p:nvSpPr>
          <p:spPr>
            <a:xfrm>
              <a:off x="2076" y="2832"/>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74" name="矩形 462973"/>
            <p:cNvSpPr/>
            <p:nvPr/>
          </p:nvSpPr>
          <p:spPr>
            <a:xfrm rot="-5400000">
              <a:off x="1356" y="1920"/>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75" name="文本框 462974"/>
            <p:cNvSpPr txBox="1"/>
            <p:nvPr/>
          </p:nvSpPr>
          <p:spPr>
            <a:xfrm>
              <a:off x="1152" y="1728"/>
              <a:ext cx="576"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76" name="文本框 462975"/>
            <p:cNvSpPr txBox="1"/>
            <p:nvPr/>
          </p:nvSpPr>
          <p:spPr>
            <a:xfrm>
              <a:off x="852" y="2220"/>
              <a:ext cx="576"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77" name="文本框 462976"/>
            <p:cNvSpPr txBox="1"/>
            <p:nvPr/>
          </p:nvSpPr>
          <p:spPr>
            <a:xfrm>
              <a:off x="1488" y="2208"/>
              <a:ext cx="576"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78" name="文本框 462977"/>
            <p:cNvSpPr txBox="1"/>
            <p:nvPr/>
          </p:nvSpPr>
          <p:spPr>
            <a:xfrm>
              <a:off x="1452" y="2832"/>
              <a:ext cx="576"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79" name="文本框 462978"/>
            <p:cNvSpPr txBox="1"/>
            <p:nvPr/>
          </p:nvSpPr>
          <p:spPr>
            <a:xfrm>
              <a:off x="2196" y="2832"/>
              <a:ext cx="204"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endParaRPr lang="en-US" altLang="zh-CN" sz="2400" b="1">
                <a:latin typeface="Times New Roman" panose="02020603050405020304" pitchFamily="18" charset="0"/>
                <a:ea typeface="宋体" panose="02010600030101010101" pitchFamily="2" charset="-122"/>
                <a:sym typeface="Symbol" panose="05050102010706020507" pitchFamily="18" charset="2"/>
              </a:endParaRPr>
            </a:p>
          </p:txBody>
        </p:sp>
        <p:sp>
          <p:nvSpPr>
            <p:cNvPr id="462980" name="文本框 462979"/>
            <p:cNvSpPr txBox="1"/>
            <p:nvPr/>
          </p:nvSpPr>
          <p:spPr>
            <a:xfrm>
              <a:off x="240" y="2724"/>
              <a:ext cx="25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E</a:t>
              </a:r>
              <a:endParaRPr lang="en-US" altLang="zh-CN" sz="2400" b="1">
                <a:latin typeface="Times New Roman" panose="02020603050405020304" pitchFamily="18" charset="0"/>
                <a:ea typeface="宋体" panose="02010600030101010101" pitchFamily="2" charset="-122"/>
              </a:endParaRPr>
            </a:p>
          </p:txBody>
        </p:sp>
      </p:grpSp>
      <p:grpSp>
        <p:nvGrpSpPr>
          <p:cNvPr id="462981" name="组合 462980"/>
          <p:cNvGrpSpPr/>
          <p:nvPr/>
        </p:nvGrpSpPr>
        <p:grpSpPr>
          <a:xfrm>
            <a:off x="5105400" y="836613"/>
            <a:ext cx="3429000" cy="2363787"/>
            <a:chOff x="3216" y="768"/>
            <a:chExt cx="2160" cy="1489"/>
          </a:xfrm>
        </p:grpSpPr>
        <p:grpSp>
          <p:nvGrpSpPr>
            <p:cNvPr id="462982" name="组合 462981"/>
            <p:cNvGrpSpPr/>
            <p:nvPr/>
          </p:nvGrpSpPr>
          <p:grpSpPr>
            <a:xfrm>
              <a:off x="3466" y="1776"/>
              <a:ext cx="261" cy="59"/>
              <a:chOff x="4671" y="2533"/>
              <a:chExt cx="261" cy="59"/>
            </a:xfrm>
          </p:grpSpPr>
          <p:sp>
            <p:nvSpPr>
              <p:cNvPr id="462983" name="直接连接符 462982"/>
              <p:cNvSpPr/>
              <p:nvPr/>
            </p:nvSpPr>
            <p:spPr>
              <a:xfrm>
                <a:off x="4671" y="2533"/>
                <a:ext cx="261" cy="0"/>
              </a:xfrm>
              <a:prstGeom prst="line">
                <a:avLst/>
              </a:prstGeom>
              <a:ln w="12700" cap="flat" cmpd="sng">
                <a:solidFill>
                  <a:schemeClr val="tx2"/>
                </a:solidFill>
                <a:prstDash val="solid"/>
                <a:headEnd type="none" w="med" len="med"/>
                <a:tailEnd type="none" w="med" len="med"/>
              </a:ln>
            </p:spPr>
          </p:sp>
          <p:sp>
            <p:nvSpPr>
              <p:cNvPr id="462984" name="直接连接符 462983"/>
              <p:cNvSpPr/>
              <p:nvPr/>
            </p:nvSpPr>
            <p:spPr>
              <a:xfrm>
                <a:off x="4729" y="2592"/>
                <a:ext cx="145" cy="0"/>
              </a:xfrm>
              <a:prstGeom prst="line">
                <a:avLst/>
              </a:prstGeom>
              <a:ln w="12700" cap="flat" cmpd="sng">
                <a:solidFill>
                  <a:schemeClr val="tx2"/>
                </a:solidFill>
                <a:prstDash val="solid"/>
                <a:headEnd type="none" w="med" len="med"/>
                <a:tailEnd type="none" w="med" len="med"/>
              </a:ln>
            </p:spPr>
          </p:sp>
        </p:grpSp>
        <p:sp>
          <p:nvSpPr>
            <p:cNvPr id="462985" name="直接连接符 462984"/>
            <p:cNvSpPr/>
            <p:nvPr/>
          </p:nvSpPr>
          <p:spPr>
            <a:xfrm>
              <a:off x="3600" y="1848"/>
              <a:ext cx="0" cy="409"/>
            </a:xfrm>
            <a:prstGeom prst="line">
              <a:avLst/>
            </a:prstGeom>
            <a:ln w="12700" cap="flat" cmpd="sng">
              <a:solidFill>
                <a:schemeClr val="tx1"/>
              </a:solidFill>
              <a:prstDash val="solid"/>
              <a:headEnd type="none" w="med" len="med"/>
              <a:tailEnd type="none" w="med" len="med"/>
            </a:ln>
          </p:spPr>
        </p:sp>
        <p:sp>
          <p:nvSpPr>
            <p:cNvPr id="462986" name="直接连接符 462985"/>
            <p:cNvSpPr/>
            <p:nvPr/>
          </p:nvSpPr>
          <p:spPr>
            <a:xfrm flipV="1">
              <a:off x="3600" y="1056"/>
              <a:ext cx="0" cy="720"/>
            </a:xfrm>
            <a:prstGeom prst="line">
              <a:avLst/>
            </a:prstGeom>
            <a:ln w="12700" cap="flat" cmpd="sng">
              <a:solidFill>
                <a:schemeClr val="tx1"/>
              </a:solidFill>
              <a:prstDash val="solid"/>
              <a:headEnd type="none" w="med" len="med"/>
              <a:tailEnd type="none" w="med" len="med"/>
            </a:ln>
          </p:spPr>
        </p:sp>
        <p:sp>
          <p:nvSpPr>
            <p:cNvPr id="462987" name="直接连接符 462986"/>
            <p:cNvSpPr/>
            <p:nvPr/>
          </p:nvSpPr>
          <p:spPr>
            <a:xfrm>
              <a:off x="3600" y="1056"/>
              <a:ext cx="1512" cy="0"/>
            </a:xfrm>
            <a:prstGeom prst="line">
              <a:avLst/>
            </a:prstGeom>
            <a:ln w="12700" cap="flat" cmpd="sng">
              <a:solidFill>
                <a:schemeClr val="tx1"/>
              </a:solidFill>
              <a:prstDash val="solid"/>
              <a:headEnd type="none" w="med" len="med"/>
              <a:tailEnd type="none" w="med" len="med"/>
            </a:ln>
          </p:spPr>
        </p:sp>
        <p:sp>
          <p:nvSpPr>
            <p:cNvPr id="462988" name="直接连接符 462987"/>
            <p:cNvSpPr/>
            <p:nvPr/>
          </p:nvSpPr>
          <p:spPr>
            <a:xfrm>
              <a:off x="3600" y="2256"/>
              <a:ext cx="1512" cy="0"/>
            </a:xfrm>
            <a:prstGeom prst="line">
              <a:avLst/>
            </a:prstGeom>
            <a:ln w="12700" cap="flat" cmpd="sng">
              <a:solidFill>
                <a:schemeClr val="tx1"/>
              </a:solidFill>
              <a:prstDash val="solid"/>
              <a:headEnd type="none" w="med" len="med"/>
              <a:tailEnd type="none" w="med" len="med"/>
            </a:ln>
          </p:spPr>
        </p:sp>
        <p:sp>
          <p:nvSpPr>
            <p:cNvPr id="462989" name="直接连接符 462988"/>
            <p:cNvSpPr/>
            <p:nvPr/>
          </p:nvSpPr>
          <p:spPr>
            <a:xfrm>
              <a:off x="4356" y="1044"/>
              <a:ext cx="0" cy="1200"/>
            </a:xfrm>
            <a:prstGeom prst="line">
              <a:avLst/>
            </a:prstGeom>
            <a:ln w="12700" cap="flat" cmpd="sng">
              <a:solidFill>
                <a:schemeClr val="tx1"/>
              </a:solidFill>
              <a:prstDash val="solid"/>
              <a:headEnd type="oval" w="sm" len="sm"/>
              <a:tailEnd type="oval" w="sm" len="sm"/>
            </a:ln>
          </p:spPr>
        </p:sp>
        <p:sp>
          <p:nvSpPr>
            <p:cNvPr id="462990" name="矩形 462989"/>
            <p:cNvSpPr/>
            <p:nvPr/>
          </p:nvSpPr>
          <p:spPr>
            <a:xfrm>
              <a:off x="4308" y="1776"/>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91" name="矩形 462990"/>
            <p:cNvSpPr/>
            <p:nvPr/>
          </p:nvSpPr>
          <p:spPr>
            <a:xfrm rot="-5400000">
              <a:off x="4620" y="912"/>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92" name="矩形 462991"/>
            <p:cNvSpPr/>
            <p:nvPr/>
          </p:nvSpPr>
          <p:spPr>
            <a:xfrm rot="-5400000">
              <a:off x="3996" y="924"/>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93" name="直接连接符 462992"/>
            <p:cNvSpPr/>
            <p:nvPr/>
          </p:nvSpPr>
          <p:spPr>
            <a:xfrm>
              <a:off x="5112" y="1056"/>
              <a:ext cx="0" cy="1200"/>
            </a:xfrm>
            <a:prstGeom prst="line">
              <a:avLst/>
            </a:prstGeom>
            <a:ln w="12700" cap="flat" cmpd="sng">
              <a:solidFill>
                <a:schemeClr val="tx1"/>
              </a:solidFill>
              <a:prstDash val="solid"/>
              <a:headEnd type="none" w="med" len="med"/>
              <a:tailEnd type="none" w="med" len="med"/>
            </a:ln>
          </p:spPr>
        </p:sp>
        <p:sp>
          <p:nvSpPr>
            <p:cNvPr id="462994" name="矩形 462993"/>
            <p:cNvSpPr/>
            <p:nvPr/>
          </p:nvSpPr>
          <p:spPr>
            <a:xfrm>
              <a:off x="5052" y="1488"/>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2995" name="文本框 462994"/>
            <p:cNvSpPr txBox="1"/>
            <p:nvPr/>
          </p:nvSpPr>
          <p:spPr>
            <a:xfrm>
              <a:off x="3727" y="780"/>
              <a:ext cx="641"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1/3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96" name="文本框 462995"/>
            <p:cNvSpPr txBox="1"/>
            <p:nvPr/>
          </p:nvSpPr>
          <p:spPr>
            <a:xfrm>
              <a:off x="4464" y="768"/>
              <a:ext cx="648" cy="288"/>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1/3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97" name="文本框 462996"/>
            <p:cNvSpPr txBox="1"/>
            <p:nvPr/>
          </p:nvSpPr>
          <p:spPr>
            <a:xfrm>
              <a:off x="4368" y="1728"/>
              <a:ext cx="504"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2998" name="文本框 462997"/>
            <p:cNvSpPr txBox="1"/>
            <p:nvPr/>
          </p:nvSpPr>
          <p:spPr>
            <a:xfrm>
              <a:off x="5172" y="1728"/>
              <a:ext cx="204"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endParaRPr lang="en-US" altLang="zh-CN" sz="2400" b="1">
                <a:latin typeface="Times New Roman" panose="02020603050405020304" pitchFamily="18" charset="0"/>
                <a:ea typeface="宋体" panose="02010600030101010101" pitchFamily="2" charset="-122"/>
                <a:sym typeface="Symbol" panose="05050102010706020507" pitchFamily="18" charset="2"/>
              </a:endParaRPr>
            </a:p>
          </p:txBody>
        </p:sp>
        <p:sp>
          <p:nvSpPr>
            <p:cNvPr id="462999" name="文本框 462998"/>
            <p:cNvSpPr txBox="1"/>
            <p:nvPr/>
          </p:nvSpPr>
          <p:spPr>
            <a:xfrm>
              <a:off x="3216" y="1620"/>
              <a:ext cx="25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E</a:t>
              </a:r>
              <a:endParaRPr lang="en-US" altLang="zh-CN" sz="2400" b="1">
                <a:latin typeface="Times New Roman" panose="02020603050405020304" pitchFamily="18" charset="0"/>
                <a:ea typeface="宋体" panose="02010600030101010101" pitchFamily="2" charset="-122"/>
              </a:endParaRPr>
            </a:p>
          </p:txBody>
        </p:sp>
        <p:sp>
          <p:nvSpPr>
            <p:cNvPr id="463000" name="矩形 462999"/>
            <p:cNvSpPr/>
            <p:nvPr/>
          </p:nvSpPr>
          <p:spPr>
            <a:xfrm>
              <a:off x="4308" y="1248"/>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01" name="文本框 463000"/>
            <p:cNvSpPr txBox="1"/>
            <p:nvPr/>
          </p:nvSpPr>
          <p:spPr>
            <a:xfrm>
              <a:off x="4428" y="1248"/>
              <a:ext cx="612" cy="523"/>
            </a:xfrm>
            <a:prstGeom prst="rect">
              <a:avLst/>
            </a:prstGeom>
            <a:noFill/>
            <a:ln w="12700">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1/3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grpSp>
      <p:grpSp>
        <p:nvGrpSpPr>
          <p:cNvPr id="463002" name="组合 463001"/>
          <p:cNvGrpSpPr/>
          <p:nvPr/>
        </p:nvGrpSpPr>
        <p:grpSpPr>
          <a:xfrm>
            <a:off x="5105400" y="3656013"/>
            <a:ext cx="3352800" cy="2363787"/>
            <a:chOff x="3276" y="2544"/>
            <a:chExt cx="2112" cy="1489"/>
          </a:xfrm>
        </p:grpSpPr>
        <p:grpSp>
          <p:nvGrpSpPr>
            <p:cNvPr id="463003" name="组合 463002"/>
            <p:cNvGrpSpPr/>
            <p:nvPr/>
          </p:nvGrpSpPr>
          <p:grpSpPr>
            <a:xfrm>
              <a:off x="3526" y="3552"/>
              <a:ext cx="261" cy="59"/>
              <a:chOff x="4671" y="2533"/>
              <a:chExt cx="261" cy="59"/>
            </a:xfrm>
          </p:grpSpPr>
          <p:sp>
            <p:nvSpPr>
              <p:cNvPr id="463004" name="直接连接符 463003"/>
              <p:cNvSpPr/>
              <p:nvPr/>
            </p:nvSpPr>
            <p:spPr>
              <a:xfrm>
                <a:off x="4671" y="2533"/>
                <a:ext cx="261" cy="0"/>
              </a:xfrm>
              <a:prstGeom prst="line">
                <a:avLst/>
              </a:prstGeom>
              <a:ln w="12700" cap="flat" cmpd="sng">
                <a:solidFill>
                  <a:schemeClr val="tx2"/>
                </a:solidFill>
                <a:prstDash val="solid"/>
                <a:headEnd type="none" w="med" len="med"/>
                <a:tailEnd type="none" w="med" len="med"/>
              </a:ln>
            </p:spPr>
          </p:sp>
          <p:sp>
            <p:nvSpPr>
              <p:cNvPr id="463005" name="直接连接符 463004"/>
              <p:cNvSpPr/>
              <p:nvPr/>
            </p:nvSpPr>
            <p:spPr>
              <a:xfrm>
                <a:off x="4729" y="2592"/>
                <a:ext cx="145" cy="0"/>
              </a:xfrm>
              <a:prstGeom prst="line">
                <a:avLst/>
              </a:prstGeom>
              <a:ln w="12700" cap="flat" cmpd="sng">
                <a:solidFill>
                  <a:schemeClr val="tx2"/>
                </a:solidFill>
                <a:prstDash val="solid"/>
                <a:headEnd type="none" w="med" len="med"/>
                <a:tailEnd type="none" w="med" len="med"/>
              </a:ln>
            </p:spPr>
          </p:sp>
        </p:grpSp>
        <p:sp>
          <p:nvSpPr>
            <p:cNvPr id="463006" name="直接连接符 463005"/>
            <p:cNvSpPr/>
            <p:nvPr/>
          </p:nvSpPr>
          <p:spPr>
            <a:xfrm>
              <a:off x="3660" y="3624"/>
              <a:ext cx="0" cy="409"/>
            </a:xfrm>
            <a:prstGeom prst="line">
              <a:avLst/>
            </a:prstGeom>
            <a:ln w="12700" cap="flat" cmpd="sng">
              <a:solidFill>
                <a:schemeClr val="tx1"/>
              </a:solidFill>
              <a:prstDash val="solid"/>
              <a:headEnd type="none" w="med" len="med"/>
              <a:tailEnd type="none" w="med" len="med"/>
            </a:ln>
          </p:spPr>
        </p:sp>
        <p:sp>
          <p:nvSpPr>
            <p:cNvPr id="463007" name="直接连接符 463006"/>
            <p:cNvSpPr/>
            <p:nvPr/>
          </p:nvSpPr>
          <p:spPr>
            <a:xfrm flipV="1">
              <a:off x="3660" y="2832"/>
              <a:ext cx="0" cy="720"/>
            </a:xfrm>
            <a:prstGeom prst="line">
              <a:avLst/>
            </a:prstGeom>
            <a:ln w="12700" cap="flat" cmpd="sng">
              <a:solidFill>
                <a:schemeClr val="tx1"/>
              </a:solidFill>
              <a:prstDash val="solid"/>
              <a:headEnd type="none" w="med" len="med"/>
              <a:tailEnd type="none" w="med" len="med"/>
            </a:ln>
          </p:spPr>
        </p:sp>
        <p:sp>
          <p:nvSpPr>
            <p:cNvPr id="463008" name="直接连接符 463007"/>
            <p:cNvSpPr/>
            <p:nvPr/>
          </p:nvSpPr>
          <p:spPr>
            <a:xfrm>
              <a:off x="3660" y="2832"/>
              <a:ext cx="1512" cy="0"/>
            </a:xfrm>
            <a:prstGeom prst="line">
              <a:avLst/>
            </a:prstGeom>
            <a:ln w="12700" cap="flat" cmpd="sng">
              <a:solidFill>
                <a:schemeClr val="tx1"/>
              </a:solidFill>
              <a:prstDash val="solid"/>
              <a:headEnd type="none" w="med" len="med"/>
              <a:tailEnd type="none" w="med" len="med"/>
            </a:ln>
          </p:spPr>
        </p:sp>
        <p:sp>
          <p:nvSpPr>
            <p:cNvPr id="463009" name="直接连接符 463008"/>
            <p:cNvSpPr/>
            <p:nvPr/>
          </p:nvSpPr>
          <p:spPr>
            <a:xfrm>
              <a:off x="3660" y="4032"/>
              <a:ext cx="1512" cy="0"/>
            </a:xfrm>
            <a:prstGeom prst="line">
              <a:avLst/>
            </a:prstGeom>
            <a:ln w="12700" cap="flat" cmpd="sng">
              <a:solidFill>
                <a:schemeClr val="tx1"/>
              </a:solidFill>
              <a:prstDash val="solid"/>
              <a:headEnd type="none" w="med" len="med"/>
              <a:tailEnd type="none" w="med" len="med"/>
            </a:ln>
          </p:spPr>
        </p:sp>
        <p:sp>
          <p:nvSpPr>
            <p:cNvPr id="463010" name="直接连接符 463009"/>
            <p:cNvSpPr/>
            <p:nvPr/>
          </p:nvSpPr>
          <p:spPr>
            <a:xfrm>
              <a:off x="4032" y="2820"/>
              <a:ext cx="0" cy="1200"/>
            </a:xfrm>
            <a:prstGeom prst="line">
              <a:avLst/>
            </a:prstGeom>
            <a:ln w="12700" cap="flat" cmpd="sng">
              <a:solidFill>
                <a:schemeClr val="tx1"/>
              </a:solidFill>
              <a:prstDash val="solid"/>
              <a:headEnd type="oval" w="sm" len="sm"/>
              <a:tailEnd type="oval" w="sm" len="sm"/>
            </a:ln>
          </p:spPr>
        </p:sp>
        <p:sp>
          <p:nvSpPr>
            <p:cNvPr id="463011" name="矩形 463010"/>
            <p:cNvSpPr/>
            <p:nvPr/>
          </p:nvSpPr>
          <p:spPr>
            <a:xfrm rot="-5400000">
              <a:off x="4332" y="2688"/>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12" name="直接连接符 463011"/>
            <p:cNvSpPr/>
            <p:nvPr/>
          </p:nvSpPr>
          <p:spPr>
            <a:xfrm>
              <a:off x="5172" y="2832"/>
              <a:ext cx="0" cy="1200"/>
            </a:xfrm>
            <a:prstGeom prst="line">
              <a:avLst/>
            </a:prstGeom>
            <a:ln w="12700" cap="flat" cmpd="sng">
              <a:solidFill>
                <a:schemeClr val="tx1"/>
              </a:solidFill>
              <a:prstDash val="solid"/>
              <a:headEnd type="none" w="med" len="med"/>
              <a:tailEnd type="none" w="med" len="med"/>
            </a:ln>
          </p:spPr>
        </p:sp>
        <p:sp>
          <p:nvSpPr>
            <p:cNvPr id="463013" name="矩形 463012"/>
            <p:cNvSpPr/>
            <p:nvPr/>
          </p:nvSpPr>
          <p:spPr>
            <a:xfrm>
              <a:off x="5112" y="3264"/>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14" name="文本框 463013"/>
            <p:cNvSpPr txBox="1"/>
            <p:nvPr/>
          </p:nvSpPr>
          <p:spPr>
            <a:xfrm>
              <a:off x="4176" y="2544"/>
              <a:ext cx="480"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1</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3015" name="文本框 463014"/>
            <p:cNvSpPr txBox="1"/>
            <p:nvPr/>
          </p:nvSpPr>
          <p:spPr>
            <a:xfrm>
              <a:off x="5184" y="3264"/>
              <a:ext cx="204"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endParaRPr lang="en-US" altLang="zh-CN" sz="2400" b="1">
                <a:latin typeface="Times New Roman" panose="02020603050405020304" pitchFamily="18" charset="0"/>
                <a:ea typeface="宋体" panose="02010600030101010101" pitchFamily="2" charset="-122"/>
                <a:sym typeface="Symbol" panose="05050102010706020507" pitchFamily="18" charset="2"/>
              </a:endParaRPr>
            </a:p>
          </p:txBody>
        </p:sp>
        <p:sp>
          <p:nvSpPr>
            <p:cNvPr id="463016" name="文本框 463015"/>
            <p:cNvSpPr txBox="1"/>
            <p:nvPr/>
          </p:nvSpPr>
          <p:spPr>
            <a:xfrm>
              <a:off x="3276" y="3396"/>
              <a:ext cx="250" cy="288"/>
            </a:xfrm>
            <a:prstGeom prst="rect">
              <a:avLst/>
            </a:prstGeom>
            <a:noFill/>
            <a:ln w="12700">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E</a:t>
              </a:r>
              <a:endParaRPr lang="en-US" altLang="zh-CN" sz="2400" b="1">
                <a:latin typeface="Times New Roman" panose="02020603050405020304" pitchFamily="18" charset="0"/>
                <a:ea typeface="宋体" panose="02010600030101010101" pitchFamily="2" charset="-122"/>
              </a:endParaRPr>
            </a:p>
          </p:txBody>
        </p:sp>
        <p:sp>
          <p:nvSpPr>
            <p:cNvPr id="463017" name="矩形 463016"/>
            <p:cNvSpPr/>
            <p:nvPr/>
          </p:nvSpPr>
          <p:spPr>
            <a:xfrm>
              <a:off x="3984" y="3600"/>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18" name="文本框 463017"/>
            <p:cNvSpPr txBox="1"/>
            <p:nvPr/>
          </p:nvSpPr>
          <p:spPr>
            <a:xfrm>
              <a:off x="4104" y="3624"/>
              <a:ext cx="552"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3019" name="直接连接符 463018"/>
            <p:cNvSpPr/>
            <p:nvPr/>
          </p:nvSpPr>
          <p:spPr>
            <a:xfrm>
              <a:off x="4752" y="2832"/>
              <a:ext cx="0" cy="1200"/>
            </a:xfrm>
            <a:prstGeom prst="line">
              <a:avLst/>
            </a:prstGeom>
            <a:ln w="12700" cap="flat" cmpd="sng">
              <a:solidFill>
                <a:schemeClr val="tx1"/>
              </a:solidFill>
              <a:prstDash val="solid"/>
              <a:headEnd type="oval" w="sm" len="sm"/>
              <a:tailEnd type="oval" w="sm" len="sm"/>
            </a:ln>
          </p:spPr>
        </p:sp>
        <p:sp>
          <p:nvSpPr>
            <p:cNvPr id="463020" name="矩形 463019"/>
            <p:cNvSpPr/>
            <p:nvPr/>
          </p:nvSpPr>
          <p:spPr>
            <a:xfrm>
              <a:off x="4704" y="3624"/>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21" name="文本框 463020"/>
            <p:cNvSpPr txBox="1"/>
            <p:nvPr/>
          </p:nvSpPr>
          <p:spPr>
            <a:xfrm>
              <a:off x="4776" y="3624"/>
              <a:ext cx="552"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sp>
          <p:nvSpPr>
            <p:cNvPr id="463022" name="直接连接符 463021"/>
            <p:cNvSpPr/>
            <p:nvPr/>
          </p:nvSpPr>
          <p:spPr>
            <a:xfrm>
              <a:off x="4032" y="3252"/>
              <a:ext cx="720" cy="0"/>
            </a:xfrm>
            <a:prstGeom prst="line">
              <a:avLst/>
            </a:prstGeom>
            <a:ln w="12700" cap="flat" cmpd="sng">
              <a:solidFill>
                <a:schemeClr val="tx1"/>
              </a:solidFill>
              <a:prstDash val="solid"/>
              <a:headEnd type="oval" w="sm" len="sm"/>
              <a:tailEnd type="oval" w="sm" len="sm"/>
            </a:ln>
          </p:spPr>
        </p:sp>
        <p:sp>
          <p:nvSpPr>
            <p:cNvPr id="463023" name="矩形 463022"/>
            <p:cNvSpPr/>
            <p:nvPr/>
          </p:nvSpPr>
          <p:spPr>
            <a:xfrm rot="-5400000">
              <a:off x="4332" y="3120"/>
              <a:ext cx="120" cy="288"/>
            </a:xfrm>
            <a:prstGeom prst="rect">
              <a:avLst/>
            </a:prstGeom>
            <a:solidFill>
              <a:schemeClr val="accent1"/>
            </a:solidFill>
            <a:ln w="12700" cap="flat" cmpd="sng">
              <a:solidFill>
                <a:schemeClr val="tx2"/>
              </a:solidFill>
              <a:prstDash val="solid"/>
              <a:miter/>
              <a:headEnd type="none" w="med" len="med"/>
              <a:tailEnd type="none" w="med" len="med"/>
            </a:ln>
          </p:spPr>
          <p:txBody>
            <a:bodyPr/>
            <a:lstStyle/>
            <a:p>
              <a:endParaRPr lang="zh-CN" altLang="en-US" sz="2400"/>
            </a:p>
          </p:txBody>
        </p:sp>
        <p:sp>
          <p:nvSpPr>
            <p:cNvPr id="463024" name="文本框 463023"/>
            <p:cNvSpPr txBox="1"/>
            <p:nvPr/>
          </p:nvSpPr>
          <p:spPr>
            <a:xfrm>
              <a:off x="4188" y="2976"/>
              <a:ext cx="552" cy="288"/>
            </a:xfrm>
            <a:prstGeom prst="rect">
              <a:avLst/>
            </a:prstGeom>
            <a:noFill/>
            <a:ln w="12700">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3</a:t>
              </a:r>
              <a:r>
                <a:rPr lang="en-US" altLang="zh-CN" sz="2400" b="1">
                  <a:latin typeface="Times New Roman" panose="02020603050405020304" pitchFamily="18" charset="0"/>
                  <a:ea typeface="宋体" panose="02010600030101010101" pitchFamily="2" charset="-122"/>
                </a:rPr>
                <a:t>k</a:t>
              </a:r>
              <a:r>
                <a:rPr lang="en-US" altLang="zh-CN" sz="2400" b="1">
                  <a:latin typeface="Times New Roman" panose="02020603050405020304" pitchFamily="18" charset="0"/>
                  <a:ea typeface="宋体" panose="02010600030101010101" pitchFamily="2" charset="-122"/>
                  <a:sym typeface="Symbol" panose="05050102010706020507" pitchFamily="18" charset="2"/>
                </a:rPr>
                <a:t></a:t>
              </a:r>
            </a:p>
          </p:txBody>
        </p:sp>
      </p:grpSp>
      <p:sp>
        <p:nvSpPr>
          <p:cNvPr id="463025" name="右箭头 463024"/>
          <p:cNvSpPr/>
          <p:nvPr/>
        </p:nvSpPr>
        <p:spPr>
          <a:xfrm rot="-2361237">
            <a:off x="3711575" y="2290763"/>
            <a:ext cx="1528763" cy="361950"/>
          </a:xfrm>
          <a:prstGeom prst="rightArrow">
            <a:avLst>
              <a:gd name="adj1" fmla="val 50000"/>
              <a:gd name="adj2" fmla="val 105592"/>
            </a:avLst>
          </a:prstGeom>
          <a:solidFill>
            <a:srgbClr val="FF2323"/>
          </a:solidFill>
          <a:ln w="9525" cap="flat" cmpd="sng">
            <a:solidFill>
              <a:srgbClr val="000000"/>
            </a:solidFill>
            <a:prstDash val="solid"/>
            <a:miter/>
            <a:headEnd type="none" w="med" len="med"/>
            <a:tailEnd type="none" w="med" len="med"/>
          </a:ln>
        </p:spPr>
        <p:txBody>
          <a:bodyPr/>
          <a:lstStyle/>
          <a:p>
            <a:endParaRPr lang="zh-CN" altLang="en-US" sz="2400"/>
          </a:p>
        </p:txBody>
      </p:sp>
      <p:sp>
        <p:nvSpPr>
          <p:cNvPr id="463026" name="右箭头 463025"/>
          <p:cNvSpPr/>
          <p:nvPr/>
        </p:nvSpPr>
        <p:spPr>
          <a:xfrm rot="2427374">
            <a:off x="3810000" y="4267200"/>
            <a:ext cx="1524000" cy="304800"/>
          </a:xfrm>
          <a:prstGeom prst="rightArrow">
            <a:avLst>
              <a:gd name="adj1" fmla="val 50000"/>
              <a:gd name="adj2" fmla="val 125000"/>
            </a:avLst>
          </a:prstGeom>
          <a:solidFill>
            <a:schemeClr val="accent1"/>
          </a:solidFill>
          <a:ln w="9525" cap="flat" cmpd="sng">
            <a:solidFill>
              <a:srgbClr val="000000"/>
            </a:solidFill>
            <a:prstDash val="solid"/>
            <a:miter/>
            <a:headEnd type="none" w="med" len="med"/>
            <a:tailEnd type="none" w="med" len="med"/>
          </a:ln>
        </p:spPr>
        <p:txBody>
          <a:bodyPr/>
          <a:lstStyle/>
          <a:p>
            <a:endParaRPr lang="zh-CN" altLang="en-US" sz="2400"/>
          </a:p>
        </p:txBody>
      </p:sp>
      <p:sp>
        <p:nvSpPr>
          <p:cNvPr id="463027" name="动作按钮: 前进或下一项 463026">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
        <p:nvSpPr>
          <p:cNvPr id="463028" name="动作按钮: 后退或前一项 463027">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462955"/>
                                        </p:tgtEl>
                                        <p:attrNameLst>
                                          <p:attrName>style.visibility</p:attrName>
                                        </p:attrNameLst>
                                      </p:cBhvr>
                                      <p:to>
                                        <p:strVal val="visible"/>
                                      </p:to>
                                    </p:set>
                                    <p:anim calcmode="lin" valueType="num">
                                      <p:cBhvr additive="base">
                                        <p:cTn id="7" dur="500" fill="hold"/>
                                        <p:tgtEl>
                                          <p:spTgt spid="462955"/>
                                        </p:tgtEl>
                                        <p:attrNameLst>
                                          <p:attrName>ppt_x</p:attrName>
                                        </p:attrNameLst>
                                      </p:cBhvr>
                                      <p:tavLst>
                                        <p:tav tm="0">
                                          <p:val>
                                            <p:strVal val="1+#ppt_w/2"/>
                                          </p:val>
                                        </p:tav>
                                        <p:tav tm="100000">
                                          <p:val>
                                            <p:strVal val="#ppt_x"/>
                                          </p:val>
                                        </p:tav>
                                      </p:tavLst>
                                    </p:anim>
                                    <p:anim calcmode="lin" valueType="num">
                                      <p:cBhvr additive="base">
                                        <p:cTn id="8" dur="500" fill="hold"/>
                                        <p:tgtEl>
                                          <p:spTgt spid="462955"/>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62956"/>
                                        </p:tgtEl>
                                        <p:attrNameLst>
                                          <p:attrName>style.visibility</p:attrName>
                                        </p:attrNameLst>
                                      </p:cBhvr>
                                      <p:to>
                                        <p:strVal val="visible"/>
                                      </p:to>
                                    </p:set>
                                    <p:anim calcmode="lin" valueType="num">
                                      <p:cBhvr additive="base">
                                        <p:cTn id="13" dur="500" fill="hold"/>
                                        <p:tgtEl>
                                          <p:spTgt spid="462956"/>
                                        </p:tgtEl>
                                        <p:attrNameLst>
                                          <p:attrName>ppt_x</p:attrName>
                                        </p:attrNameLst>
                                      </p:cBhvr>
                                      <p:tavLst>
                                        <p:tav tm="0">
                                          <p:val>
                                            <p:strVal val="0-#ppt_w/2"/>
                                          </p:val>
                                        </p:tav>
                                        <p:tav tm="100000">
                                          <p:val>
                                            <p:strVal val="#ppt_x"/>
                                          </p:val>
                                        </p:tav>
                                      </p:tavLst>
                                    </p:anim>
                                    <p:anim calcmode="lin" valueType="num">
                                      <p:cBhvr additive="base">
                                        <p:cTn id="14" dur="500" fill="hold"/>
                                        <p:tgtEl>
                                          <p:spTgt spid="46295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62957"/>
                                        </p:tgtEl>
                                        <p:attrNameLst>
                                          <p:attrName>style.visibility</p:attrName>
                                        </p:attrNameLst>
                                      </p:cBhvr>
                                      <p:to>
                                        <p:strVal val="visible"/>
                                      </p:to>
                                    </p:set>
                                    <p:anim calcmode="lin" valueType="num">
                                      <p:cBhvr additive="base">
                                        <p:cTn id="19" dur="500" fill="hold"/>
                                        <p:tgtEl>
                                          <p:spTgt spid="462957"/>
                                        </p:tgtEl>
                                        <p:attrNameLst>
                                          <p:attrName>ppt_x</p:attrName>
                                        </p:attrNameLst>
                                      </p:cBhvr>
                                      <p:tavLst>
                                        <p:tav tm="0">
                                          <p:val>
                                            <p:strVal val="0-#ppt_w/2"/>
                                          </p:val>
                                        </p:tav>
                                        <p:tav tm="100000">
                                          <p:val>
                                            <p:strVal val="#ppt_x"/>
                                          </p:val>
                                        </p:tav>
                                      </p:tavLst>
                                    </p:anim>
                                    <p:anim calcmode="lin" valueType="num">
                                      <p:cBhvr additive="base">
                                        <p:cTn id="20" dur="500" fill="hold"/>
                                        <p:tgtEl>
                                          <p:spTgt spid="46295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32" fill="hold" nodeType="clickEffect">
                                  <p:stCondLst>
                                    <p:cond delay="0"/>
                                  </p:stCondLst>
                                  <p:childTnLst>
                                    <p:set>
                                      <p:cBhvr>
                                        <p:cTn id="24" dur="1" fill="hold">
                                          <p:stCondLst>
                                            <p:cond delay="0"/>
                                          </p:stCondLst>
                                        </p:cTn>
                                        <p:tgtEl>
                                          <p:spTgt spid="462953"/>
                                        </p:tgtEl>
                                        <p:attrNameLst>
                                          <p:attrName>style.visibility</p:attrName>
                                        </p:attrNameLst>
                                      </p:cBhvr>
                                      <p:to>
                                        <p:strVal val="visible"/>
                                      </p:to>
                                    </p:set>
                                    <p:animEffect transition="in" filter="box(out)">
                                      <p:cBhvr>
                                        <p:cTn id="25" dur="500"/>
                                        <p:tgtEl>
                                          <p:spTgt spid="462953"/>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463025"/>
                                        </p:tgtEl>
                                        <p:attrNameLst>
                                          <p:attrName>style.visibility</p:attrName>
                                        </p:attrNameLst>
                                      </p:cBhvr>
                                      <p:to>
                                        <p:strVal val="visible"/>
                                      </p:to>
                                    </p:set>
                                    <p:animEffect transition="in" filter="slide(fromLeft)">
                                      <p:cBhvr>
                                        <p:cTn id="30" dur="500"/>
                                        <p:tgtEl>
                                          <p:spTgt spid="463025"/>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528" fill="hold" nodeType="clickEffect">
                                  <p:stCondLst>
                                    <p:cond delay="0"/>
                                  </p:stCondLst>
                                  <p:childTnLst>
                                    <p:set>
                                      <p:cBhvr>
                                        <p:cTn id="34" dur="1" fill="hold">
                                          <p:stCondLst>
                                            <p:cond delay="0"/>
                                          </p:stCondLst>
                                        </p:cTn>
                                        <p:tgtEl>
                                          <p:spTgt spid="462981"/>
                                        </p:tgtEl>
                                        <p:attrNameLst>
                                          <p:attrName>style.visibility</p:attrName>
                                        </p:attrNameLst>
                                      </p:cBhvr>
                                      <p:to>
                                        <p:strVal val="visible"/>
                                      </p:to>
                                    </p:set>
                                    <p:anim calcmode="lin" valueType="num">
                                      <p:cBhvr>
                                        <p:cTn id="35" dur="500" fill="hold"/>
                                        <p:tgtEl>
                                          <p:spTgt spid="462981"/>
                                        </p:tgtEl>
                                        <p:attrNameLst>
                                          <p:attrName>ppt_w</p:attrName>
                                        </p:attrNameLst>
                                      </p:cBhvr>
                                      <p:tavLst>
                                        <p:tav tm="0">
                                          <p:val>
                                            <p:fltVal val="0"/>
                                          </p:val>
                                        </p:tav>
                                        <p:tav tm="100000">
                                          <p:val>
                                            <p:strVal val="#ppt_w"/>
                                          </p:val>
                                        </p:tav>
                                      </p:tavLst>
                                    </p:anim>
                                    <p:anim calcmode="lin" valueType="num">
                                      <p:cBhvr>
                                        <p:cTn id="36" dur="500" fill="hold"/>
                                        <p:tgtEl>
                                          <p:spTgt spid="462981"/>
                                        </p:tgtEl>
                                        <p:attrNameLst>
                                          <p:attrName>ppt_h</p:attrName>
                                        </p:attrNameLst>
                                      </p:cBhvr>
                                      <p:tavLst>
                                        <p:tav tm="0">
                                          <p:val>
                                            <p:fltVal val="0"/>
                                          </p:val>
                                        </p:tav>
                                        <p:tav tm="100000">
                                          <p:val>
                                            <p:strVal val="#ppt_h"/>
                                          </p:val>
                                        </p:tav>
                                      </p:tavLst>
                                    </p:anim>
                                    <p:anim calcmode="lin" valueType="num">
                                      <p:cBhvr>
                                        <p:cTn id="37" dur="500" fill="hold"/>
                                        <p:tgtEl>
                                          <p:spTgt spid="462981"/>
                                        </p:tgtEl>
                                        <p:attrNameLst>
                                          <p:attrName>ppt_x</p:attrName>
                                        </p:attrNameLst>
                                      </p:cBhvr>
                                      <p:tavLst>
                                        <p:tav tm="0">
                                          <p:val>
                                            <p:fltVal val="0.5"/>
                                          </p:val>
                                        </p:tav>
                                        <p:tav tm="100000">
                                          <p:val>
                                            <p:strVal val="#ppt_x"/>
                                          </p:val>
                                        </p:tav>
                                      </p:tavLst>
                                    </p:anim>
                                    <p:anim calcmode="lin" valueType="num">
                                      <p:cBhvr>
                                        <p:cTn id="38" dur="500" fill="hold"/>
                                        <p:tgtEl>
                                          <p:spTgt spid="462981"/>
                                        </p:tgtEl>
                                        <p:attrNameLst>
                                          <p:attrName>ppt_y</p:attrName>
                                        </p:attrNameLst>
                                      </p:cBhvr>
                                      <p:tavLst>
                                        <p:tav tm="0">
                                          <p:val>
                                            <p:fltVal val="0.5"/>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32" fill="hold" nodeType="clickEffect">
                                  <p:stCondLst>
                                    <p:cond delay="0"/>
                                  </p:stCondLst>
                                  <p:childTnLst>
                                    <p:set>
                                      <p:cBhvr>
                                        <p:cTn id="42" dur="1" fill="hold">
                                          <p:stCondLst>
                                            <p:cond delay="0"/>
                                          </p:stCondLst>
                                        </p:cTn>
                                        <p:tgtEl>
                                          <p:spTgt spid="462954"/>
                                        </p:tgtEl>
                                        <p:attrNameLst>
                                          <p:attrName>style.visibility</p:attrName>
                                        </p:attrNameLst>
                                      </p:cBhvr>
                                      <p:to>
                                        <p:strVal val="visible"/>
                                      </p:to>
                                    </p:set>
                                    <p:animEffect transition="in" filter="box(out)">
                                      <p:cBhvr>
                                        <p:cTn id="43" dur="500"/>
                                        <p:tgtEl>
                                          <p:spTgt spid="462954"/>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8" fill="hold" nodeType="clickEffect">
                                  <p:stCondLst>
                                    <p:cond delay="0"/>
                                  </p:stCondLst>
                                  <p:childTnLst>
                                    <p:set>
                                      <p:cBhvr>
                                        <p:cTn id="47" dur="1" fill="hold">
                                          <p:stCondLst>
                                            <p:cond delay="0"/>
                                          </p:stCondLst>
                                        </p:cTn>
                                        <p:tgtEl>
                                          <p:spTgt spid="463026"/>
                                        </p:tgtEl>
                                        <p:attrNameLst>
                                          <p:attrName>style.visibility</p:attrName>
                                        </p:attrNameLst>
                                      </p:cBhvr>
                                      <p:to>
                                        <p:strVal val="visible"/>
                                      </p:to>
                                    </p:set>
                                    <p:animEffect transition="in" filter="slide(fromLeft)">
                                      <p:cBhvr>
                                        <p:cTn id="48" dur="500"/>
                                        <p:tgtEl>
                                          <p:spTgt spid="463026"/>
                                        </p:tgtEl>
                                      </p:cBhvr>
                                    </p:animEffect>
                                  </p:childTnLst>
                                </p:cTn>
                              </p:par>
                            </p:childTnLst>
                          </p:cTn>
                        </p:par>
                      </p:childTnLst>
                    </p:cTn>
                  </p:par>
                  <p:par>
                    <p:cTn id="49" fill="hold">
                      <p:stCondLst>
                        <p:cond delay="indefinite"/>
                      </p:stCondLst>
                      <p:childTnLst>
                        <p:par>
                          <p:cTn id="50" fill="hold">
                            <p:stCondLst>
                              <p:cond delay="0"/>
                            </p:stCondLst>
                            <p:childTnLst>
                              <p:par>
                                <p:cTn id="51" presetID="23" presetClass="entr" presetSubtype="528" fill="hold" nodeType="clickEffect">
                                  <p:stCondLst>
                                    <p:cond delay="0"/>
                                  </p:stCondLst>
                                  <p:childTnLst>
                                    <p:set>
                                      <p:cBhvr>
                                        <p:cTn id="52" dur="1" fill="hold">
                                          <p:stCondLst>
                                            <p:cond delay="0"/>
                                          </p:stCondLst>
                                        </p:cTn>
                                        <p:tgtEl>
                                          <p:spTgt spid="463002"/>
                                        </p:tgtEl>
                                        <p:attrNameLst>
                                          <p:attrName>style.visibility</p:attrName>
                                        </p:attrNameLst>
                                      </p:cBhvr>
                                      <p:to>
                                        <p:strVal val="visible"/>
                                      </p:to>
                                    </p:set>
                                    <p:anim calcmode="lin" valueType="num">
                                      <p:cBhvr>
                                        <p:cTn id="53" dur="500" fill="hold"/>
                                        <p:tgtEl>
                                          <p:spTgt spid="463002"/>
                                        </p:tgtEl>
                                        <p:attrNameLst>
                                          <p:attrName>ppt_w</p:attrName>
                                        </p:attrNameLst>
                                      </p:cBhvr>
                                      <p:tavLst>
                                        <p:tav tm="0">
                                          <p:val>
                                            <p:fltVal val="0"/>
                                          </p:val>
                                        </p:tav>
                                        <p:tav tm="100000">
                                          <p:val>
                                            <p:strVal val="#ppt_w"/>
                                          </p:val>
                                        </p:tav>
                                      </p:tavLst>
                                    </p:anim>
                                    <p:anim calcmode="lin" valueType="num">
                                      <p:cBhvr>
                                        <p:cTn id="54" dur="500" fill="hold"/>
                                        <p:tgtEl>
                                          <p:spTgt spid="463002"/>
                                        </p:tgtEl>
                                        <p:attrNameLst>
                                          <p:attrName>ppt_h</p:attrName>
                                        </p:attrNameLst>
                                      </p:cBhvr>
                                      <p:tavLst>
                                        <p:tav tm="0">
                                          <p:val>
                                            <p:fltVal val="0"/>
                                          </p:val>
                                        </p:tav>
                                        <p:tav tm="100000">
                                          <p:val>
                                            <p:strVal val="#ppt_h"/>
                                          </p:val>
                                        </p:tav>
                                      </p:tavLst>
                                    </p:anim>
                                    <p:anim calcmode="lin" valueType="num">
                                      <p:cBhvr>
                                        <p:cTn id="55" dur="500" fill="hold"/>
                                        <p:tgtEl>
                                          <p:spTgt spid="463002"/>
                                        </p:tgtEl>
                                        <p:attrNameLst>
                                          <p:attrName>ppt_x</p:attrName>
                                        </p:attrNameLst>
                                      </p:cBhvr>
                                      <p:tavLst>
                                        <p:tav tm="0">
                                          <p:val>
                                            <p:fltVal val="0.5"/>
                                          </p:val>
                                        </p:tav>
                                        <p:tav tm="100000">
                                          <p:val>
                                            <p:strVal val="#ppt_x"/>
                                          </p:val>
                                        </p:tav>
                                      </p:tavLst>
                                    </p:anim>
                                    <p:anim calcmode="lin" valueType="num">
                                      <p:cBhvr>
                                        <p:cTn id="56" dur="500" fill="hold"/>
                                        <p:tgtEl>
                                          <p:spTgt spid="46300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955" grpId="0"/>
      <p:bldP spid="4629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945" name="Rectangle 73"/>
          <p:cNvSpPr>
            <a:spLocks noChangeArrowheads="1"/>
          </p:cNvSpPr>
          <p:nvPr/>
        </p:nvSpPr>
        <p:spPr bwMode="auto">
          <a:xfrm>
            <a:off x="304800" y="147638"/>
            <a:ext cx="8763000" cy="766762"/>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0" hangingPunct="0"/>
            <a:r>
              <a:rPr kumimoji="0" lang="zh-CN" altLang="en-US" sz="3600" b="1" dirty="0">
                <a:solidFill>
                  <a:schemeClr val="accent2"/>
                </a:solidFill>
                <a:latin typeface="Times New Roman" panose="02020603050405020304" pitchFamily="18" charset="0"/>
              </a:rPr>
              <a:t>§2-6    </a:t>
            </a:r>
            <a:r>
              <a:rPr kumimoji="0" lang="zh-CN" altLang="en-US" sz="3600" b="1" dirty="0">
                <a:solidFill>
                  <a:schemeClr val="accent2"/>
                </a:solidFill>
                <a:latin typeface="Times New Roman" panose="02020603050405020304" pitchFamily="18" charset="0"/>
                <a:ea typeface="楷体_GB2312" pitchFamily="49" charset="-122"/>
              </a:rPr>
              <a:t>实际</a:t>
            </a:r>
            <a:r>
              <a:rPr kumimoji="0" lang="zh-CN" altLang="en-US" sz="3400" b="1" dirty="0">
                <a:solidFill>
                  <a:schemeClr val="accent2"/>
                </a:solidFill>
                <a:latin typeface="楷体_GB2312" pitchFamily="49" charset="-122"/>
                <a:ea typeface="楷体_GB2312" pitchFamily="49" charset="-122"/>
              </a:rPr>
              <a:t>电源的两种模型及其等效变换</a:t>
            </a:r>
          </a:p>
        </p:txBody>
      </p:sp>
      <p:sp>
        <p:nvSpPr>
          <p:cNvPr id="463975" name="Rectangle 103"/>
          <p:cNvSpPr>
            <a:spLocks noChangeArrowheads="1"/>
          </p:cNvSpPr>
          <p:nvPr/>
        </p:nvSpPr>
        <p:spPr bwMode="auto">
          <a:xfrm>
            <a:off x="517525" y="1143000"/>
            <a:ext cx="4195763" cy="6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a:lstStyle/>
          <a:p>
            <a:pPr eaLnBrk="0" hangingPunct="0">
              <a:lnSpc>
                <a:spcPct val="70000"/>
              </a:lnSpc>
            </a:pPr>
            <a:r>
              <a:rPr kumimoji="0" lang="zh-CN" altLang="en-US" sz="3200" b="1" dirty="0">
                <a:latin typeface="Times New Roman" panose="02020603050405020304" pitchFamily="18" charset="0"/>
              </a:rPr>
              <a:t>一、电压源</a:t>
            </a:r>
          </a:p>
          <a:p>
            <a:pPr eaLnBrk="0" hangingPunct="0">
              <a:lnSpc>
                <a:spcPct val="70000"/>
              </a:lnSpc>
            </a:pPr>
            <a:endParaRPr kumimoji="0" lang="zh-CN" altLang="en-US" sz="3200" b="1" dirty="0">
              <a:latin typeface="Times New Roman" panose="02020603050405020304" pitchFamily="18" charset="0"/>
            </a:endParaRPr>
          </a:p>
        </p:txBody>
      </p:sp>
      <p:grpSp>
        <p:nvGrpSpPr>
          <p:cNvPr id="463976" name="Group 104"/>
          <p:cNvGrpSpPr/>
          <p:nvPr/>
        </p:nvGrpSpPr>
        <p:grpSpPr bwMode="auto">
          <a:xfrm>
            <a:off x="6381750" y="803275"/>
            <a:ext cx="1771650" cy="2432050"/>
            <a:chOff x="2979" y="817"/>
            <a:chExt cx="1116" cy="1532"/>
          </a:xfrm>
        </p:grpSpPr>
        <p:sp>
          <p:nvSpPr>
            <p:cNvPr id="463977" name="Line 105"/>
            <p:cNvSpPr>
              <a:spLocks noChangeShapeType="1"/>
            </p:cNvSpPr>
            <p:nvPr/>
          </p:nvSpPr>
          <p:spPr bwMode="auto">
            <a:xfrm>
              <a:off x="2979" y="1256"/>
              <a:ext cx="750" cy="0"/>
            </a:xfrm>
            <a:prstGeom prst="line">
              <a:avLst/>
            </a:prstGeom>
            <a:noFill/>
            <a:ln w="38100">
              <a:solidFill>
                <a:srgbClr val="CC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463978" name="Group 106"/>
            <p:cNvGrpSpPr/>
            <p:nvPr/>
          </p:nvGrpSpPr>
          <p:grpSpPr bwMode="auto">
            <a:xfrm>
              <a:off x="2995" y="817"/>
              <a:ext cx="1100" cy="1532"/>
              <a:chOff x="2995" y="817"/>
              <a:chExt cx="1100" cy="1532"/>
            </a:xfrm>
          </p:grpSpPr>
          <p:sp>
            <p:nvSpPr>
              <p:cNvPr id="463979" name="Rectangle 107"/>
              <p:cNvSpPr>
                <a:spLocks noChangeArrowheads="1"/>
              </p:cNvSpPr>
              <p:nvPr/>
            </p:nvSpPr>
            <p:spPr bwMode="auto">
              <a:xfrm>
                <a:off x="3157" y="817"/>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2800" b="1" i="1">
                    <a:solidFill>
                      <a:schemeClr val="accent2"/>
                    </a:solidFill>
                    <a:latin typeface="Times New Roman" panose="02020603050405020304" pitchFamily="18" charset="0"/>
                  </a:rPr>
                  <a:t>I</a:t>
                </a:r>
                <a:endParaRPr lang="zh-CN" altLang="en-US" b="1">
                  <a:solidFill>
                    <a:schemeClr val="accent2"/>
                  </a:solidFill>
                  <a:latin typeface="Times New Roman" panose="02020603050405020304" pitchFamily="18" charset="0"/>
                </a:endParaRPr>
              </a:p>
            </p:txBody>
          </p:sp>
          <p:sp>
            <p:nvSpPr>
              <p:cNvPr id="463980" name="Text Box 108"/>
              <p:cNvSpPr txBox="1">
                <a:spLocks noChangeArrowheads="1"/>
              </p:cNvSpPr>
              <p:nvPr/>
            </p:nvSpPr>
            <p:spPr bwMode="auto">
              <a:xfrm>
                <a:off x="3773" y="1674"/>
                <a:ext cx="32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b="1" i="1">
                    <a:solidFill>
                      <a:srgbClr val="CC66FF"/>
                    </a:solidFill>
                    <a:latin typeface="Times New Roman" panose="02020603050405020304" pitchFamily="18" charset="0"/>
                  </a:rPr>
                  <a:t>R</a:t>
                </a:r>
                <a:r>
                  <a:rPr lang="en-US" altLang="zh-CN" b="1" i="1" baseline="-25000">
                    <a:solidFill>
                      <a:srgbClr val="CC66FF"/>
                    </a:solidFill>
                    <a:latin typeface="Times New Roman" panose="02020603050405020304" pitchFamily="18" charset="0"/>
                  </a:rPr>
                  <a:t>L</a:t>
                </a:r>
                <a:endParaRPr lang="en-US" altLang="zh-CN" b="1">
                  <a:solidFill>
                    <a:srgbClr val="CC66FF"/>
                  </a:solidFill>
                  <a:latin typeface="Times New Roman" panose="02020603050405020304" pitchFamily="18" charset="0"/>
                </a:endParaRPr>
              </a:p>
            </p:txBody>
          </p:sp>
          <p:grpSp>
            <p:nvGrpSpPr>
              <p:cNvPr id="463981" name="Group 109"/>
              <p:cNvGrpSpPr/>
              <p:nvPr/>
            </p:nvGrpSpPr>
            <p:grpSpPr bwMode="auto">
              <a:xfrm>
                <a:off x="3651" y="1271"/>
                <a:ext cx="125" cy="1078"/>
                <a:chOff x="2784" y="912"/>
                <a:chExt cx="96" cy="864"/>
              </a:xfrm>
            </p:grpSpPr>
            <p:sp>
              <p:nvSpPr>
                <p:cNvPr id="463982" name="Rectangle 110"/>
                <p:cNvSpPr>
                  <a:spLocks noChangeArrowheads="1"/>
                </p:cNvSpPr>
                <p:nvPr/>
              </p:nvSpPr>
              <p:spPr bwMode="auto">
                <a:xfrm>
                  <a:off x="2784" y="1248"/>
                  <a:ext cx="96" cy="192"/>
                </a:xfrm>
                <a:prstGeom prst="rect">
                  <a:avLst/>
                </a:prstGeom>
                <a:noFill/>
                <a:ln w="38100">
                  <a:solidFill>
                    <a:srgbClr val="CC66FF"/>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b="1">
                    <a:latin typeface="Times New Roman" panose="02020603050405020304" pitchFamily="18" charset="0"/>
                  </a:endParaRPr>
                </a:p>
              </p:txBody>
            </p:sp>
            <p:sp>
              <p:nvSpPr>
                <p:cNvPr id="463983" name="Line 111"/>
                <p:cNvSpPr>
                  <a:spLocks noChangeShapeType="1"/>
                </p:cNvSpPr>
                <p:nvPr/>
              </p:nvSpPr>
              <p:spPr bwMode="auto">
                <a:xfrm>
                  <a:off x="2832" y="1440"/>
                  <a:ext cx="0" cy="336"/>
                </a:xfrm>
                <a:prstGeom prst="line">
                  <a:avLst/>
                </a:prstGeom>
                <a:noFill/>
                <a:ln w="38100">
                  <a:solidFill>
                    <a:srgbClr val="CC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3984" name="Line 112"/>
                <p:cNvSpPr>
                  <a:spLocks noChangeShapeType="1"/>
                </p:cNvSpPr>
                <p:nvPr/>
              </p:nvSpPr>
              <p:spPr bwMode="auto">
                <a:xfrm flipV="1">
                  <a:off x="2832" y="912"/>
                  <a:ext cx="0" cy="336"/>
                </a:xfrm>
                <a:prstGeom prst="line">
                  <a:avLst/>
                </a:prstGeom>
                <a:noFill/>
                <a:ln w="38100">
                  <a:solidFill>
                    <a:srgbClr val="CC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463985" name="Line 113"/>
              <p:cNvSpPr>
                <a:spLocks noChangeShapeType="1"/>
              </p:cNvSpPr>
              <p:nvPr/>
            </p:nvSpPr>
            <p:spPr bwMode="auto">
              <a:xfrm>
                <a:off x="3057" y="1106"/>
                <a:ext cx="453" cy="0"/>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3986" name="Line 114"/>
              <p:cNvSpPr>
                <a:spLocks noChangeShapeType="1"/>
              </p:cNvSpPr>
              <p:nvPr/>
            </p:nvSpPr>
            <p:spPr bwMode="auto">
              <a:xfrm>
                <a:off x="2995" y="2334"/>
                <a:ext cx="734" cy="0"/>
              </a:xfrm>
              <a:prstGeom prst="line">
                <a:avLst/>
              </a:prstGeom>
              <a:noFill/>
              <a:ln w="38100">
                <a:solidFill>
                  <a:srgbClr val="CC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sp>
        <p:nvSpPr>
          <p:cNvPr id="463987" name="Text Box 115"/>
          <p:cNvSpPr txBox="1">
            <a:spLocks noChangeArrowheads="1"/>
          </p:cNvSpPr>
          <p:nvPr/>
        </p:nvSpPr>
        <p:spPr bwMode="auto">
          <a:xfrm>
            <a:off x="3911600" y="3595688"/>
            <a:ext cx="2731838" cy="646331"/>
          </a:xfrm>
          <a:prstGeom prst="rect">
            <a:avLst/>
          </a:prstGeom>
          <a:noFill/>
          <a:ln>
            <a:noFill/>
          </a:ln>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defPPr>
              <a:defRPr lang="zh-CN"/>
            </a:defPPr>
            <a:lvl1pPr eaLnBrk="0" hangingPunct="0">
              <a:defRPr kumimoji="0" sz="3600" b="1">
                <a:solidFill>
                  <a:schemeClr val="accent2"/>
                </a:solidFill>
                <a:latin typeface="Times New Roman" panose="02020603050405020304" pitchFamily="18" charset="0"/>
              </a:defRPr>
            </a:lvl1pPr>
          </a:lstStyle>
          <a:p>
            <a:r>
              <a:rPr lang="zh-CN" altLang="en-US" sz="2400" dirty="0"/>
              <a:t>  电压源模型</a:t>
            </a:r>
          </a:p>
        </p:txBody>
      </p:sp>
      <p:grpSp>
        <p:nvGrpSpPr>
          <p:cNvPr id="463988" name="Group 116"/>
          <p:cNvGrpSpPr/>
          <p:nvPr/>
        </p:nvGrpSpPr>
        <p:grpSpPr bwMode="auto">
          <a:xfrm>
            <a:off x="708025" y="2133600"/>
            <a:ext cx="2416175" cy="1171575"/>
            <a:chOff x="586" y="2100"/>
            <a:chExt cx="1522" cy="738"/>
          </a:xfrm>
        </p:grpSpPr>
        <p:sp>
          <p:nvSpPr>
            <p:cNvPr id="463989" name="Text Box 117"/>
            <p:cNvSpPr txBox="1">
              <a:spLocks noChangeArrowheads="1"/>
            </p:cNvSpPr>
            <p:nvPr/>
          </p:nvSpPr>
          <p:spPr bwMode="auto">
            <a:xfrm>
              <a:off x="586" y="2100"/>
              <a:ext cx="71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a:latin typeface="Times New Roman" panose="02020603050405020304" pitchFamily="18" charset="0"/>
                </a:rPr>
                <a:t>由图:</a:t>
              </a:r>
              <a:endParaRPr lang="zh-CN" altLang="en-US" b="1">
                <a:latin typeface="Times New Roman" panose="02020603050405020304" pitchFamily="18" charset="0"/>
              </a:endParaRPr>
            </a:p>
          </p:txBody>
        </p:sp>
        <p:sp>
          <p:nvSpPr>
            <p:cNvPr id="463990" name="Text Box 118"/>
            <p:cNvSpPr txBox="1">
              <a:spLocks noChangeArrowheads="1"/>
            </p:cNvSpPr>
            <p:nvPr/>
          </p:nvSpPr>
          <p:spPr bwMode="auto">
            <a:xfrm>
              <a:off x="586" y="2473"/>
              <a:ext cx="152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en-US" altLang="zh-CN" sz="3200" b="1" i="1" dirty="0">
                  <a:latin typeface="Times New Roman" panose="02020603050405020304" pitchFamily="18" charset="0"/>
                </a:rPr>
                <a:t>U</a:t>
              </a:r>
              <a:r>
                <a:rPr lang="en-US" altLang="zh-CN" sz="3200" b="1" dirty="0">
                  <a:latin typeface="Times New Roman" panose="02020603050405020304" pitchFamily="18" charset="0"/>
                </a:rPr>
                <a:t> = </a:t>
              </a:r>
              <a:r>
                <a:rPr lang="en-US" altLang="zh-CN" sz="3200" b="1" i="1" dirty="0">
                  <a:latin typeface="Times New Roman" panose="02020603050405020304" pitchFamily="18" charset="0"/>
                </a:rPr>
                <a:t>E</a:t>
              </a:r>
              <a:r>
                <a:rPr lang="en-US" altLang="zh-CN" sz="3200" b="1" dirty="0">
                  <a:latin typeface="Times New Roman" panose="02020603050405020304" pitchFamily="18" charset="0"/>
                </a:rPr>
                <a:t> - </a:t>
              </a:r>
              <a:r>
                <a:rPr lang="en-US" altLang="zh-CN" sz="3200" b="1" i="1" dirty="0" err="1">
                  <a:latin typeface="Times New Roman" panose="02020603050405020304" pitchFamily="18" charset="0"/>
                </a:rPr>
                <a:t>IR</a:t>
              </a:r>
              <a:r>
                <a:rPr lang="en-US" altLang="zh-CN" sz="3200" b="1" baseline="-25000" dirty="0" err="1">
                  <a:latin typeface="Times New Roman" panose="02020603050405020304" pitchFamily="18" charset="0"/>
                </a:rPr>
                <a:t>o</a:t>
              </a:r>
              <a:endParaRPr lang="en-US" altLang="zh-CN" sz="3200" b="1" dirty="0">
                <a:latin typeface="Times New Roman" panose="02020603050405020304" pitchFamily="18" charset="0"/>
              </a:endParaRPr>
            </a:p>
          </p:txBody>
        </p:sp>
      </p:grpSp>
      <p:sp>
        <p:nvSpPr>
          <p:cNvPr id="463991" name="Text Box 119"/>
          <p:cNvSpPr txBox="1">
            <a:spLocks noChangeArrowheads="1"/>
          </p:cNvSpPr>
          <p:nvPr/>
        </p:nvSpPr>
        <p:spPr bwMode="auto">
          <a:xfrm>
            <a:off x="533400" y="4564063"/>
            <a:ext cx="3856038"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a:latin typeface="Times New Roman" panose="02020603050405020304" pitchFamily="18" charset="0"/>
              </a:rPr>
              <a:t>电压源外特性如图：</a:t>
            </a:r>
            <a:endParaRPr lang="zh-CN" altLang="zh-CN">
              <a:latin typeface="Times New Roman" panose="02020603050405020304" pitchFamily="18" charset="0"/>
            </a:endParaRPr>
          </a:p>
        </p:txBody>
      </p:sp>
      <p:sp>
        <p:nvSpPr>
          <p:cNvPr id="463992" name="Text Box 120"/>
          <p:cNvSpPr txBox="1">
            <a:spLocks noChangeArrowheads="1"/>
          </p:cNvSpPr>
          <p:nvPr/>
        </p:nvSpPr>
        <p:spPr bwMode="auto">
          <a:xfrm>
            <a:off x="549275" y="5287963"/>
            <a:ext cx="2327275"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3200" b="1">
                <a:latin typeface="Times New Roman" panose="02020603050405020304" pitchFamily="18" charset="0"/>
              </a:rPr>
              <a:t>若 </a:t>
            </a:r>
            <a:r>
              <a:rPr lang="en-US" altLang="zh-CN" sz="3200" b="1" i="1">
                <a:latin typeface="Times New Roman" panose="02020603050405020304" pitchFamily="18" charset="0"/>
              </a:rPr>
              <a:t>R</a:t>
            </a:r>
            <a:r>
              <a:rPr lang="en-US" altLang="zh-CN" sz="3200" b="1" baseline="-25000">
                <a:latin typeface="Times New Roman" panose="02020603050405020304" pitchFamily="18" charset="0"/>
              </a:rPr>
              <a:t>0</a:t>
            </a:r>
            <a:r>
              <a:rPr lang="en-US" altLang="zh-CN" sz="3200" b="1">
                <a:latin typeface="Times New Roman" panose="02020603050405020304" pitchFamily="18" charset="0"/>
              </a:rPr>
              <a:t>&lt;&lt; </a:t>
            </a:r>
            <a:r>
              <a:rPr lang="en-US" altLang="zh-CN" sz="3200" b="1" i="1">
                <a:latin typeface="Times New Roman" panose="02020603050405020304" pitchFamily="18" charset="0"/>
              </a:rPr>
              <a:t>R</a:t>
            </a:r>
            <a:r>
              <a:rPr lang="en-US" altLang="zh-CN" sz="3200" b="1" i="1" baseline="-25000">
                <a:latin typeface="Times New Roman" panose="02020603050405020304" pitchFamily="18" charset="0"/>
              </a:rPr>
              <a:t>L</a:t>
            </a:r>
            <a:endParaRPr lang="en-US" altLang="zh-CN">
              <a:latin typeface="Times New Roman" panose="02020603050405020304" pitchFamily="18" charset="0"/>
            </a:endParaRPr>
          </a:p>
        </p:txBody>
      </p:sp>
      <p:sp>
        <p:nvSpPr>
          <p:cNvPr id="463993" name="Text Box 121"/>
          <p:cNvSpPr txBox="1">
            <a:spLocks noChangeArrowheads="1"/>
          </p:cNvSpPr>
          <p:nvPr/>
        </p:nvSpPr>
        <p:spPr bwMode="auto">
          <a:xfrm>
            <a:off x="533400" y="5943600"/>
            <a:ext cx="4105275"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2400" b="1" dirty="0">
                <a:solidFill>
                  <a:schemeClr val="accent2"/>
                </a:solidFill>
                <a:latin typeface="Times New Roman" panose="02020603050405020304" pitchFamily="18" charset="0"/>
              </a:rPr>
              <a:t>理想电压源</a:t>
            </a:r>
            <a:r>
              <a:rPr lang="zh-CN" altLang="en-US" sz="2400" b="1" dirty="0">
                <a:solidFill>
                  <a:srgbClr val="00FF00"/>
                </a:solidFill>
                <a:latin typeface="Times New Roman" panose="02020603050405020304" pitchFamily="18" charset="0"/>
              </a:rPr>
              <a:t> :</a:t>
            </a:r>
            <a:r>
              <a:rPr lang="zh-CN" altLang="en-US" sz="2400" b="1" dirty="0">
                <a:latin typeface="Times New Roman" panose="02020603050405020304" pitchFamily="18" charset="0"/>
              </a:rPr>
              <a:t>    </a:t>
            </a:r>
            <a:r>
              <a:rPr lang="en-US" altLang="zh-CN" sz="2400" b="1" i="1" dirty="0">
                <a:latin typeface="Times New Roman" panose="02020603050405020304" pitchFamily="18" charset="0"/>
              </a:rPr>
              <a:t>U</a:t>
            </a:r>
            <a:r>
              <a:rPr lang="en-US" altLang="zh-CN" sz="2400" b="1" dirty="0">
                <a:latin typeface="Times New Roman" panose="02020603050405020304" pitchFamily="18" charset="0"/>
              </a:rPr>
              <a:t> = </a:t>
            </a:r>
            <a:r>
              <a:rPr lang="en-US" altLang="zh-CN" sz="2400" b="1" i="1" dirty="0">
                <a:latin typeface="Times New Roman" panose="02020603050405020304" pitchFamily="18" charset="0"/>
              </a:rPr>
              <a:t>E</a:t>
            </a:r>
            <a:endParaRPr lang="en-US" altLang="zh-CN" sz="2400" b="1" dirty="0">
              <a:latin typeface="Times New Roman" panose="02020603050405020304" pitchFamily="18" charset="0"/>
            </a:endParaRPr>
          </a:p>
        </p:txBody>
      </p:sp>
      <p:sp>
        <p:nvSpPr>
          <p:cNvPr id="463994" name="Line 122"/>
          <p:cNvSpPr>
            <a:spLocks noChangeShapeType="1"/>
          </p:cNvSpPr>
          <p:nvPr/>
        </p:nvSpPr>
        <p:spPr bwMode="auto">
          <a:xfrm>
            <a:off x="6111875" y="4827588"/>
            <a:ext cx="2362200" cy="0"/>
          </a:xfrm>
          <a:prstGeom prst="line">
            <a:avLst/>
          </a:prstGeom>
          <a:noFill/>
          <a:ln w="38100">
            <a:solidFill>
              <a:schemeClr val="accent2"/>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463995" name="Group 123"/>
          <p:cNvGrpSpPr/>
          <p:nvPr/>
        </p:nvGrpSpPr>
        <p:grpSpPr bwMode="auto">
          <a:xfrm>
            <a:off x="5562600" y="4568825"/>
            <a:ext cx="2846388" cy="792163"/>
            <a:chOff x="3590" y="2765"/>
            <a:chExt cx="1793" cy="499"/>
          </a:xfrm>
        </p:grpSpPr>
        <p:sp>
          <p:nvSpPr>
            <p:cNvPr id="463996" name="Line 124"/>
            <p:cNvSpPr>
              <a:spLocks noChangeShapeType="1"/>
            </p:cNvSpPr>
            <p:nvPr/>
          </p:nvSpPr>
          <p:spPr bwMode="auto">
            <a:xfrm>
              <a:off x="3921" y="2924"/>
              <a:ext cx="1462" cy="34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3997" name="Text Box 125"/>
            <p:cNvSpPr txBox="1">
              <a:spLocks noChangeArrowheads="1"/>
            </p:cNvSpPr>
            <p:nvPr/>
          </p:nvSpPr>
          <p:spPr bwMode="auto">
            <a:xfrm>
              <a:off x="3590" y="2765"/>
              <a:ext cx="287" cy="365"/>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3200" b="1" i="1" dirty="0">
                  <a:solidFill>
                    <a:schemeClr val="accent2"/>
                  </a:solidFill>
                  <a:latin typeface="Times New Roman" panose="02020603050405020304" pitchFamily="18" charset="0"/>
                </a:rPr>
                <a:t>E</a:t>
              </a:r>
              <a:endParaRPr kumimoji="0" lang="en-US" altLang="zh-CN" sz="2800" b="1" i="1" dirty="0">
                <a:solidFill>
                  <a:schemeClr val="accent2"/>
                </a:solidFill>
                <a:latin typeface="Times New Roman" panose="02020603050405020304" pitchFamily="18" charset="0"/>
              </a:endParaRPr>
            </a:p>
          </p:txBody>
        </p:sp>
      </p:grpSp>
      <p:sp>
        <p:nvSpPr>
          <p:cNvPr id="463998" name="Rectangle 126"/>
          <p:cNvSpPr>
            <a:spLocks noChangeArrowheads="1"/>
          </p:cNvSpPr>
          <p:nvPr/>
        </p:nvSpPr>
        <p:spPr bwMode="auto">
          <a:xfrm>
            <a:off x="4192588" y="1328738"/>
            <a:ext cx="1514475" cy="2139950"/>
          </a:xfrm>
          <a:prstGeom prst="rect">
            <a:avLst/>
          </a:prstGeom>
          <a:noFill/>
          <a:ln w="38100">
            <a:solidFill>
              <a:schemeClr val="accent2"/>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463999" name="Group 127"/>
          <p:cNvGrpSpPr/>
          <p:nvPr/>
        </p:nvGrpSpPr>
        <p:grpSpPr bwMode="auto">
          <a:xfrm>
            <a:off x="5992813" y="4122739"/>
            <a:ext cx="3090862" cy="2571750"/>
            <a:chOff x="3861" y="2484"/>
            <a:chExt cx="1947" cy="1620"/>
          </a:xfrm>
        </p:grpSpPr>
        <p:sp>
          <p:nvSpPr>
            <p:cNvPr id="464000" name="Text Box 128"/>
            <p:cNvSpPr txBox="1">
              <a:spLocks noChangeArrowheads="1"/>
            </p:cNvSpPr>
            <p:nvPr/>
          </p:nvSpPr>
          <p:spPr bwMode="auto">
            <a:xfrm>
              <a:off x="3861" y="3871"/>
              <a:ext cx="1104"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b="1" dirty="0">
                  <a:solidFill>
                    <a:schemeClr val="accent2"/>
                  </a:solidFill>
                  <a:latin typeface="Times New Roman" panose="02020603050405020304" pitchFamily="18" charset="0"/>
                </a:rPr>
                <a:t>   电压源外特性</a:t>
              </a:r>
            </a:p>
          </p:txBody>
        </p:sp>
        <p:sp>
          <p:nvSpPr>
            <p:cNvPr id="464001" name="Line 129"/>
            <p:cNvSpPr>
              <a:spLocks noChangeShapeType="1"/>
            </p:cNvSpPr>
            <p:nvPr/>
          </p:nvSpPr>
          <p:spPr bwMode="auto">
            <a:xfrm>
              <a:off x="3921" y="3741"/>
              <a:ext cx="1604"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4002" name="Line 130"/>
            <p:cNvSpPr>
              <a:spLocks noChangeShapeType="1"/>
            </p:cNvSpPr>
            <p:nvPr/>
          </p:nvSpPr>
          <p:spPr bwMode="auto">
            <a:xfrm flipV="1">
              <a:off x="3921" y="2719"/>
              <a:ext cx="0" cy="102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4003" name="Text Box 131"/>
            <p:cNvSpPr txBox="1">
              <a:spLocks noChangeArrowheads="1"/>
            </p:cNvSpPr>
            <p:nvPr/>
          </p:nvSpPr>
          <p:spPr bwMode="auto">
            <a:xfrm>
              <a:off x="5592" y="3523"/>
              <a:ext cx="21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solidFill>
                    <a:schemeClr val="accent2"/>
                  </a:solidFill>
                  <a:latin typeface="Times New Roman" panose="02020603050405020304" pitchFamily="18" charset="0"/>
                </a:rPr>
                <a:t>I</a:t>
              </a:r>
              <a:endParaRPr kumimoji="0" lang="en-US" altLang="zh-CN" b="1" i="1" dirty="0">
                <a:solidFill>
                  <a:schemeClr val="accent2"/>
                </a:solidFill>
                <a:latin typeface="Times New Roman" panose="02020603050405020304" pitchFamily="18" charset="0"/>
              </a:endParaRPr>
            </a:p>
          </p:txBody>
        </p:sp>
        <p:sp>
          <p:nvSpPr>
            <p:cNvPr id="464004" name="Text Box 132"/>
            <p:cNvSpPr txBox="1">
              <a:spLocks noChangeArrowheads="1"/>
            </p:cNvSpPr>
            <p:nvPr/>
          </p:nvSpPr>
          <p:spPr bwMode="auto">
            <a:xfrm>
              <a:off x="3913" y="2484"/>
              <a:ext cx="30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solidFill>
                    <a:schemeClr val="accent2"/>
                  </a:solidFill>
                  <a:latin typeface="Times New Roman" panose="02020603050405020304" pitchFamily="18" charset="0"/>
                </a:rPr>
                <a:t>U</a:t>
              </a:r>
              <a:endParaRPr kumimoji="0" lang="en-US" altLang="zh-CN" b="1" i="1" dirty="0">
                <a:solidFill>
                  <a:schemeClr val="accent2"/>
                </a:solidFill>
                <a:latin typeface="Times New Roman" panose="02020603050405020304" pitchFamily="18" charset="0"/>
              </a:endParaRPr>
            </a:p>
          </p:txBody>
        </p:sp>
      </p:grpSp>
      <p:grpSp>
        <p:nvGrpSpPr>
          <p:cNvPr id="464005" name="Group 133"/>
          <p:cNvGrpSpPr/>
          <p:nvPr/>
        </p:nvGrpSpPr>
        <p:grpSpPr bwMode="auto">
          <a:xfrm>
            <a:off x="4497388" y="1439863"/>
            <a:ext cx="2309812" cy="1812925"/>
            <a:chOff x="2433" y="946"/>
            <a:chExt cx="1455" cy="1142"/>
          </a:xfrm>
        </p:grpSpPr>
        <p:sp>
          <p:nvSpPr>
            <p:cNvPr id="464006" name="Text Box 134"/>
            <p:cNvSpPr txBox="1">
              <a:spLocks noChangeArrowheads="1"/>
            </p:cNvSpPr>
            <p:nvPr/>
          </p:nvSpPr>
          <p:spPr bwMode="auto">
            <a:xfrm>
              <a:off x="2433" y="1600"/>
              <a:ext cx="31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b="1">
                  <a:latin typeface="Times New Roman" panose="02020603050405020304" pitchFamily="18" charset="0"/>
                </a:rPr>
                <a:t>R</a:t>
              </a:r>
              <a:r>
                <a:rPr lang="en-US" altLang="zh-CN" b="1" baseline="-25000">
                  <a:latin typeface="Times New Roman" panose="02020603050405020304" pitchFamily="18" charset="0"/>
                </a:rPr>
                <a:t>0</a:t>
              </a:r>
              <a:endParaRPr lang="en-US" altLang="zh-CN" b="1">
                <a:latin typeface="Times New Roman" panose="02020603050405020304" pitchFamily="18" charset="0"/>
              </a:endParaRPr>
            </a:p>
          </p:txBody>
        </p:sp>
        <p:grpSp>
          <p:nvGrpSpPr>
            <p:cNvPr id="464007" name="Group 135"/>
            <p:cNvGrpSpPr/>
            <p:nvPr/>
          </p:nvGrpSpPr>
          <p:grpSpPr bwMode="auto">
            <a:xfrm>
              <a:off x="2551" y="954"/>
              <a:ext cx="375" cy="1134"/>
              <a:chOff x="2352" y="1075"/>
              <a:chExt cx="288" cy="893"/>
            </a:xfrm>
          </p:grpSpPr>
          <p:sp>
            <p:nvSpPr>
              <p:cNvPr id="464008" name="Line 136"/>
              <p:cNvSpPr>
                <a:spLocks noChangeShapeType="1"/>
              </p:cNvSpPr>
              <p:nvPr/>
            </p:nvSpPr>
            <p:spPr bwMode="auto">
              <a:xfrm>
                <a:off x="2400" y="1440"/>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09" name="Oval 137"/>
              <p:cNvSpPr>
                <a:spLocks noChangeArrowheads="1"/>
              </p:cNvSpPr>
              <p:nvPr/>
            </p:nvSpPr>
            <p:spPr bwMode="auto">
              <a:xfrm>
                <a:off x="2448" y="1248"/>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0" name="Line 138"/>
              <p:cNvSpPr>
                <a:spLocks noChangeShapeType="1"/>
              </p:cNvSpPr>
              <p:nvPr/>
            </p:nvSpPr>
            <p:spPr bwMode="auto">
              <a:xfrm>
                <a:off x="2544" y="1104"/>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1" name="Rectangle 139"/>
              <p:cNvSpPr>
                <a:spLocks noChangeArrowheads="1"/>
              </p:cNvSpPr>
              <p:nvPr/>
            </p:nvSpPr>
            <p:spPr bwMode="auto">
              <a:xfrm>
                <a:off x="2496" y="1584"/>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b="1">
                  <a:latin typeface="Times New Roman" panose="02020603050405020304" pitchFamily="18" charset="0"/>
                </a:endParaRPr>
              </a:p>
            </p:txBody>
          </p:sp>
          <p:sp>
            <p:nvSpPr>
              <p:cNvPr id="464012" name="Line 140"/>
              <p:cNvSpPr>
                <a:spLocks noChangeShapeType="1"/>
              </p:cNvSpPr>
              <p:nvPr/>
            </p:nvSpPr>
            <p:spPr bwMode="auto">
              <a:xfrm>
                <a:off x="2544" y="1776"/>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3" name="Text Box 141"/>
              <p:cNvSpPr txBox="1">
                <a:spLocks noChangeArrowheads="1"/>
              </p:cNvSpPr>
              <p:nvPr/>
            </p:nvSpPr>
            <p:spPr bwMode="auto">
              <a:xfrm>
                <a:off x="2352" y="1075"/>
                <a:ext cx="192" cy="4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b="1">
                    <a:latin typeface="Times New Roman" panose="02020603050405020304" pitchFamily="18" charset="0"/>
                  </a:rPr>
                  <a:t>+</a:t>
                </a:r>
                <a:endParaRPr lang="zh-CN" altLang="en-US">
                  <a:latin typeface="Times New Roman" panose="02020603050405020304" pitchFamily="18" charset="0"/>
                </a:endParaRPr>
              </a:p>
              <a:p>
                <a:pPr algn="ctr">
                  <a:spcBef>
                    <a:spcPct val="50000"/>
                  </a:spcBef>
                </a:pPr>
                <a:r>
                  <a:rPr lang="zh-CN" altLang="en-US" b="1">
                    <a:latin typeface="Times New Roman" panose="02020603050405020304" pitchFamily="18" charset="0"/>
                  </a:rPr>
                  <a:t>-</a:t>
                </a:r>
              </a:p>
            </p:txBody>
          </p:sp>
        </p:grpSp>
        <p:sp>
          <p:nvSpPr>
            <p:cNvPr id="464014" name="Rectangle 142"/>
            <p:cNvSpPr>
              <a:spLocks noChangeArrowheads="1"/>
            </p:cNvSpPr>
            <p:nvPr/>
          </p:nvSpPr>
          <p:spPr bwMode="auto">
            <a:xfrm>
              <a:off x="2433" y="1134"/>
              <a:ext cx="2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2800" b="1">
                  <a:latin typeface="Times New Roman" panose="02020603050405020304" pitchFamily="18" charset="0"/>
                </a:rPr>
                <a:t>E</a:t>
              </a:r>
              <a:endParaRPr lang="zh-CN" altLang="en-US" b="1">
                <a:latin typeface="Times New Roman" panose="02020603050405020304" pitchFamily="18" charset="0"/>
              </a:endParaRPr>
            </a:p>
          </p:txBody>
        </p:sp>
        <p:sp>
          <p:nvSpPr>
            <p:cNvPr id="464015" name="Rectangle 143"/>
            <p:cNvSpPr>
              <a:spLocks noChangeArrowheads="1"/>
            </p:cNvSpPr>
            <p:nvPr/>
          </p:nvSpPr>
          <p:spPr bwMode="auto">
            <a:xfrm>
              <a:off x="3504" y="1401"/>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2800" b="1" i="1" dirty="0">
                  <a:solidFill>
                    <a:schemeClr val="accent2"/>
                  </a:solidFill>
                  <a:latin typeface="Times New Roman" panose="02020603050405020304" pitchFamily="18" charset="0"/>
                </a:rPr>
                <a:t>U</a:t>
              </a:r>
              <a:endParaRPr lang="zh-CN" altLang="en-US" sz="2800" b="1" i="1" dirty="0">
                <a:solidFill>
                  <a:schemeClr val="accent2"/>
                </a:solidFill>
                <a:latin typeface="Times New Roman" panose="02020603050405020304" pitchFamily="18" charset="0"/>
              </a:endParaRPr>
            </a:p>
          </p:txBody>
        </p:sp>
        <p:sp>
          <p:nvSpPr>
            <p:cNvPr id="464016" name="Line 144"/>
            <p:cNvSpPr>
              <a:spLocks noChangeShapeType="1"/>
            </p:cNvSpPr>
            <p:nvPr/>
          </p:nvSpPr>
          <p:spPr bwMode="auto">
            <a:xfrm>
              <a:off x="2798" y="991"/>
              <a:ext cx="781"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7" name="Line 145"/>
            <p:cNvSpPr>
              <a:spLocks noChangeShapeType="1"/>
            </p:cNvSpPr>
            <p:nvPr/>
          </p:nvSpPr>
          <p:spPr bwMode="auto">
            <a:xfrm>
              <a:off x="2802" y="2073"/>
              <a:ext cx="781"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8" name="Oval 146"/>
            <p:cNvSpPr>
              <a:spLocks noChangeArrowheads="1"/>
            </p:cNvSpPr>
            <p:nvPr/>
          </p:nvSpPr>
          <p:spPr bwMode="auto">
            <a:xfrm>
              <a:off x="3579" y="946"/>
              <a:ext cx="66" cy="74"/>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19" name="Oval 147"/>
            <p:cNvSpPr>
              <a:spLocks noChangeArrowheads="1"/>
            </p:cNvSpPr>
            <p:nvPr/>
          </p:nvSpPr>
          <p:spPr bwMode="auto">
            <a:xfrm>
              <a:off x="3579" y="2014"/>
              <a:ext cx="66" cy="74"/>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464020" name="Text Box 148"/>
            <p:cNvSpPr txBox="1">
              <a:spLocks noChangeArrowheads="1"/>
            </p:cNvSpPr>
            <p:nvPr/>
          </p:nvSpPr>
          <p:spPr bwMode="auto">
            <a:xfrm>
              <a:off x="3429" y="1008"/>
              <a:ext cx="459" cy="365"/>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dirty="0">
                  <a:solidFill>
                    <a:schemeClr val="accent2"/>
                  </a:solidFill>
                  <a:latin typeface="Times New Roman" panose="02020603050405020304" pitchFamily="18" charset="0"/>
                </a:rPr>
                <a:t>+</a:t>
              </a:r>
            </a:p>
          </p:txBody>
        </p:sp>
        <p:sp>
          <p:nvSpPr>
            <p:cNvPr id="464021" name="Text Box 149"/>
            <p:cNvSpPr txBox="1">
              <a:spLocks noChangeArrowheads="1"/>
            </p:cNvSpPr>
            <p:nvPr/>
          </p:nvSpPr>
          <p:spPr bwMode="auto">
            <a:xfrm>
              <a:off x="3504" y="1776"/>
              <a:ext cx="311"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b="1" dirty="0">
                  <a:solidFill>
                    <a:schemeClr val="accent2"/>
                  </a:solidFill>
                  <a:latin typeface="Times New Roman" panose="02020603050405020304" pitchFamily="18"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3975"/>
                                        </p:tgtEl>
                                        <p:attrNameLst>
                                          <p:attrName>style.visibility</p:attrName>
                                        </p:attrNameLst>
                                      </p:cBhvr>
                                      <p:to>
                                        <p:strVal val="visible"/>
                                      </p:to>
                                    </p:set>
                                    <p:animEffect transition="in" filter="wipe(up)">
                                      <p:cBhvr>
                                        <p:cTn id="7" dur="500"/>
                                        <p:tgtEl>
                                          <p:spTgt spid="46397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64005"/>
                                        </p:tgtEl>
                                        <p:attrNameLst>
                                          <p:attrName>style.visibility</p:attrName>
                                        </p:attrNameLst>
                                      </p:cBhvr>
                                      <p:to>
                                        <p:strVal val="visible"/>
                                      </p:to>
                                    </p:set>
                                    <p:animEffect transition="in" filter="box(out)">
                                      <p:cBhvr>
                                        <p:cTn id="12" dur="500"/>
                                        <p:tgtEl>
                                          <p:spTgt spid="46400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63998"/>
                                        </p:tgtEl>
                                        <p:attrNameLst>
                                          <p:attrName>style.visibility</p:attrName>
                                        </p:attrNameLst>
                                      </p:cBhvr>
                                      <p:to>
                                        <p:strVal val="visible"/>
                                      </p:to>
                                    </p:set>
                                    <p:animEffect transition="in" filter="barn(outVertical)">
                                      <p:cBhvr>
                                        <p:cTn id="17" dur="500"/>
                                        <p:tgtEl>
                                          <p:spTgt spid="463998"/>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63987"/>
                                        </p:tgtEl>
                                        <p:attrNameLst>
                                          <p:attrName>style.visibility</p:attrName>
                                        </p:attrNameLst>
                                      </p:cBhvr>
                                      <p:to>
                                        <p:strVal val="visible"/>
                                      </p:to>
                                    </p:set>
                                    <p:animEffect transition="in" filter="wipe(left)">
                                      <p:cBhvr>
                                        <p:cTn id="21" dur="500"/>
                                        <p:tgtEl>
                                          <p:spTgt spid="46398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63976"/>
                                        </p:tgtEl>
                                        <p:attrNameLst>
                                          <p:attrName>style.visibility</p:attrName>
                                        </p:attrNameLst>
                                      </p:cBhvr>
                                      <p:to>
                                        <p:strVal val="visible"/>
                                      </p:to>
                                    </p:set>
                                    <p:animEffect transition="in" filter="wipe(left)">
                                      <p:cBhvr>
                                        <p:cTn id="26" dur="500"/>
                                        <p:tgtEl>
                                          <p:spTgt spid="46397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463988"/>
                                        </p:tgtEl>
                                        <p:attrNameLst>
                                          <p:attrName>style.visibility</p:attrName>
                                        </p:attrNameLst>
                                      </p:cBhvr>
                                      <p:to>
                                        <p:strVal val="visible"/>
                                      </p:to>
                                    </p:set>
                                    <p:animEffect transition="in" filter="wipe(up)">
                                      <p:cBhvr>
                                        <p:cTn id="31" dur="500"/>
                                        <p:tgtEl>
                                          <p:spTgt spid="46398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63991"/>
                                        </p:tgtEl>
                                        <p:attrNameLst>
                                          <p:attrName>style.visibility</p:attrName>
                                        </p:attrNameLst>
                                      </p:cBhvr>
                                      <p:to>
                                        <p:strVal val="visible"/>
                                      </p:to>
                                    </p:set>
                                    <p:animEffect transition="in" filter="wipe(left)">
                                      <p:cBhvr>
                                        <p:cTn id="36" dur="500"/>
                                        <p:tgtEl>
                                          <p:spTgt spid="463991"/>
                                        </p:tgtEl>
                                      </p:cBhvr>
                                    </p:animEffect>
                                  </p:childTnLst>
                                </p:cTn>
                              </p:par>
                            </p:childTnLst>
                          </p:cTn>
                        </p:par>
                      </p:childTnLst>
                    </p:cTn>
                  </p:par>
                  <p:par>
                    <p:cTn id="37" fill="hold">
                      <p:stCondLst>
                        <p:cond delay="indefinite"/>
                      </p:stCondLst>
                      <p:childTnLst>
                        <p:par>
                          <p:cTn id="38" fill="hold">
                            <p:stCondLst>
                              <p:cond delay="0"/>
                            </p:stCondLst>
                            <p:childTnLst>
                              <p:par>
                                <p:cTn id="39" presetID="4" presetClass="entr" presetSubtype="32" fill="hold" nodeType="clickEffect">
                                  <p:stCondLst>
                                    <p:cond delay="0"/>
                                  </p:stCondLst>
                                  <p:childTnLst>
                                    <p:set>
                                      <p:cBhvr>
                                        <p:cTn id="40" dur="1" fill="hold">
                                          <p:stCondLst>
                                            <p:cond delay="0"/>
                                          </p:stCondLst>
                                        </p:cTn>
                                        <p:tgtEl>
                                          <p:spTgt spid="463999"/>
                                        </p:tgtEl>
                                        <p:attrNameLst>
                                          <p:attrName>style.visibility</p:attrName>
                                        </p:attrNameLst>
                                      </p:cBhvr>
                                      <p:to>
                                        <p:strVal val="visible"/>
                                      </p:to>
                                    </p:set>
                                    <p:animEffect transition="in" filter="box(out)">
                                      <p:cBhvr>
                                        <p:cTn id="41" dur="500"/>
                                        <p:tgtEl>
                                          <p:spTgt spid="463999"/>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6" fill="hold" nodeType="clickEffect">
                                  <p:stCondLst>
                                    <p:cond delay="0"/>
                                  </p:stCondLst>
                                  <p:childTnLst>
                                    <p:set>
                                      <p:cBhvr>
                                        <p:cTn id="45" dur="1" fill="hold">
                                          <p:stCondLst>
                                            <p:cond delay="0"/>
                                          </p:stCondLst>
                                        </p:cTn>
                                        <p:tgtEl>
                                          <p:spTgt spid="463995"/>
                                        </p:tgtEl>
                                        <p:attrNameLst>
                                          <p:attrName>style.visibility</p:attrName>
                                        </p:attrNameLst>
                                      </p:cBhvr>
                                      <p:to>
                                        <p:strVal val="visible"/>
                                      </p:to>
                                    </p:set>
                                    <p:animEffect transition="in" filter="strips(downRight)">
                                      <p:cBhvr>
                                        <p:cTn id="46" dur="500"/>
                                        <p:tgtEl>
                                          <p:spTgt spid="463995"/>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63992"/>
                                        </p:tgtEl>
                                        <p:attrNameLst>
                                          <p:attrName>style.visibility</p:attrName>
                                        </p:attrNameLst>
                                      </p:cBhvr>
                                      <p:to>
                                        <p:strVal val="visible"/>
                                      </p:to>
                                    </p:set>
                                    <p:animEffect transition="in" filter="wipe(left)">
                                      <p:cBhvr>
                                        <p:cTn id="51" dur="500"/>
                                        <p:tgtEl>
                                          <p:spTgt spid="46399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63993"/>
                                        </p:tgtEl>
                                        <p:attrNameLst>
                                          <p:attrName>style.visibility</p:attrName>
                                        </p:attrNameLst>
                                      </p:cBhvr>
                                      <p:to>
                                        <p:strVal val="visible"/>
                                      </p:to>
                                    </p:set>
                                    <p:animEffect transition="in" filter="wipe(left)">
                                      <p:cBhvr>
                                        <p:cTn id="56" dur="500"/>
                                        <p:tgtEl>
                                          <p:spTgt spid="46399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63994"/>
                                        </p:tgtEl>
                                        <p:attrNameLst>
                                          <p:attrName>style.visibility</p:attrName>
                                        </p:attrNameLst>
                                      </p:cBhvr>
                                      <p:to>
                                        <p:strVal val="visible"/>
                                      </p:to>
                                    </p:set>
                                    <p:animEffect transition="in" filter="wipe(left)">
                                      <p:cBhvr>
                                        <p:cTn id="61" dur="500"/>
                                        <p:tgtEl>
                                          <p:spTgt spid="463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3975" grpId="0" autoUpdateAnimBg="0"/>
      <p:bldP spid="463987" grpId="0" autoUpdateAnimBg="0"/>
      <p:bldP spid="463991" grpId="0" autoUpdateAnimBg="0"/>
      <p:bldP spid="463992" grpId="0" autoUpdateAnimBg="0"/>
      <p:bldP spid="463993" grpId="0" autoUpdateAnimBg="0"/>
      <p:bldP spid="463994" grpId="0" animBg="1"/>
      <p:bldP spid="46399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ext Box 2"/>
          <p:cNvSpPr txBox="1">
            <a:spLocks noChangeArrowheads="1"/>
          </p:cNvSpPr>
          <p:nvPr/>
        </p:nvSpPr>
        <p:spPr bwMode="auto">
          <a:xfrm>
            <a:off x="1876425" y="4592638"/>
            <a:ext cx="6581775" cy="1289050"/>
          </a:xfrm>
          <a:prstGeom prst="rect">
            <a:avLst/>
          </a:prstGeom>
          <a:noFill/>
          <a:ln>
            <a:noFill/>
          </a:ln>
          <a:effectLst/>
          <a:extLst>
            <a:ext uri="{909E8E84-426E-40DD-AFC4-6F175D3DCCD1}">
              <a14:hiddenFill xmlns:a14="http://schemas.microsoft.com/office/drawing/2010/main">
                <a:solidFill>
                  <a:srgbClr val="FF003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40000"/>
              </a:lnSpc>
            </a:pPr>
            <a:r>
              <a:rPr lang="zh-CN" altLang="en-US" sz="2800" b="1">
                <a:latin typeface="Times New Roman" panose="02020603050405020304" pitchFamily="18" charset="0"/>
              </a:rPr>
              <a:t>(2)</a:t>
            </a:r>
            <a:r>
              <a:rPr kumimoji="0" lang="zh-CN" altLang="en-US" sz="2800" b="1">
                <a:latin typeface="Times New Roman" panose="02020603050405020304" pitchFamily="18" charset="0"/>
              </a:rPr>
              <a:t>  输出电 </a:t>
            </a:r>
            <a:r>
              <a:rPr kumimoji="0" lang="zh-CN" altLang="zh-CN" sz="2800" b="1">
                <a:latin typeface="Times New Roman" panose="02020603050405020304" pitchFamily="18" charset="0"/>
              </a:rPr>
              <a:t>压不变，其值恒等于电动势。</a:t>
            </a:r>
          </a:p>
          <a:p>
            <a:pPr eaLnBrk="0" hangingPunct="0">
              <a:lnSpc>
                <a:spcPct val="140000"/>
              </a:lnSpc>
            </a:pPr>
            <a:r>
              <a:rPr kumimoji="0" lang="zh-CN" altLang="zh-CN" sz="2800" b="1">
                <a:latin typeface="Times New Roman" panose="02020603050405020304" pitchFamily="18" charset="0"/>
              </a:rPr>
              <a:t>       即 </a:t>
            </a:r>
            <a:r>
              <a:rPr kumimoji="0" lang="en-US" altLang="zh-CN" sz="2800" b="1" i="1">
                <a:latin typeface="Times New Roman" panose="02020603050405020304" pitchFamily="18" charset="0"/>
              </a:rPr>
              <a:t>U </a:t>
            </a:r>
            <a:r>
              <a:rPr kumimoji="0" lang="en-US" altLang="zh-CN" sz="2800">
                <a:latin typeface="Times New Roman" panose="02020603050405020304" pitchFamily="18" charset="0"/>
                <a:sym typeface="Symbol" panose="05050102010706020507" pitchFamily="18" charset="2"/>
              </a:rPr>
              <a:t></a:t>
            </a:r>
            <a:r>
              <a:rPr kumimoji="0" lang="en-US" altLang="zh-CN" sz="2800" i="1">
                <a:latin typeface="Times New Roman" panose="02020603050405020304" pitchFamily="18" charset="0"/>
                <a:sym typeface="Symbol" panose="05050102010706020507" pitchFamily="18" charset="2"/>
              </a:rPr>
              <a:t> </a:t>
            </a:r>
            <a:r>
              <a:rPr kumimoji="0" lang="en-US" altLang="zh-CN" sz="2800" b="1" i="1">
                <a:latin typeface="Times New Roman" panose="02020603050405020304" pitchFamily="18" charset="0"/>
              </a:rPr>
              <a:t>E</a:t>
            </a:r>
          </a:p>
        </p:txBody>
      </p:sp>
      <p:sp>
        <p:nvSpPr>
          <p:cNvPr id="322563" name="Rectangle 3"/>
          <p:cNvSpPr>
            <a:spLocks noChangeArrowheads="1"/>
          </p:cNvSpPr>
          <p:nvPr/>
        </p:nvSpPr>
        <p:spPr bwMode="auto">
          <a:xfrm>
            <a:off x="1876425" y="6007100"/>
            <a:ext cx="3992563"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lang="zh-CN" altLang="en-US" sz="2800" b="1">
                <a:latin typeface="Times New Roman" panose="02020603050405020304" pitchFamily="18" charset="0"/>
              </a:rPr>
              <a:t>(3)  </a:t>
            </a:r>
            <a:r>
              <a:rPr kumimoji="0" lang="zh-CN" altLang="en-US" sz="2800" b="1">
                <a:latin typeface="Times New Roman" panose="02020603050405020304" pitchFamily="18" charset="0"/>
              </a:rPr>
              <a:t>电流由外电路决定。</a:t>
            </a:r>
          </a:p>
        </p:txBody>
      </p:sp>
      <p:sp>
        <p:nvSpPr>
          <p:cNvPr id="322564" name="Text Box 4"/>
          <p:cNvSpPr txBox="1">
            <a:spLocks noChangeArrowheads="1"/>
          </p:cNvSpPr>
          <p:nvPr/>
        </p:nvSpPr>
        <p:spPr bwMode="auto">
          <a:xfrm>
            <a:off x="644525" y="3978275"/>
            <a:ext cx="16891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kumimoji="0" lang="zh-CN" altLang="en-US" sz="2800" b="1">
                <a:latin typeface="宋体" panose="02010600030101010101" pitchFamily="2" charset="-122"/>
              </a:rPr>
              <a:t>特点:</a:t>
            </a:r>
          </a:p>
        </p:txBody>
      </p:sp>
      <p:sp>
        <p:nvSpPr>
          <p:cNvPr id="322565" name="Text Box 5"/>
          <p:cNvSpPr txBox="1">
            <a:spLocks noChangeArrowheads="1"/>
          </p:cNvSpPr>
          <p:nvPr/>
        </p:nvSpPr>
        <p:spPr bwMode="auto">
          <a:xfrm>
            <a:off x="1876425" y="3962400"/>
            <a:ext cx="3641725"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sz="2800" b="1">
                <a:latin typeface="Times New Roman" panose="02020603050405020304" pitchFamily="18" charset="0"/>
              </a:rPr>
              <a:t>(1)  内阻</a:t>
            </a:r>
            <a:r>
              <a:rPr lang="en-US" altLang="zh-CN" sz="2800" b="1">
                <a:latin typeface="Times New Roman" panose="02020603050405020304" pitchFamily="18" charset="0"/>
              </a:rPr>
              <a:t>R</a:t>
            </a:r>
            <a:r>
              <a:rPr lang="en-US" altLang="zh-CN" sz="2800" b="1" baseline="-25000">
                <a:latin typeface="Times New Roman" panose="02020603050405020304" pitchFamily="18" charset="0"/>
              </a:rPr>
              <a:t>0</a:t>
            </a:r>
            <a:r>
              <a:rPr lang="en-US" altLang="zh-CN" sz="2800" b="1">
                <a:latin typeface="Times New Roman" panose="02020603050405020304" pitchFamily="18" charset="0"/>
              </a:rPr>
              <a:t> </a:t>
            </a:r>
            <a:r>
              <a:rPr lang="en-US" altLang="zh-CN" sz="2800" b="1">
                <a:latin typeface="Times New Roman" panose="02020603050405020304" pitchFamily="18" charset="0"/>
                <a:sym typeface="Symbol" panose="05050102010706020507" pitchFamily="18" charset="2"/>
              </a:rPr>
              <a:t> 0</a:t>
            </a:r>
            <a:endParaRPr lang="en-US" altLang="zh-CN" sz="2800" b="1">
              <a:latin typeface="Times New Roman" panose="02020603050405020304" pitchFamily="18" charset="0"/>
            </a:endParaRPr>
          </a:p>
        </p:txBody>
      </p:sp>
      <p:sp>
        <p:nvSpPr>
          <p:cNvPr id="322567" name="Text Box 7"/>
          <p:cNvSpPr txBox="1">
            <a:spLocks noChangeArrowheads="1"/>
          </p:cNvSpPr>
          <p:nvPr/>
        </p:nvSpPr>
        <p:spPr bwMode="auto">
          <a:xfrm>
            <a:off x="573088" y="304800"/>
            <a:ext cx="4468812"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宋体" panose="02010600030101010101" pitchFamily="2" charset="-122"/>
              </a:rPr>
              <a:t>理想电压源（恒压源）:</a:t>
            </a:r>
            <a:endParaRPr kumimoji="0" lang="zh-CN" altLang="en-US" sz="2800" b="1">
              <a:latin typeface="Times New Roman" panose="02020603050405020304" pitchFamily="18" charset="0"/>
            </a:endParaRPr>
          </a:p>
        </p:txBody>
      </p:sp>
      <p:grpSp>
        <p:nvGrpSpPr>
          <p:cNvPr id="322568" name="Group 8"/>
          <p:cNvGrpSpPr/>
          <p:nvPr/>
        </p:nvGrpSpPr>
        <p:grpSpPr bwMode="auto">
          <a:xfrm>
            <a:off x="4878388" y="1089025"/>
            <a:ext cx="3351212" cy="2511425"/>
            <a:chOff x="2988" y="669"/>
            <a:chExt cx="2111" cy="1582"/>
          </a:xfrm>
        </p:grpSpPr>
        <p:sp>
          <p:nvSpPr>
            <p:cNvPr id="322569" name="Text Box 9"/>
            <p:cNvSpPr txBox="1">
              <a:spLocks noChangeArrowheads="1"/>
            </p:cNvSpPr>
            <p:nvPr/>
          </p:nvSpPr>
          <p:spPr bwMode="auto">
            <a:xfrm>
              <a:off x="3504" y="2018"/>
              <a:ext cx="775"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b="1" i="1">
                  <a:latin typeface="Times New Roman" panose="02020603050405020304" pitchFamily="18" charset="0"/>
                </a:rPr>
                <a:t>  伏安特性</a:t>
              </a:r>
            </a:p>
          </p:txBody>
        </p:sp>
        <p:sp>
          <p:nvSpPr>
            <p:cNvPr id="322570" name="Line 10"/>
            <p:cNvSpPr>
              <a:spLocks noChangeShapeType="1"/>
            </p:cNvSpPr>
            <p:nvPr/>
          </p:nvSpPr>
          <p:spPr bwMode="auto">
            <a:xfrm flipV="1">
              <a:off x="3346" y="989"/>
              <a:ext cx="0" cy="860"/>
            </a:xfrm>
            <a:prstGeom prst="line">
              <a:avLst/>
            </a:prstGeom>
            <a:noFill/>
            <a:ln w="38100">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71" name="Line 11"/>
            <p:cNvSpPr>
              <a:spLocks noChangeShapeType="1"/>
            </p:cNvSpPr>
            <p:nvPr/>
          </p:nvSpPr>
          <p:spPr bwMode="auto">
            <a:xfrm>
              <a:off x="3346" y="1849"/>
              <a:ext cx="1536"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72" name="Line 12"/>
            <p:cNvSpPr>
              <a:spLocks noChangeShapeType="1"/>
            </p:cNvSpPr>
            <p:nvPr/>
          </p:nvSpPr>
          <p:spPr bwMode="auto">
            <a:xfrm>
              <a:off x="3346" y="1320"/>
              <a:ext cx="1350"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73" name="Text Box 13"/>
            <p:cNvSpPr txBox="1">
              <a:spLocks noChangeArrowheads="1"/>
            </p:cNvSpPr>
            <p:nvPr/>
          </p:nvSpPr>
          <p:spPr bwMode="auto">
            <a:xfrm>
              <a:off x="4896" y="1689"/>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I</a:t>
              </a:r>
              <a:endParaRPr kumimoji="0" lang="en-US" altLang="zh-CN" b="1" i="1">
                <a:latin typeface="Times New Roman" panose="02020603050405020304" pitchFamily="18" charset="0"/>
              </a:endParaRPr>
            </a:p>
          </p:txBody>
        </p:sp>
        <p:sp>
          <p:nvSpPr>
            <p:cNvPr id="322574" name="Text Box 14"/>
            <p:cNvSpPr txBox="1">
              <a:spLocks noChangeArrowheads="1"/>
            </p:cNvSpPr>
            <p:nvPr/>
          </p:nvSpPr>
          <p:spPr bwMode="auto">
            <a:xfrm>
              <a:off x="2988" y="669"/>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  U</a:t>
              </a:r>
              <a:endParaRPr kumimoji="0" lang="en-US" altLang="zh-CN" b="1" i="1">
                <a:latin typeface="Times New Roman" panose="02020603050405020304" pitchFamily="18" charset="0"/>
              </a:endParaRPr>
            </a:p>
          </p:txBody>
        </p:sp>
        <p:sp>
          <p:nvSpPr>
            <p:cNvPr id="322575" name="Text Box 15"/>
            <p:cNvSpPr txBox="1">
              <a:spLocks noChangeArrowheads="1"/>
            </p:cNvSpPr>
            <p:nvPr/>
          </p:nvSpPr>
          <p:spPr bwMode="auto">
            <a:xfrm>
              <a:off x="3062" y="1127"/>
              <a:ext cx="2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E</a:t>
              </a:r>
            </a:p>
          </p:txBody>
        </p:sp>
      </p:grpSp>
      <p:graphicFrame>
        <p:nvGraphicFramePr>
          <p:cNvPr id="322593" name="Object 33"/>
          <p:cNvGraphicFramePr>
            <a:graphicFrameLocks noChangeAspect="1"/>
          </p:cNvGraphicFramePr>
          <p:nvPr/>
        </p:nvGraphicFramePr>
        <p:xfrm>
          <a:off x="8094663" y="5943600"/>
          <a:ext cx="992187" cy="860425"/>
        </p:xfrm>
        <a:graphic>
          <a:graphicData uri="http://schemas.openxmlformats.org/presentationml/2006/ole">
            <mc:AlternateContent xmlns:mc="http://schemas.openxmlformats.org/markup-compatibility/2006">
              <mc:Choice xmlns:v="urn:schemas-microsoft-com:vml" Requires="v">
                <p:oleObj spid="_x0000_s11283" name="剪辑" r:id="rId3" imgW="952500" imgH="828675" progId="MS_ClipArt_Gallery.2">
                  <p:embed/>
                </p:oleObj>
              </mc:Choice>
              <mc:Fallback>
                <p:oleObj name="剪辑" r:id="rId3" imgW="952500" imgH="828675" progId="MS_ClipArt_Gallery.2">
                  <p:embed/>
                  <p:pic>
                    <p:nvPicPr>
                      <p:cNvPr id="0" name="图片 1127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4663" y="5943600"/>
                        <a:ext cx="992187"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22600" name="Group 40"/>
          <p:cNvGrpSpPr/>
          <p:nvPr/>
        </p:nvGrpSpPr>
        <p:grpSpPr bwMode="auto">
          <a:xfrm>
            <a:off x="1065213" y="1066800"/>
            <a:ext cx="2346325" cy="2122488"/>
            <a:chOff x="528" y="689"/>
            <a:chExt cx="1478" cy="1337"/>
          </a:xfrm>
        </p:grpSpPr>
        <p:sp>
          <p:nvSpPr>
            <p:cNvPr id="322577" name="Text Box 17"/>
            <p:cNvSpPr txBox="1">
              <a:spLocks noChangeArrowheads="1"/>
            </p:cNvSpPr>
            <p:nvPr/>
          </p:nvSpPr>
          <p:spPr bwMode="auto">
            <a:xfrm>
              <a:off x="1296" y="689"/>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I</a:t>
              </a:r>
            </a:p>
          </p:txBody>
        </p:sp>
        <p:sp>
          <p:nvSpPr>
            <p:cNvPr id="322578" name="Rectangle 18"/>
            <p:cNvSpPr>
              <a:spLocks noChangeArrowheads="1"/>
            </p:cNvSpPr>
            <p:nvPr/>
          </p:nvSpPr>
          <p:spPr bwMode="auto">
            <a:xfrm>
              <a:off x="528" y="1414"/>
              <a:ext cx="26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en-US" altLang="zh-CN" sz="2800" b="1" i="1">
                  <a:latin typeface="Times New Roman" panose="02020603050405020304" pitchFamily="18" charset="0"/>
                </a:rPr>
                <a:t>E</a:t>
              </a:r>
              <a:endParaRPr kumimoji="0" lang="en-US" altLang="zh-CN" b="1" i="1">
                <a:latin typeface="Times New Roman" panose="02020603050405020304" pitchFamily="18" charset="0"/>
              </a:endParaRPr>
            </a:p>
          </p:txBody>
        </p:sp>
        <p:sp>
          <p:nvSpPr>
            <p:cNvPr id="322579" name="Oval 19"/>
            <p:cNvSpPr>
              <a:spLocks noChangeArrowheads="1"/>
            </p:cNvSpPr>
            <p:nvPr/>
          </p:nvSpPr>
          <p:spPr bwMode="auto">
            <a:xfrm>
              <a:off x="768" y="1412"/>
              <a:ext cx="260" cy="273"/>
            </a:xfrm>
            <a:prstGeom prst="ellipse">
              <a:avLst/>
            </a:prstGeom>
            <a:noFill/>
            <a:ln w="38100">
              <a:solidFill>
                <a:schemeClr val="tx1"/>
              </a:solidFill>
              <a:rou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80" name="Line 20"/>
            <p:cNvSpPr>
              <a:spLocks noChangeShapeType="1"/>
            </p:cNvSpPr>
            <p:nvPr/>
          </p:nvSpPr>
          <p:spPr bwMode="auto">
            <a:xfrm>
              <a:off x="898" y="1065"/>
              <a:ext cx="0" cy="931"/>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81" name="Rectangle 21"/>
            <p:cNvSpPr>
              <a:spLocks noChangeArrowheads="1"/>
            </p:cNvSpPr>
            <p:nvPr/>
          </p:nvSpPr>
          <p:spPr bwMode="auto">
            <a:xfrm>
              <a:off x="876" y="1198"/>
              <a:ext cx="26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a:t>
              </a:r>
              <a:endParaRPr kumimoji="0" lang="zh-CN" altLang="en-US" i="1">
                <a:latin typeface="Times New Roman" panose="02020603050405020304" pitchFamily="18" charset="0"/>
              </a:endParaRPr>
            </a:p>
          </p:txBody>
        </p:sp>
        <p:sp>
          <p:nvSpPr>
            <p:cNvPr id="322582" name="Rectangle 22"/>
            <p:cNvSpPr>
              <a:spLocks noChangeArrowheads="1"/>
            </p:cNvSpPr>
            <p:nvPr/>
          </p:nvSpPr>
          <p:spPr bwMode="auto">
            <a:xfrm>
              <a:off x="888" y="1510"/>
              <a:ext cx="22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_</a:t>
              </a:r>
              <a:endParaRPr kumimoji="0" lang="zh-CN" altLang="en-US" i="1">
                <a:latin typeface="Times New Roman" panose="02020603050405020304" pitchFamily="18" charset="0"/>
              </a:endParaRPr>
            </a:p>
          </p:txBody>
        </p:sp>
        <p:sp>
          <p:nvSpPr>
            <p:cNvPr id="322583" name="Line 23"/>
            <p:cNvSpPr>
              <a:spLocks noChangeShapeType="1"/>
            </p:cNvSpPr>
            <p:nvPr/>
          </p:nvSpPr>
          <p:spPr bwMode="auto">
            <a:xfrm>
              <a:off x="888" y="1996"/>
              <a:ext cx="93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85" name="Text Box 25"/>
            <p:cNvSpPr txBox="1">
              <a:spLocks noChangeArrowheads="1"/>
            </p:cNvSpPr>
            <p:nvPr/>
          </p:nvSpPr>
          <p:spPr bwMode="auto">
            <a:xfrm>
              <a:off x="1728" y="1370"/>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U</a:t>
              </a:r>
            </a:p>
          </p:txBody>
        </p:sp>
        <p:sp>
          <p:nvSpPr>
            <p:cNvPr id="322586" name="Line 26"/>
            <p:cNvSpPr>
              <a:spLocks noChangeShapeType="1"/>
            </p:cNvSpPr>
            <p:nvPr/>
          </p:nvSpPr>
          <p:spPr bwMode="auto">
            <a:xfrm>
              <a:off x="888" y="1065"/>
              <a:ext cx="93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2587" name="Oval 27"/>
            <p:cNvSpPr>
              <a:spLocks noChangeArrowheads="1"/>
            </p:cNvSpPr>
            <p:nvPr/>
          </p:nvSpPr>
          <p:spPr bwMode="auto">
            <a:xfrm>
              <a:off x="1824" y="1037"/>
              <a:ext cx="72" cy="60"/>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2588" name="Oval 28"/>
            <p:cNvSpPr>
              <a:spLocks noChangeArrowheads="1"/>
            </p:cNvSpPr>
            <p:nvPr/>
          </p:nvSpPr>
          <p:spPr bwMode="auto">
            <a:xfrm>
              <a:off x="1824" y="1942"/>
              <a:ext cx="72" cy="84"/>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2589" name="Line 29"/>
            <p:cNvSpPr>
              <a:spLocks noChangeShapeType="1"/>
            </p:cNvSpPr>
            <p:nvPr/>
          </p:nvSpPr>
          <p:spPr bwMode="auto">
            <a:xfrm>
              <a:off x="1142" y="977"/>
              <a:ext cx="434" cy="0"/>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2594" name="Rectangle 34"/>
            <p:cNvSpPr>
              <a:spLocks noChangeArrowheads="1"/>
            </p:cNvSpPr>
            <p:nvPr/>
          </p:nvSpPr>
          <p:spPr bwMode="auto">
            <a:xfrm>
              <a:off x="1739" y="1037"/>
              <a:ext cx="26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a:t>
              </a:r>
              <a:endParaRPr kumimoji="0" lang="zh-CN" altLang="en-US" i="1">
                <a:latin typeface="Times New Roman" panose="02020603050405020304" pitchFamily="18" charset="0"/>
              </a:endParaRPr>
            </a:p>
          </p:txBody>
        </p:sp>
        <p:sp>
          <p:nvSpPr>
            <p:cNvPr id="322595" name="Rectangle 35"/>
            <p:cNvSpPr>
              <a:spLocks noChangeArrowheads="1"/>
            </p:cNvSpPr>
            <p:nvPr/>
          </p:nvSpPr>
          <p:spPr bwMode="auto">
            <a:xfrm>
              <a:off x="1728" y="1536"/>
              <a:ext cx="22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_</a:t>
              </a:r>
              <a:endParaRPr kumimoji="0" lang="zh-CN" altLang="en-US" i="1">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2568"/>
                                        </p:tgtEl>
                                        <p:attrNameLst>
                                          <p:attrName>style.visibility</p:attrName>
                                        </p:attrNameLst>
                                      </p:cBhvr>
                                      <p:to>
                                        <p:strVal val="visible"/>
                                      </p:to>
                                    </p:set>
                                    <p:animEffect transition="in" filter="wipe(left)">
                                      <p:cBhvr>
                                        <p:cTn id="7" dur="500"/>
                                        <p:tgtEl>
                                          <p:spTgt spid="32256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22564"/>
                                        </p:tgtEl>
                                        <p:attrNameLst>
                                          <p:attrName>style.visibility</p:attrName>
                                        </p:attrNameLst>
                                      </p:cBhvr>
                                      <p:to>
                                        <p:strVal val="visible"/>
                                      </p:to>
                                    </p:set>
                                    <p:animEffect transition="in" filter="box(out)">
                                      <p:cBhvr>
                                        <p:cTn id="12" dur="500"/>
                                        <p:tgtEl>
                                          <p:spTgt spid="32256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2565"/>
                                        </p:tgtEl>
                                        <p:attrNameLst>
                                          <p:attrName>style.visibility</p:attrName>
                                        </p:attrNameLst>
                                      </p:cBhvr>
                                      <p:to>
                                        <p:strVal val="visible"/>
                                      </p:to>
                                    </p:set>
                                    <p:animEffect transition="in" filter="wipe(left)">
                                      <p:cBhvr>
                                        <p:cTn id="17" dur="500"/>
                                        <p:tgtEl>
                                          <p:spTgt spid="32256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2562"/>
                                        </p:tgtEl>
                                        <p:attrNameLst>
                                          <p:attrName>style.visibility</p:attrName>
                                        </p:attrNameLst>
                                      </p:cBhvr>
                                      <p:to>
                                        <p:strVal val="visible"/>
                                      </p:to>
                                    </p:set>
                                    <p:animEffect transition="in" filter="wipe(left)">
                                      <p:cBhvr>
                                        <p:cTn id="22" dur="500"/>
                                        <p:tgtEl>
                                          <p:spTgt spid="32256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2563"/>
                                        </p:tgtEl>
                                        <p:attrNameLst>
                                          <p:attrName>style.visibility</p:attrName>
                                        </p:attrNameLst>
                                      </p:cBhvr>
                                      <p:to>
                                        <p:strVal val="visible"/>
                                      </p:to>
                                    </p:set>
                                    <p:animEffect transition="in" filter="wipe(left)">
                                      <p:cBhvr>
                                        <p:cTn id="27" dur="500"/>
                                        <p:tgtEl>
                                          <p:spTgt spid="322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562" grpId="0" autoUpdateAnimBg="0"/>
      <p:bldP spid="322563" grpId="0" autoUpdateAnimBg="0"/>
      <p:bldP spid="322564" grpId="0" autoUpdateAnimBg="0"/>
      <p:bldP spid="32256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1026"/>
          <p:cNvSpPr>
            <a:spLocks noChangeArrowheads="1"/>
          </p:cNvSpPr>
          <p:nvPr/>
        </p:nvSpPr>
        <p:spPr bwMode="auto">
          <a:xfrm>
            <a:off x="598488" y="5120509"/>
            <a:ext cx="6815138"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kumimoji="0" lang="zh-CN" altLang="en-US" sz="3200" b="1" dirty="0">
                <a:solidFill>
                  <a:srgbClr val="C00000"/>
                </a:solidFill>
                <a:latin typeface="Times New Roman" panose="02020603050405020304" pitchFamily="18" charset="0"/>
              </a:rPr>
              <a:t>结论:  恒压源中的电流由外电路决定</a:t>
            </a:r>
            <a:endParaRPr kumimoji="0" lang="zh-CN" altLang="en-US" sz="4400" b="1" dirty="0">
              <a:solidFill>
                <a:srgbClr val="C00000"/>
              </a:solidFill>
              <a:latin typeface="Times New Roman" panose="02020603050405020304" pitchFamily="18" charset="0"/>
            </a:endParaRPr>
          </a:p>
        </p:txBody>
      </p:sp>
      <p:sp>
        <p:nvSpPr>
          <p:cNvPr id="323587" name="Text Box 1027"/>
          <p:cNvSpPr txBox="1">
            <a:spLocks noChangeArrowheads="1"/>
          </p:cNvSpPr>
          <p:nvPr/>
        </p:nvSpPr>
        <p:spPr bwMode="auto">
          <a:xfrm>
            <a:off x="598488" y="2551934"/>
            <a:ext cx="2236788"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设:</a:t>
            </a:r>
            <a:r>
              <a:rPr kumimoji="0" lang="zh-CN" altLang="en-US" sz="3200" b="1" i="1">
                <a:latin typeface="Times New Roman" panose="02020603050405020304" pitchFamily="18" charset="0"/>
              </a:rPr>
              <a:t>   </a:t>
            </a:r>
            <a:r>
              <a:rPr kumimoji="0" lang="en-US" altLang="zh-CN" sz="3200" b="1" i="1">
                <a:latin typeface="Times New Roman" panose="02020603050405020304" pitchFamily="18" charset="0"/>
              </a:rPr>
              <a:t>E=</a:t>
            </a:r>
            <a:r>
              <a:rPr kumimoji="0" lang="en-US" altLang="zh-CN" sz="3200" b="1">
                <a:latin typeface="Times New Roman" panose="02020603050405020304" pitchFamily="18" charset="0"/>
              </a:rPr>
              <a:t>10V</a:t>
            </a:r>
            <a:endParaRPr kumimoji="0" lang="en-US" altLang="zh-CN" sz="3200" b="1" i="1">
              <a:latin typeface="Times New Roman" panose="02020603050405020304" pitchFamily="18" charset="0"/>
            </a:endParaRPr>
          </a:p>
        </p:txBody>
      </p:sp>
      <p:grpSp>
        <p:nvGrpSpPr>
          <p:cNvPr id="323588" name="Group 1028"/>
          <p:cNvGrpSpPr/>
          <p:nvPr/>
        </p:nvGrpSpPr>
        <p:grpSpPr bwMode="auto">
          <a:xfrm>
            <a:off x="5772150" y="1458665"/>
            <a:ext cx="1527175" cy="1477962"/>
            <a:chOff x="2110" y="960"/>
            <a:chExt cx="962" cy="931"/>
          </a:xfrm>
        </p:grpSpPr>
        <p:sp>
          <p:nvSpPr>
            <p:cNvPr id="323589" name="Line 1029"/>
            <p:cNvSpPr>
              <a:spLocks noChangeShapeType="1"/>
            </p:cNvSpPr>
            <p:nvPr/>
          </p:nvSpPr>
          <p:spPr bwMode="auto">
            <a:xfrm flipV="1">
              <a:off x="2119" y="960"/>
              <a:ext cx="578" cy="4"/>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3590" name="Group 1030"/>
            <p:cNvGrpSpPr/>
            <p:nvPr/>
          </p:nvGrpSpPr>
          <p:grpSpPr bwMode="auto">
            <a:xfrm>
              <a:off x="2638" y="964"/>
              <a:ext cx="95" cy="927"/>
              <a:chOff x="4428" y="1408"/>
              <a:chExt cx="95" cy="927"/>
            </a:xfrm>
          </p:grpSpPr>
          <p:sp>
            <p:nvSpPr>
              <p:cNvPr id="323591" name="Line 1031"/>
              <p:cNvSpPr>
                <a:spLocks noChangeShapeType="1"/>
              </p:cNvSpPr>
              <p:nvPr/>
            </p:nvSpPr>
            <p:spPr bwMode="auto">
              <a:xfrm>
                <a:off x="4475" y="1408"/>
                <a:ext cx="0" cy="927"/>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592" name="Rectangle 1032"/>
              <p:cNvSpPr>
                <a:spLocks noChangeArrowheads="1"/>
              </p:cNvSpPr>
              <p:nvPr/>
            </p:nvSpPr>
            <p:spPr bwMode="auto">
              <a:xfrm>
                <a:off x="4428" y="1689"/>
                <a:ext cx="95" cy="259"/>
              </a:xfrm>
              <a:prstGeom prst="rect">
                <a:avLst/>
              </a:prstGeom>
              <a:solidFill>
                <a:srgbClr val="006699"/>
              </a:solidFill>
              <a:ln w="38100">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23593" name="Line 1033"/>
            <p:cNvSpPr>
              <a:spLocks noChangeShapeType="1"/>
            </p:cNvSpPr>
            <p:nvPr/>
          </p:nvSpPr>
          <p:spPr bwMode="auto">
            <a:xfrm flipV="1">
              <a:off x="2110" y="1885"/>
              <a:ext cx="578" cy="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594" name="Text Box 1034"/>
            <p:cNvSpPr txBox="1">
              <a:spLocks noChangeArrowheads="1"/>
            </p:cNvSpPr>
            <p:nvPr/>
          </p:nvSpPr>
          <p:spPr bwMode="auto">
            <a:xfrm>
              <a:off x="2272" y="1411"/>
              <a:ext cx="416" cy="365"/>
            </a:xfrm>
            <a:prstGeom prst="rect">
              <a:avLst/>
            </a:prstGeom>
            <a:noFill/>
            <a:ln w="38100">
              <a:no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2</a:t>
              </a:r>
              <a:r>
                <a:rPr kumimoji="0" lang="zh-CN" altLang="en-US" sz="2800" b="1">
                  <a:latin typeface="Times New Roman" panose="02020603050405020304" pitchFamily="18" charset="0"/>
                  <a:sym typeface="Symbol" panose="05050102010706020507" pitchFamily="18" charset="2"/>
                </a:rPr>
                <a:t></a:t>
              </a:r>
              <a:endParaRPr kumimoji="0" lang="zh-CN" altLang="en-US" sz="3200" b="1" i="1">
                <a:latin typeface="Times New Roman" panose="02020603050405020304" pitchFamily="18" charset="0"/>
              </a:endParaRPr>
            </a:p>
          </p:txBody>
        </p:sp>
        <p:sp>
          <p:nvSpPr>
            <p:cNvPr id="323595" name="Text Box 1035"/>
            <p:cNvSpPr txBox="1">
              <a:spLocks noChangeArrowheads="1"/>
            </p:cNvSpPr>
            <p:nvPr/>
          </p:nvSpPr>
          <p:spPr bwMode="auto">
            <a:xfrm>
              <a:off x="2709" y="1171"/>
              <a:ext cx="363" cy="365"/>
            </a:xfrm>
            <a:prstGeom prst="rect">
              <a:avLst/>
            </a:prstGeom>
            <a:noFill/>
            <a:ln w="38100">
              <a:no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R</a:t>
              </a:r>
              <a:r>
                <a:rPr kumimoji="0" lang="en-US" altLang="zh-CN" sz="2800" b="1" baseline="-25000">
                  <a:latin typeface="Times New Roman" panose="02020603050405020304" pitchFamily="18" charset="0"/>
                </a:rPr>
                <a:t>1</a:t>
              </a:r>
              <a:endParaRPr kumimoji="0" lang="en-US" altLang="zh-CN" sz="3200" b="1" i="1">
                <a:latin typeface="Times New Roman" panose="02020603050405020304" pitchFamily="18" charset="0"/>
              </a:endParaRPr>
            </a:p>
          </p:txBody>
        </p:sp>
      </p:grpSp>
      <p:sp>
        <p:nvSpPr>
          <p:cNvPr id="323596" name="Text Box 1036"/>
          <p:cNvSpPr txBox="1">
            <a:spLocks noChangeArrowheads="1"/>
          </p:cNvSpPr>
          <p:nvPr/>
        </p:nvSpPr>
        <p:spPr bwMode="auto">
          <a:xfrm>
            <a:off x="598488" y="3977509"/>
            <a:ext cx="5777544"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当</a:t>
            </a:r>
            <a:r>
              <a:rPr kumimoji="0" lang="en-US" altLang="zh-CN" sz="3200" b="1" i="1">
                <a:latin typeface="Times New Roman" panose="02020603050405020304" pitchFamily="18" charset="0"/>
              </a:rPr>
              <a:t>R</a:t>
            </a:r>
            <a:r>
              <a:rPr kumimoji="0" lang="en-US" altLang="zh-CN" sz="3200" b="1" baseline="-25000">
                <a:latin typeface="Times New Roman" panose="02020603050405020304" pitchFamily="18" charset="0"/>
              </a:rPr>
              <a:t>1 </a:t>
            </a:r>
            <a:r>
              <a:rPr kumimoji="0" lang="en-US" altLang="zh-CN" sz="3200" b="1" i="1">
                <a:latin typeface="Times New Roman" panose="02020603050405020304" pitchFamily="18" charset="0"/>
              </a:rPr>
              <a:t> R</a:t>
            </a:r>
            <a:r>
              <a:rPr kumimoji="0" lang="en-US" altLang="zh-CN" sz="3200" b="1" baseline="-25000">
                <a:latin typeface="Times New Roman" panose="02020603050405020304" pitchFamily="18" charset="0"/>
              </a:rPr>
              <a:t>2</a:t>
            </a:r>
            <a:r>
              <a:rPr kumimoji="0" lang="en-US" altLang="zh-CN" sz="3200" b="1">
                <a:latin typeface="Times New Roman" panose="02020603050405020304" pitchFamily="18" charset="0"/>
              </a:rPr>
              <a:t> </a:t>
            </a:r>
            <a:r>
              <a:rPr kumimoji="0" lang="zh-CN" altLang="en-US" sz="3200" b="1">
                <a:latin typeface="Times New Roman" panose="02020603050405020304" pitchFamily="18" charset="0"/>
              </a:rPr>
              <a:t>同时接入时：   </a:t>
            </a:r>
            <a:r>
              <a:rPr kumimoji="0" lang="en-US" altLang="zh-CN" sz="3200" b="1" i="1">
                <a:latin typeface="Times New Roman" panose="02020603050405020304" pitchFamily="18" charset="0"/>
              </a:rPr>
              <a:t>I </a:t>
            </a:r>
            <a:r>
              <a:rPr kumimoji="0" lang="en-US" altLang="zh-CN" sz="3200" b="1">
                <a:latin typeface="Times New Roman" panose="02020603050405020304" pitchFamily="18" charset="0"/>
              </a:rPr>
              <a:t>= 10A</a:t>
            </a:r>
          </a:p>
        </p:txBody>
      </p:sp>
      <p:grpSp>
        <p:nvGrpSpPr>
          <p:cNvPr id="323597" name="Group 1037"/>
          <p:cNvGrpSpPr/>
          <p:nvPr/>
        </p:nvGrpSpPr>
        <p:grpSpPr bwMode="auto">
          <a:xfrm>
            <a:off x="598488" y="3275830"/>
            <a:ext cx="5414963" cy="584199"/>
            <a:chOff x="1082" y="2726"/>
            <a:chExt cx="3411" cy="368"/>
          </a:xfrm>
        </p:grpSpPr>
        <p:sp>
          <p:nvSpPr>
            <p:cNvPr id="323598" name="Text Box 1038"/>
            <p:cNvSpPr txBox="1">
              <a:spLocks noChangeArrowheads="1"/>
            </p:cNvSpPr>
            <p:nvPr/>
          </p:nvSpPr>
          <p:spPr bwMode="auto">
            <a:xfrm>
              <a:off x="1610" y="2726"/>
              <a:ext cx="2883"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 当</a:t>
              </a:r>
              <a:r>
                <a:rPr kumimoji="0" lang="en-US" altLang="zh-CN" sz="3200" b="1" i="1">
                  <a:latin typeface="Times New Roman" panose="02020603050405020304" pitchFamily="18" charset="0"/>
                </a:rPr>
                <a:t>R</a:t>
              </a:r>
              <a:r>
                <a:rPr kumimoji="0" lang="en-US" altLang="zh-CN" sz="3200" b="1" baseline="-25000">
                  <a:latin typeface="Times New Roman" panose="02020603050405020304" pitchFamily="18" charset="0"/>
                </a:rPr>
                <a:t>1</a:t>
              </a:r>
              <a:r>
                <a:rPr kumimoji="0" lang="zh-CN" altLang="en-US" sz="3200" b="1">
                  <a:latin typeface="Times New Roman" panose="02020603050405020304" pitchFamily="18" charset="0"/>
                </a:rPr>
                <a:t>接入时 ：      </a:t>
              </a:r>
              <a:r>
                <a:rPr kumimoji="0" lang="en-US" altLang="zh-CN" sz="3200" b="1" i="1">
                  <a:latin typeface="Times New Roman" panose="02020603050405020304" pitchFamily="18" charset="0"/>
                </a:rPr>
                <a:t>I </a:t>
              </a:r>
              <a:r>
                <a:rPr kumimoji="0" lang="en-US" altLang="zh-CN" sz="3200" b="1">
                  <a:latin typeface="Times New Roman" panose="02020603050405020304" pitchFamily="18" charset="0"/>
                </a:rPr>
                <a:t>= 5A</a:t>
              </a:r>
            </a:p>
          </p:txBody>
        </p:sp>
        <p:sp>
          <p:nvSpPr>
            <p:cNvPr id="323599" name="Text Box 1039"/>
            <p:cNvSpPr txBox="1">
              <a:spLocks noChangeArrowheads="1"/>
            </p:cNvSpPr>
            <p:nvPr/>
          </p:nvSpPr>
          <p:spPr bwMode="auto">
            <a:xfrm>
              <a:off x="1082" y="2726"/>
              <a:ext cx="630"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则：</a:t>
              </a:r>
            </a:p>
          </p:txBody>
        </p:sp>
      </p:grpSp>
      <p:grpSp>
        <p:nvGrpSpPr>
          <p:cNvPr id="323710" name="Group 1150"/>
          <p:cNvGrpSpPr/>
          <p:nvPr/>
        </p:nvGrpSpPr>
        <p:grpSpPr bwMode="auto">
          <a:xfrm>
            <a:off x="6615113" y="1396752"/>
            <a:ext cx="1993900" cy="1600200"/>
            <a:chOff x="2641" y="921"/>
            <a:chExt cx="1256" cy="1008"/>
          </a:xfrm>
        </p:grpSpPr>
        <p:sp>
          <p:nvSpPr>
            <p:cNvPr id="323615" name="Line 1055"/>
            <p:cNvSpPr>
              <a:spLocks noChangeShapeType="1"/>
            </p:cNvSpPr>
            <p:nvPr/>
          </p:nvSpPr>
          <p:spPr bwMode="auto">
            <a:xfrm>
              <a:off x="3498" y="964"/>
              <a:ext cx="0" cy="940"/>
            </a:xfrm>
            <a:prstGeom prst="line">
              <a:avLst/>
            </a:prstGeom>
            <a:noFill/>
            <a:ln w="38100">
              <a:solidFill>
                <a:srgbClr val="FF33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16" name="Rectangle 1056"/>
            <p:cNvSpPr>
              <a:spLocks noChangeArrowheads="1"/>
            </p:cNvSpPr>
            <p:nvPr/>
          </p:nvSpPr>
          <p:spPr bwMode="auto">
            <a:xfrm>
              <a:off x="3446" y="1261"/>
              <a:ext cx="97" cy="251"/>
            </a:xfrm>
            <a:prstGeom prst="rect">
              <a:avLst/>
            </a:prstGeom>
            <a:solidFill>
              <a:srgbClr val="006666"/>
            </a:solidFill>
            <a:ln w="38100">
              <a:solidFill>
                <a:srgbClr val="FF33CC"/>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17" name="Text Box 1057"/>
            <p:cNvSpPr txBox="1">
              <a:spLocks noChangeArrowheads="1"/>
            </p:cNvSpPr>
            <p:nvPr/>
          </p:nvSpPr>
          <p:spPr bwMode="auto">
            <a:xfrm>
              <a:off x="3534" y="1174"/>
              <a:ext cx="363"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R</a:t>
              </a:r>
              <a:r>
                <a:rPr kumimoji="0" lang="en-US" altLang="zh-CN" sz="2800" b="1" baseline="-25000">
                  <a:latin typeface="Times New Roman" panose="02020603050405020304" pitchFamily="18" charset="0"/>
                </a:rPr>
                <a:t>2</a:t>
              </a:r>
              <a:endParaRPr kumimoji="0" lang="en-US" altLang="zh-CN" sz="3200" b="1" i="1">
                <a:latin typeface="Times New Roman" panose="02020603050405020304" pitchFamily="18" charset="0"/>
              </a:endParaRPr>
            </a:p>
          </p:txBody>
        </p:sp>
        <p:sp>
          <p:nvSpPr>
            <p:cNvPr id="323618" name="Text Box 1058"/>
            <p:cNvSpPr txBox="1">
              <a:spLocks noChangeArrowheads="1"/>
            </p:cNvSpPr>
            <p:nvPr/>
          </p:nvSpPr>
          <p:spPr bwMode="auto">
            <a:xfrm>
              <a:off x="3030" y="1402"/>
              <a:ext cx="41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2</a:t>
              </a:r>
              <a:r>
                <a:rPr kumimoji="0" lang="zh-CN" altLang="en-US" sz="2800" b="1">
                  <a:latin typeface="Times New Roman" panose="02020603050405020304" pitchFamily="18" charset="0"/>
                  <a:sym typeface="Symbol" panose="05050102010706020507" pitchFamily="18" charset="2"/>
                </a:rPr>
                <a:t></a:t>
              </a:r>
              <a:endParaRPr kumimoji="0" lang="zh-CN" altLang="en-US" sz="3200" b="1" i="1">
                <a:latin typeface="Times New Roman" panose="02020603050405020304" pitchFamily="18" charset="0"/>
              </a:endParaRPr>
            </a:p>
          </p:txBody>
        </p:sp>
        <p:sp>
          <p:nvSpPr>
            <p:cNvPr id="323619" name="Line 1059"/>
            <p:cNvSpPr>
              <a:spLocks noChangeShapeType="1"/>
            </p:cNvSpPr>
            <p:nvPr/>
          </p:nvSpPr>
          <p:spPr bwMode="auto">
            <a:xfrm>
              <a:off x="2716" y="970"/>
              <a:ext cx="780" cy="0"/>
            </a:xfrm>
            <a:prstGeom prst="line">
              <a:avLst/>
            </a:prstGeom>
            <a:noFill/>
            <a:ln w="38100">
              <a:solidFill>
                <a:srgbClr val="FF33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20" name="Line 1060"/>
            <p:cNvSpPr>
              <a:spLocks noChangeShapeType="1"/>
            </p:cNvSpPr>
            <p:nvPr/>
          </p:nvSpPr>
          <p:spPr bwMode="auto">
            <a:xfrm>
              <a:off x="2728" y="1894"/>
              <a:ext cx="780" cy="0"/>
            </a:xfrm>
            <a:prstGeom prst="line">
              <a:avLst/>
            </a:prstGeom>
            <a:noFill/>
            <a:ln w="38100">
              <a:solidFill>
                <a:srgbClr val="FF33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21" name="Oval 1061"/>
            <p:cNvSpPr>
              <a:spLocks noChangeArrowheads="1"/>
            </p:cNvSpPr>
            <p:nvPr/>
          </p:nvSpPr>
          <p:spPr bwMode="auto">
            <a:xfrm>
              <a:off x="2644" y="1845"/>
              <a:ext cx="72" cy="84"/>
            </a:xfrm>
            <a:prstGeom prst="ellipse">
              <a:avLst/>
            </a:prstGeom>
            <a:solidFill>
              <a:srgbClr val="006666"/>
            </a:solidFill>
            <a:ln w="38100">
              <a:solidFill>
                <a:srgbClr val="FFFF0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3622" name="Oval 1062"/>
            <p:cNvSpPr>
              <a:spLocks noChangeArrowheads="1"/>
            </p:cNvSpPr>
            <p:nvPr/>
          </p:nvSpPr>
          <p:spPr bwMode="auto">
            <a:xfrm>
              <a:off x="2641" y="921"/>
              <a:ext cx="72" cy="84"/>
            </a:xfrm>
            <a:prstGeom prst="ellipse">
              <a:avLst/>
            </a:prstGeom>
            <a:solidFill>
              <a:srgbClr val="006666"/>
            </a:solidFill>
            <a:ln w="38100">
              <a:solidFill>
                <a:srgbClr val="FFFF0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3623" name="Text Box 1063"/>
          <p:cNvSpPr txBox="1">
            <a:spLocks noChangeArrowheads="1"/>
          </p:cNvSpPr>
          <p:nvPr/>
        </p:nvSpPr>
        <p:spPr bwMode="auto">
          <a:xfrm>
            <a:off x="533400" y="487363"/>
            <a:ext cx="256381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spcBef>
                <a:spcPct val="50000"/>
              </a:spcBef>
            </a:pPr>
            <a:r>
              <a:rPr kumimoji="0" lang="zh-CN" altLang="en-US" sz="3200" b="1">
                <a:latin typeface="Times New Roman" panose="02020603050405020304" pitchFamily="18" charset="0"/>
              </a:rPr>
              <a:t>例:</a:t>
            </a:r>
            <a:r>
              <a:rPr kumimoji="0" lang="zh-CN" altLang="en-US" sz="3200" b="1">
                <a:latin typeface="宋体" panose="02010600030101010101" pitchFamily="2" charset="-122"/>
              </a:rPr>
              <a:t> 电路如图</a:t>
            </a:r>
            <a:endParaRPr kumimoji="0" lang="zh-CN" altLang="en-US" sz="3200" b="1">
              <a:latin typeface="Times New Roman" panose="02020603050405020304" pitchFamily="18" charset="0"/>
            </a:endParaRPr>
          </a:p>
        </p:txBody>
      </p:sp>
      <p:graphicFrame>
        <p:nvGraphicFramePr>
          <p:cNvPr id="323679" name="Object 1119"/>
          <p:cNvGraphicFramePr>
            <a:graphicFrameLocks noChangeAspect="1"/>
          </p:cNvGraphicFramePr>
          <p:nvPr/>
        </p:nvGraphicFramePr>
        <p:xfrm>
          <a:off x="7751763" y="5942834"/>
          <a:ext cx="1138238" cy="939800"/>
        </p:xfrm>
        <a:graphic>
          <a:graphicData uri="http://schemas.openxmlformats.org/presentationml/2006/ole">
            <mc:AlternateContent xmlns:mc="http://schemas.openxmlformats.org/markup-compatibility/2006">
              <mc:Choice xmlns:v="urn:schemas-microsoft-com:vml" Requires="v">
                <p:oleObj spid="_x0000_s12307" name="剪辑" r:id="rId3" imgW="28822650" imgH="29021405" progId="MS_ClipArt_Gallery.2">
                  <p:embed/>
                </p:oleObj>
              </mc:Choice>
              <mc:Fallback>
                <p:oleObj name="剪辑" r:id="rId3" imgW="28822650" imgH="29021405" progId="MS_ClipArt_Gallery.2">
                  <p:embed/>
                  <p:pic>
                    <p:nvPicPr>
                      <p:cNvPr id="0" name="图片 1229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1763" y="5942834"/>
                        <a:ext cx="1138238" cy="939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23695" name="Group 1135"/>
          <p:cNvGrpSpPr/>
          <p:nvPr/>
        </p:nvGrpSpPr>
        <p:grpSpPr bwMode="auto">
          <a:xfrm>
            <a:off x="3581400" y="849065"/>
            <a:ext cx="2346325" cy="2122487"/>
            <a:chOff x="528" y="689"/>
            <a:chExt cx="1478" cy="1337"/>
          </a:xfrm>
        </p:grpSpPr>
        <p:sp>
          <p:nvSpPr>
            <p:cNvPr id="323696" name="Text Box 1136"/>
            <p:cNvSpPr txBox="1">
              <a:spLocks noChangeArrowheads="1"/>
            </p:cNvSpPr>
            <p:nvPr/>
          </p:nvSpPr>
          <p:spPr bwMode="auto">
            <a:xfrm>
              <a:off x="1296" y="689"/>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I</a:t>
              </a:r>
            </a:p>
          </p:txBody>
        </p:sp>
        <p:sp>
          <p:nvSpPr>
            <p:cNvPr id="323697" name="Rectangle 1137"/>
            <p:cNvSpPr>
              <a:spLocks noChangeArrowheads="1"/>
            </p:cNvSpPr>
            <p:nvPr/>
          </p:nvSpPr>
          <p:spPr bwMode="auto">
            <a:xfrm>
              <a:off x="528" y="1414"/>
              <a:ext cx="265"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en-US" altLang="zh-CN" sz="2800" b="1" i="1">
                  <a:latin typeface="Times New Roman" panose="02020603050405020304" pitchFamily="18" charset="0"/>
                </a:rPr>
                <a:t>E</a:t>
              </a:r>
              <a:endParaRPr kumimoji="0" lang="en-US" altLang="zh-CN" b="1" i="1">
                <a:latin typeface="Times New Roman" panose="02020603050405020304" pitchFamily="18" charset="0"/>
              </a:endParaRPr>
            </a:p>
          </p:txBody>
        </p:sp>
        <p:sp>
          <p:nvSpPr>
            <p:cNvPr id="323698" name="Oval 1138"/>
            <p:cNvSpPr>
              <a:spLocks noChangeArrowheads="1"/>
            </p:cNvSpPr>
            <p:nvPr/>
          </p:nvSpPr>
          <p:spPr bwMode="auto">
            <a:xfrm>
              <a:off x="768" y="1412"/>
              <a:ext cx="260" cy="273"/>
            </a:xfrm>
            <a:prstGeom prst="ellipse">
              <a:avLst/>
            </a:prstGeom>
            <a:noFill/>
            <a:ln w="38100">
              <a:solidFill>
                <a:schemeClr val="tx1"/>
              </a:solidFill>
              <a:rou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99" name="Line 1139"/>
            <p:cNvSpPr>
              <a:spLocks noChangeShapeType="1"/>
            </p:cNvSpPr>
            <p:nvPr/>
          </p:nvSpPr>
          <p:spPr bwMode="auto">
            <a:xfrm>
              <a:off x="898" y="1065"/>
              <a:ext cx="0" cy="931"/>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00" name="Rectangle 1140"/>
            <p:cNvSpPr>
              <a:spLocks noChangeArrowheads="1"/>
            </p:cNvSpPr>
            <p:nvPr/>
          </p:nvSpPr>
          <p:spPr bwMode="auto">
            <a:xfrm>
              <a:off x="876" y="1198"/>
              <a:ext cx="26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a:t>
              </a:r>
              <a:endParaRPr kumimoji="0" lang="zh-CN" altLang="en-US" i="1">
                <a:latin typeface="Times New Roman" panose="02020603050405020304" pitchFamily="18" charset="0"/>
              </a:endParaRPr>
            </a:p>
          </p:txBody>
        </p:sp>
        <p:sp>
          <p:nvSpPr>
            <p:cNvPr id="323701" name="Rectangle 1141"/>
            <p:cNvSpPr>
              <a:spLocks noChangeArrowheads="1"/>
            </p:cNvSpPr>
            <p:nvPr/>
          </p:nvSpPr>
          <p:spPr bwMode="auto">
            <a:xfrm>
              <a:off x="888" y="1510"/>
              <a:ext cx="22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_</a:t>
              </a:r>
              <a:endParaRPr kumimoji="0" lang="zh-CN" altLang="en-US" i="1">
                <a:latin typeface="Times New Roman" panose="02020603050405020304" pitchFamily="18" charset="0"/>
              </a:endParaRPr>
            </a:p>
          </p:txBody>
        </p:sp>
        <p:sp>
          <p:nvSpPr>
            <p:cNvPr id="323702" name="Line 1142"/>
            <p:cNvSpPr>
              <a:spLocks noChangeShapeType="1"/>
            </p:cNvSpPr>
            <p:nvPr/>
          </p:nvSpPr>
          <p:spPr bwMode="auto">
            <a:xfrm>
              <a:off x="888" y="1996"/>
              <a:ext cx="93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03" name="Text Box 1143"/>
            <p:cNvSpPr txBox="1">
              <a:spLocks noChangeArrowheads="1"/>
            </p:cNvSpPr>
            <p:nvPr/>
          </p:nvSpPr>
          <p:spPr bwMode="auto">
            <a:xfrm>
              <a:off x="1728" y="1370"/>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U</a:t>
              </a:r>
            </a:p>
          </p:txBody>
        </p:sp>
        <p:sp>
          <p:nvSpPr>
            <p:cNvPr id="323704" name="Line 1144"/>
            <p:cNvSpPr>
              <a:spLocks noChangeShapeType="1"/>
            </p:cNvSpPr>
            <p:nvPr/>
          </p:nvSpPr>
          <p:spPr bwMode="auto">
            <a:xfrm>
              <a:off x="888" y="1065"/>
              <a:ext cx="93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3705" name="Oval 1145"/>
            <p:cNvSpPr>
              <a:spLocks noChangeArrowheads="1"/>
            </p:cNvSpPr>
            <p:nvPr/>
          </p:nvSpPr>
          <p:spPr bwMode="auto">
            <a:xfrm>
              <a:off x="1824" y="1037"/>
              <a:ext cx="72" cy="60"/>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3706" name="Oval 1146"/>
            <p:cNvSpPr>
              <a:spLocks noChangeArrowheads="1"/>
            </p:cNvSpPr>
            <p:nvPr/>
          </p:nvSpPr>
          <p:spPr bwMode="auto">
            <a:xfrm>
              <a:off x="1824" y="1942"/>
              <a:ext cx="72" cy="84"/>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3707" name="Line 1147"/>
            <p:cNvSpPr>
              <a:spLocks noChangeShapeType="1"/>
            </p:cNvSpPr>
            <p:nvPr/>
          </p:nvSpPr>
          <p:spPr bwMode="auto">
            <a:xfrm>
              <a:off x="1142" y="977"/>
              <a:ext cx="434" cy="0"/>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3708" name="Rectangle 1148"/>
            <p:cNvSpPr>
              <a:spLocks noChangeArrowheads="1"/>
            </p:cNvSpPr>
            <p:nvPr/>
          </p:nvSpPr>
          <p:spPr bwMode="auto">
            <a:xfrm>
              <a:off x="1739" y="1037"/>
              <a:ext cx="267"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a:t>
              </a:r>
              <a:endParaRPr kumimoji="0" lang="zh-CN" altLang="en-US" i="1">
                <a:latin typeface="Times New Roman" panose="02020603050405020304" pitchFamily="18" charset="0"/>
              </a:endParaRPr>
            </a:p>
          </p:txBody>
        </p:sp>
        <p:sp>
          <p:nvSpPr>
            <p:cNvPr id="323709" name="Rectangle 1149"/>
            <p:cNvSpPr>
              <a:spLocks noChangeArrowheads="1"/>
            </p:cNvSpPr>
            <p:nvPr/>
          </p:nvSpPr>
          <p:spPr bwMode="auto">
            <a:xfrm>
              <a:off x="1728" y="1536"/>
              <a:ext cx="22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zh-CN" altLang="en-US" sz="2800" i="1">
                  <a:latin typeface="Times New Roman" panose="02020603050405020304" pitchFamily="18" charset="0"/>
                </a:rPr>
                <a:t>_</a:t>
              </a:r>
              <a:endParaRPr kumimoji="0" lang="zh-CN" altLang="en-US" i="1">
                <a:latin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3587">
                                            <p:txEl>
                                              <p:pRg st="0" end="0"/>
                                            </p:txEl>
                                          </p:spTgt>
                                        </p:tgtEl>
                                        <p:attrNameLst>
                                          <p:attrName>style.visibility</p:attrName>
                                        </p:attrNameLst>
                                      </p:cBhvr>
                                      <p:to>
                                        <p:strVal val="visible"/>
                                      </p:to>
                                    </p:set>
                                    <p:animEffect transition="in" filter="wipe(left)">
                                      <p:cBhvr>
                                        <p:cTn id="7" dur="500"/>
                                        <p:tgtEl>
                                          <p:spTgt spid="323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3588"/>
                                        </p:tgtEl>
                                        <p:attrNameLst>
                                          <p:attrName>style.visibility</p:attrName>
                                        </p:attrNameLst>
                                      </p:cBhvr>
                                      <p:to>
                                        <p:strVal val="visible"/>
                                      </p:to>
                                    </p:set>
                                    <p:animEffect transition="in" filter="wipe(left)">
                                      <p:cBhvr>
                                        <p:cTn id="12" dur="500"/>
                                        <p:tgtEl>
                                          <p:spTgt spid="3235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23597"/>
                                        </p:tgtEl>
                                        <p:attrNameLst>
                                          <p:attrName>style.visibility</p:attrName>
                                        </p:attrNameLst>
                                      </p:cBhvr>
                                      <p:to>
                                        <p:strVal val="visible"/>
                                      </p:to>
                                    </p:set>
                                    <p:animEffect transition="in" filter="wipe(left)">
                                      <p:cBhvr>
                                        <p:cTn id="17" dur="500"/>
                                        <p:tgtEl>
                                          <p:spTgt spid="32359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3710"/>
                                        </p:tgtEl>
                                        <p:attrNameLst>
                                          <p:attrName>style.visibility</p:attrName>
                                        </p:attrNameLst>
                                      </p:cBhvr>
                                      <p:to>
                                        <p:strVal val="visible"/>
                                      </p:to>
                                    </p:set>
                                    <p:animEffect transition="in" filter="wipe(left)">
                                      <p:cBhvr>
                                        <p:cTn id="22" dur="500"/>
                                        <p:tgtEl>
                                          <p:spTgt spid="3237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23596"/>
                                        </p:tgtEl>
                                        <p:attrNameLst>
                                          <p:attrName>style.visibility</p:attrName>
                                        </p:attrNameLst>
                                      </p:cBhvr>
                                      <p:to>
                                        <p:strVal val="visible"/>
                                      </p:to>
                                    </p:set>
                                    <p:animEffect transition="in" filter="wipe(left)">
                                      <p:cBhvr>
                                        <p:cTn id="27" dur="500"/>
                                        <p:tgtEl>
                                          <p:spTgt spid="32359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23586"/>
                                        </p:tgtEl>
                                        <p:attrNameLst>
                                          <p:attrName>style.visibility</p:attrName>
                                        </p:attrNameLst>
                                      </p:cBhvr>
                                      <p:to>
                                        <p:strVal val="visible"/>
                                      </p:to>
                                    </p:set>
                                    <p:animEffect transition="in" filter="wipe(left)">
                                      <p:cBhvr>
                                        <p:cTn id="32" dur="500"/>
                                        <p:tgtEl>
                                          <p:spTgt spid="323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6" grpId="0" autoUpdateAnimBg="0"/>
      <p:bldP spid="323587" grpId="0" build="p" autoUpdateAnimBg="0"/>
      <p:bldP spid="323596"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48" name="Text Box 16" descr="40%"/>
          <p:cNvSpPr txBox="1">
            <a:spLocks noChangeArrowheads="1"/>
          </p:cNvSpPr>
          <p:nvPr/>
        </p:nvSpPr>
        <p:spPr bwMode="auto">
          <a:xfrm>
            <a:off x="674688" y="250651"/>
            <a:ext cx="4106862" cy="762000"/>
          </a:xfrm>
          <a:prstGeom prst="rect">
            <a:avLst/>
          </a:prstGeom>
          <a:noFill/>
          <a:ln>
            <a:noFill/>
          </a:ln>
          <a:effectLst/>
          <a:extLst>
            <a:ext uri="{909E8E84-426E-40DD-AFC4-6F175D3DCCD1}">
              <a14:hiddenFill xmlns:a14="http://schemas.microsoft.com/office/drawing/2010/main">
                <a:pattFill prst="pct40">
                  <a:fgClr>
                    <a:srgbClr val="FFCCCC"/>
                  </a:fgClr>
                  <a:bgClr>
                    <a:srgbClr val="FFFFFF"/>
                  </a:bgClr>
                </a:patt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4400" b="1">
                <a:solidFill>
                  <a:srgbClr val="FF3300"/>
                </a:solidFill>
                <a:latin typeface="Times New Roman" panose="02020603050405020304" pitchFamily="18" charset="0"/>
                <a:ea typeface="隶书" panose="02010509060101010101" pitchFamily="49" charset="-122"/>
              </a:rPr>
              <a:t>恒压源特性小结</a:t>
            </a:r>
            <a:endParaRPr kumimoji="0" lang="zh-CN" altLang="en-US" sz="4400" b="1">
              <a:solidFill>
                <a:srgbClr val="000000"/>
              </a:solidFill>
              <a:latin typeface="Times New Roman" panose="02020603050405020304" pitchFamily="18" charset="0"/>
              <a:ea typeface="隶书" panose="02010509060101010101" pitchFamily="49" charset="-122"/>
            </a:endParaRPr>
          </a:p>
        </p:txBody>
      </p:sp>
      <p:graphicFrame>
        <p:nvGraphicFramePr>
          <p:cNvPr id="146435" name="Object 3"/>
          <p:cNvGraphicFramePr>
            <a:graphicFrameLocks noChangeAspect="1"/>
          </p:cNvGraphicFramePr>
          <p:nvPr/>
        </p:nvGraphicFramePr>
        <p:xfrm>
          <a:off x="5737225" y="1707976"/>
          <a:ext cx="1862138" cy="1239838"/>
        </p:xfrm>
        <a:graphic>
          <a:graphicData uri="http://schemas.openxmlformats.org/presentationml/2006/ole">
            <mc:AlternateContent xmlns:mc="http://schemas.openxmlformats.org/markup-compatibility/2006">
              <mc:Choice xmlns:v="urn:schemas-microsoft-com:vml" Requires="v">
                <p:oleObj spid="_x0000_s13331" name="公式" r:id="rId3" imgW="431800" imgH="406400" progId="Equation.3">
                  <p:embed/>
                </p:oleObj>
              </mc:Choice>
              <mc:Fallback>
                <p:oleObj name="公式" r:id="rId3" imgW="431800" imgH="406400" progId="Equation.3">
                  <p:embed/>
                  <p:pic>
                    <p:nvPicPr>
                      <p:cNvPr id="0" name="图片 133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7225" y="1707976"/>
                        <a:ext cx="1862138" cy="1239838"/>
                      </a:xfrm>
                      <a:prstGeom prst="rect">
                        <a:avLst/>
                      </a:prstGeom>
                      <a:solidFill>
                        <a:srgbClr val="33CCCC"/>
                      </a:solidFill>
                      <a:ln w="9525">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6436" name="Text Box 4"/>
          <p:cNvSpPr txBox="1">
            <a:spLocks noChangeArrowheads="1"/>
          </p:cNvSpPr>
          <p:nvPr/>
        </p:nvSpPr>
        <p:spPr bwMode="auto">
          <a:xfrm>
            <a:off x="1219200" y="3425651"/>
            <a:ext cx="611187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latin typeface="Times New Roman" panose="02020603050405020304" pitchFamily="18" charset="0"/>
              </a:rPr>
              <a:t>恒压源特性中不变的是：_______</a:t>
            </a:r>
          </a:p>
        </p:txBody>
      </p:sp>
      <p:sp>
        <p:nvSpPr>
          <p:cNvPr id="146437" name="Text Box 5"/>
          <p:cNvSpPr txBox="1">
            <a:spLocks noChangeArrowheads="1"/>
          </p:cNvSpPr>
          <p:nvPr/>
        </p:nvSpPr>
        <p:spPr bwMode="auto">
          <a:xfrm>
            <a:off x="6248400" y="3335164"/>
            <a:ext cx="455613"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en-US" altLang="zh-CN" sz="3200" b="1" i="1">
                <a:solidFill>
                  <a:srgbClr val="00FF00"/>
                </a:solidFill>
                <a:latin typeface="Times New Roman" panose="02020603050405020304" pitchFamily="18" charset="0"/>
              </a:rPr>
              <a:t>E</a:t>
            </a:r>
            <a:endParaRPr kumimoji="0" lang="en-US" altLang="zh-CN" sz="2800" b="1">
              <a:solidFill>
                <a:srgbClr val="FF0033"/>
              </a:solidFill>
              <a:latin typeface="Times New Roman" panose="02020603050405020304" pitchFamily="18" charset="0"/>
            </a:endParaRPr>
          </a:p>
        </p:txBody>
      </p:sp>
      <p:sp>
        <p:nvSpPr>
          <p:cNvPr id="146438" name="Text Box 6"/>
          <p:cNvSpPr txBox="1">
            <a:spLocks noChangeArrowheads="1"/>
          </p:cNvSpPr>
          <p:nvPr/>
        </p:nvSpPr>
        <p:spPr bwMode="auto">
          <a:xfrm>
            <a:off x="1211263" y="4146376"/>
            <a:ext cx="611187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latin typeface="Times New Roman" panose="02020603050405020304" pitchFamily="18" charset="0"/>
              </a:rPr>
              <a:t>恒压源特性中变化的是：_______</a:t>
            </a:r>
            <a:endParaRPr kumimoji="0" lang="zh-CN" altLang="en-US" sz="2800" b="1">
              <a:latin typeface="Times New Roman" panose="02020603050405020304" pitchFamily="18" charset="0"/>
            </a:endParaRPr>
          </a:p>
        </p:txBody>
      </p:sp>
      <p:sp>
        <p:nvSpPr>
          <p:cNvPr id="146439" name="Text Box 7"/>
          <p:cNvSpPr txBox="1">
            <a:spLocks noChangeArrowheads="1"/>
          </p:cNvSpPr>
          <p:nvPr/>
        </p:nvSpPr>
        <p:spPr bwMode="auto">
          <a:xfrm>
            <a:off x="6324600" y="4070176"/>
            <a:ext cx="34290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en-US" altLang="zh-CN" sz="3200" b="1" i="1">
                <a:solidFill>
                  <a:srgbClr val="00FF00"/>
                </a:solidFill>
                <a:latin typeface="Times New Roman" panose="02020603050405020304" pitchFamily="18" charset="0"/>
              </a:rPr>
              <a:t>I</a:t>
            </a:r>
            <a:endParaRPr kumimoji="0" lang="en-US" altLang="zh-CN" sz="2800" b="1">
              <a:solidFill>
                <a:srgbClr val="FF0033"/>
              </a:solidFill>
              <a:latin typeface="Times New Roman" panose="02020603050405020304" pitchFamily="18" charset="0"/>
            </a:endParaRPr>
          </a:p>
        </p:txBody>
      </p:sp>
      <p:sp>
        <p:nvSpPr>
          <p:cNvPr id="146440" name="Text Box 8"/>
          <p:cNvSpPr txBox="1">
            <a:spLocks noChangeArrowheads="1"/>
          </p:cNvSpPr>
          <p:nvPr/>
        </p:nvSpPr>
        <p:spPr bwMode="auto">
          <a:xfrm>
            <a:off x="1219200" y="4832176"/>
            <a:ext cx="748347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latin typeface="Times New Roman" panose="02020603050405020304" pitchFamily="18" charset="0"/>
              </a:rPr>
              <a:t>________________将引起电流 </a:t>
            </a:r>
            <a:r>
              <a:rPr kumimoji="0" lang="en-US" altLang="zh-CN" sz="3200" b="1">
                <a:latin typeface="Times New Roman" panose="02020603050405020304" pitchFamily="18" charset="0"/>
              </a:rPr>
              <a:t>I </a:t>
            </a:r>
            <a:r>
              <a:rPr kumimoji="0" lang="zh-CN" altLang="en-US" sz="3200" b="1">
                <a:latin typeface="Times New Roman" panose="02020603050405020304" pitchFamily="18" charset="0"/>
              </a:rPr>
              <a:t>的变化。</a:t>
            </a:r>
            <a:endParaRPr kumimoji="0" lang="zh-CN" altLang="en-US" sz="2800" b="1">
              <a:latin typeface="Times New Roman" panose="02020603050405020304" pitchFamily="18" charset="0"/>
            </a:endParaRPr>
          </a:p>
        </p:txBody>
      </p:sp>
      <p:sp>
        <p:nvSpPr>
          <p:cNvPr id="146441" name="Text Box 9"/>
          <p:cNvSpPr txBox="1">
            <a:spLocks noChangeArrowheads="1"/>
          </p:cNvSpPr>
          <p:nvPr/>
        </p:nvSpPr>
        <p:spPr bwMode="auto">
          <a:xfrm>
            <a:off x="1660525" y="4765501"/>
            <a:ext cx="264160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solidFill>
                  <a:srgbClr val="00FF00"/>
                </a:solidFill>
                <a:latin typeface="Times New Roman" panose="02020603050405020304" pitchFamily="18" charset="0"/>
              </a:rPr>
              <a:t>外电路的改变</a:t>
            </a:r>
            <a:endParaRPr kumimoji="0" lang="zh-CN" altLang="en-US" sz="2800" b="1">
              <a:solidFill>
                <a:srgbClr val="FF0033"/>
              </a:solidFill>
              <a:latin typeface="Times New Roman" panose="02020603050405020304" pitchFamily="18" charset="0"/>
            </a:endParaRPr>
          </a:p>
        </p:txBody>
      </p:sp>
      <p:sp>
        <p:nvSpPr>
          <p:cNvPr id="146442" name="Text Box 10"/>
          <p:cNvSpPr txBox="1">
            <a:spLocks noChangeArrowheads="1"/>
          </p:cNvSpPr>
          <p:nvPr/>
        </p:nvSpPr>
        <p:spPr bwMode="auto">
          <a:xfrm>
            <a:off x="1295400" y="5478289"/>
            <a:ext cx="5895975" cy="1335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en-US" altLang="zh-CN" sz="3600" b="1" i="1">
                <a:solidFill>
                  <a:srgbClr val="00FF00"/>
                </a:solidFill>
                <a:latin typeface="Times New Roman" panose="02020603050405020304" pitchFamily="18" charset="0"/>
              </a:rPr>
              <a:t>I</a:t>
            </a:r>
            <a:r>
              <a:rPr kumimoji="0" lang="en-US" altLang="zh-CN" sz="3600" b="1" i="1">
                <a:latin typeface="Times New Roman" panose="02020603050405020304" pitchFamily="18" charset="0"/>
              </a:rPr>
              <a:t> </a:t>
            </a:r>
            <a:r>
              <a:rPr kumimoji="0" lang="zh-CN" altLang="en-US" sz="3200" b="1">
                <a:latin typeface="Times New Roman" panose="02020603050405020304" pitchFamily="18" charset="0"/>
              </a:rPr>
              <a:t>的变化可能是______ 的变化，</a:t>
            </a:r>
          </a:p>
          <a:p>
            <a:pPr eaLnBrk="0" hangingPunct="0">
              <a:lnSpc>
                <a:spcPct val="120000"/>
              </a:lnSpc>
            </a:pPr>
            <a:r>
              <a:rPr kumimoji="0" lang="zh-CN" altLang="en-US" sz="3200" b="1">
                <a:latin typeface="Times New Roman" panose="02020603050405020304" pitchFamily="18" charset="0"/>
              </a:rPr>
              <a:t>               或者是______ 的变化。</a:t>
            </a:r>
          </a:p>
        </p:txBody>
      </p:sp>
      <p:sp>
        <p:nvSpPr>
          <p:cNvPr id="146443" name="Text Box 11"/>
          <p:cNvSpPr txBox="1">
            <a:spLocks noChangeArrowheads="1"/>
          </p:cNvSpPr>
          <p:nvPr/>
        </p:nvSpPr>
        <p:spPr bwMode="auto">
          <a:xfrm>
            <a:off x="4279900" y="5441776"/>
            <a:ext cx="100330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solidFill>
                  <a:srgbClr val="00FF00"/>
                </a:solidFill>
                <a:latin typeface="Times New Roman" panose="02020603050405020304" pitchFamily="18" charset="0"/>
              </a:rPr>
              <a:t>大小</a:t>
            </a:r>
          </a:p>
        </p:txBody>
      </p:sp>
      <p:sp>
        <p:nvSpPr>
          <p:cNvPr id="146444" name="Text Box 12"/>
          <p:cNvSpPr txBox="1">
            <a:spLocks noChangeArrowheads="1"/>
          </p:cNvSpPr>
          <p:nvPr/>
        </p:nvSpPr>
        <p:spPr bwMode="auto">
          <a:xfrm>
            <a:off x="4267200" y="6060901"/>
            <a:ext cx="1003300"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zh-CN" altLang="en-US" sz="3200" b="1">
                <a:solidFill>
                  <a:srgbClr val="00FF00"/>
                </a:solidFill>
                <a:latin typeface="Times New Roman" panose="02020603050405020304" pitchFamily="18" charset="0"/>
              </a:rPr>
              <a:t>方向</a:t>
            </a:r>
          </a:p>
        </p:txBody>
      </p:sp>
      <p:sp>
        <p:nvSpPr>
          <p:cNvPr id="146460" name="Text Box 28"/>
          <p:cNvSpPr txBox="1">
            <a:spLocks noChangeArrowheads="1"/>
          </p:cNvSpPr>
          <p:nvPr/>
        </p:nvSpPr>
        <p:spPr bwMode="auto">
          <a:xfrm>
            <a:off x="4191000" y="2096914"/>
            <a:ext cx="914400"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0" lang="en-US" altLang="zh-CN" sz="3200" b="1" i="1">
                <a:latin typeface="Times New Roman" panose="02020603050405020304" pitchFamily="18" charset="0"/>
              </a:rPr>
              <a:t>U</a:t>
            </a:r>
            <a:endParaRPr kumimoji="0" lang="en-US" altLang="zh-CN" b="1" i="1">
              <a:latin typeface="Times New Roman" panose="02020603050405020304" pitchFamily="18" charset="0"/>
            </a:endParaRPr>
          </a:p>
        </p:txBody>
      </p:sp>
      <p:sp>
        <p:nvSpPr>
          <p:cNvPr id="146449" name="Oval 17"/>
          <p:cNvSpPr>
            <a:spLocks noChangeArrowheads="1"/>
          </p:cNvSpPr>
          <p:nvPr/>
        </p:nvSpPr>
        <p:spPr bwMode="auto">
          <a:xfrm>
            <a:off x="1028700" y="2162001"/>
            <a:ext cx="469900" cy="452438"/>
          </a:xfrm>
          <a:prstGeom prst="ellipse">
            <a:avLst/>
          </a:prstGeom>
          <a:solidFill>
            <a:srgbClr val="006666"/>
          </a:solidFill>
          <a:ln w="381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46454" name="Group 22"/>
          <p:cNvGrpSpPr/>
          <p:nvPr/>
        </p:nvGrpSpPr>
        <p:grpSpPr bwMode="auto">
          <a:xfrm>
            <a:off x="3543300" y="1536526"/>
            <a:ext cx="576263" cy="1631950"/>
            <a:chOff x="1248" y="3264"/>
            <a:chExt cx="223" cy="480"/>
          </a:xfrm>
        </p:grpSpPr>
        <p:grpSp>
          <p:nvGrpSpPr>
            <p:cNvPr id="146455" name="Group 23"/>
            <p:cNvGrpSpPr/>
            <p:nvPr/>
          </p:nvGrpSpPr>
          <p:grpSpPr bwMode="auto">
            <a:xfrm>
              <a:off x="1322" y="3264"/>
              <a:ext cx="70" cy="480"/>
              <a:chOff x="1636" y="432"/>
              <a:chExt cx="88" cy="624"/>
            </a:xfrm>
          </p:grpSpPr>
          <p:sp>
            <p:nvSpPr>
              <p:cNvPr id="146456" name="Line 24"/>
              <p:cNvSpPr>
                <a:spLocks noChangeShapeType="1"/>
              </p:cNvSpPr>
              <p:nvPr/>
            </p:nvSpPr>
            <p:spPr bwMode="auto">
              <a:xfrm>
                <a:off x="1672" y="432"/>
                <a:ext cx="0" cy="624"/>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57" name="Rectangle 25"/>
              <p:cNvSpPr>
                <a:spLocks noChangeArrowheads="1"/>
              </p:cNvSpPr>
              <p:nvPr/>
            </p:nvSpPr>
            <p:spPr bwMode="auto">
              <a:xfrm>
                <a:off x="1636" y="583"/>
                <a:ext cx="88" cy="285"/>
              </a:xfrm>
              <a:prstGeom prst="rect">
                <a:avLst/>
              </a:prstGeom>
              <a:solidFill>
                <a:srgbClr val="006666"/>
              </a:solidFill>
              <a:ln w="38100">
                <a:solidFill>
                  <a:srgbClr val="FFFF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6458" name="Line 26"/>
            <p:cNvSpPr>
              <a:spLocks noChangeShapeType="1"/>
            </p:cNvSpPr>
            <p:nvPr/>
          </p:nvSpPr>
          <p:spPr bwMode="auto">
            <a:xfrm flipV="1">
              <a:off x="1248" y="3412"/>
              <a:ext cx="223" cy="184"/>
            </a:xfrm>
            <a:prstGeom prst="line">
              <a:avLst/>
            </a:prstGeom>
            <a:noFill/>
            <a:ln w="38100">
              <a:solidFill>
                <a:srgbClr val="FFFF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46469" name="Oval 37"/>
          <p:cNvSpPr>
            <a:spLocks noChangeArrowheads="1"/>
          </p:cNvSpPr>
          <p:nvPr/>
        </p:nvSpPr>
        <p:spPr bwMode="auto">
          <a:xfrm>
            <a:off x="2628900" y="3079576"/>
            <a:ext cx="131763" cy="114300"/>
          </a:xfrm>
          <a:prstGeom prst="ellipse">
            <a:avLst/>
          </a:prstGeom>
          <a:solidFill>
            <a:srgbClr val="006666"/>
          </a:solidFill>
          <a:ln w="38100">
            <a:solidFill>
              <a:schemeClr val="tx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6470" name="Oval 38"/>
          <p:cNvSpPr>
            <a:spLocks noChangeArrowheads="1"/>
          </p:cNvSpPr>
          <p:nvPr/>
        </p:nvSpPr>
        <p:spPr bwMode="auto">
          <a:xfrm>
            <a:off x="2667000" y="1498426"/>
            <a:ext cx="131763" cy="114300"/>
          </a:xfrm>
          <a:prstGeom prst="ellipse">
            <a:avLst/>
          </a:prstGeom>
          <a:solidFill>
            <a:srgbClr val="006666"/>
          </a:solidFill>
          <a:ln w="38100">
            <a:solidFill>
              <a:schemeClr val="tx1"/>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146489" name="Group 57"/>
          <p:cNvGrpSpPr/>
          <p:nvPr/>
        </p:nvGrpSpPr>
        <p:grpSpPr bwMode="auto">
          <a:xfrm>
            <a:off x="609600" y="807864"/>
            <a:ext cx="3956050" cy="2347912"/>
            <a:chOff x="384" y="441"/>
            <a:chExt cx="2492" cy="1479"/>
          </a:xfrm>
        </p:grpSpPr>
        <p:sp>
          <p:nvSpPr>
            <p:cNvPr id="146445" name="Rectangle 13"/>
            <p:cNvSpPr>
              <a:spLocks noChangeArrowheads="1"/>
            </p:cNvSpPr>
            <p:nvPr/>
          </p:nvSpPr>
          <p:spPr bwMode="auto">
            <a:xfrm>
              <a:off x="816" y="1104"/>
              <a:ext cx="1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kumimoji="0" lang="zh-CN" altLang="en-US" b="1" i="1">
                  <a:latin typeface="Times New Roman" panose="02020603050405020304" pitchFamily="18" charset="0"/>
                </a:rPr>
                <a:t>+</a:t>
              </a:r>
            </a:p>
          </p:txBody>
        </p:sp>
        <p:sp>
          <p:nvSpPr>
            <p:cNvPr id="146446" name="Rectangle 14"/>
            <p:cNvSpPr>
              <a:spLocks noChangeArrowheads="1"/>
            </p:cNvSpPr>
            <p:nvPr/>
          </p:nvSpPr>
          <p:spPr bwMode="auto">
            <a:xfrm>
              <a:off x="816" y="1404"/>
              <a:ext cx="1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kumimoji="0" lang="zh-CN" altLang="en-US" b="1" i="1">
                  <a:latin typeface="Times New Roman" panose="02020603050405020304" pitchFamily="18" charset="0"/>
                </a:rPr>
                <a:t>_</a:t>
              </a:r>
            </a:p>
          </p:txBody>
        </p:sp>
        <p:sp>
          <p:nvSpPr>
            <p:cNvPr id="146447" name="Text Box 15"/>
            <p:cNvSpPr txBox="1">
              <a:spLocks noChangeArrowheads="1"/>
            </p:cNvSpPr>
            <p:nvPr/>
          </p:nvSpPr>
          <p:spPr bwMode="auto">
            <a:xfrm>
              <a:off x="1150" y="441"/>
              <a:ext cx="159"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0" lang="en-US" altLang="zh-CN" sz="2800" b="1" i="1" dirty="0">
                  <a:latin typeface="Times New Roman" panose="02020603050405020304" pitchFamily="18" charset="0"/>
                </a:rPr>
                <a:t>I</a:t>
              </a:r>
              <a:endParaRPr kumimoji="0" lang="en-US" altLang="zh-CN" b="1" i="1" dirty="0">
                <a:latin typeface="Times New Roman" panose="02020603050405020304" pitchFamily="18" charset="0"/>
              </a:endParaRPr>
            </a:p>
          </p:txBody>
        </p:sp>
        <p:sp>
          <p:nvSpPr>
            <p:cNvPr id="146450" name="Line 18"/>
            <p:cNvSpPr>
              <a:spLocks noChangeShapeType="1"/>
            </p:cNvSpPr>
            <p:nvPr/>
          </p:nvSpPr>
          <p:spPr bwMode="auto">
            <a:xfrm>
              <a:off x="800" y="908"/>
              <a:ext cx="0" cy="1009"/>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51" name="Rectangle 19"/>
            <p:cNvSpPr>
              <a:spLocks noChangeArrowheads="1"/>
            </p:cNvSpPr>
            <p:nvPr/>
          </p:nvSpPr>
          <p:spPr bwMode="auto">
            <a:xfrm>
              <a:off x="384" y="1248"/>
              <a:ext cx="19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kumimoji="0" lang="en-US" altLang="zh-CN" sz="2800" b="1" i="1">
                  <a:latin typeface="Times New Roman" panose="02020603050405020304" pitchFamily="18" charset="0"/>
                </a:rPr>
                <a:t>E</a:t>
              </a:r>
              <a:endParaRPr kumimoji="0" lang="en-US" altLang="zh-CN" b="1" i="1">
                <a:latin typeface="Times New Roman" panose="02020603050405020304" pitchFamily="18" charset="0"/>
              </a:endParaRPr>
            </a:p>
          </p:txBody>
        </p:sp>
        <p:sp>
          <p:nvSpPr>
            <p:cNvPr id="146452" name="Line 20"/>
            <p:cNvSpPr>
              <a:spLocks noChangeShapeType="1"/>
            </p:cNvSpPr>
            <p:nvPr/>
          </p:nvSpPr>
          <p:spPr bwMode="auto">
            <a:xfrm>
              <a:off x="948" y="768"/>
              <a:ext cx="492" cy="0"/>
            </a:xfrm>
            <a:prstGeom prst="line">
              <a:avLst/>
            </a:prstGeom>
            <a:noFill/>
            <a:ln w="38100">
              <a:solidFill>
                <a:schemeClr val="accent2"/>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53" name="Line 21"/>
            <p:cNvSpPr>
              <a:spLocks noChangeShapeType="1"/>
            </p:cNvSpPr>
            <p:nvPr/>
          </p:nvSpPr>
          <p:spPr bwMode="auto">
            <a:xfrm>
              <a:off x="800" y="1920"/>
              <a:ext cx="90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63" name="Text Box 31"/>
            <p:cNvSpPr txBox="1">
              <a:spLocks noChangeArrowheads="1"/>
            </p:cNvSpPr>
            <p:nvPr/>
          </p:nvSpPr>
          <p:spPr bwMode="auto">
            <a:xfrm>
              <a:off x="1958" y="1158"/>
              <a:ext cx="2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2800" b="1" i="1" dirty="0">
                  <a:latin typeface="Times New Roman" panose="02020603050405020304" pitchFamily="18" charset="0"/>
                </a:rPr>
                <a:t>R</a:t>
              </a:r>
            </a:p>
          </p:txBody>
        </p:sp>
        <p:sp>
          <p:nvSpPr>
            <p:cNvPr id="146464" name="Line 32"/>
            <p:cNvSpPr>
              <a:spLocks noChangeShapeType="1"/>
            </p:cNvSpPr>
            <p:nvPr/>
          </p:nvSpPr>
          <p:spPr bwMode="auto">
            <a:xfrm>
              <a:off x="800" y="912"/>
              <a:ext cx="86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6467" name="Line 35"/>
            <p:cNvSpPr>
              <a:spLocks noChangeShapeType="1"/>
            </p:cNvSpPr>
            <p:nvPr/>
          </p:nvSpPr>
          <p:spPr bwMode="auto">
            <a:xfrm>
              <a:off x="1740" y="912"/>
              <a:ext cx="660" cy="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6468" name="Line 36"/>
            <p:cNvSpPr>
              <a:spLocks noChangeShapeType="1"/>
            </p:cNvSpPr>
            <p:nvPr/>
          </p:nvSpPr>
          <p:spPr bwMode="auto">
            <a:xfrm>
              <a:off x="1716" y="1920"/>
              <a:ext cx="684" cy="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46485" name="Rectangle 53"/>
            <p:cNvSpPr>
              <a:spLocks noChangeArrowheads="1"/>
            </p:cNvSpPr>
            <p:nvPr/>
          </p:nvSpPr>
          <p:spPr bwMode="auto">
            <a:xfrm>
              <a:off x="2688" y="994"/>
              <a:ext cx="1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kumimoji="0" lang="zh-CN" altLang="en-US" b="1" i="1">
                  <a:latin typeface="Times New Roman" panose="02020603050405020304" pitchFamily="18" charset="0"/>
                </a:rPr>
                <a:t>+</a:t>
              </a:r>
            </a:p>
          </p:txBody>
        </p:sp>
        <p:sp>
          <p:nvSpPr>
            <p:cNvPr id="146486" name="Rectangle 54"/>
            <p:cNvSpPr>
              <a:spLocks noChangeArrowheads="1"/>
            </p:cNvSpPr>
            <p:nvPr/>
          </p:nvSpPr>
          <p:spPr bwMode="auto">
            <a:xfrm>
              <a:off x="2688" y="1488"/>
              <a:ext cx="1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p>
              <a:pPr eaLnBrk="0" hangingPunct="0"/>
              <a:r>
                <a:rPr kumimoji="0" lang="zh-CN" altLang="en-US" b="1" i="1">
                  <a:latin typeface="Times New Roman" panose="02020603050405020304" pitchFamily="18" charset="0"/>
                </a:rPr>
                <a:t>_</a:t>
              </a:r>
            </a:p>
          </p:txBody>
        </p:sp>
      </p:grpSp>
      <p:sp>
        <p:nvSpPr>
          <p:cNvPr id="146494" name="AutoShape 62">
            <a:hlinkClick r:id="" action="ppaction://hlinkshowjump?jump=nextslide" highlightClick="1"/>
          </p:cNvPr>
          <p:cNvSpPr>
            <a:spLocks noChangeArrowheads="1"/>
          </p:cNvSpPr>
          <p:nvPr/>
        </p:nvSpPr>
        <p:spPr bwMode="auto">
          <a:xfrm>
            <a:off x="8458200" y="6584776"/>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6495" name="AutoShape 63">
            <a:hlinkClick r:id="" action="ppaction://hlinkshowjump?jump=previousslide" highlightClick="1"/>
          </p:cNvPr>
          <p:cNvSpPr>
            <a:spLocks noChangeArrowheads="1"/>
          </p:cNvSpPr>
          <p:nvPr/>
        </p:nvSpPr>
        <p:spPr bwMode="auto">
          <a:xfrm>
            <a:off x="7848600" y="6584776"/>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46435"/>
                                        </p:tgtEl>
                                        <p:attrNameLst>
                                          <p:attrName>style.visibility</p:attrName>
                                        </p:attrNameLst>
                                      </p:cBhvr>
                                      <p:to>
                                        <p:strVal val="visible"/>
                                      </p:to>
                                    </p:set>
                                    <p:animEffect transition="in" filter="box(out)">
                                      <p:cBhvr>
                                        <p:cTn id="7" dur="500"/>
                                        <p:tgtEl>
                                          <p:spTgt spid="14643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46436"/>
                                        </p:tgtEl>
                                        <p:attrNameLst>
                                          <p:attrName>style.visibility</p:attrName>
                                        </p:attrNameLst>
                                      </p:cBhvr>
                                      <p:to>
                                        <p:strVal val="visible"/>
                                      </p:to>
                                    </p:set>
                                    <p:animEffect transition="in" filter="box(out)">
                                      <p:cBhvr>
                                        <p:cTn id="12" dur="500"/>
                                        <p:tgtEl>
                                          <p:spTgt spid="14643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46437"/>
                                        </p:tgtEl>
                                        <p:attrNameLst>
                                          <p:attrName>style.visibility</p:attrName>
                                        </p:attrNameLst>
                                      </p:cBhvr>
                                      <p:to>
                                        <p:strVal val="visible"/>
                                      </p:to>
                                    </p:set>
                                    <p:animEffect transition="in" filter="box(out)">
                                      <p:cBhvr>
                                        <p:cTn id="17" dur="500"/>
                                        <p:tgtEl>
                                          <p:spTgt spid="14643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46438"/>
                                        </p:tgtEl>
                                        <p:attrNameLst>
                                          <p:attrName>style.visibility</p:attrName>
                                        </p:attrNameLst>
                                      </p:cBhvr>
                                      <p:to>
                                        <p:strVal val="visible"/>
                                      </p:to>
                                    </p:set>
                                    <p:animEffect transition="in" filter="box(out)">
                                      <p:cBhvr>
                                        <p:cTn id="22" dur="500"/>
                                        <p:tgtEl>
                                          <p:spTgt spid="14643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46439"/>
                                        </p:tgtEl>
                                        <p:attrNameLst>
                                          <p:attrName>style.visibility</p:attrName>
                                        </p:attrNameLst>
                                      </p:cBhvr>
                                      <p:to>
                                        <p:strVal val="visible"/>
                                      </p:to>
                                    </p:set>
                                    <p:animEffect transition="in" filter="box(out)">
                                      <p:cBhvr>
                                        <p:cTn id="27" dur="500"/>
                                        <p:tgtEl>
                                          <p:spTgt spid="146439"/>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46440"/>
                                        </p:tgtEl>
                                        <p:attrNameLst>
                                          <p:attrName>style.visibility</p:attrName>
                                        </p:attrNameLst>
                                      </p:cBhvr>
                                      <p:to>
                                        <p:strVal val="visible"/>
                                      </p:to>
                                    </p:set>
                                    <p:animEffect transition="in" filter="box(out)">
                                      <p:cBhvr>
                                        <p:cTn id="32" dur="500"/>
                                        <p:tgtEl>
                                          <p:spTgt spid="146440"/>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146441"/>
                                        </p:tgtEl>
                                        <p:attrNameLst>
                                          <p:attrName>style.visibility</p:attrName>
                                        </p:attrNameLst>
                                      </p:cBhvr>
                                      <p:to>
                                        <p:strVal val="visible"/>
                                      </p:to>
                                    </p:set>
                                    <p:animEffect transition="in" filter="box(out)">
                                      <p:cBhvr>
                                        <p:cTn id="37" dur="500"/>
                                        <p:tgtEl>
                                          <p:spTgt spid="146441"/>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146442"/>
                                        </p:tgtEl>
                                        <p:attrNameLst>
                                          <p:attrName>style.visibility</p:attrName>
                                        </p:attrNameLst>
                                      </p:cBhvr>
                                      <p:to>
                                        <p:strVal val="visible"/>
                                      </p:to>
                                    </p:set>
                                    <p:animEffect transition="in" filter="box(out)">
                                      <p:cBhvr>
                                        <p:cTn id="42" dur="500"/>
                                        <p:tgtEl>
                                          <p:spTgt spid="146442"/>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46443"/>
                                        </p:tgtEl>
                                        <p:attrNameLst>
                                          <p:attrName>style.visibility</p:attrName>
                                        </p:attrNameLst>
                                      </p:cBhvr>
                                      <p:to>
                                        <p:strVal val="visible"/>
                                      </p:to>
                                    </p:set>
                                    <p:animEffect transition="in" filter="box(out)">
                                      <p:cBhvr>
                                        <p:cTn id="47" dur="500"/>
                                        <p:tgtEl>
                                          <p:spTgt spid="146443"/>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146444"/>
                                        </p:tgtEl>
                                        <p:attrNameLst>
                                          <p:attrName>style.visibility</p:attrName>
                                        </p:attrNameLst>
                                      </p:cBhvr>
                                      <p:to>
                                        <p:strVal val="visible"/>
                                      </p:to>
                                    </p:set>
                                    <p:animEffect transition="in" filter="box(out)">
                                      <p:cBhvr>
                                        <p:cTn id="52" dur="500"/>
                                        <p:tgtEl>
                                          <p:spTgt spid="1464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6" grpId="0" autoUpdateAnimBg="0"/>
      <p:bldP spid="146437" grpId="0" autoUpdateAnimBg="0"/>
      <p:bldP spid="146438" grpId="0" autoUpdateAnimBg="0"/>
      <p:bldP spid="146439" grpId="0" autoUpdateAnimBg="0"/>
      <p:bldP spid="146440" grpId="0" autoUpdateAnimBg="0"/>
      <p:bldP spid="146441" grpId="0" autoUpdateAnimBg="0"/>
      <p:bldP spid="146442" grpId="0" autoUpdateAnimBg="0"/>
      <p:bldP spid="146443" grpId="0" autoUpdateAnimBg="0"/>
      <p:bldP spid="14644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ext Box 2"/>
          <p:cNvSpPr txBox="1">
            <a:spLocks noChangeArrowheads="1"/>
          </p:cNvSpPr>
          <p:nvPr/>
        </p:nvSpPr>
        <p:spPr bwMode="auto">
          <a:xfrm>
            <a:off x="533400" y="334963"/>
            <a:ext cx="2232025"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solidFill>
                  <a:schemeClr val="accent2"/>
                </a:solidFill>
                <a:latin typeface="宋体" panose="02010600030101010101" pitchFamily="2" charset="-122"/>
              </a:rPr>
              <a:t>二、电流源</a:t>
            </a:r>
          </a:p>
        </p:txBody>
      </p:sp>
      <p:graphicFrame>
        <p:nvGraphicFramePr>
          <p:cNvPr id="324611" name="Object 3" descr="75%"/>
          <p:cNvGraphicFramePr>
            <a:graphicFrameLocks noChangeAspect="1"/>
          </p:cNvGraphicFramePr>
          <p:nvPr/>
        </p:nvGraphicFramePr>
        <p:xfrm>
          <a:off x="1463675" y="4572000"/>
          <a:ext cx="2117725" cy="1295400"/>
        </p:xfrm>
        <a:graphic>
          <a:graphicData uri="http://schemas.openxmlformats.org/presentationml/2006/ole">
            <mc:AlternateContent xmlns:mc="http://schemas.openxmlformats.org/markup-compatibility/2006">
              <mc:Choice xmlns:v="urn:schemas-microsoft-com:vml" Requires="v">
                <p:oleObj spid="_x0000_s14355" name="公式" r:id="rId3" imgW="926465" imgH="533400" progId="Equation.3">
                  <p:embed/>
                </p:oleObj>
              </mc:Choice>
              <mc:Fallback>
                <p:oleObj name="公式" r:id="rId3" imgW="926465" imgH="533400" progId="Equation.3">
                  <p:embed/>
                  <p:pic>
                    <p:nvPicPr>
                      <p:cNvPr id="0" name="图片 143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3675" y="4572000"/>
                        <a:ext cx="2117725" cy="1295400"/>
                      </a:xfrm>
                      <a:prstGeom prst="rect">
                        <a:avLst/>
                      </a:prstGeom>
                      <a:pattFill prst="pct75">
                        <a:fgClr>
                          <a:srgbClr val="33CCCC"/>
                        </a:fgClr>
                        <a:bgClr>
                          <a:srgbClr val="FFFFFF"/>
                        </a:bgClr>
                      </a:pattFill>
                      <a:ln w="38100">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4612" name="Line 4"/>
          <p:cNvSpPr>
            <a:spLocks noChangeShapeType="1"/>
          </p:cNvSpPr>
          <p:nvPr/>
        </p:nvSpPr>
        <p:spPr bwMode="auto">
          <a:xfrm>
            <a:off x="7029450" y="1495425"/>
            <a:ext cx="520700" cy="199390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24675" name="Group 67"/>
          <p:cNvGrpSpPr/>
          <p:nvPr/>
        </p:nvGrpSpPr>
        <p:grpSpPr bwMode="auto">
          <a:xfrm>
            <a:off x="7537450" y="1047750"/>
            <a:ext cx="463550" cy="2422525"/>
            <a:chOff x="4748" y="660"/>
            <a:chExt cx="292" cy="1526"/>
          </a:xfrm>
        </p:grpSpPr>
        <p:sp>
          <p:nvSpPr>
            <p:cNvPr id="324614" name="Line 6"/>
            <p:cNvSpPr>
              <a:spLocks noChangeShapeType="1"/>
            </p:cNvSpPr>
            <p:nvPr/>
          </p:nvSpPr>
          <p:spPr bwMode="auto">
            <a:xfrm>
              <a:off x="4752" y="979"/>
              <a:ext cx="0" cy="1207"/>
            </a:xfrm>
            <a:prstGeom prst="line">
              <a:avLst/>
            </a:prstGeom>
            <a:noFill/>
            <a:ln w="38100">
              <a:solidFill>
                <a:srgbClr val="00FF00"/>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15" name="Text Box 7"/>
            <p:cNvSpPr txBox="1">
              <a:spLocks noChangeArrowheads="1"/>
            </p:cNvSpPr>
            <p:nvPr/>
          </p:nvSpPr>
          <p:spPr bwMode="auto">
            <a:xfrm>
              <a:off x="4748" y="660"/>
              <a:ext cx="292"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kumimoji="0" lang="en-US" altLang="zh-CN" sz="2800" b="1" i="1">
                  <a:solidFill>
                    <a:srgbClr val="00FF00"/>
                  </a:solidFill>
                  <a:latin typeface="Times New Roman" panose="02020603050405020304" pitchFamily="18" charset="0"/>
                </a:rPr>
                <a:t>I</a:t>
              </a:r>
            </a:p>
          </p:txBody>
        </p:sp>
      </p:grpSp>
      <p:sp>
        <p:nvSpPr>
          <p:cNvPr id="324616" name="Text Box 8"/>
          <p:cNvSpPr txBox="1">
            <a:spLocks noChangeArrowheads="1"/>
          </p:cNvSpPr>
          <p:nvPr/>
        </p:nvSpPr>
        <p:spPr bwMode="auto">
          <a:xfrm>
            <a:off x="7883525" y="1208088"/>
            <a:ext cx="611188" cy="180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spAutoFit/>
          </a:bodyPr>
          <a:lstStyle/>
          <a:p>
            <a:pPr eaLnBrk="0" hangingPunct="0"/>
            <a:r>
              <a:rPr kumimoji="0" lang="zh-CN" altLang="en-US" sz="2800" b="1" i="1">
                <a:solidFill>
                  <a:srgbClr val="FF0033"/>
                </a:solidFill>
                <a:latin typeface="Times New Roman" panose="02020603050405020304" pitchFamily="18" charset="0"/>
              </a:rPr>
              <a:t> </a:t>
            </a:r>
          </a:p>
        </p:txBody>
      </p:sp>
      <p:grpSp>
        <p:nvGrpSpPr>
          <p:cNvPr id="324617" name="Group 9"/>
          <p:cNvGrpSpPr/>
          <p:nvPr/>
        </p:nvGrpSpPr>
        <p:grpSpPr bwMode="auto">
          <a:xfrm>
            <a:off x="5699125" y="3609975"/>
            <a:ext cx="2146300" cy="1341438"/>
            <a:chOff x="3590" y="2274"/>
            <a:chExt cx="1352" cy="845"/>
          </a:xfrm>
        </p:grpSpPr>
        <p:sp>
          <p:nvSpPr>
            <p:cNvPr id="324618" name="AutoShape 10" descr="40%"/>
            <p:cNvSpPr>
              <a:spLocks noChangeArrowheads="1"/>
            </p:cNvSpPr>
            <p:nvPr/>
          </p:nvSpPr>
          <p:spPr bwMode="auto">
            <a:xfrm>
              <a:off x="3590" y="2274"/>
              <a:ext cx="1352" cy="845"/>
            </a:xfrm>
            <a:prstGeom prst="cloudCallout">
              <a:avLst>
                <a:gd name="adj1" fmla="val 17750"/>
                <a:gd name="adj2" fmla="val -128500"/>
              </a:avLst>
            </a:prstGeom>
            <a:pattFill prst="pct40">
              <a:fgClr>
                <a:srgbClr val="FFCC99"/>
              </a:fgClr>
              <a:bgClr>
                <a:srgbClr val="FFFFFF"/>
              </a:bgClr>
            </a:pattFill>
            <a:ln w="38100">
              <a:solidFill>
                <a:srgbClr val="FF330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endParaRPr kumimoji="0" lang="zh-CN" altLang="en-US" sz="2800" b="1">
                <a:solidFill>
                  <a:srgbClr val="FF3300"/>
                </a:solidFill>
                <a:latin typeface="Times New Roman" panose="02020603050405020304" pitchFamily="18" charset="0"/>
              </a:endParaRPr>
            </a:p>
          </p:txBody>
        </p:sp>
        <p:sp>
          <p:nvSpPr>
            <p:cNvPr id="324619" name="Rectangle 11" descr="40%"/>
            <p:cNvSpPr>
              <a:spLocks noChangeArrowheads="1"/>
            </p:cNvSpPr>
            <p:nvPr/>
          </p:nvSpPr>
          <p:spPr bwMode="auto">
            <a:xfrm>
              <a:off x="3780" y="2358"/>
              <a:ext cx="1020" cy="596"/>
            </a:xfrm>
            <a:prstGeom prst="rect">
              <a:avLst/>
            </a:prstGeom>
            <a:noFill/>
            <a:ln>
              <a:noFill/>
            </a:ln>
            <a:effectLst/>
            <a:extLst>
              <a:ext uri="{909E8E84-426E-40DD-AFC4-6F175D3DCCD1}">
                <a14:hiddenFill xmlns:a14="http://schemas.microsoft.com/office/drawing/2010/main">
                  <a:pattFill prst="pct40">
                    <a:fgClr>
                      <a:srgbClr val="FFCC99"/>
                    </a:fgClr>
                    <a:bgClr>
                      <a:srgbClr val="FFFFFF"/>
                    </a:bgClr>
                  </a:pattFill>
                </a14:hiddenFill>
              </a:ext>
              <a:ext uri="{91240B29-F687-4F45-9708-019B960494DF}">
                <a14:hiddenLine xmlns:a14="http://schemas.microsoft.com/office/drawing/2010/main" w="9525">
                  <a:solidFill>
                    <a:srgbClr val="FF33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kumimoji="0" lang="en-US" altLang="zh-CN" sz="2800" b="1" i="1">
                  <a:solidFill>
                    <a:srgbClr val="FF3300"/>
                  </a:solidFill>
                  <a:latin typeface="Times New Roman" panose="02020603050405020304" pitchFamily="18" charset="0"/>
                </a:rPr>
                <a:t>R</a:t>
              </a:r>
              <a:r>
                <a:rPr kumimoji="0" lang="en-US" altLang="zh-CN" sz="2800" b="1" i="1" baseline="-25000">
                  <a:solidFill>
                    <a:srgbClr val="FF3300"/>
                  </a:solidFill>
                  <a:latin typeface="Times New Roman" panose="02020603050405020304" pitchFamily="18" charset="0"/>
                </a:rPr>
                <a:t>O</a:t>
              </a:r>
              <a:r>
                <a:rPr kumimoji="0" lang="zh-CN" altLang="zh-CN" sz="2800" b="1">
                  <a:solidFill>
                    <a:srgbClr val="FF3300"/>
                  </a:solidFill>
                  <a:latin typeface="宋体" panose="02010600030101010101" pitchFamily="2" charset="-122"/>
                </a:rPr>
                <a:t>越大</a:t>
              </a:r>
            </a:p>
            <a:p>
              <a:pPr algn="ctr" eaLnBrk="0" hangingPunct="0"/>
              <a:r>
                <a:rPr kumimoji="0" lang="zh-CN" altLang="zh-CN" sz="2800" b="1">
                  <a:solidFill>
                    <a:srgbClr val="FF3300"/>
                  </a:solidFill>
                  <a:latin typeface="宋体" panose="02010600030101010101" pitchFamily="2" charset="-122"/>
                </a:rPr>
                <a:t>特性越陡</a:t>
              </a:r>
              <a:endParaRPr kumimoji="0" lang="zh-CN" altLang="en-US" sz="2800" b="1">
                <a:solidFill>
                  <a:srgbClr val="FF3300"/>
                </a:solidFill>
                <a:latin typeface="Times New Roman" panose="02020603050405020304" pitchFamily="18" charset="0"/>
              </a:endParaRPr>
            </a:p>
          </p:txBody>
        </p:sp>
      </p:grpSp>
      <p:grpSp>
        <p:nvGrpSpPr>
          <p:cNvPr id="324620" name="Group 12"/>
          <p:cNvGrpSpPr/>
          <p:nvPr/>
        </p:nvGrpSpPr>
        <p:grpSpPr bwMode="auto">
          <a:xfrm>
            <a:off x="3679825" y="1349375"/>
            <a:ext cx="1522413" cy="2171700"/>
            <a:chOff x="2318" y="850"/>
            <a:chExt cx="959" cy="1368"/>
          </a:xfrm>
        </p:grpSpPr>
        <p:sp>
          <p:nvSpPr>
            <p:cNvPr id="324621" name="Text Box 13"/>
            <p:cNvSpPr txBox="1">
              <a:spLocks noChangeArrowheads="1"/>
            </p:cNvSpPr>
            <p:nvPr/>
          </p:nvSpPr>
          <p:spPr bwMode="auto">
            <a:xfrm>
              <a:off x="2898" y="1403"/>
              <a:ext cx="379" cy="327"/>
            </a:xfrm>
            <a:prstGeom prst="rect">
              <a:avLst/>
            </a:prstGeom>
            <a:noFill/>
            <a:ln w="9525">
              <a:solidFill>
                <a:schemeClr val="bg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solidFill>
                    <a:srgbClr val="FF0000"/>
                  </a:solidFill>
                  <a:latin typeface="Times New Roman" panose="02020603050405020304" pitchFamily="18" charset="0"/>
                </a:rPr>
                <a:t>R</a:t>
              </a:r>
              <a:r>
                <a:rPr lang="en-US" altLang="zh-CN" sz="2800" b="1" baseline="-25000">
                  <a:solidFill>
                    <a:srgbClr val="FF0000"/>
                  </a:solidFill>
                  <a:latin typeface="Times New Roman" panose="02020603050405020304" pitchFamily="18" charset="0"/>
                </a:rPr>
                <a:t>L</a:t>
              </a:r>
            </a:p>
          </p:txBody>
        </p:sp>
        <p:grpSp>
          <p:nvGrpSpPr>
            <p:cNvPr id="324622" name="Group 14"/>
            <p:cNvGrpSpPr/>
            <p:nvPr/>
          </p:nvGrpSpPr>
          <p:grpSpPr bwMode="auto">
            <a:xfrm>
              <a:off x="2738" y="850"/>
              <a:ext cx="153" cy="1368"/>
              <a:chOff x="2784" y="912"/>
              <a:chExt cx="96" cy="864"/>
            </a:xfrm>
          </p:grpSpPr>
          <p:sp>
            <p:nvSpPr>
              <p:cNvPr id="324623" name="Rectangle 15"/>
              <p:cNvSpPr>
                <a:spLocks noChangeArrowheads="1"/>
              </p:cNvSpPr>
              <p:nvPr/>
            </p:nvSpPr>
            <p:spPr bwMode="auto">
              <a:xfrm>
                <a:off x="2784" y="1248"/>
                <a:ext cx="96" cy="192"/>
              </a:xfrm>
              <a:prstGeom prst="rect">
                <a:avLst/>
              </a:prstGeom>
              <a:noFill/>
              <a:ln w="38100">
                <a:solidFill>
                  <a:schemeClr val="accent2"/>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b="1">
                  <a:latin typeface="Times New Roman" panose="02020603050405020304" pitchFamily="18" charset="0"/>
                </a:endParaRPr>
              </a:p>
            </p:txBody>
          </p:sp>
          <p:sp>
            <p:nvSpPr>
              <p:cNvPr id="324624" name="Line 16"/>
              <p:cNvSpPr>
                <a:spLocks noChangeShapeType="1"/>
              </p:cNvSpPr>
              <p:nvPr/>
            </p:nvSpPr>
            <p:spPr bwMode="auto">
              <a:xfrm>
                <a:off x="2832" y="1440"/>
                <a:ext cx="0" cy="336"/>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25" name="Line 17"/>
              <p:cNvSpPr>
                <a:spLocks noChangeShapeType="1"/>
              </p:cNvSpPr>
              <p:nvPr/>
            </p:nvSpPr>
            <p:spPr bwMode="auto">
              <a:xfrm flipV="1">
                <a:off x="2832" y="912"/>
                <a:ext cx="0" cy="336"/>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4626" name="Line 18"/>
            <p:cNvSpPr>
              <a:spLocks noChangeShapeType="1"/>
            </p:cNvSpPr>
            <p:nvPr/>
          </p:nvSpPr>
          <p:spPr bwMode="auto">
            <a:xfrm flipV="1">
              <a:off x="2340" y="2218"/>
              <a:ext cx="494" cy="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27" name="Line 19"/>
            <p:cNvSpPr>
              <a:spLocks noChangeShapeType="1"/>
            </p:cNvSpPr>
            <p:nvPr/>
          </p:nvSpPr>
          <p:spPr bwMode="auto">
            <a:xfrm>
              <a:off x="2318" y="850"/>
              <a:ext cx="516" cy="0"/>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24674" name="Group 66"/>
          <p:cNvGrpSpPr/>
          <p:nvPr/>
        </p:nvGrpSpPr>
        <p:grpSpPr bwMode="auto">
          <a:xfrm>
            <a:off x="3429000" y="830263"/>
            <a:ext cx="1274763" cy="519112"/>
            <a:chOff x="2160" y="523"/>
            <a:chExt cx="803" cy="327"/>
          </a:xfrm>
        </p:grpSpPr>
        <p:sp>
          <p:nvSpPr>
            <p:cNvPr id="324654" name="Line 46"/>
            <p:cNvSpPr>
              <a:spLocks noChangeShapeType="1"/>
            </p:cNvSpPr>
            <p:nvPr/>
          </p:nvSpPr>
          <p:spPr bwMode="auto">
            <a:xfrm>
              <a:off x="2160" y="660"/>
              <a:ext cx="554" cy="0"/>
            </a:xfrm>
            <a:prstGeom prst="line">
              <a:avLst/>
            </a:prstGeom>
            <a:noFill/>
            <a:ln w="3810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55" name="Rectangle 47"/>
            <p:cNvSpPr>
              <a:spLocks noChangeArrowheads="1"/>
            </p:cNvSpPr>
            <p:nvPr/>
          </p:nvSpPr>
          <p:spPr bwMode="auto">
            <a:xfrm>
              <a:off x="2760" y="523"/>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FF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2800" b="1" i="1" dirty="0">
                  <a:latin typeface="Times New Roman" panose="02020603050405020304" pitchFamily="18" charset="0"/>
                </a:rPr>
                <a:t>I</a:t>
              </a:r>
              <a:endParaRPr kumimoji="0" lang="zh-CN" altLang="en-US" sz="2800" b="1" i="1" dirty="0">
                <a:latin typeface="Times New Roman" panose="02020603050405020304" pitchFamily="18" charset="0"/>
              </a:endParaRPr>
            </a:p>
          </p:txBody>
        </p:sp>
      </p:grpSp>
      <p:grpSp>
        <p:nvGrpSpPr>
          <p:cNvPr id="324657" name="Group 49"/>
          <p:cNvGrpSpPr/>
          <p:nvPr/>
        </p:nvGrpSpPr>
        <p:grpSpPr bwMode="auto">
          <a:xfrm>
            <a:off x="5699125" y="762000"/>
            <a:ext cx="3140075" cy="4876800"/>
            <a:chOff x="3590" y="480"/>
            <a:chExt cx="1978" cy="3072"/>
          </a:xfrm>
        </p:grpSpPr>
        <p:grpSp>
          <p:nvGrpSpPr>
            <p:cNvPr id="324658" name="Group 50"/>
            <p:cNvGrpSpPr/>
            <p:nvPr/>
          </p:nvGrpSpPr>
          <p:grpSpPr bwMode="auto">
            <a:xfrm>
              <a:off x="3590" y="480"/>
              <a:ext cx="1978" cy="1878"/>
              <a:chOff x="3590" y="480"/>
              <a:chExt cx="1978" cy="1878"/>
            </a:xfrm>
          </p:grpSpPr>
          <p:grpSp>
            <p:nvGrpSpPr>
              <p:cNvPr id="324659" name="Group 51"/>
              <p:cNvGrpSpPr/>
              <p:nvPr/>
            </p:nvGrpSpPr>
            <p:grpSpPr bwMode="auto">
              <a:xfrm>
                <a:off x="3590" y="480"/>
                <a:ext cx="1738" cy="1878"/>
                <a:chOff x="3506" y="625"/>
                <a:chExt cx="1738" cy="1878"/>
              </a:xfrm>
            </p:grpSpPr>
            <p:sp>
              <p:nvSpPr>
                <p:cNvPr id="324660" name="Line 52"/>
                <p:cNvSpPr>
                  <a:spLocks noChangeShapeType="1"/>
                </p:cNvSpPr>
                <p:nvPr/>
              </p:nvSpPr>
              <p:spPr bwMode="auto">
                <a:xfrm>
                  <a:off x="3552" y="2318"/>
                  <a:ext cx="1692" cy="0"/>
                </a:xfrm>
                <a:prstGeom prst="line">
                  <a:avLst/>
                </a:prstGeom>
                <a:noFill/>
                <a:ln w="38100">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61" name="Line 53"/>
                <p:cNvSpPr>
                  <a:spLocks noChangeShapeType="1"/>
                </p:cNvSpPr>
                <p:nvPr/>
              </p:nvSpPr>
              <p:spPr bwMode="auto">
                <a:xfrm>
                  <a:off x="3768" y="1001"/>
                  <a:ext cx="0" cy="1502"/>
                </a:xfrm>
                <a:prstGeom prst="line">
                  <a:avLst/>
                </a:prstGeom>
                <a:noFill/>
                <a:ln w="38100">
                  <a:solidFill>
                    <a:schemeClr val="tx1"/>
                  </a:solidFill>
                  <a:round/>
                  <a:head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62" name="Text Box 54"/>
                <p:cNvSpPr txBox="1">
                  <a:spLocks noChangeArrowheads="1"/>
                </p:cNvSpPr>
                <p:nvPr/>
              </p:nvSpPr>
              <p:spPr bwMode="auto">
                <a:xfrm>
                  <a:off x="3506" y="625"/>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U</a:t>
                  </a:r>
                </a:p>
              </p:txBody>
            </p:sp>
          </p:grpSp>
          <p:sp>
            <p:nvSpPr>
              <p:cNvPr id="324663" name="Text Box 55"/>
              <p:cNvSpPr txBox="1">
                <a:spLocks noChangeArrowheads="1"/>
              </p:cNvSpPr>
              <p:nvPr/>
            </p:nvSpPr>
            <p:spPr bwMode="auto">
              <a:xfrm>
                <a:off x="5365" y="2016"/>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2800" b="1" i="1">
                    <a:latin typeface="Times New Roman" panose="02020603050405020304" pitchFamily="18" charset="0"/>
                  </a:rPr>
                  <a:t>I</a:t>
                </a:r>
              </a:p>
            </p:txBody>
          </p:sp>
        </p:grpSp>
        <p:sp>
          <p:nvSpPr>
            <p:cNvPr id="324664" name="Text Box 56"/>
            <p:cNvSpPr txBox="1">
              <a:spLocks noChangeArrowheads="1"/>
            </p:cNvSpPr>
            <p:nvPr/>
          </p:nvSpPr>
          <p:spPr bwMode="auto">
            <a:xfrm>
              <a:off x="3988" y="3187"/>
              <a:ext cx="114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dirty="0">
                  <a:latin typeface="Times New Roman" panose="02020603050405020304" pitchFamily="18" charset="0"/>
                </a:rPr>
                <a:t>伏安特性</a:t>
              </a:r>
            </a:p>
          </p:txBody>
        </p:sp>
      </p:grpSp>
      <p:sp>
        <p:nvSpPr>
          <p:cNvPr id="324656" name="Rectangle 48"/>
          <p:cNvSpPr>
            <a:spLocks noChangeArrowheads="1"/>
          </p:cNvSpPr>
          <p:nvPr/>
        </p:nvSpPr>
        <p:spPr bwMode="auto">
          <a:xfrm>
            <a:off x="896938" y="6049963"/>
            <a:ext cx="6409127"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dirty="0">
                <a:latin typeface="宋体" panose="02010600030101010101" pitchFamily="2" charset="-122"/>
              </a:rPr>
              <a:t>若 :</a:t>
            </a:r>
            <a:r>
              <a:rPr kumimoji="0" lang="zh-CN" altLang="en-US" sz="2800" b="1" i="1" dirty="0">
                <a:latin typeface="Times New Roman" panose="02020603050405020304" pitchFamily="18" charset="0"/>
              </a:rPr>
              <a:t> </a:t>
            </a:r>
            <a:r>
              <a:rPr kumimoji="0" lang="en-US" altLang="zh-CN" sz="2800" b="1" i="1" dirty="0">
                <a:latin typeface="Times New Roman" panose="02020603050405020304" pitchFamily="18" charset="0"/>
              </a:rPr>
              <a:t>R</a:t>
            </a:r>
            <a:r>
              <a:rPr kumimoji="0" lang="en-US" altLang="zh-CN" sz="2800" b="1" i="1" baseline="-25000" dirty="0">
                <a:latin typeface="Times New Roman" panose="02020603050405020304" pitchFamily="18" charset="0"/>
              </a:rPr>
              <a:t>O </a:t>
            </a:r>
            <a:r>
              <a:rPr lang="en-US" altLang="zh-CN" sz="2800" b="1" dirty="0">
                <a:latin typeface="Times New Roman" panose="02020603050405020304" pitchFamily="18" charset="0"/>
                <a:sym typeface="Symbol" panose="05050102010706020507" pitchFamily="18" charset="2"/>
              </a:rPr>
              <a:t> </a:t>
            </a:r>
            <a:r>
              <a:rPr kumimoji="0" lang="en-US" altLang="zh-CN" sz="3200" b="1" dirty="0">
                <a:solidFill>
                  <a:schemeClr val="accent2"/>
                </a:solidFill>
                <a:latin typeface="Times New Roman" panose="02020603050405020304" pitchFamily="18" charset="0"/>
                <a:sym typeface="Symbol" panose="05050102010706020507" pitchFamily="18" charset="2"/>
              </a:rPr>
              <a:t>    </a:t>
            </a:r>
            <a:r>
              <a:rPr kumimoji="0" lang="zh-CN" altLang="en-US" sz="3200" b="1" dirty="0">
                <a:solidFill>
                  <a:schemeClr val="accent2"/>
                </a:solidFill>
                <a:latin typeface="Times New Roman" panose="02020603050405020304" pitchFamily="18" charset="0"/>
                <a:sym typeface="Symbol" panose="05050102010706020507" pitchFamily="18" charset="2"/>
              </a:rPr>
              <a:t>理想电流源:    </a:t>
            </a:r>
            <a:r>
              <a:rPr kumimoji="0" lang="en-US" altLang="zh-CN" sz="3200" b="1" dirty="0">
                <a:latin typeface="Times New Roman" panose="02020603050405020304" pitchFamily="18" charset="0"/>
                <a:sym typeface="Symbol" panose="05050102010706020507" pitchFamily="18" charset="2"/>
              </a:rPr>
              <a:t>I = I </a:t>
            </a:r>
            <a:r>
              <a:rPr kumimoji="0" lang="en-US" altLang="zh-CN" sz="3200" b="1" baseline="-25000" dirty="0">
                <a:latin typeface="Times New Roman" panose="02020603050405020304" pitchFamily="18" charset="0"/>
                <a:sym typeface="Symbol" panose="05050102010706020507" pitchFamily="18" charset="2"/>
              </a:rPr>
              <a:t>S</a:t>
            </a:r>
            <a:r>
              <a:rPr kumimoji="0" lang="zh-CN" altLang="en-US" sz="3200" b="1" baseline="-25000" dirty="0">
                <a:solidFill>
                  <a:srgbClr val="FF3300"/>
                </a:solidFill>
                <a:latin typeface="Times New Roman" panose="02020603050405020304" pitchFamily="18" charset="0"/>
                <a:sym typeface="Symbol" panose="05050102010706020507" pitchFamily="18" charset="2"/>
              </a:rPr>
              <a:t> </a:t>
            </a:r>
          </a:p>
        </p:txBody>
      </p:sp>
      <p:sp>
        <p:nvSpPr>
          <p:cNvPr id="324665" name="Rectangle 57"/>
          <p:cNvSpPr>
            <a:spLocks noChangeArrowheads="1"/>
          </p:cNvSpPr>
          <p:nvPr/>
        </p:nvSpPr>
        <p:spPr bwMode="auto">
          <a:xfrm>
            <a:off x="512763" y="1047750"/>
            <a:ext cx="2757487" cy="2794000"/>
          </a:xfrm>
          <a:prstGeom prst="rect">
            <a:avLst/>
          </a:prstGeom>
          <a:noFill/>
          <a:ln w="38100">
            <a:solidFill>
              <a:srgbClr val="CCCCFF"/>
            </a:solidFill>
            <a:prstDash val="dash"/>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24673" name="Group 65"/>
          <p:cNvGrpSpPr/>
          <p:nvPr/>
        </p:nvGrpSpPr>
        <p:grpSpPr bwMode="auto">
          <a:xfrm>
            <a:off x="457200" y="1258888"/>
            <a:ext cx="3436938" cy="3160712"/>
            <a:chOff x="288" y="793"/>
            <a:chExt cx="2165" cy="1991"/>
          </a:xfrm>
        </p:grpSpPr>
        <p:sp>
          <p:nvSpPr>
            <p:cNvPr id="324629" name="Text Box 21"/>
            <p:cNvSpPr txBox="1">
              <a:spLocks noChangeArrowheads="1"/>
            </p:cNvSpPr>
            <p:nvPr/>
          </p:nvSpPr>
          <p:spPr bwMode="auto">
            <a:xfrm>
              <a:off x="1047" y="2419"/>
              <a:ext cx="140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电流源模型</a:t>
              </a:r>
            </a:p>
          </p:txBody>
        </p:sp>
        <p:grpSp>
          <p:nvGrpSpPr>
            <p:cNvPr id="324630" name="Group 22"/>
            <p:cNvGrpSpPr/>
            <p:nvPr/>
          </p:nvGrpSpPr>
          <p:grpSpPr bwMode="auto">
            <a:xfrm>
              <a:off x="720" y="869"/>
              <a:ext cx="306" cy="1368"/>
              <a:chOff x="2448" y="960"/>
              <a:chExt cx="192" cy="864"/>
            </a:xfrm>
          </p:grpSpPr>
          <p:grpSp>
            <p:nvGrpSpPr>
              <p:cNvPr id="324631" name="Group 23"/>
              <p:cNvGrpSpPr/>
              <p:nvPr/>
            </p:nvGrpSpPr>
            <p:grpSpPr bwMode="auto">
              <a:xfrm flipV="1">
                <a:off x="2448" y="1296"/>
                <a:ext cx="192" cy="192"/>
                <a:chOff x="1344" y="1872"/>
                <a:chExt cx="192" cy="192"/>
              </a:xfrm>
            </p:grpSpPr>
            <p:sp>
              <p:nvSpPr>
                <p:cNvPr id="324632" name="Oval 24"/>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33" name="Line 25"/>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4634" name="Line 26"/>
              <p:cNvSpPr>
                <a:spLocks noChangeShapeType="1"/>
              </p:cNvSpPr>
              <p:nvPr/>
            </p:nvSpPr>
            <p:spPr bwMode="auto">
              <a:xfrm>
                <a:off x="2544" y="1488"/>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35" name="Line 27"/>
              <p:cNvSpPr>
                <a:spLocks noChangeShapeType="1"/>
              </p:cNvSpPr>
              <p:nvPr/>
            </p:nvSpPr>
            <p:spPr bwMode="auto">
              <a:xfrm>
                <a:off x="2544" y="96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4636" name="Line 28"/>
            <p:cNvSpPr>
              <a:spLocks noChangeShapeType="1"/>
            </p:cNvSpPr>
            <p:nvPr/>
          </p:nvSpPr>
          <p:spPr bwMode="auto">
            <a:xfrm>
              <a:off x="873" y="850"/>
              <a:ext cx="1387"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37" name="Line 29"/>
            <p:cNvSpPr>
              <a:spLocks noChangeShapeType="1"/>
            </p:cNvSpPr>
            <p:nvPr/>
          </p:nvSpPr>
          <p:spPr bwMode="auto">
            <a:xfrm>
              <a:off x="883" y="2218"/>
              <a:ext cx="1377"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24638" name="Group 30"/>
            <p:cNvGrpSpPr/>
            <p:nvPr/>
          </p:nvGrpSpPr>
          <p:grpSpPr bwMode="auto">
            <a:xfrm>
              <a:off x="1438" y="850"/>
              <a:ext cx="153" cy="1368"/>
              <a:chOff x="2784" y="912"/>
              <a:chExt cx="96" cy="864"/>
            </a:xfrm>
          </p:grpSpPr>
          <p:sp>
            <p:nvSpPr>
              <p:cNvPr id="324639" name="Rectangle 31"/>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b="1">
                  <a:latin typeface="Times New Roman" panose="02020603050405020304" pitchFamily="18" charset="0"/>
                </a:endParaRPr>
              </a:p>
            </p:txBody>
          </p:sp>
          <p:sp>
            <p:nvSpPr>
              <p:cNvPr id="324640" name="Line 32"/>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41" name="Line 33"/>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4642" name="Text Box 34"/>
            <p:cNvSpPr txBox="1">
              <a:spLocks noChangeArrowheads="1"/>
            </p:cNvSpPr>
            <p:nvPr/>
          </p:nvSpPr>
          <p:spPr bwMode="auto">
            <a:xfrm>
              <a:off x="1072" y="1384"/>
              <a:ext cx="354"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R</a:t>
              </a:r>
              <a:r>
                <a:rPr lang="en-US" altLang="zh-CN" sz="2800" b="1" baseline="-25000">
                  <a:latin typeface="Times New Roman" panose="02020603050405020304" pitchFamily="18" charset="0"/>
                </a:rPr>
                <a:t>0</a:t>
              </a:r>
              <a:endParaRPr lang="en-US" altLang="zh-CN" b="1">
                <a:latin typeface="Times New Roman" panose="02020603050405020304" pitchFamily="18" charset="0"/>
              </a:endParaRPr>
            </a:p>
          </p:txBody>
        </p:sp>
        <p:sp>
          <p:nvSpPr>
            <p:cNvPr id="324643" name="Rectangle 35"/>
            <p:cNvSpPr>
              <a:spLocks noChangeArrowheads="1"/>
            </p:cNvSpPr>
            <p:nvPr/>
          </p:nvSpPr>
          <p:spPr bwMode="auto">
            <a:xfrm>
              <a:off x="2160" y="1378"/>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2800" b="1" i="1">
                  <a:latin typeface="Times New Roman" panose="02020603050405020304" pitchFamily="18" charset="0"/>
                </a:rPr>
                <a:t>U</a:t>
              </a:r>
              <a:endParaRPr lang="zh-CN" altLang="en-US" sz="1600" b="1" i="1">
                <a:latin typeface="Times New Roman" panose="02020603050405020304" pitchFamily="18" charset="0"/>
              </a:endParaRPr>
            </a:p>
          </p:txBody>
        </p:sp>
        <p:sp>
          <p:nvSpPr>
            <p:cNvPr id="324645" name="Line 37"/>
            <p:cNvSpPr>
              <a:spLocks noChangeShapeType="1"/>
            </p:cNvSpPr>
            <p:nvPr/>
          </p:nvSpPr>
          <p:spPr bwMode="auto">
            <a:xfrm>
              <a:off x="1686" y="1367"/>
              <a:ext cx="0" cy="409"/>
            </a:xfrm>
            <a:prstGeom prst="line">
              <a:avLst/>
            </a:prstGeom>
            <a:noFill/>
            <a:ln w="38100">
              <a:solidFill>
                <a:schemeClr val="tx1"/>
              </a:solidFill>
              <a:rou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46" name="Text Box 38"/>
            <p:cNvSpPr txBox="1">
              <a:spLocks noChangeArrowheads="1"/>
            </p:cNvSpPr>
            <p:nvPr/>
          </p:nvSpPr>
          <p:spPr bwMode="auto">
            <a:xfrm>
              <a:off x="1724" y="1496"/>
              <a:ext cx="354"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R</a:t>
              </a:r>
              <a:r>
                <a:rPr lang="en-US" altLang="zh-CN" sz="2800" b="1" baseline="-25000">
                  <a:latin typeface="Times New Roman" panose="02020603050405020304" pitchFamily="18" charset="0"/>
                </a:rPr>
                <a:t>0</a:t>
              </a:r>
              <a:endParaRPr lang="en-US" altLang="zh-CN" sz="2800" b="1">
                <a:solidFill>
                  <a:srgbClr val="FF3300"/>
                </a:solidFill>
                <a:latin typeface="Times New Roman" panose="02020603050405020304" pitchFamily="18" charset="0"/>
              </a:endParaRPr>
            </a:p>
          </p:txBody>
        </p:sp>
        <p:sp>
          <p:nvSpPr>
            <p:cNvPr id="324647" name="Rectangle 39"/>
            <p:cNvSpPr>
              <a:spLocks noChangeArrowheads="1"/>
            </p:cNvSpPr>
            <p:nvPr/>
          </p:nvSpPr>
          <p:spPr bwMode="auto">
            <a:xfrm>
              <a:off x="1714" y="1229"/>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2800" b="1">
                  <a:latin typeface="Times New Roman" panose="02020603050405020304" pitchFamily="18" charset="0"/>
                </a:rPr>
                <a:t>U</a:t>
              </a:r>
              <a:endParaRPr lang="zh-CN" altLang="en-US" sz="1600" b="1">
                <a:latin typeface="Times New Roman" panose="02020603050405020304" pitchFamily="18" charset="0"/>
              </a:endParaRPr>
            </a:p>
          </p:txBody>
        </p:sp>
        <p:sp>
          <p:nvSpPr>
            <p:cNvPr id="324648" name="Line 40"/>
            <p:cNvSpPr>
              <a:spLocks noChangeShapeType="1"/>
            </p:cNvSpPr>
            <p:nvPr/>
          </p:nvSpPr>
          <p:spPr bwMode="auto">
            <a:xfrm>
              <a:off x="1739" y="1504"/>
              <a:ext cx="228"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49" name="Oval 41"/>
            <p:cNvSpPr>
              <a:spLocks noChangeArrowheads="1"/>
            </p:cNvSpPr>
            <p:nvPr/>
          </p:nvSpPr>
          <p:spPr bwMode="auto">
            <a:xfrm>
              <a:off x="2241" y="793"/>
              <a:ext cx="77" cy="95"/>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50" name="Oval 42"/>
            <p:cNvSpPr>
              <a:spLocks noChangeArrowheads="1"/>
            </p:cNvSpPr>
            <p:nvPr/>
          </p:nvSpPr>
          <p:spPr bwMode="auto">
            <a:xfrm>
              <a:off x="2260" y="2180"/>
              <a:ext cx="77" cy="95"/>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51" name="Line 43"/>
            <p:cNvSpPr>
              <a:spLocks noChangeShapeType="1"/>
            </p:cNvSpPr>
            <p:nvPr/>
          </p:nvSpPr>
          <p:spPr bwMode="auto">
            <a:xfrm flipH="1" flipV="1">
              <a:off x="624" y="1367"/>
              <a:ext cx="0" cy="409"/>
            </a:xfrm>
            <a:prstGeom prst="line">
              <a:avLst/>
            </a:prstGeom>
            <a:noFill/>
            <a:ln w="38100">
              <a:solidFill>
                <a:srgbClr val="FF33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4652" name="Rectangle 44"/>
            <p:cNvSpPr>
              <a:spLocks noChangeArrowheads="1"/>
            </p:cNvSpPr>
            <p:nvPr/>
          </p:nvSpPr>
          <p:spPr bwMode="auto">
            <a:xfrm>
              <a:off x="288" y="1430"/>
              <a:ext cx="309"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r>
                <a:rPr lang="en-US" altLang="zh-CN" sz="3200" b="1" i="1">
                  <a:solidFill>
                    <a:srgbClr val="FF3300"/>
                  </a:solidFill>
                  <a:latin typeface="Times New Roman" panose="02020603050405020304" pitchFamily="18" charset="0"/>
                </a:rPr>
                <a:t>I</a:t>
              </a:r>
              <a:r>
                <a:rPr lang="en-US" altLang="zh-CN" sz="3200" b="1" i="1" baseline="-25000">
                  <a:solidFill>
                    <a:srgbClr val="FF3300"/>
                  </a:solidFill>
                  <a:latin typeface="Times New Roman" panose="02020603050405020304" pitchFamily="18" charset="0"/>
                </a:rPr>
                <a:t>S</a:t>
              </a:r>
              <a:endParaRPr lang="zh-CN" altLang="en-US" sz="3200" b="1" i="1">
                <a:solidFill>
                  <a:srgbClr val="FF3300"/>
                </a:solidFill>
                <a:latin typeface="Times New Roman" panose="02020603050405020304" pitchFamily="18" charset="0"/>
              </a:endParaRPr>
            </a:p>
          </p:txBody>
        </p:sp>
        <p:sp>
          <p:nvSpPr>
            <p:cNvPr id="324669" name="Text Box 61"/>
            <p:cNvSpPr txBox="1">
              <a:spLocks noChangeArrowheads="1"/>
            </p:cNvSpPr>
            <p:nvPr/>
          </p:nvSpPr>
          <p:spPr bwMode="auto">
            <a:xfrm>
              <a:off x="2188" y="883"/>
              <a:ext cx="21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a:latin typeface="Times New Roman" panose="02020603050405020304" pitchFamily="18" charset="0"/>
                </a:rPr>
                <a:t>+</a:t>
              </a:r>
            </a:p>
          </p:txBody>
        </p:sp>
        <p:sp>
          <p:nvSpPr>
            <p:cNvPr id="324670" name="Text Box 62"/>
            <p:cNvSpPr txBox="1">
              <a:spLocks noChangeArrowheads="1"/>
            </p:cNvSpPr>
            <p:nvPr/>
          </p:nvSpPr>
          <p:spPr bwMode="auto">
            <a:xfrm>
              <a:off x="2188" y="1843"/>
              <a:ext cx="21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a:latin typeface="Times New Roman" panose="02020603050405020304" pitchFamily="18" charset="0"/>
                </a:rPr>
                <a:t>－</a:t>
              </a:r>
            </a:p>
          </p:txBody>
        </p:sp>
      </p:grpSp>
      <p:sp>
        <p:nvSpPr>
          <p:cNvPr id="324680" name="AutoShape 72">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81" name="AutoShape 73">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24673"/>
                                        </p:tgtEl>
                                        <p:attrNameLst>
                                          <p:attrName>style.visibility</p:attrName>
                                        </p:attrNameLst>
                                      </p:cBhvr>
                                      <p:to>
                                        <p:strVal val="visible"/>
                                      </p:to>
                                    </p:set>
                                    <p:animEffect transition="in" filter="box(out)">
                                      <p:cBhvr>
                                        <p:cTn id="7" dur="500"/>
                                        <p:tgtEl>
                                          <p:spTgt spid="32467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324665"/>
                                        </p:tgtEl>
                                        <p:attrNameLst>
                                          <p:attrName>style.visibility</p:attrName>
                                        </p:attrNameLst>
                                      </p:cBhvr>
                                      <p:to>
                                        <p:strVal val="visible"/>
                                      </p:to>
                                    </p:set>
                                    <p:animEffect transition="in" filter="barn(outVertical)">
                                      <p:cBhvr>
                                        <p:cTn id="12" dur="500"/>
                                        <p:tgtEl>
                                          <p:spTgt spid="3246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324620"/>
                                        </p:tgtEl>
                                        <p:attrNameLst>
                                          <p:attrName>style.visibility</p:attrName>
                                        </p:attrNameLst>
                                      </p:cBhvr>
                                      <p:to>
                                        <p:strVal val="visible"/>
                                      </p:to>
                                    </p:set>
                                    <p:animEffect transition="in" filter="wipe(right)">
                                      <p:cBhvr>
                                        <p:cTn id="17" dur="500"/>
                                        <p:tgtEl>
                                          <p:spTgt spid="3246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4674"/>
                                        </p:tgtEl>
                                        <p:attrNameLst>
                                          <p:attrName>style.visibility</p:attrName>
                                        </p:attrNameLst>
                                      </p:cBhvr>
                                      <p:to>
                                        <p:strVal val="visible"/>
                                      </p:to>
                                    </p:set>
                                    <p:animEffect transition="in" filter="wipe(left)">
                                      <p:cBhvr>
                                        <p:cTn id="22" dur="500"/>
                                        <p:tgtEl>
                                          <p:spTgt spid="3246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4611"/>
                                        </p:tgtEl>
                                        <p:attrNameLst>
                                          <p:attrName>style.visibility</p:attrName>
                                        </p:attrNameLst>
                                      </p:cBhvr>
                                      <p:to>
                                        <p:strVal val="visible"/>
                                      </p:to>
                                    </p:set>
                                    <p:animEffect transition="in" filter="wipe(left)">
                                      <p:cBhvr>
                                        <p:cTn id="27" dur="500"/>
                                        <p:tgtEl>
                                          <p:spTgt spid="32461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nodeType="clickEffect">
                                  <p:stCondLst>
                                    <p:cond delay="0"/>
                                  </p:stCondLst>
                                  <p:childTnLst>
                                    <p:set>
                                      <p:cBhvr>
                                        <p:cTn id="31" dur="1" fill="hold">
                                          <p:stCondLst>
                                            <p:cond delay="0"/>
                                          </p:stCondLst>
                                        </p:cTn>
                                        <p:tgtEl>
                                          <p:spTgt spid="324657"/>
                                        </p:tgtEl>
                                        <p:attrNameLst>
                                          <p:attrName>style.visibility</p:attrName>
                                        </p:attrNameLst>
                                      </p:cBhvr>
                                      <p:to>
                                        <p:strVal val="visible"/>
                                      </p:to>
                                    </p:set>
                                    <p:animEffect transition="in" filter="box(out)">
                                      <p:cBhvr>
                                        <p:cTn id="32" dur="500"/>
                                        <p:tgtEl>
                                          <p:spTgt spid="324657"/>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9" fill="hold" grpId="0" nodeType="clickEffect">
                                  <p:stCondLst>
                                    <p:cond delay="0"/>
                                  </p:stCondLst>
                                  <p:childTnLst>
                                    <p:set>
                                      <p:cBhvr>
                                        <p:cTn id="36" dur="1" fill="hold">
                                          <p:stCondLst>
                                            <p:cond delay="0"/>
                                          </p:stCondLst>
                                        </p:cTn>
                                        <p:tgtEl>
                                          <p:spTgt spid="324612"/>
                                        </p:tgtEl>
                                        <p:attrNameLst>
                                          <p:attrName>style.visibility</p:attrName>
                                        </p:attrNameLst>
                                      </p:cBhvr>
                                      <p:to>
                                        <p:strVal val="visible"/>
                                      </p:to>
                                    </p:set>
                                    <p:animEffect transition="in" filter="strips(upLeft)">
                                      <p:cBhvr>
                                        <p:cTn id="37" dur="500"/>
                                        <p:tgtEl>
                                          <p:spTgt spid="3246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24617"/>
                                        </p:tgtEl>
                                        <p:attrNameLst>
                                          <p:attrName>style.visibility</p:attrName>
                                        </p:attrNameLst>
                                      </p:cBhvr>
                                      <p:to>
                                        <p:strVal val="visible"/>
                                      </p:to>
                                    </p:set>
                                    <p:animEffect transition="in" filter="wipe(down)">
                                      <p:cBhvr>
                                        <p:cTn id="42" dur="500"/>
                                        <p:tgtEl>
                                          <p:spTgt spid="324617"/>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324656"/>
                                        </p:tgtEl>
                                        <p:attrNameLst>
                                          <p:attrName>style.visibility</p:attrName>
                                        </p:attrNameLst>
                                      </p:cBhvr>
                                      <p:to>
                                        <p:strVal val="visible"/>
                                      </p:to>
                                    </p:set>
                                    <p:animEffect transition="in" filter="box(out)">
                                      <p:cBhvr>
                                        <p:cTn id="47" dur="500"/>
                                        <p:tgtEl>
                                          <p:spTgt spid="32465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24675"/>
                                        </p:tgtEl>
                                        <p:attrNameLst>
                                          <p:attrName>style.visibility</p:attrName>
                                        </p:attrNameLst>
                                      </p:cBhvr>
                                      <p:to>
                                        <p:strVal val="visible"/>
                                      </p:to>
                                    </p:set>
                                    <p:animEffect transition="in" filter="wipe(down)">
                                      <p:cBhvr>
                                        <p:cTn id="52" dur="500"/>
                                        <p:tgtEl>
                                          <p:spTgt spid="324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12" grpId="0" animBg="1"/>
      <p:bldP spid="324656" grpId="0" autoUpdateAnimBg="0"/>
      <p:bldP spid="32466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99592" y="332656"/>
            <a:ext cx="6480720" cy="576064"/>
          </a:xfrm>
        </p:spPr>
        <p:txBody>
          <a:bodyPr/>
          <a:lstStyle/>
          <a:p>
            <a:r>
              <a:rPr lang="zh-CN" altLang="en-US" dirty="0" smtClean="0"/>
              <a:t>内容提要</a:t>
            </a:r>
            <a:endParaRPr lang="zh-CN" altLang="en-US" dirty="0"/>
          </a:p>
        </p:txBody>
      </p:sp>
      <p:sp>
        <p:nvSpPr>
          <p:cNvPr id="3" name="副标题 2"/>
          <p:cNvSpPr>
            <a:spLocks noGrp="1"/>
          </p:cNvSpPr>
          <p:nvPr>
            <p:ph type="subTitle" idx="1"/>
          </p:nvPr>
        </p:nvSpPr>
        <p:spPr>
          <a:xfrm>
            <a:off x="827584" y="1196752"/>
            <a:ext cx="7056784" cy="4320480"/>
          </a:xfrm>
        </p:spPr>
        <p:txBody>
          <a:bodyPr/>
          <a:lstStyle/>
          <a:p>
            <a:pPr algn="l">
              <a:spcAft>
                <a:spcPts val="1200"/>
              </a:spcAft>
            </a:pPr>
            <a:r>
              <a:rPr lang="en-US" altLang="zh-CN" b="1" dirty="0" smtClean="0">
                <a:solidFill>
                  <a:schemeClr val="accent2"/>
                </a:solidFill>
              </a:rPr>
              <a:t>2.1 </a:t>
            </a:r>
            <a:r>
              <a:rPr lang="zh-CN" altLang="zh-CN" b="1" dirty="0" smtClean="0">
                <a:solidFill>
                  <a:schemeClr val="accent2"/>
                </a:solidFill>
              </a:rPr>
              <a:t>一</a:t>
            </a:r>
            <a:r>
              <a:rPr lang="zh-CN" altLang="zh-CN" b="1" dirty="0">
                <a:solidFill>
                  <a:schemeClr val="accent2"/>
                </a:solidFill>
              </a:rPr>
              <a:t>端口电路的等效</a:t>
            </a:r>
            <a:r>
              <a:rPr lang="zh-CN" altLang="zh-CN" b="1" dirty="0" smtClean="0">
                <a:solidFill>
                  <a:schemeClr val="accent2"/>
                </a:solidFill>
              </a:rPr>
              <a:t>变换</a:t>
            </a:r>
            <a:endParaRPr lang="en-US" altLang="zh-CN" b="1" dirty="0" smtClean="0">
              <a:solidFill>
                <a:schemeClr val="accent2"/>
              </a:solidFill>
            </a:endParaRPr>
          </a:p>
          <a:p>
            <a:pPr algn="l">
              <a:spcAft>
                <a:spcPts val="1200"/>
              </a:spcAft>
            </a:pPr>
            <a:r>
              <a:rPr lang="en-US" altLang="zh-CN" b="1" dirty="0" smtClean="0">
                <a:solidFill>
                  <a:schemeClr val="accent2"/>
                </a:solidFill>
              </a:rPr>
              <a:t>2.2 </a:t>
            </a:r>
            <a:r>
              <a:rPr lang="zh-CN" altLang="zh-CN" b="1" dirty="0" smtClean="0">
                <a:solidFill>
                  <a:schemeClr val="accent2"/>
                </a:solidFill>
              </a:rPr>
              <a:t>支路</a:t>
            </a:r>
            <a:r>
              <a:rPr lang="zh-CN" altLang="zh-CN" b="1" dirty="0">
                <a:solidFill>
                  <a:schemeClr val="accent2"/>
                </a:solidFill>
              </a:rPr>
              <a:t>电流</a:t>
            </a:r>
            <a:r>
              <a:rPr lang="zh-CN" altLang="zh-CN" b="1" dirty="0" smtClean="0">
                <a:solidFill>
                  <a:schemeClr val="accent2"/>
                </a:solidFill>
              </a:rPr>
              <a:t>法</a:t>
            </a:r>
            <a:endParaRPr lang="en-US" altLang="zh-CN" b="1" dirty="0" smtClean="0">
              <a:solidFill>
                <a:schemeClr val="accent2"/>
              </a:solidFill>
            </a:endParaRPr>
          </a:p>
          <a:p>
            <a:pPr algn="l">
              <a:spcAft>
                <a:spcPts val="1200"/>
              </a:spcAft>
            </a:pPr>
            <a:r>
              <a:rPr lang="en-US" altLang="zh-CN" b="1" dirty="0" smtClean="0">
                <a:solidFill>
                  <a:schemeClr val="accent2"/>
                </a:solidFill>
              </a:rPr>
              <a:t>2.2 </a:t>
            </a:r>
            <a:r>
              <a:rPr lang="zh-CN" altLang="zh-CN" b="1" dirty="0" smtClean="0">
                <a:solidFill>
                  <a:schemeClr val="accent2"/>
                </a:solidFill>
              </a:rPr>
              <a:t>回路</a:t>
            </a:r>
            <a:r>
              <a:rPr lang="zh-CN" altLang="zh-CN" b="1" dirty="0">
                <a:solidFill>
                  <a:schemeClr val="accent2"/>
                </a:solidFill>
              </a:rPr>
              <a:t>（网孔）电流</a:t>
            </a:r>
            <a:r>
              <a:rPr lang="zh-CN" altLang="zh-CN" b="1" dirty="0" smtClean="0">
                <a:solidFill>
                  <a:schemeClr val="accent2"/>
                </a:solidFill>
              </a:rPr>
              <a:t>法</a:t>
            </a:r>
            <a:endParaRPr lang="en-US" altLang="zh-CN" b="1" dirty="0" smtClean="0">
              <a:solidFill>
                <a:schemeClr val="accent2"/>
              </a:solidFill>
            </a:endParaRPr>
          </a:p>
          <a:p>
            <a:pPr algn="l">
              <a:spcAft>
                <a:spcPts val="1200"/>
              </a:spcAft>
            </a:pPr>
            <a:r>
              <a:rPr lang="en-US" altLang="zh-CN" b="1" dirty="0">
                <a:solidFill>
                  <a:schemeClr val="accent2"/>
                </a:solidFill>
              </a:rPr>
              <a:t>2.4  </a:t>
            </a:r>
            <a:r>
              <a:rPr lang="zh-CN" altLang="zh-CN" b="1" dirty="0">
                <a:solidFill>
                  <a:schemeClr val="accent2"/>
                </a:solidFill>
              </a:rPr>
              <a:t>结点电压</a:t>
            </a:r>
            <a:r>
              <a:rPr lang="zh-CN" altLang="zh-CN" b="1" dirty="0" smtClean="0">
                <a:solidFill>
                  <a:schemeClr val="accent2"/>
                </a:solidFill>
              </a:rPr>
              <a:t>法</a:t>
            </a:r>
            <a:endParaRPr lang="en-US" altLang="zh-CN" b="1" dirty="0" smtClean="0">
              <a:solidFill>
                <a:schemeClr val="accent2"/>
              </a:solidFill>
            </a:endParaRPr>
          </a:p>
          <a:p>
            <a:pPr algn="l">
              <a:spcAft>
                <a:spcPts val="1200"/>
              </a:spcAft>
            </a:pPr>
            <a:r>
              <a:rPr lang="en-US" altLang="zh-CN" b="1" dirty="0">
                <a:solidFill>
                  <a:schemeClr val="accent2"/>
                </a:solidFill>
              </a:rPr>
              <a:t>2.5  </a:t>
            </a:r>
            <a:r>
              <a:rPr lang="zh-CN" altLang="zh-CN" b="1" dirty="0">
                <a:solidFill>
                  <a:schemeClr val="accent2"/>
                </a:solidFill>
              </a:rPr>
              <a:t>叠加定理</a:t>
            </a:r>
          </a:p>
          <a:p>
            <a:pPr algn="l">
              <a:spcAft>
                <a:spcPts val="1200"/>
              </a:spcAft>
            </a:pPr>
            <a:r>
              <a:rPr lang="en-US" altLang="zh-CN" b="1" dirty="0">
                <a:solidFill>
                  <a:schemeClr val="accent2"/>
                </a:solidFill>
              </a:rPr>
              <a:t>2.6  </a:t>
            </a:r>
            <a:r>
              <a:rPr lang="zh-CN" altLang="zh-CN" b="1" dirty="0">
                <a:solidFill>
                  <a:schemeClr val="accent2"/>
                </a:solidFill>
              </a:rPr>
              <a:t>等效电源定理</a:t>
            </a:r>
          </a:p>
          <a:p>
            <a:pPr algn="l">
              <a:spcAft>
                <a:spcPts val="1200"/>
              </a:spcAft>
            </a:pPr>
            <a:endParaRPr lang="zh-CN" altLang="en-US" b="1" dirty="0">
              <a:solidFill>
                <a:schemeClr val="accent2"/>
              </a:solidFill>
              <a:sym typeface="+mn-ea"/>
            </a:endParaRPr>
          </a:p>
          <a:p>
            <a:pPr algn="l"/>
            <a:endParaRPr lang="zh-CN" altLang="zh-CN" b="1" dirty="0"/>
          </a:p>
          <a:p>
            <a:pPr algn="l"/>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Text Box 2"/>
          <p:cNvSpPr txBox="1">
            <a:spLocks noChangeArrowheads="1"/>
          </p:cNvSpPr>
          <p:nvPr/>
        </p:nvSpPr>
        <p:spPr bwMode="auto">
          <a:xfrm>
            <a:off x="725488" y="331788"/>
            <a:ext cx="4512774"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solidFill>
                  <a:schemeClr val="accent2"/>
                </a:solidFill>
                <a:latin typeface="宋体" panose="02010600030101010101" pitchFamily="2" charset="-122"/>
              </a:rPr>
              <a:t>理想电流源 （恒流源):</a:t>
            </a:r>
            <a:endParaRPr kumimoji="0" lang="zh-CN" altLang="en-US" sz="2800" b="1" dirty="0">
              <a:solidFill>
                <a:schemeClr val="accent2"/>
              </a:solidFill>
              <a:latin typeface="Times New Roman" panose="02020603050405020304" pitchFamily="18" charset="0"/>
              <a:sym typeface="Symbol" panose="05050102010706020507" pitchFamily="18" charset="2"/>
            </a:endParaRPr>
          </a:p>
        </p:txBody>
      </p:sp>
      <p:sp>
        <p:nvSpPr>
          <p:cNvPr id="325635" name="Text Box 3"/>
          <p:cNvSpPr txBox="1">
            <a:spLocks noChangeArrowheads="1"/>
          </p:cNvSpPr>
          <p:nvPr/>
        </p:nvSpPr>
        <p:spPr bwMode="auto">
          <a:xfrm>
            <a:off x="1695450" y="4419600"/>
            <a:ext cx="7143750" cy="1457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lnSpc>
                <a:spcPct val="140000"/>
              </a:lnSpc>
            </a:pPr>
            <a:r>
              <a:rPr kumimoji="0" lang="zh-CN" altLang="en-US" sz="3200" b="1" dirty="0">
                <a:latin typeface="Times New Roman" panose="02020603050405020304" pitchFamily="18" charset="0"/>
              </a:rPr>
              <a:t>（2）输出电流不变，其值恒等于电</a:t>
            </a:r>
          </a:p>
          <a:p>
            <a:pPr eaLnBrk="0" hangingPunct="0">
              <a:lnSpc>
                <a:spcPct val="140000"/>
              </a:lnSpc>
            </a:pPr>
            <a:r>
              <a:rPr kumimoji="0" lang="zh-CN" altLang="en-US" sz="3200" b="1" dirty="0">
                <a:latin typeface="Times New Roman" panose="02020603050405020304" pitchFamily="18" charset="0"/>
              </a:rPr>
              <a:t>          流源电流 </a:t>
            </a:r>
            <a:r>
              <a:rPr kumimoji="0" lang="en-US" altLang="zh-CN" sz="3200" b="1" i="1" dirty="0">
                <a:latin typeface="Times New Roman" panose="02020603050405020304" pitchFamily="18" charset="0"/>
              </a:rPr>
              <a:t>I</a:t>
            </a:r>
            <a:r>
              <a:rPr kumimoji="0" lang="en-US" altLang="zh-CN" sz="3200" b="1" i="1" baseline="-25000" dirty="0">
                <a:latin typeface="Times New Roman" panose="02020603050405020304" pitchFamily="18" charset="0"/>
              </a:rPr>
              <a:t>S。</a:t>
            </a:r>
            <a:r>
              <a:rPr kumimoji="0" lang="en-US" altLang="zh-CN" sz="3200" b="1" dirty="0">
                <a:solidFill>
                  <a:srgbClr val="663300"/>
                </a:solidFill>
                <a:latin typeface="Times New Roman" panose="02020603050405020304" pitchFamily="18" charset="0"/>
              </a:rPr>
              <a:t>          </a:t>
            </a:r>
          </a:p>
        </p:txBody>
      </p:sp>
      <p:sp>
        <p:nvSpPr>
          <p:cNvPr id="325654" name="Rectangle 22"/>
          <p:cNvSpPr>
            <a:spLocks noChangeArrowheads="1"/>
          </p:cNvSpPr>
          <p:nvPr/>
        </p:nvSpPr>
        <p:spPr bwMode="auto">
          <a:xfrm>
            <a:off x="1676400" y="5943600"/>
            <a:ext cx="5672138"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（3）输出电压由外电路决定。</a:t>
            </a:r>
            <a:endParaRPr kumimoji="0" lang="zh-CN" altLang="en-US" sz="2800" b="1">
              <a:latin typeface="Times New Roman" panose="02020603050405020304" pitchFamily="18" charset="0"/>
            </a:endParaRPr>
          </a:p>
        </p:txBody>
      </p:sp>
      <p:grpSp>
        <p:nvGrpSpPr>
          <p:cNvPr id="325673" name="Group 41"/>
          <p:cNvGrpSpPr/>
          <p:nvPr/>
        </p:nvGrpSpPr>
        <p:grpSpPr bwMode="auto">
          <a:xfrm>
            <a:off x="4679950" y="1168400"/>
            <a:ext cx="2787650" cy="2916238"/>
            <a:chOff x="2948" y="736"/>
            <a:chExt cx="1756" cy="1837"/>
          </a:xfrm>
        </p:grpSpPr>
        <p:sp>
          <p:nvSpPr>
            <p:cNvPr id="325648" name="Line 16"/>
            <p:cNvSpPr>
              <a:spLocks noChangeShapeType="1"/>
            </p:cNvSpPr>
            <p:nvPr/>
          </p:nvSpPr>
          <p:spPr bwMode="auto">
            <a:xfrm flipV="1">
              <a:off x="3281" y="960"/>
              <a:ext cx="0" cy="886"/>
            </a:xfrm>
            <a:prstGeom prst="line">
              <a:avLst/>
            </a:prstGeom>
            <a:noFill/>
            <a:ln w="38100">
              <a:solidFill>
                <a:schemeClr val="tx1"/>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9" name="Line 17"/>
            <p:cNvSpPr>
              <a:spLocks noChangeShapeType="1"/>
            </p:cNvSpPr>
            <p:nvPr/>
          </p:nvSpPr>
          <p:spPr bwMode="auto">
            <a:xfrm>
              <a:off x="3281" y="1846"/>
              <a:ext cx="1360"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50" name="Line 18"/>
            <p:cNvSpPr>
              <a:spLocks noChangeShapeType="1"/>
            </p:cNvSpPr>
            <p:nvPr/>
          </p:nvSpPr>
          <p:spPr bwMode="auto">
            <a:xfrm flipV="1">
              <a:off x="3940" y="986"/>
              <a:ext cx="0" cy="886"/>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51" name="Text Box 19"/>
            <p:cNvSpPr txBox="1">
              <a:spLocks noChangeArrowheads="1"/>
            </p:cNvSpPr>
            <p:nvPr/>
          </p:nvSpPr>
          <p:spPr bwMode="auto">
            <a:xfrm>
              <a:off x="4488" y="1426"/>
              <a:ext cx="21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I</a:t>
              </a:r>
              <a:endParaRPr kumimoji="0" lang="en-US" altLang="zh-CN" b="1">
                <a:latin typeface="Times New Roman" panose="02020603050405020304" pitchFamily="18" charset="0"/>
              </a:endParaRPr>
            </a:p>
          </p:txBody>
        </p:sp>
        <p:sp>
          <p:nvSpPr>
            <p:cNvPr id="325652" name="Text Box 20"/>
            <p:cNvSpPr txBox="1">
              <a:spLocks noChangeArrowheads="1"/>
            </p:cNvSpPr>
            <p:nvPr/>
          </p:nvSpPr>
          <p:spPr bwMode="auto">
            <a:xfrm>
              <a:off x="2948" y="736"/>
              <a:ext cx="30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U</a:t>
              </a:r>
              <a:endParaRPr kumimoji="0" lang="en-US" altLang="zh-CN" b="1">
                <a:latin typeface="Times New Roman" panose="02020603050405020304" pitchFamily="18" charset="0"/>
              </a:endParaRPr>
            </a:p>
          </p:txBody>
        </p:sp>
        <p:sp>
          <p:nvSpPr>
            <p:cNvPr id="325653" name="Text Box 21"/>
            <p:cNvSpPr txBox="1">
              <a:spLocks noChangeArrowheads="1"/>
            </p:cNvSpPr>
            <p:nvPr/>
          </p:nvSpPr>
          <p:spPr bwMode="auto">
            <a:xfrm>
              <a:off x="3750" y="1879"/>
              <a:ext cx="30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I</a:t>
              </a:r>
              <a:r>
                <a:rPr kumimoji="0" lang="en-US" altLang="zh-CN" sz="2800" b="1" i="1" baseline="-25000">
                  <a:latin typeface="Times New Roman" panose="02020603050405020304" pitchFamily="18" charset="0"/>
                </a:rPr>
                <a:t>S</a:t>
              </a:r>
              <a:endParaRPr kumimoji="0" lang="en-US" altLang="zh-CN" sz="2800" b="1">
                <a:latin typeface="Times New Roman" panose="02020603050405020304" pitchFamily="18" charset="0"/>
              </a:endParaRPr>
            </a:p>
          </p:txBody>
        </p:sp>
        <p:sp>
          <p:nvSpPr>
            <p:cNvPr id="325655" name="Text Box 23"/>
            <p:cNvSpPr txBox="1">
              <a:spLocks noChangeArrowheads="1"/>
            </p:cNvSpPr>
            <p:nvPr/>
          </p:nvSpPr>
          <p:spPr bwMode="auto">
            <a:xfrm>
              <a:off x="3364" y="2208"/>
              <a:ext cx="114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伏安特性</a:t>
              </a:r>
            </a:p>
          </p:txBody>
        </p:sp>
      </p:grpSp>
      <p:grpSp>
        <p:nvGrpSpPr>
          <p:cNvPr id="325671" name="Group 39"/>
          <p:cNvGrpSpPr/>
          <p:nvPr/>
        </p:nvGrpSpPr>
        <p:grpSpPr bwMode="auto">
          <a:xfrm>
            <a:off x="762000" y="3763963"/>
            <a:ext cx="3403600" cy="617537"/>
            <a:chOff x="480" y="2371"/>
            <a:chExt cx="2144" cy="389"/>
          </a:xfrm>
        </p:grpSpPr>
        <p:sp>
          <p:nvSpPr>
            <p:cNvPr id="325657" name="Text Box 25"/>
            <p:cNvSpPr txBox="1">
              <a:spLocks noChangeArrowheads="1"/>
            </p:cNvSpPr>
            <p:nvPr/>
          </p:nvSpPr>
          <p:spPr bwMode="auto">
            <a:xfrm>
              <a:off x="1056" y="2395"/>
              <a:ext cx="156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6699"/>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spcBef>
                  <a:spcPct val="50000"/>
                </a:spcBef>
              </a:pPr>
              <a:r>
                <a:rPr kumimoji="0" lang="zh-CN" altLang="en-US" sz="3200" b="1">
                  <a:latin typeface="Times New Roman" panose="02020603050405020304" pitchFamily="18" charset="0"/>
                </a:rPr>
                <a:t>（1）</a:t>
              </a:r>
              <a:r>
                <a:rPr kumimoji="0" lang="zh-CN" altLang="zh-CN" sz="2800" b="1" i="1">
                  <a:latin typeface="Times New Roman" panose="02020603050405020304" pitchFamily="18" charset="0"/>
                </a:rPr>
                <a:t> </a:t>
              </a:r>
              <a:r>
                <a:rPr kumimoji="0" lang="en-US" altLang="zh-CN" sz="2800" b="1" i="1">
                  <a:latin typeface="Times New Roman" panose="02020603050405020304" pitchFamily="18" charset="0"/>
                </a:rPr>
                <a:t>R</a:t>
              </a:r>
              <a:r>
                <a:rPr kumimoji="0" lang="en-US" altLang="zh-CN" sz="2800" b="1" i="1" baseline="-25000">
                  <a:latin typeface="Times New Roman" panose="02020603050405020304" pitchFamily="18" charset="0"/>
                </a:rPr>
                <a:t>O </a:t>
              </a:r>
              <a:r>
                <a:rPr lang="en-US" altLang="zh-CN" sz="2800" b="1">
                  <a:latin typeface="Times New Roman" panose="02020603050405020304" pitchFamily="18" charset="0"/>
                  <a:sym typeface="Symbol" panose="05050102010706020507" pitchFamily="18" charset="2"/>
                </a:rPr>
                <a:t> </a:t>
              </a:r>
              <a:r>
                <a:rPr kumimoji="0" lang="en-US" altLang="zh-CN" sz="3200" b="1">
                  <a:latin typeface="Times New Roman" panose="02020603050405020304" pitchFamily="18" charset="0"/>
                  <a:sym typeface="Symbol" panose="05050102010706020507" pitchFamily="18" charset="2"/>
                </a:rPr>
                <a:t></a:t>
              </a:r>
              <a:endParaRPr kumimoji="0" lang="zh-CN" altLang="en-US" sz="3200" b="1">
                <a:latin typeface="Times New Roman" panose="02020603050405020304" pitchFamily="18" charset="0"/>
                <a:sym typeface="Symbol" panose="05050102010706020507" pitchFamily="18" charset="2"/>
              </a:endParaRPr>
            </a:p>
          </p:txBody>
        </p:sp>
        <p:sp>
          <p:nvSpPr>
            <p:cNvPr id="325658" name="Text Box 26"/>
            <p:cNvSpPr txBox="1">
              <a:spLocks noChangeArrowheads="1"/>
            </p:cNvSpPr>
            <p:nvPr/>
          </p:nvSpPr>
          <p:spPr bwMode="auto">
            <a:xfrm>
              <a:off x="480" y="2371"/>
              <a:ext cx="890"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特点：</a:t>
              </a:r>
            </a:p>
          </p:txBody>
        </p:sp>
      </p:grpSp>
      <p:graphicFrame>
        <p:nvGraphicFramePr>
          <p:cNvPr id="325662" name="Object 30"/>
          <p:cNvGraphicFramePr>
            <a:graphicFrameLocks noChangeAspect="1"/>
          </p:cNvGraphicFramePr>
          <p:nvPr/>
        </p:nvGraphicFramePr>
        <p:xfrm>
          <a:off x="76200" y="5732463"/>
          <a:ext cx="1262063" cy="1046162"/>
        </p:xfrm>
        <a:graphic>
          <a:graphicData uri="http://schemas.openxmlformats.org/presentationml/2006/ole">
            <mc:AlternateContent xmlns:mc="http://schemas.openxmlformats.org/markup-compatibility/2006">
              <mc:Choice xmlns:v="urn:schemas-microsoft-com:vml" Requires="v">
                <p:oleObj spid="_x0000_s15379" name="剪辑" r:id="rId3" imgW="47971075" imgH="48665130" progId="MS_ClipArt_Gallery.2">
                  <p:embed/>
                </p:oleObj>
              </mc:Choice>
              <mc:Fallback>
                <p:oleObj name="剪辑" r:id="rId3" imgW="47971075" imgH="48665130" progId="MS_ClipArt_Gallery.2">
                  <p:embed/>
                  <p:pic>
                    <p:nvPicPr>
                      <p:cNvPr id="0" name="图片 153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5732463"/>
                        <a:ext cx="1262063" cy="1046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25663" name="Group 31"/>
          <p:cNvGrpSpPr/>
          <p:nvPr/>
        </p:nvGrpSpPr>
        <p:grpSpPr bwMode="auto">
          <a:xfrm>
            <a:off x="7924800" y="812800"/>
            <a:ext cx="914400" cy="787400"/>
            <a:chOff x="3936" y="96"/>
            <a:chExt cx="1152" cy="768"/>
          </a:xfrm>
        </p:grpSpPr>
        <p:sp>
          <p:nvSpPr>
            <p:cNvPr id="325664" name="AutoShape 32"/>
            <p:cNvSpPr>
              <a:spLocks noChangeArrowheads="1"/>
            </p:cNvSpPr>
            <p:nvPr/>
          </p:nvSpPr>
          <p:spPr bwMode="auto">
            <a:xfrm>
              <a:off x="3936" y="96"/>
              <a:ext cx="576" cy="672"/>
            </a:xfrm>
            <a:prstGeom prst="star4">
              <a:avLst>
                <a:gd name="adj" fmla="val 12500"/>
              </a:avLst>
            </a:prstGeom>
            <a:gradFill rotWithShape="0">
              <a:gsLst>
                <a:gs pos="0">
                  <a:srgbClr val="FFFFFF"/>
                </a:gs>
                <a:gs pos="100000">
                  <a:srgbClr val="0099CC"/>
                </a:gs>
              </a:gsLst>
              <a:path path="shape">
                <a:fillToRect l="50000" t="50000" r="50000" b="50000"/>
              </a:path>
            </a:gradFill>
            <a:ln w="19050" cap="sq">
              <a:solidFill>
                <a:srgbClr val="00CC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65" name="AutoShape 33"/>
            <p:cNvSpPr>
              <a:spLocks noChangeArrowheads="1"/>
            </p:cNvSpPr>
            <p:nvPr/>
          </p:nvSpPr>
          <p:spPr bwMode="auto">
            <a:xfrm>
              <a:off x="4608" y="384"/>
              <a:ext cx="480" cy="480"/>
            </a:xfrm>
            <a:prstGeom prst="star4">
              <a:avLst>
                <a:gd name="adj" fmla="val 12500"/>
              </a:avLst>
            </a:prstGeom>
            <a:gradFill rotWithShape="0">
              <a:gsLst>
                <a:gs pos="0">
                  <a:srgbClr val="FFFFFF"/>
                </a:gs>
                <a:gs pos="100000">
                  <a:srgbClr val="0099CC"/>
                </a:gs>
              </a:gsLst>
              <a:path path="shape">
                <a:fillToRect l="50000" t="50000" r="50000" b="50000"/>
              </a:path>
            </a:gradFill>
            <a:ln w="19050" cap="sq">
              <a:solidFill>
                <a:srgbClr val="00CC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25672" name="Group 40"/>
          <p:cNvGrpSpPr/>
          <p:nvPr/>
        </p:nvGrpSpPr>
        <p:grpSpPr bwMode="auto">
          <a:xfrm>
            <a:off x="1047750" y="944563"/>
            <a:ext cx="2762250" cy="2255837"/>
            <a:chOff x="660" y="595"/>
            <a:chExt cx="1740" cy="1421"/>
          </a:xfrm>
        </p:grpSpPr>
        <p:sp>
          <p:nvSpPr>
            <p:cNvPr id="325636" name="Line 4"/>
            <p:cNvSpPr>
              <a:spLocks noChangeShapeType="1"/>
            </p:cNvSpPr>
            <p:nvPr/>
          </p:nvSpPr>
          <p:spPr bwMode="auto">
            <a:xfrm>
              <a:off x="1192" y="970"/>
              <a:ext cx="825"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37" name="Line 5"/>
            <p:cNvSpPr>
              <a:spLocks noChangeShapeType="1"/>
            </p:cNvSpPr>
            <p:nvPr/>
          </p:nvSpPr>
          <p:spPr bwMode="auto">
            <a:xfrm>
              <a:off x="1192" y="1962"/>
              <a:ext cx="825"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38" name="Line 6"/>
            <p:cNvSpPr>
              <a:spLocks noChangeShapeType="1"/>
            </p:cNvSpPr>
            <p:nvPr/>
          </p:nvSpPr>
          <p:spPr bwMode="auto">
            <a:xfrm>
              <a:off x="1535" y="827"/>
              <a:ext cx="319" cy="0"/>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0" name="Text Box 8"/>
            <p:cNvSpPr txBox="1">
              <a:spLocks noChangeArrowheads="1"/>
            </p:cNvSpPr>
            <p:nvPr/>
          </p:nvSpPr>
          <p:spPr bwMode="auto">
            <a:xfrm>
              <a:off x="1296" y="595"/>
              <a:ext cx="21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latin typeface="Times New Roman" panose="02020603050405020304" pitchFamily="18" charset="0"/>
                </a:rPr>
                <a:t>I</a:t>
              </a:r>
            </a:p>
          </p:txBody>
        </p:sp>
        <p:sp>
          <p:nvSpPr>
            <p:cNvPr id="325641" name="Text Box 9"/>
            <p:cNvSpPr txBox="1">
              <a:spLocks noChangeArrowheads="1"/>
            </p:cNvSpPr>
            <p:nvPr/>
          </p:nvSpPr>
          <p:spPr bwMode="auto">
            <a:xfrm>
              <a:off x="1907" y="1315"/>
              <a:ext cx="30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latin typeface="Times New Roman" panose="02020603050405020304" pitchFamily="18" charset="0"/>
                </a:rPr>
                <a:t>U</a:t>
              </a:r>
              <a:endParaRPr kumimoji="0" lang="en-US" altLang="zh-CN" b="1" i="1" dirty="0">
                <a:latin typeface="Times New Roman" panose="02020603050405020304" pitchFamily="18" charset="0"/>
              </a:endParaRPr>
            </a:p>
          </p:txBody>
        </p:sp>
        <p:sp>
          <p:nvSpPr>
            <p:cNvPr id="325642" name="Oval 10"/>
            <p:cNvSpPr>
              <a:spLocks noChangeArrowheads="1"/>
            </p:cNvSpPr>
            <p:nvPr/>
          </p:nvSpPr>
          <p:spPr bwMode="auto">
            <a:xfrm>
              <a:off x="1039" y="1352"/>
              <a:ext cx="317" cy="305"/>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kumimoji="0" lang="zh-CN" altLang="en-US" sz="3200" b="1">
                <a:solidFill>
                  <a:srgbClr val="FF3300"/>
                </a:solidFill>
                <a:latin typeface="Times New Roman" panose="02020603050405020304" pitchFamily="18" charset="0"/>
              </a:endParaRPr>
            </a:p>
          </p:txBody>
        </p:sp>
        <p:sp>
          <p:nvSpPr>
            <p:cNvPr id="325643" name="Line 11"/>
            <p:cNvSpPr>
              <a:spLocks noChangeShapeType="1"/>
            </p:cNvSpPr>
            <p:nvPr/>
          </p:nvSpPr>
          <p:spPr bwMode="auto">
            <a:xfrm>
              <a:off x="1039" y="1488"/>
              <a:ext cx="317"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4" name="Line 12"/>
            <p:cNvSpPr>
              <a:spLocks noChangeShapeType="1"/>
            </p:cNvSpPr>
            <p:nvPr/>
          </p:nvSpPr>
          <p:spPr bwMode="auto">
            <a:xfrm flipV="1">
              <a:off x="1192" y="970"/>
              <a:ext cx="0" cy="38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5" name="Line 13"/>
            <p:cNvSpPr>
              <a:spLocks noChangeShapeType="1"/>
            </p:cNvSpPr>
            <p:nvPr/>
          </p:nvSpPr>
          <p:spPr bwMode="auto">
            <a:xfrm flipV="1">
              <a:off x="1192" y="1657"/>
              <a:ext cx="0" cy="30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6" name="Line 14"/>
            <p:cNvSpPr>
              <a:spLocks noChangeShapeType="1"/>
            </p:cNvSpPr>
            <p:nvPr/>
          </p:nvSpPr>
          <p:spPr bwMode="auto">
            <a:xfrm flipV="1">
              <a:off x="952" y="1235"/>
              <a:ext cx="0" cy="610"/>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47" name="Text Box 15"/>
            <p:cNvSpPr txBox="1">
              <a:spLocks noChangeArrowheads="1"/>
            </p:cNvSpPr>
            <p:nvPr/>
          </p:nvSpPr>
          <p:spPr bwMode="auto">
            <a:xfrm>
              <a:off x="660" y="1383"/>
              <a:ext cx="284"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latin typeface="Times New Roman" panose="02020603050405020304" pitchFamily="18" charset="0"/>
                </a:rPr>
                <a:t>I</a:t>
              </a:r>
              <a:r>
                <a:rPr kumimoji="0" lang="en-US" altLang="zh-CN" sz="3200" b="1" i="1" baseline="-25000" dirty="0">
                  <a:latin typeface="Times New Roman" panose="02020603050405020304" pitchFamily="18" charset="0"/>
                </a:rPr>
                <a:t>s</a:t>
              </a:r>
              <a:endParaRPr kumimoji="0" lang="en-US" altLang="zh-CN" b="1" i="1" dirty="0">
                <a:latin typeface="Times New Roman" panose="02020603050405020304" pitchFamily="18" charset="0"/>
              </a:endParaRPr>
            </a:p>
          </p:txBody>
        </p:sp>
        <p:sp>
          <p:nvSpPr>
            <p:cNvPr id="325666" name="Text Box 34"/>
            <p:cNvSpPr txBox="1">
              <a:spLocks noChangeArrowheads="1"/>
            </p:cNvSpPr>
            <p:nvPr/>
          </p:nvSpPr>
          <p:spPr bwMode="auto">
            <a:xfrm>
              <a:off x="1716" y="960"/>
              <a:ext cx="636" cy="365"/>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dirty="0">
                  <a:latin typeface="Times New Roman" panose="02020603050405020304" pitchFamily="18" charset="0"/>
                </a:rPr>
                <a:t>+</a:t>
              </a:r>
            </a:p>
          </p:txBody>
        </p:sp>
        <p:sp>
          <p:nvSpPr>
            <p:cNvPr id="325667" name="Text Box 35"/>
            <p:cNvSpPr txBox="1">
              <a:spLocks noChangeArrowheads="1"/>
            </p:cNvSpPr>
            <p:nvPr/>
          </p:nvSpPr>
          <p:spPr bwMode="auto">
            <a:xfrm>
              <a:off x="1764" y="1651"/>
              <a:ext cx="63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dirty="0">
                  <a:latin typeface="Times New Roman" panose="02020603050405020304" pitchFamily="18" charset="0"/>
                </a:rPr>
                <a:t>－</a:t>
              </a:r>
            </a:p>
          </p:txBody>
        </p:sp>
        <p:sp>
          <p:nvSpPr>
            <p:cNvPr id="325668" name="Oval 36"/>
            <p:cNvSpPr>
              <a:spLocks noChangeArrowheads="1"/>
            </p:cNvSpPr>
            <p:nvPr/>
          </p:nvSpPr>
          <p:spPr bwMode="auto">
            <a:xfrm>
              <a:off x="2006" y="1920"/>
              <a:ext cx="73" cy="73"/>
            </a:xfrm>
            <a:prstGeom prst="ellipse">
              <a:avLst/>
            </a:prstGeom>
            <a:noFill/>
            <a:ln w="9525">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5669" name="Oval 37"/>
            <p:cNvSpPr>
              <a:spLocks noChangeArrowheads="1"/>
            </p:cNvSpPr>
            <p:nvPr/>
          </p:nvSpPr>
          <p:spPr bwMode="auto">
            <a:xfrm>
              <a:off x="2006" y="935"/>
              <a:ext cx="73" cy="73"/>
            </a:xfrm>
            <a:prstGeom prst="ellipse">
              <a:avLst/>
            </a:prstGeom>
            <a:noFill/>
            <a:ln w="9525">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5675" name="AutoShape 43">
            <a:hlinkClick r:id="" action="ppaction://hlinkshowjump?jump=nextslide" highlightClick="1"/>
          </p:cNvPr>
          <p:cNvSpPr>
            <a:spLocks noChangeArrowheads="1"/>
          </p:cNvSpPr>
          <p:nvPr/>
        </p:nvSpPr>
        <p:spPr bwMode="auto">
          <a:xfrm>
            <a:off x="8382000" y="76200"/>
            <a:ext cx="685800" cy="385763"/>
          </a:xfrm>
          <a:prstGeom prst="actionButtonBlank">
            <a:avLst/>
          </a:prstGeom>
          <a:gradFill rotWithShape="0">
            <a:gsLst>
              <a:gs pos="0">
                <a:schemeClr val="bg1"/>
              </a:gs>
              <a:gs pos="100000">
                <a:schemeClr val="bg1">
                  <a:gamma/>
                  <a:shade val="51765"/>
                  <a:invGamma/>
                </a:schemeClr>
              </a:gs>
            </a:gsLst>
            <a:path path="rect">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90000"/>
              </a:lnSpc>
            </a:pPr>
            <a:r>
              <a:rPr kumimoji="0" lang="zh-CN" altLang="en-US" sz="1600" b="1">
                <a:solidFill>
                  <a:srgbClr val="00CC99"/>
                </a:solidFill>
                <a:latin typeface="宋体" panose="02010600030101010101" pitchFamily="2" charset="-122"/>
              </a:rPr>
              <a:t>后一页</a:t>
            </a:r>
          </a:p>
        </p:txBody>
      </p:sp>
      <p:sp>
        <p:nvSpPr>
          <p:cNvPr id="325676" name="AutoShape 44">
            <a:hlinkClick r:id="" action="ppaction://hlinkshowjump?jump=previousslide" highlightClick="1"/>
          </p:cNvPr>
          <p:cNvSpPr>
            <a:spLocks noChangeArrowheads="1"/>
          </p:cNvSpPr>
          <p:nvPr/>
        </p:nvSpPr>
        <p:spPr bwMode="auto">
          <a:xfrm>
            <a:off x="7620000" y="76200"/>
            <a:ext cx="685800" cy="385763"/>
          </a:xfrm>
          <a:prstGeom prst="actionButtonBlank">
            <a:avLst/>
          </a:prstGeom>
          <a:gradFill rotWithShape="0">
            <a:gsLst>
              <a:gs pos="0">
                <a:schemeClr val="bg1"/>
              </a:gs>
              <a:gs pos="100000">
                <a:schemeClr val="bg1">
                  <a:gamma/>
                  <a:shade val="51765"/>
                  <a:invGamma/>
                </a:schemeClr>
              </a:gs>
            </a:gsLst>
            <a:path path="rect">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90000"/>
              </a:lnSpc>
            </a:pPr>
            <a:r>
              <a:rPr kumimoji="0" lang="zh-CN" altLang="en-US" sz="1600" b="1">
                <a:solidFill>
                  <a:srgbClr val="00CC99"/>
                </a:solidFill>
                <a:latin typeface="宋体" panose="02010600030101010101" pitchFamily="2" charset="-122"/>
              </a:rPr>
              <a:t>前一页</a:t>
            </a:r>
            <a:endParaRPr kumimoji="0" lang="zh-CN" altLang="en-US" sz="1600" b="1">
              <a:solidFill>
                <a:schemeClr val="tx2"/>
              </a:solidFill>
              <a:latin typeface="宋体" panose="02010600030101010101" pitchFamily="2" charset="-122"/>
            </a:endParaRPr>
          </a:p>
        </p:txBody>
      </p:sp>
      <p:sp>
        <p:nvSpPr>
          <p:cNvPr id="325678" name="AutoShape 46">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679" name="AutoShape 47">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25673"/>
                                        </p:tgtEl>
                                        <p:attrNameLst>
                                          <p:attrName>style.visibility</p:attrName>
                                        </p:attrNameLst>
                                      </p:cBhvr>
                                      <p:to>
                                        <p:strVal val="visible"/>
                                      </p:to>
                                    </p:set>
                                    <p:animEffect transition="in" filter="barn(outHorizontal)">
                                      <p:cBhvr>
                                        <p:cTn id="7" dur="500"/>
                                        <p:tgtEl>
                                          <p:spTgt spid="3256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5671"/>
                                        </p:tgtEl>
                                        <p:attrNameLst>
                                          <p:attrName>style.visibility</p:attrName>
                                        </p:attrNameLst>
                                      </p:cBhvr>
                                      <p:to>
                                        <p:strVal val="visible"/>
                                      </p:to>
                                    </p:set>
                                    <p:animEffect transition="in" filter="wipe(left)">
                                      <p:cBhvr>
                                        <p:cTn id="12" dur="500"/>
                                        <p:tgtEl>
                                          <p:spTgt spid="32567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5635"/>
                                        </p:tgtEl>
                                        <p:attrNameLst>
                                          <p:attrName>style.visibility</p:attrName>
                                        </p:attrNameLst>
                                      </p:cBhvr>
                                      <p:to>
                                        <p:strVal val="visible"/>
                                      </p:to>
                                    </p:set>
                                    <p:animEffect transition="in" filter="wipe(left)">
                                      <p:cBhvr>
                                        <p:cTn id="17" dur="500"/>
                                        <p:tgtEl>
                                          <p:spTgt spid="3256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5654"/>
                                        </p:tgtEl>
                                        <p:attrNameLst>
                                          <p:attrName>style.visibility</p:attrName>
                                        </p:attrNameLst>
                                      </p:cBhvr>
                                      <p:to>
                                        <p:strVal val="visible"/>
                                      </p:to>
                                    </p:set>
                                    <p:animEffect transition="in" filter="wipe(left)">
                                      <p:cBhvr>
                                        <p:cTn id="22" dur="500"/>
                                        <p:tgtEl>
                                          <p:spTgt spid="325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5" grpId="0" autoUpdateAnimBg="0"/>
      <p:bldP spid="32565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 Box 2050"/>
          <p:cNvSpPr txBox="1">
            <a:spLocks noChangeArrowheads="1"/>
          </p:cNvSpPr>
          <p:nvPr/>
        </p:nvSpPr>
        <p:spPr bwMode="auto">
          <a:xfrm>
            <a:off x="592138" y="5592763"/>
            <a:ext cx="6878806"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solidFill>
                  <a:srgbClr val="C00000"/>
                </a:solidFill>
                <a:latin typeface="Times New Roman" panose="02020603050405020304" pitchFamily="18" charset="0"/>
              </a:rPr>
              <a:t>结论： </a:t>
            </a:r>
            <a:r>
              <a:rPr kumimoji="0" lang="zh-CN" altLang="en-US" sz="3200" b="1" dirty="0">
                <a:latin typeface="Times New Roman" panose="02020603050405020304" pitchFamily="18" charset="0"/>
              </a:rPr>
              <a:t>恒流源两端电压由外电路决定</a:t>
            </a:r>
          </a:p>
        </p:txBody>
      </p:sp>
      <p:sp>
        <p:nvSpPr>
          <p:cNvPr id="326675" name="Text Box 2067"/>
          <p:cNvSpPr txBox="1">
            <a:spLocks noChangeArrowheads="1"/>
          </p:cNvSpPr>
          <p:nvPr/>
        </p:nvSpPr>
        <p:spPr bwMode="auto">
          <a:xfrm>
            <a:off x="1835150" y="5009803"/>
            <a:ext cx="4565650"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i="1">
                <a:latin typeface="Times New Roman" panose="02020603050405020304" pitchFamily="18" charset="0"/>
                <a:sym typeface="Symbol" panose="05050102010706020507" pitchFamily="18" charset="2"/>
              </a:rPr>
              <a:t>  </a:t>
            </a:r>
            <a:r>
              <a:rPr kumimoji="0" lang="en-US" altLang="zh-CN" sz="3200" b="1" i="1">
                <a:latin typeface="Times New Roman" panose="02020603050405020304" pitchFamily="18" charset="0"/>
                <a:sym typeface="Symbol" panose="05050102010706020507" pitchFamily="18" charset="2"/>
              </a:rPr>
              <a:t>R = </a:t>
            </a:r>
            <a:r>
              <a:rPr kumimoji="0" lang="en-US" altLang="zh-CN" sz="3200" b="1">
                <a:latin typeface="Times New Roman" panose="02020603050405020304" pitchFamily="18" charset="0"/>
                <a:sym typeface="Symbol" panose="05050102010706020507" pitchFamily="18" charset="2"/>
              </a:rPr>
              <a:t>10  </a:t>
            </a:r>
            <a:r>
              <a:rPr kumimoji="0" lang="en-US" altLang="zh-CN" sz="3200" b="1" i="1">
                <a:latin typeface="Times New Roman" panose="02020603050405020304" pitchFamily="18" charset="0"/>
                <a:sym typeface="Symbol" panose="05050102010706020507" pitchFamily="18" charset="2"/>
              </a:rPr>
              <a:t> </a:t>
            </a:r>
            <a:r>
              <a:rPr kumimoji="0" lang="zh-CN" altLang="en-US" sz="3200" b="1" i="1">
                <a:latin typeface="Times New Roman" panose="02020603050405020304" pitchFamily="18" charset="0"/>
                <a:sym typeface="Symbol" panose="05050102010706020507" pitchFamily="18" charset="2"/>
              </a:rPr>
              <a:t>时， </a:t>
            </a:r>
            <a:r>
              <a:rPr kumimoji="0" lang="en-US" altLang="zh-CN" sz="3200" b="1" i="1">
                <a:latin typeface="Times New Roman" panose="02020603050405020304" pitchFamily="18" charset="0"/>
                <a:sym typeface="Symbol" panose="05050102010706020507" pitchFamily="18" charset="2"/>
              </a:rPr>
              <a:t>U </a:t>
            </a:r>
            <a:r>
              <a:rPr kumimoji="0" lang="en-US" altLang="zh-CN" sz="3200" b="1">
                <a:latin typeface="Times New Roman" panose="02020603050405020304" pitchFamily="18" charset="0"/>
                <a:sym typeface="Symbol" panose="05050102010706020507" pitchFamily="18" charset="2"/>
              </a:rPr>
              <a:t>= 10</a:t>
            </a:r>
            <a:r>
              <a:rPr kumimoji="0" lang="en-US" altLang="zh-CN" sz="3200" b="1" i="1">
                <a:latin typeface="Times New Roman" panose="02020603050405020304" pitchFamily="18" charset="0"/>
                <a:sym typeface="Symbol" panose="05050102010706020507" pitchFamily="18" charset="2"/>
              </a:rPr>
              <a:t> </a:t>
            </a:r>
            <a:r>
              <a:rPr kumimoji="0" lang="en-US" altLang="zh-CN" sz="3200" b="1">
                <a:latin typeface="Times New Roman" panose="02020603050405020304" pitchFamily="18" charset="0"/>
                <a:sym typeface="Symbol" panose="05050102010706020507" pitchFamily="18" charset="2"/>
              </a:rPr>
              <a:t>V</a:t>
            </a:r>
            <a:endParaRPr kumimoji="0" lang="en-US" altLang="zh-CN" sz="3200" b="1" i="1">
              <a:latin typeface="Times New Roman" panose="02020603050405020304" pitchFamily="18" charset="0"/>
            </a:endParaRPr>
          </a:p>
        </p:txBody>
      </p:sp>
      <p:grpSp>
        <p:nvGrpSpPr>
          <p:cNvPr id="326676" name="Group 2068"/>
          <p:cNvGrpSpPr/>
          <p:nvPr/>
        </p:nvGrpSpPr>
        <p:grpSpPr bwMode="auto">
          <a:xfrm>
            <a:off x="1042988" y="3608040"/>
            <a:ext cx="5110162" cy="1270000"/>
            <a:chOff x="1049" y="1968"/>
            <a:chExt cx="3219" cy="800"/>
          </a:xfrm>
        </p:grpSpPr>
        <p:sp>
          <p:nvSpPr>
            <p:cNvPr id="326677" name="Text Box 2069"/>
            <p:cNvSpPr txBox="1">
              <a:spLocks noChangeArrowheads="1"/>
            </p:cNvSpPr>
            <p:nvPr/>
          </p:nvSpPr>
          <p:spPr bwMode="auto">
            <a:xfrm>
              <a:off x="1049" y="1968"/>
              <a:ext cx="1473"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设:</a:t>
              </a:r>
              <a:r>
                <a:rPr kumimoji="0" lang="zh-CN" altLang="en-US" sz="3200" b="1" i="1">
                  <a:latin typeface="Times New Roman" panose="02020603050405020304" pitchFamily="18" charset="0"/>
                </a:rPr>
                <a:t>   </a:t>
              </a:r>
              <a:r>
                <a:rPr kumimoji="0" lang="en-US" altLang="zh-CN" sz="3200" b="1" i="1">
                  <a:latin typeface="Times New Roman" panose="02020603050405020304" pitchFamily="18" charset="0"/>
                </a:rPr>
                <a:t>I</a:t>
              </a:r>
              <a:r>
                <a:rPr kumimoji="0" lang="en-US" altLang="zh-CN" sz="3200" b="1" i="1" baseline="-25000">
                  <a:latin typeface="Times New Roman" panose="02020603050405020304" pitchFamily="18" charset="0"/>
                </a:rPr>
                <a:t>S </a:t>
              </a:r>
              <a:r>
                <a:rPr kumimoji="0" lang="en-US" altLang="zh-CN" sz="3200" b="1" i="1">
                  <a:latin typeface="Times New Roman" panose="02020603050405020304" pitchFamily="18" charset="0"/>
                </a:rPr>
                <a:t>= </a:t>
              </a:r>
              <a:r>
                <a:rPr kumimoji="0" lang="en-US" altLang="zh-CN" sz="3200" b="1">
                  <a:latin typeface="Times New Roman" panose="02020603050405020304" pitchFamily="18" charset="0"/>
                </a:rPr>
                <a:t>1 A</a:t>
              </a:r>
            </a:p>
          </p:txBody>
        </p:sp>
        <p:sp>
          <p:nvSpPr>
            <p:cNvPr id="326678" name="Text Box 2070"/>
            <p:cNvSpPr txBox="1">
              <a:spLocks noChangeArrowheads="1"/>
            </p:cNvSpPr>
            <p:nvPr/>
          </p:nvSpPr>
          <p:spPr bwMode="auto">
            <a:xfrm>
              <a:off x="1614" y="2403"/>
              <a:ext cx="2654"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0" lang="zh-CN" altLang="en-US" sz="3200" b="1" i="1">
                  <a:latin typeface="Times New Roman" panose="02020603050405020304" pitchFamily="18" charset="0"/>
                </a:rPr>
                <a:t> </a:t>
              </a:r>
              <a:r>
                <a:rPr kumimoji="0" lang="en-US" altLang="zh-CN" sz="3200" b="1" i="1">
                  <a:latin typeface="Times New Roman" panose="02020603050405020304" pitchFamily="18" charset="0"/>
                </a:rPr>
                <a:t>R = </a:t>
              </a:r>
              <a:r>
                <a:rPr kumimoji="0" lang="en-US" altLang="zh-CN" sz="3200" b="1">
                  <a:latin typeface="Times New Roman" panose="02020603050405020304" pitchFamily="18" charset="0"/>
                </a:rPr>
                <a:t>1 </a:t>
              </a:r>
              <a:r>
                <a:rPr kumimoji="0" lang="en-US" altLang="zh-CN" sz="3200" b="1">
                  <a:latin typeface="Times New Roman" panose="02020603050405020304" pitchFamily="18" charset="0"/>
                  <a:sym typeface="Symbol" panose="05050102010706020507" pitchFamily="18" charset="2"/>
                </a:rPr>
                <a:t></a:t>
              </a:r>
              <a:r>
                <a:rPr kumimoji="0" lang="en-US" altLang="zh-CN" sz="3200" b="1" i="1">
                  <a:latin typeface="Times New Roman" panose="02020603050405020304" pitchFamily="18" charset="0"/>
                  <a:sym typeface="Symbol" panose="05050102010706020507" pitchFamily="18" charset="2"/>
                </a:rPr>
                <a:t>  </a:t>
              </a:r>
              <a:r>
                <a:rPr kumimoji="0" lang="zh-CN" altLang="en-US" sz="3200" b="1" i="1">
                  <a:latin typeface="Times New Roman" panose="02020603050405020304" pitchFamily="18" charset="0"/>
                  <a:sym typeface="Symbol" panose="05050102010706020507" pitchFamily="18" charset="2"/>
                </a:rPr>
                <a:t>时， </a:t>
              </a:r>
              <a:r>
                <a:rPr kumimoji="0" lang="en-US" altLang="zh-CN" sz="3200" b="1" i="1">
                  <a:latin typeface="Times New Roman" panose="02020603050405020304" pitchFamily="18" charset="0"/>
                  <a:sym typeface="Symbol" panose="05050102010706020507" pitchFamily="18" charset="2"/>
                </a:rPr>
                <a:t>U = </a:t>
              </a:r>
              <a:r>
                <a:rPr kumimoji="0" lang="en-US" altLang="zh-CN" sz="3200" b="1">
                  <a:latin typeface="Times New Roman" panose="02020603050405020304" pitchFamily="18" charset="0"/>
                  <a:sym typeface="Symbol" panose="05050102010706020507" pitchFamily="18" charset="2"/>
                </a:rPr>
                <a:t>1</a:t>
              </a:r>
              <a:r>
                <a:rPr kumimoji="0" lang="en-US" altLang="zh-CN" sz="3200" b="1" i="1">
                  <a:latin typeface="Times New Roman" panose="02020603050405020304" pitchFamily="18" charset="0"/>
                  <a:sym typeface="Symbol" panose="05050102010706020507" pitchFamily="18" charset="2"/>
                </a:rPr>
                <a:t> </a:t>
              </a:r>
              <a:r>
                <a:rPr kumimoji="0" lang="en-US" altLang="zh-CN" sz="3200" b="1">
                  <a:latin typeface="Times New Roman" panose="02020603050405020304" pitchFamily="18" charset="0"/>
                  <a:sym typeface="Symbol" panose="05050102010706020507" pitchFamily="18" charset="2"/>
                </a:rPr>
                <a:t>V</a:t>
              </a:r>
              <a:endParaRPr kumimoji="0" lang="en-US" altLang="zh-CN" sz="3200" b="1" i="1">
                <a:latin typeface="Times New Roman" panose="02020603050405020304" pitchFamily="18" charset="0"/>
                <a:sym typeface="Symbol" panose="05050102010706020507" pitchFamily="18" charset="2"/>
              </a:endParaRPr>
            </a:p>
          </p:txBody>
        </p:sp>
        <p:sp>
          <p:nvSpPr>
            <p:cNvPr id="326679" name="Text Box 2071"/>
            <p:cNvSpPr txBox="1">
              <a:spLocks noChangeArrowheads="1"/>
            </p:cNvSpPr>
            <p:nvPr/>
          </p:nvSpPr>
          <p:spPr bwMode="auto">
            <a:xfrm>
              <a:off x="1049" y="2400"/>
              <a:ext cx="45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则:</a:t>
              </a:r>
              <a:endParaRPr kumimoji="0" lang="zh-CN" altLang="en-US" sz="3200" b="1" i="1">
                <a:latin typeface="Times New Roman" panose="02020603050405020304" pitchFamily="18" charset="0"/>
              </a:endParaRPr>
            </a:p>
          </p:txBody>
        </p:sp>
      </p:grpSp>
      <p:sp>
        <p:nvSpPr>
          <p:cNvPr id="326680" name="Oval 2072" descr="40%"/>
          <p:cNvSpPr>
            <a:spLocks noChangeArrowheads="1"/>
          </p:cNvSpPr>
          <p:nvPr/>
        </p:nvSpPr>
        <p:spPr bwMode="auto">
          <a:xfrm>
            <a:off x="1066800" y="258763"/>
            <a:ext cx="685800" cy="696912"/>
          </a:xfrm>
          <a:prstGeom prst="ellipse">
            <a:avLst/>
          </a:prstGeom>
          <a:pattFill prst="pct40">
            <a:fgClr>
              <a:srgbClr val="FFCCFF"/>
            </a:fgClr>
            <a:bgClr>
              <a:srgbClr val="FFFFFF"/>
            </a:bgClr>
          </a:pattFill>
          <a:ln w="28575">
            <a:solidFill>
              <a:srgbClr val="FF33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81" name="Text Box 2073" descr="40%"/>
          <p:cNvSpPr txBox="1">
            <a:spLocks noChangeArrowheads="1"/>
          </p:cNvSpPr>
          <p:nvPr/>
        </p:nvSpPr>
        <p:spPr bwMode="auto">
          <a:xfrm>
            <a:off x="1108075" y="228600"/>
            <a:ext cx="644525" cy="641350"/>
          </a:xfrm>
          <a:prstGeom prst="rect">
            <a:avLst/>
          </a:prstGeom>
          <a:noFill/>
          <a:ln>
            <a:noFill/>
          </a:ln>
          <a:effectLst/>
          <a:extLst>
            <a:ext uri="{909E8E84-426E-40DD-AFC4-6F175D3DCCD1}">
              <a14:hiddenFill xmlns:a14="http://schemas.microsoft.com/office/drawing/2010/main">
                <a:pattFill prst="pct40">
                  <a:fgClr>
                    <a:srgbClr val="FFCCFF"/>
                  </a:fgClr>
                  <a:bgClr>
                    <a:srgbClr val="FFFFFF"/>
                  </a:bgClr>
                </a:patt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600" b="1">
                <a:solidFill>
                  <a:srgbClr val="FF3300"/>
                </a:solidFill>
                <a:latin typeface="Times New Roman" panose="02020603050405020304" pitchFamily="18" charset="0"/>
              </a:rPr>
              <a:t>例</a:t>
            </a:r>
          </a:p>
        </p:txBody>
      </p:sp>
      <p:sp>
        <p:nvSpPr>
          <p:cNvPr id="326682" name="Text Box 2074"/>
          <p:cNvSpPr txBox="1">
            <a:spLocks noChangeArrowheads="1"/>
          </p:cNvSpPr>
          <p:nvPr/>
        </p:nvSpPr>
        <p:spPr bwMode="auto">
          <a:xfrm>
            <a:off x="1019175" y="5591175"/>
            <a:ext cx="18415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0" hangingPunct="0"/>
            <a:endParaRPr kumimoji="0" lang="zh-CN" altLang="en-US" sz="3200" b="1">
              <a:latin typeface="Times New Roman" panose="02020603050405020304" pitchFamily="18" charset="0"/>
            </a:endParaRPr>
          </a:p>
        </p:txBody>
      </p:sp>
      <p:sp>
        <p:nvSpPr>
          <p:cNvPr id="326683" name="Line 2075"/>
          <p:cNvSpPr>
            <a:spLocks noChangeShapeType="1"/>
          </p:cNvSpPr>
          <p:nvPr/>
        </p:nvSpPr>
        <p:spPr bwMode="auto">
          <a:xfrm>
            <a:off x="0" y="5589240"/>
            <a:ext cx="0" cy="0"/>
          </a:xfrm>
          <a:prstGeom prst="line">
            <a:avLst/>
          </a:prstGeom>
          <a:noFill/>
          <a:ln w="38100">
            <a:solidFill>
              <a:srgbClr val="FF33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26740" name="Group 2132"/>
          <p:cNvGrpSpPr/>
          <p:nvPr/>
        </p:nvGrpSpPr>
        <p:grpSpPr bwMode="auto">
          <a:xfrm>
            <a:off x="7848600" y="938213"/>
            <a:ext cx="1066800" cy="1022350"/>
            <a:chOff x="3936" y="96"/>
            <a:chExt cx="1152" cy="768"/>
          </a:xfrm>
        </p:grpSpPr>
        <p:sp>
          <p:nvSpPr>
            <p:cNvPr id="326741" name="AutoShape 2133"/>
            <p:cNvSpPr>
              <a:spLocks noChangeArrowheads="1"/>
            </p:cNvSpPr>
            <p:nvPr/>
          </p:nvSpPr>
          <p:spPr bwMode="auto">
            <a:xfrm>
              <a:off x="3936" y="96"/>
              <a:ext cx="576" cy="672"/>
            </a:xfrm>
            <a:prstGeom prst="star4">
              <a:avLst>
                <a:gd name="adj" fmla="val 12500"/>
              </a:avLst>
            </a:prstGeom>
            <a:gradFill rotWithShape="0">
              <a:gsLst>
                <a:gs pos="0">
                  <a:srgbClr val="FFFFFF"/>
                </a:gs>
                <a:gs pos="100000">
                  <a:srgbClr val="0099CC"/>
                </a:gs>
              </a:gsLst>
              <a:path path="shape">
                <a:fillToRect l="50000" t="50000" r="50000" b="50000"/>
              </a:path>
            </a:gradFill>
            <a:ln w="19050" cap="sq">
              <a:solidFill>
                <a:srgbClr val="00CC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742" name="AutoShape 2134"/>
            <p:cNvSpPr>
              <a:spLocks noChangeArrowheads="1"/>
            </p:cNvSpPr>
            <p:nvPr/>
          </p:nvSpPr>
          <p:spPr bwMode="auto">
            <a:xfrm>
              <a:off x="4608" y="384"/>
              <a:ext cx="480" cy="480"/>
            </a:xfrm>
            <a:prstGeom prst="star4">
              <a:avLst>
                <a:gd name="adj" fmla="val 12500"/>
              </a:avLst>
            </a:prstGeom>
            <a:gradFill rotWithShape="0">
              <a:gsLst>
                <a:gs pos="0">
                  <a:srgbClr val="FFFFFF"/>
                </a:gs>
                <a:gs pos="100000">
                  <a:srgbClr val="0099CC"/>
                </a:gs>
              </a:gsLst>
              <a:path path="shape">
                <a:fillToRect l="50000" t="50000" r="50000" b="50000"/>
              </a:path>
            </a:gradFill>
            <a:ln w="19050" cap="sq">
              <a:solidFill>
                <a:srgbClr val="00CC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26767" name="Group 2159"/>
          <p:cNvGrpSpPr/>
          <p:nvPr/>
        </p:nvGrpSpPr>
        <p:grpSpPr bwMode="auto">
          <a:xfrm>
            <a:off x="323528" y="970980"/>
            <a:ext cx="3673474" cy="2386012"/>
            <a:chOff x="1289" y="346"/>
            <a:chExt cx="2314" cy="1503"/>
          </a:xfrm>
        </p:grpSpPr>
        <p:sp>
          <p:nvSpPr>
            <p:cNvPr id="326660" name="Line 2052"/>
            <p:cNvSpPr>
              <a:spLocks noChangeShapeType="1"/>
            </p:cNvSpPr>
            <p:nvPr/>
          </p:nvSpPr>
          <p:spPr bwMode="auto">
            <a:xfrm>
              <a:off x="1901" y="686"/>
              <a:ext cx="131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1" name="Line 2053"/>
            <p:cNvSpPr>
              <a:spLocks noChangeShapeType="1"/>
            </p:cNvSpPr>
            <p:nvPr/>
          </p:nvSpPr>
          <p:spPr bwMode="auto">
            <a:xfrm>
              <a:off x="1901" y="1824"/>
              <a:ext cx="131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2" name="Line 2054"/>
            <p:cNvSpPr>
              <a:spLocks noChangeShapeType="1"/>
            </p:cNvSpPr>
            <p:nvPr/>
          </p:nvSpPr>
          <p:spPr bwMode="auto">
            <a:xfrm>
              <a:off x="2348" y="591"/>
              <a:ext cx="564" cy="0"/>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4" name="Text Box 2056"/>
            <p:cNvSpPr txBox="1">
              <a:spLocks noChangeArrowheads="1"/>
            </p:cNvSpPr>
            <p:nvPr/>
          </p:nvSpPr>
          <p:spPr bwMode="auto">
            <a:xfrm>
              <a:off x="2112" y="346"/>
              <a:ext cx="216"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I</a:t>
              </a:r>
            </a:p>
          </p:txBody>
        </p:sp>
        <p:sp>
          <p:nvSpPr>
            <p:cNvPr id="326665" name="Text Box 2057"/>
            <p:cNvSpPr txBox="1">
              <a:spLocks noChangeArrowheads="1"/>
            </p:cNvSpPr>
            <p:nvPr/>
          </p:nvSpPr>
          <p:spPr bwMode="auto">
            <a:xfrm>
              <a:off x="2348" y="1066"/>
              <a:ext cx="429"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0" lang="en-US" altLang="zh-CN" sz="3200" b="1" i="1">
                  <a:latin typeface="Times New Roman" panose="02020603050405020304" pitchFamily="18" charset="0"/>
                </a:rPr>
                <a:t>U</a:t>
              </a:r>
              <a:endParaRPr kumimoji="0" lang="en-US" altLang="zh-CN" sz="2800" b="1" i="1">
                <a:latin typeface="Times New Roman" panose="02020603050405020304" pitchFamily="18" charset="0"/>
              </a:endParaRPr>
            </a:p>
          </p:txBody>
        </p:sp>
        <p:sp>
          <p:nvSpPr>
            <p:cNvPr id="326666" name="Oval 2058"/>
            <p:cNvSpPr>
              <a:spLocks noChangeArrowheads="1"/>
            </p:cNvSpPr>
            <p:nvPr/>
          </p:nvSpPr>
          <p:spPr bwMode="auto">
            <a:xfrm>
              <a:off x="1727" y="1124"/>
              <a:ext cx="350" cy="350"/>
            </a:xfrm>
            <a:prstGeom prst="ellipse">
              <a:avLst/>
            </a:prstGeom>
            <a:solidFill>
              <a:srgbClr val="006699"/>
            </a:solidFill>
            <a:ln w="381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7" name="Line 2059"/>
            <p:cNvSpPr>
              <a:spLocks noChangeShapeType="1"/>
            </p:cNvSpPr>
            <p:nvPr/>
          </p:nvSpPr>
          <p:spPr bwMode="auto">
            <a:xfrm>
              <a:off x="1727" y="1311"/>
              <a:ext cx="35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8" name="Line 2060"/>
            <p:cNvSpPr>
              <a:spLocks noChangeShapeType="1"/>
            </p:cNvSpPr>
            <p:nvPr/>
          </p:nvSpPr>
          <p:spPr bwMode="auto">
            <a:xfrm flipV="1">
              <a:off x="1901" y="686"/>
              <a:ext cx="0" cy="43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69" name="Line 2061"/>
            <p:cNvSpPr>
              <a:spLocks noChangeShapeType="1"/>
            </p:cNvSpPr>
            <p:nvPr/>
          </p:nvSpPr>
          <p:spPr bwMode="auto">
            <a:xfrm flipV="1">
              <a:off x="1901" y="1474"/>
              <a:ext cx="0" cy="35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70" name="Line 2062"/>
            <p:cNvSpPr>
              <a:spLocks noChangeShapeType="1"/>
            </p:cNvSpPr>
            <p:nvPr/>
          </p:nvSpPr>
          <p:spPr bwMode="auto">
            <a:xfrm flipV="1">
              <a:off x="1639" y="1054"/>
              <a:ext cx="0" cy="427"/>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71" name="Text Box 2063"/>
            <p:cNvSpPr txBox="1">
              <a:spLocks noChangeArrowheads="1"/>
            </p:cNvSpPr>
            <p:nvPr/>
          </p:nvSpPr>
          <p:spPr bwMode="auto">
            <a:xfrm>
              <a:off x="1289" y="1109"/>
              <a:ext cx="284"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a:latin typeface="Times New Roman" panose="02020603050405020304" pitchFamily="18" charset="0"/>
                </a:rPr>
                <a:t>I</a:t>
              </a:r>
              <a:r>
                <a:rPr kumimoji="0" lang="en-US" altLang="zh-CN" sz="3200" b="1" i="1" baseline="-25000">
                  <a:latin typeface="Times New Roman" panose="02020603050405020304" pitchFamily="18" charset="0"/>
                </a:rPr>
                <a:t>s</a:t>
              </a:r>
              <a:endParaRPr kumimoji="0" lang="en-US" altLang="zh-CN" sz="3200" b="1" i="1">
                <a:latin typeface="Times New Roman" panose="02020603050405020304" pitchFamily="18" charset="0"/>
              </a:endParaRPr>
            </a:p>
          </p:txBody>
        </p:sp>
        <p:sp>
          <p:nvSpPr>
            <p:cNvPr id="326672" name="Line 2064"/>
            <p:cNvSpPr>
              <a:spLocks noChangeShapeType="1"/>
            </p:cNvSpPr>
            <p:nvPr/>
          </p:nvSpPr>
          <p:spPr bwMode="auto">
            <a:xfrm>
              <a:off x="3222" y="686"/>
              <a:ext cx="0" cy="1138"/>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73" name="Rectangle 2065"/>
            <p:cNvSpPr>
              <a:spLocks noChangeArrowheads="1"/>
            </p:cNvSpPr>
            <p:nvPr/>
          </p:nvSpPr>
          <p:spPr bwMode="auto">
            <a:xfrm>
              <a:off x="3170" y="1069"/>
              <a:ext cx="120" cy="412"/>
            </a:xfrm>
            <a:prstGeom prst="rect">
              <a:avLst/>
            </a:prstGeom>
            <a:solidFill>
              <a:srgbClr val="006699"/>
            </a:solidFill>
            <a:ln w="381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674" name="Rectangle 2066"/>
            <p:cNvSpPr>
              <a:spLocks noChangeArrowheads="1"/>
            </p:cNvSpPr>
            <p:nvPr/>
          </p:nvSpPr>
          <p:spPr bwMode="auto">
            <a:xfrm>
              <a:off x="3313" y="1052"/>
              <a:ext cx="290" cy="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en-US" altLang="zh-CN" sz="3200" b="1" i="1">
                  <a:latin typeface="Times New Roman" panose="02020603050405020304" pitchFamily="18" charset="0"/>
                </a:rPr>
                <a:t>R</a:t>
              </a:r>
              <a:endParaRPr kumimoji="0" lang="en-US" altLang="zh-CN" b="1" i="1">
                <a:latin typeface="Times New Roman" panose="02020603050405020304" pitchFamily="18" charset="0"/>
              </a:endParaRPr>
            </a:p>
          </p:txBody>
        </p:sp>
        <p:sp>
          <p:nvSpPr>
            <p:cNvPr id="326762" name="Text Box 2154"/>
            <p:cNvSpPr txBox="1">
              <a:spLocks noChangeArrowheads="1"/>
            </p:cNvSpPr>
            <p:nvPr/>
          </p:nvSpPr>
          <p:spPr bwMode="auto">
            <a:xfrm>
              <a:off x="2256" y="672"/>
              <a:ext cx="58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a:latin typeface="Times New Roman" panose="02020603050405020304" pitchFamily="18" charset="0"/>
                </a:rPr>
                <a:t>+</a:t>
              </a:r>
            </a:p>
          </p:txBody>
        </p:sp>
        <p:sp>
          <p:nvSpPr>
            <p:cNvPr id="326763" name="Text Box 2155"/>
            <p:cNvSpPr txBox="1">
              <a:spLocks noChangeArrowheads="1"/>
            </p:cNvSpPr>
            <p:nvPr/>
          </p:nvSpPr>
          <p:spPr bwMode="auto">
            <a:xfrm>
              <a:off x="2256" y="1459"/>
              <a:ext cx="58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a:latin typeface="Times New Roman" panose="02020603050405020304" pitchFamily="18" charset="0"/>
                </a:rPr>
                <a:t>－</a:t>
              </a:r>
            </a:p>
          </p:txBody>
        </p:sp>
        <p:sp>
          <p:nvSpPr>
            <p:cNvPr id="326764" name="Oval 2156"/>
            <p:cNvSpPr>
              <a:spLocks noChangeArrowheads="1"/>
            </p:cNvSpPr>
            <p:nvPr/>
          </p:nvSpPr>
          <p:spPr bwMode="auto">
            <a:xfrm>
              <a:off x="2507" y="646"/>
              <a:ext cx="68" cy="68"/>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26765" name="Oval 2157"/>
            <p:cNvSpPr>
              <a:spLocks noChangeArrowheads="1"/>
            </p:cNvSpPr>
            <p:nvPr/>
          </p:nvSpPr>
          <p:spPr bwMode="auto">
            <a:xfrm>
              <a:off x="2506" y="1781"/>
              <a:ext cx="68" cy="68"/>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6770" name="AutoShape 2162">
            <a:hlinkClick r:id="" action="ppaction://hlinkshowjump?jump=nextslide" highlightClick="1"/>
          </p:cNvPr>
          <p:cNvSpPr>
            <a:spLocks noChangeArrowheads="1"/>
          </p:cNvSpPr>
          <p:nvPr/>
        </p:nvSpPr>
        <p:spPr bwMode="auto">
          <a:xfrm>
            <a:off x="8382000" y="76200"/>
            <a:ext cx="685800" cy="385763"/>
          </a:xfrm>
          <a:prstGeom prst="actionButtonBlank">
            <a:avLst/>
          </a:prstGeom>
          <a:gradFill rotWithShape="0">
            <a:gsLst>
              <a:gs pos="0">
                <a:schemeClr val="bg1"/>
              </a:gs>
              <a:gs pos="100000">
                <a:schemeClr val="bg1">
                  <a:gamma/>
                  <a:shade val="51765"/>
                  <a:invGamma/>
                </a:schemeClr>
              </a:gs>
            </a:gsLst>
            <a:path path="rect">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90000"/>
              </a:lnSpc>
            </a:pPr>
            <a:r>
              <a:rPr kumimoji="0" lang="zh-CN" altLang="en-US" sz="1600" b="1">
                <a:solidFill>
                  <a:srgbClr val="00CC99"/>
                </a:solidFill>
                <a:latin typeface="宋体" panose="02010600030101010101" pitchFamily="2" charset="-122"/>
              </a:rPr>
              <a:t>后一页</a:t>
            </a:r>
          </a:p>
        </p:txBody>
      </p:sp>
      <p:sp>
        <p:nvSpPr>
          <p:cNvPr id="326771" name="AutoShape 2163">
            <a:hlinkClick r:id="" action="ppaction://hlinkshowjump?jump=previousslide" highlightClick="1"/>
          </p:cNvPr>
          <p:cNvSpPr>
            <a:spLocks noChangeArrowheads="1"/>
          </p:cNvSpPr>
          <p:nvPr/>
        </p:nvSpPr>
        <p:spPr bwMode="auto">
          <a:xfrm>
            <a:off x="7620000" y="76200"/>
            <a:ext cx="685800" cy="385763"/>
          </a:xfrm>
          <a:prstGeom prst="actionButtonBlank">
            <a:avLst/>
          </a:prstGeom>
          <a:gradFill rotWithShape="0">
            <a:gsLst>
              <a:gs pos="0">
                <a:schemeClr val="bg1"/>
              </a:gs>
              <a:gs pos="100000">
                <a:schemeClr val="bg1">
                  <a:gamma/>
                  <a:shade val="51765"/>
                  <a:invGamma/>
                </a:schemeClr>
              </a:gs>
            </a:gsLst>
            <a:path path="rect">
              <a:fillToRect l="50000" t="50000" r="50000" b="5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lnSpc>
                <a:spcPct val="90000"/>
              </a:lnSpc>
            </a:pPr>
            <a:r>
              <a:rPr kumimoji="0" lang="zh-CN" altLang="en-US" sz="1600" b="1">
                <a:solidFill>
                  <a:srgbClr val="00CC99"/>
                </a:solidFill>
                <a:latin typeface="宋体" panose="02010600030101010101" pitchFamily="2" charset="-122"/>
              </a:rPr>
              <a:t>前一页</a:t>
            </a:r>
            <a:endParaRPr kumimoji="0" lang="zh-CN" altLang="en-US" sz="1600" b="1">
              <a:solidFill>
                <a:schemeClr val="tx2"/>
              </a:solidFill>
              <a:latin typeface="宋体" panose="02010600030101010101" pitchFamily="2" charset="-122"/>
            </a:endParaRPr>
          </a:p>
        </p:txBody>
      </p:sp>
      <p:sp>
        <p:nvSpPr>
          <p:cNvPr id="326773" name="AutoShape 2165">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774" name="AutoShape 2166">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6676"/>
                                        </p:tgtEl>
                                        <p:attrNameLst>
                                          <p:attrName>style.visibility</p:attrName>
                                        </p:attrNameLst>
                                      </p:cBhvr>
                                      <p:to>
                                        <p:strVal val="visible"/>
                                      </p:to>
                                    </p:set>
                                    <p:animEffect transition="in" filter="wipe(left)">
                                      <p:cBhvr>
                                        <p:cTn id="7" dur="500"/>
                                        <p:tgtEl>
                                          <p:spTgt spid="3266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6675"/>
                                        </p:tgtEl>
                                        <p:attrNameLst>
                                          <p:attrName>style.visibility</p:attrName>
                                        </p:attrNameLst>
                                      </p:cBhvr>
                                      <p:to>
                                        <p:strVal val="visible"/>
                                      </p:to>
                                    </p:set>
                                    <p:animEffect transition="in" filter="wipe(left)">
                                      <p:cBhvr>
                                        <p:cTn id="12" dur="500"/>
                                        <p:tgtEl>
                                          <p:spTgt spid="32667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6658"/>
                                        </p:tgtEl>
                                        <p:attrNameLst>
                                          <p:attrName>style.visibility</p:attrName>
                                        </p:attrNameLst>
                                      </p:cBhvr>
                                      <p:to>
                                        <p:strVal val="visible"/>
                                      </p:to>
                                    </p:set>
                                    <p:animEffect transition="in" filter="blinds(horizontal)">
                                      <p:cBhvr>
                                        <p:cTn id="17" dur="500"/>
                                        <p:tgtEl>
                                          <p:spTgt spid="326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58" grpId="0" autoUpdateAnimBg="0"/>
      <p:bldP spid="326675"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0580" name="Group 52"/>
          <p:cNvGrpSpPr/>
          <p:nvPr/>
        </p:nvGrpSpPr>
        <p:grpSpPr bwMode="auto">
          <a:xfrm>
            <a:off x="990600" y="3722688"/>
            <a:ext cx="7002463" cy="3049587"/>
            <a:chOff x="624" y="2345"/>
            <a:chExt cx="4411" cy="1921"/>
          </a:xfrm>
        </p:grpSpPr>
        <p:sp>
          <p:nvSpPr>
            <p:cNvPr id="150531" name="Text Box 3"/>
            <p:cNvSpPr txBox="1">
              <a:spLocks noChangeArrowheads="1"/>
            </p:cNvSpPr>
            <p:nvPr/>
          </p:nvSpPr>
          <p:spPr bwMode="auto">
            <a:xfrm>
              <a:off x="710" y="2402"/>
              <a:ext cx="345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恒流源特性中不变的是：____</a:t>
              </a:r>
              <a:endParaRPr kumimoji="0" lang="zh-CN" altLang="en-US" sz="2800" b="1">
                <a:latin typeface="Times New Roman" panose="02020603050405020304" pitchFamily="18" charset="0"/>
              </a:endParaRPr>
            </a:p>
          </p:txBody>
        </p:sp>
        <p:sp>
          <p:nvSpPr>
            <p:cNvPr id="150532" name="Text Box 4"/>
            <p:cNvSpPr txBox="1">
              <a:spLocks noChangeArrowheads="1"/>
            </p:cNvSpPr>
            <p:nvPr/>
          </p:nvSpPr>
          <p:spPr bwMode="auto">
            <a:xfrm>
              <a:off x="3703" y="2345"/>
              <a:ext cx="284"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solidFill>
                    <a:schemeClr val="accent2"/>
                  </a:solidFill>
                  <a:latin typeface="Times New Roman" panose="02020603050405020304" pitchFamily="18" charset="0"/>
                </a:rPr>
                <a:t>I</a:t>
              </a:r>
              <a:r>
                <a:rPr kumimoji="0" lang="en-US" altLang="zh-CN" sz="3200" b="1" i="1" baseline="-25000" dirty="0">
                  <a:solidFill>
                    <a:schemeClr val="accent2"/>
                  </a:solidFill>
                  <a:latin typeface="Times New Roman" panose="02020603050405020304" pitchFamily="18" charset="0"/>
                </a:rPr>
                <a:t>s</a:t>
              </a:r>
              <a:endParaRPr kumimoji="0" lang="en-US" altLang="zh-CN" sz="3200" b="1" i="1" dirty="0">
                <a:solidFill>
                  <a:schemeClr val="accent2"/>
                </a:solidFill>
                <a:latin typeface="Times New Roman" panose="02020603050405020304" pitchFamily="18" charset="0"/>
              </a:endParaRPr>
            </a:p>
          </p:txBody>
        </p:sp>
        <p:sp>
          <p:nvSpPr>
            <p:cNvPr id="150533" name="Text Box 5"/>
            <p:cNvSpPr txBox="1">
              <a:spLocks noChangeArrowheads="1"/>
            </p:cNvSpPr>
            <p:nvPr/>
          </p:nvSpPr>
          <p:spPr bwMode="auto">
            <a:xfrm>
              <a:off x="720" y="2729"/>
              <a:ext cx="345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a:latin typeface="Times New Roman" panose="02020603050405020304" pitchFamily="18" charset="0"/>
                </a:rPr>
                <a:t>恒流源特性中变化的是：____</a:t>
              </a:r>
            </a:p>
          </p:txBody>
        </p:sp>
        <p:sp>
          <p:nvSpPr>
            <p:cNvPr id="150534" name="Text Box 6"/>
            <p:cNvSpPr txBox="1">
              <a:spLocks noChangeArrowheads="1"/>
            </p:cNvSpPr>
            <p:nvPr/>
          </p:nvSpPr>
          <p:spPr bwMode="auto">
            <a:xfrm>
              <a:off x="3683" y="2707"/>
              <a:ext cx="30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zh-CN"/>
              </a:defPPr>
              <a:lvl1pPr eaLnBrk="0" hangingPunct="0">
                <a:defRPr kumimoji="0" sz="3200" b="1" i="1">
                  <a:solidFill>
                    <a:schemeClr val="accent2"/>
                  </a:solidFill>
                  <a:latin typeface="Times New Roman" panose="02020603050405020304" pitchFamily="18" charset="0"/>
                </a:defRPr>
              </a:lvl1pPr>
            </a:lstStyle>
            <a:p>
              <a:r>
                <a:rPr lang="en-US" altLang="zh-CN" dirty="0"/>
                <a:t>U</a:t>
              </a:r>
            </a:p>
          </p:txBody>
        </p:sp>
        <p:sp>
          <p:nvSpPr>
            <p:cNvPr id="150535" name="Text Box 7"/>
            <p:cNvSpPr txBox="1">
              <a:spLocks noChangeArrowheads="1"/>
            </p:cNvSpPr>
            <p:nvPr/>
          </p:nvSpPr>
          <p:spPr bwMode="auto">
            <a:xfrm>
              <a:off x="624" y="3065"/>
              <a:ext cx="4411"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latin typeface="Times New Roman" panose="02020603050405020304" pitchFamily="18" charset="0"/>
                </a:rPr>
                <a:t>________________  会引起 </a:t>
              </a:r>
              <a:r>
                <a:rPr kumimoji="0" lang="en-US" altLang="zh-CN" sz="3200" b="1" i="1" dirty="0">
                  <a:latin typeface="Times New Roman" panose="02020603050405020304" pitchFamily="18" charset="0"/>
                </a:rPr>
                <a:t>U </a:t>
              </a:r>
              <a:r>
                <a:rPr kumimoji="0" lang="zh-CN" altLang="en-US" sz="3200" b="1" dirty="0">
                  <a:latin typeface="Times New Roman" panose="02020603050405020304" pitchFamily="18" charset="0"/>
                </a:rPr>
                <a:t>的变化。</a:t>
              </a:r>
            </a:p>
          </p:txBody>
        </p:sp>
        <p:sp>
          <p:nvSpPr>
            <p:cNvPr id="150536" name="Text Box 8"/>
            <p:cNvSpPr txBox="1">
              <a:spLocks noChangeArrowheads="1"/>
            </p:cNvSpPr>
            <p:nvPr/>
          </p:nvSpPr>
          <p:spPr bwMode="auto">
            <a:xfrm>
              <a:off x="864" y="3014"/>
              <a:ext cx="1664"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zh-CN" altLang="en-US" sz="3200" b="1" i="1" dirty="0">
                  <a:solidFill>
                    <a:schemeClr val="accent2"/>
                  </a:solidFill>
                  <a:latin typeface="Times New Roman" panose="02020603050405020304" pitchFamily="18" charset="0"/>
                </a:rPr>
                <a:t>外电路的改变</a:t>
              </a:r>
            </a:p>
          </p:txBody>
        </p:sp>
        <p:sp>
          <p:nvSpPr>
            <p:cNvPr id="150537" name="Text Box 9"/>
            <p:cNvSpPr txBox="1">
              <a:spLocks noChangeArrowheads="1"/>
            </p:cNvSpPr>
            <p:nvPr/>
          </p:nvSpPr>
          <p:spPr bwMode="auto">
            <a:xfrm>
              <a:off x="876" y="3472"/>
              <a:ext cx="3841" cy="7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lnSpc>
                  <a:spcPct val="120000"/>
                </a:lnSpc>
              </a:pPr>
              <a:r>
                <a:rPr kumimoji="0" lang="en-US" altLang="zh-CN" sz="3200" b="1" i="1">
                  <a:latin typeface="Times New Roman" panose="02020603050405020304" pitchFamily="18" charset="0"/>
                </a:rPr>
                <a:t>U </a:t>
              </a:r>
              <a:r>
                <a:rPr kumimoji="0" lang="zh-CN" altLang="en-US" sz="3200" b="1">
                  <a:latin typeface="Times New Roman" panose="02020603050405020304" pitchFamily="18" charset="0"/>
                </a:rPr>
                <a:t>的变化可能是 ______ 的变化，</a:t>
              </a:r>
            </a:p>
            <a:p>
              <a:pPr eaLnBrk="0" hangingPunct="0">
                <a:lnSpc>
                  <a:spcPct val="120000"/>
                </a:lnSpc>
              </a:pPr>
              <a:r>
                <a:rPr kumimoji="0" lang="zh-CN" altLang="en-US" sz="3200" b="1">
                  <a:latin typeface="Times New Roman" panose="02020603050405020304" pitchFamily="18" charset="0"/>
                </a:rPr>
                <a:t>                或者是______的变化。</a:t>
              </a:r>
            </a:p>
          </p:txBody>
        </p:sp>
        <p:sp>
          <p:nvSpPr>
            <p:cNvPr id="150538" name="Text Box 10"/>
            <p:cNvSpPr txBox="1">
              <a:spLocks noChangeArrowheads="1"/>
            </p:cNvSpPr>
            <p:nvPr/>
          </p:nvSpPr>
          <p:spPr bwMode="auto">
            <a:xfrm>
              <a:off x="2736" y="3475"/>
              <a:ext cx="63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solidFill>
                    <a:schemeClr val="accent2"/>
                  </a:solidFill>
                  <a:latin typeface="Times New Roman" panose="02020603050405020304" pitchFamily="18" charset="0"/>
                </a:rPr>
                <a:t>大小</a:t>
              </a:r>
            </a:p>
          </p:txBody>
        </p:sp>
        <p:sp>
          <p:nvSpPr>
            <p:cNvPr id="150539" name="Text Box 11"/>
            <p:cNvSpPr txBox="1">
              <a:spLocks noChangeArrowheads="1"/>
            </p:cNvSpPr>
            <p:nvPr/>
          </p:nvSpPr>
          <p:spPr bwMode="auto">
            <a:xfrm>
              <a:off x="2736" y="3811"/>
              <a:ext cx="63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zh-CN" altLang="en-US" sz="3200" b="1" dirty="0">
                  <a:solidFill>
                    <a:schemeClr val="accent2"/>
                  </a:solidFill>
                  <a:latin typeface="Times New Roman" panose="02020603050405020304" pitchFamily="18" charset="0"/>
                </a:rPr>
                <a:t>方向</a:t>
              </a:r>
            </a:p>
          </p:txBody>
        </p:sp>
      </p:grpSp>
      <p:graphicFrame>
        <p:nvGraphicFramePr>
          <p:cNvPr id="150545" name="Object 17" descr="40%"/>
          <p:cNvGraphicFramePr>
            <a:graphicFrameLocks noChangeAspect="1"/>
          </p:cNvGraphicFramePr>
          <p:nvPr/>
        </p:nvGraphicFramePr>
        <p:xfrm>
          <a:off x="5424488" y="1303338"/>
          <a:ext cx="2235200" cy="685800"/>
        </p:xfrm>
        <a:graphic>
          <a:graphicData uri="http://schemas.openxmlformats.org/presentationml/2006/ole">
            <mc:AlternateContent xmlns:mc="http://schemas.openxmlformats.org/markup-compatibility/2006">
              <mc:Choice xmlns:v="urn:schemas-microsoft-com:vml" Requires="v">
                <p:oleObj spid="_x0000_s16403" name="公式" r:id="rId3" imgW="673100" imgH="228600" progId="Equation.3">
                  <p:embed/>
                </p:oleObj>
              </mc:Choice>
              <mc:Fallback>
                <p:oleObj name="公式" r:id="rId3" imgW="673100" imgH="228600" progId="Equation.3">
                  <p:embed/>
                  <p:pic>
                    <p:nvPicPr>
                      <p:cNvPr id="0" name="图片 163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4488" y="1303338"/>
                        <a:ext cx="2235200" cy="685800"/>
                      </a:xfrm>
                      <a:prstGeom prst="rect">
                        <a:avLst/>
                      </a:prstGeom>
                      <a:pattFill prst="pct40">
                        <a:fgClr>
                          <a:srgbClr val="33CCCC"/>
                        </a:fgClr>
                        <a:bgClr>
                          <a:srgbClr val="FFFFFF"/>
                        </a:bgClr>
                      </a:pattFill>
                      <a:ln w="9525">
                        <a:solidFill>
                          <a:srgbClr val="FF0033"/>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0546" name="AutoShape 18" descr="40%"/>
          <p:cNvSpPr>
            <a:spLocks noChangeArrowheads="1"/>
          </p:cNvSpPr>
          <p:nvPr/>
        </p:nvSpPr>
        <p:spPr bwMode="auto">
          <a:xfrm>
            <a:off x="4343400" y="2441575"/>
            <a:ext cx="3176588" cy="1303338"/>
          </a:xfrm>
          <a:prstGeom prst="cloudCallout">
            <a:avLst>
              <a:gd name="adj1" fmla="val -111718"/>
              <a:gd name="adj2" fmla="val -47319"/>
            </a:avLst>
          </a:prstGeom>
          <a:pattFill prst="pct40">
            <a:fgClr>
              <a:srgbClr val="FFCCCC"/>
            </a:fgClr>
            <a:bgClr>
              <a:srgbClr val="FFFFFF"/>
            </a:bgClr>
          </a:pattFill>
          <a:ln w="28575">
            <a:solidFill>
              <a:srgbClr val="FF330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zh-CN" altLang="en-US" b="1" dirty="0">
                <a:latin typeface="Times New Roman" panose="02020603050405020304" pitchFamily="18" charset="0"/>
              </a:rPr>
              <a:t>   </a:t>
            </a:r>
            <a:r>
              <a:rPr kumimoji="0" lang="zh-CN" altLang="en-US" sz="2800" b="1" dirty="0">
                <a:solidFill>
                  <a:srgbClr val="FF3300"/>
                </a:solidFill>
                <a:latin typeface="Times New Roman" panose="02020603050405020304" pitchFamily="18" charset="0"/>
              </a:rPr>
              <a:t>理想电流源两端</a:t>
            </a:r>
          </a:p>
          <a:p>
            <a:pPr algn="ctr" eaLnBrk="0" hangingPunct="0"/>
            <a:r>
              <a:rPr kumimoji="0" lang="zh-CN" altLang="en-US" sz="2800" b="1" dirty="0">
                <a:solidFill>
                  <a:srgbClr val="FF3300"/>
                </a:solidFill>
                <a:latin typeface="Times New Roman" panose="02020603050405020304" pitchFamily="18" charset="0"/>
              </a:rPr>
              <a:t>   可否被短路？　</a:t>
            </a:r>
            <a:endParaRPr kumimoji="0" lang="zh-CN" altLang="en-US" b="1" dirty="0">
              <a:solidFill>
                <a:srgbClr val="FF3300"/>
              </a:solidFill>
              <a:latin typeface="Times New Roman" panose="02020603050405020304" pitchFamily="18" charset="0"/>
            </a:endParaRPr>
          </a:p>
        </p:txBody>
      </p:sp>
      <p:grpSp>
        <p:nvGrpSpPr>
          <p:cNvPr id="150604" name="Group 76"/>
          <p:cNvGrpSpPr/>
          <p:nvPr/>
        </p:nvGrpSpPr>
        <p:grpSpPr bwMode="auto">
          <a:xfrm>
            <a:off x="457200" y="798513"/>
            <a:ext cx="4025900" cy="2386012"/>
            <a:chOff x="545" y="503"/>
            <a:chExt cx="2282" cy="1503"/>
          </a:xfrm>
        </p:grpSpPr>
        <p:sp>
          <p:nvSpPr>
            <p:cNvPr id="150582" name="Line 54"/>
            <p:cNvSpPr>
              <a:spLocks noChangeShapeType="1"/>
            </p:cNvSpPr>
            <p:nvPr/>
          </p:nvSpPr>
          <p:spPr bwMode="auto">
            <a:xfrm>
              <a:off x="1157" y="843"/>
              <a:ext cx="131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83" name="Line 55"/>
            <p:cNvSpPr>
              <a:spLocks noChangeShapeType="1"/>
            </p:cNvSpPr>
            <p:nvPr/>
          </p:nvSpPr>
          <p:spPr bwMode="auto">
            <a:xfrm>
              <a:off x="1157" y="1981"/>
              <a:ext cx="131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84" name="Line 56"/>
            <p:cNvSpPr>
              <a:spLocks noChangeShapeType="1"/>
            </p:cNvSpPr>
            <p:nvPr/>
          </p:nvSpPr>
          <p:spPr bwMode="auto">
            <a:xfrm>
              <a:off x="1604" y="748"/>
              <a:ext cx="564" cy="0"/>
            </a:xfrm>
            <a:prstGeom prst="line">
              <a:avLst/>
            </a:prstGeom>
            <a:noFill/>
            <a:ln w="38100">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85" name="Text Box 57"/>
            <p:cNvSpPr txBox="1">
              <a:spLocks noChangeArrowheads="1"/>
            </p:cNvSpPr>
            <p:nvPr/>
          </p:nvSpPr>
          <p:spPr bwMode="auto">
            <a:xfrm>
              <a:off x="1368" y="503"/>
              <a:ext cx="195"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latin typeface="Times New Roman" panose="02020603050405020304" pitchFamily="18" charset="0"/>
                </a:rPr>
                <a:t>I</a:t>
              </a:r>
            </a:p>
          </p:txBody>
        </p:sp>
        <p:sp>
          <p:nvSpPr>
            <p:cNvPr id="150586" name="Text Box 58"/>
            <p:cNvSpPr txBox="1">
              <a:spLocks noChangeArrowheads="1"/>
            </p:cNvSpPr>
            <p:nvPr/>
          </p:nvSpPr>
          <p:spPr bwMode="auto">
            <a:xfrm>
              <a:off x="1604" y="1223"/>
              <a:ext cx="428"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kumimoji="0" lang="en-US" altLang="zh-CN" sz="3200" b="1" i="1" dirty="0">
                  <a:latin typeface="Times New Roman" panose="02020603050405020304" pitchFamily="18" charset="0"/>
                </a:rPr>
                <a:t>U</a:t>
              </a:r>
              <a:endParaRPr kumimoji="0" lang="en-US" altLang="zh-CN" sz="2800" b="1" i="1" dirty="0">
                <a:latin typeface="Times New Roman" panose="02020603050405020304" pitchFamily="18" charset="0"/>
              </a:endParaRPr>
            </a:p>
          </p:txBody>
        </p:sp>
        <p:sp>
          <p:nvSpPr>
            <p:cNvPr id="150587" name="Oval 59"/>
            <p:cNvSpPr>
              <a:spLocks noChangeArrowheads="1"/>
            </p:cNvSpPr>
            <p:nvPr/>
          </p:nvSpPr>
          <p:spPr bwMode="auto">
            <a:xfrm>
              <a:off x="983" y="1281"/>
              <a:ext cx="350" cy="350"/>
            </a:xfrm>
            <a:prstGeom prst="ellipse">
              <a:avLst/>
            </a:prstGeom>
            <a:solidFill>
              <a:srgbClr val="006666"/>
            </a:solidFill>
            <a:ln w="381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88" name="Line 60"/>
            <p:cNvSpPr>
              <a:spLocks noChangeShapeType="1"/>
            </p:cNvSpPr>
            <p:nvPr/>
          </p:nvSpPr>
          <p:spPr bwMode="auto">
            <a:xfrm>
              <a:off x="983" y="1468"/>
              <a:ext cx="35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89" name="Line 61"/>
            <p:cNvSpPr>
              <a:spLocks noChangeShapeType="1"/>
            </p:cNvSpPr>
            <p:nvPr/>
          </p:nvSpPr>
          <p:spPr bwMode="auto">
            <a:xfrm flipV="1">
              <a:off x="1157" y="843"/>
              <a:ext cx="0" cy="43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90" name="Line 62"/>
            <p:cNvSpPr>
              <a:spLocks noChangeShapeType="1"/>
            </p:cNvSpPr>
            <p:nvPr/>
          </p:nvSpPr>
          <p:spPr bwMode="auto">
            <a:xfrm flipV="1">
              <a:off x="1157" y="1631"/>
              <a:ext cx="0" cy="35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91" name="Line 63"/>
            <p:cNvSpPr>
              <a:spLocks noChangeShapeType="1"/>
            </p:cNvSpPr>
            <p:nvPr/>
          </p:nvSpPr>
          <p:spPr bwMode="auto">
            <a:xfrm flipV="1">
              <a:off x="895" y="1211"/>
              <a:ext cx="0" cy="427"/>
            </a:xfrm>
            <a:prstGeom prst="line">
              <a:avLst/>
            </a:prstGeom>
            <a:noFill/>
            <a:ln w="38100">
              <a:solidFill>
                <a:srgbClr val="FFFF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92" name="Text Box 64"/>
            <p:cNvSpPr txBox="1">
              <a:spLocks noChangeArrowheads="1"/>
            </p:cNvSpPr>
            <p:nvPr/>
          </p:nvSpPr>
          <p:spPr bwMode="auto">
            <a:xfrm>
              <a:off x="545" y="1266"/>
              <a:ext cx="256"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0" lang="en-US" altLang="zh-CN" sz="3200" b="1" i="1" dirty="0">
                  <a:latin typeface="Times New Roman" panose="02020603050405020304" pitchFamily="18" charset="0"/>
                </a:rPr>
                <a:t>I</a:t>
              </a:r>
              <a:r>
                <a:rPr kumimoji="0" lang="en-US" altLang="zh-CN" sz="3200" b="1" i="1" baseline="-25000" dirty="0">
                  <a:latin typeface="Times New Roman" panose="02020603050405020304" pitchFamily="18" charset="0"/>
                </a:rPr>
                <a:t>s</a:t>
              </a:r>
              <a:endParaRPr kumimoji="0" lang="en-US" altLang="zh-CN" sz="3200" b="1" i="1" dirty="0">
                <a:latin typeface="Times New Roman" panose="02020603050405020304" pitchFamily="18" charset="0"/>
              </a:endParaRPr>
            </a:p>
          </p:txBody>
        </p:sp>
        <p:sp>
          <p:nvSpPr>
            <p:cNvPr id="150593" name="Line 65"/>
            <p:cNvSpPr>
              <a:spLocks noChangeShapeType="1"/>
            </p:cNvSpPr>
            <p:nvPr/>
          </p:nvSpPr>
          <p:spPr bwMode="auto">
            <a:xfrm>
              <a:off x="2478" y="843"/>
              <a:ext cx="0" cy="1138"/>
            </a:xfrm>
            <a:prstGeom prst="line">
              <a:avLst/>
            </a:prstGeom>
            <a:noFill/>
            <a:ln w="381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94" name="Rectangle 66"/>
            <p:cNvSpPr>
              <a:spLocks noChangeArrowheads="1"/>
            </p:cNvSpPr>
            <p:nvPr/>
          </p:nvSpPr>
          <p:spPr bwMode="auto">
            <a:xfrm>
              <a:off x="2426" y="1226"/>
              <a:ext cx="120" cy="412"/>
            </a:xfrm>
            <a:prstGeom prst="rect">
              <a:avLst/>
            </a:prstGeom>
            <a:solidFill>
              <a:srgbClr val="006666"/>
            </a:solidFill>
            <a:ln w="381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0595" name="Rectangle 67"/>
            <p:cNvSpPr>
              <a:spLocks noChangeArrowheads="1"/>
            </p:cNvSpPr>
            <p:nvPr/>
          </p:nvSpPr>
          <p:spPr bwMode="auto">
            <a:xfrm>
              <a:off x="2569" y="1209"/>
              <a:ext cx="25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kumimoji="0" lang="en-US" altLang="zh-CN" sz="3200" b="1" i="1">
                  <a:latin typeface="Times New Roman" panose="02020603050405020304" pitchFamily="18" charset="0"/>
                </a:rPr>
                <a:t>R</a:t>
              </a:r>
              <a:endParaRPr kumimoji="0" lang="en-US" altLang="zh-CN" b="1" i="1">
                <a:latin typeface="Times New Roman" panose="02020603050405020304" pitchFamily="18" charset="0"/>
              </a:endParaRPr>
            </a:p>
          </p:txBody>
        </p:sp>
        <p:sp>
          <p:nvSpPr>
            <p:cNvPr id="150596" name="Text Box 68"/>
            <p:cNvSpPr txBox="1">
              <a:spLocks noChangeArrowheads="1"/>
            </p:cNvSpPr>
            <p:nvPr/>
          </p:nvSpPr>
          <p:spPr bwMode="auto">
            <a:xfrm>
              <a:off x="1512" y="829"/>
              <a:ext cx="58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dirty="0">
                  <a:latin typeface="Times New Roman" panose="02020603050405020304" pitchFamily="18" charset="0"/>
                </a:rPr>
                <a:t>+</a:t>
              </a:r>
            </a:p>
          </p:txBody>
        </p:sp>
        <p:sp>
          <p:nvSpPr>
            <p:cNvPr id="150597" name="Text Box 69"/>
            <p:cNvSpPr txBox="1">
              <a:spLocks noChangeArrowheads="1"/>
            </p:cNvSpPr>
            <p:nvPr/>
          </p:nvSpPr>
          <p:spPr bwMode="auto">
            <a:xfrm>
              <a:off x="1512" y="1616"/>
              <a:ext cx="582"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kumimoji="0" lang="zh-CN" altLang="en-US" sz="3200" b="1" dirty="0">
                  <a:latin typeface="Times New Roman" panose="02020603050405020304" pitchFamily="18" charset="0"/>
                </a:rPr>
                <a:t>－</a:t>
              </a:r>
            </a:p>
          </p:txBody>
        </p:sp>
        <p:sp>
          <p:nvSpPr>
            <p:cNvPr id="150598" name="Oval 70"/>
            <p:cNvSpPr>
              <a:spLocks noChangeArrowheads="1"/>
            </p:cNvSpPr>
            <p:nvPr/>
          </p:nvSpPr>
          <p:spPr bwMode="auto">
            <a:xfrm>
              <a:off x="1763" y="803"/>
              <a:ext cx="68" cy="68"/>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50599" name="Oval 71"/>
            <p:cNvSpPr>
              <a:spLocks noChangeArrowheads="1"/>
            </p:cNvSpPr>
            <p:nvPr/>
          </p:nvSpPr>
          <p:spPr bwMode="auto">
            <a:xfrm>
              <a:off x="1762" y="1938"/>
              <a:ext cx="68" cy="68"/>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50601" name="Line 73"/>
            <p:cNvSpPr>
              <a:spLocks noChangeShapeType="1"/>
            </p:cNvSpPr>
            <p:nvPr/>
          </p:nvSpPr>
          <p:spPr bwMode="auto">
            <a:xfrm flipV="1">
              <a:off x="2352" y="1281"/>
              <a:ext cx="310" cy="303"/>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150603" name="WordArt 75"/>
          <p:cNvSpPr>
            <a:spLocks noChangeArrowheads="1" noChangeShapeType="1" noTextEdit="1"/>
          </p:cNvSpPr>
          <p:nvPr/>
        </p:nvSpPr>
        <p:spPr bwMode="auto">
          <a:xfrm>
            <a:off x="908835" y="280989"/>
            <a:ext cx="4103688" cy="525462"/>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zh-CN" altLang="en-US" sz="3600" kern="10" dirty="0">
                <a:solidFill>
                  <a:srgbClr val="FF0000"/>
                </a:solidFill>
                <a:effectLst>
                  <a:outerShdw dist="35921" dir="2700000" algn="ctr" rotWithShape="0">
                    <a:srgbClr val="C0C0C0"/>
                  </a:outerShdw>
                </a:effectLst>
                <a:latin typeface="宋体" panose="02010600030101010101" pitchFamily="2" charset="-122"/>
                <a:ea typeface="宋体" panose="02010600030101010101" pitchFamily="2" charset="-122"/>
              </a:rPr>
              <a:t>恒流源特性小结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50545"/>
                                        </p:tgtEl>
                                        <p:attrNameLst>
                                          <p:attrName>style.visibility</p:attrName>
                                        </p:attrNameLst>
                                      </p:cBhvr>
                                      <p:to>
                                        <p:strVal val="visible"/>
                                      </p:to>
                                    </p:set>
                                    <p:animEffect transition="in" filter="box(out)">
                                      <p:cBhvr>
                                        <p:cTn id="7" dur="500"/>
                                        <p:tgtEl>
                                          <p:spTgt spid="1505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0580"/>
                                        </p:tgtEl>
                                        <p:attrNameLst>
                                          <p:attrName>style.visibility</p:attrName>
                                        </p:attrNameLst>
                                      </p:cBhvr>
                                      <p:to>
                                        <p:strVal val="visible"/>
                                      </p:to>
                                    </p:set>
                                    <p:animEffect transition="in" filter="wipe(left)">
                                      <p:cBhvr>
                                        <p:cTn id="12" dur="500"/>
                                        <p:tgtEl>
                                          <p:spTgt spid="15058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9" fill="hold" grpId="0" nodeType="clickEffect">
                                  <p:stCondLst>
                                    <p:cond delay="0"/>
                                  </p:stCondLst>
                                  <p:childTnLst>
                                    <p:set>
                                      <p:cBhvr>
                                        <p:cTn id="16" dur="1" fill="hold">
                                          <p:stCondLst>
                                            <p:cond delay="0"/>
                                          </p:stCondLst>
                                        </p:cTn>
                                        <p:tgtEl>
                                          <p:spTgt spid="150546"/>
                                        </p:tgtEl>
                                        <p:attrNameLst>
                                          <p:attrName>style.visibility</p:attrName>
                                        </p:attrNameLst>
                                      </p:cBhvr>
                                      <p:to>
                                        <p:strVal val="visible"/>
                                      </p:to>
                                    </p:set>
                                    <p:animEffect transition="in" filter="strips(upLeft)">
                                      <p:cBhvr>
                                        <p:cTn id="17" dur="500"/>
                                        <p:tgtEl>
                                          <p:spTgt spid="150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46"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1026"/>
          <p:cNvSpPr>
            <a:spLocks noChangeArrowheads="1"/>
          </p:cNvSpPr>
          <p:nvPr/>
        </p:nvSpPr>
        <p:spPr bwMode="auto">
          <a:xfrm>
            <a:off x="457200" y="76200"/>
            <a:ext cx="42672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0" hangingPunct="0"/>
            <a:r>
              <a:rPr kumimoji="0" lang="zh-CN" altLang="en-US" sz="3200" b="1" dirty="0">
                <a:solidFill>
                  <a:schemeClr val="accent2"/>
                </a:solidFill>
                <a:latin typeface="Times New Roman" panose="02020603050405020304" pitchFamily="18" charset="0"/>
              </a:rPr>
              <a:t>三、电源的等效变换</a:t>
            </a:r>
            <a:endParaRPr kumimoji="0" lang="zh-CN" altLang="en-US" dirty="0">
              <a:solidFill>
                <a:schemeClr val="accent2"/>
              </a:solidFill>
              <a:latin typeface="Times New Roman" panose="02020603050405020304" pitchFamily="18" charset="0"/>
            </a:endParaRPr>
          </a:p>
        </p:txBody>
      </p:sp>
      <p:grpSp>
        <p:nvGrpSpPr>
          <p:cNvPr id="385199" name="Group 1199"/>
          <p:cNvGrpSpPr/>
          <p:nvPr/>
        </p:nvGrpSpPr>
        <p:grpSpPr bwMode="auto">
          <a:xfrm>
            <a:off x="3647554" y="2666008"/>
            <a:ext cx="1219200" cy="749300"/>
            <a:chOff x="1968" y="960"/>
            <a:chExt cx="768" cy="472"/>
          </a:xfrm>
        </p:grpSpPr>
        <p:sp>
          <p:nvSpPr>
            <p:cNvPr id="385200" name="AutoShape 1200"/>
            <p:cNvSpPr>
              <a:spLocks noChangeArrowheads="1"/>
            </p:cNvSpPr>
            <p:nvPr/>
          </p:nvSpPr>
          <p:spPr bwMode="auto">
            <a:xfrm>
              <a:off x="1968" y="1144"/>
              <a:ext cx="768" cy="288"/>
            </a:xfrm>
            <a:prstGeom prst="rightArrow">
              <a:avLst>
                <a:gd name="adj1" fmla="val 50000"/>
                <a:gd name="adj2" fmla="val 66667"/>
              </a:avLst>
            </a:prstGeom>
            <a:solidFill>
              <a:schemeClr val="accent1"/>
            </a:solidFill>
            <a:ln w="127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01" name="Text Box 1201"/>
            <p:cNvSpPr txBox="1">
              <a:spLocks noChangeArrowheads="1"/>
            </p:cNvSpPr>
            <p:nvPr/>
          </p:nvSpPr>
          <p:spPr bwMode="auto">
            <a:xfrm>
              <a:off x="2016" y="960"/>
              <a:ext cx="5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转换</a:t>
              </a:r>
            </a:p>
          </p:txBody>
        </p:sp>
      </p:grpSp>
      <p:grpSp>
        <p:nvGrpSpPr>
          <p:cNvPr id="385205" name="Group 1205"/>
          <p:cNvGrpSpPr/>
          <p:nvPr/>
        </p:nvGrpSpPr>
        <p:grpSpPr bwMode="auto">
          <a:xfrm>
            <a:off x="899592" y="1700808"/>
            <a:ext cx="2133600" cy="2393950"/>
            <a:chOff x="720" y="1776"/>
            <a:chExt cx="1344" cy="1508"/>
          </a:xfrm>
        </p:grpSpPr>
        <p:sp>
          <p:nvSpPr>
            <p:cNvPr id="385206" name="Text Box 1206"/>
            <p:cNvSpPr txBox="1">
              <a:spLocks noChangeArrowheads="1"/>
            </p:cNvSpPr>
            <p:nvPr/>
          </p:nvSpPr>
          <p:spPr bwMode="auto">
            <a:xfrm>
              <a:off x="1488" y="177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p>
          </p:txBody>
        </p:sp>
        <p:grpSp>
          <p:nvGrpSpPr>
            <p:cNvPr id="385207" name="Group 1207"/>
            <p:cNvGrpSpPr/>
            <p:nvPr/>
          </p:nvGrpSpPr>
          <p:grpSpPr bwMode="auto">
            <a:xfrm>
              <a:off x="720" y="2064"/>
              <a:ext cx="1344" cy="1220"/>
              <a:chOff x="672" y="2208"/>
              <a:chExt cx="1344" cy="1220"/>
            </a:xfrm>
          </p:grpSpPr>
          <p:sp>
            <p:nvSpPr>
              <p:cNvPr id="385208" name="Oval 1208"/>
              <p:cNvSpPr>
                <a:spLocks noChangeArrowheads="1"/>
              </p:cNvSpPr>
              <p:nvPr/>
            </p:nvSpPr>
            <p:spPr bwMode="auto">
              <a:xfrm>
                <a:off x="1029" y="2452"/>
                <a:ext cx="288" cy="288"/>
              </a:xfrm>
              <a:prstGeom prst="ellipse">
                <a:avLst/>
              </a:prstGeom>
              <a:solidFill>
                <a:schemeClr val="accent1"/>
              </a:solidFill>
              <a:ln w="28575">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5209" name="Text Box 1209"/>
              <p:cNvSpPr txBox="1">
                <a:spLocks noChangeArrowheads="1"/>
              </p:cNvSpPr>
              <p:nvPr/>
            </p:nvSpPr>
            <p:spPr bwMode="auto">
              <a:xfrm>
                <a:off x="888" y="2220"/>
                <a:ext cx="225"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a:t>
                </a:r>
              </a:p>
            </p:txBody>
          </p:sp>
          <p:sp>
            <p:nvSpPr>
              <p:cNvPr id="385210" name="Text Box 1210"/>
              <p:cNvSpPr txBox="1">
                <a:spLocks noChangeArrowheads="1"/>
              </p:cNvSpPr>
              <p:nvPr/>
            </p:nvSpPr>
            <p:spPr bwMode="auto">
              <a:xfrm>
                <a:off x="901" y="2548"/>
                <a:ext cx="212"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_</a:t>
                </a:r>
              </a:p>
            </p:txBody>
          </p:sp>
          <p:sp>
            <p:nvSpPr>
              <p:cNvPr id="385211" name="Text Box 1211"/>
              <p:cNvSpPr txBox="1">
                <a:spLocks noChangeArrowheads="1"/>
              </p:cNvSpPr>
              <p:nvPr/>
            </p:nvSpPr>
            <p:spPr bwMode="auto">
              <a:xfrm>
                <a:off x="672" y="2400"/>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r>
                  <a:rPr lang="en-US" altLang="zh-CN" b="1" baseline="-25000">
                    <a:latin typeface="Times New Roman" panose="02020603050405020304" pitchFamily="18" charset="0"/>
                  </a:rPr>
                  <a:t>S</a:t>
                </a:r>
                <a:endParaRPr lang="en-US" altLang="zh-CN" b="1">
                  <a:latin typeface="Times New Roman" panose="02020603050405020304" pitchFamily="18" charset="0"/>
                </a:endParaRPr>
              </a:p>
            </p:txBody>
          </p:sp>
          <p:sp>
            <p:nvSpPr>
              <p:cNvPr id="385212" name="Freeform 1212"/>
              <p:cNvSpPr/>
              <p:nvPr/>
            </p:nvSpPr>
            <p:spPr bwMode="auto">
              <a:xfrm>
                <a:off x="1170" y="2333"/>
                <a:ext cx="2" cy="1059"/>
              </a:xfrm>
              <a:custGeom>
                <a:avLst/>
                <a:gdLst>
                  <a:gd name="T0" fmla="*/ 0 w 2"/>
                  <a:gd name="T1" fmla="*/ 0 h 1059"/>
                  <a:gd name="T2" fmla="*/ 2 w 2"/>
                  <a:gd name="T3" fmla="*/ 1059 h 1059"/>
                </a:gdLst>
                <a:ahLst/>
                <a:cxnLst>
                  <a:cxn ang="0">
                    <a:pos x="T0" y="T1"/>
                  </a:cxn>
                  <a:cxn ang="0">
                    <a:pos x="T2" y="T3"/>
                  </a:cxn>
                </a:cxnLst>
                <a:rect l="0" t="0" r="r" b="b"/>
                <a:pathLst>
                  <a:path w="2" h="1059">
                    <a:moveTo>
                      <a:pt x="0" y="0"/>
                    </a:moveTo>
                    <a:lnTo>
                      <a:pt x="2" y="1059"/>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13" name="Freeform 1213"/>
              <p:cNvSpPr/>
              <p:nvPr/>
            </p:nvSpPr>
            <p:spPr bwMode="auto">
              <a:xfrm>
                <a:off x="1164" y="2340"/>
                <a:ext cx="660" cy="1"/>
              </a:xfrm>
              <a:custGeom>
                <a:avLst/>
                <a:gdLst>
                  <a:gd name="T0" fmla="*/ 0 w 660"/>
                  <a:gd name="T1" fmla="*/ 0 h 1"/>
                  <a:gd name="T2" fmla="*/ 660 w 660"/>
                  <a:gd name="T3" fmla="*/ 0 h 1"/>
                </a:gdLst>
                <a:ahLst/>
                <a:cxnLst>
                  <a:cxn ang="0">
                    <a:pos x="T0" y="T1"/>
                  </a:cxn>
                  <a:cxn ang="0">
                    <a:pos x="T2" y="T3"/>
                  </a:cxn>
                </a:cxnLst>
                <a:rect l="0" t="0" r="r" b="b"/>
                <a:pathLst>
                  <a:path w="660" h="1">
                    <a:moveTo>
                      <a:pt x="0" y="0"/>
                    </a:moveTo>
                    <a:lnTo>
                      <a:pt x="660"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14" name="Freeform 1214"/>
              <p:cNvSpPr/>
              <p:nvPr/>
            </p:nvSpPr>
            <p:spPr bwMode="auto">
              <a:xfrm>
                <a:off x="1173" y="3393"/>
                <a:ext cx="651" cy="2"/>
              </a:xfrm>
              <a:custGeom>
                <a:avLst/>
                <a:gdLst>
                  <a:gd name="T0" fmla="*/ 0 w 651"/>
                  <a:gd name="T1" fmla="*/ 2 h 2"/>
                  <a:gd name="T2" fmla="*/ 651 w 651"/>
                  <a:gd name="T3" fmla="*/ 0 h 2"/>
                </a:gdLst>
                <a:ahLst/>
                <a:cxnLst>
                  <a:cxn ang="0">
                    <a:pos x="T0" y="T1"/>
                  </a:cxn>
                  <a:cxn ang="0">
                    <a:pos x="T2" y="T3"/>
                  </a:cxn>
                </a:cxnLst>
                <a:rect l="0" t="0" r="r" b="b"/>
                <a:pathLst>
                  <a:path w="651" h="2">
                    <a:moveTo>
                      <a:pt x="0" y="2"/>
                    </a:moveTo>
                    <a:lnTo>
                      <a:pt x="651"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15" name="Line 1215"/>
              <p:cNvSpPr>
                <a:spLocks noChangeShapeType="1"/>
              </p:cNvSpPr>
              <p:nvPr/>
            </p:nvSpPr>
            <p:spPr bwMode="auto">
              <a:xfrm>
                <a:off x="1296" y="2208"/>
                <a:ext cx="384"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16" name="Rectangle 1216"/>
              <p:cNvSpPr>
                <a:spLocks noChangeArrowheads="1"/>
              </p:cNvSpPr>
              <p:nvPr/>
            </p:nvSpPr>
            <p:spPr bwMode="auto">
              <a:xfrm>
                <a:off x="1116" y="2928"/>
                <a:ext cx="120" cy="288"/>
              </a:xfrm>
              <a:prstGeom prst="rect">
                <a:avLst/>
              </a:prstGeom>
              <a:solidFill>
                <a:schemeClr val="accent1"/>
              </a:solidFill>
              <a:ln w="28575">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5217" name="Text Box 1217"/>
              <p:cNvSpPr txBox="1">
                <a:spLocks noChangeArrowheads="1"/>
              </p:cNvSpPr>
              <p:nvPr/>
            </p:nvSpPr>
            <p:spPr bwMode="auto">
              <a:xfrm>
                <a:off x="816" y="292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R</a:t>
                </a:r>
                <a:r>
                  <a:rPr lang="en-US" altLang="zh-CN" b="1" baseline="-25000">
                    <a:latin typeface="Times New Roman" panose="02020603050405020304" pitchFamily="18" charset="0"/>
                  </a:rPr>
                  <a:t>i</a:t>
                </a:r>
                <a:endParaRPr lang="en-US" altLang="zh-CN" b="1">
                  <a:latin typeface="Times New Roman" panose="02020603050405020304" pitchFamily="18" charset="0"/>
                </a:endParaRPr>
              </a:p>
            </p:txBody>
          </p:sp>
          <p:sp>
            <p:nvSpPr>
              <p:cNvPr id="385218" name="Text Box 1218"/>
              <p:cNvSpPr txBox="1">
                <a:spLocks noChangeArrowheads="1"/>
              </p:cNvSpPr>
              <p:nvPr/>
            </p:nvSpPr>
            <p:spPr bwMode="auto">
              <a:xfrm>
                <a:off x="1680" y="2352"/>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a:t>
                </a:r>
                <a:endParaRPr lang="zh-CN" altLang="en-US" b="1">
                  <a:latin typeface="Times New Roman" panose="02020603050405020304" pitchFamily="18" charset="0"/>
                </a:endParaRPr>
              </a:p>
            </p:txBody>
          </p:sp>
          <p:sp>
            <p:nvSpPr>
              <p:cNvPr id="385219" name="Text Box 1219"/>
              <p:cNvSpPr txBox="1">
                <a:spLocks noChangeArrowheads="1"/>
              </p:cNvSpPr>
              <p:nvPr/>
            </p:nvSpPr>
            <p:spPr bwMode="auto">
              <a:xfrm>
                <a:off x="1728" y="268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endParaRPr lang="en-US" altLang="zh-CN" b="1">
                  <a:latin typeface="Times New Roman" panose="02020603050405020304" pitchFamily="18" charset="0"/>
                </a:endParaRPr>
              </a:p>
            </p:txBody>
          </p:sp>
          <p:sp>
            <p:nvSpPr>
              <p:cNvPr id="385220" name="Text Box 1220"/>
              <p:cNvSpPr txBox="1">
                <a:spLocks noChangeArrowheads="1"/>
              </p:cNvSpPr>
              <p:nvPr/>
            </p:nvSpPr>
            <p:spPr bwMode="auto">
              <a:xfrm>
                <a:off x="1728" y="297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_</a:t>
                </a:r>
                <a:endParaRPr lang="zh-CN" altLang="en-US" b="1">
                  <a:latin typeface="Times New Roman" panose="02020603050405020304" pitchFamily="18" charset="0"/>
                </a:endParaRPr>
              </a:p>
            </p:txBody>
          </p:sp>
          <p:sp>
            <p:nvSpPr>
              <p:cNvPr id="385221" name="Oval 1221"/>
              <p:cNvSpPr>
                <a:spLocks noChangeArrowheads="1"/>
              </p:cNvSpPr>
              <p:nvPr/>
            </p:nvSpPr>
            <p:spPr bwMode="auto">
              <a:xfrm>
                <a:off x="1824" y="2304"/>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22" name="Oval 1222"/>
              <p:cNvSpPr>
                <a:spLocks noChangeArrowheads="1"/>
              </p:cNvSpPr>
              <p:nvPr/>
            </p:nvSpPr>
            <p:spPr bwMode="auto">
              <a:xfrm>
                <a:off x="1824" y="3360"/>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85240" name="Group 1240"/>
          <p:cNvGrpSpPr/>
          <p:nvPr/>
        </p:nvGrpSpPr>
        <p:grpSpPr bwMode="auto">
          <a:xfrm>
            <a:off x="5171554" y="2081808"/>
            <a:ext cx="2743200" cy="1784350"/>
            <a:chOff x="2928" y="528"/>
            <a:chExt cx="1728" cy="1124"/>
          </a:xfrm>
        </p:grpSpPr>
        <p:sp>
          <p:nvSpPr>
            <p:cNvPr id="385241" name="Freeform 1241"/>
            <p:cNvSpPr/>
            <p:nvPr/>
          </p:nvSpPr>
          <p:spPr bwMode="auto">
            <a:xfrm>
              <a:off x="3222" y="798"/>
              <a:ext cx="1242" cy="5"/>
            </a:xfrm>
            <a:custGeom>
              <a:avLst/>
              <a:gdLst>
                <a:gd name="T0" fmla="*/ 0 w 1242"/>
                <a:gd name="T1" fmla="*/ 0 h 5"/>
                <a:gd name="T2" fmla="*/ 1242 w 1242"/>
                <a:gd name="T3" fmla="*/ 5 h 5"/>
              </a:gdLst>
              <a:ahLst/>
              <a:cxnLst>
                <a:cxn ang="0">
                  <a:pos x="T0" y="T1"/>
                </a:cxn>
                <a:cxn ang="0">
                  <a:pos x="T2" y="T3"/>
                </a:cxn>
              </a:cxnLst>
              <a:rect l="0" t="0" r="r" b="b"/>
              <a:pathLst>
                <a:path w="1242" h="5">
                  <a:moveTo>
                    <a:pt x="0" y="0"/>
                  </a:moveTo>
                  <a:lnTo>
                    <a:pt x="1242" y="5"/>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42" name="Text Box 1242"/>
            <p:cNvSpPr txBox="1">
              <a:spLocks noChangeArrowheads="1"/>
            </p:cNvSpPr>
            <p:nvPr/>
          </p:nvSpPr>
          <p:spPr bwMode="auto">
            <a:xfrm>
              <a:off x="4272" y="528"/>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endParaRPr lang="en-US" altLang="zh-CN" b="1">
                <a:latin typeface="Times New Roman" panose="02020603050405020304" pitchFamily="18" charset="0"/>
              </a:endParaRPr>
            </a:p>
          </p:txBody>
        </p:sp>
        <p:sp>
          <p:nvSpPr>
            <p:cNvPr id="385243" name="Text Box 1243"/>
            <p:cNvSpPr txBox="1">
              <a:spLocks noChangeArrowheads="1"/>
            </p:cNvSpPr>
            <p:nvPr/>
          </p:nvSpPr>
          <p:spPr bwMode="auto">
            <a:xfrm>
              <a:off x="3840" y="1056"/>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G</a:t>
              </a:r>
              <a:r>
                <a:rPr lang="en-US" altLang="zh-CN" b="1" baseline="-25000">
                  <a:latin typeface="Times New Roman" panose="02020603050405020304" pitchFamily="18" charset="0"/>
                </a:rPr>
                <a:t>i</a:t>
              </a:r>
              <a:endParaRPr lang="en-US" altLang="zh-CN" b="1">
                <a:latin typeface="Times New Roman" panose="02020603050405020304" pitchFamily="18" charset="0"/>
              </a:endParaRPr>
            </a:p>
          </p:txBody>
        </p:sp>
        <p:sp>
          <p:nvSpPr>
            <p:cNvPr id="385244" name="Text Box 1244"/>
            <p:cNvSpPr txBox="1">
              <a:spLocks noChangeArrowheads="1"/>
            </p:cNvSpPr>
            <p:nvPr/>
          </p:nvSpPr>
          <p:spPr bwMode="auto">
            <a:xfrm>
              <a:off x="4272" y="780"/>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a:t>
              </a:r>
              <a:endParaRPr lang="zh-CN" altLang="en-US" b="1">
                <a:latin typeface="Times New Roman" panose="02020603050405020304" pitchFamily="18" charset="0"/>
              </a:endParaRPr>
            </a:p>
          </p:txBody>
        </p:sp>
        <p:sp>
          <p:nvSpPr>
            <p:cNvPr id="385245" name="Text Box 1245"/>
            <p:cNvSpPr txBox="1">
              <a:spLocks noChangeArrowheads="1"/>
            </p:cNvSpPr>
            <p:nvPr/>
          </p:nvSpPr>
          <p:spPr bwMode="auto">
            <a:xfrm>
              <a:off x="4320" y="1104"/>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endParaRPr lang="en-US" altLang="zh-CN" b="1">
                <a:latin typeface="Times New Roman" panose="02020603050405020304" pitchFamily="18" charset="0"/>
              </a:endParaRPr>
            </a:p>
          </p:txBody>
        </p:sp>
        <p:sp>
          <p:nvSpPr>
            <p:cNvPr id="385246" name="Text Box 1246"/>
            <p:cNvSpPr txBox="1">
              <a:spLocks noChangeArrowheads="1"/>
            </p:cNvSpPr>
            <p:nvPr/>
          </p:nvSpPr>
          <p:spPr bwMode="auto">
            <a:xfrm>
              <a:off x="4368" y="124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_</a:t>
              </a:r>
              <a:endParaRPr lang="zh-CN" altLang="en-US" b="1">
                <a:latin typeface="Times New Roman" panose="02020603050405020304" pitchFamily="18" charset="0"/>
              </a:endParaRPr>
            </a:p>
          </p:txBody>
        </p:sp>
        <p:sp>
          <p:nvSpPr>
            <p:cNvPr id="385247" name="Freeform 1247"/>
            <p:cNvSpPr/>
            <p:nvPr/>
          </p:nvSpPr>
          <p:spPr bwMode="auto">
            <a:xfrm>
              <a:off x="3222" y="1614"/>
              <a:ext cx="1242" cy="5"/>
            </a:xfrm>
            <a:custGeom>
              <a:avLst/>
              <a:gdLst>
                <a:gd name="T0" fmla="*/ 0 w 1242"/>
                <a:gd name="T1" fmla="*/ 0 h 5"/>
                <a:gd name="T2" fmla="*/ 1242 w 1242"/>
                <a:gd name="T3" fmla="*/ 5 h 5"/>
              </a:gdLst>
              <a:ahLst/>
              <a:cxnLst>
                <a:cxn ang="0">
                  <a:pos x="T0" y="T1"/>
                </a:cxn>
                <a:cxn ang="0">
                  <a:pos x="T2" y="T3"/>
                </a:cxn>
              </a:cxnLst>
              <a:rect l="0" t="0" r="r" b="b"/>
              <a:pathLst>
                <a:path w="1242" h="5">
                  <a:moveTo>
                    <a:pt x="0" y="0"/>
                  </a:moveTo>
                  <a:lnTo>
                    <a:pt x="1242" y="5"/>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48" name="Freeform 1248"/>
            <p:cNvSpPr/>
            <p:nvPr/>
          </p:nvSpPr>
          <p:spPr bwMode="auto">
            <a:xfrm>
              <a:off x="3228" y="798"/>
              <a:ext cx="1" cy="834"/>
            </a:xfrm>
            <a:custGeom>
              <a:avLst/>
              <a:gdLst>
                <a:gd name="T0" fmla="*/ 0 w 1"/>
                <a:gd name="T1" fmla="*/ 0 h 834"/>
                <a:gd name="T2" fmla="*/ 1 w 1"/>
                <a:gd name="T3" fmla="*/ 834 h 834"/>
              </a:gdLst>
              <a:ahLst/>
              <a:cxnLst>
                <a:cxn ang="0">
                  <a:pos x="T0" y="T1"/>
                </a:cxn>
                <a:cxn ang="0">
                  <a:pos x="T2" y="T3"/>
                </a:cxn>
              </a:cxnLst>
              <a:rect l="0" t="0" r="r" b="b"/>
              <a:pathLst>
                <a:path w="1" h="834">
                  <a:moveTo>
                    <a:pt x="0" y="0"/>
                  </a:moveTo>
                  <a:lnTo>
                    <a:pt x="1" y="834"/>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85249" name="Group 1249"/>
            <p:cNvGrpSpPr/>
            <p:nvPr/>
          </p:nvGrpSpPr>
          <p:grpSpPr bwMode="auto">
            <a:xfrm>
              <a:off x="3072" y="1104"/>
              <a:ext cx="288" cy="288"/>
              <a:chOff x="2304" y="2304"/>
              <a:chExt cx="288" cy="288"/>
            </a:xfrm>
          </p:grpSpPr>
          <p:sp>
            <p:nvSpPr>
              <p:cNvPr id="385250" name="Oval 1250"/>
              <p:cNvSpPr>
                <a:spLocks noChangeArrowheads="1"/>
              </p:cNvSpPr>
              <p:nvPr/>
            </p:nvSpPr>
            <p:spPr bwMode="auto">
              <a:xfrm>
                <a:off x="2304" y="2304"/>
                <a:ext cx="288" cy="288"/>
              </a:xfrm>
              <a:prstGeom prst="ellipse">
                <a:avLst/>
              </a:prstGeom>
              <a:solidFill>
                <a:schemeClr val="accent1"/>
              </a:solidFill>
              <a:ln w="28575">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5251" name="Line 1251"/>
              <p:cNvSpPr>
                <a:spLocks noChangeShapeType="1"/>
              </p:cNvSpPr>
              <p:nvPr/>
            </p:nvSpPr>
            <p:spPr bwMode="auto">
              <a:xfrm>
                <a:off x="2304" y="2448"/>
                <a:ext cx="28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85252" name="Freeform 1252"/>
            <p:cNvSpPr/>
            <p:nvPr/>
          </p:nvSpPr>
          <p:spPr bwMode="auto">
            <a:xfrm>
              <a:off x="3804" y="798"/>
              <a:ext cx="1" cy="834"/>
            </a:xfrm>
            <a:custGeom>
              <a:avLst/>
              <a:gdLst>
                <a:gd name="T0" fmla="*/ 0 w 1"/>
                <a:gd name="T1" fmla="*/ 834 h 834"/>
                <a:gd name="T2" fmla="*/ 0 w 1"/>
                <a:gd name="T3" fmla="*/ 0 h 834"/>
              </a:gdLst>
              <a:ahLst/>
              <a:cxnLst>
                <a:cxn ang="0">
                  <a:pos x="T0" y="T1"/>
                </a:cxn>
                <a:cxn ang="0">
                  <a:pos x="T2" y="T3"/>
                </a:cxn>
              </a:cxnLst>
              <a:rect l="0" t="0" r="r" b="b"/>
              <a:pathLst>
                <a:path w="1" h="834">
                  <a:moveTo>
                    <a:pt x="0" y="834"/>
                  </a:moveTo>
                  <a:lnTo>
                    <a:pt x="0"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53" name="Rectangle 1253"/>
            <p:cNvSpPr>
              <a:spLocks noChangeArrowheads="1"/>
            </p:cNvSpPr>
            <p:nvPr/>
          </p:nvSpPr>
          <p:spPr bwMode="auto">
            <a:xfrm>
              <a:off x="3744" y="1056"/>
              <a:ext cx="120" cy="288"/>
            </a:xfrm>
            <a:prstGeom prst="rect">
              <a:avLst/>
            </a:prstGeom>
            <a:solidFill>
              <a:schemeClr val="accent1"/>
            </a:solidFill>
            <a:ln w="28575">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385254" name="Text Box 1254"/>
            <p:cNvSpPr txBox="1">
              <a:spLocks noChangeArrowheads="1"/>
            </p:cNvSpPr>
            <p:nvPr/>
          </p:nvSpPr>
          <p:spPr bwMode="auto">
            <a:xfrm>
              <a:off x="2928" y="76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r>
                <a:rPr lang="en-US" altLang="zh-CN" b="1" baseline="-25000">
                  <a:latin typeface="Times New Roman" panose="02020603050405020304" pitchFamily="18" charset="0"/>
                </a:rPr>
                <a:t>S</a:t>
              </a:r>
              <a:endParaRPr lang="en-US" altLang="zh-CN" b="1">
                <a:latin typeface="Times New Roman" panose="02020603050405020304" pitchFamily="18" charset="0"/>
              </a:endParaRPr>
            </a:p>
          </p:txBody>
        </p:sp>
        <p:sp>
          <p:nvSpPr>
            <p:cNvPr id="385255" name="Line 1255"/>
            <p:cNvSpPr>
              <a:spLocks noChangeShapeType="1"/>
            </p:cNvSpPr>
            <p:nvPr/>
          </p:nvSpPr>
          <p:spPr bwMode="auto">
            <a:xfrm>
              <a:off x="3936" y="672"/>
              <a:ext cx="336"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56" name="Line 1256"/>
            <p:cNvSpPr>
              <a:spLocks noChangeShapeType="1"/>
            </p:cNvSpPr>
            <p:nvPr/>
          </p:nvSpPr>
          <p:spPr bwMode="auto">
            <a:xfrm rot="-5400000">
              <a:off x="2832" y="1248"/>
              <a:ext cx="384"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57" name="Oval 1257"/>
            <p:cNvSpPr>
              <a:spLocks noChangeArrowheads="1"/>
            </p:cNvSpPr>
            <p:nvPr/>
          </p:nvSpPr>
          <p:spPr bwMode="auto">
            <a:xfrm>
              <a:off x="4464" y="768"/>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58" name="Oval 1258"/>
            <p:cNvSpPr>
              <a:spLocks noChangeArrowheads="1"/>
            </p:cNvSpPr>
            <p:nvPr/>
          </p:nvSpPr>
          <p:spPr bwMode="auto">
            <a:xfrm>
              <a:off x="4464" y="1584"/>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aphicFrame>
        <p:nvGraphicFramePr>
          <p:cNvPr id="385279" name="Object 1279"/>
          <p:cNvGraphicFramePr>
            <a:graphicFrameLocks noChangeAspect="1"/>
          </p:cNvGraphicFramePr>
          <p:nvPr/>
        </p:nvGraphicFramePr>
        <p:xfrm>
          <a:off x="2801938" y="4999038"/>
          <a:ext cx="3689350" cy="944562"/>
        </p:xfrm>
        <a:graphic>
          <a:graphicData uri="http://schemas.openxmlformats.org/presentationml/2006/ole">
            <mc:AlternateContent xmlns:mc="http://schemas.openxmlformats.org/markup-compatibility/2006">
              <mc:Choice xmlns:v="urn:schemas-microsoft-com:vml" Requires="v">
                <p:oleObj spid="_x0000_s17427" name="公式" r:id="rId3" imgW="1608455" imgH="412750" progId="Equation.3">
                  <p:embed/>
                </p:oleObj>
              </mc:Choice>
              <mc:Fallback>
                <p:oleObj name="公式" r:id="rId3" imgW="1608455" imgH="412750" progId="Equation.3">
                  <p:embed/>
                  <p:pic>
                    <p:nvPicPr>
                      <p:cNvPr id="0" name="图片 174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01938" y="4999038"/>
                        <a:ext cx="3689350" cy="944562"/>
                      </a:xfrm>
                      <a:prstGeom prst="rect">
                        <a:avLst/>
                      </a:prstGeom>
                      <a:gradFill rotWithShape="0">
                        <a:gsLst>
                          <a:gs pos="0">
                            <a:srgbClr val="00FFFF">
                              <a:gamma/>
                              <a:tint val="0"/>
                              <a:invGamma/>
                            </a:srgbClr>
                          </a:gs>
                          <a:gs pos="50000">
                            <a:srgbClr val="00FFFF"/>
                          </a:gs>
                          <a:gs pos="100000">
                            <a:srgbClr val="00FFFF">
                              <a:gamma/>
                              <a:tint val="0"/>
                              <a:invGamma/>
                            </a:srgbClr>
                          </a:gs>
                        </a:gsLst>
                        <a:lin ang="5400000" scaled="1"/>
                      </a:gradFill>
                      <a:ln w="12700">
                        <a:solidFill>
                          <a:srgbClr val="FF00FF"/>
                        </a:solidFill>
                        <a:miter lim="800000"/>
                        <a:headEnd/>
                        <a:tailEnd/>
                      </a:ln>
                      <a:effectLst>
                        <a:outerShdw dist="107763" dir="13500000" algn="ctr" rotWithShape="0">
                          <a:srgbClr val="808080"/>
                        </a:outerShdw>
                      </a:effectLst>
                    </p:spPr>
                  </p:pic>
                </p:oleObj>
              </mc:Fallback>
            </mc:AlternateContent>
          </a:graphicData>
        </a:graphic>
      </p:graphicFrame>
      <p:sp>
        <p:nvSpPr>
          <p:cNvPr id="385281" name="Text Box 1281"/>
          <p:cNvSpPr txBox="1">
            <a:spLocks noChangeArrowheads="1"/>
          </p:cNvSpPr>
          <p:nvPr/>
        </p:nvSpPr>
        <p:spPr bwMode="auto">
          <a:xfrm>
            <a:off x="685800" y="1066800"/>
            <a:ext cx="37338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latin typeface="Times New Roman" panose="02020603050405020304" pitchFamily="18" charset="0"/>
              </a:rPr>
              <a:t>由电压源变换为电流源：</a:t>
            </a:r>
          </a:p>
        </p:txBody>
      </p:sp>
      <p:sp>
        <p:nvSpPr>
          <p:cNvPr id="385282" name="AutoShape 1282">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5283" name="AutoShape 1283">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85205"/>
                                        </p:tgtEl>
                                        <p:attrNameLst>
                                          <p:attrName>style.visibility</p:attrName>
                                        </p:attrNameLst>
                                      </p:cBhvr>
                                      <p:to>
                                        <p:strVal val="visible"/>
                                      </p:to>
                                    </p:set>
                                    <p:animEffect transition="in" filter="box(out)">
                                      <p:cBhvr>
                                        <p:cTn id="7" dur="500"/>
                                        <p:tgtEl>
                                          <p:spTgt spid="38520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85199"/>
                                        </p:tgtEl>
                                        <p:attrNameLst>
                                          <p:attrName>style.visibility</p:attrName>
                                        </p:attrNameLst>
                                      </p:cBhvr>
                                      <p:to>
                                        <p:strVal val="visible"/>
                                      </p:to>
                                    </p:set>
                                    <p:animEffect transition="in" filter="slide(fromLeft)">
                                      <p:cBhvr>
                                        <p:cTn id="12" dur="500"/>
                                        <p:tgtEl>
                                          <p:spTgt spid="3851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85240"/>
                                        </p:tgtEl>
                                        <p:attrNameLst>
                                          <p:attrName>style.visibility</p:attrName>
                                        </p:attrNameLst>
                                      </p:cBhvr>
                                      <p:to>
                                        <p:strVal val="visible"/>
                                      </p:to>
                                    </p:set>
                                    <p:animEffect transition="in" filter="wipe(left)">
                                      <p:cBhvr>
                                        <p:cTn id="17" dur="500"/>
                                        <p:tgtEl>
                                          <p:spTgt spid="38524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85279"/>
                                        </p:tgtEl>
                                        <p:attrNameLst>
                                          <p:attrName>style.visibility</p:attrName>
                                        </p:attrNameLst>
                                      </p:cBhvr>
                                      <p:to>
                                        <p:strVal val="visible"/>
                                      </p:to>
                                    </p:set>
                                    <p:animEffect transition="in" filter="blinds(horizontal)">
                                      <p:cBhvr>
                                        <p:cTn id="22" dur="500"/>
                                        <p:tgtEl>
                                          <p:spTgt spid="385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70" name="Rectangle 2"/>
          <p:cNvSpPr>
            <a:spLocks noChangeArrowheads="1"/>
          </p:cNvSpPr>
          <p:nvPr/>
        </p:nvSpPr>
        <p:spPr bwMode="auto">
          <a:xfrm>
            <a:off x="457200" y="76200"/>
            <a:ext cx="4267200" cy="76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r>
              <a:rPr lang="zh-CN" altLang="en-US" sz="3200" b="1" dirty="0">
                <a:solidFill>
                  <a:schemeClr val="accent2"/>
                </a:solidFill>
                <a:latin typeface="Tahoma" panose="020B0604030504040204" pitchFamily="34" charset="0"/>
              </a:rPr>
              <a:t>三、电源的等效变换</a:t>
            </a:r>
            <a:endParaRPr lang="zh-CN" altLang="en-US" sz="4200" dirty="0">
              <a:solidFill>
                <a:schemeClr val="accent2"/>
              </a:solidFill>
              <a:effectLst>
                <a:outerShdw blurRad="38100" dist="38100" dir="2700000" algn="tl">
                  <a:srgbClr val="000000"/>
                </a:outerShdw>
              </a:effectLst>
              <a:latin typeface="Tahoma" panose="020B0604030504040204" pitchFamily="34" charset="0"/>
            </a:endParaRPr>
          </a:p>
        </p:txBody>
      </p:sp>
      <p:grpSp>
        <p:nvGrpSpPr>
          <p:cNvPr id="493574" name="Group 6"/>
          <p:cNvGrpSpPr/>
          <p:nvPr/>
        </p:nvGrpSpPr>
        <p:grpSpPr bwMode="auto">
          <a:xfrm>
            <a:off x="4267200" y="3070225"/>
            <a:ext cx="1219200" cy="781050"/>
            <a:chOff x="1968" y="2620"/>
            <a:chExt cx="768" cy="492"/>
          </a:xfrm>
        </p:grpSpPr>
        <p:sp>
          <p:nvSpPr>
            <p:cNvPr id="493575" name="AutoShape 7"/>
            <p:cNvSpPr>
              <a:spLocks noChangeArrowheads="1"/>
            </p:cNvSpPr>
            <p:nvPr/>
          </p:nvSpPr>
          <p:spPr bwMode="auto">
            <a:xfrm>
              <a:off x="1968" y="2824"/>
              <a:ext cx="768" cy="288"/>
            </a:xfrm>
            <a:prstGeom prst="rightArrow">
              <a:avLst>
                <a:gd name="adj1" fmla="val 50000"/>
                <a:gd name="adj2" fmla="val 66667"/>
              </a:avLst>
            </a:prstGeom>
            <a:solidFill>
              <a:schemeClr val="accent1"/>
            </a:solidFill>
            <a:ln w="12700">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576" name="Text Box 8"/>
            <p:cNvSpPr txBox="1">
              <a:spLocks noChangeArrowheads="1"/>
            </p:cNvSpPr>
            <p:nvPr/>
          </p:nvSpPr>
          <p:spPr bwMode="auto">
            <a:xfrm>
              <a:off x="2016" y="2620"/>
              <a:ext cx="5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转换</a:t>
              </a:r>
            </a:p>
          </p:txBody>
        </p:sp>
      </p:grpSp>
      <p:grpSp>
        <p:nvGrpSpPr>
          <p:cNvPr id="493595" name="Group 27"/>
          <p:cNvGrpSpPr/>
          <p:nvPr/>
        </p:nvGrpSpPr>
        <p:grpSpPr bwMode="auto">
          <a:xfrm>
            <a:off x="5791200" y="2184400"/>
            <a:ext cx="2133600" cy="2393950"/>
            <a:chOff x="2976" y="1996"/>
            <a:chExt cx="1344" cy="1508"/>
          </a:xfrm>
        </p:grpSpPr>
        <p:sp>
          <p:nvSpPr>
            <p:cNvPr id="493596" name="Text Box 28"/>
            <p:cNvSpPr txBox="1">
              <a:spLocks noChangeArrowheads="1"/>
            </p:cNvSpPr>
            <p:nvPr/>
          </p:nvSpPr>
          <p:spPr bwMode="auto">
            <a:xfrm>
              <a:off x="3744" y="1996"/>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p>
          </p:txBody>
        </p:sp>
        <p:sp>
          <p:nvSpPr>
            <p:cNvPr id="493597" name="Oval 29"/>
            <p:cNvSpPr>
              <a:spLocks noChangeArrowheads="1"/>
            </p:cNvSpPr>
            <p:nvPr/>
          </p:nvSpPr>
          <p:spPr bwMode="auto">
            <a:xfrm>
              <a:off x="3333" y="2528"/>
              <a:ext cx="288" cy="288"/>
            </a:xfrm>
            <a:prstGeom prst="ellipse">
              <a:avLst/>
            </a:prstGeom>
            <a:solidFill>
              <a:schemeClr val="accent1"/>
            </a:solidFill>
            <a:ln w="28575">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3598" name="Text Box 30"/>
            <p:cNvSpPr txBox="1">
              <a:spLocks noChangeArrowheads="1"/>
            </p:cNvSpPr>
            <p:nvPr/>
          </p:nvSpPr>
          <p:spPr bwMode="auto">
            <a:xfrm>
              <a:off x="3192" y="2296"/>
              <a:ext cx="225"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a:t>
              </a:r>
            </a:p>
          </p:txBody>
        </p:sp>
        <p:sp>
          <p:nvSpPr>
            <p:cNvPr id="493599" name="Text Box 31"/>
            <p:cNvSpPr txBox="1">
              <a:spLocks noChangeArrowheads="1"/>
            </p:cNvSpPr>
            <p:nvPr/>
          </p:nvSpPr>
          <p:spPr bwMode="auto">
            <a:xfrm>
              <a:off x="3205" y="2624"/>
              <a:ext cx="212"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_</a:t>
              </a:r>
            </a:p>
          </p:txBody>
        </p:sp>
        <p:sp>
          <p:nvSpPr>
            <p:cNvPr id="493600" name="Text Box 32"/>
            <p:cNvSpPr txBox="1">
              <a:spLocks noChangeArrowheads="1"/>
            </p:cNvSpPr>
            <p:nvPr/>
          </p:nvSpPr>
          <p:spPr bwMode="auto">
            <a:xfrm>
              <a:off x="2976" y="2476"/>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r>
                <a:rPr lang="en-US" altLang="zh-CN" b="1" baseline="-25000">
                  <a:latin typeface="Times New Roman" panose="02020603050405020304" pitchFamily="18" charset="0"/>
                </a:rPr>
                <a:t>S</a:t>
              </a:r>
              <a:endParaRPr lang="en-US" altLang="zh-CN" b="1">
                <a:latin typeface="Times New Roman" panose="02020603050405020304" pitchFamily="18" charset="0"/>
              </a:endParaRPr>
            </a:p>
          </p:txBody>
        </p:sp>
        <p:sp>
          <p:nvSpPr>
            <p:cNvPr id="493601" name="Freeform 33"/>
            <p:cNvSpPr/>
            <p:nvPr/>
          </p:nvSpPr>
          <p:spPr bwMode="auto">
            <a:xfrm>
              <a:off x="3474" y="2409"/>
              <a:ext cx="2" cy="1059"/>
            </a:xfrm>
            <a:custGeom>
              <a:avLst/>
              <a:gdLst>
                <a:gd name="T0" fmla="*/ 0 w 2"/>
                <a:gd name="T1" fmla="*/ 0 h 1059"/>
                <a:gd name="T2" fmla="*/ 2 w 2"/>
                <a:gd name="T3" fmla="*/ 1059 h 1059"/>
              </a:gdLst>
              <a:ahLst/>
              <a:cxnLst>
                <a:cxn ang="0">
                  <a:pos x="T0" y="T1"/>
                </a:cxn>
                <a:cxn ang="0">
                  <a:pos x="T2" y="T3"/>
                </a:cxn>
              </a:cxnLst>
              <a:rect l="0" t="0" r="r" b="b"/>
              <a:pathLst>
                <a:path w="2" h="1059">
                  <a:moveTo>
                    <a:pt x="0" y="0"/>
                  </a:moveTo>
                  <a:lnTo>
                    <a:pt x="2" y="1059"/>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2" name="Freeform 34"/>
            <p:cNvSpPr/>
            <p:nvPr/>
          </p:nvSpPr>
          <p:spPr bwMode="auto">
            <a:xfrm>
              <a:off x="3468" y="2416"/>
              <a:ext cx="660" cy="1"/>
            </a:xfrm>
            <a:custGeom>
              <a:avLst/>
              <a:gdLst>
                <a:gd name="T0" fmla="*/ 0 w 660"/>
                <a:gd name="T1" fmla="*/ 0 h 1"/>
                <a:gd name="T2" fmla="*/ 660 w 660"/>
                <a:gd name="T3" fmla="*/ 0 h 1"/>
              </a:gdLst>
              <a:ahLst/>
              <a:cxnLst>
                <a:cxn ang="0">
                  <a:pos x="T0" y="T1"/>
                </a:cxn>
                <a:cxn ang="0">
                  <a:pos x="T2" y="T3"/>
                </a:cxn>
              </a:cxnLst>
              <a:rect l="0" t="0" r="r" b="b"/>
              <a:pathLst>
                <a:path w="660" h="1">
                  <a:moveTo>
                    <a:pt x="0" y="0"/>
                  </a:moveTo>
                  <a:lnTo>
                    <a:pt x="660"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3" name="Freeform 35"/>
            <p:cNvSpPr/>
            <p:nvPr/>
          </p:nvSpPr>
          <p:spPr bwMode="auto">
            <a:xfrm>
              <a:off x="3477" y="3469"/>
              <a:ext cx="651" cy="2"/>
            </a:xfrm>
            <a:custGeom>
              <a:avLst/>
              <a:gdLst>
                <a:gd name="T0" fmla="*/ 0 w 651"/>
                <a:gd name="T1" fmla="*/ 2 h 2"/>
                <a:gd name="T2" fmla="*/ 651 w 651"/>
                <a:gd name="T3" fmla="*/ 0 h 2"/>
              </a:gdLst>
              <a:ahLst/>
              <a:cxnLst>
                <a:cxn ang="0">
                  <a:pos x="T0" y="T1"/>
                </a:cxn>
                <a:cxn ang="0">
                  <a:pos x="T2" y="T3"/>
                </a:cxn>
              </a:cxnLst>
              <a:rect l="0" t="0" r="r" b="b"/>
              <a:pathLst>
                <a:path w="651" h="2">
                  <a:moveTo>
                    <a:pt x="0" y="2"/>
                  </a:moveTo>
                  <a:lnTo>
                    <a:pt x="651"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4" name="Line 36"/>
            <p:cNvSpPr>
              <a:spLocks noChangeShapeType="1"/>
            </p:cNvSpPr>
            <p:nvPr/>
          </p:nvSpPr>
          <p:spPr bwMode="auto">
            <a:xfrm>
              <a:off x="3600" y="2284"/>
              <a:ext cx="384"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05" name="Rectangle 37"/>
            <p:cNvSpPr>
              <a:spLocks noChangeArrowheads="1"/>
            </p:cNvSpPr>
            <p:nvPr/>
          </p:nvSpPr>
          <p:spPr bwMode="auto">
            <a:xfrm>
              <a:off x="3420" y="3004"/>
              <a:ext cx="120" cy="288"/>
            </a:xfrm>
            <a:prstGeom prst="rect">
              <a:avLst/>
            </a:prstGeom>
            <a:solidFill>
              <a:schemeClr val="accent1"/>
            </a:solidFill>
            <a:ln w="28575">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3606" name="Text Box 38"/>
            <p:cNvSpPr txBox="1">
              <a:spLocks noChangeArrowheads="1"/>
            </p:cNvSpPr>
            <p:nvPr/>
          </p:nvSpPr>
          <p:spPr bwMode="auto">
            <a:xfrm>
              <a:off x="3120" y="2992"/>
              <a:ext cx="40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R</a:t>
              </a:r>
              <a:r>
                <a:rPr lang="en-US" altLang="zh-CN" sz="1600" b="1" i="1">
                  <a:latin typeface="Times New Roman" panose="02020603050405020304" pitchFamily="18" charset="0"/>
                </a:rPr>
                <a:t>i</a:t>
              </a:r>
              <a:endParaRPr lang="en-US" altLang="zh-CN" b="1">
                <a:latin typeface="Times New Roman" panose="02020603050405020304" pitchFamily="18" charset="0"/>
              </a:endParaRPr>
            </a:p>
          </p:txBody>
        </p:sp>
        <p:sp>
          <p:nvSpPr>
            <p:cNvPr id="493607" name="Text Box 39"/>
            <p:cNvSpPr txBox="1">
              <a:spLocks noChangeArrowheads="1"/>
            </p:cNvSpPr>
            <p:nvPr/>
          </p:nvSpPr>
          <p:spPr bwMode="auto">
            <a:xfrm>
              <a:off x="3984" y="2428"/>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a:t>
              </a:r>
              <a:endParaRPr lang="zh-CN" altLang="en-US" b="1">
                <a:latin typeface="Times New Roman" panose="02020603050405020304" pitchFamily="18" charset="0"/>
              </a:endParaRPr>
            </a:p>
          </p:txBody>
        </p:sp>
        <p:sp>
          <p:nvSpPr>
            <p:cNvPr id="493608" name="Text Box 40"/>
            <p:cNvSpPr txBox="1">
              <a:spLocks noChangeArrowheads="1"/>
            </p:cNvSpPr>
            <p:nvPr/>
          </p:nvSpPr>
          <p:spPr bwMode="auto">
            <a:xfrm>
              <a:off x="4032" y="2764"/>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endParaRPr lang="en-US" altLang="zh-CN" b="1">
                <a:latin typeface="Times New Roman" panose="02020603050405020304" pitchFamily="18" charset="0"/>
              </a:endParaRPr>
            </a:p>
          </p:txBody>
        </p:sp>
        <p:sp>
          <p:nvSpPr>
            <p:cNvPr id="493609" name="Text Box 41"/>
            <p:cNvSpPr txBox="1">
              <a:spLocks noChangeArrowheads="1"/>
            </p:cNvSpPr>
            <p:nvPr/>
          </p:nvSpPr>
          <p:spPr bwMode="auto">
            <a:xfrm>
              <a:off x="4032" y="3052"/>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_</a:t>
              </a:r>
              <a:endParaRPr lang="zh-CN" altLang="en-US" b="1">
                <a:latin typeface="Times New Roman" panose="02020603050405020304" pitchFamily="18" charset="0"/>
              </a:endParaRPr>
            </a:p>
          </p:txBody>
        </p:sp>
        <p:sp>
          <p:nvSpPr>
            <p:cNvPr id="493610" name="Oval 42"/>
            <p:cNvSpPr>
              <a:spLocks noChangeArrowheads="1"/>
            </p:cNvSpPr>
            <p:nvPr/>
          </p:nvSpPr>
          <p:spPr bwMode="auto">
            <a:xfrm>
              <a:off x="4128" y="2380"/>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11" name="Oval 43"/>
            <p:cNvSpPr>
              <a:spLocks noChangeArrowheads="1"/>
            </p:cNvSpPr>
            <p:nvPr/>
          </p:nvSpPr>
          <p:spPr bwMode="auto">
            <a:xfrm>
              <a:off x="4128" y="3436"/>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93631" name="Group 63"/>
          <p:cNvGrpSpPr/>
          <p:nvPr/>
        </p:nvGrpSpPr>
        <p:grpSpPr bwMode="auto">
          <a:xfrm>
            <a:off x="985838" y="2543175"/>
            <a:ext cx="2743200" cy="1784350"/>
            <a:chOff x="96" y="3024"/>
            <a:chExt cx="1728" cy="1124"/>
          </a:xfrm>
        </p:grpSpPr>
        <p:sp>
          <p:nvSpPr>
            <p:cNvPr id="493632" name="Freeform 64"/>
            <p:cNvSpPr/>
            <p:nvPr/>
          </p:nvSpPr>
          <p:spPr bwMode="auto">
            <a:xfrm>
              <a:off x="390" y="3294"/>
              <a:ext cx="1242" cy="5"/>
            </a:xfrm>
            <a:custGeom>
              <a:avLst/>
              <a:gdLst>
                <a:gd name="T0" fmla="*/ 0 w 1242"/>
                <a:gd name="T1" fmla="*/ 0 h 5"/>
                <a:gd name="T2" fmla="*/ 1242 w 1242"/>
                <a:gd name="T3" fmla="*/ 5 h 5"/>
              </a:gdLst>
              <a:ahLst/>
              <a:cxnLst>
                <a:cxn ang="0">
                  <a:pos x="T0" y="T1"/>
                </a:cxn>
                <a:cxn ang="0">
                  <a:pos x="T2" y="T3"/>
                </a:cxn>
              </a:cxnLst>
              <a:rect l="0" t="0" r="r" b="b"/>
              <a:pathLst>
                <a:path w="1242" h="5">
                  <a:moveTo>
                    <a:pt x="0" y="0"/>
                  </a:moveTo>
                  <a:lnTo>
                    <a:pt x="1242" y="5"/>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33" name="Text Box 65"/>
            <p:cNvSpPr txBox="1">
              <a:spLocks noChangeArrowheads="1"/>
            </p:cNvSpPr>
            <p:nvPr/>
          </p:nvSpPr>
          <p:spPr bwMode="auto">
            <a:xfrm>
              <a:off x="1440" y="3024"/>
              <a:ext cx="24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endParaRPr lang="en-US" altLang="zh-CN" b="1">
                <a:latin typeface="Times New Roman" panose="02020603050405020304" pitchFamily="18" charset="0"/>
              </a:endParaRPr>
            </a:p>
          </p:txBody>
        </p:sp>
        <p:sp>
          <p:nvSpPr>
            <p:cNvPr id="493634" name="Text Box 66"/>
            <p:cNvSpPr txBox="1">
              <a:spLocks noChangeArrowheads="1"/>
            </p:cNvSpPr>
            <p:nvPr/>
          </p:nvSpPr>
          <p:spPr bwMode="auto">
            <a:xfrm>
              <a:off x="1008" y="3552"/>
              <a:ext cx="33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G</a:t>
              </a:r>
              <a:r>
                <a:rPr lang="en-US" altLang="zh-CN" b="1" i="1" baseline="-25000">
                  <a:latin typeface="Times New Roman" panose="02020603050405020304" pitchFamily="18" charset="0"/>
                </a:rPr>
                <a:t>i</a:t>
              </a:r>
              <a:endParaRPr lang="en-US" altLang="zh-CN" b="1">
                <a:latin typeface="Times New Roman" panose="02020603050405020304" pitchFamily="18" charset="0"/>
              </a:endParaRPr>
            </a:p>
          </p:txBody>
        </p:sp>
        <p:sp>
          <p:nvSpPr>
            <p:cNvPr id="493635" name="Text Box 67"/>
            <p:cNvSpPr txBox="1">
              <a:spLocks noChangeArrowheads="1"/>
            </p:cNvSpPr>
            <p:nvPr/>
          </p:nvSpPr>
          <p:spPr bwMode="auto">
            <a:xfrm>
              <a:off x="1440" y="3276"/>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a:t>
              </a:r>
              <a:endParaRPr lang="zh-CN" altLang="en-US" b="1">
                <a:latin typeface="Times New Roman" panose="02020603050405020304" pitchFamily="18" charset="0"/>
              </a:endParaRPr>
            </a:p>
          </p:txBody>
        </p:sp>
        <p:sp>
          <p:nvSpPr>
            <p:cNvPr id="493636" name="Text Box 68"/>
            <p:cNvSpPr txBox="1">
              <a:spLocks noChangeArrowheads="1"/>
            </p:cNvSpPr>
            <p:nvPr/>
          </p:nvSpPr>
          <p:spPr bwMode="auto">
            <a:xfrm>
              <a:off x="1488" y="3600"/>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u</a:t>
              </a:r>
              <a:endParaRPr lang="en-US" altLang="zh-CN" b="1">
                <a:latin typeface="Times New Roman" panose="02020603050405020304" pitchFamily="18" charset="0"/>
              </a:endParaRPr>
            </a:p>
          </p:txBody>
        </p:sp>
        <p:sp>
          <p:nvSpPr>
            <p:cNvPr id="493637" name="Text Box 69"/>
            <p:cNvSpPr txBox="1">
              <a:spLocks noChangeArrowheads="1"/>
            </p:cNvSpPr>
            <p:nvPr/>
          </p:nvSpPr>
          <p:spPr bwMode="auto">
            <a:xfrm>
              <a:off x="1536" y="3744"/>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i="1">
                  <a:latin typeface="Times New Roman" panose="02020603050405020304" pitchFamily="18" charset="0"/>
                </a:rPr>
                <a:t>_</a:t>
              </a:r>
              <a:endParaRPr lang="zh-CN" altLang="en-US" b="1">
                <a:latin typeface="Times New Roman" panose="02020603050405020304" pitchFamily="18" charset="0"/>
              </a:endParaRPr>
            </a:p>
          </p:txBody>
        </p:sp>
        <p:sp>
          <p:nvSpPr>
            <p:cNvPr id="493638" name="Freeform 70"/>
            <p:cNvSpPr/>
            <p:nvPr/>
          </p:nvSpPr>
          <p:spPr bwMode="auto">
            <a:xfrm>
              <a:off x="390" y="4110"/>
              <a:ext cx="1242" cy="5"/>
            </a:xfrm>
            <a:custGeom>
              <a:avLst/>
              <a:gdLst>
                <a:gd name="T0" fmla="*/ 0 w 1242"/>
                <a:gd name="T1" fmla="*/ 0 h 5"/>
                <a:gd name="T2" fmla="*/ 1242 w 1242"/>
                <a:gd name="T3" fmla="*/ 5 h 5"/>
              </a:gdLst>
              <a:ahLst/>
              <a:cxnLst>
                <a:cxn ang="0">
                  <a:pos x="T0" y="T1"/>
                </a:cxn>
                <a:cxn ang="0">
                  <a:pos x="T2" y="T3"/>
                </a:cxn>
              </a:cxnLst>
              <a:rect l="0" t="0" r="r" b="b"/>
              <a:pathLst>
                <a:path w="1242" h="5">
                  <a:moveTo>
                    <a:pt x="0" y="0"/>
                  </a:moveTo>
                  <a:lnTo>
                    <a:pt x="1242" y="5"/>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39" name="Freeform 71"/>
            <p:cNvSpPr/>
            <p:nvPr/>
          </p:nvSpPr>
          <p:spPr bwMode="auto">
            <a:xfrm>
              <a:off x="396" y="3294"/>
              <a:ext cx="1" cy="834"/>
            </a:xfrm>
            <a:custGeom>
              <a:avLst/>
              <a:gdLst>
                <a:gd name="T0" fmla="*/ 0 w 1"/>
                <a:gd name="T1" fmla="*/ 0 h 834"/>
                <a:gd name="T2" fmla="*/ 1 w 1"/>
                <a:gd name="T3" fmla="*/ 834 h 834"/>
              </a:gdLst>
              <a:ahLst/>
              <a:cxnLst>
                <a:cxn ang="0">
                  <a:pos x="T0" y="T1"/>
                </a:cxn>
                <a:cxn ang="0">
                  <a:pos x="T2" y="T3"/>
                </a:cxn>
              </a:cxnLst>
              <a:rect l="0" t="0" r="r" b="b"/>
              <a:pathLst>
                <a:path w="1" h="834">
                  <a:moveTo>
                    <a:pt x="0" y="0"/>
                  </a:moveTo>
                  <a:lnTo>
                    <a:pt x="1" y="834"/>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3640" name="Group 72"/>
            <p:cNvGrpSpPr/>
            <p:nvPr/>
          </p:nvGrpSpPr>
          <p:grpSpPr bwMode="auto">
            <a:xfrm>
              <a:off x="240" y="3600"/>
              <a:ext cx="288" cy="288"/>
              <a:chOff x="2304" y="2304"/>
              <a:chExt cx="288" cy="288"/>
            </a:xfrm>
          </p:grpSpPr>
          <p:sp>
            <p:nvSpPr>
              <p:cNvPr id="493641" name="Oval 73"/>
              <p:cNvSpPr>
                <a:spLocks noChangeArrowheads="1"/>
              </p:cNvSpPr>
              <p:nvPr/>
            </p:nvSpPr>
            <p:spPr bwMode="auto">
              <a:xfrm>
                <a:off x="2304" y="2304"/>
                <a:ext cx="288" cy="288"/>
              </a:xfrm>
              <a:prstGeom prst="ellipse">
                <a:avLst/>
              </a:prstGeom>
              <a:solidFill>
                <a:schemeClr val="accent1"/>
              </a:solidFill>
              <a:ln w="28575">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3642" name="Line 74"/>
              <p:cNvSpPr>
                <a:spLocks noChangeShapeType="1"/>
              </p:cNvSpPr>
              <p:nvPr/>
            </p:nvSpPr>
            <p:spPr bwMode="auto">
              <a:xfrm>
                <a:off x="2304" y="2448"/>
                <a:ext cx="288" cy="0"/>
              </a:xfrm>
              <a:prstGeom prst="line">
                <a:avLst/>
              </a:prstGeom>
              <a:noFill/>
              <a:ln w="2857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93643" name="Freeform 75"/>
            <p:cNvSpPr/>
            <p:nvPr/>
          </p:nvSpPr>
          <p:spPr bwMode="auto">
            <a:xfrm>
              <a:off x="972" y="3294"/>
              <a:ext cx="1" cy="834"/>
            </a:xfrm>
            <a:custGeom>
              <a:avLst/>
              <a:gdLst>
                <a:gd name="T0" fmla="*/ 0 w 1"/>
                <a:gd name="T1" fmla="*/ 834 h 834"/>
                <a:gd name="T2" fmla="*/ 0 w 1"/>
                <a:gd name="T3" fmla="*/ 0 h 834"/>
              </a:gdLst>
              <a:ahLst/>
              <a:cxnLst>
                <a:cxn ang="0">
                  <a:pos x="T0" y="T1"/>
                </a:cxn>
                <a:cxn ang="0">
                  <a:pos x="T2" y="T3"/>
                </a:cxn>
              </a:cxnLst>
              <a:rect l="0" t="0" r="r" b="b"/>
              <a:pathLst>
                <a:path w="1" h="834">
                  <a:moveTo>
                    <a:pt x="0" y="834"/>
                  </a:moveTo>
                  <a:lnTo>
                    <a:pt x="0" y="0"/>
                  </a:lnTo>
                </a:path>
              </a:pathLst>
            </a:custGeom>
            <a:noFill/>
            <a:ln w="19050" cmpd="sng">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4" name="Rectangle 76"/>
            <p:cNvSpPr>
              <a:spLocks noChangeArrowheads="1"/>
            </p:cNvSpPr>
            <p:nvPr/>
          </p:nvSpPr>
          <p:spPr bwMode="auto">
            <a:xfrm>
              <a:off x="912" y="3552"/>
              <a:ext cx="120" cy="288"/>
            </a:xfrm>
            <a:prstGeom prst="rect">
              <a:avLst/>
            </a:prstGeom>
            <a:solidFill>
              <a:schemeClr val="accent1"/>
            </a:solidFill>
            <a:ln w="28575">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93645" name="Text Box 77"/>
            <p:cNvSpPr txBox="1">
              <a:spLocks noChangeArrowheads="1"/>
            </p:cNvSpPr>
            <p:nvPr/>
          </p:nvSpPr>
          <p:spPr bwMode="auto">
            <a:xfrm>
              <a:off x="96" y="3264"/>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r>
                <a:rPr lang="en-US" altLang="zh-CN" b="1" baseline="-25000">
                  <a:latin typeface="Times New Roman" panose="02020603050405020304" pitchFamily="18" charset="0"/>
                </a:rPr>
                <a:t>S</a:t>
              </a:r>
              <a:endParaRPr lang="en-US" altLang="zh-CN" b="1">
                <a:latin typeface="Times New Roman" panose="02020603050405020304" pitchFamily="18" charset="0"/>
              </a:endParaRPr>
            </a:p>
          </p:txBody>
        </p:sp>
        <p:sp>
          <p:nvSpPr>
            <p:cNvPr id="493646" name="Line 78"/>
            <p:cNvSpPr>
              <a:spLocks noChangeShapeType="1"/>
            </p:cNvSpPr>
            <p:nvPr/>
          </p:nvSpPr>
          <p:spPr bwMode="auto">
            <a:xfrm>
              <a:off x="1104" y="3168"/>
              <a:ext cx="336"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7" name="Line 79"/>
            <p:cNvSpPr>
              <a:spLocks noChangeShapeType="1"/>
            </p:cNvSpPr>
            <p:nvPr/>
          </p:nvSpPr>
          <p:spPr bwMode="auto">
            <a:xfrm rot="-5400000">
              <a:off x="0" y="3744"/>
              <a:ext cx="384" cy="0"/>
            </a:xfrm>
            <a:prstGeom prst="line">
              <a:avLst/>
            </a:prstGeom>
            <a:noFill/>
            <a:ln w="19050">
              <a:solidFill>
                <a:schemeClr val="tx1"/>
              </a:solidFill>
              <a:round/>
              <a:tailEnd type="stealth"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8" name="Oval 80"/>
            <p:cNvSpPr>
              <a:spLocks noChangeArrowheads="1"/>
            </p:cNvSpPr>
            <p:nvPr/>
          </p:nvSpPr>
          <p:spPr bwMode="auto">
            <a:xfrm>
              <a:off x="1632" y="3264"/>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49" name="Oval 81"/>
            <p:cNvSpPr>
              <a:spLocks noChangeArrowheads="1"/>
            </p:cNvSpPr>
            <p:nvPr/>
          </p:nvSpPr>
          <p:spPr bwMode="auto">
            <a:xfrm>
              <a:off x="1632" y="4080"/>
              <a:ext cx="68" cy="68"/>
            </a:xfrm>
            <a:prstGeom prst="ellipse">
              <a:avLst/>
            </a:prstGeom>
            <a:noFill/>
            <a:ln w="190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93650" name="Text Box 82"/>
          <p:cNvSpPr txBox="1">
            <a:spLocks noChangeArrowheads="1"/>
          </p:cNvSpPr>
          <p:nvPr/>
        </p:nvSpPr>
        <p:spPr bwMode="auto">
          <a:xfrm>
            <a:off x="685800" y="1295400"/>
            <a:ext cx="546893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latin typeface="Times New Roman" panose="02020603050405020304" pitchFamily="18" charset="0"/>
              </a:rPr>
              <a:t>由电流源变换为电压源：</a:t>
            </a:r>
          </a:p>
        </p:txBody>
      </p:sp>
      <p:graphicFrame>
        <p:nvGraphicFramePr>
          <p:cNvPr id="493652" name="Object 84"/>
          <p:cNvGraphicFramePr>
            <a:graphicFrameLocks noChangeAspect="1"/>
          </p:cNvGraphicFramePr>
          <p:nvPr/>
        </p:nvGraphicFramePr>
        <p:xfrm>
          <a:off x="2689225" y="5281613"/>
          <a:ext cx="3635375" cy="922337"/>
        </p:xfrm>
        <a:graphic>
          <a:graphicData uri="http://schemas.openxmlformats.org/presentationml/2006/ole">
            <mc:AlternateContent xmlns:mc="http://schemas.openxmlformats.org/markup-compatibility/2006">
              <mc:Choice xmlns:v="urn:schemas-microsoft-com:vml" Requires="v">
                <p:oleObj spid="_x0000_s18451" name="公式" r:id="rId3" imgW="1624965" imgH="412750" progId="Equation.3">
                  <p:embed/>
                </p:oleObj>
              </mc:Choice>
              <mc:Fallback>
                <p:oleObj name="公式" r:id="rId3" imgW="1624965" imgH="412750" progId="Equation.3">
                  <p:embed/>
                  <p:pic>
                    <p:nvPicPr>
                      <p:cNvPr id="0" name="图片 184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9225" y="5281613"/>
                        <a:ext cx="3635375" cy="922337"/>
                      </a:xfrm>
                      <a:prstGeom prst="rect">
                        <a:avLst/>
                      </a:prstGeom>
                      <a:gradFill rotWithShape="0">
                        <a:gsLst>
                          <a:gs pos="0">
                            <a:srgbClr val="00FFFF"/>
                          </a:gs>
                          <a:gs pos="100000">
                            <a:srgbClr val="00FFFF">
                              <a:gamma/>
                              <a:tint val="0"/>
                              <a:invGamma/>
                            </a:srgbClr>
                          </a:gs>
                        </a:gsLst>
                        <a:lin ang="5400000" scaled="1"/>
                      </a:gradFill>
                      <a:ln w="9525">
                        <a:solidFill>
                          <a:srgbClr val="FF00FF"/>
                        </a:solidFill>
                        <a:miter lim="800000"/>
                        <a:headEnd/>
                        <a:tailEnd/>
                      </a:ln>
                      <a:effectLst>
                        <a:outerShdw dist="107763" dir="13500000" algn="ctr" rotWithShape="0">
                          <a:srgbClr val="808080"/>
                        </a:outerShdw>
                      </a:effectLst>
                    </p:spPr>
                  </p:pic>
                </p:oleObj>
              </mc:Fallback>
            </mc:AlternateContent>
          </a:graphicData>
        </a:graphic>
      </p:graphicFrame>
      <p:sp>
        <p:nvSpPr>
          <p:cNvPr id="493653" name="AutoShape 85">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3654" name="AutoShape 86">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93650"/>
                                        </p:tgtEl>
                                        <p:attrNameLst>
                                          <p:attrName>style.visibility</p:attrName>
                                        </p:attrNameLst>
                                      </p:cBhvr>
                                      <p:to>
                                        <p:strVal val="visible"/>
                                      </p:to>
                                    </p:set>
                                    <p:anim calcmode="lin" valueType="num">
                                      <p:cBhvr additive="base">
                                        <p:cTn id="7" dur="500" fill="hold"/>
                                        <p:tgtEl>
                                          <p:spTgt spid="493650"/>
                                        </p:tgtEl>
                                        <p:attrNameLst>
                                          <p:attrName>ppt_x</p:attrName>
                                        </p:attrNameLst>
                                      </p:cBhvr>
                                      <p:tavLst>
                                        <p:tav tm="0">
                                          <p:val>
                                            <p:strVal val="0-#ppt_w/2"/>
                                          </p:val>
                                        </p:tav>
                                        <p:tav tm="100000">
                                          <p:val>
                                            <p:strVal val="#ppt_x"/>
                                          </p:val>
                                        </p:tav>
                                      </p:tavLst>
                                    </p:anim>
                                    <p:anim calcmode="lin" valueType="num">
                                      <p:cBhvr additive="base">
                                        <p:cTn id="8" dur="500" fill="hold"/>
                                        <p:tgtEl>
                                          <p:spTgt spid="49365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93631"/>
                                        </p:tgtEl>
                                        <p:attrNameLst>
                                          <p:attrName>style.visibility</p:attrName>
                                        </p:attrNameLst>
                                      </p:cBhvr>
                                      <p:to>
                                        <p:strVal val="visible"/>
                                      </p:to>
                                    </p:set>
                                    <p:anim calcmode="lin" valueType="num">
                                      <p:cBhvr additive="base">
                                        <p:cTn id="13" dur="500" fill="hold"/>
                                        <p:tgtEl>
                                          <p:spTgt spid="493631"/>
                                        </p:tgtEl>
                                        <p:attrNameLst>
                                          <p:attrName>ppt_x</p:attrName>
                                        </p:attrNameLst>
                                      </p:cBhvr>
                                      <p:tavLst>
                                        <p:tav tm="0">
                                          <p:val>
                                            <p:strVal val="0-#ppt_w/2"/>
                                          </p:val>
                                        </p:tav>
                                        <p:tav tm="100000">
                                          <p:val>
                                            <p:strVal val="#ppt_x"/>
                                          </p:val>
                                        </p:tav>
                                      </p:tavLst>
                                    </p:anim>
                                    <p:anim calcmode="lin" valueType="num">
                                      <p:cBhvr additive="base">
                                        <p:cTn id="14" dur="500" fill="hold"/>
                                        <p:tgtEl>
                                          <p:spTgt spid="49363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493574"/>
                                        </p:tgtEl>
                                        <p:attrNameLst>
                                          <p:attrName>style.visibility</p:attrName>
                                        </p:attrNameLst>
                                      </p:cBhvr>
                                      <p:to>
                                        <p:strVal val="visible"/>
                                      </p:to>
                                    </p:set>
                                    <p:animEffect transition="in" filter="slide(fromLeft)">
                                      <p:cBhvr>
                                        <p:cTn id="19" dur="500"/>
                                        <p:tgtEl>
                                          <p:spTgt spid="493574"/>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493595"/>
                                        </p:tgtEl>
                                        <p:attrNameLst>
                                          <p:attrName>style.visibility</p:attrName>
                                        </p:attrNameLst>
                                      </p:cBhvr>
                                      <p:to>
                                        <p:strVal val="visible"/>
                                      </p:to>
                                    </p:set>
                                    <p:animEffect transition="in" filter="dissolve">
                                      <p:cBhvr>
                                        <p:cTn id="24" dur="500"/>
                                        <p:tgtEl>
                                          <p:spTgt spid="493595"/>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493652"/>
                                        </p:tgtEl>
                                        <p:attrNameLst>
                                          <p:attrName>style.visibility</p:attrName>
                                        </p:attrNameLst>
                                      </p:cBhvr>
                                      <p:to>
                                        <p:strVal val="visible"/>
                                      </p:to>
                                    </p:set>
                                    <p:animEffect transition="in" filter="blinds(horizontal)">
                                      <p:cBhvr>
                                        <p:cTn id="29" dur="500"/>
                                        <p:tgtEl>
                                          <p:spTgt spid="493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650"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Text Box 2"/>
          <p:cNvSpPr txBox="1">
            <a:spLocks noChangeArrowheads="1"/>
          </p:cNvSpPr>
          <p:nvPr/>
        </p:nvSpPr>
        <p:spPr bwMode="auto">
          <a:xfrm>
            <a:off x="228600" y="2041525"/>
            <a:ext cx="9296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0" lang="zh-CN" altLang="en-US" sz="3200" b="1">
                <a:latin typeface="Times New Roman" panose="02020603050405020304" pitchFamily="18" charset="0"/>
              </a:rPr>
              <a:t>1）等效变换时，两电源的</a:t>
            </a:r>
            <a:r>
              <a:rPr kumimoji="0" lang="zh-CN" altLang="en-US" sz="3200" b="1">
                <a:solidFill>
                  <a:srgbClr val="FF3300"/>
                </a:solidFill>
                <a:latin typeface="Times New Roman" panose="02020603050405020304" pitchFamily="18" charset="0"/>
              </a:rPr>
              <a:t>参考方向</a:t>
            </a:r>
            <a:r>
              <a:rPr kumimoji="0" lang="zh-CN" altLang="en-US" sz="3200" b="1">
                <a:latin typeface="Times New Roman" panose="02020603050405020304" pitchFamily="18" charset="0"/>
              </a:rPr>
              <a:t>要一 一对应。</a:t>
            </a:r>
          </a:p>
        </p:txBody>
      </p:sp>
      <p:sp>
        <p:nvSpPr>
          <p:cNvPr id="328707" name="Text Box 3"/>
          <p:cNvSpPr txBox="1">
            <a:spLocks noChangeArrowheads="1"/>
          </p:cNvSpPr>
          <p:nvPr/>
        </p:nvSpPr>
        <p:spPr bwMode="auto">
          <a:xfrm>
            <a:off x="228600" y="2879725"/>
            <a:ext cx="8915400"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0" lang="zh-CN" altLang="en-US" sz="3200" b="1">
                <a:latin typeface="Times New Roman" panose="02020603050405020304" pitchFamily="18" charset="0"/>
              </a:rPr>
              <a:t>2）</a:t>
            </a:r>
            <a:r>
              <a:rPr kumimoji="0" lang="zh-CN" altLang="en-US" sz="3200" b="1">
                <a:solidFill>
                  <a:srgbClr val="FF3300"/>
                </a:solidFill>
                <a:latin typeface="Times New Roman" panose="02020603050405020304" pitchFamily="18" charset="0"/>
              </a:rPr>
              <a:t>理想</a:t>
            </a:r>
            <a:r>
              <a:rPr kumimoji="0" lang="zh-CN" altLang="en-US" sz="3200" b="1">
                <a:latin typeface="Times New Roman" panose="02020603050405020304" pitchFamily="18" charset="0"/>
              </a:rPr>
              <a:t>电压源与</a:t>
            </a:r>
            <a:r>
              <a:rPr kumimoji="0" lang="zh-CN" altLang="en-US" sz="3200" b="1">
                <a:solidFill>
                  <a:srgbClr val="FF3300"/>
                </a:solidFill>
                <a:latin typeface="Times New Roman" panose="02020603050405020304" pitchFamily="18" charset="0"/>
              </a:rPr>
              <a:t>理想</a:t>
            </a:r>
            <a:r>
              <a:rPr kumimoji="0" lang="zh-CN" altLang="en-US" sz="3200" b="1">
                <a:latin typeface="Times New Roman" panose="02020603050405020304" pitchFamily="18" charset="0"/>
              </a:rPr>
              <a:t>电流源之间</a:t>
            </a:r>
            <a:r>
              <a:rPr kumimoji="0" lang="zh-CN" altLang="en-US" sz="3200" b="1">
                <a:solidFill>
                  <a:srgbClr val="FF3300"/>
                </a:solidFill>
                <a:latin typeface="Times New Roman" panose="02020603050405020304" pitchFamily="18" charset="0"/>
              </a:rPr>
              <a:t>不能转换</a:t>
            </a:r>
            <a:r>
              <a:rPr kumimoji="0" lang="zh-CN" altLang="en-US" sz="3200" b="1">
                <a:latin typeface="Times New Roman" panose="02020603050405020304" pitchFamily="18" charset="0"/>
              </a:rPr>
              <a:t>。</a:t>
            </a:r>
          </a:p>
        </p:txBody>
      </p:sp>
      <p:sp>
        <p:nvSpPr>
          <p:cNvPr id="328708" name="Text Box 4"/>
          <p:cNvSpPr txBox="1">
            <a:spLocks noChangeArrowheads="1"/>
          </p:cNvSpPr>
          <p:nvPr/>
        </p:nvSpPr>
        <p:spPr bwMode="auto">
          <a:xfrm>
            <a:off x="228600" y="3763963"/>
            <a:ext cx="8915400"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kumimoji="0" lang="zh-CN" altLang="en-US" sz="3200" b="1">
                <a:latin typeface="Times New Roman" panose="02020603050405020304" pitchFamily="18" charset="0"/>
              </a:rPr>
              <a:t>3）等效变换是对</a:t>
            </a:r>
            <a:r>
              <a:rPr kumimoji="0" lang="zh-CN" altLang="en-US" sz="3200" b="1">
                <a:solidFill>
                  <a:srgbClr val="FF3300"/>
                </a:solidFill>
                <a:latin typeface="Times New Roman" panose="02020603050405020304" pitchFamily="18" charset="0"/>
              </a:rPr>
              <a:t>外电路</a:t>
            </a:r>
            <a:r>
              <a:rPr kumimoji="0" lang="zh-CN" altLang="en-US" sz="3200" b="1">
                <a:latin typeface="Times New Roman" panose="02020603050405020304" pitchFamily="18" charset="0"/>
              </a:rPr>
              <a:t>等效对内不等效。</a:t>
            </a:r>
          </a:p>
        </p:txBody>
      </p:sp>
      <p:grpSp>
        <p:nvGrpSpPr>
          <p:cNvPr id="328712" name="Group 8"/>
          <p:cNvGrpSpPr/>
          <p:nvPr/>
        </p:nvGrpSpPr>
        <p:grpSpPr bwMode="auto">
          <a:xfrm>
            <a:off x="4248150" y="6457950"/>
            <a:ext cx="4895850" cy="171450"/>
            <a:chOff x="2436" y="2784"/>
            <a:chExt cx="3084" cy="108"/>
          </a:xfrm>
        </p:grpSpPr>
        <p:pic>
          <p:nvPicPr>
            <p:cNvPr id="328713" name="Picture 9"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4" name="Picture 10"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5" name="Picture 11"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6" name="Picture 12"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7" name="Picture 13"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8" name="Picture 14"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19" name="Picture 15"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0" name="Picture 16"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1" name="Picture 17"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2" name="Picture 18"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3" name="Picture 19"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4" name="Picture 20"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5" name="Picture 21"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6" name="Picture 22"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7" name="Picture 23"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8" name="Picture 24"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29" name="Picture 25"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0" name="Picture 26"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1" name="Picture 27"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2" name="Picture 28"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3" name="Picture 29"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4" name="Picture 30"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2"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5" name="Picture 31"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6" name="Picture 32"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7" name="Picture 33"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8" name="Picture 34"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39" name="Picture 35"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8"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40" name="Picture 36"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41" name="Picture 37"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42" name="Picture 38"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43" name="Picture 39"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6" y="2784"/>
              <a:ext cx="102" cy="102"/>
            </a:xfrm>
            <a:prstGeom prst="rect">
              <a:avLst/>
            </a:prstGeom>
            <a:noFill/>
            <a:extLst>
              <a:ext uri="{909E8E84-426E-40DD-AFC4-6F175D3DCCD1}">
                <a14:hiddenFill xmlns:a14="http://schemas.microsoft.com/office/drawing/2010/main">
                  <a:solidFill>
                    <a:srgbClr val="FFFFFF"/>
                  </a:solidFill>
                </a14:hiddenFill>
              </a:ext>
            </a:extLst>
          </p:spPr>
        </p:pic>
        <p:pic>
          <p:nvPicPr>
            <p:cNvPr id="328744" name="Picture 40" descr="Green and Black Diamo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2" y="2784"/>
              <a:ext cx="108" cy="108"/>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328745" name="Object 41"/>
          <p:cNvGraphicFramePr>
            <a:graphicFrameLocks noChangeAspect="1"/>
          </p:cNvGraphicFramePr>
          <p:nvPr/>
        </p:nvGraphicFramePr>
        <p:xfrm>
          <a:off x="7315200" y="5410200"/>
          <a:ext cx="1730375" cy="1243013"/>
        </p:xfrm>
        <a:graphic>
          <a:graphicData uri="http://schemas.openxmlformats.org/presentationml/2006/ole">
            <mc:AlternateContent xmlns:mc="http://schemas.openxmlformats.org/markup-compatibility/2006">
              <mc:Choice xmlns:v="urn:schemas-microsoft-com:vml" Requires="v">
                <p:oleObj spid="_x0000_s19479" name="剪辑" r:id="rId4" imgW="2286000" imgH="1957070" progId="MS_ClipArt_Gallery.2">
                  <p:embed/>
                </p:oleObj>
              </mc:Choice>
              <mc:Fallback>
                <p:oleObj name="剪辑" r:id="rId4" imgW="2286000" imgH="1957070" progId="MS_ClipArt_Gallery.2">
                  <p:embed/>
                  <p:pic>
                    <p:nvPicPr>
                      <p:cNvPr id="0" name="图片 194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15200" y="5410200"/>
                        <a:ext cx="1730375" cy="1243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8746" name="AutoShape 42" descr="40%"/>
          <p:cNvSpPr>
            <a:spLocks noChangeArrowheads="1"/>
          </p:cNvSpPr>
          <p:nvPr/>
        </p:nvSpPr>
        <p:spPr bwMode="auto">
          <a:xfrm>
            <a:off x="228600" y="609600"/>
            <a:ext cx="1752600" cy="838200"/>
          </a:xfrm>
          <a:prstGeom prst="cloudCallout">
            <a:avLst>
              <a:gd name="adj1" fmla="val 69926"/>
              <a:gd name="adj2" fmla="val 72347"/>
            </a:avLst>
          </a:prstGeom>
          <a:pattFill prst="pct40">
            <a:fgClr>
              <a:srgbClr val="FF9999"/>
            </a:fgClr>
            <a:bgClr>
              <a:srgbClr val="FFFFFF"/>
            </a:bgClr>
          </a:pattFill>
          <a:ln w="9525">
            <a:solidFill>
              <a:srgbClr val="FF3300"/>
            </a:solid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r>
              <a:rPr kumimoji="0" lang="zh-CN" altLang="en-US" sz="3200" b="1">
                <a:solidFill>
                  <a:schemeClr val="bg2"/>
                </a:solidFill>
                <a:latin typeface="Times New Roman" panose="02020603050405020304" pitchFamily="18" charset="0"/>
              </a:rPr>
              <a:t>    </a:t>
            </a:r>
            <a:r>
              <a:rPr kumimoji="0" lang="zh-CN" altLang="en-US" sz="3200" b="1">
                <a:solidFill>
                  <a:srgbClr val="FF3300"/>
                </a:solidFill>
                <a:latin typeface="Times New Roman" panose="02020603050405020304" pitchFamily="18" charset="0"/>
              </a:rPr>
              <a:t>注意：</a:t>
            </a:r>
            <a:endParaRPr kumimoji="0" lang="zh-CN" altLang="en-US" sz="3200" b="1">
              <a:solidFill>
                <a:schemeClr val="bg2"/>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8746"/>
                                        </p:tgtEl>
                                        <p:attrNameLst>
                                          <p:attrName>style.visibility</p:attrName>
                                        </p:attrNameLst>
                                      </p:cBhvr>
                                      <p:to>
                                        <p:strVal val="visible"/>
                                      </p:to>
                                    </p:set>
                                    <p:animEffect transition="in" filter="wipe(up)">
                                      <p:cBhvr>
                                        <p:cTn id="7" dur="500"/>
                                        <p:tgtEl>
                                          <p:spTgt spid="328746"/>
                                        </p:tgtEl>
                                      </p:cBhvr>
                                    </p:animEffect>
                                  </p:childTnLst>
                                </p:cTn>
                              </p:par>
                            </p:childTnLst>
                          </p:cTn>
                        </p:par>
                        <p:par>
                          <p:cTn id="8" fill="hold">
                            <p:stCondLst>
                              <p:cond delay="500"/>
                            </p:stCondLst>
                            <p:childTnLst>
                              <p:par>
                                <p:cTn id="9" presetID="22" presetClass="entr" presetSubtype="8" fill="hold" grpId="0" nodeType="afterEffect">
                                  <p:stCondLst>
                                    <p:cond delay="2000"/>
                                  </p:stCondLst>
                                  <p:childTnLst>
                                    <p:set>
                                      <p:cBhvr>
                                        <p:cTn id="10" dur="1" fill="hold">
                                          <p:stCondLst>
                                            <p:cond delay="0"/>
                                          </p:stCondLst>
                                        </p:cTn>
                                        <p:tgtEl>
                                          <p:spTgt spid="328706"/>
                                        </p:tgtEl>
                                        <p:attrNameLst>
                                          <p:attrName>style.visibility</p:attrName>
                                        </p:attrNameLst>
                                      </p:cBhvr>
                                      <p:to>
                                        <p:strVal val="visible"/>
                                      </p:to>
                                    </p:set>
                                    <p:animEffect transition="in" filter="wipe(left)">
                                      <p:cBhvr>
                                        <p:cTn id="11" dur="500"/>
                                        <p:tgtEl>
                                          <p:spTgt spid="32870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28707"/>
                                        </p:tgtEl>
                                        <p:attrNameLst>
                                          <p:attrName>style.visibility</p:attrName>
                                        </p:attrNameLst>
                                      </p:cBhvr>
                                      <p:to>
                                        <p:strVal val="visible"/>
                                      </p:to>
                                    </p:set>
                                    <p:animEffect transition="in" filter="wipe(left)">
                                      <p:cBhvr>
                                        <p:cTn id="16" dur="500"/>
                                        <p:tgtEl>
                                          <p:spTgt spid="32870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8708"/>
                                        </p:tgtEl>
                                        <p:attrNameLst>
                                          <p:attrName>style.visibility</p:attrName>
                                        </p:attrNameLst>
                                      </p:cBhvr>
                                      <p:to>
                                        <p:strVal val="visible"/>
                                      </p:to>
                                    </p:set>
                                    <p:animEffect transition="in" filter="wipe(left)">
                                      <p:cBhvr>
                                        <p:cTn id="21" dur="500"/>
                                        <p:tgtEl>
                                          <p:spTgt spid="328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06" grpId="0" autoUpdateAnimBg="0"/>
      <p:bldP spid="328707" grpId="0" autoUpdateAnimBg="0"/>
      <p:bldP spid="328708" grpId="0" autoUpdateAnimBg="0"/>
      <p:bldP spid="328746"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8"/>
          <p:cNvSpPr>
            <a:spLocks noGrp="1" noChangeArrowheads="1"/>
          </p:cNvSpPr>
          <p:nvPr/>
        </p:nvSpPr>
        <p:spPr bwMode="auto">
          <a:xfrm>
            <a:off x="736168" y="260648"/>
            <a:ext cx="7848600" cy="720725"/>
          </a:xfrm>
          <a:prstGeom prst="rect">
            <a:avLst/>
          </a:prstGeom>
          <a:noFill/>
          <a:ln w="9525">
            <a:noFill/>
            <a:miter lim="800000"/>
          </a:ln>
        </p:spPr>
        <p:txBody>
          <a:bodyPr vert="horz" wrap="square" lIns="91440" tIns="45720" rIns="91440" bIns="45720" numCol="1" anchor="ctr" anchorCtr="0" compatLnSpc="1"/>
          <a:lstStyle>
            <a:lvl1pPr algn="l" rtl="0" eaLnBrk="0" fontAlgn="base" hangingPunct="0">
              <a:spcBef>
                <a:spcPct val="0"/>
              </a:spcBef>
              <a:spcAft>
                <a:spcPct val="0"/>
              </a:spcAft>
              <a:defRPr sz="3600">
                <a:solidFill>
                  <a:srgbClr val="FF0000"/>
                </a:solidFill>
                <a:latin typeface="+mj-lt"/>
                <a:ea typeface="黑体" panose="02010609060101010101" pitchFamily="49" charset="-122"/>
                <a:cs typeface="+mj-cs"/>
              </a:defRPr>
            </a:lvl1pPr>
            <a:lvl2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zh-CN" altLang="en-US" dirty="0" smtClean="0"/>
              <a:t>特例：</a:t>
            </a:r>
            <a:r>
              <a:rPr lang="en-US" altLang="zh-CN" dirty="0" smtClean="0"/>
              <a:t>  </a:t>
            </a:r>
            <a:r>
              <a:rPr lang="zh-CN" altLang="en-US" dirty="0" smtClean="0"/>
              <a:t>理想电源的等效变换</a:t>
            </a:r>
          </a:p>
        </p:txBody>
      </p:sp>
      <p:sp>
        <p:nvSpPr>
          <p:cNvPr id="6" name="Rectangle 3"/>
          <p:cNvSpPr>
            <a:spLocks noGrp="1" noChangeArrowheads="1"/>
          </p:cNvSpPr>
          <p:nvPr/>
        </p:nvSpPr>
        <p:spPr bwMode="auto">
          <a:xfrm>
            <a:off x="612775" y="1340768"/>
            <a:ext cx="7772400" cy="576263"/>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0" fontAlgn="base" hangingPunct="0">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90000"/>
              </a:lnSpc>
            </a:pPr>
            <a:r>
              <a:rPr lang="en-US" altLang="zh-CN" sz="2400" dirty="0" smtClean="0"/>
              <a:t>1</a:t>
            </a:r>
            <a:r>
              <a:rPr lang="zh-CN" altLang="en-US" sz="2400" dirty="0" smtClean="0"/>
              <a:t>．电压源与元件的并联（并联的元件可以去掉）</a:t>
            </a:r>
          </a:p>
        </p:txBody>
      </p:sp>
      <p:sp>
        <p:nvSpPr>
          <p:cNvPr id="7" name="Rectangle 8"/>
          <p:cNvSpPr>
            <a:spLocks noChangeArrowheads="1"/>
          </p:cNvSpPr>
          <p:nvPr/>
        </p:nvSpPr>
        <p:spPr bwMode="auto">
          <a:xfrm>
            <a:off x="3272993" y="4538925"/>
            <a:ext cx="2774950" cy="457200"/>
          </a:xfrm>
          <a:prstGeom prst="rect">
            <a:avLst/>
          </a:prstGeom>
          <a:noFill/>
          <a:ln w="9525">
            <a:noFill/>
            <a:miter lim="800000"/>
          </a:ln>
        </p:spPr>
        <p:txBody>
          <a:bodyPr wrap="none"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r>
              <a:rPr lang="zh-CN" altLang="en-US" dirty="0">
                <a:latin typeface="黑体" panose="02010609060101010101" pitchFamily="49" charset="-122"/>
              </a:rPr>
              <a:t>两图所示电路等效 </a:t>
            </a:r>
          </a:p>
        </p:txBody>
      </p:sp>
      <p:pic>
        <p:nvPicPr>
          <p:cNvPr id="8" name="Object 9"/>
          <p:cNvPicPr>
            <a:picLocks noChangeArrowheads="1"/>
          </p:cNvPicPr>
          <p:nvPr/>
        </p:nvPicPr>
        <p:blipFill>
          <a:blip r:embed="rId2"/>
          <a:srcRect/>
          <a:stretch>
            <a:fillRect/>
          </a:stretch>
        </p:blipFill>
        <p:spPr bwMode="auto">
          <a:xfrm>
            <a:off x="754063" y="1640980"/>
            <a:ext cx="2763837" cy="2754312"/>
          </a:xfrm>
          <a:prstGeom prst="rect">
            <a:avLst/>
          </a:prstGeom>
          <a:noFill/>
          <a:ln w="38100">
            <a:noFill/>
            <a:miter lim="800000"/>
            <a:headEnd/>
            <a:tailEnd/>
          </a:ln>
        </p:spPr>
      </p:pic>
      <p:sp>
        <p:nvSpPr>
          <p:cNvPr id="9" name="AutoShape 10"/>
          <p:cNvSpPr>
            <a:spLocks noChangeArrowheads="1"/>
          </p:cNvSpPr>
          <p:nvPr/>
        </p:nvSpPr>
        <p:spPr bwMode="auto">
          <a:xfrm>
            <a:off x="4067175" y="3082430"/>
            <a:ext cx="503238" cy="142875"/>
          </a:xfrm>
          <a:prstGeom prst="rightArrow">
            <a:avLst>
              <a:gd name="adj1" fmla="val 50000"/>
              <a:gd name="adj2" fmla="val 88039"/>
            </a:avLst>
          </a:prstGeom>
          <a:solidFill>
            <a:schemeClr val="accent1"/>
          </a:solidFill>
          <a:ln w="28575">
            <a:solidFill>
              <a:schemeClr val="tx1"/>
            </a:solidFill>
            <a:miter lim="800000"/>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endParaRPr lang="zh-CN" altLang="en-US"/>
          </a:p>
        </p:txBody>
      </p:sp>
      <p:pic>
        <p:nvPicPr>
          <p:cNvPr id="10" name="Object 11"/>
          <p:cNvPicPr>
            <a:picLocks noChangeArrowheads="1"/>
          </p:cNvPicPr>
          <p:nvPr/>
        </p:nvPicPr>
        <p:blipFill>
          <a:blip r:embed="rId3"/>
          <a:srcRect/>
          <a:stretch>
            <a:fillRect/>
          </a:stretch>
        </p:blipFill>
        <p:spPr bwMode="auto">
          <a:xfrm>
            <a:off x="5362575" y="1640980"/>
            <a:ext cx="1647825" cy="2752725"/>
          </a:xfrm>
          <a:prstGeom prst="rect">
            <a:avLst/>
          </a:prstGeom>
          <a:noFill/>
          <a:ln w="38100">
            <a:noFill/>
            <a:miter lim="800000"/>
            <a:headEnd/>
            <a:tailEnd/>
          </a:ln>
        </p:spPr>
      </p:pic>
      <p:sp>
        <p:nvSpPr>
          <p:cNvPr id="11" name="Rectangle 12"/>
          <p:cNvSpPr>
            <a:spLocks noChangeArrowheads="1"/>
          </p:cNvSpPr>
          <p:nvPr/>
        </p:nvSpPr>
        <p:spPr bwMode="auto">
          <a:xfrm>
            <a:off x="397803" y="5013176"/>
            <a:ext cx="8713788" cy="822325"/>
          </a:xfrm>
          <a:prstGeom prst="rect">
            <a:avLst/>
          </a:prstGeom>
          <a:noFill/>
          <a:ln w="9525">
            <a:noFill/>
            <a:miter lim="800000"/>
          </a:ln>
        </p:spPr>
        <p:txBody>
          <a:bodyPr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eaLnBrk="0" hangingPunct="0"/>
            <a:r>
              <a:rPr lang="zh-CN" altLang="en-US" b="1" dirty="0">
                <a:solidFill>
                  <a:srgbClr val="FF0000"/>
                </a:solidFill>
                <a:latin typeface="楷体" panose="02010609060101010101" pitchFamily="49" charset="-122"/>
                <a:ea typeface="楷体" panose="02010609060101010101" pitchFamily="49" charset="-122"/>
              </a:rPr>
              <a:t>并联的元件如果也是电压源，则要求两个电压源的极性和大小相同，否则禁止将两个电压源并联在一起。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Grp="1" noChangeArrowheads="1"/>
          </p:cNvSpPr>
          <p:nvPr/>
        </p:nvSpPr>
        <p:spPr bwMode="auto">
          <a:xfrm>
            <a:off x="808297" y="353218"/>
            <a:ext cx="7848600" cy="720725"/>
          </a:xfrm>
          <a:prstGeom prst="rect">
            <a:avLst/>
          </a:prstGeom>
          <a:noFill/>
          <a:ln w="9525">
            <a:noFill/>
            <a:miter lim="800000"/>
          </a:ln>
        </p:spPr>
        <p:txBody>
          <a:bodyPr vert="horz" wrap="square" lIns="91440" tIns="45720" rIns="91440" bIns="45720" numCol="1" anchor="ctr" anchorCtr="0" compatLnSpc="1"/>
          <a:lstStyle>
            <a:lvl1pPr algn="l" rtl="0" eaLnBrk="0" fontAlgn="base" hangingPunct="0">
              <a:spcBef>
                <a:spcPct val="0"/>
              </a:spcBef>
              <a:spcAft>
                <a:spcPct val="0"/>
              </a:spcAft>
              <a:defRPr sz="3600">
                <a:solidFill>
                  <a:srgbClr val="FF0000"/>
                </a:solidFill>
                <a:latin typeface="+mj-lt"/>
                <a:ea typeface="黑体" panose="02010609060101010101" pitchFamily="49" charset="-122"/>
                <a:cs typeface="+mj-cs"/>
              </a:defRPr>
            </a:lvl1pPr>
            <a:lvl2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2pPr>
            <a:lvl3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3pPr>
            <a:lvl4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4pPr>
            <a:lvl5pPr algn="l" rtl="0" eaLnBrk="0" fontAlgn="base" hangingPunct="0">
              <a:spcBef>
                <a:spcPct val="0"/>
              </a:spcBef>
              <a:spcAft>
                <a:spcPct val="0"/>
              </a:spcAft>
              <a:defRPr sz="3600">
                <a:solidFill>
                  <a:srgbClr val="FF0000"/>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r>
              <a:rPr lang="zh-CN" altLang="en-US" dirty="0" smtClean="0"/>
              <a:t>特例：理想电源的等效变换</a:t>
            </a:r>
          </a:p>
        </p:txBody>
      </p:sp>
      <p:sp>
        <p:nvSpPr>
          <p:cNvPr id="3" name="Rectangle 3"/>
          <p:cNvSpPr>
            <a:spLocks noGrp="1" noChangeArrowheads="1"/>
          </p:cNvSpPr>
          <p:nvPr/>
        </p:nvSpPr>
        <p:spPr bwMode="auto">
          <a:xfrm>
            <a:off x="564697" y="1146968"/>
            <a:ext cx="7772400" cy="503238"/>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Font typeface="Wingdings" panose="05000000000000000000" pitchFamily="2" charset="2"/>
              <a:buChar char="n"/>
              <a:defRPr sz="2800">
                <a:solidFill>
                  <a:schemeClr val="tx1"/>
                </a:solidFill>
                <a:latin typeface="+mn-lt"/>
                <a:ea typeface="黑体" panose="02010609060101010101" pitchFamily="49" charset="-122"/>
                <a:cs typeface="+mn-cs"/>
              </a:defRPr>
            </a:lvl1pPr>
            <a:lvl2pPr marL="742950" indent="-285750" algn="l" rtl="0" eaLnBrk="0" fontAlgn="base" hangingPunct="0">
              <a:spcBef>
                <a:spcPct val="20000"/>
              </a:spcBef>
              <a:spcAft>
                <a:spcPct val="0"/>
              </a:spcAft>
              <a:buFont typeface="Wingdings" panose="05000000000000000000" pitchFamily="2" charset="2"/>
              <a:buChar char="Ø"/>
              <a:defRPr sz="2600">
                <a:solidFill>
                  <a:schemeClr val="tx1"/>
                </a:solidFill>
                <a:latin typeface="+mn-lt"/>
                <a:ea typeface="黑体" panose="02010609060101010101"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3pPr>
            <a:lvl4pPr marL="16002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4pPr>
            <a:lvl5pPr marL="2057400" indent="-228600" algn="l" rtl="0" eaLnBrk="0" fontAlgn="base" hangingPunct="0">
              <a:spcBef>
                <a:spcPct val="20000"/>
              </a:spcBef>
              <a:spcAft>
                <a:spcPct val="0"/>
              </a:spcAft>
              <a:buChar char="»"/>
              <a:defRPr sz="2400">
                <a:solidFill>
                  <a:schemeClr val="tx1"/>
                </a:solidFill>
                <a:latin typeface="+mn-lt"/>
                <a:ea typeface="黑体" panose="02010609060101010101" pitchFamily="49" charset="-122"/>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90000"/>
              </a:lnSpc>
            </a:pPr>
            <a:r>
              <a:rPr lang="en-US" altLang="zh-CN" sz="2400" dirty="0" smtClean="0"/>
              <a:t>2</a:t>
            </a:r>
            <a:r>
              <a:rPr lang="zh-CN" altLang="en-US" sz="2400" dirty="0" smtClean="0"/>
              <a:t>．电流源与元件的串联（串联的元件可以去掉）</a:t>
            </a:r>
          </a:p>
        </p:txBody>
      </p:sp>
      <p:sp>
        <p:nvSpPr>
          <p:cNvPr id="4" name="Rectangle 4"/>
          <p:cNvSpPr>
            <a:spLocks noChangeArrowheads="1"/>
          </p:cNvSpPr>
          <p:nvPr/>
        </p:nvSpPr>
        <p:spPr bwMode="auto">
          <a:xfrm>
            <a:off x="-72231" y="3356124"/>
            <a:ext cx="9144000" cy="0"/>
          </a:xfrm>
          <a:prstGeom prst="rect">
            <a:avLst/>
          </a:prstGeom>
          <a:noFill/>
          <a:ln w="9525">
            <a:noFill/>
            <a:miter lim="800000"/>
          </a:ln>
        </p:spPr>
        <p:txBody>
          <a:bodyPr wrap="none"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endParaRPr lang="zh-CN" altLang="en-US">
              <a:ea typeface="宋体" panose="02010600030101010101" pitchFamily="2" charset="-122"/>
            </a:endParaRPr>
          </a:p>
        </p:txBody>
      </p:sp>
      <p:sp>
        <p:nvSpPr>
          <p:cNvPr id="5" name="Rectangle 5"/>
          <p:cNvSpPr>
            <a:spLocks noChangeArrowheads="1"/>
          </p:cNvSpPr>
          <p:nvPr/>
        </p:nvSpPr>
        <p:spPr bwMode="auto">
          <a:xfrm>
            <a:off x="-72231" y="3356124"/>
            <a:ext cx="9144000" cy="0"/>
          </a:xfrm>
          <a:prstGeom prst="rect">
            <a:avLst/>
          </a:prstGeom>
          <a:noFill/>
          <a:ln w="9525">
            <a:noFill/>
            <a:miter lim="800000"/>
          </a:ln>
        </p:spPr>
        <p:txBody>
          <a:bodyPr wrap="none"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endParaRPr lang="zh-CN" altLang="en-US">
              <a:ea typeface="宋体" panose="02010600030101010101" pitchFamily="2" charset="-122"/>
            </a:endParaRPr>
          </a:p>
        </p:txBody>
      </p:sp>
      <p:sp>
        <p:nvSpPr>
          <p:cNvPr id="6" name="Rectangle 6"/>
          <p:cNvSpPr>
            <a:spLocks noChangeArrowheads="1"/>
          </p:cNvSpPr>
          <p:nvPr/>
        </p:nvSpPr>
        <p:spPr bwMode="auto">
          <a:xfrm>
            <a:off x="3131344" y="4535636"/>
            <a:ext cx="2774950" cy="457200"/>
          </a:xfrm>
          <a:prstGeom prst="rect">
            <a:avLst/>
          </a:prstGeom>
          <a:noFill/>
          <a:ln w="9525">
            <a:noFill/>
            <a:miter lim="800000"/>
          </a:ln>
        </p:spPr>
        <p:txBody>
          <a:bodyPr wrap="none"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r>
              <a:rPr lang="zh-CN" altLang="en-US" dirty="0">
                <a:latin typeface="黑体" panose="02010609060101010101" pitchFamily="49" charset="-122"/>
              </a:rPr>
              <a:t>两图所示电路等效 </a:t>
            </a:r>
          </a:p>
        </p:txBody>
      </p:sp>
      <p:pic>
        <p:nvPicPr>
          <p:cNvPr id="7" name="Object 9"/>
          <p:cNvPicPr>
            <a:picLocks noChangeArrowheads="1"/>
          </p:cNvPicPr>
          <p:nvPr/>
        </p:nvPicPr>
        <p:blipFill>
          <a:blip r:embed="rId2"/>
          <a:srcRect/>
          <a:stretch>
            <a:fillRect/>
          </a:stretch>
        </p:blipFill>
        <p:spPr bwMode="auto">
          <a:xfrm>
            <a:off x="1259682" y="1859111"/>
            <a:ext cx="2309812" cy="2749550"/>
          </a:xfrm>
          <a:prstGeom prst="rect">
            <a:avLst/>
          </a:prstGeom>
          <a:noFill/>
          <a:ln w="38100">
            <a:noFill/>
            <a:miter lim="800000"/>
            <a:headEnd/>
            <a:tailEnd/>
          </a:ln>
        </p:spPr>
      </p:pic>
      <p:pic>
        <p:nvPicPr>
          <p:cNvPr id="8" name="Object 10"/>
          <p:cNvPicPr>
            <a:picLocks noChangeArrowheads="1"/>
          </p:cNvPicPr>
          <p:nvPr/>
        </p:nvPicPr>
        <p:blipFill>
          <a:blip r:embed="rId3"/>
          <a:srcRect/>
          <a:stretch>
            <a:fillRect/>
          </a:stretch>
        </p:blipFill>
        <p:spPr bwMode="auto">
          <a:xfrm>
            <a:off x="4931569" y="1844824"/>
            <a:ext cx="1803400" cy="2763837"/>
          </a:xfrm>
          <a:prstGeom prst="rect">
            <a:avLst/>
          </a:prstGeom>
          <a:noFill/>
          <a:ln w="38100">
            <a:noFill/>
            <a:miter lim="800000"/>
            <a:headEnd/>
            <a:tailEnd/>
          </a:ln>
        </p:spPr>
      </p:pic>
      <p:sp>
        <p:nvSpPr>
          <p:cNvPr id="9" name="AutoShape 11"/>
          <p:cNvSpPr>
            <a:spLocks noChangeArrowheads="1"/>
          </p:cNvSpPr>
          <p:nvPr/>
        </p:nvSpPr>
        <p:spPr bwMode="auto">
          <a:xfrm>
            <a:off x="4067969" y="3168799"/>
            <a:ext cx="503238" cy="142875"/>
          </a:xfrm>
          <a:prstGeom prst="rightArrow">
            <a:avLst>
              <a:gd name="adj1" fmla="val 50000"/>
              <a:gd name="adj2" fmla="val 88039"/>
            </a:avLst>
          </a:prstGeom>
          <a:solidFill>
            <a:schemeClr val="accent1"/>
          </a:solidFill>
          <a:ln w="28575">
            <a:solidFill>
              <a:schemeClr val="tx1"/>
            </a:solidFill>
            <a:miter lim="800000"/>
          </a:ln>
        </p:spPr>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endParaRPr lang="zh-CN" altLang="en-US"/>
          </a:p>
        </p:txBody>
      </p:sp>
      <p:sp>
        <p:nvSpPr>
          <p:cNvPr id="10" name="Rectangle 12"/>
          <p:cNvSpPr>
            <a:spLocks noChangeArrowheads="1"/>
          </p:cNvSpPr>
          <p:nvPr/>
        </p:nvSpPr>
        <p:spPr bwMode="auto">
          <a:xfrm>
            <a:off x="467519" y="4895999"/>
            <a:ext cx="8208963" cy="822325"/>
          </a:xfrm>
          <a:prstGeom prst="rect">
            <a:avLst/>
          </a:prstGeom>
          <a:noFill/>
          <a:ln w="9525">
            <a:noFill/>
            <a:miter lim="800000"/>
          </a:ln>
        </p:spPr>
        <p:txBody>
          <a:bodyPr anchor="ct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eaLnBrk="0" hangingPunct="0"/>
            <a:r>
              <a:rPr lang="zh-CN" altLang="en-US" b="1" dirty="0">
                <a:solidFill>
                  <a:srgbClr val="FF0000"/>
                </a:solidFill>
                <a:latin typeface="楷体" panose="02010609060101010101" pitchFamily="49" charset="-122"/>
                <a:ea typeface="楷体" panose="02010609060101010101" pitchFamily="49" charset="-122"/>
              </a:rPr>
              <a:t>串联的元件如果也是电流源，则要求两个电流源的方向和大小相同，否则禁止将两个电流源串联在一起。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ChangeArrowheads="1"/>
          </p:cNvSpPr>
          <p:nvPr/>
        </p:nvSpPr>
        <p:spPr bwMode="auto">
          <a:xfrm>
            <a:off x="88900" y="0"/>
            <a:ext cx="7470775" cy="857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eaLnBrk="0" hangingPunct="0"/>
            <a:r>
              <a:rPr kumimoji="0" lang="zh-CN" altLang="en-US" sz="3200" dirty="0" smtClean="0">
                <a:solidFill>
                  <a:schemeClr val="accent2">
                    <a:lumMod val="50000"/>
                  </a:schemeClr>
                </a:solidFill>
                <a:latin typeface="黑体" panose="02010609060101010101" pitchFamily="49" charset="-122"/>
                <a:ea typeface="黑体" panose="02010609060101010101" pitchFamily="49" charset="-122"/>
              </a:rPr>
              <a:t> </a:t>
            </a:r>
            <a:r>
              <a:rPr kumimoji="0" lang="zh-CN" altLang="en-US" sz="3200" b="1" dirty="0" smtClean="0">
                <a:solidFill>
                  <a:schemeClr val="accent2">
                    <a:lumMod val="50000"/>
                  </a:schemeClr>
                </a:solidFill>
                <a:latin typeface="黑体" panose="02010609060101010101" pitchFamily="49" charset="-122"/>
                <a:ea typeface="黑体" panose="02010609060101010101" pitchFamily="49" charset="-122"/>
              </a:rPr>
              <a:t> 例</a:t>
            </a:r>
            <a:r>
              <a:rPr kumimoji="0" lang="zh-CN" altLang="en-US" sz="3200" b="1" dirty="0">
                <a:solidFill>
                  <a:schemeClr val="accent2">
                    <a:lumMod val="50000"/>
                  </a:schemeClr>
                </a:solidFill>
                <a:latin typeface="黑体" panose="02010609060101010101" pitchFamily="49" charset="-122"/>
                <a:ea typeface="黑体" panose="02010609060101010101" pitchFamily="49" charset="-122"/>
              </a:rPr>
              <a:t>1:  </a:t>
            </a:r>
            <a:r>
              <a:rPr lang="zh-CN" altLang="en-US" sz="3200" b="1" dirty="0">
                <a:solidFill>
                  <a:schemeClr val="accent2">
                    <a:lumMod val="50000"/>
                  </a:schemeClr>
                </a:solidFill>
                <a:effectLst>
                  <a:outerShdw blurRad="38100" dist="38100" dir="2700000" algn="tl">
                    <a:srgbClr val="000000"/>
                  </a:outerShdw>
                </a:effectLst>
                <a:latin typeface="黑体" panose="02010609060101010101" pitchFamily="49" charset="-122"/>
                <a:ea typeface="黑体" panose="02010609060101010101" pitchFamily="49" charset="-122"/>
              </a:rPr>
              <a:t>求下列各电路的等效电源</a:t>
            </a:r>
            <a:endParaRPr kumimoji="0" lang="zh-CN" altLang="en-US" sz="3200" b="1" dirty="0">
              <a:solidFill>
                <a:schemeClr val="accent2">
                  <a:lumMod val="50000"/>
                </a:schemeClr>
              </a:solidFill>
              <a:latin typeface="黑体" panose="02010609060101010101" pitchFamily="49" charset="-122"/>
              <a:ea typeface="黑体" panose="02010609060101010101" pitchFamily="49" charset="-122"/>
            </a:endParaRPr>
          </a:p>
        </p:txBody>
      </p:sp>
      <p:grpSp>
        <p:nvGrpSpPr>
          <p:cNvPr id="386052" name="Group 4"/>
          <p:cNvGrpSpPr/>
          <p:nvPr/>
        </p:nvGrpSpPr>
        <p:grpSpPr bwMode="auto">
          <a:xfrm>
            <a:off x="228600" y="914400"/>
            <a:ext cx="8610600" cy="2447925"/>
            <a:chOff x="96" y="465"/>
            <a:chExt cx="5424" cy="1542"/>
          </a:xfrm>
        </p:grpSpPr>
        <p:grpSp>
          <p:nvGrpSpPr>
            <p:cNvPr id="386053" name="Group 5"/>
            <p:cNvGrpSpPr/>
            <p:nvPr/>
          </p:nvGrpSpPr>
          <p:grpSpPr bwMode="auto">
            <a:xfrm>
              <a:off x="2052" y="480"/>
              <a:ext cx="1596" cy="1527"/>
              <a:chOff x="2052" y="480"/>
              <a:chExt cx="1596" cy="1527"/>
            </a:xfrm>
          </p:grpSpPr>
          <p:sp>
            <p:nvSpPr>
              <p:cNvPr id="386054" name="Text Box 6"/>
              <p:cNvSpPr txBox="1">
                <a:spLocks noChangeArrowheads="1"/>
              </p:cNvSpPr>
              <p:nvPr/>
            </p:nvSpPr>
            <p:spPr bwMode="auto">
              <a:xfrm>
                <a:off x="3324" y="480"/>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sp>
            <p:nvSpPr>
              <p:cNvPr id="386055" name="Text Box 7"/>
              <p:cNvSpPr txBox="1">
                <a:spLocks noChangeArrowheads="1"/>
              </p:cNvSpPr>
              <p:nvPr/>
            </p:nvSpPr>
            <p:spPr bwMode="auto">
              <a:xfrm>
                <a:off x="2544" y="1680"/>
                <a:ext cx="39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b)</a:t>
                </a:r>
              </a:p>
            </p:txBody>
          </p:sp>
          <p:grpSp>
            <p:nvGrpSpPr>
              <p:cNvPr id="386056" name="Group 8"/>
              <p:cNvGrpSpPr/>
              <p:nvPr/>
            </p:nvGrpSpPr>
            <p:grpSpPr bwMode="auto">
              <a:xfrm rot="-10800000">
                <a:off x="2052" y="650"/>
                <a:ext cx="259" cy="1059"/>
                <a:chOff x="2112" y="1104"/>
                <a:chExt cx="192" cy="864"/>
              </a:xfrm>
            </p:grpSpPr>
            <p:grpSp>
              <p:nvGrpSpPr>
                <p:cNvPr id="386057" name="Group 9"/>
                <p:cNvGrpSpPr/>
                <p:nvPr/>
              </p:nvGrpSpPr>
              <p:grpSpPr bwMode="auto">
                <a:xfrm>
                  <a:off x="2112" y="1248"/>
                  <a:ext cx="192" cy="192"/>
                  <a:chOff x="576" y="1152"/>
                  <a:chExt cx="192" cy="192"/>
                </a:xfrm>
              </p:grpSpPr>
              <p:sp>
                <p:nvSpPr>
                  <p:cNvPr id="386058" name="Oval 10"/>
                  <p:cNvSpPr>
                    <a:spLocks noChangeArrowheads="1"/>
                  </p:cNvSpPr>
                  <p:nvPr/>
                </p:nvSpPr>
                <p:spPr bwMode="auto">
                  <a:xfrm flipV="1">
                    <a:off x="576" y="115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59" name="Line 11"/>
                  <p:cNvSpPr>
                    <a:spLocks noChangeShapeType="1"/>
                  </p:cNvSpPr>
                  <p:nvPr/>
                </p:nvSpPr>
                <p:spPr bwMode="auto">
                  <a:xfrm flipV="1">
                    <a:off x="576" y="124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6060" name="Rectangle 12"/>
                <p:cNvSpPr>
                  <a:spLocks noChangeArrowheads="1"/>
                </p:cNvSpPr>
                <p:nvPr/>
              </p:nvSpPr>
              <p:spPr bwMode="auto">
                <a:xfrm>
                  <a:off x="2160" y="1584"/>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6061" name="Line 13"/>
                <p:cNvSpPr>
                  <a:spLocks noChangeShapeType="1"/>
                </p:cNvSpPr>
                <p:nvPr/>
              </p:nvSpPr>
              <p:spPr bwMode="auto">
                <a:xfrm>
                  <a:off x="2208" y="1776"/>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62" name="Line 14"/>
                <p:cNvSpPr>
                  <a:spLocks noChangeShapeType="1"/>
                </p:cNvSpPr>
                <p:nvPr/>
              </p:nvSpPr>
              <p:spPr bwMode="auto">
                <a:xfrm flipV="1">
                  <a:off x="2208" y="1440"/>
                  <a:ext cx="0" cy="14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63" name="Line 15"/>
                <p:cNvSpPr>
                  <a:spLocks noChangeShapeType="1"/>
                </p:cNvSpPr>
                <p:nvPr/>
              </p:nvSpPr>
              <p:spPr bwMode="auto">
                <a:xfrm flipV="1">
                  <a:off x="2208" y="1104"/>
                  <a:ext cx="0" cy="14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6064" name="Group 16"/>
              <p:cNvGrpSpPr/>
              <p:nvPr/>
            </p:nvGrpSpPr>
            <p:grpSpPr bwMode="auto">
              <a:xfrm>
                <a:off x="3273" y="805"/>
                <a:ext cx="278" cy="778"/>
                <a:chOff x="1420" y="984"/>
                <a:chExt cx="206" cy="660"/>
              </a:xfrm>
            </p:grpSpPr>
            <p:sp>
              <p:nvSpPr>
                <p:cNvPr id="386065" name="Line 17"/>
                <p:cNvSpPr>
                  <a:spLocks noChangeShapeType="1"/>
                </p:cNvSpPr>
                <p:nvPr/>
              </p:nvSpPr>
              <p:spPr bwMode="auto">
                <a:xfrm>
                  <a:off x="1440" y="984"/>
                  <a:ext cx="0" cy="66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66" name="Text Box 18"/>
                <p:cNvSpPr txBox="1">
                  <a:spLocks noChangeArrowheads="1"/>
                </p:cNvSpPr>
                <p:nvPr/>
              </p:nvSpPr>
              <p:spPr bwMode="auto">
                <a:xfrm>
                  <a:off x="1420" y="1114"/>
                  <a:ext cx="206"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grpSp>
          <p:grpSp>
            <p:nvGrpSpPr>
              <p:cNvPr id="386067" name="Group 19"/>
              <p:cNvGrpSpPr/>
              <p:nvPr/>
            </p:nvGrpSpPr>
            <p:grpSpPr bwMode="auto">
              <a:xfrm>
                <a:off x="2781" y="650"/>
                <a:ext cx="130" cy="1044"/>
                <a:chOff x="2784" y="912"/>
                <a:chExt cx="96" cy="864"/>
              </a:xfrm>
            </p:grpSpPr>
            <p:sp>
              <p:nvSpPr>
                <p:cNvPr id="386068" name="Rectangle 20"/>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6069" name="Line 21"/>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0" name="Line 22"/>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6071" name="Line 23"/>
              <p:cNvSpPr>
                <a:spLocks noChangeShapeType="1"/>
              </p:cNvSpPr>
              <p:nvPr/>
            </p:nvSpPr>
            <p:spPr bwMode="auto">
              <a:xfrm flipV="1">
                <a:off x="2376" y="1173"/>
                <a:ext cx="0" cy="367"/>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2" name="Text Box 24"/>
              <p:cNvSpPr txBox="1">
                <a:spLocks noChangeArrowheads="1"/>
              </p:cNvSpPr>
              <p:nvPr/>
            </p:nvSpPr>
            <p:spPr bwMode="auto">
              <a:xfrm>
                <a:off x="2359" y="1300"/>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A</a:t>
                </a:r>
              </a:p>
            </p:txBody>
          </p:sp>
          <p:sp>
            <p:nvSpPr>
              <p:cNvPr id="386073" name="Text Box 25"/>
              <p:cNvSpPr txBox="1">
                <a:spLocks noChangeArrowheads="1"/>
              </p:cNvSpPr>
              <p:nvPr/>
            </p:nvSpPr>
            <p:spPr bwMode="auto">
              <a:xfrm>
                <a:off x="2240" y="832"/>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074" name="Text Box 26"/>
              <p:cNvSpPr txBox="1">
                <a:spLocks noChangeArrowheads="1"/>
              </p:cNvSpPr>
              <p:nvPr/>
            </p:nvSpPr>
            <p:spPr bwMode="auto">
              <a:xfrm>
                <a:off x="2888" y="104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3</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075" name="Line 27"/>
              <p:cNvSpPr>
                <a:spLocks noChangeShapeType="1"/>
              </p:cNvSpPr>
              <p:nvPr/>
            </p:nvSpPr>
            <p:spPr bwMode="auto">
              <a:xfrm>
                <a:off x="2181" y="650"/>
                <a:ext cx="107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6" name="Oval 28"/>
              <p:cNvSpPr>
                <a:spLocks noChangeArrowheads="1"/>
              </p:cNvSpPr>
              <p:nvPr/>
            </p:nvSpPr>
            <p:spPr bwMode="auto">
              <a:xfrm>
                <a:off x="3267" y="621"/>
                <a:ext cx="80" cy="70"/>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7" name="Line 29"/>
              <p:cNvSpPr>
                <a:spLocks noChangeShapeType="1"/>
              </p:cNvSpPr>
              <p:nvPr/>
            </p:nvSpPr>
            <p:spPr bwMode="auto">
              <a:xfrm>
                <a:off x="2181" y="1679"/>
                <a:ext cx="1094" cy="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8" name="Oval 30"/>
              <p:cNvSpPr>
                <a:spLocks noChangeArrowheads="1"/>
              </p:cNvSpPr>
              <p:nvPr/>
            </p:nvSpPr>
            <p:spPr bwMode="auto">
              <a:xfrm>
                <a:off x="3267" y="1653"/>
                <a:ext cx="80" cy="70"/>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79" name="Text Box 31"/>
              <p:cNvSpPr txBox="1">
                <a:spLocks noChangeArrowheads="1"/>
              </p:cNvSpPr>
              <p:nvPr/>
            </p:nvSpPr>
            <p:spPr bwMode="auto">
              <a:xfrm>
                <a:off x="3407" y="1526"/>
                <a:ext cx="24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b</a:t>
                </a:r>
              </a:p>
            </p:txBody>
          </p:sp>
        </p:grpSp>
        <p:grpSp>
          <p:nvGrpSpPr>
            <p:cNvPr id="386080" name="Group 32"/>
            <p:cNvGrpSpPr/>
            <p:nvPr/>
          </p:nvGrpSpPr>
          <p:grpSpPr bwMode="auto">
            <a:xfrm>
              <a:off x="96" y="480"/>
              <a:ext cx="1530" cy="1518"/>
              <a:chOff x="96" y="480"/>
              <a:chExt cx="1530" cy="1518"/>
            </a:xfrm>
          </p:grpSpPr>
          <p:sp>
            <p:nvSpPr>
              <p:cNvPr id="386081" name="Text Box 33"/>
              <p:cNvSpPr txBox="1">
                <a:spLocks noChangeArrowheads="1"/>
              </p:cNvSpPr>
              <p:nvPr/>
            </p:nvSpPr>
            <p:spPr bwMode="auto">
              <a:xfrm>
                <a:off x="807" y="1671"/>
                <a:ext cx="3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a)</a:t>
                </a:r>
              </a:p>
            </p:txBody>
          </p:sp>
          <p:sp>
            <p:nvSpPr>
              <p:cNvPr id="386082" name="Oval 34"/>
              <p:cNvSpPr>
                <a:spLocks noChangeArrowheads="1"/>
              </p:cNvSpPr>
              <p:nvPr/>
            </p:nvSpPr>
            <p:spPr bwMode="auto">
              <a:xfrm>
                <a:off x="905" y="1307"/>
                <a:ext cx="237" cy="225"/>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83" name="Line 35"/>
              <p:cNvSpPr>
                <a:spLocks noChangeShapeType="1"/>
              </p:cNvSpPr>
              <p:nvPr/>
            </p:nvSpPr>
            <p:spPr bwMode="auto">
              <a:xfrm flipH="1">
                <a:off x="1024" y="1151"/>
                <a:ext cx="0" cy="502"/>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84" name="Text Box 36"/>
              <p:cNvSpPr txBox="1">
                <a:spLocks noChangeArrowheads="1"/>
              </p:cNvSpPr>
              <p:nvPr/>
            </p:nvSpPr>
            <p:spPr bwMode="auto">
              <a:xfrm>
                <a:off x="816" y="1151"/>
                <a:ext cx="201" cy="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65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65000"/>
                  </a:lnSpc>
                  <a:spcBef>
                    <a:spcPct val="50000"/>
                  </a:spcBef>
                </a:pPr>
                <a:r>
                  <a:rPr lang="zh-CN" altLang="en-US" sz="2800" b="1">
                    <a:latin typeface="Times New Roman" panose="02020603050405020304" pitchFamily="18" charset="0"/>
                  </a:rPr>
                  <a:t>-</a:t>
                </a:r>
              </a:p>
            </p:txBody>
          </p:sp>
          <p:sp>
            <p:nvSpPr>
              <p:cNvPr id="386085" name="Rectangle 37"/>
              <p:cNvSpPr>
                <a:spLocks noChangeArrowheads="1"/>
              </p:cNvSpPr>
              <p:nvPr/>
            </p:nvSpPr>
            <p:spPr bwMode="auto">
              <a:xfrm>
                <a:off x="492" y="790"/>
                <a:ext cx="96" cy="224"/>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6086" name="Line 38"/>
              <p:cNvSpPr>
                <a:spLocks noChangeShapeType="1"/>
              </p:cNvSpPr>
              <p:nvPr/>
            </p:nvSpPr>
            <p:spPr bwMode="auto">
              <a:xfrm>
                <a:off x="540" y="1014"/>
                <a:ext cx="0" cy="22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87" name="Line 39"/>
              <p:cNvSpPr>
                <a:spLocks noChangeShapeType="1"/>
              </p:cNvSpPr>
              <p:nvPr/>
            </p:nvSpPr>
            <p:spPr bwMode="auto">
              <a:xfrm flipV="1">
                <a:off x="540" y="664"/>
                <a:ext cx="0" cy="12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88" name="Rectangle 40"/>
              <p:cNvSpPr>
                <a:spLocks noChangeArrowheads="1"/>
              </p:cNvSpPr>
              <p:nvPr/>
            </p:nvSpPr>
            <p:spPr bwMode="auto">
              <a:xfrm>
                <a:off x="492" y="1322"/>
                <a:ext cx="96" cy="223"/>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6089" name="Line 41"/>
              <p:cNvSpPr>
                <a:spLocks noChangeShapeType="1"/>
              </p:cNvSpPr>
              <p:nvPr/>
            </p:nvSpPr>
            <p:spPr bwMode="auto">
              <a:xfrm>
                <a:off x="540" y="1545"/>
                <a:ext cx="0" cy="14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0" name="Line 42"/>
              <p:cNvSpPr>
                <a:spLocks noChangeShapeType="1"/>
              </p:cNvSpPr>
              <p:nvPr/>
            </p:nvSpPr>
            <p:spPr bwMode="auto">
              <a:xfrm flipV="1">
                <a:off x="540" y="1098"/>
                <a:ext cx="0" cy="22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1" name="Line 43"/>
              <p:cNvSpPr>
                <a:spLocks noChangeShapeType="1"/>
              </p:cNvSpPr>
              <p:nvPr/>
            </p:nvSpPr>
            <p:spPr bwMode="auto">
              <a:xfrm>
                <a:off x="552" y="1151"/>
                <a:ext cx="46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2" name="Line 44"/>
              <p:cNvSpPr>
                <a:spLocks noChangeShapeType="1"/>
              </p:cNvSpPr>
              <p:nvPr/>
            </p:nvSpPr>
            <p:spPr bwMode="auto">
              <a:xfrm>
                <a:off x="528" y="1671"/>
                <a:ext cx="80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3" name="Text Box 45"/>
              <p:cNvSpPr txBox="1">
                <a:spLocks noChangeArrowheads="1"/>
              </p:cNvSpPr>
              <p:nvPr/>
            </p:nvSpPr>
            <p:spPr bwMode="auto">
              <a:xfrm>
                <a:off x="570" y="1257"/>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V</a:t>
                </a:r>
              </a:p>
            </p:txBody>
          </p:sp>
          <p:sp>
            <p:nvSpPr>
              <p:cNvPr id="386094" name="Text Box 46"/>
              <p:cNvSpPr txBox="1">
                <a:spLocks noChangeArrowheads="1"/>
              </p:cNvSpPr>
              <p:nvPr/>
            </p:nvSpPr>
            <p:spPr bwMode="auto">
              <a:xfrm>
                <a:off x="96" y="1264"/>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3</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095" name="Text Box 47"/>
              <p:cNvSpPr txBox="1">
                <a:spLocks noChangeArrowheads="1"/>
              </p:cNvSpPr>
              <p:nvPr/>
            </p:nvSpPr>
            <p:spPr bwMode="auto">
              <a:xfrm>
                <a:off x="124" y="705"/>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096" name="Oval 48"/>
              <p:cNvSpPr>
                <a:spLocks noChangeArrowheads="1"/>
              </p:cNvSpPr>
              <p:nvPr/>
            </p:nvSpPr>
            <p:spPr bwMode="auto">
              <a:xfrm>
                <a:off x="1320" y="1629"/>
                <a:ext cx="59" cy="69"/>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7" name="Line 49"/>
              <p:cNvSpPr>
                <a:spLocks noChangeShapeType="1"/>
              </p:cNvSpPr>
              <p:nvPr/>
            </p:nvSpPr>
            <p:spPr bwMode="auto">
              <a:xfrm>
                <a:off x="528" y="650"/>
                <a:ext cx="82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8" name="Oval 50"/>
              <p:cNvSpPr>
                <a:spLocks noChangeArrowheads="1"/>
              </p:cNvSpPr>
              <p:nvPr/>
            </p:nvSpPr>
            <p:spPr bwMode="auto">
              <a:xfrm>
                <a:off x="1344" y="622"/>
                <a:ext cx="59" cy="69"/>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099" name="Text Box 51"/>
              <p:cNvSpPr txBox="1">
                <a:spLocks noChangeArrowheads="1"/>
              </p:cNvSpPr>
              <p:nvPr/>
            </p:nvSpPr>
            <p:spPr bwMode="auto">
              <a:xfrm>
                <a:off x="1398" y="480"/>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sp>
            <p:nvSpPr>
              <p:cNvPr id="386100" name="Line 52"/>
              <p:cNvSpPr>
                <a:spLocks noChangeShapeType="1"/>
              </p:cNvSpPr>
              <p:nvPr/>
            </p:nvSpPr>
            <p:spPr bwMode="auto">
              <a:xfrm>
                <a:off x="1344" y="790"/>
                <a:ext cx="0" cy="769"/>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01" name="Text Box 53"/>
              <p:cNvSpPr txBox="1">
                <a:spLocks noChangeArrowheads="1"/>
              </p:cNvSpPr>
              <p:nvPr/>
            </p:nvSpPr>
            <p:spPr bwMode="auto">
              <a:xfrm>
                <a:off x="1313" y="943"/>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grpSp>
        <p:grpSp>
          <p:nvGrpSpPr>
            <p:cNvPr id="386102" name="Group 54"/>
            <p:cNvGrpSpPr/>
            <p:nvPr/>
          </p:nvGrpSpPr>
          <p:grpSpPr bwMode="auto">
            <a:xfrm>
              <a:off x="3876" y="465"/>
              <a:ext cx="1644" cy="1503"/>
              <a:chOff x="3733" y="465"/>
              <a:chExt cx="1644" cy="1503"/>
            </a:xfrm>
          </p:grpSpPr>
          <p:sp>
            <p:nvSpPr>
              <p:cNvPr id="386103" name="Oval 55"/>
              <p:cNvSpPr>
                <a:spLocks noChangeArrowheads="1"/>
              </p:cNvSpPr>
              <p:nvPr/>
            </p:nvSpPr>
            <p:spPr bwMode="auto">
              <a:xfrm>
                <a:off x="4619" y="1023"/>
                <a:ext cx="240" cy="223"/>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04" name="Line 56"/>
              <p:cNvSpPr>
                <a:spLocks noChangeShapeType="1"/>
              </p:cNvSpPr>
              <p:nvPr/>
            </p:nvSpPr>
            <p:spPr bwMode="auto">
              <a:xfrm>
                <a:off x="4739" y="634"/>
                <a:ext cx="0" cy="1001"/>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05" name="Text Box 57"/>
              <p:cNvSpPr txBox="1">
                <a:spLocks noChangeArrowheads="1"/>
              </p:cNvSpPr>
              <p:nvPr/>
            </p:nvSpPr>
            <p:spPr bwMode="auto">
              <a:xfrm>
                <a:off x="4512" y="864"/>
                <a:ext cx="240" cy="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65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65000"/>
                  </a:lnSpc>
                  <a:spcBef>
                    <a:spcPct val="50000"/>
                  </a:spcBef>
                </a:pPr>
                <a:r>
                  <a:rPr lang="zh-CN" altLang="en-US" sz="2800" b="1">
                    <a:latin typeface="Times New Roman" panose="02020603050405020304" pitchFamily="18" charset="0"/>
                  </a:rPr>
                  <a:t>-</a:t>
                </a:r>
              </a:p>
            </p:txBody>
          </p:sp>
          <p:sp>
            <p:nvSpPr>
              <p:cNvPr id="386106" name="Text Box 58"/>
              <p:cNvSpPr txBox="1">
                <a:spLocks noChangeArrowheads="1"/>
              </p:cNvSpPr>
              <p:nvPr/>
            </p:nvSpPr>
            <p:spPr bwMode="auto">
              <a:xfrm>
                <a:off x="3733" y="1229"/>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V</a:t>
                </a:r>
              </a:p>
            </p:txBody>
          </p:sp>
          <p:sp>
            <p:nvSpPr>
              <p:cNvPr id="386107" name="Text Box 59"/>
              <p:cNvSpPr txBox="1">
                <a:spLocks noChangeArrowheads="1"/>
              </p:cNvSpPr>
              <p:nvPr/>
            </p:nvSpPr>
            <p:spPr bwMode="auto">
              <a:xfrm>
                <a:off x="4289" y="969"/>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V</a:t>
                </a:r>
              </a:p>
            </p:txBody>
          </p:sp>
          <p:grpSp>
            <p:nvGrpSpPr>
              <p:cNvPr id="386108" name="Group 60"/>
              <p:cNvGrpSpPr/>
              <p:nvPr/>
            </p:nvGrpSpPr>
            <p:grpSpPr bwMode="auto">
              <a:xfrm>
                <a:off x="5050" y="759"/>
                <a:ext cx="278" cy="765"/>
                <a:chOff x="1398" y="984"/>
                <a:chExt cx="252" cy="660"/>
              </a:xfrm>
            </p:grpSpPr>
            <p:sp>
              <p:nvSpPr>
                <p:cNvPr id="386109" name="Line 61"/>
                <p:cNvSpPr>
                  <a:spLocks noChangeShapeType="1"/>
                </p:cNvSpPr>
                <p:nvPr/>
              </p:nvSpPr>
              <p:spPr bwMode="auto">
                <a:xfrm>
                  <a:off x="1440" y="984"/>
                  <a:ext cx="0" cy="66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0" name="Text Box 62"/>
                <p:cNvSpPr txBox="1">
                  <a:spLocks noChangeArrowheads="1"/>
                </p:cNvSpPr>
                <p:nvPr/>
              </p:nvSpPr>
              <p:spPr bwMode="auto">
                <a:xfrm>
                  <a:off x="1398" y="1110"/>
                  <a:ext cx="252"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grpSp>
          <p:sp>
            <p:nvSpPr>
              <p:cNvPr id="386111" name="Line 63"/>
              <p:cNvSpPr>
                <a:spLocks noChangeShapeType="1"/>
              </p:cNvSpPr>
              <p:nvPr/>
            </p:nvSpPr>
            <p:spPr bwMode="auto">
              <a:xfrm flipV="1">
                <a:off x="4021" y="1260"/>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2" name="Oval 64"/>
              <p:cNvSpPr>
                <a:spLocks noChangeArrowheads="1"/>
              </p:cNvSpPr>
              <p:nvPr/>
            </p:nvSpPr>
            <p:spPr bwMode="auto">
              <a:xfrm flipV="1">
                <a:off x="4058" y="1260"/>
                <a:ext cx="228" cy="219"/>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3" name="Line 65"/>
              <p:cNvSpPr>
                <a:spLocks noChangeShapeType="1"/>
              </p:cNvSpPr>
              <p:nvPr/>
            </p:nvSpPr>
            <p:spPr bwMode="auto">
              <a:xfrm flipV="1">
                <a:off x="4180" y="1093"/>
                <a:ext cx="0" cy="556"/>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4" name="Rectangle 66"/>
              <p:cNvSpPr>
                <a:spLocks noChangeArrowheads="1"/>
              </p:cNvSpPr>
              <p:nvPr/>
            </p:nvSpPr>
            <p:spPr bwMode="auto">
              <a:xfrm flipV="1">
                <a:off x="4127" y="871"/>
                <a:ext cx="106" cy="22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6115" name="Line 67"/>
              <p:cNvSpPr>
                <a:spLocks noChangeShapeType="1"/>
              </p:cNvSpPr>
              <p:nvPr/>
            </p:nvSpPr>
            <p:spPr bwMode="auto">
              <a:xfrm flipV="1">
                <a:off x="4180" y="648"/>
                <a:ext cx="0" cy="22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6" name="Text Box 68"/>
              <p:cNvSpPr txBox="1">
                <a:spLocks noChangeArrowheads="1"/>
              </p:cNvSpPr>
              <p:nvPr/>
            </p:nvSpPr>
            <p:spPr bwMode="auto">
              <a:xfrm>
                <a:off x="3984" y="1008"/>
                <a:ext cx="213" cy="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75000"/>
                  </a:lnSpc>
                  <a:spcBef>
                    <a:spcPct val="50000"/>
                  </a:spcBef>
                </a:pPr>
                <a:r>
                  <a:rPr lang="zh-CN" altLang="en-US" sz="2800" b="1">
                    <a:latin typeface="Times New Roman" panose="02020603050405020304" pitchFamily="18" charset="0"/>
                  </a:rPr>
                  <a:t>-</a:t>
                </a:r>
              </a:p>
            </p:txBody>
          </p:sp>
          <p:grpSp>
            <p:nvGrpSpPr>
              <p:cNvPr id="386117" name="Group 69"/>
              <p:cNvGrpSpPr/>
              <p:nvPr/>
            </p:nvGrpSpPr>
            <p:grpSpPr bwMode="auto">
              <a:xfrm>
                <a:off x="4167" y="465"/>
                <a:ext cx="1202" cy="327"/>
                <a:chOff x="600" y="718"/>
                <a:chExt cx="1087" cy="282"/>
              </a:xfrm>
            </p:grpSpPr>
            <p:sp>
              <p:nvSpPr>
                <p:cNvPr id="386118" name="Line 70"/>
                <p:cNvSpPr>
                  <a:spLocks noChangeShapeType="1"/>
                </p:cNvSpPr>
                <p:nvPr/>
              </p:nvSpPr>
              <p:spPr bwMode="auto">
                <a:xfrm>
                  <a:off x="600" y="864"/>
                  <a:ext cx="80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19" name="Oval 71"/>
                <p:cNvSpPr>
                  <a:spLocks noChangeArrowheads="1"/>
                </p:cNvSpPr>
                <p:nvPr/>
              </p:nvSpPr>
              <p:spPr bwMode="auto">
                <a:xfrm>
                  <a:off x="1416" y="840"/>
                  <a:ext cx="59" cy="59"/>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20" name="Text Box 72"/>
                <p:cNvSpPr txBox="1">
                  <a:spLocks noChangeArrowheads="1"/>
                </p:cNvSpPr>
                <p:nvPr/>
              </p:nvSpPr>
              <p:spPr bwMode="auto">
                <a:xfrm>
                  <a:off x="1481" y="718"/>
                  <a:ext cx="206"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grpSp>
          <p:grpSp>
            <p:nvGrpSpPr>
              <p:cNvPr id="386121" name="Group 73"/>
              <p:cNvGrpSpPr/>
              <p:nvPr/>
            </p:nvGrpSpPr>
            <p:grpSpPr bwMode="auto">
              <a:xfrm>
                <a:off x="4167" y="1480"/>
                <a:ext cx="1210" cy="327"/>
                <a:chOff x="600" y="718"/>
                <a:chExt cx="1094" cy="282"/>
              </a:xfrm>
            </p:grpSpPr>
            <p:sp>
              <p:nvSpPr>
                <p:cNvPr id="386122" name="Line 74"/>
                <p:cNvSpPr>
                  <a:spLocks noChangeShapeType="1"/>
                </p:cNvSpPr>
                <p:nvPr/>
              </p:nvSpPr>
              <p:spPr bwMode="auto">
                <a:xfrm>
                  <a:off x="600" y="864"/>
                  <a:ext cx="80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23" name="Oval 75"/>
                <p:cNvSpPr>
                  <a:spLocks noChangeArrowheads="1"/>
                </p:cNvSpPr>
                <p:nvPr/>
              </p:nvSpPr>
              <p:spPr bwMode="auto">
                <a:xfrm>
                  <a:off x="1416" y="840"/>
                  <a:ext cx="59" cy="59"/>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24" name="Text Box 76"/>
                <p:cNvSpPr txBox="1">
                  <a:spLocks noChangeArrowheads="1"/>
                </p:cNvSpPr>
                <p:nvPr/>
              </p:nvSpPr>
              <p:spPr bwMode="auto">
                <a:xfrm>
                  <a:off x="1476" y="718"/>
                  <a:ext cx="218"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b</a:t>
                  </a:r>
                </a:p>
              </p:txBody>
            </p:sp>
          </p:grpSp>
          <p:sp>
            <p:nvSpPr>
              <p:cNvPr id="386125" name="Text Box 77"/>
              <p:cNvSpPr txBox="1">
                <a:spLocks noChangeArrowheads="1"/>
              </p:cNvSpPr>
              <p:nvPr/>
            </p:nvSpPr>
            <p:spPr bwMode="auto">
              <a:xfrm>
                <a:off x="3744" y="792"/>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126" name="Text Box 78"/>
              <p:cNvSpPr txBox="1">
                <a:spLocks noChangeArrowheads="1"/>
              </p:cNvSpPr>
              <p:nvPr/>
            </p:nvSpPr>
            <p:spPr bwMode="auto">
              <a:xfrm>
                <a:off x="4531" y="1641"/>
                <a:ext cx="3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c)</a:t>
                </a:r>
              </a:p>
            </p:txBody>
          </p:sp>
        </p:grpSp>
      </p:grpSp>
      <p:grpSp>
        <p:nvGrpSpPr>
          <p:cNvPr id="386127" name="Group 79"/>
          <p:cNvGrpSpPr/>
          <p:nvPr/>
        </p:nvGrpSpPr>
        <p:grpSpPr bwMode="auto">
          <a:xfrm>
            <a:off x="263525" y="3695700"/>
            <a:ext cx="2555875" cy="2709863"/>
            <a:chOff x="166" y="2304"/>
            <a:chExt cx="1610" cy="1707"/>
          </a:xfrm>
        </p:grpSpPr>
        <p:sp>
          <p:nvSpPr>
            <p:cNvPr id="386128" name="Oval 80"/>
            <p:cNvSpPr>
              <a:spLocks noChangeArrowheads="1"/>
            </p:cNvSpPr>
            <p:nvPr/>
          </p:nvSpPr>
          <p:spPr bwMode="auto">
            <a:xfrm flipV="1">
              <a:off x="166" y="3150"/>
              <a:ext cx="266" cy="251"/>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29" name="Line 81"/>
            <p:cNvSpPr>
              <a:spLocks noChangeShapeType="1"/>
            </p:cNvSpPr>
            <p:nvPr/>
          </p:nvSpPr>
          <p:spPr bwMode="auto">
            <a:xfrm flipV="1">
              <a:off x="299" y="2961"/>
              <a:ext cx="0" cy="628"/>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0" name="Rectangle 82"/>
            <p:cNvSpPr>
              <a:spLocks noChangeArrowheads="1"/>
            </p:cNvSpPr>
            <p:nvPr/>
          </p:nvSpPr>
          <p:spPr bwMode="auto">
            <a:xfrm flipV="1">
              <a:off x="232" y="2710"/>
              <a:ext cx="133" cy="251"/>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6131" name="Line 83"/>
            <p:cNvSpPr>
              <a:spLocks noChangeShapeType="1"/>
            </p:cNvSpPr>
            <p:nvPr/>
          </p:nvSpPr>
          <p:spPr bwMode="auto">
            <a:xfrm flipV="1">
              <a:off x="299" y="2475"/>
              <a:ext cx="0" cy="23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2" name="Text Box 84"/>
            <p:cNvSpPr txBox="1">
              <a:spLocks noChangeArrowheads="1"/>
            </p:cNvSpPr>
            <p:nvPr/>
          </p:nvSpPr>
          <p:spPr bwMode="auto">
            <a:xfrm>
              <a:off x="365" y="2886"/>
              <a:ext cx="266" cy="7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spcBef>
                  <a:spcPct val="50000"/>
                </a:spcBef>
              </a:pPr>
              <a:r>
                <a:rPr lang="zh-CN" altLang="en-US" sz="2800" b="1">
                  <a:latin typeface="Times New Roman" panose="02020603050405020304" pitchFamily="18" charset="0"/>
                </a:rPr>
                <a:t>-</a:t>
              </a:r>
            </a:p>
          </p:txBody>
        </p:sp>
        <p:sp>
          <p:nvSpPr>
            <p:cNvPr id="386133" name="Line 85"/>
            <p:cNvSpPr>
              <a:spLocks noChangeShapeType="1"/>
            </p:cNvSpPr>
            <p:nvPr/>
          </p:nvSpPr>
          <p:spPr bwMode="auto">
            <a:xfrm>
              <a:off x="299" y="2475"/>
              <a:ext cx="113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4" name="Oval 86"/>
            <p:cNvSpPr>
              <a:spLocks noChangeArrowheads="1"/>
            </p:cNvSpPr>
            <p:nvPr/>
          </p:nvSpPr>
          <p:spPr bwMode="auto">
            <a:xfrm>
              <a:off x="1429" y="2444"/>
              <a:ext cx="81" cy="77"/>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5" name="Text Box 87"/>
            <p:cNvSpPr txBox="1">
              <a:spLocks noChangeArrowheads="1"/>
            </p:cNvSpPr>
            <p:nvPr/>
          </p:nvSpPr>
          <p:spPr bwMode="auto">
            <a:xfrm>
              <a:off x="1548" y="2304"/>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sp>
          <p:nvSpPr>
            <p:cNvPr id="386136" name="Line 88"/>
            <p:cNvSpPr>
              <a:spLocks noChangeShapeType="1"/>
            </p:cNvSpPr>
            <p:nvPr/>
          </p:nvSpPr>
          <p:spPr bwMode="auto">
            <a:xfrm>
              <a:off x="299" y="3573"/>
              <a:ext cx="1130"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7" name="Oval 89"/>
            <p:cNvSpPr>
              <a:spLocks noChangeArrowheads="1"/>
            </p:cNvSpPr>
            <p:nvPr/>
          </p:nvSpPr>
          <p:spPr bwMode="auto">
            <a:xfrm>
              <a:off x="1412" y="3542"/>
              <a:ext cx="82" cy="77"/>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38" name="Text Box 90"/>
            <p:cNvSpPr txBox="1">
              <a:spLocks noChangeArrowheads="1"/>
            </p:cNvSpPr>
            <p:nvPr/>
          </p:nvSpPr>
          <p:spPr bwMode="auto">
            <a:xfrm>
              <a:off x="1524" y="3403"/>
              <a:ext cx="24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b</a:t>
              </a:r>
            </a:p>
          </p:txBody>
        </p:sp>
        <p:sp>
          <p:nvSpPr>
            <p:cNvPr id="386139" name="Line 91"/>
            <p:cNvSpPr>
              <a:spLocks noChangeShapeType="1"/>
            </p:cNvSpPr>
            <p:nvPr/>
          </p:nvSpPr>
          <p:spPr bwMode="auto">
            <a:xfrm>
              <a:off x="1429" y="2648"/>
              <a:ext cx="0" cy="86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40" name="Text Box 92"/>
            <p:cNvSpPr txBox="1">
              <a:spLocks noChangeArrowheads="1"/>
            </p:cNvSpPr>
            <p:nvPr/>
          </p:nvSpPr>
          <p:spPr bwMode="auto">
            <a:xfrm>
              <a:off x="1424" y="2837"/>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sp>
          <p:nvSpPr>
            <p:cNvPr id="386141" name="Text Box 93"/>
            <p:cNvSpPr txBox="1">
              <a:spLocks noChangeArrowheads="1"/>
            </p:cNvSpPr>
            <p:nvPr/>
          </p:nvSpPr>
          <p:spPr bwMode="auto">
            <a:xfrm>
              <a:off x="342" y="2682"/>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142" name="Text Box 94"/>
            <p:cNvSpPr txBox="1">
              <a:spLocks noChangeArrowheads="1"/>
            </p:cNvSpPr>
            <p:nvPr/>
          </p:nvSpPr>
          <p:spPr bwMode="auto">
            <a:xfrm>
              <a:off x="403" y="3103"/>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V</a:t>
              </a:r>
            </a:p>
          </p:txBody>
        </p:sp>
        <p:sp>
          <p:nvSpPr>
            <p:cNvPr id="386143" name="Text Box 95"/>
            <p:cNvSpPr txBox="1">
              <a:spLocks noChangeArrowheads="1"/>
            </p:cNvSpPr>
            <p:nvPr/>
          </p:nvSpPr>
          <p:spPr bwMode="auto">
            <a:xfrm>
              <a:off x="691" y="3684"/>
              <a:ext cx="3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a)</a:t>
              </a:r>
            </a:p>
          </p:txBody>
        </p:sp>
      </p:grpSp>
      <p:grpSp>
        <p:nvGrpSpPr>
          <p:cNvPr id="386144" name="Group 96"/>
          <p:cNvGrpSpPr/>
          <p:nvPr/>
        </p:nvGrpSpPr>
        <p:grpSpPr bwMode="auto">
          <a:xfrm>
            <a:off x="6434138" y="3695700"/>
            <a:ext cx="2405062" cy="2844800"/>
            <a:chOff x="4053" y="2304"/>
            <a:chExt cx="1515" cy="1792"/>
          </a:xfrm>
        </p:grpSpPr>
        <p:sp>
          <p:nvSpPr>
            <p:cNvPr id="386145" name="Oval 97"/>
            <p:cNvSpPr>
              <a:spLocks noChangeArrowheads="1"/>
            </p:cNvSpPr>
            <p:nvPr/>
          </p:nvSpPr>
          <p:spPr bwMode="auto">
            <a:xfrm>
              <a:off x="4053" y="2942"/>
              <a:ext cx="251" cy="266"/>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46" name="Line 98"/>
            <p:cNvSpPr>
              <a:spLocks noChangeShapeType="1"/>
            </p:cNvSpPr>
            <p:nvPr/>
          </p:nvSpPr>
          <p:spPr bwMode="auto">
            <a:xfrm>
              <a:off x="4178" y="2476"/>
              <a:ext cx="0" cy="1197"/>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47" name="Text Box 99"/>
            <p:cNvSpPr txBox="1">
              <a:spLocks noChangeArrowheads="1"/>
            </p:cNvSpPr>
            <p:nvPr/>
          </p:nvSpPr>
          <p:spPr bwMode="auto">
            <a:xfrm>
              <a:off x="4128" y="2712"/>
              <a:ext cx="251" cy="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75000"/>
                </a:lnSpc>
                <a:spcBef>
                  <a:spcPct val="50000"/>
                </a:spcBef>
              </a:pPr>
              <a:r>
                <a:rPr lang="zh-CN" altLang="en-US" sz="3200" b="1">
                  <a:latin typeface="Times New Roman" panose="02020603050405020304" pitchFamily="18" charset="0"/>
                </a:rPr>
                <a:t>+</a:t>
              </a:r>
            </a:p>
            <a:p>
              <a:pPr algn="ctr">
                <a:lnSpc>
                  <a:spcPct val="75000"/>
                </a:lnSpc>
                <a:spcBef>
                  <a:spcPct val="50000"/>
                </a:spcBef>
              </a:pPr>
              <a:r>
                <a:rPr lang="zh-CN" altLang="en-US" sz="3200" b="1">
                  <a:latin typeface="Times New Roman" panose="02020603050405020304" pitchFamily="18" charset="0"/>
                </a:rPr>
                <a:t>-</a:t>
              </a:r>
            </a:p>
          </p:txBody>
        </p:sp>
        <p:sp>
          <p:nvSpPr>
            <p:cNvPr id="386148" name="Line 100"/>
            <p:cNvSpPr>
              <a:spLocks noChangeShapeType="1"/>
            </p:cNvSpPr>
            <p:nvPr/>
          </p:nvSpPr>
          <p:spPr bwMode="auto">
            <a:xfrm>
              <a:off x="4178" y="2476"/>
              <a:ext cx="1061"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49" name="Oval 101"/>
            <p:cNvSpPr>
              <a:spLocks noChangeArrowheads="1"/>
            </p:cNvSpPr>
            <p:nvPr/>
          </p:nvSpPr>
          <p:spPr bwMode="auto">
            <a:xfrm>
              <a:off x="5228" y="2443"/>
              <a:ext cx="77" cy="81"/>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50" name="Text Box 102"/>
            <p:cNvSpPr txBox="1">
              <a:spLocks noChangeArrowheads="1"/>
            </p:cNvSpPr>
            <p:nvPr/>
          </p:nvSpPr>
          <p:spPr bwMode="auto">
            <a:xfrm>
              <a:off x="5331" y="2304"/>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sp>
          <p:nvSpPr>
            <p:cNvPr id="386151" name="Line 103"/>
            <p:cNvSpPr>
              <a:spLocks noChangeShapeType="1"/>
            </p:cNvSpPr>
            <p:nvPr/>
          </p:nvSpPr>
          <p:spPr bwMode="auto">
            <a:xfrm>
              <a:off x="4178" y="3656"/>
              <a:ext cx="1049"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52" name="Oval 104"/>
            <p:cNvSpPr>
              <a:spLocks noChangeArrowheads="1"/>
            </p:cNvSpPr>
            <p:nvPr/>
          </p:nvSpPr>
          <p:spPr bwMode="auto">
            <a:xfrm>
              <a:off x="5228" y="3623"/>
              <a:ext cx="76" cy="82"/>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53" name="Text Box 105"/>
            <p:cNvSpPr txBox="1">
              <a:spLocks noChangeArrowheads="1"/>
            </p:cNvSpPr>
            <p:nvPr/>
          </p:nvSpPr>
          <p:spPr bwMode="auto">
            <a:xfrm>
              <a:off x="5327" y="3483"/>
              <a:ext cx="24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b</a:t>
              </a:r>
            </a:p>
          </p:txBody>
        </p:sp>
        <p:sp>
          <p:nvSpPr>
            <p:cNvPr id="386154" name="Line 106"/>
            <p:cNvSpPr>
              <a:spLocks noChangeShapeType="1"/>
            </p:cNvSpPr>
            <p:nvPr/>
          </p:nvSpPr>
          <p:spPr bwMode="auto">
            <a:xfrm>
              <a:off x="5259" y="2609"/>
              <a:ext cx="0" cy="915"/>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55" name="Text Box 107"/>
            <p:cNvSpPr txBox="1">
              <a:spLocks noChangeArrowheads="1"/>
            </p:cNvSpPr>
            <p:nvPr/>
          </p:nvSpPr>
          <p:spPr bwMode="auto">
            <a:xfrm>
              <a:off x="5242" y="2820"/>
              <a:ext cx="2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sp>
          <p:nvSpPr>
            <p:cNvPr id="386156" name="Text Box 108"/>
            <p:cNvSpPr txBox="1">
              <a:spLocks noChangeArrowheads="1"/>
            </p:cNvSpPr>
            <p:nvPr/>
          </p:nvSpPr>
          <p:spPr bwMode="auto">
            <a:xfrm>
              <a:off x="4272" y="2919"/>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V</a:t>
              </a:r>
            </a:p>
          </p:txBody>
        </p:sp>
        <p:sp>
          <p:nvSpPr>
            <p:cNvPr id="386157" name="Text Box 109"/>
            <p:cNvSpPr txBox="1">
              <a:spLocks noChangeArrowheads="1"/>
            </p:cNvSpPr>
            <p:nvPr/>
          </p:nvSpPr>
          <p:spPr bwMode="auto">
            <a:xfrm>
              <a:off x="4638" y="3769"/>
              <a:ext cx="3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c)</a:t>
              </a:r>
            </a:p>
          </p:txBody>
        </p:sp>
      </p:grpSp>
      <p:grpSp>
        <p:nvGrpSpPr>
          <p:cNvPr id="386158" name="Group 110"/>
          <p:cNvGrpSpPr/>
          <p:nvPr/>
        </p:nvGrpSpPr>
        <p:grpSpPr bwMode="auto">
          <a:xfrm>
            <a:off x="3352800" y="3695700"/>
            <a:ext cx="2646363" cy="2857500"/>
            <a:chOff x="2142" y="2304"/>
            <a:chExt cx="1667" cy="1800"/>
          </a:xfrm>
        </p:grpSpPr>
        <p:sp>
          <p:nvSpPr>
            <p:cNvPr id="386159" name="Line 111"/>
            <p:cNvSpPr>
              <a:spLocks noChangeShapeType="1"/>
            </p:cNvSpPr>
            <p:nvPr/>
          </p:nvSpPr>
          <p:spPr bwMode="auto">
            <a:xfrm>
              <a:off x="2278" y="2475"/>
              <a:ext cx="117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60" name="Oval 112"/>
            <p:cNvSpPr>
              <a:spLocks noChangeArrowheads="1"/>
            </p:cNvSpPr>
            <p:nvPr/>
          </p:nvSpPr>
          <p:spPr bwMode="auto">
            <a:xfrm>
              <a:off x="3447" y="2442"/>
              <a:ext cx="85" cy="81"/>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61" name="Text Box 113"/>
            <p:cNvSpPr txBox="1">
              <a:spLocks noChangeArrowheads="1"/>
            </p:cNvSpPr>
            <p:nvPr/>
          </p:nvSpPr>
          <p:spPr bwMode="auto">
            <a:xfrm>
              <a:off x="3572" y="2304"/>
              <a:ext cx="22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a</a:t>
              </a:r>
            </a:p>
          </p:txBody>
        </p:sp>
        <p:grpSp>
          <p:nvGrpSpPr>
            <p:cNvPr id="386162" name="Group 114"/>
            <p:cNvGrpSpPr/>
            <p:nvPr/>
          </p:nvGrpSpPr>
          <p:grpSpPr bwMode="auto">
            <a:xfrm>
              <a:off x="2822" y="2475"/>
              <a:ext cx="136" cy="1175"/>
              <a:chOff x="2784" y="912"/>
              <a:chExt cx="96" cy="864"/>
            </a:xfrm>
          </p:grpSpPr>
          <p:sp>
            <p:nvSpPr>
              <p:cNvPr id="386163" name="Rectangle 115"/>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6164" name="Line 116"/>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65" name="Line 117"/>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6166" name="Text Box 118"/>
            <p:cNvSpPr txBox="1">
              <a:spLocks noChangeArrowheads="1"/>
            </p:cNvSpPr>
            <p:nvPr/>
          </p:nvSpPr>
          <p:spPr bwMode="auto">
            <a:xfrm>
              <a:off x="2287" y="311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5</a:t>
              </a:r>
              <a:r>
                <a:rPr lang="en-US" altLang="zh-CN" sz="2800" b="1">
                  <a:latin typeface="Times New Roman" panose="02020603050405020304" pitchFamily="18" charset="0"/>
                </a:rPr>
                <a:t>A</a:t>
              </a:r>
            </a:p>
          </p:txBody>
        </p:sp>
        <p:grpSp>
          <p:nvGrpSpPr>
            <p:cNvPr id="386167" name="Group 119"/>
            <p:cNvGrpSpPr/>
            <p:nvPr/>
          </p:nvGrpSpPr>
          <p:grpSpPr bwMode="auto">
            <a:xfrm>
              <a:off x="2142" y="2475"/>
              <a:ext cx="272" cy="1175"/>
              <a:chOff x="2448" y="960"/>
              <a:chExt cx="192" cy="864"/>
            </a:xfrm>
          </p:grpSpPr>
          <p:grpSp>
            <p:nvGrpSpPr>
              <p:cNvPr id="386168" name="Group 120"/>
              <p:cNvGrpSpPr/>
              <p:nvPr/>
            </p:nvGrpSpPr>
            <p:grpSpPr bwMode="auto">
              <a:xfrm flipV="1">
                <a:off x="2448" y="1296"/>
                <a:ext cx="192" cy="192"/>
                <a:chOff x="1344" y="1872"/>
                <a:chExt cx="192" cy="192"/>
              </a:xfrm>
            </p:grpSpPr>
            <p:sp>
              <p:nvSpPr>
                <p:cNvPr id="386169" name="Oval 121"/>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70" name="Line 122"/>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6171" name="Line 123"/>
              <p:cNvSpPr>
                <a:spLocks noChangeShapeType="1"/>
              </p:cNvSpPr>
              <p:nvPr/>
            </p:nvSpPr>
            <p:spPr bwMode="auto">
              <a:xfrm>
                <a:off x="2544" y="1488"/>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72" name="Line 124"/>
              <p:cNvSpPr>
                <a:spLocks noChangeShapeType="1"/>
              </p:cNvSpPr>
              <p:nvPr/>
            </p:nvSpPr>
            <p:spPr bwMode="auto">
              <a:xfrm>
                <a:off x="2544" y="96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6173" name="Line 125"/>
            <p:cNvSpPr>
              <a:spLocks noChangeShapeType="1"/>
            </p:cNvSpPr>
            <p:nvPr/>
          </p:nvSpPr>
          <p:spPr bwMode="auto">
            <a:xfrm>
              <a:off x="2295" y="3633"/>
              <a:ext cx="117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74" name="Oval 126"/>
            <p:cNvSpPr>
              <a:spLocks noChangeArrowheads="1"/>
            </p:cNvSpPr>
            <p:nvPr/>
          </p:nvSpPr>
          <p:spPr bwMode="auto">
            <a:xfrm>
              <a:off x="3452" y="3600"/>
              <a:ext cx="83" cy="82"/>
            </a:xfrm>
            <a:prstGeom prst="ellipse">
              <a:avLst/>
            </a:prstGeom>
            <a:noFill/>
            <a:ln w="38100">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75" name="Text Box 127"/>
            <p:cNvSpPr txBox="1">
              <a:spLocks noChangeArrowheads="1"/>
            </p:cNvSpPr>
            <p:nvPr/>
          </p:nvSpPr>
          <p:spPr bwMode="auto">
            <a:xfrm>
              <a:off x="3568" y="3461"/>
              <a:ext cx="24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b</a:t>
              </a:r>
            </a:p>
          </p:txBody>
        </p:sp>
        <p:sp>
          <p:nvSpPr>
            <p:cNvPr id="386176" name="Line 128"/>
            <p:cNvSpPr>
              <a:spLocks noChangeShapeType="1"/>
            </p:cNvSpPr>
            <p:nvPr/>
          </p:nvSpPr>
          <p:spPr bwMode="auto">
            <a:xfrm flipV="1">
              <a:off x="2482" y="2790"/>
              <a:ext cx="0" cy="347"/>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6177" name="Group 129"/>
            <p:cNvGrpSpPr/>
            <p:nvPr/>
          </p:nvGrpSpPr>
          <p:grpSpPr bwMode="auto">
            <a:xfrm>
              <a:off x="3448" y="2607"/>
              <a:ext cx="278" cy="911"/>
              <a:chOff x="1425" y="984"/>
              <a:chExt cx="197" cy="660"/>
            </a:xfrm>
          </p:grpSpPr>
          <p:sp>
            <p:nvSpPr>
              <p:cNvPr id="386178" name="Line 130"/>
              <p:cNvSpPr>
                <a:spLocks noChangeShapeType="1"/>
              </p:cNvSpPr>
              <p:nvPr/>
            </p:nvSpPr>
            <p:spPr bwMode="auto">
              <a:xfrm>
                <a:off x="1440" y="984"/>
                <a:ext cx="0" cy="66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6179" name="Text Box 131"/>
              <p:cNvSpPr txBox="1">
                <a:spLocks noChangeArrowheads="1"/>
              </p:cNvSpPr>
              <p:nvPr/>
            </p:nvSpPr>
            <p:spPr bwMode="auto">
              <a:xfrm>
                <a:off x="1425" y="1135"/>
                <a:ext cx="197" cy="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U</a:t>
                </a:r>
              </a:p>
            </p:txBody>
          </p:sp>
        </p:grpSp>
        <p:sp>
          <p:nvSpPr>
            <p:cNvPr id="386180" name="Text Box 132"/>
            <p:cNvSpPr txBox="1">
              <a:spLocks noChangeArrowheads="1"/>
            </p:cNvSpPr>
            <p:nvPr/>
          </p:nvSpPr>
          <p:spPr bwMode="auto">
            <a:xfrm>
              <a:off x="2944" y="2883"/>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6181" name="Text Box 133"/>
            <p:cNvSpPr txBox="1">
              <a:spLocks noChangeArrowheads="1"/>
            </p:cNvSpPr>
            <p:nvPr/>
          </p:nvSpPr>
          <p:spPr bwMode="auto">
            <a:xfrm>
              <a:off x="2727" y="3777"/>
              <a:ext cx="39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zh-CN" sz="2800" b="1">
                  <a:latin typeface="Times New Roman" panose="02020603050405020304" pitchFamily="18" charset="0"/>
                </a:rPr>
                <a:t>b)</a:t>
              </a:r>
            </a:p>
          </p:txBody>
        </p:sp>
      </p:grpSp>
      <p:sp>
        <p:nvSpPr>
          <p:cNvPr id="386182" name="Text Box 134"/>
          <p:cNvSpPr txBox="1">
            <a:spLocks noChangeArrowheads="1"/>
          </p:cNvSpPr>
          <p:nvPr/>
        </p:nvSpPr>
        <p:spPr bwMode="auto">
          <a:xfrm>
            <a:off x="152400" y="3238500"/>
            <a:ext cx="72866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dirty="0">
                <a:latin typeface="Times New Roman" panose="02020603050405020304" pitchFamily="18" charset="0"/>
              </a:rPr>
              <a:t>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6052"/>
                                        </p:tgtEl>
                                        <p:attrNameLst>
                                          <p:attrName>style.visibility</p:attrName>
                                        </p:attrNameLst>
                                      </p:cBhvr>
                                      <p:to>
                                        <p:strVal val="visible"/>
                                      </p:to>
                                    </p:set>
                                    <p:animEffect transition="in" filter="wipe(up)">
                                      <p:cBhvr>
                                        <p:cTn id="7" dur="500"/>
                                        <p:tgtEl>
                                          <p:spTgt spid="3860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386182">
                                            <p:txEl>
                                              <p:pRg st="0" end="0"/>
                                            </p:txEl>
                                          </p:spTgt>
                                        </p:tgtEl>
                                        <p:attrNameLst>
                                          <p:attrName>style.visibility</p:attrName>
                                        </p:attrNameLst>
                                      </p:cBhvr>
                                      <p:to>
                                        <p:strVal val="visible"/>
                                      </p:to>
                                    </p:set>
                                    <p:animEffect transition="in" filter="wipe(up)">
                                      <p:cBhvr>
                                        <p:cTn id="12" dur="75"/>
                                        <p:tgtEl>
                                          <p:spTgt spid="3861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86127"/>
                                        </p:tgtEl>
                                        <p:attrNameLst>
                                          <p:attrName>style.visibility</p:attrName>
                                        </p:attrNameLst>
                                      </p:cBhvr>
                                      <p:to>
                                        <p:strVal val="visible"/>
                                      </p:to>
                                    </p:set>
                                    <p:animEffect transition="in" filter="wipe(left)">
                                      <p:cBhvr>
                                        <p:cTn id="17" dur="500"/>
                                        <p:tgtEl>
                                          <p:spTgt spid="3861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86158"/>
                                        </p:tgtEl>
                                        <p:attrNameLst>
                                          <p:attrName>style.visibility</p:attrName>
                                        </p:attrNameLst>
                                      </p:cBhvr>
                                      <p:to>
                                        <p:strVal val="visible"/>
                                      </p:to>
                                    </p:set>
                                    <p:animEffect transition="in" filter="wipe(left)">
                                      <p:cBhvr>
                                        <p:cTn id="22" dur="500"/>
                                        <p:tgtEl>
                                          <p:spTgt spid="38615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86144"/>
                                        </p:tgtEl>
                                        <p:attrNameLst>
                                          <p:attrName>style.visibility</p:attrName>
                                        </p:attrNameLst>
                                      </p:cBhvr>
                                      <p:to>
                                        <p:strVal val="visible"/>
                                      </p:to>
                                    </p:set>
                                    <p:animEffect transition="in" filter="wipe(left)">
                                      <p:cBhvr>
                                        <p:cTn id="27" dur="500"/>
                                        <p:tgtEl>
                                          <p:spTgt spid="386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182"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204" name="Group 132"/>
          <p:cNvGrpSpPr/>
          <p:nvPr/>
        </p:nvGrpSpPr>
        <p:grpSpPr bwMode="auto">
          <a:xfrm>
            <a:off x="252412" y="0"/>
            <a:ext cx="8928100" cy="1585914"/>
            <a:chOff x="159" y="0"/>
            <a:chExt cx="5624" cy="999"/>
          </a:xfrm>
        </p:grpSpPr>
        <p:sp>
          <p:nvSpPr>
            <p:cNvPr id="387074" name="Rectangle 2"/>
            <p:cNvSpPr>
              <a:spLocks noChangeArrowheads="1"/>
            </p:cNvSpPr>
            <p:nvPr/>
          </p:nvSpPr>
          <p:spPr bwMode="auto">
            <a:xfrm>
              <a:off x="347" y="0"/>
              <a:ext cx="864" cy="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eaLnBrk="0" hangingPunct="0"/>
              <a:r>
                <a:rPr kumimoji="0" lang="zh-CN" altLang="en-US" sz="2800" dirty="0">
                  <a:latin typeface="Times New Roman" panose="02020603050405020304" pitchFamily="18" charset="0"/>
                </a:rPr>
                <a:t>例2:</a:t>
              </a:r>
            </a:p>
          </p:txBody>
        </p:sp>
        <p:sp>
          <p:nvSpPr>
            <p:cNvPr id="387076" name="Text Box 4"/>
            <p:cNvSpPr txBox="1">
              <a:spLocks noChangeArrowheads="1"/>
            </p:cNvSpPr>
            <p:nvPr/>
          </p:nvSpPr>
          <p:spPr bwMode="auto">
            <a:xfrm>
              <a:off x="829" y="207"/>
              <a:ext cx="4954"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kumimoji="0" lang="zh-CN" altLang="en-US" sz="3200" b="1" dirty="0">
                  <a:latin typeface="Times New Roman" panose="02020603050405020304" pitchFamily="18" charset="0"/>
                </a:rPr>
                <a:t>试用电压源与电流源等效变换的方法计算</a:t>
              </a:r>
              <a:endParaRPr kumimoji="0" lang="zh-CN" altLang="en-US" sz="1400" b="1" dirty="0">
                <a:latin typeface="Times New Roman" panose="02020603050405020304" pitchFamily="18" charset="0"/>
                <a:sym typeface="Symbol" panose="05050102010706020507" pitchFamily="18" charset="2"/>
              </a:endParaRPr>
            </a:p>
          </p:txBody>
        </p:sp>
        <p:sp>
          <p:nvSpPr>
            <p:cNvPr id="387077" name="Text Box 5"/>
            <p:cNvSpPr txBox="1">
              <a:spLocks noChangeArrowheads="1"/>
            </p:cNvSpPr>
            <p:nvPr/>
          </p:nvSpPr>
          <p:spPr bwMode="auto">
            <a:xfrm>
              <a:off x="159" y="631"/>
              <a:ext cx="2261" cy="3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dirty="0">
                  <a:latin typeface="Times New Roman" panose="02020603050405020304" pitchFamily="18" charset="0"/>
                </a:rPr>
                <a:t>2</a:t>
              </a:r>
              <a:r>
                <a:rPr lang="zh-CN" altLang="en-US" sz="3200" b="1" dirty="0">
                  <a:latin typeface="Times New Roman" panose="02020603050405020304" pitchFamily="18" charset="0"/>
                  <a:sym typeface="Symbol" panose="05050102010706020507" pitchFamily="18" charset="2"/>
                </a:rPr>
                <a:t>电阻中的电流。</a:t>
              </a:r>
              <a:endParaRPr lang="zh-CN" altLang="en-US" sz="3200" b="1" dirty="0">
                <a:latin typeface="Times New Roman" panose="02020603050405020304" pitchFamily="18" charset="0"/>
              </a:endParaRPr>
            </a:p>
          </p:txBody>
        </p:sp>
      </p:grpSp>
      <p:grpSp>
        <p:nvGrpSpPr>
          <p:cNvPr id="387078" name="Group 6"/>
          <p:cNvGrpSpPr/>
          <p:nvPr/>
        </p:nvGrpSpPr>
        <p:grpSpPr bwMode="auto">
          <a:xfrm>
            <a:off x="0" y="1582738"/>
            <a:ext cx="4657725" cy="2836862"/>
            <a:chOff x="48" y="997"/>
            <a:chExt cx="2934" cy="1787"/>
          </a:xfrm>
        </p:grpSpPr>
        <p:grpSp>
          <p:nvGrpSpPr>
            <p:cNvPr id="387079" name="Group 7"/>
            <p:cNvGrpSpPr/>
            <p:nvPr/>
          </p:nvGrpSpPr>
          <p:grpSpPr bwMode="auto">
            <a:xfrm>
              <a:off x="1691" y="1063"/>
              <a:ext cx="711" cy="246"/>
              <a:chOff x="1607" y="731"/>
              <a:chExt cx="588" cy="192"/>
            </a:xfrm>
          </p:grpSpPr>
          <p:grpSp>
            <p:nvGrpSpPr>
              <p:cNvPr id="387080" name="Group 8"/>
              <p:cNvGrpSpPr/>
              <p:nvPr/>
            </p:nvGrpSpPr>
            <p:grpSpPr bwMode="auto">
              <a:xfrm rot="16200000" flipV="1">
                <a:off x="1835" y="731"/>
                <a:ext cx="192" cy="192"/>
                <a:chOff x="1344" y="1872"/>
                <a:chExt cx="192" cy="192"/>
              </a:xfrm>
            </p:grpSpPr>
            <p:sp>
              <p:nvSpPr>
                <p:cNvPr id="387081" name="Oval 9"/>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82" name="Line 10"/>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083" name="Line 11"/>
              <p:cNvSpPr>
                <a:spLocks noChangeShapeType="1"/>
              </p:cNvSpPr>
              <p:nvPr/>
            </p:nvSpPr>
            <p:spPr bwMode="auto">
              <a:xfrm rot="-5400000">
                <a:off x="2111" y="755"/>
                <a:ext cx="0" cy="16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84" name="Line 12"/>
              <p:cNvSpPr>
                <a:spLocks noChangeShapeType="1"/>
              </p:cNvSpPr>
              <p:nvPr/>
            </p:nvSpPr>
            <p:spPr bwMode="auto">
              <a:xfrm rot="-5400000">
                <a:off x="1724" y="710"/>
                <a:ext cx="6" cy="24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085" name="Line 13"/>
            <p:cNvSpPr>
              <a:spLocks noChangeShapeType="1"/>
            </p:cNvSpPr>
            <p:nvPr/>
          </p:nvSpPr>
          <p:spPr bwMode="auto">
            <a:xfrm flipV="1">
              <a:off x="317" y="2047"/>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86" name="Oval 14"/>
            <p:cNvSpPr>
              <a:spLocks noChangeArrowheads="1"/>
            </p:cNvSpPr>
            <p:nvPr/>
          </p:nvSpPr>
          <p:spPr bwMode="auto">
            <a:xfrm flipV="1">
              <a:off x="375" y="2047"/>
              <a:ext cx="232" cy="246"/>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87" name="Line 15"/>
            <p:cNvSpPr>
              <a:spLocks noChangeShapeType="1"/>
            </p:cNvSpPr>
            <p:nvPr/>
          </p:nvSpPr>
          <p:spPr bwMode="auto">
            <a:xfrm flipV="1">
              <a:off x="491" y="1863"/>
              <a:ext cx="0" cy="615"/>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88" name="Rectangle 16"/>
            <p:cNvSpPr>
              <a:spLocks noChangeArrowheads="1"/>
            </p:cNvSpPr>
            <p:nvPr/>
          </p:nvSpPr>
          <p:spPr bwMode="auto">
            <a:xfrm flipV="1">
              <a:off x="433" y="1616"/>
              <a:ext cx="116" cy="247"/>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7089" name="Line 17"/>
            <p:cNvSpPr>
              <a:spLocks noChangeShapeType="1"/>
            </p:cNvSpPr>
            <p:nvPr/>
          </p:nvSpPr>
          <p:spPr bwMode="auto">
            <a:xfrm flipV="1">
              <a:off x="491" y="1370"/>
              <a:ext cx="0" cy="24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90" name="Text Box 18"/>
            <p:cNvSpPr txBox="1">
              <a:spLocks noChangeArrowheads="1"/>
            </p:cNvSpPr>
            <p:nvPr/>
          </p:nvSpPr>
          <p:spPr bwMode="auto">
            <a:xfrm>
              <a:off x="254" y="1869"/>
              <a:ext cx="232" cy="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70000"/>
                </a:lnSpc>
                <a:spcBef>
                  <a:spcPct val="50000"/>
                </a:spcBef>
              </a:pPr>
              <a:r>
                <a:rPr lang="zh-CN" altLang="en-US" sz="2800" b="1">
                  <a:latin typeface="Times New Roman" panose="02020603050405020304" pitchFamily="18" charset="0"/>
                </a:rPr>
                <a:t>+</a:t>
              </a:r>
            </a:p>
            <a:p>
              <a:pPr algn="ctr">
                <a:lnSpc>
                  <a:spcPct val="70000"/>
                </a:lnSpc>
                <a:spcBef>
                  <a:spcPct val="50000"/>
                </a:spcBef>
              </a:pPr>
              <a:r>
                <a:rPr lang="zh-CN" altLang="en-US" sz="2800" b="1">
                  <a:latin typeface="Times New Roman" panose="02020603050405020304" pitchFamily="18" charset="0"/>
                </a:rPr>
                <a:t>-</a:t>
              </a:r>
            </a:p>
          </p:txBody>
        </p:sp>
        <p:sp>
          <p:nvSpPr>
            <p:cNvPr id="387091" name="Line 19"/>
            <p:cNvSpPr>
              <a:spLocks noChangeShapeType="1"/>
            </p:cNvSpPr>
            <p:nvPr/>
          </p:nvSpPr>
          <p:spPr bwMode="auto">
            <a:xfrm flipV="1">
              <a:off x="925" y="2047"/>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92" name="Oval 20"/>
            <p:cNvSpPr>
              <a:spLocks noChangeArrowheads="1"/>
            </p:cNvSpPr>
            <p:nvPr/>
          </p:nvSpPr>
          <p:spPr bwMode="auto">
            <a:xfrm flipV="1">
              <a:off x="983" y="2047"/>
              <a:ext cx="231" cy="246"/>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93" name="Line 21"/>
            <p:cNvSpPr>
              <a:spLocks noChangeShapeType="1"/>
            </p:cNvSpPr>
            <p:nvPr/>
          </p:nvSpPr>
          <p:spPr bwMode="auto">
            <a:xfrm flipV="1">
              <a:off x="1098" y="1863"/>
              <a:ext cx="0" cy="615"/>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94" name="Rectangle 22"/>
            <p:cNvSpPr>
              <a:spLocks noChangeArrowheads="1"/>
            </p:cNvSpPr>
            <p:nvPr/>
          </p:nvSpPr>
          <p:spPr bwMode="auto">
            <a:xfrm flipV="1">
              <a:off x="1041" y="1616"/>
              <a:ext cx="115" cy="247"/>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7095" name="Line 23"/>
            <p:cNvSpPr>
              <a:spLocks noChangeShapeType="1"/>
            </p:cNvSpPr>
            <p:nvPr/>
          </p:nvSpPr>
          <p:spPr bwMode="auto">
            <a:xfrm flipV="1">
              <a:off x="1098" y="1370"/>
              <a:ext cx="0" cy="24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096" name="Text Box 24"/>
            <p:cNvSpPr txBox="1">
              <a:spLocks noChangeArrowheads="1"/>
            </p:cNvSpPr>
            <p:nvPr/>
          </p:nvSpPr>
          <p:spPr bwMode="auto">
            <a:xfrm>
              <a:off x="881" y="1858"/>
              <a:ext cx="229" cy="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70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70000"/>
                </a:lnSpc>
                <a:spcBef>
                  <a:spcPct val="50000"/>
                </a:spcBef>
              </a:pPr>
              <a:r>
                <a:rPr lang="zh-CN" altLang="en-US" sz="2800" b="1">
                  <a:latin typeface="Times New Roman" panose="02020603050405020304" pitchFamily="18" charset="0"/>
                </a:rPr>
                <a:t>-</a:t>
              </a:r>
            </a:p>
          </p:txBody>
        </p:sp>
        <p:sp>
          <p:nvSpPr>
            <p:cNvPr id="387097" name="Text Box 25"/>
            <p:cNvSpPr txBox="1">
              <a:spLocks noChangeArrowheads="1"/>
            </p:cNvSpPr>
            <p:nvPr/>
          </p:nvSpPr>
          <p:spPr bwMode="auto">
            <a:xfrm>
              <a:off x="48" y="1997"/>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6</a:t>
              </a:r>
              <a:r>
                <a:rPr lang="en-US" altLang="zh-CN" sz="2800" b="1">
                  <a:latin typeface="Times New Roman" panose="02020603050405020304" pitchFamily="18" charset="0"/>
                </a:rPr>
                <a:t>V</a:t>
              </a:r>
            </a:p>
          </p:txBody>
        </p:sp>
        <p:sp>
          <p:nvSpPr>
            <p:cNvPr id="387098" name="Text Box 26"/>
            <p:cNvSpPr txBox="1">
              <a:spLocks noChangeArrowheads="1"/>
            </p:cNvSpPr>
            <p:nvPr/>
          </p:nvSpPr>
          <p:spPr bwMode="auto">
            <a:xfrm>
              <a:off x="1184" y="1990"/>
              <a:ext cx="502"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12</a:t>
              </a:r>
              <a:r>
                <a:rPr lang="en-US" altLang="zh-CN" sz="2800" b="1">
                  <a:latin typeface="Times New Roman" panose="02020603050405020304" pitchFamily="18" charset="0"/>
                </a:rPr>
                <a:t>V</a:t>
              </a:r>
            </a:p>
          </p:txBody>
        </p:sp>
        <p:sp>
          <p:nvSpPr>
            <p:cNvPr id="387099" name="Text Box 27"/>
            <p:cNvSpPr txBox="1">
              <a:spLocks noChangeArrowheads="1"/>
            </p:cNvSpPr>
            <p:nvPr/>
          </p:nvSpPr>
          <p:spPr bwMode="auto">
            <a:xfrm>
              <a:off x="2022" y="1230"/>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sp>
          <p:nvSpPr>
            <p:cNvPr id="387100" name="Text Box 28"/>
            <p:cNvSpPr txBox="1">
              <a:spLocks noChangeArrowheads="1"/>
            </p:cNvSpPr>
            <p:nvPr/>
          </p:nvSpPr>
          <p:spPr bwMode="auto">
            <a:xfrm>
              <a:off x="630" y="1584"/>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6</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grpSp>
          <p:nvGrpSpPr>
            <p:cNvPr id="387101" name="Group 29"/>
            <p:cNvGrpSpPr/>
            <p:nvPr/>
          </p:nvGrpSpPr>
          <p:grpSpPr bwMode="auto">
            <a:xfrm>
              <a:off x="1677" y="1544"/>
              <a:ext cx="725" cy="122"/>
              <a:chOff x="1151" y="1104"/>
              <a:chExt cx="576" cy="96"/>
            </a:xfrm>
          </p:grpSpPr>
          <p:sp>
            <p:nvSpPr>
              <p:cNvPr id="387102" name="Rectangle 30"/>
              <p:cNvSpPr>
                <a:spLocks noChangeArrowheads="1"/>
              </p:cNvSpPr>
              <p:nvPr/>
            </p:nvSpPr>
            <p:spPr bwMode="auto">
              <a:xfrm rot="-5400000">
                <a:off x="1392" y="1056"/>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7103" name="Line 31"/>
              <p:cNvSpPr>
                <a:spLocks noChangeShapeType="1"/>
              </p:cNvSpPr>
              <p:nvPr/>
            </p:nvSpPr>
            <p:spPr bwMode="auto">
              <a:xfrm rot="-5400000">
                <a:off x="1631" y="105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04" name="Line 32"/>
              <p:cNvSpPr>
                <a:spLocks noChangeShapeType="1"/>
              </p:cNvSpPr>
              <p:nvPr/>
            </p:nvSpPr>
            <p:spPr bwMode="auto">
              <a:xfrm rot="16200000" flipV="1">
                <a:off x="1247" y="105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05" name="Rectangle 33"/>
            <p:cNvSpPr>
              <a:spLocks noChangeArrowheads="1"/>
            </p:cNvSpPr>
            <p:nvPr/>
          </p:nvSpPr>
          <p:spPr bwMode="auto">
            <a:xfrm rot="-5400000">
              <a:off x="1299" y="1255"/>
              <a:ext cx="123" cy="23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7106" name="Line 34"/>
            <p:cNvSpPr>
              <a:spLocks noChangeShapeType="1"/>
            </p:cNvSpPr>
            <p:nvPr/>
          </p:nvSpPr>
          <p:spPr bwMode="auto">
            <a:xfrm rot="-5400000">
              <a:off x="1591" y="1253"/>
              <a:ext cx="0" cy="23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07" name="Line 35"/>
            <p:cNvSpPr>
              <a:spLocks noChangeShapeType="1"/>
            </p:cNvSpPr>
            <p:nvPr/>
          </p:nvSpPr>
          <p:spPr bwMode="auto">
            <a:xfrm rot="5400000">
              <a:off x="867" y="993"/>
              <a:ext cx="1" cy="75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08" name="Line 36"/>
            <p:cNvSpPr>
              <a:spLocks noChangeShapeType="1"/>
            </p:cNvSpPr>
            <p:nvPr/>
          </p:nvSpPr>
          <p:spPr bwMode="auto">
            <a:xfrm flipV="1">
              <a:off x="2402" y="1385"/>
              <a:ext cx="21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09" name="Line 37"/>
            <p:cNvSpPr>
              <a:spLocks noChangeShapeType="1"/>
            </p:cNvSpPr>
            <p:nvPr/>
          </p:nvSpPr>
          <p:spPr bwMode="auto">
            <a:xfrm flipH="1">
              <a:off x="1751" y="1385"/>
              <a:ext cx="284"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10" name="Line 38"/>
            <p:cNvSpPr>
              <a:spLocks noChangeShapeType="1"/>
            </p:cNvSpPr>
            <p:nvPr/>
          </p:nvSpPr>
          <p:spPr bwMode="auto">
            <a:xfrm flipH="1">
              <a:off x="1693" y="1178"/>
              <a:ext cx="0" cy="42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11" name="Line 39"/>
            <p:cNvSpPr>
              <a:spLocks noChangeShapeType="1"/>
            </p:cNvSpPr>
            <p:nvPr/>
          </p:nvSpPr>
          <p:spPr bwMode="auto">
            <a:xfrm>
              <a:off x="2388" y="1194"/>
              <a:ext cx="0" cy="42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7112" name="Group 40"/>
            <p:cNvGrpSpPr/>
            <p:nvPr/>
          </p:nvGrpSpPr>
          <p:grpSpPr bwMode="auto">
            <a:xfrm>
              <a:off x="2546" y="1379"/>
              <a:ext cx="117" cy="1099"/>
              <a:chOff x="2784" y="912"/>
              <a:chExt cx="96" cy="864"/>
            </a:xfrm>
          </p:grpSpPr>
          <p:sp>
            <p:nvSpPr>
              <p:cNvPr id="387113" name="Rectangle 41"/>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7114" name="Line 42"/>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15" name="Line 43"/>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16" name="Line 44"/>
            <p:cNvSpPr>
              <a:spLocks noChangeShapeType="1"/>
            </p:cNvSpPr>
            <p:nvPr/>
          </p:nvSpPr>
          <p:spPr bwMode="auto">
            <a:xfrm flipH="1">
              <a:off x="491" y="2462"/>
              <a:ext cx="211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17" name="Text Box 45"/>
            <p:cNvSpPr txBox="1">
              <a:spLocks noChangeArrowheads="1"/>
            </p:cNvSpPr>
            <p:nvPr/>
          </p:nvSpPr>
          <p:spPr bwMode="auto">
            <a:xfrm>
              <a:off x="54" y="1584"/>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3</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18" name="Text Box 46"/>
            <p:cNvSpPr txBox="1">
              <a:spLocks noChangeArrowheads="1"/>
            </p:cNvSpPr>
            <p:nvPr/>
          </p:nvSpPr>
          <p:spPr bwMode="auto">
            <a:xfrm>
              <a:off x="1152" y="997"/>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19" name="Text Box 47"/>
            <p:cNvSpPr txBox="1">
              <a:spLocks noChangeArrowheads="1"/>
            </p:cNvSpPr>
            <p:nvPr/>
          </p:nvSpPr>
          <p:spPr bwMode="auto">
            <a:xfrm>
              <a:off x="1776" y="161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20" name="Text Box 48"/>
            <p:cNvSpPr txBox="1">
              <a:spLocks noChangeArrowheads="1"/>
            </p:cNvSpPr>
            <p:nvPr/>
          </p:nvSpPr>
          <p:spPr bwMode="auto">
            <a:xfrm>
              <a:off x="2176" y="185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21" name="Line 49"/>
            <p:cNvSpPr>
              <a:spLocks noChangeShapeType="1"/>
            </p:cNvSpPr>
            <p:nvPr/>
          </p:nvSpPr>
          <p:spPr bwMode="auto">
            <a:xfrm>
              <a:off x="2794" y="1785"/>
              <a:ext cx="0" cy="35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22" name="Text Box 50"/>
            <p:cNvSpPr txBox="1">
              <a:spLocks noChangeArrowheads="1"/>
            </p:cNvSpPr>
            <p:nvPr/>
          </p:nvSpPr>
          <p:spPr bwMode="auto">
            <a:xfrm>
              <a:off x="2779" y="1737"/>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7123" name="Text Box 51"/>
            <p:cNvSpPr txBox="1">
              <a:spLocks noChangeArrowheads="1"/>
            </p:cNvSpPr>
            <p:nvPr/>
          </p:nvSpPr>
          <p:spPr bwMode="auto">
            <a:xfrm>
              <a:off x="432" y="2457"/>
              <a:ext cx="378"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en-US" sz="2800" b="1">
                  <a:latin typeface="Times New Roman" panose="02020603050405020304" pitchFamily="18" charset="0"/>
                </a:rPr>
                <a:t>a)</a:t>
              </a:r>
              <a:endParaRPr lang="en-US" altLang="zh-CN" sz="2800" b="1">
                <a:latin typeface="Times New Roman" panose="02020603050405020304" pitchFamily="18" charset="0"/>
              </a:endParaRPr>
            </a:p>
          </p:txBody>
        </p:sp>
      </p:grpSp>
      <p:grpSp>
        <p:nvGrpSpPr>
          <p:cNvPr id="387124" name="Group 52"/>
          <p:cNvGrpSpPr/>
          <p:nvPr/>
        </p:nvGrpSpPr>
        <p:grpSpPr bwMode="auto">
          <a:xfrm>
            <a:off x="5349875" y="1585913"/>
            <a:ext cx="3581400" cy="2728912"/>
            <a:chOff x="3418" y="999"/>
            <a:chExt cx="2256" cy="1719"/>
          </a:xfrm>
        </p:grpSpPr>
        <p:grpSp>
          <p:nvGrpSpPr>
            <p:cNvPr id="387125" name="Group 53"/>
            <p:cNvGrpSpPr/>
            <p:nvPr/>
          </p:nvGrpSpPr>
          <p:grpSpPr bwMode="auto">
            <a:xfrm>
              <a:off x="3418" y="1271"/>
              <a:ext cx="223" cy="1044"/>
              <a:chOff x="2448" y="960"/>
              <a:chExt cx="192" cy="864"/>
            </a:xfrm>
          </p:grpSpPr>
          <p:grpSp>
            <p:nvGrpSpPr>
              <p:cNvPr id="387126" name="Group 54"/>
              <p:cNvGrpSpPr/>
              <p:nvPr/>
            </p:nvGrpSpPr>
            <p:grpSpPr bwMode="auto">
              <a:xfrm flipV="1">
                <a:off x="2448" y="1296"/>
                <a:ext cx="192" cy="192"/>
                <a:chOff x="1344" y="1872"/>
                <a:chExt cx="192" cy="192"/>
              </a:xfrm>
            </p:grpSpPr>
            <p:sp>
              <p:nvSpPr>
                <p:cNvPr id="387127" name="Oval 55"/>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28" name="Line 56"/>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29" name="Line 57"/>
              <p:cNvSpPr>
                <a:spLocks noChangeShapeType="1"/>
              </p:cNvSpPr>
              <p:nvPr/>
            </p:nvSpPr>
            <p:spPr bwMode="auto">
              <a:xfrm>
                <a:off x="2544" y="1488"/>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30" name="Line 58"/>
              <p:cNvSpPr>
                <a:spLocks noChangeShapeType="1"/>
              </p:cNvSpPr>
              <p:nvPr/>
            </p:nvSpPr>
            <p:spPr bwMode="auto">
              <a:xfrm>
                <a:off x="2544" y="96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31" name="Text Box 59"/>
            <p:cNvSpPr txBox="1">
              <a:spLocks noChangeArrowheads="1"/>
            </p:cNvSpPr>
            <p:nvPr/>
          </p:nvSpPr>
          <p:spPr bwMode="auto">
            <a:xfrm>
              <a:off x="3498" y="1913"/>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4</a:t>
              </a:r>
              <a:r>
                <a:rPr lang="en-US" altLang="zh-CN" sz="2800" b="1">
                  <a:latin typeface="Times New Roman" panose="02020603050405020304" pitchFamily="18" charset="0"/>
                </a:rPr>
                <a:t>A</a:t>
              </a:r>
            </a:p>
          </p:txBody>
        </p:sp>
        <p:sp>
          <p:nvSpPr>
            <p:cNvPr id="387132" name="Rectangle 60"/>
            <p:cNvSpPr>
              <a:spLocks noChangeArrowheads="1"/>
            </p:cNvSpPr>
            <p:nvPr/>
          </p:nvSpPr>
          <p:spPr bwMode="auto">
            <a:xfrm rot="-5400000">
              <a:off x="4170" y="1159"/>
              <a:ext cx="116" cy="224"/>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7133" name="Line 61"/>
            <p:cNvSpPr>
              <a:spLocks noChangeShapeType="1"/>
            </p:cNvSpPr>
            <p:nvPr/>
          </p:nvSpPr>
          <p:spPr bwMode="auto">
            <a:xfrm rot="-5400000">
              <a:off x="4451" y="1158"/>
              <a:ext cx="0" cy="223"/>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34" name="Line 62"/>
            <p:cNvSpPr>
              <a:spLocks noChangeShapeType="1"/>
            </p:cNvSpPr>
            <p:nvPr/>
          </p:nvSpPr>
          <p:spPr bwMode="auto">
            <a:xfrm rot="5400000">
              <a:off x="3822" y="978"/>
              <a:ext cx="1" cy="585"/>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7135" name="Group 63"/>
            <p:cNvGrpSpPr/>
            <p:nvPr/>
          </p:nvGrpSpPr>
          <p:grpSpPr bwMode="auto">
            <a:xfrm>
              <a:off x="3948" y="1271"/>
              <a:ext cx="112" cy="1044"/>
              <a:chOff x="2784" y="912"/>
              <a:chExt cx="96" cy="864"/>
            </a:xfrm>
          </p:grpSpPr>
          <p:sp>
            <p:nvSpPr>
              <p:cNvPr id="387136" name="Rectangle 64"/>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7137" name="Line 65"/>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38" name="Line 66"/>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39" name="Line 67"/>
            <p:cNvSpPr>
              <a:spLocks noChangeShapeType="1"/>
            </p:cNvSpPr>
            <p:nvPr/>
          </p:nvSpPr>
          <p:spPr bwMode="auto">
            <a:xfrm flipV="1">
              <a:off x="3697" y="1518"/>
              <a:ext cx="0" cy="42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40" name="Line 68"/>
            <p:cNvSpPr>
              <a:spLocks noChangeShapeType="1"/>
            </p:cNvSpPr>
            <p:nvPr/>
          </p:nvSpPr>
          <p:spPr bwMode="auto">
            <a:xfrm rot="16200000" flipV="1">
              <a:off x="4965" y="144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7141" name="Group 69"/>
            <p:cNvGrpSpPr/>
            <p:nvPr/>
          </p:nvGrpSpPr>
          <p:grpSpPr bwMode="auto">
            <a:xfrm>
              <a:off x="5287" y="1270"/>
              <a:ext cx="112" cy="1045"/>
              <a:chOff x="2784" y="912"/>
              <a:chExt cx="96" cy="864"/>
            </a:xfrm>
          </p:grpSpPr>
          <p:sp>
            <p:nvSpPr>
              <p:cNvPr id="387142" name="Rectangle 70"/>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7143" name="Line 71"/>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44" name="Line 72"/>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45" name="Text Box 73"/>
            <p:cNvSpPr txBox="1">
              <a:spLocks noChangeArrowheads="1"/>
            </p:cNvSpPr>
            <p:nvPr/>
          </p:nvSpPr>
          <p:spPr bwMode="auto">
            <a:xfrm>
              <a:off x="4041" y="1663"/>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46" name="Text Box 74"/>
            <p:cNvSpPr txBox="1">
              <a:spLocks noChangeArrowheads="1"/>
            </p:cNvSpPr>
            <p:nvPr/>
          </p:nvSpPr>
          <p:spPr bwMode="auto">
            <a:xfrm>
              <a:off x="4020" y="1289"/>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47" name="Text Box 75"/>
            <p:cNvSpPr txBox="1">
              <a:spLocks noChangeArrowheads="1"/>
            </p:cNvSpPr>
            <p:nvPr/>
          </p:nvSpPr>
          <p:spPr bwMode="auto">
            <a:xfrm>
              <a:off x="4468" y="1289"/>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48" name="Text Box 76"/>
            <p:cNvSpPr txBox="1">
              <a:spLocks noChangeArrowheads="1"/>
            </p:cNvSpPr>
            <p:nvPr/>
          </p:nvSpPr>
          <p:spPr bwMode="auto">
            <a:xfrm>
              <a:off x="4896" y="166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49" name="Text Box 77"/>
            <p:cNvSpPr txBox="1">
              <a:spLocks noChangeArrowheads="1"/>
            </p:cNvSpPr>
            <p:nvPr/>
          </p:nvSpPr>
          <p:spPr bwMode="auto">
            <a:xfrm>
              <a:off x="4903" y="1347"/>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V</a:t>
              </a:r>
            </a:p>
          </p:txBody>
        </p:sp>
        <p:grpSp>
          <p:nvGrpSpPr>
            <p:cNvPr id="387150" name="Group 78"/>
            <p:cNvGrpSpPr/>
            <p:nvPr/>
          </p:nvGrpSpPr>
          <p:grpSpPr bwMode="auto">
            <a:xfrm>
              <a:off x="4351" y="999"/>
              <a:ext cx="1005" cy="387"/>
              <a:chOff x="3635" y="723"/>
              <a:chExt cx="864" cy="320"/>
            </a:xfrm>
          </p:grpSpPr>
          <p:grpSp>
            <p:nvGrpSpPr>
              <p:cNvPr id="387151" name="Group 79"/>
              <p:cNvGrpSpPr/>
              <p:nvPr/>
            </p:nvGrpSpPr>
            <p:grpSpPr bwMode="auto">
              <a:xfrm>
                <a:off x="3635" y="851"/>
                <a:ext cx="864" cy="192"/>
                <a:chOff x="3635" y="851"/>
                <a:chExt cx="864" cy="192"/>
              </a:xfrm>
            </p:grpSpPr>
            <p:sp>
              <p:nvSpPr>
                <p:cNvPr id="387152" name="Oval 80"/>
                <p:cNvSpPr>
                  <a:spLocks noChangeArrowheads="1"/>
                </p:cNvSpPr>
                <p:nvPr/>
              </p:nvSpPr>
              <p:spPr bwMode="auto">
                <a:xfrm rot="16200000" flipV="1">
                  <a:off x="4163" y="851"/>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53" name="Line 81"/>
                <p:cNvSpPr>
                  <a:spLocks noChangeShapeType="1"/>
                </p:cNvSpPr>
                <p:nvPr/>
              </p:nvSpPr>
              <p:spPr bwMode="auto">
                <a:xfrm rot="16200000" flipV="1">
                  <a:off x="4259" y="707"/>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54" name="Rectangle 82"/>
                <p:cNvSpPr>
                  <a:spLocks noChangeArrowheads="1"/>
                </p:cNvSpPr>
                <p:nvPr/>
              </p:nvSpPr>
              <p:spPr bwMode="auto">
                <a:xfrm rot="16200000" flipV="1">
                  <a:off x="3875" y="851"/>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wrap="none" anchor="ctr"/>
                <a:lstStyle/>
                <a:p>
                  <a:pPr algn="ctr"/>
                  <a:endParaRPr lang="zh-CN" altLang="en-US" sz="2800" b="1">
                    <a:latin typeface="Times New Roman" panose="02020603050405020304" pitchFamily="18" charset="0"/>
                  </a:endParaRPr>
                </a:p>
              </p:txBody>
            </p:sp>
            <p:sp>
              <p:nvSpPr>
                <p:cNvPr id="387155" name="Line 83"/>
                <p:cNvSpPr>
                  <a:spLocks noChangeShapeType="1"/>
                </p:cNvSpPr>
                <p:nvPr/>
              </p:nvSpPr>
              <p:spPr bwMode="auto">
                <a:xfrm rot="16200000" flipV="1">
                  <a:off x="3731" y="851"/>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56" name="Text Box 84"/>
              <p:cNvSpPr txBox="1">
                <a:spLocks noChangeArrowheads="1"/>
              </p:cNvSpPr>
              <p:nvPr/>
            </p:nvSpPr>
            <p:spPr bwMode="auto">
              <a:xfrm rot="-5400000">
                <a:off x="4021" y="717"/>
                <a:ext cx="195" cy="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p>
            </p:txBody>
          </p:sp>
          <p:sp>
            <p:nvSpPr>
              <p:cNvPr id="387157" name="Text Box 85"/>
              <p:cNvSpPr txBox="1">
                <a:spLocks noChangeArrowheads="1"/>
              </p:cNvSpPr>
              <p:nvPr/>
            </p:nvSpPr>
            <p:spPr bwMode="auto">
              <a:xfrm>
                <a:off x="4332" y="723"/>
                <a:ext cx="156"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p>
            </p:txBody>
          </p:sp>
        </p:grpSp>
        <p:sp>
          <p:nvSpPr>
            <p:cNvPr id="387158" name="Line 86"/>
            <p:cNvSpPr>
              <a:spLocks noChangeShapeType="1"/>
            </p:cNvSpPr>
            <p:nvPr/>
          </p:nvSpPr>
          <p:spPr bwMode="auto">
            <a:xfrm>
              <a:off x="5454" y="1379"/>
              <a:ext cx="0" cy="776"/>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59" name="Text Box 87"/>
            <p:cNvSpPr txBox="1">
              <a:spLocks noChangeArrowheads="1"/>
            </p:cNvSpPr>
            <p:nvPr/>
          </p:nvSpPr>
          <p:spPr bwMode="auto">
            <a:xfrm>
              <a:off x="5471" y="1257"/>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7160" name="Line 88"/>
            <p:cNvSpPr>
              <a:spLocks noChangeShapeType="1"/>
            </p:cNvSpPr>
            <p:nvPr/>
          </p:nvSpPr>
          <p:spPr bwMode="auto">
            <a:xfrm>
              <a:off x="3516" y="2315"/>
              <a:ext cx="183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61" name="Text Box 89"/>
            <p:cNvSpPr txBox="1">
              <a:spLocks noChangeArrowheads="1"/>
            </p:cNvSpPr>
            <p:nvPr/>
          </p:nvSpPr>
          <p:spPr bwMode="auto">
            <a:xfrm>
              <a:off x="4277" y="2391"/>
              <a:ext cx="391"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en-US" sz="2800" b="1">
                  <a:latin typeface="Times New Roman" panose="02020603050405020304" pitchFamily="18" charset="0"/>
                </a:rPr>
                <a:t>b)</a:t>
              </a:r>
              <a:endParaRPr lang="en-US" altLang="zh-CN" sz="2800" b="1">
                <a:latin typeface="Times New Roman" panose="02020603050405020304" pitchFamily="18" charset="0"/>
              </a:endParaRPr>
            </a:p>
          </p:txBody>
        </p:sp>
      </p:grpSp>
      <p:sp>
        <p:nvSpPr>
          <p:cNvPr id="387162" name="AutoShape 90"/>
          <p:cNvSpPr>
            <a:spLocks noChangeArrowheads="1"/>
          </p:cNvSpPr>
          <p:nvPr/>
        </p:nvSpPr>
        <p:spPr bwMode="auto">
          <a:xfrm>
            <a:off x="4419600" y="2198688"/>
            <a:ext cx="746125" cy="347662"/>
          </a:xfrm>
          <a:prstGeom prst="notchedRightArrow">
            <a:avLst>
              <a:gd name="adj1" fmla="val 50000"/>
              <a:gd name="adj2" fmla="val 53653"/>
            </a:avLst>
          </a:prstGeom>
          <a:gradFill rotWithShape="0">
            <a:gsLst>
              <a:gs pos="0">
                <a:srgbClr val="FF3300"/>
              </a:gs>
              <a:gs pos="100000">
                <a:srgbClr val="FF3300">
                  <a:gamma/>
                  <a:shade val="46275"/>
                  <a:invGamma/>
                </a:srgbClr>
              </a:gs>
            </a:gsLst>
            <a:path path="rect">
              <a:fillToRect r="100000" b="100000"/>
            </a:path>
          </a:gradFill>
          <a:ln w="38100">
            <a:solidFill>
              <a:srgbClr val="FFFF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7163" name="Group 91"/>
          <p:cNvGrpSpPr/>
          <p:nvPr/>
        </p:nvGrpSpPr>
        <p:grpSpPr bwMode="auto">
          <a:xfrm>
            <a:off x="1143000" y="4057650"/>
            <a:ext cx="3352800" cy="2724150"/>
            <a:chOff x="720" y="2556"/>
            <a:chExt cx="2112" cy="1716"/>
          </a:xfrm>
        </p:grpSpPr>
        <p:sp>
          <p:nvSpPr>
            <p:cNvPr id="387164" name="Text Box 92"/>
            <p:cNvSpPr txBox="1">
              <a:spLocks noChangeArrowheads="1"/>
            </p:cNvSpPr>
            <p:nvPr/>
          </p:nvSpPr>
          <p:spPr bwMode="auto">
            <a:xfrm>
              <a:off x="720" y="3463"/>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8</a:t>
              </a:r>
              <a:r>
                <a:rPr lang="en-US" altLang="zh-CN" sz="2800" b="1">
                  <a:latin typeface="Times New Roman" panose="02020603050405020304" pitchFamily="18" charset="0"/>
                </a:rPr>
                <a:t>V</a:t>
              </a:r>
            </a:p>
          </p:txBody>
        </p:sp>
        <p:grpSp>
          <p:nvGrpSpPr>
            <p:cNvPr id="387165" name="Group 93"/>
            <p:cNvGrpSpPr/>
            <p:nvPr/>
          </p:nvGrpSpPr>
          <p:grpSpPr bwMode="auto">
            <a:xfrm>
              <a:off x="2281" y="2836"/>
              <a:ext cx="130" cy="1119"/>
              <a:chOff x="2784" y="912"/>
              <a:chExt cx="96" cy="864"/>
            </a:xfrm>
          </p:grpSpPr>
          <p:sp>
            <p:nvSpPr>
              <p:cNvPr id="387166" name="Rectangle 94"/>
              <p:cNvSpPr>
                <a:spLocks noChangeArrowheads="1"/>
              </p:cNvSpPr>
              <p:nvPr/>
            </p:nvSpPr>
            <p:spPr bwMode="auto">
              <a:xfrm>
                <a:off x="2784" y="124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7167" name="Line 95"/>
              <p:cNvSpPr>
                <a:spLocks noChangeShapeType="1"/>
              </p:cNvSpPr>
              <p:nvPr/>
            </p:nvSpPr>
            <p:spPr bwMode="auto">
              <a:xfrm>
                <a:off x="2832" y="1440"/>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68" name="Line 96"/>
              <p:cNvSpPr>
                <a:spLocks noChangeShapeType="1"/>
              </p:cNvSpPr>
              <p:nvPr/>
            </p:nvSpPr>
            <p:spPr bwMode="auto">
              <a:xfrm flipV="1">
                <a:off x="2832" y="91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7169" name="Group 97"/>
            <p:cNvGrpSpPr/>
            <p:nvPr/>
          </p:nvGrpSpPr>
          <p:grpSpPr bwMode="auto">
            <a:xfrm>
              <a:off x="951" y="2835"/>
              <a:ext cx="390" cy="1197"/>
              <a:chOff x="4872" y="1176"/>
              <a:chExt cx="288" cy="920"/>
            </a:xfrm>
          </p:grpSpPr>
          <p:sp>
            <p:nvSpPr>
              <p:cNvPr id="387170" name="Line 98"/>
              <p:cNvSpPr>
                <a:spLocks noChangeShapeType="1"/>
              </p:cNvSpPr>
              <p:nvPr/>
            </p:nvSpPr>
            <p:spPr bwMode="auto">
              <a:xfrm flipV="1">
                <a:off x="4920" y="170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71" name="Oval 99"/>
              <p:cNvSpPr>
                <a:spLocks noChangeArrowheads="1"/>
              </p:cNvSpPr>
              <p:nvPr/>
            </p:nvSpPr>
            <p:spPr bwMode="auto">
              <a:xfrm flipV="1">
                <a:off x="4968" y="1704"/>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72" name="Line 100"/>
              <p:cNvSpPr>
                <a:spLocks noChangeShapeType="1"/>
              </p:cNvSpPr>
              <p:nvPr/>
            </p:nvSpPr>
            <p:spPr bwMode="auto">
              <a:xfrm flipV="1">
                <a:off x="5064" y="1560"/>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73" name="Rectangle 101"/>
              <p:cNvSpPr>
                <a:spLocks noChangeArrowheads="1"/>
              </p:cNvSpPr>
              <p:nvPr/>
            </p:nvSpPr>
            <p:spPr bwMode="auto">
              <a:xfrm flipV="1">
                <a:off x="5016" y="136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endParaRPr lang="zh-CN" altLang="en-US" sz="2800" b="1">
                  <a:latin typeface="Times New Roman" panose="02020603050405020304" pitchFamily="18" charset="0"/>
                </a:endParaRPr>
              </a:p>
            </p:txBody>
          </p:sp>
          <p:sp>
            <p:nvSpPr>
              <p:cNvPr id="387174" name="Line 102"/>
              <p:cNvSpPr>
                <a:spLocks noChangeShapeType="1"/>
              </p:cNvSpPr>
              <p:nvPr/>
            </p:nvSpPr>
            <p:spPr bwMode="auto">
              <a:xfrm flipV="1">
                <a:off x="5064" y="1176"/>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75" name="Text Box 103"/>
              <p:cNvSpPr txBox="1">
                <a:spLocks noChangeArrowheads="1"/>
              </p:cNvSpPr>
              <p:nvPr/>
            </p:nvSpPr>
            <p:spPr bwMode="auto">
              <a:xfrm>
                <a:off x="4872" y="1534"/>
                <a:ext cx="193" cy="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spcBef>
                    <a:spcPct val="50000"/>
                  </a:spcBef>
                </a:pPr>
                <a:r>
                  <a:rPr lang="zh-CN" altLang="en-US" sz="2800" b="1">
                    <a:latin typeface="Times New Roman" panose="02020603050405020304" pitchFamily="18" charset="0"/>
                  </a:rPr>
                  <a:t>-</a:t>
                </a:r>
              </a:p>
            </p:txBody>
          </p:sp>
        </p:grpSp>
        <p:sp>
          <p:nvSpPr>
            <p:cNvPr id="387176" name="Text Box 104"/>
            <p:cNvSpPr txBox="1">
              <a:spLocks noChangeArrowheads="1"/>
            </p:cNvSpPr>
            <p:nvPr/>
          </p:nvSpPr>
          <p:spPr bwMode="auto">
            <a:xfrm>
              <a:off x="2432" y="326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77" name="Text Box 105"/>
            <p:cNvSpPr txBox="1">
              <a:spLocks noChangeArrowheads="1"/>
            </p:cNvSpPr>
            <p:nvPr/>
          </p:nvSpPr>
          <p:spPr bwMode="auto">
            <a:xfrm>
              <a:off x="1854" y="2933"/>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sym typeface="Symbol" panose="05050102010706020507" pitchFamily="18" charset="2"/>
                </a:rPr>
                <a:t>V</a:t>
              </a:r>
              <a:endParaRPr lang="en-US" altLang="zh-CN" sz="2800" b="1">
                <a:latin typeface="Times New Roman" panose="02020603050405020304" pitchFamily="18" charset="0"/>
              </a:endParaRPr>
            </a:p>
          </p:txBody>
        </p:sp>
        <p:grpSp>
          <p:nvGrpSpPr>
            <p:cNvPr id="387178" name="Group 106"/>
            <p:cNvGrpSpPr/>
            <p:nvPr/>
          </p:nvGrpSpPr>
          <p:grpSpPr bwMode="auto">
            <a:xfrm>
              <a:off x="1211" y="2556"/>
              <a:ext cx="1152" cy="406"/>
              <a:chOff x="3635" y="734"/>
              <a:chExt cx="864" cy="309"/>
            </a:xfrm>
          </p:grpSpPr>
          <p:grpSp>
            <p:nvGrpSpPr>
              <p:cNvPr id="387179" name="Group 107"/>
              <p:cNvGrpSpPr/>
              <p:nvPr/>
            </p:nvGrpSpPr>
            <p:grpSpPr bwMode="auto">
              <a:xfrm>
                <a:off x="3635" y="851"/>
                <a:ext cx="864" cy="192"/>
                <a:chOff x="3635" y="851"/>
                <a:chExt cx="864" cy="192"/>
              </a:xfrm>
            </p:grpSpPr>
            <p:sp>
              <p:nvSpPr>
                <p:cNvPr id="387180" name="Oval 108"/>
                <p:cNvSpPr>
                  <a:spLocks noChangeArrowheads="1"/>
                </p:cNvSpPr>
                <p:nvPr/>
              </p:nvSpPr>
              <p:spPr bwMode="auto">
                <a:xfrm rot="16200000" flipV="1">
                  <a:off x="4163" y="851"/>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81" name="Line 109"/>
                <p:cNvSpPr>
                  <a:spLocks noChangeShapeType="1"/>
                </p:cNvSpPr>
                <p:nvPr/>
              </p:nvSpPr>
              <p:spPr bwMode="auto">
                <a:xfrm rot="16200000" flipV="1">
                  <a:off x="4259" y="707"/>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82" name="Rectangle 110"/>
                <p:cNvSpPr>
                  <a:spLocks noChangeArrowheads="1"/>
                </p:cNvSpPr>
                <p:nvPr/>
              </p:nvSpPr>
              <p:spPr bwMode="auto">
                <a:xfrm rot="16200000" flipV="1">
                  <a:off x="3875" y="851"/>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wrap="none" anchor="ctr"/>
                <a:lstStyle/>
                <a:p>
                  <a:pPr algn="ctr"/>
                  <a:endParaRPr lang="zh-CN" altLang="en-US" sz="2800" b="1">
                    <a:latin typeface="Times New Roman" panose="02020603050405020304" pitchFamily="18" charset="0"/>
                  </a:endParaRPr>
                </a:p>
              </p:txBody>
            </p:sp>
            <p:sp>
              <p:nvSpPr>
                <p:cNvPr id="387183" name="Line 111"/>
                <p:cNvSpPr>
                  <a:spLocks noChangeShapeType="1"/>
                </p:cNvSpPr>
                <p:nvPr/>
              </p:nvSpPr>
              <p:spPr bwMode="auto">
                <a:xfrm rot="16200000" flipV="1">
                  <a:off x="3731" y="851"/>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7184" name="Text Box 112"/>
              <p:cNvSpPr txBox="1">
                <a:spLocks noChangeArrowheads="1"/>
              </p:cNvSpPr>
              <p:nvPr/>
            </p:nvSpPr>
            <p:spPr bwMode="auto">
              <a:xfrm rot="-5400000">
                <a:off x="4026" y="729"/>
                <a:ext cx="188"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p>
            </p:txBody>
          </p:sp>
          <p:sp>
            <p:nvSpPr>
              <p:cNvPr id="387185" name="Text Box 113"/>
              <p:cNvSpPr txBox="1">
                <a:spLocks noChangeArrowheads="1"/>
              </p:cNvSpPr>
              <p:nvPr/>
            </p:nvSpPr>
            <p:spPr bwMode="auto">
              <a:xfrm>
                <a:off x="4332" y="734"/>
                <a:ext cx="156" cy="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p>
            </p:txBody>
          </p:sp>
        </p:grpSp>
        <p:sp>
          <p:nvSpPr>
            <p:cNvPr id="387186" name="Text Box 114"/>
            <p:cNvSpPr txBox="1">
              <a:spLocks noChangeArrowheads="1"/>
            </p:cNvSpPr>
            <p:nvPr/>
          </p:nvSpPr>
          <p:spPr bwMode="auto">
            <a:xfrm>
              <a:off x="1363" y="2887"/>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endParaRPr>
            </a:p>
          </p:txBody>
        </p:sp>
        <p:sp>
          <p:nvSpPr>
            <p:cNvPr id="387187" name="Line 115"/>
            <p:cNvSpPr>
              <a:spLocks noChangeShapeType="1"/>
            </p:cNvSpPr>
            <p:nvPr/>
          </p:nvSpPr>
          <p:spPr bwMode="auto">
            <a:xfrm>
              <a:off x="2527" y="2869"/>
              <a:ext cx="0" cy="395"/>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88" name="Text Box 116"/>
            <p:cNvSpPr txBox="1">
              <a:spLocks noChangeArrowheads="1"/>
            </p:cNvSpPr>
            <p:nvPr/>
          </p:nvSpPr>
          <p:spPr bwMode="auto">
            <a:xfrm>
              <a:off x="2546" y="2849"/>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7189" name="Line 117"/>
            <p:cNvSpPr>
              <a:spLocks noChangeShapeType="1"/>
            </p:cNvSpPr>
            <p:nvPr/>
          </p:nvSpPr>
          <p:spPr bwMode="auto">
            <a:xfrm>
              <a:off x="1211" y="3942"/>
              <a:ext cx="115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7190" name="Text Box 118"/>
            <p:cNvSpPr txBox="1">
              <a:spLocks noChangeArrowheads="1"/>
            </p:cNvSpPr>
            <p:nvPr/>
          </p:nvSpPr>
          <p:spPr bwMode="auto">
            <a:xfrm>
              <a:off x="1536" y="3945"/>
              <a:ext cx="36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a:t>
              </a:r>
              <a:r>
                <a:rPr lang="en-US" altLang="en-US" sz="2800" b="1">
                  <a:latin typeface="Times New Roman" panose="02020603050405020304" pitchFamily="18" charset="0"/>
                </a:rPr>
                <a:t>c)</a:t>
              </a:r>
              <a:endParaRPr lang="en-US" altLang="zh-CN" sz="2800" b="1">
                <a:latin typeface="Times New Roman" panose="02020603050405020304" pitchFamily="18" charset="0"/>
              </a:endParaRPr>
            </a:p>
          </p:txBody>
        </p:sp>
      </p:grpSp>
      <p:sp>
        <p:nvSpPr>
          <p:cNvPr id="387191" name="Text Box 119"/>
          <p:cNvSpPr txBox="1">
            <a:spLocks noChangeArrowheads="1"/>
          </p:cNvSpPr>
          <p:nvPr/>
        </p:nvSpPr>
        <p:spPr bwMode="auto">
          <a:xfrm>
            <a:off x="5130800" y="4343400"/>
            <a:ext cx="2525713" cy="579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a:latin typeface="Times New Roman" panose="02020603050405020304" pitchFamily="18" charset="0"/>
              </a:rPr>
              <a:t>由图（</a:t>
            </a:r>
            <a:r>
              <a:rPr lang="en-US" altLang="zh-CN" sz="3200" b="1">
                <a:latin typeface="Times New Roman" panose="02020603050405020304" pitchFamily="18" charset="0"/>
              </a:rPr>
              <a:t>C）：</a:t>
            </a:r>
          </a:p>
        </p:txBody>
      </p:sp>
      <p:sp>
        <p:nvSpPr>
          <p:cNvPr id="387192" name="Text Box 120"/>
          <p:cNvSpPr txBox="1">
            <a:spLocks noChangeArrowheads="1"/>
          </p:cNvSpPr>
          <p:nvPr/>
        </p:nvSpPr>
        <p:spPr bwMode="auto">
          <a:xfrm>
            <a:off x="4613275" y="5572125"/>
            <a:ext cx="1841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endParaRPr lang="zh-CN" altLang="en-US">
              <a:latin typeface="Times New Roman" panose="02020603050405020304" pitchFamily="18" charset="0"/>
            </a:endParaRPr>
          </a:p>
        </p:txBody>
      </p:sp>
      <p:graphicFrame>
        <p:nvGraphicFramePr>
          <p:cNvPr id="387193" name="Object 121" descr="40%"/>
          <p:cNvGraphicFramePr>
            <a:graphicFrameLocks noChangeAspect="1"/>
          </p:cNvGraphicFramePr>
          <p:nvPr/>
        </p:nvGraphicFramePr>
        <p:xfrm>
          <a:off x="4991100" y="5041900"/>
          <a:ext cx="3486150" cy="1220788"/>
        </p:xfrm>
        <a:graphic>
          <a:graphicData uri="http://schemas.openxmlformats.org/presentationml/2006/ole">
            <mc:AlternateContent xmlns:mc="http://schemas.openxmlformats.org/markup-compatibility/2006">
              <mc:Choice xmlns:v="urn:schemas-microsoft-com:vml" Requires="v">
                <p:oleObj spid="_x0000_s20499" name="公式" r:id="rId3" imgW="988060" imgH="347980" progId="Equation.3">
                  <p:embed/>
                </p:oleObj>
              </mc:Choice>
              <mc:Fallback>
                <p:oleObj name="公式" r:id="rId3" imgW="988060" imgH="347980" progId="Equation.3">
                  <p:embed/>
                  <p:pic>
                    <p:nvPicPr>
                      <p:cNvPr id="0" name="图片 2049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1100" y="5041900"/>
                        <a:ext cx="3486150" cy="1220788"/>
                      </a:xfrm>
                      <a:prstGeom prst="rect">
                        <a:avLst/>
                      </a:prstGeom>
                      <a:pattFill prst="pct40">
                        <a:fgClr>
                          <a:srgbClr val="FF9999"/>
                        </a:fgClr>
                        <a:bgClr>
                          <a:srgbClr val="FFFFFF"/>
                        </a:bgClr>
                      </a:pattFill>
                      <a:ln w="19050">
                        <a:solidFill>
                          <a:srgbClr val="FF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7194" name="Text Box 122"/>
          <p:cNvSpPr txBox="1">
            <a:spLocks noChangeArrowheads="1"/>
          </p:cNvSpPr>
          <p:nvPr/>
        </p:nvSpPr>
        <p:spPr bwMode="auto">
          <a:xfrm>
            <a:off x="19050" y="1550988"/>
            <a:ext cx="728663"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zh-CN" altLang="en-US" sz="3200" b="1" dirty="0">
                <a:latin typeface="Times New Roman" panose="02020603050405020304" pitchFamily="18" charset="0"/>
              </a:rPr>
              <a:t>解:</a:t>
            </a:r>
          </a:p>
        </p:txBody>
      </p:sp>
      <p:sp>
        <p:nvSpPr>
          <p:cNvPr id="387196" name="AutoShape 124"/>
          <p:cNvSpPr>
            <a:spLocks noChangeArrowheads="1"/>
          </p:cNvSpPr>
          <p:nvPr/>
        </p:nvSpPr>
        <p:spPr bwMode="auto">
          <a:xfrm>
            <a:off x="320675" y="5041900"/>
            <a:ext cx="746125" cy="347663"/>
          </a:xfrm>
          <a:prstGeom prst="notchedRightArrow">
            <a:avLst>
              <a:gd name="adj1" fmla="val 50000"/>
              <a:gd name="adj2" fmla="val 53653"/>
            </a:avLst>
          </a:prstGeom>
          <a:gradFill rotWithShape="0">
            <a:gsLst>
              <a:gs pos="0">
                <a:srgbClr val="FF3300"/>
              </a:gs>
              <a:gs pos="100000">
                <a:srgbClr val="FF3300">
                  <a:gamma/>
                  <a:shade val="46275"/>
                  <a:invGamma/>
                </a:srgbClr>
              </a:gs>
            </a:gsLst>
            <a:path path="rect">
              <a:fillToRect r="100000" b="100000"/>
            </a:path>
          </a:gradFill>
          <a:ln w="38100">
            <a:solidFill>
              <a:srgbClr val="FFFF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87204"/>
                                        </p:tgtEl>
                                        <p:attrNameLst>
                                          <p:attrName>style.visibility</p:attrName>
                                        </p:attrNameLst>
                                      </p:cBhvr>
                                      <p:to>
                                        <p:strVal val="visible"/>
                                      </p:to>
                                    </p:set>
                                    <p:anim calcmode="lin" valueType="num">
                                      <p:cBhvr additive="base">
                                        <p:cTn id="7" dur="500" fill="hold"/>
                                        <p:tgtEl>
                                          <p:spTgt spid="387204"/>
                                        </p:tgtEl>
                                        <p:attrNameLst>
                                          <p:attrName>ppt_x</p:attrName>
                                        </p:attrNameLst>
                                      </p:cBhvr>
                                      <p:tavLst>
                                        <p:tav tm="0">
                                          <p:val>
                                            <p:strVal val="0-#ppt_w/2"/>
                                          </p:val>
                                        </p:tav>
                                        <p:tav tm="100000">
                                          <p:val>
                                            <p:strVal val="#ppt_x"/>
                                          </p:val>
                                        </p:tav>
                                      </p:tavLst>
                                    </p:anim>
                                    <p:anim calcmode="lin" valueType="num">
                                      <p:cBhvr additive="base">
                                        <p:cTn id="8" dur="500" fill="hold"/>
                                        <p:tgtEl>
                                          <p:spTgt spid="38720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7078"/>
                                        </p:tgtEl>
                                        <p:attrNameLst>
                                          <p:attrName>style.visibility</p:attrName>
                                        </p:attrNameLst>
                                      </p:cBhvr>
                                      <p:to>
                                        <p:strVal val="visible"/>
                                      </p:to>
                                    </p:set>
                                    <p:animEffect transition="in" filter="wipe(left)">
                                      <p:cBhvr>
                                        <p:cTn id="13" dur="500"/>
                                        <p:tgtEl>
                                          <p:spTgt spid="387078"/>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387194"/>
                                        </p:tgtEl>
                                        <p:attrNameLst>
                                          <p:attrName>style.visibility</p:attrName>
                                        </p:attrNameLst>
                                      </p:cBhvr>
                                      <p:to>
                                        <p:strVal val="visible"/>
                                      </p:to>
                                    </p:set>
                                    <p:animEffect transition="in" filter="box(out)">
                                      <p:cBhvr>
                                        <p:cTn id="18" dur="500"/>
                                        <p:tgtEl>
                                          <p:spTgt spid="38719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7162"/>
                                        </p:tgtEl>
                                        <p:attrNameLst>
                                          <p:attrName>style.visibility</p:attrName>
                                        </p:attrNameLst>
                                      </p:cBhvr>
                                      <p:to>
                                        <p:strVal val="visible"/>
                                      </p:to>
                                    </p:set>
                                    <p:animEffect transition="in" filter="wipe(left)">
                                      <p:cBhvr>
                                        <p:cTn id="23" dur="500"/>
                                        <p:tgtEl>
                                          <p:spTgt spid="38716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87124"/>
                                        </p:tgtEl>
                                        <p:attrNameLst>
                                          <p:attrName>style.visibility</p:attrName>
                                        </p:attrNameLst>
                                      </p:cBhvr>
                                      <p:to>
                                        <p:strVal val="visible"/>
                                      </p:to>
                                    </p:set>
                                    <p:animEffect transition="in" filter="wipe(left)">
                                      <p:cBhvr>
                                        <p:cTn id="28" dur="500"/>
                                        <p:tgtEl>
                                          <p:spTgt spid="3871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87196"/>
                                        </p:tgtEl>
                                        <p:attrNameLst>
                                          <p:attrName>style.visibility</p:attrName>
                                        </p:attrNameLst>
                                      </p:cBhvr>
                                      <p:to>
                                        <p:strVal val="visible"/>
                                      </p:to>
                                    </p:set>
                                    <p:animEffect transition="in" filter="wipe(left)">
                                      <p:cBhvr>
                                        <p:cTn id="33" dur="500"/>
                                        <p:tgtEl>
                                          <p:spTgt spid="38719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87163"/>
                                        </p:tgtEl>
                                        <p:attrNameLst>
                                          <p:attrName>style.visibility</p:attrName>
                                        </p:attrNameLst>
                                      </p:cBhvr>
                                      <p:to>
                                        <p:strVal val="visible"/>
                                      </p:to>
                                    </p:set>
                                    <p:animEffect transition="in" filter="wipe(left)">
                                      <p:cBhvr>
                                        <p:cTn id="38" dur="500"/>
                                        <p:tgtEl>
                                          <p:spTgt spid="38716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387191"/>
                                        </p:tgtEl>
                                        <p:attrNameLst>
                                          <p:attrName>style.visibility</p:attrName>
                                        </p:attrNameLst>
                                      </p:cBhvr>
                                      <p:to>
                                        <p:strVal val="visible"/>
                                      </p:to>
                                    </p:set>
                                    <p:animEffect transition="in" filter="wipe(up)">
                                      <p:cBhvr>
                                        <p:cTn id="43" dur="500"/>
                                        <p:tgtEl>
                                          <p:spTgt spid="38719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87193"/>
                                        </p:tgtEl>
                                        <p:attrNameLst>
                                          <p:attrName>style.visibility</p:attrName>
                                        </p:attrNameLst>
                                      </p:cBhvr>
                                      <p:to>
                                        <p:strVal val="visible"/>
                                      </p:to>
                                    </p:set>
                                    <p:animEffect transition="in" filter="wipe(up)">
                                      <p:cBhvr>
                                        <p:cTn id="48" dur="500"/>
                                        <p:tgtEl>
                                          <p:spTgt spid="387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162" grpId="0" animBg="1"/>
      <p:bldP spid="387191" grpId="0" autoUpdateAnimBg="0"/>
      <p:bldP spid="387194" grpId="0" autoUpdateAnimBg="0"/>
      <p:bldP spid="38719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755576" y="332656"/>
            <a:ext cx="1468437" cy="641350"/>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buFont typeface="Wingdings" panose="05000000000000000000" pitchFamily="2" charset="2"/>
              <a:buChar char="l"/>
            </a:pPr>
            <a:r>
              <a:rPr kumimoji="1" lang="zh-CN" altLang="en-US" sz="3600" b="1" dirty="0">
                <a:solidFill>
                  <a:schemeClr val="bg1"/>
                </a:solidFill>
                <a:latin typeface="楷体_GB2312" pitchFamily="49" charset="-122"/>
                <a:ea typeface="楷体_GB2312" pitchFamily="49" charset="-122"/>
              </a:rPr>
              <a:t>重点</a:t>
            </a:r>
          </a:p>
        </p:txBody>
      </p:sp>
      <p:sp>
        <p:nvSpPr>
          <p:cNvPr id="49155" name="Text Box 3"/>
          <p:cNvSpPr txBox="1">
            <a:spLocks noChangeArrowheads="1"/>
          </p:cNvSpPr>
          <p:nvPr/>
        </p:nvSpPr>
        <p:spPr bwMode="auto">
          <a:xfrm>
            <a:off x="755576" y="1196752"/>
            <a:ext cx="7107237"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kumimoji="1" lang="zh-CN" altLang="en-US" sz="3600" b="1" dirty="0">
                <a:solidFill>
                  <a:srgbClr val="FFFF00"/>
                </a:solidFill>
                <a:latin typeface="楷体_GB2312" pitchFamily="49" charset="-122"/>
                <a:ea typeface="楷体_GB2312" pitchFamily="49" charset="-122"/>
              </a:rPr>
              <a:t> </a:t>
            </a:r>
            <a:r>
              <a:rPr kumimoji="1" lang="zh-CN" altLang="en-US" sz="2800" b="1" dirty="0">
                <a:solidFill>
                  <a:srgbClr val="C00000"/>
                </a:solidFill>
                <a:latin typeface="楷体_GB2312" pitchFamily="49" charset="-122"/>
                <a:ea typeface="楷体_GB2312" pitchFamily="49" charset="-122"/>
              </a:rPr>
              <a:t>熟练掌握电路方程的列写方法：</a:t>
            </a:r>
          </a:p>
          <a:p>
            <a:pPr marL="457200" indent="-457200" eaLnBrk="1" hangingPunct="1">
              <a:spcBef>
                <a:spcPct val="50000"/>
              </a:spcBef>
              <a:buFont typeface="Wingdings" panose="05000000000000000000" pitchFamily="2" charset="2"/>
              <a:buChar char="p"/>
            </a:pPr>
            <a:r>
              <a:rPr kumimoji="1" lang="zh-CN" altLang="en-US" sz="2800" b="1" dirty="0" smtClean="0">
                <a:solidFill>
                  <a:schemeClr val="accent2"/>
                </a:solidFill>
                <a:latin typeface="楷体_GB2312" pitchFamily="49" charset="-122"/>
                <a:ea typeface="楷体_GB2312" pitchFamily="49" charset="-122"/>
              </a:rPr>
              <a:t>支路</a:t>
            </a:r>
            <a:r>
              <a:rPr kumimoji="1" lang="zh-CN" altLang="en-US" sz="2800" b="1" dirty="0">
                <a:solidFill>
                  <a:schemeClr val="accent2"/>
                </a:solidFill>
                <a:latin typeface="楷体_GB2312" pitchFamily="49" charset="-122"/>
                <a:ea typeface="楷体_GB2312" pitchFamily="49" charset="-122"/>
              </a:rPr>
              <a:t>电流法</a:t>
            </a:r>
          </a:p>
          <a:p>
            <a:pPr marL="457200" indent="-457200" eaLnBrk="1" hangingPunct="1">
              <a:spcBef>
                <a:spcPct val="50000"/>
              </a:spcBef>
              <a:buFont typeface="Wingdings" panose="05000000000000000000" pitchFamily="2" charset="2"/>
              <a:buChar char="p"/>
            </a:pPr>
            <a:r>
              <a:rPr kumimoji="1" lang="zh-CN" altLang="en-US" sz="2800" b="1" dirty="0" smtClean="0">
                <a:solidFill>
                  <a:schemeClr val="accent2"/>
                </a:solidFill>
                <a:latin typeface="楷体_GB2312" pitchFamily="49" charset="-122"/>
                <a:ea typeface="楷体_GB2312" pitchFamily="49" charset="-122"/>
              </a:rPr>
              <a:t>回路电流法</a:t>
            </a:r>
          </a:p>
          <a:p>
            <a:pPr marL="457200" indent="-457200" eaLnBrk="1" hangingPunct="1">
              <a:spcBef>
                <a:spcPct val="50000"/>
              </a:spcBef>
              <a:buFont typeface="Wingdings" panose="05000000000000000000" pitchFamily="2" charset="2"/>
              <a:buChar char="p"/>
            </a:pPr>
            <a:r>
              <a:rPr kumimoji="1" lang="zh-CN" altLang="en-US" sz="2800" b="1" dirty="0" smtClean="0">
                <a:solidFill>
                  <a:schemeClr val="accent2"/>
                </a:solidFill>
                <a:latin typeface="楷体_GB2312" pitchFamily="49" charset="-122"/>
                <a:ea typeface="楷体_GB2312" pitchFamily="49" charset="-122"/>
              </a:rPr>
              <a:t>结点电压法</a:t>
            </a:r>
            <a:endParaRPr kumimoji="1" lang="en-US" altLang="zh-CN" sz="2800" b="1" dirty="0" smtClean="0">
              <a:solidFill>
                <a:schemeClr val="accent2"/>
              </a:solidFill>
              <a:latin typeface="楷体_GB2312" pitchFamily="49" charset="-122"/>
              <a:ea typeface="楷体_GB2312" pitchFamily="49" charset="-122"/>
            </a:endParaRPr>
          </a:p>
          <a:p>
            <a:pPr marL="457200" indent="-457200" eaLnBrk="1" hangingPunct="1">
              <a:spcBef>
                <a:spcPct val="50000"/>
              </a:spcBef>
              <a:buFont typeface="Wingdings" panose="05000000000000000000" pitchFamily="2" charset="2"/>
              <a:buChar char="p"/>
            </a:pPr>
            <a:r>
              <a:rPr kumimoji="1" lang="zh-CN" altLang="en-US" sz="2800" b="1" dirty="0" smtClean="0">
                <a:solidFill>
                  <a:schemeClr val="accent2"/>
                </a:solidFill>
                <a:latin typeface="楷体_GB2312" pitchFamily="49" charset="-122"/>
                <a:ea typeface="楷体_GB2312" pitchFamily="49" charset="-122"/>
              </a:rPr>
              <a:t>叠加定理</a:t>
            </a:r>
            <a:endParaRPr kumimoji="1" lang="en-US" altLang="zh-CN" sz="2800" b="1" dirty="0" smtClean="0">
              <a:solidFill>
                <a:schemeClr val="accent2"/>
              </a:solidFill>
              <a:latin typeface="楷体_GB2312" pitchFamily="49" charset="-122"/>
              <a:ea typeface="楷体_GB2312" pitchFamily="49" charset="-122"/>
            </a:endParaRPr>
          </a:p>
          <a:p>
            <a:pPr marL="457200" indent="-457200" eaLnBrk="1" hangingPunct="1">
              <a:spcBef>
                <a:spcPct val="50000"/>
              </a:spcBef>
              <a:buFont typeface="Wingdings" panose="05000000000000000000" pitchFamily="2" charset="2"/>
              <a:buChar char="p"/>
            </a:pPr>
            <a:r>
              <a:rPr kumimoji="1" lang="zh-CN" altLang="en-US" sz="2800" b="1" dirty="0" smtClean="0">
                <a:solidFill>
                  <a:schemeClr val="accent2"/>
                </a:solidFill>
                <a:latin typeface="楷体_GB2312" pitchFamily="49" charset="-122"/>
                <a:ea typeface="楷体_GB2312" pitchFamily="49" charset="-122"/>
              </a:rPr>
              <a:t>戴维宁等效定理</a:t>
            </a:r>
            <a:endParaRPr kumimoji="1" lang="zh-CN" altLang="en-US" sz="2800" b="1" dirty="0">
              <a:solidFill>
                <a:schemeClr val="accent2"/>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500" fill="hold"/>
                                        <p:tgtEl>
                                          <p:spTgt spid="49154"/>
                                        </p:tgtEl>
                                        <p:attrNameLst>
                                          <p:attrName>ppt_x</p:attrName>
                                        </p:attrNameLst>
                                      </p:cBhvr>
                                      <p:tavLst>
                                        <p:tav tm="0">
                                          <p:val>
                                            <p:strVal val="0-#ppt_w/2"/>
                                          </p:val>
                                        </p:tav>
                                        <p:tav tm="100000">
                                          <p:val>
                                            <p:strVal val="#ppt_x"/>
                                          </p:val>
                                        </p:tav>
                                      </p:tavLst>
                                    </p:anim>
                                    <p:anim calcmode="lin" valueType="num">
                                      <p:cBhvr additive="base">
                                        <p:cTn id="8" dur="500" fill="hold"/>
                                        <p:tgtEl>
                                          <p:spTgt spid="491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9155">
                                            <p:txEl>
                                              <p:pRg st="0" end="0"/>
                                            </p:txEl>
                                          </p:spTgt>
                                        </p:tgtEl>
                                        <p:attrNameLst>
                                          <p:attrName>style.visibility</p:attrName>
                                        </p:attrNameLst>
                                      </p:cBhvr>
                                      <p:to>
                                        <p:strVal val="visible"/>
                                      </p:to>
                                    </p:set>
                                    <p:anim calcmode="lin" valueType="num">
                                      <p:cBhvr>
                                        <p:cTn id="13" dur="1000" fill="hold"/>
                                        <p:tgtEl>
                                          <p:spTgt spid="49155">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915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9155">
                                            <p:txEl>
                                              <p:pRg st="1" end="1"/>
                                            </p:txEl>
                                          </p:spTgt>
                                        </p:tgtEl>
                                        <p:attrNameLst>
                                          <p:attrName>style.visibility</p:attrName>
                                        </p:attrNameLst>
                                      </p:cBhvr>
                                      <p:to>
                                        <p:strVal val="visible"/>
                                      </p:to>
                                    </p:set>
                                    <p:anim calcmode="lin" valueType="num">
                                      <p:cBhvr>
                                        <p:cTn id="19" dur="1000" fill="hold"/>
                                        <p:tgtEl>
                                          <p:spTgt spid="49155">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4915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9155">
                                            <p:txEl>
                                              <p:pRg st="2" end="2"/>
                                            </p:txEl>
                                          </p:spTgt>
                                        </p:tgtEl>
                                        <p:attrNameLst>
                                          <p:attrName>style.visibility</p:attrName>
                                        </p:attrNameLst>
                                      </p:cBhvr>
                                      <p:to>
                                        <p:strVal val="visible"/>
                                      </p:to>
                                    </p:set>
                                    <p:anim calcmode="lin" valueType="num">
                                      <p:cBhvr>
                                        <p:cTn id="25" dur="1000" fill="hold"/>
                                        <p:tgtEl>
                                          <p:spTgt spid="49155">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4915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9155">
                                            <p:txEl>
                                              <p:pRg st="3" end="3"/>
                                            </p:txEl>
                                          </p:spTgt>
                                        </p:tgtEl>
                                        <p:attrNameLst>
                                          <p:attrName>style.visibility</p:attrName>
                                        </p:attrNameLst>
                                      </p:cBhvr>
                                      <p:to>
                                        <p:strVal val="visible"/>
                                      </p:to>
                                    </p:set>
                                    <p:anim calcmode="lin" valueType="num">
                                      <p:cBhvr>
                                        <p:cTn id="31" dur="1000" fill="hold"/>
                                        <p:tgtEl>
                                          <p:spTgt spid="49155">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915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9155">
                                            <p:txEl>
                                              <p:pRg st="4" end="4"/>
                                            </p:txEl>
                                          </p:spTgt>
                                        </p:tgtEl>
                                        <p:attrNameLst>
                                          <p:attrName>style.visibility</p:attrName>
                                        </p:attrNameLst>
                                      </p:cBhvr>
                                      <p:to>
                                        <p:strVal val="visible"/>
                                      </p:to>
                                    </p:set>
                                    <p:anim calcmode="lin" valueType="num">
                                      <p:cBhvr>
                                        <p:cTn id="37" dur="1000" fill="hold"/>
                                        <p:tgtEl>
                                          <p:spTgt spid="49155">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49155">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49155">
                                            <p:txEl>
                                              <p:pRg st="5" end="5"/>
                                            </p:txEl>
                                          </p:spTgt>
                                        </p:tgtEl>
                                        <p:attrNameLst>
                                          <p:attrName>style.visibility</p:attrName>
                                        </p:attrNameLst>
                                      </p:cBhvr>
                                      <p:to>
                                        <p:strVal val="visible"/>
                                      </p:to>
                                    </p:set>
                                    <p:anim calcmode="lin" valueType="num">
                                      <p:cBhvr>
                                        <p:cTn id="43" dur="1000" fill="hold"/>
                                        <p:tgtEl>
                                          <p:spTgt spid="49155">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49155">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9155">
                                            <p:txEl>
                                              <p:pRg st="0" end="0"/>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9155">
                                            <p:txEl>
                                              <p:pRg st="1" end="1"/>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9155">
                                            <p:txEl>
                                              <p:pRg st="2" end="2"/>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9155">
                                            <p:txEl>
                                              <p:pRg st="3" end="3"/>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9155">
                                            <p:txEl>
                                              <p:pRg st="4" end="4"/>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4915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p:bldP spid="49155"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224" name="Rectangle 128"/>
          <p:cNvSpPr>
            <a:spLocks noChangeArrowheads="1"/>
          </p:cNvSpPr>
          <p:nvPr/>
        </p:nvSpPr>
        <p:spPr bwMode="auto">
          <a:xfrm>
            <a:off x="100013" y="3530600"/>
            <a:ext cx="40068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a:lstStyle/>
          <a:p>
            <a:pPr eaLnBrk="0" hangingPunct="0"/>
            <a:r>
              <a:rPr kumimoji="0" lang="zh-CN" altLang="en-US" sz="3200" b="1" dirty="0">
                <a:solidFill>
                  <a:schemeClr val="accent2"/>
                </a:solidFill>
                <a:latin typeface="Times New Roman" panose="02020603050405020304" pitchFamily="18" charset="0"/>
              </a:rPr>
              <a:t>解：</a:t>
            </a:r>
            <a:r>
              <a:rPr kumimoji="0" lang="zh-CN" altLang="en-US" sz="3200" b="1" dirty="0">
                <a:latin typeface="Times New Roman" panose="02020603050405020304" pitchFamily="18" charset="0"/>
              </a:rPr>
              <a:t>统一电源形式</a:t>
            </a:r>
            <a:endParaRPr kumimoji="0" lang="zh-CN" altLang="en-US" sz="3200" dirty="0">
              <a:latin typeface="Times New Roman" panose="02020603050405020304" pitchFamily="18" charset="0"/>
            </a:endParaRPr>
          </a:p>
        </p:txBody>
      </p:sp>
      <p:grpSp>
        <p:nvGrpSpPr>
          <p:cNvPr id="388225" name="Group 129"/>
          <p:cNvGrpSpPr/>
          <p:nvPr/>
        </p:nvGrpSpPr>
        <p:grpSpPr bwMode="auto">
          <a:xfrm>
            <a:off x="0" y="4178300"/>
            <a:ext cx="4716463" cy="2212975"/>
            <a:chOff x="0" y="2629"/>
            <a:chExt cx="2971" cy="1647"/>
          </a:xfrm>
        </p:grpSpPr>
        <p:grpSp>
          <p:nvGrpSpPr>
            <p:cNvPr id="388226" name="Group 130"/>
            <p:cNvGrpSpPr/>
            <p:nvPr/>
          </p:nvGrpSpPr>
          <p:grpSpPr bwMode="auto">
            <a:xfrm>
              <a:off x="1324" y="3060"/>
              <a:ext cx="97" cy="1199"/>
              <a:chOff x="1500" y="1104"/>
              <a:chExt cx="96" cy="864"/>
            </a:xfrm>
          </p:grpSpPr>
          <p:sp>
            <p:nvSpPr>
              <p:cNvPr id="388227" name="Rectangle 131"/>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28" name="Line 132"/>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29" name="Line 133"/>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230" name="Group 134"/>
            <p:cNvGrpSpPr/>
            <p:nvPr/>
          </p:nvGrpSpPr>
          <p:grpSpPr bwMode="auto">
            <a:xfrm>
              <a:off x="809" y="3077"/>
              <a:ext cx="419" cy="1199"/>
              <a:chOff x="1288" y="2232"/>
              <a:chExt cx="416" cy="864"/>
            </a:xfrm>
          </p:grpSpPr>
          <p:grpSp>
            <p:nvGrpSpPr>
              <p:cNvPr id="388231" name="Group 135"/>
              <p:cNvGrpSpPr/>
              <p:nvPr/>
            </p:nvGrpSpPr>
            <p:grpSpPr bwMode="auto">
              <a:xfrm>
                <a:off x="1512" y="2232"/>
                <a:ext cx="192" cy="864"/>
                <a:chOff x="1212" y="1056"/>
                <a:chExt cx="192" cy="864"/>
              </a:xfrm>
            </p:grpSpPr>
            <p:grpSp>
              <p:nvGrpSpPr>
                <p:cNvPr id="388232" name="Group 136"/>
                <p:cNvGrpSpPr/>
                <p:nvPr/>
              </p:nvGrpSpPr>
              <p:grpSpPr bwMode="auto">
                <a:xfrm flipV="1">
                  <a:off x="1212" y="1392"/>
                  <a:ext cx="192" cy="192"/>
                  <a:chOff x="1344" y="1872"/>
                  <a:chExt cx="192" cy="192"/>
                </a:xfrm>
              </p:grpSpPr>
              <p:sp>
                <p:nvSpPr>
                  <p:cNvPr id="388233" name="Oval 137"/>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34" name="Line 138"/>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35" name="Line 139"/>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36" name="Line 140"/>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37" name="Line 141"/>
              <p:cNvSpPr>
                <a:spLocks noChangeShapeType="1"/>
              </p:cNvSpPr>
              <p:nvPr/>
            </p:nvSpPr>
            <p:spPr bwMode="auto">
              <a:xfrm flipH="1" flipV="1">
                <a:off x="1608"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38" name="Text Box 142"/>
              <p:cNvSpPr txBox="1">
                <a:spLocks noChangeArrowheads="1"/>
              </p:cNvSpPr>
              <p:nvPr/>
            </p:nvSpPr>
            <p:spPr bwMode="auto">
              <a:xfrm>
                <a:off x="1288" y="2736"/>
                <a:ext cx="387"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grpSp>
        <p:sp>
          <p:nvSpPr>
            <p:cNvPr id="388239" name="Text Box 143"/>
            <p:cNvSpPr txBox="1">
              <a:spLocks noChangeArrowheads="1"/>
            </p:cNvSpPr>
            <p:nvPr/>
          </p:nvSpPr>
          <p:spPr bwMode="auto">
            <a:xfrm>
              <a:off x="671" y="3291"/>
              <a:ext cx="400" cy="2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lnSpc>
                  <a:spcPct val="70000"/>
                </a:lnSpc>
                <a:spcBef>
                  <a:spcPct val="50000"/>
                </a:spcBef>
              </a:pPr>
              <a:r>
                <a:rPr lang="zh-CN" altLang="zh-CN" sz="2800" b="1">
                  <a:latin typeface="Times New Roman" panose="02020603050405020304" pitchFamily="18" charset="0"/>
                </a:rPr>
                <a:t>3</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240" name="Text Box 144"/>
            <p:cNvSpPr txBox="1">
              <a:spLocks noChangeArrowheads="1"/>
            </p:cNvSpPr>
            <p:nvPr/>
          </p:nvSpPr>
          <p:spPr bwMode="auto">
            <a:xfrm>
              <a:off x="1371" y="3200"/>
              <a:ext cx="40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6</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grpSp>
          <p:nvGrpSpPr>
            <p:cNvPr id="388241" name="Group 145"/>
            <p:cNvGrpSpPr/>
            <p:nvPr/>
          </p:nvGrpSpPr>
          <p:grpSpPr bwMode="auto">
            <a:xfrm>
              <a:off x="612" y="3060"/>
              <a:ext cx="96" cy="1199"/>
              <a:chOff x="1500" y="1104"/>
              <a:chExt cx="96" cy="864"/>
            </a:xfrm>
          </p:grpSpPr>
          <p:sp>
            <p:nvSpPr>
              <p:cNvPr id="388242" name="Rectangle 146"/>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43" name="Line 147"/>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44" name="Line 148"/>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245" name="Group 149"/>
            <p:cNvGrpSpPr/>
            <p:nvPr/>
          </p:nvGrpSpPr>
          <p:grpSpPr bwMode="auto">
            <a:xfrm>
              <a:off x="262" y="3077"/>
              <a:ext cx="193" cy="1199"/>
              <a:chOff x="864" y="2244"/>
              <a:chExt cx="192" cy="864"/>
            </a:xfrm>
          </p:grpSpPr>
          <p:grpSp>
            <p:nvGrpSpPr>
              <p:cNvPr id="388246" name="Group 150"/>
              <p:cNvGrpSpPr/>
              <p:nvPr/>
            </p:nvGrpSpPr>
            <p:grpSpPr bwMode="auto">
              <a:xfrm>
                <a:off x="864" y="2244"/>
                <a:ext cx="192" cy="864"/>
                <a:chOff x="1212" y="1056"/>
                <a:chExt cx="192" cy="864"/>
              </a:xfrm>
            </p:grpSpPr>
            <p:grpSp>
              <p:nvGrpSpPr>
                <p:cNvPr id="388247" name="Group 151"/>
                <p:cNvGrpSpPr/>
                <p:nvPr/>
              </p:nvGrpSpPr>
              <p:grpSpPr bwMode="auto">
                <a:xfrm flipV="1">
                  <a:off x="1212" y="1392"/>
                  <a:ext cx="192" cy="192"/>
                  <a:chOff x="1344" y="1872"/>
                  <a:chExt cx="192" cy="192"/>
                </a:xfrm>
              </p:grpSpPr>
              <p:sp>
                <p:nvSpPr>
                  <p:cNvPr id="388248" name="Oval 152"/>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49" name="Line 153"/>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50" name="Line 154"/>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51" name="Line 155"/>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52" name="Line 156"/>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53" name="Text Box 157"/>
            <p:cNvSpPr txBox="1">
              <a:spLocks noChangeArrowheads="1"/>
            </p:cNvSpPr>
            <p:nvPr/>
          </p:nvSpPr>
          <p:spPr bwMode="auto">
            <a:xfrm>
              <a:off x="0" y="3742"/>
              <a:ext cx="39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grpSp>
          <p:nvGrpSpPr>
            <p:cNvPr id="388254" name="Group 158"/>
            <p:cNvGrpSpPr/>
            <p:nvPr/>
          </p:nvGrpSpPr>
          <p:grpSpPr bwMode="auto">
            <a:xfrm>
              <a:off x="1348" y="3011"/>
              <a:ext cx="580" cy="133"/>
              <a:chOff x="1692" y="1224"/>
              <a:chExt cx="576" cy="96"/>
            </a:xfrm>
          </p:grpSpPr>
          <p:sp>
            <p:nvSpPr>
              <p:cNvPr id="388255" name="Rectangle 159"/>
              <p:cNvSpPr>
                <a:spLocks noChangeArrowheads="1"/>
              </p:cNvSpPr>
              <p:nvPr/>
            </p:nvSpPr>
            <p:spPr bwMode="auto">
              <a:xfrm rot="-5400000">
                <a:off x="1933" y="1176"/>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8256" name="Line 160"/>
              <p:cNvSpPr>
                <a:spLocks noChangeShapeType="1"/>
              </p:cNvSpPr>
              <p:nvPr/>
            </p:nvSpPr>
            <p:spPr bwMode="auto">
              <a:xfrm rot="-5400000">
                <a:off x="2172" y="117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57" name="Line 161"/>
              <p:cNvSpPr>
                <a:spLocks noChangeShapeType="1"/>
              </p:cNvSpPr>
              <p:nvPr/>
            </p:nvSpPr>
            <p:spPr bwMode="auto">
              <a:xfrm rot="16200000" flipV="1">
                <a:off x="1788" y="117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58" name="Line 162"/>
            <p:cNvSpPr>
              <a:spLocks noChangeShapeType="1"/>
            </p:cNvSpPr>
            <p:nvPr/>
          </p:nvSpPr>
          <p:spPr bwMode="auto">
            <a:xfrm flipV="1">
              <a:off x="359" y="3060"/>
              <a:ext cx="1134" cy="17"/>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59" name="Line 163"/>
            <p:cNvSpPr>
              <a:spLocks noChangeShapeType="1"/>
            </p:cNvSpPr>
            <p:nvPr/>
          </p:nvSpPr>
          <p:spPr bwMode="auto">
            <a:xfrm>
              <a:off x="1892" y="3077"/>
              <a:ext cx="68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8260" name="Group 164"/>
            <p:cNvGrpSpPr/>
            <p:nvPr/>
          </p:nvGrpSpPr>
          <p:grpSpPr bwMode="auto">
            <a:xfrm>
              <a:off x="2519" y="3060"/>
              <a:ext cx="116" cy="1216"/>
              <a:chOff x="1500" y="1104"/>
              <a:chExt cx="96" cy="864"/>
            </a:xfrm>
          </p:grpSpPr>
          <p:sp>
            <p:nvSpPr>
              <p:cNvPr id="388261" name="Rectangle 165"/>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62" name="Line 166"/>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63" name="Line 167"/>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64" name="Line 168"/>
            <p:cNvSpPr>
              <a:spLocks noChangeShapeType="1"/>
            </p:cNvSpPr>
            <p:nvPr/>
          </p:nvSpPr>
          <p:spPr bwMode="auto">
            <a:xfrm>
              <a:off x="370" y="4233"/>
              <a:ext cx="2217" cy="17"/>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65" name="Text Box 169"/>
            <p:cNvSpPr txBox="1">
              <a:spLocks noChangeArrowheads="1"/>
            </p:cNvSpPr>
            <p:nvPr/>
          </p:nvSpPr>
          <p:spPr bwMode="auto">
            <a:xfrm>
              <a:off x="2672" y="3625"/>
              <a:ext cx="203"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8266" name="Line 170"/>
            <p:cNvSpPr>
              <a:spLocks noChangeShapeType="1"/>
            </p:cNvSpPr>
            <p:nvPr/>
          </p:nvSpPr>
          <p:spPr bwMode="auto">
            <a:xfrm>
              <a:off x="2677" y="3677"/>
              <a:ext cx="0" cy="4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67" name="Text Box 171"/>
            <p:cNvSpPr txBox="1">
              <a:spLocks noChangeArrowheads="1"/>
            </p:cNvSpPr>
            <p:nvPr/>
          </p:nvSpPr>
          <p:spPr bwMode="auto">
            <a:xfrm>
              <a:off x="2139" y="3200"/>
              <a:ext cx="40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268" name="Text Box 172"/>
            <p:cNvSpPr txBox="1">
              <a:spLocks noChangeArrowheads="1"/>
            </p:cNvSpPr>
            <p:nvPr/>
          </p:nvSpPr>
          <p:spPr bwMode="auto">
            <a:xfrm>
              <a:off x="1469" y="2629"/>
              <a:ext cx="400" cy="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269" name="Text Box 173"/>
            <p:cNvSpPr txBox="1">
              <a:spLocks noChangeArrowheads="1"/>
            </p:cNvSpPr>
            <p:nvPr/>
          </p:nvSpPr>
          <p:spPr bwMode="auto">
            <a:xfrm>
              <a:off x="2571" y="3176"/>
              <a:ext cx="40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8270" name="Group 174"/>
            <p:cNvGrpSpPr/>
            <p:nvPr/>
          </p:nvGrpSpPr>
          <p:grpSpPr bwMode="auto">
            <a:xfrm>
              <a:off x="2121" y="3060"/>
              <a:ext cx="97" cy="1199"/>
              <a:chOff x="1500" y="1104"/>
              <a:chExt cx="96" cy="864"/>
            </a:xfrm>
          </p:grpSpPr>
          <p:sp>
            <p:nvSpPr>
              <p:cNvPr id="388271" name="Rectangle 175"/>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72" name="Line 176"/>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73" name="Line 177"/>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274" name="Group 178"/>
            <p:cNvGrpSpPr/>
            <p:nvPr/>
          </p:nvGrpSpPr>
          <p:grpSpPr bwMode="auto">
            <a:xfrm>
              <a:off x="1819" y="3060"/>
              <a:ext cx="193" cy="1199"/>
              <a:chOff x="864" y="2244"/>
              <a:chExt cx="192" cy="864"/>
            </a:xfrm>
          </p:grpSpPr>
          <p:grpSp>
            <p:nvGrpSpPr>
              <p:cNvPr id="388275" name="Group 179"/>
              <p:cNvGrpSpPr/>
              <p:nvPr/>
            </p:nvGrpSpPr>
            <p:grpSpPr bwMode="auto">
              <a:xfrm>
                <a:off x="864" y="2244"/>
                <a:ext cx="192" cy="864"/>
                <a:chOff x="1212" y="1056"/>
                <a:chExt cx="192" cy="864"/>
              </a:xfrm>
            </p:grpSpPr>
            <p:grpSp>
              <p:nvGrpSpPr>
                <p:cNvPr id="388276" name="Group 180"/>
                <p:cNvGrpSpPr/>
                <p:nvPr/>
              </p:nvGrpSpPr>
              <p:grpSpPr bwMode="auto">
                <a:xfrm flipV="1">
                  <a:off x="1212" y="1392"/>
                  <a:ext cx="192" cy="192"/>
                  <a:chOff x="1344" y="1872"/>
                  <a:chExt cx="192" cy="192"/>
                </a:xfrm>
              </p:grpSpPr>
              <p:sp>
                <p:nvSpPr>
                  <p:cNvPr id="388277" name="Oval 181"/>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78" name="Line 182"/>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79" name="Line 183"/>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80" name="Line 184"/>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81" name="Line 185"/>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82" name="Text Box 186"/>
            <p:cNvSpPr txBox="1">
              <a:spLocks noChangeArrowheads="1"/>
            </p:cNvSpPr>
            <p:nvPr/>
          </p:nvSpPr>
          <p:spPr bwMode="auto">
            <a:xfrm>
              <a:off x="1579" y="3742"/>
              <a:ext cx="390" cy="3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en-US" altLang="zh-CN" sz="2800" b="1">
                  <a:latin typeface="Times New Roman" panose="02020603050405020304" pitchFamily="18" charset="0"/>
                </a:rPr>
                <a:t>A</a:t>
              </a:r>
            </a:p>
          </p:txBody>
        </p:sp>
      </p:grpSp>
      <p:grpSp>
        <p:nvGrpSpPr>
          <p:cNvPr id="388283" name="Group 187"/>
          <p:cNvGrpSpPr/>
          <p:nvPr/>
        </p:nvGrpSpPr>
        <p:grpSpPr bwMode="auto">
          <a:xfrm>
            <a:off x="5334000" y="4043363"/>
            <a:ext cx="3657600" cy="2112962"/>
            <a:chOff x="3264" y="1728"/>
            <a:chExt cx="2304" cy="1331"/>
          </a:xfrm>
        </p:grpSpPr>
        <p:sp>
          <p:nvSpPr>
            <p:cNvPr id="388284" name="Rectangle 188"/>
            <p:cNvSpPr>
              <a:spLocks noChangeArrowheads="1"/>
            </p:cNvSpPr>
            <p:nvPr/>
          </p:nvSpPr>
          <p:spPr bwMode="auto">
            <a:xfrm rot="-5400000">
              <a:off x="4182" y="2014"/>
              <a:ext cx="105"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8285" name="Line 189"/>
            <p:cNvSpPr>
              <a:spLocks noChangeShapeType="1"/>
            </p:cNvSpPr>
            <p:nvPr/>
          </p:nvSpPr>
          <p:spPr bwMode="auto">
            <a:xfrm rot="-5400000">
              <a:off x="4744" y="1684"/>
              <a:ext cx="10" cy="83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86" name="Line 190"/>
            <p:cNvSpPr>
              <a:spLocks noChangeShapeType="1"/>
            </p:cNvSpPr>
            <p:nvPr/>
          </p:nvSpPr>
          <p:spPr bwMode="auto">
            <a:xfrm rot="5400000">
              <a:off x="3879" y="1851"/>
              <a:ext cx="1" cy="51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8287" name="Group 191"/>
            <p:cNvGrpSpPr/>
            <p:nvPr/>
          </p:nvGrpSpPr>
          <p:grpSpPr bwMode="auto">
            <a:xfrm>
              <a:off x="5110" y="2096"/>
              <a:ext cx="96" cy="950"/>
              <a:chOff x="1500" y="1104"/>
              <a:chExt cx="96" cy="864"/>
            </a:xfrm>
          </p:grpSpPr>
          <p:sp>
            <p:nvSpPr>
              <p:cNvPr id="388288" name="Rectangle 192"/>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89" name="Line 193"/>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90" name="Line 194"/>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291" name="Line 195"/>
            <p:cNvSpPr>
              <a:spLocks noChangeShapeType="1"/>
            </p:cNvSpPr>
            <p:nvPr/>
          </p:nvSpPr>
          <p:spPr bwMode="auto">
            <a:xfrm>
              <a:off x="3622" y="3046"/>
              <a:ext cx="154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92" name="Text Box 196"/>
            <p:cNvSpPr txBox="1">
              <a:spLocks noChangeArrowheads="1"/>
            </p:cNvSpPr>
            <p:nvPr/>
          </p:nvSpPr>
          <p:spPr bwMode="auto">
            <a:xfrm>
              <a:off x="5267" y="2064"/>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8293" name="Line 197"/>
            <p:cNvSpPr>
              <a:spLocks noChangeShapeType="1"/>
            </p:cNvSpPr>
            <p:nvPr/>
          </p:nvSpPr>
          <p:spPr bwMode="auto">
            <a:xfrm>
              <a:off x="5278" y="2109"/>
              <a:ext cx="0" cy="343"/>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294" name="Text Box 198"/>
            <p:cNvSpPr txBox="1">
              <a:spLocks noChangeArrowheads="1"/>
            </p:cNvSpPr>
            <p:nvPr/>
          </p:nvSpPr>
          <p:spPr bwMode="auto">
            <a:xfrm>
              <a:off x="4736" y="2160"/>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295" name="Text Box 199"/>
            <p:cNvSpPr txBox="1">
              <a:spLocks noChangeArrowheads="1"/>
            </p:cNvSpPr>
            <p:nvPr/>
          </p:nvSpPr>
          <p:spPr bwMode="auto">
            <a:xfrm>
              <a:off x="4032" y="172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296" name="Text Box 200"/>
            <p:cNvSpPr txBox="1">
              <a:spLocks noChangeArrowheads="1"/>
            </p:cNvSpPr>
            <p:nvPr/>
          </p:nvSpPr>
          <p:spPr bwMode="auto">
            <a:xfrm>
              <a:off x="5168" y="240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8297" name="Group 201"/>
            <p:cNvGrpSpPr/>
            <p:nvPr/>
          </p:nvGrpSpPr>
          <p:grpSpPr bwMode="auto">
            <a:xfrm>
              <a:off x="4714" y="2096"/>
              <a:ext cx="96" cy="950"/>
              <a:chOff x="1500" y="1104"/>
              <a:chExt cx="96" cy="864"/>
            </a:xfrm>
          </p:grpSpPr>
          <p:sp>
            <p:nvSpPr>
              <p:cNvPr id="388298" name="Rectangle 202"/>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299" name="Line 203"/>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00" name="Line 204"/>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301" name="Group 205"/>
            <p:cNvGrpSpPr/>
            <p:nvPr/>
          </p:nvGrpSpPr>
          <p:grpSpPr bwMode="auto">
            <a:xfrm>
              <a:off x="4414" y="2096"/>
              <a:ext cx="192" cy="950"/>
              <a:chOff x="864" y="2244"/>
              <a:chExt cx="192" cy="864"/>
            </a:xfrm>
          </p:grpSpPr>
          <p:grpSp>
            <p:nvGrpSpPr>
              <p:cNvPr id="388302" name="Group 206"/>
              <p:cNvGrpSpPr/>
              <p:nvPr/>
            </p:nvGrpSpPr>
            <p:grpSpPr bwMode="auto">
              <a:xfrm>
                <a:off x="864" y="2244"/>
                <a:ext cx="192" cy="864"/>
                <a:chOff x="1212" y="1056"/>
                <a:chExt cx="192" cy="864"/>
              </a:xfrm>
            </p:grpSpPr>
            <p:grpSp>
              <p:nvGrpSpPr>
                <p:cNvPr id="388303" name="Group 207"/>
                <p:cNvGrpSpPr/>
                <p:nvPr/>
              </p:nvGrpSpPr>
              <p:grpSpPr bwMode="auto">
                <a:xfrm flipV="1">
                  <a:off x="1212" y="1392"/>
                  <a:ext cx="192" cy="192"/>
                  <a:chOff x="1344" y="1872"/>
                  <a:chExt cx="192" cy="192"/>
                </a:xfrm>
              </p:grpSpPr>
              <p:sp>
                <p:nvSpPr>
                  <p:cNvPr id="388304" name="Oval 208"/>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05" name="Line 209"/>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06" name="Line 210"/>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07" name="Line 211"/>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08" name="Line 212"/>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09" name="Text Box 213"/>
            <p:cNvSpPr txBox="1">
              <a:spLocks noChangeArrowheads="1"/>
            </p:cNvSpPr>
            <p:nvPr/>
          </p:nvSpPr>
          <p:spPr bwMode="auto">
            <a:xfrm>
              <a:off x="4128" y="262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en-US" altLang="zh-CN" sz="2800" b="1">
                  <a:latin typeface="Times New Roman" panose="02020603050405020304" pitchFamily="18" charset="0"/>
                </a:rPr>
                <a:t>A</a:t>
              </a:r>
            </a:p>
          </p:txBody>
        </p:sp>
        <p:grpSp>
          <p:nvGrpSpPr>
            <p:cNvPr id="388310" name="Group 214"/>
            <p:cNvGrpSpPr/>
            <p:nvPr/>
          </p:nvGrpSpPr>
          <p:grpSpPr bwMode="auto">
            <a:xfrm>
              <a:off x="3526" y="2109"/>
              <a:ext cx="192" cy="950"/>
              <a:chOff x="864" y="2244"/>
              <a:chExt cx="192" cy="864"/>
            </a:xfrm>
          </p:grpSpPr>
          <p:grpSp>
            <p:nvGrpSpPr>
              <p:cNvPr id="388311" name="Group 215"/>
              <p:cNvGrpSpPr/>
              <p:nvPr/>
            </p:nvGrpSpPr>
            <p:grpSpPr bwMode="auto">
              <a:xfrm>
                <a:off x="864" y="2244"/>
                <a:ext cx="192" cy="864"/>
                <a:chOff x="1212" y="1056"/>
                <a:chExt cx="192" cy="864"/>
              </a:xfrm>
            </p:grpSpPr>
            <p:grpSp>
              <p:nvGrpSpPr>
                <p:cNvPr id="388312" name="Group 216"/>
                <p:cNvGrpSpPr/>
                <p:nvPr/>
              </p:nvGrpSpPr>
              <p:grpSpPr bwMode="auto">
                <a:xfrm flipV="1">
                  <a:off x="1212" y="1392"/>
                  <a:ext cx="192" cy="192"/>
                  <a:chOff x="1344" y="1872"/>
                  <a:chExt cx="192" cy="192"/>
                </a:xfrm>
              </p:grpSpPr>
              <p:sp>
                <p:nvSpPr>
                  <p:cNvPr id="388313" name="Oval 217"/>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14" name="Line 218"/>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15" name="Line 219"/>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16" name="Line 220"/>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17" name="Line 221"/>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318" name="Group 222"/>
            <p:cNvGrpSpPr/>
            <p:nvPr/>
          </p:nvGrpSpPr>
          <p:grpSpPr bwMode="auto">
            <a:xfrm>
              <a:off x="3898" y="2108"/>
              <a:ext cx="96" cy="950"/>
              <a:chOff x="1500" y="1104"/>
              <a:chExt cx="96" cy="864"/>
            </a:xfrm>
          </p:grpSpPr>
          <p:sp>
            <p:nvSpPr>
              <p:cNvPr id="388319" name="Rectangle 223"/>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320" name="Line 224"/>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21" name="Line 225"/>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22" name="Text Box 226"/>
            <p:cNvSpPr txBox="1">
              <a:spLocks noChangeArrowheads="1"/>
            </p:cNvSpPr>
            <p:nvPr/>
          </p:nvSpPr>
          <p:spPr bwMode="auto">
            <a:xfrm>
              <a:off x="3933" y="2160"/>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323" name="Text Box 227"/>
            <p:cNvSpPr txBox="1">
              <a:spLocks noChangeArrowheads="1"/>
            </p:cNvSpPr>
            <p:nvPr/>
          </p:nvSpPr>
          <p:spPr bwMode="auto">
            <a:xfrm>
              <a:off x="3264" y="262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4</a:t>
              </a:r>
              <a:r>
                <a:rPr lang="en-US" altLang="zh-CN" sz="2800" b="1">
                  <a:latin typeface="Times New Roman" panose="02020603050405020304" pitchFamily="18" charset="0"/>
                </a:rPr>
                <a:t>A</a:t>
              </a:r>
            </a:p>
          </p:txBody>
        </p:sp>
      </p:grpSp>
      <p:grpSp>
        <p:nvGrpSpPr>
          <p:cNvPr id="388324" name="Group 228"/>
          <p:cNvGrpSpPr/>
          <p:nvPr/>
        </p:nvGrpSpPr>
        <p:grpSpPr bwMode="auto">
          <a:xfrm>
            <a:off x="3579813" y="1731193"/>
            <a:ext cx="5030787" cy="2201863"/>
            <a:chOff x="2702" y="310"/>
            <a:chExt cx="2978" cy="1202"/>
          </a:xfrm>
        </p:grpSpPr>
        <p:sp>
          <p:nvSpPr>
            <p:cNvPr id="388325" name="Line 229"/>
            <p:cNvSpPr>
              <a:spLocks noChangeShapeType="1"/>
            </p:cNvSpPr>
            <p:nvPr/>
          </p:nvSpPr>
          <p:spPr bwMode="auto">
            <a:xfrm>
              <a:off x="3059" y="98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26" name="Oval 230"/>
            <p:cNvSpPr>
              <a:spLocks noChangeArrowheads="1"/>
            </p:cNvSpPr>
            <p:nvPr/>
          </p:nvSpPr>
          <p:spPr bwMode="auto">
            <a:xfrm>
              <a:off x="3107" y="79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27" name="Line 231"/>
            <p:cNvSpPr>
              <a:spLocks noChangeShapeType="1"/>
            </p:cNvSpPr>
            <p:nvPr/>
          </p:nvSpPr>
          <p:spPr bwMode="auto">
            <a:xfrm>
              <a:off x="3203" y="648"/>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28" name="Rectangle 232"/>
            <p:cNvSpPr>
              <a:spLocks noChangeArrowheads="1"/>
            </p:cNvSpPr>
            <p:nvPr/>
          </p:nvSpPr>
          <p:spPr bwMode="auto">
            <a:xfrm>
              <a:off x="3155" y="112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329" name="Line 233"/>
            <p:cNvSpPr>
              <a:spLocks noChangeShapeType="1"/>
            </p:cNvSpPr>
            <p:nvPr/>
          </p:nvSpPr>
          <p:spPr bwMode="auto">
            <a:xfrm>
              <a:off x="3203" y="1320"/>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30" name="Text Box 234"/>
            <p:cNvSpPr txBox="1">
              <a:spLocks noChangeArrowheads="1"/>
            </p:cNvSpPr>
            <p:nvPr/>
          </p:nvSpPr>
          <p:spPr bwMode="auto">
            <a:xfrm>
              <a:off x="3025" y="614"/>
              <a:ext cx="191" cy="4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70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70000"/>
                </a:lnSpc>
                <a:spcBef>
                  <a:spcPct val="50000"/>
                </a:spcBef>
              </a:pPr>
              <a:r>
                <a:rPr lang="zh-CN" altLang="en-US" sz="2800" b="1">
                  <a:latin typeface="Times New Roman" panose="02020603050405020304" pitchFamily="18" charset="0"/>
                </a:rPr>
                <a:t>-</a:t>
              </a:r>
            </a:p>
          </p:txBody>
        </p:sp>
        <p:grpSp>
          <p:nvGrpSpPr>
            <p:cNvPr id="388331" name="Group 235"/>
            <p:cNvGrpSpPr/>
            <p:nvPr/>
          </p:nvGrpSpPr>
          <p:grpSpPr bwMode="auto">
            <a:xfrm>
              <a:off x="3659" y="648"/>
              <a:ext cx="192" cy="864"/>
              <a:chOff x="1212" y="1056"/>
              <a:chExt cx="192" cy="864"/>
            </a:xfrm>
          </p:grpSpPr>
          <p:grpSp>
            <p:nvGrpSpPr>
              <p:cNvPr id="388332" name="Group 236"/>
              <p:cNvGrpSpPr/>
              <p:nvPr/>
            </p:nvGrpSpPr>
            <p:grpSpPr bwMode="auto">
              <a:xfrm flipV="1">
                <a:off x="1212" y="1392"/>
                <a:ext cx="192" cy="192"/>
                <a:chOff x="1344" y="1872"/>
                <a:chExt cx="192" cy="192"/>
              </a:xfrm>
            </p:grpSpPr>
            <p:sp>
              <p:nvSpPr>
                <p:cNvPr id="388333" name="Oval 237"/>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34" name="Line 238"/>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35" name="Line 239"/>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36" name="Line 240"/>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8337" name="Group 241"/>
            <p:cNvGrpSpPr/>
            <p:nvPr/>
          </p:nvGrpSpPr>
          <p:grpSpPr bwMode="auto">
            <a:xfrm>
              <a:off x="4139" y="648"/>
              <a:ext cx="96" cy="852"/>
              <a:chOff x="1500" y="1104"/>
              <a:chExt cx="96" cy="864"/>
            </a:xfrm>
          </p:grpSpPr>
          <p:sp>
            <p:nvSpPr>
              <p:cNvPr id="388338" name="Rectangle 242"/>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339" name="Line 243"/>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0" name="Line 244"/>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41" name="Rectangle 245"/>
            <p:cNvSpPr>
              <a:spLocks noChangeArrowheads="1"/>
            </p:cNvSpPr>
            <p:nvPr/>
          </p:nvSpPr>
          <p:spPr bwMode="auto">
            <a:xfrm rot="-5400000">
              <a:off x="4452" y="552"/>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8342" name="Line 246"/>
            <p:cNvSpPr>
              <a:spLocks noChangeShapeType="1"/>
            </p:cNvSpPr>
            <p:nvPr/>
          </p:nvSpPr>
          <p:spPr bwMode="auto">
            <a:xfrm rot="-5400000">
              <a:off x="4992" y="250"/>
              <a:ext cx="0" cy="79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3" name="Line 247"/>
            <p:cNvSpPr>
              <a:spLocks noChangeShapeType="1"/>
            </p:cNvSpPr>
            <p:nvPr/>
          </p:nvSpPr>
          <p:spPr bwMode="auto">
            <a:xfrm rot="5400000">
              <a:off x="3802" y="48"/>
              <a:ext cx="1" cy="120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4" name="Line 248"/>
            <p:cNvSpPr>
              <a:spLocks noChangeShapeType="1"/>
            </p:cNvSpPr>
            <p:nvPr/>
          </p:nvSpPr>
          <p:spPr bwMode="auto">
            <a:xfrm>
              <a:off x="4811" y="98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5" name="Oval 249"/>
            <p:cNvSpPr>
              <a:spLocks noChangeArrowheads="1"/>
            </p:cNvSpPr>
            <p:nvPr/>
          </p:nvSpPr>
          <p:spPr bwMode="auto">
            <a:xfrm>
              <a:off x="4859" y="79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6" name="Line 250"/>
            <p:cNvSpPr>
              <a:spLocks noChangeShapeType="1"/>
            </p:cNvSpPr>
            <p:nvPr/>
          </p:nvSpPr>
          <p:spPr bwMode="auto">
            <a:xfrm>
              <a:off x="4955" y="648"/>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7" name="Rectangle 251"/>
            <p:cNvSpPr>
              <a:spLocks noChangeArrowheads="1"/>
            </p:cNvSpPr>
            <p:nvPr/>
          </p:nvSpPr>
          <p:spPr bwMode="auto">
            <a:xfrm>
              <a:off x="4907" y="112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348" name="Line 252"/>
            <p:cNvSpPr>
              <a:spLocks noChangeShapeType="1"/>
            </p:cNvSpPr>
            <p:nvPr/>
          </p:nvSpPr>
          <p:spPr bwMode="auto">
            <a:xfrm>
              <a:off x="4955" y="1320"/>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49" name="Text Box 253"/>
            <p:cNvSpPr txBox="1">
              <a:spLocks noChangeArrowheads="1"/>
            </p:cNvSpPr>
            <p:nvPr/>
          </p:nvSpPr>
          <p:spPr bwMode="auto">
            <a:xfrm>
              <a:off x="4763" y="660"/>
              <a:ext cx="192" cy="4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65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65000"/>
                </a:lnSpc>
                <a:spcBef>
                  <a:spcPct val="50000"/>
                </a:spcBef>
              </a:pPr>
              <a:r>
                <a:rPr lang="zh-CN" altLang="en-US" sz="2800" b="1">
                  <a:latin typeface="Times New Roman" panose="02020603050405020304" pitchFamily="18" charset="0"/>
                </a:rPr>
                <a:t>-</a:t>
              </a:r>
            </a:p>
          </p:txBody>
        </p:sp>
        <p:grpSp>
          <p:nvGrpSpPr>
            <p:cNvPr id="388350" name="Group 254"/>
            <p:cNvGrpSpPr/>
            <p:nvPr/>
          </p:nvGrpSpPr>
          <p:grpSpPr bwMode="auto">
            <a:xfrm>
              <a:off x="5327" y="648"/>
              <a:ext cx="96" cy="864"/>
              <a:chOff x="1500" y="1104"/>
              <a:chExt cx="96" cy="864"/>
            </a:xfrm>
          </p:grpSpPr>
          <p:sp>
            <p:nvSpPr>
              <p:cNvPr id="388351" name="Rectangle 255"/>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8352" name="Line 256"/>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53" name="Line 257"/>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8354" name="Line 258"/>
            <p:cNvSpPr>
              <a:spLocks noChangeShapeType="1"/>
            </p:cNvSpPr>
            <p:nvPr/>
          </p:nvSpPr>
          <p:spPr bwMode="auto">
            <a:xfrm>
              <a:off x="3191" y="1500"/>
              <a:ext cx="218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55" name="Text Box 259"/>
            <p:cNvSpPr txBox="1">
              <a:spLocks noChangeArrowheads="1"/>
            </p:cNvSpPr>
            <p:nvPr/>
          </p:nvSpPr>
          <p:spPr bwMode="auto">
            <a:xfrm>
              <a:off x="2747" y="741"/>
              <a:ext cx="367"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6</a:t>
              </a:r>
              <a:r>
                <a:rPr lang="en-US" altLang="zh-CN" sz="2800" b="1">
                  <a:latin typeface="Times New Roman" panose="02020603050405020304" pitchFamily="18" charset="0"/>
                </a:rPr>
                <a:t>V</a:t>
              </a:r>
            </a:p>
          </p:txBody>
        </p:sp>
        <p:sp>
          <p:nvSpPr>
            <p:cNvPr id="388356" name="Text Box 260"/>
            <p:cNvSpPr txBox="1">
              <a:spLocks noChangeArrowheads="1"/>
            </p:cNvSpPr>
            <p:nvPr/>
          </p:nvSpPr>
          <p:spPr bwMode="auto">
            <a:xfrm>
              <a:off x="4549" y="717"/>
              <a:ext cx="366"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4</a:t>
              </a:r>
              <a:r>
                <a:rPr lang="en-US" altLang="zh-CN" sz="2800" b="1">
                  <a:latin typeface="Times New Roman" panose="02020603050405020304" pitchFamily="18" charset="0"/>
                </a:rPr>
                <a:t>V</a:t>
              </a:r>
            </a:p>
          </p:txBody>
        </p:sp>
        <p:sp>
          <p:nvSpPr>
            <p:cNvPr id="388357" name="Line 261"/>
            <p:cNvSpPr>
              <a:spLocks noChangeShapeType="1"/>
            </p:cNvSpPr>
            <p:nvPr/>
          </p:nvSpPr>
          <p:spPr bwMode="auto">
            <a:xfrm flipH="1" flipV="1">
              <a:off x="3623" y="792"/>
              <a:ext cx="0" cy="29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58" name="Text Box 262"/>
            <p:cNvSpPr txBox="1">
              <a:spLocks noChangeArrowheads="1"/>
            </p:cNvSpPr>
            <p:nvPr/>
          </p:nvSpPr>
          <p:spPr bwMode="auto">
            <a:xfrm>
              <a:off x="5489" y="645"/>
              <a:ext cx="191" cy="2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8359" name="Text Box 263"/>
            <p:cNvSpPr txBox="1">
              <a:spLocks noChangeArrowheads="1"/>
            </p:cNvSpPr>
            <p:nvPr/>
          </p:nvSpPr>
          <p:spPr bwMode="auto">
            <a:xfrm>
              <a:off x="3413" y="1078"/>
              <a:ext cx="367"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sp>
          <p:nvSpPr>
            <p:cNvPr id="388360" name="Line 264"/>
            <p:cNvSpPr>
              <a:spLocks noChangeShapeType="1"/>
            </p:cNvSpPr>
            <p:nvPr/>
          </p:nvSpPr>
          <p:spPr bwMode="auto">
            <a:xfrm>
              <a:off x="5495" y="696"/>
              <a:ext cx="0" cy="31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8361" name="Text Box 265"/>
            <p:cNvSpPr txBox="1">
              <a:spLocks noChangeArrowheads="1"/>
            </p:cNvSpPr>
            <p:nvPr/>
          </p:nvSpPr>
          <p:spPr bwMode="auto">
            <a:xfrm>
              <a:off x="2702" y="1089"/>
              <a:ext cx="429"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3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362" name="Text Box 266"/>
            <p:cNvSpPr txBox="1">
              <a:spLocks noChangeArrowheads="1"/>
            </p:cNvSpPr>
            <p:nvPr/>
          </p:nvSpPr>
          <p:spPr bwMode="auto">
            <a:xfrm>
              <a:off x="4429" y="1112"/>
              <a:ext cx="429"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363" name="Text Box 267"/>
            <p:cNvSpPr txBox="1">
              <a:spLocks noChangeArrowheads="1"/>
            </p:cNvSpPr>
            <p:nvPr/>
          </p:nvSpPr>
          <p:spPr bwMode="auto">
            <a:xfrm>
              <a:off x="4267" y="310"/>
              <a:ext cx="428"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364" name="Text Box 268"/>
            <p:cNvSpPr txBox="1">
              <a:spLocks noChangeArrowheads="1"/>
            </p:cNvSpPr>
            <p:nvPr/>
          </p:nvSpPr>
          <p:spPr bwMode="auto">
            <a:xfrm>
              <a:off x="3757" y="1135"/>
              <a:ext cx="429"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6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8365" name="Text Box 269"/>
            <p:cNvSpPr txBox="1">
              <a:spLocks noChangeArrowheads="1"/>
            </p:cNvSpPr>
            <p:nvPr/>
          </p:nvSpPr>
          <p:spPr bwMode="auto">
            <a:xfrm>
              <a:off x="5001" y="1089"/>
              <a:ext cx="375" cy="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sp>
        <p:nvSpPr>
          <p:cNvPr id="388366" name="Rectangle 270"/>
          <p:cNvSpPr>
            <a:spLocks noChangeArrowheads="1"/>
          </p:cNvSpPr>
          <p:nvPr/>
        </p:nvSpPr>
        <p:spPr bwMode="auto">
          <a:xfrm>
            <a:off x="228420" y="954439"/>
            <a:ext cx="7868628" cy="12003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0" hangingPunct="0"/>
            <a:r>
              <a:rPr lang="zh-CN" altLang="en-US" sz="2400" b="1" dirty="0">
                <a:solidFill>
                  <a:schemeClr val="accent2"/>
                </a:solidFill>
                <a:latin typeface="宋体" panose="02010600030101010101" pitchFamily="2" charset="-122"/>
              </a:rPr>
              <a:t>例3：</a:t>
            </a:r>
          </a:p>
          <a:p>
            <a:pPr eaLnBrk="0" hangingPunct="0"/>
            <a:r>
              <a:rPr kumimoji="0" lang="zh-CN" altLang="en-US" sz="2400" b="1" dirty="0" smtClean="0">
                <a:effectLst>
                  <a:outerShdw blurRad="38100" dist="38100" dir="2700000" algn="tl">
                    <a:srgbClr val="000000"/>
                  </a:outerShdw>
                </a:effectLst>
                <a:latin typeface="Times New Roman" panose="02020603050405020304" pitchFamily="18" charset="0"/>
              </a:rPr>
              <a:t>试用</a:t>
            </a:r>
            <a:r>
              <a:rPr kumimoji="0" lang="zh-CN" altLang="en-US" sz="2400" b="1" dirty="0">
                <a:effectLst>
                  <a:outerShdw blurRad="38100" dist="38100" dir="2700000" algn="tl">
                    <a:srgbClr val="000000"/>
                  </a:outerShdw>
                </a:effectLst>
                <a:latin typeface="Times New Roman" panose="02020603050405020304" pitchFamily="18" charset="0"/>
              </a:rPr>
              <a:t>电压源与电流源等效变换的方法</a:t>
            </a:r>
          </a:p>
          <a:p>
            <a:pPr eaLnBrk="0" hangingPunct="0"/>
            <a:r>
              <a:rPr kumimoji="0" lang="zh-CN" altLang="en-US" sz="2400" b="1" dirty="0">
                <a:effectLst>
                  <a:outerShdw blurRad="38100" dist="38100" dir="2700000" algn="tl">
                    <a:srgbClr val="000000"/>
                  </a:outerShdw>
                </a:effectLst>
                <a:latin typeface="Times New Roman" panose="02020603050405020304" pitchFamily="18" charset="0"/>
              </a:rPr>
              <a:t>计算图示电路中1 </a:t>
            </a:r>
            <a:r>
              <a:rPr kumimoji="0" lang="zh-CN" altLang="en-US" sz="2400" b="1" dirty="0">
                <a:effectLst>
                  <a:outerShdw blurRad="38100" dist="38100" dir="2700000" algn="tl">
                    <a:srgbClr val="000000"/>
                  </a:outerShdw>
                </a:effectLst>
                <a:latin typeface="Times New Roman" panose="02020603050405020304" pitchFamily="18" charset="0"/>
                <a:sym typeface="Symbol" panose="05050102010706020507" pitchFamily="18" charset="2"/>
              </a:rPr>
              <a:t></a:t>
            </a:r>
            <a:r>
              <a:rPr kumimoji="0" lang="zh-CN" altLang="en-US" sz="2400" b="1" dirty="0">
                <a:effectLst>
                  <a:outerShdw blurRad="38100" dist="38100" dir="2700000" algn="tl">
                    <a:srgbClr val="000000"/>
                  </a:outerShdw>
                </a:effectLst>
                <a:latin typeface="Times New Roman" panose="02020603050405020304" pitchFamily="18" charset="0"/>
              </a:rPr>
              <a:t>电阻中的电流</a:t>
            </a:r>
            <a:r>
              <a:rPr kumimoji="0" lang="zh-CN" altLang="en-US" sz="2400" dirty="0">
                <a:effectLst>
                  <a:outerShdw blurRad="38100" dist="38100" dir="2700000" algn="tl">
                    <a:srgbClr val="000000"/>
                  </a:outerShdw>
                </a:effectLst>
                <a:latin typeface="Times New Roman" panose="02020603050405020304" pitchFamily="18" charset="0"/>
              </a:rPr>
              <a:t>。</a:t>
            </a:r>
          </a:p>
        </p:txBody>
      </p:sp>
      <p:sp>
        <p:nvSpPr>
          <p:cNvPr id="388370" name="AutoShape 274"/>
          <p:cNvSpPr>
            <a:spLocks noChangeArrowheads="1"/>
          </p:cNvSpPr>
          <p:nvPr/>
        </p:nvSpPr>
        <p:spPr bwMode="auto">
          <a:xfrm>
            <a:off x="4681538" y="5367338"/>
            <a:ext cx="652462" cy="347662"/>
          </a:xfrm>
          <a:prstGeom prst="notchedRightArrow">
            <a:avLst>
              <a:gd name="adj1" fmla="val 50000"/>
              <a:gd name="adj2" fmla="val 46918"/>
            </a:avLst>
          </a:prstGeom>
          <a:gradFill rotWithShape="0">
            <a:gsLst>
              <a:gs pos="0">
                <a:srgbClr val="FF3300"/>
              </a:gs>
              <a:gs pos="100000">
                <a:srgbClr val="FF3300">
                  <a:gamma/>
                  <a:shade val="46275"/>
                  <a:invGamma/>
                </a:srgbClr>
              </a:gs>
            </a:gsLst>
            <a:path path="rect">
              <a:fillToRect r="100000" b="100000"/>
            </a:path>
          </a:gradFill>
          <a:ln w="38100">
            <a:solidFill>
              <a:srgbClr val="FFFF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88224"/>
                                        </p:tgtEl>
                                        <p:attrNameLst>
                                          <p:attrName>style.visibility</p:attrName>
                                        </p:attrNameLst>
                                      </p:cBhvr>
                                      <p:to>
                                        <p:strVal val="visible"/>
                                      </p:to>
                                    </p:set>
                                    <p:animEffect transition="in" filter="box(out)">
                                      <p:cBhvr>
                                        <p:cTn id="7" dur="500"/>
                                        <p:tgtEl>
                                          <p:spTgt spid="3882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88225"/>
                                        </p:tgtEl>
                                        <p:attrNameLst>
                                          <p:attrName>style.visibility</p:attrName>
                                        </p:attrNameLst>
                                      </p:cBhvr>
                                      <p:to>
                                        <p:strVal val="visible"/>
                                      </p:to>
                                    </p:set>
                                    <p:animEffect transition="in" filter="randombar(horizontal)">
                                      <p:cBhvr>
                                        <p:cTn id="12" dur="500"/>
                                        <p:tgtEl>
                                          <p:spTgt spid="3882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8370"/>
                                        </p:tgtEl>
                                        <p:attrNameLst>
                                          <p:attrName>style.visibility</p:attrName>
                                        </p:attrNameLst>
                                      </p:cBhvr>
                                      <p:to>
                                        <p:strVal val="visible"/>
                                      </p:to>
                                    </p:set>
                                    <p:animEffect transition="in" filter="wipe(left)">
                                      <p:cBhvr>
                                        <p:cTn id="17" dur="500"/>
                                        <p:tgtEl>
                                          <p:spTgt spid="388370"/>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388283"/>
                                        </p:tgtEl>
                                        <p:attrNameLst>
                                          <p:attrName>style.visibility</p:attrName>
                                        </p:attrNameLst>
                                      </p:cBhvr>
                                      <p:to>
                                        <p:strVal val="visible"/>
                                      </p:to>
                                    </p:set>
                                    <p:animEffect transition="in" filter="wipe(left)">
                                      <p:cBhvr>
                                        <p:cTn id="21" dur="500"/>
                                        <p:tgtEl>
                                          <p:spTgt spid="388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224" grpId="0" autoUpdateAnimBg="0"/>
      <p:bldP spid="38837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ChangeArrowheads="1"/>
          </p:cNvSpPr>
          <p:nvPr/>
        </p:nvSpPr>
        <p:spPr bwMode="auto">
          <a:xfrm>
            <a:off x="469900" y="299085"/>
            <a:ext cx="101282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3300"/>
                </a:solidFill>
                <a:miter lim="800000"/>
                <a:headEnd/>
                <a:tailEnd/>
              </a14:hiddenLine>
            </a:ext>
          </a:extLst>
        </p:spPr>
        <p:txBody>
          <a:bodyPr anchor="ctr"/>
          <a:lstStyle/>
          <a:p>
            <a:pPr eaLnBrk="0" hangingPunct="0"/>
            <a:r>
              <a:rPr kumimoji="0" lang="zh-CN" altLang="en-US" sz="2500" b="1">
                <a:latin typeface="宋体" panose="02010600030101010101" pitchFamily="2" charset="-122"/>
              </a:rPr>
              <a:t>例3:</a:t>
            </a:r>
            <a:endParaRPr kumimoji="0" lang="zh-CN" altLang="en-US" sz="2500">
              <a:latin typeface="宋体" panose="02010600030101010101" pitchFamily="2" charset="-122"/>
            </a:endParaRPr>
          </a:p>
        </p:txBody>
      </p:sp>
      <p:sp>
        <p:nvSpPr>
          <p:cNvPr id="389123" name="Rectangle 3"/>
          <p:cNvSpPr>
            <a:spLocks noChangeArrowheads="1"/>
          </p:cNvSpPr>
          <p:nvPr/>
        </p:nvSpPr>
        <p:spPr bwMode="auto">
          <a:xfrm>
            <a:off x="255588" y="2292350"/>
            <a:ext cx="1192212" cy="60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a:lstStyle/>
          <a:p>
            <a:pPr eaLnBrk="0" hangingPunct="0"/>
            <a:r>
              <a:rPr kumimoji="0" lang="zh-CN" altLang="en-US" sz="3200" b="1">
                <a:latin typeface="Times New Roman" panose="02020603050405020304" pitchFamily="18" charset="0"/>
              </a:rPr>
              <a:t>解</a:t>
            </a:r>
            <a:r>
              <a:rPr kumimoji="0" lang="zh-CN" altLang="en-US" sz="2000" b="1">
                <a:latin typeface="Times New Roman" panose="02020603050405020304" pitchFamily="18" charset="0"/>
              </a:rPr>
              <a:t>：</a:t>
            </a:r>
            <a:endParaRPr kumimoji="0" lang="zh-CN" altLang="en-US" sz="2800">
              <a:latin typeface="Times New Roman" panose="02020603050405020304" pitchFamily="18" charset="0"/>
            </a:endParaRPr>
          </a:p>
        </p:txBody>
      </p:sp>
      <p:grpSp>
        <p:nvGrpSpPr>
          <p:cNvPr id="389124" name="Group 4"/>
          <p:cNvGrpSpPr/>
          <p:nvPr/>
        </p:nvGrpSpPr>
        <p:grpSpPr bwMode="auto">
          <a:xfrm>
            <a:off x="762000" y="2324100"/>
            <a:ext cx="3657600" cy="2112963"/>
            <a:chOff x="3264" y="1728"/>
            <a:chExt cx="2304" cy="1331"/>
          </a:xfrm>
        </p:grpSpPr>
        <p:sp>
          <p:nvSpPr>
            <p:cNvPr id="389125" name="Rectangle 5"/>
            <p:cNvSpPr>
              <a:spLocks noChangeArrowheads="1"/>
            </p:cNvSpPr>
            <p:nvPr/>
          </p:nvSpPr>
          <p:spPr bwMode="auto">
            <a:xfrm rot="-5400000">
              <a:off x="4182" y="2014"/>
              <a:ext cx="105"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9126" name="Line 6"/>
            <p:cNvSpPr>
              <a:spLocks noChangeShapeType="1"/>
            </p:cNvSpPr>
            <p:nvPr/>
          </p:nvSpPr>
          <p:spPr bwMode="auto">
            <a:xfrm rot="-5400000">
              <a:off x="4744" y="1684"/>
              <a:ext cx="10" cy="838"/>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27" name="Line 7"/>
            <p:cNvSpPr>
              <a:spLocks noChangeShapeType="1"/>
            </p:cNvSpPr>
            <p:nvPr/>
          </p:nvSpPr>
          <p:spPr bwMode="auto">
            <a:xfrm rot="5400000">
              <a:off x="3879" y="1851"/>
              <a:ext cx="1" cy="51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128" name="Group 8"/>
            <p:cNvGrpSpPr/>
            <p:nvPr/>
          </p:nvGrpSpPr>
          <p:grpSpPr bwMode="auto">
            <a:xfrm>
              <a:off x="5110" y="2096"/>
              <a:ext cx="96" cy="950"/>
              <a:chOff x="1500" y="1104"/>
              <a:chExt cx="96" cy="864"/>
            </a:xfrm>
          </p:grpSpPr>
          <p:sp>
            <p:nvSpPr>
              <p:cNvPr id="389129" name="Rectangle 9"/>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130" name="Line 10"/>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31" name="Line 11"/>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32" name="Line 12"/>
            <p:cNvSpPr>
              <a:spLocks noChangeShapeType="1"/>
            </p:cNvSpPr>
            <p:nvPr/>
          </p:nvSpPr>
          <p:spPr bwMode="auto">
            <a:xfrm>
              <a:off x="3622" y="3046"/>
              <a:ext cx="1546"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33" name="Text Box 13"/>
            <p:cNvSpPr txBox="1">
              <a:spLocks noChangeArrowheads="1"/>
            </p:cNvSpPr>
            <p:nvPr/>
          </p:nvSpPr>
          <p:spPr bwMode="auto">
            <a:xfrm>
              <a:off x="5267" y="2064"/>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9134" name="Line 14"/>
            <p:cNvSpPr>
              <a:spLocks noChangeShapeType="1"/>
            </p:cNvSpPr>
            <p:nvPr/>
          </p:nvSpPr>
          <p:spPr bwMode="auto">
            <a:xfrm>
              <a:off x="5278" y="2109"/>
              <a:ext cx="0" cy="343"/>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35" name="Text Box 15"/>
            <p:cNvSpPr txBox="1">
              <a:spLocks noChangeArrowheads="1"/>
            </p:cNvSpPr>
            <p:nvPr/>
          </p:nvSpPr>
          <p:spPr bwMode="auto">
            <a:xfrm>
              <a:off x="4736" y="2160"/>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136" name="Text Box 16"/>
            <p:cNvSpPr txBox="1">
              <a:spLocks noChangeArrowheads="1"/>
            </p:cNvSpPr>
            <p:nvPr/>
          </p:nvSpPr>
          <p:spPr bwMode="auto">
            <a:xfrm>
              <a:off x="4032" y="172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137" name="Text Box 17"/>
            <p:cNvSpPr txBox="1">
              <a:spLocks noChangeArrowheads="1"/>
            </p:cNvSpPr>
            <p:nvPr/>
          </p:nvSpPr>
          <p:spPr bwMode="auto">
            <a:xfrm>
              <a:off x="5168" y="2406"/>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9138" name="Group 18"/>
            <p:cNvGrpSpPr/>
            <p:nvPr/>
          </p:nvGrpSpPr>
          <p:grpSpPr bwMode="auto">
            <a:xfrm>
              <a:off x="4714" y="2096"/>
              <a:ext cx="96" cy="950"/>
              <a:chOff x="1500" y="1104"/>
              <a:chExt cx="96" cy="864"/>
            </a:xfrm>
          </p:grpSpPr>
          <p:sp>
            <p:nvSpPr>
              <p:cNvPr id="389139" name="Rectangle 19"/>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140" name="Line 20"/>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41" name="Line 21"/>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142" name="Group 22"/>
            <p:cNvGrpSpPr/>
            <p:nvPr/>
          </p:nvGrpSpPr>
          <p:grpSpPr bwMode="auto">
            <a:xfrm>
              <a:off x="4414" y="2096"/>
              <a:ext cx="192" cy="950"/>
              <a:chOff x="864" y="2244"/>
              <a:chExt cx="192" cy="864"/>
            </a:xfrm>
          </p:grpSpPr>
          <p:grpSp>
            <p:nvGrpSpPr>
              <p:cNvPr id="389143" name="Group 23"/>
              <p:cNvGrpSpPr/>
              <p:nvPr/>
            </p:nvGrpSpPr>
            <p:grpSpPr bwMode="auto">
              <a:xfrm>
                <a:off x="864" y="2244"/>
                <a:ext cx="192" cy="864"/>
                <a:chOff x="1212" y="1056"/>
                <a:chExt cx="192" cy="864"/>
              </a:xfrm>
            </p:grpSpPr>
            <p:grpSp>
              <p:nvGrpSpPr>
                <p:cNvPr id="389144" name="Group 24"/>
                <p:cNvGrpSpPr/>
                <p:nvPr/>
              </p:nvGrpSpPr>
              <p:grpSpPr bwMode="auto">
                <a:xfrm flipV="1">
                  <a:off x="1212" y="1392"/>
                  <a:ext cx="192" cy="192"/>
                  <a:chOff x="1344" y="1872"/>
                  <a:chExt cx="192" cy="192"/>
                </a:xfrm>
              </p:grpSpPr>
              <p:sp>
                <p:nvSpPr>
                  <p:cNvPr id="389145" name="Oval 25"/>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46" name="Line 26"/>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47" name="Line 27"/>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48" name="Line 28"/>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49" name="Line 29"/>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50" name="Text Box 30"/>
            <p:cNvSpPr txBox="1">
              <a:spLocks noChangeArrowheads="1"/>
            </p:cNvSpPr>
            <p:nvPr/>
          </p:nvSpPr>
          <p:spPr bwMode="auto">
            <a:xfrm>
              <a:off x="4128" y="262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en-US" altLang="zh-CN" sz="2800" b="1">
                  <a:latin typeface="Times New Roman" panose="02020603050405020304" pitchFamily="18" charset="0"/>
                </a:rPr>
                <a:t>A</a:t>
              </a:r>
            </a:p>
          </p:txBody>
        </p:sp>
        <p:grpSp>
          <p:nvGrpSpPr>
            <p:cNvPr id="389151" name="Group 31"/>
            <p:cNvGrpSpPr/>
            <p:nvPr/>
          </p:nvGrpSpPr>
          <p:grpSpPr bwMode="auto">
            <a:xfrm>
              <a:off x="3526" y="2109"/>
              <a:ext cx="192" cy="950"/>
              <a:chOff x="864" y="2244"/>
              <a:chExt cx="192" cy="864"/>
            </a:xfrm>
          </p:grpSpPr>
          <p:grpSp>
            <p:nvGrpSpPr>
              <p:cNvPr id="389152" name="Group 32"/>
              <p:cNvGrpSpPr/>
              <p:nvPr/>
            </p:nvGrpSpPr>
            <p:grpSpPr bwMode="auto">
              <a:xfrm>
                <a:off x="864" y="2244"/>
                <a:ext cx="192" cy="864"/>
                <a:chOff x="1212" y="1056"/>
                <a:chExt cx="192" cy="864"/>
              </a:xfrm>
            </p:grpSpPr>
            <p:grpSp>
              <p:nvGrpSpPr>
                <p:cNvPr id="389153" name="Group 33"/>
                <p:cNvGrpSpPr/>
                <p:nvPr/>
              </p:nvGrpSpPr>
              <p:grpSpPr bwMode="auto">
                <a:xfrm flipV="1">
                  <a:off x="1212" y="1392"/>
                  <a:ext cx="192" cy="192"/>
                  <a:chOff x="1344" y="1872"/>
                  <a:chExt cx="192" cy="192"/>
                </a:xfrm>
              </p:grpSpPr>
              <p:sp>
                <p:nvSpPr>
                  <p:cNvPr id="389154" name="Oval 34"/>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55" name="Line 35"/>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56" name="Line 36"/>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57" name="Line 37"/>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58" name="Line 38"/>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159" name="Group 39"/>
            <p:cNvGrpSpPr/>
            <p:nvPr/>
          </p:nvGrpSpPr>
          <p:grpSpPr bwMode="auto">
            <a:xfrm>
              <a:off x="3898" y="2108"/>
              <a:ext cx="96" cy="950"/>
              <a:chOff x="1500" y="1104"/>
              <a:chExt cx="96" cy="864"/>
            </a:xfrm>
          </p:grpSpPr>
          <p:sp>
            <p:nvSpPr>
              <p:cNvPr id="389160" name="Rectangle 40"/>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161" name="Line 41"/>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62" name="Line 42"/>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63" name="Text Box 43"/>
            <p:cNvSpPr txBox="1">
              <a:spLocks noChangeArrowheads="1"/>
            </p:cNvSpPr>
            <p:nvPr/>
          </p:nvSpPr>
          <p:spPr bwMode="auto">
            <a:xfrm>
              <a:off x="3933" y="2160"/>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164" name="Text Box 44"/>
            <p:cNvSpPr txBox="1">
              <a:spLocks noChangeArrowheads="1"/>
            </p:cNvSpPr>
            <p:nvPr/>
          </p:nvSpPr>
          <p:spPr bwMode="auto">
            <a:xfrm>
              <a:off x="3264" y="262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4</a:t>
              </a:r>
              <a:r>
                <a:rPr lang="en-US" altLang="zh-CN" sz="2800" b="1">
                  <a:latin typeface="Times New Roman" panose="02020603050405020304" pitchFamily="18" charset="0"/>
                </a:rPr>
                <a:t>A</a:t>
              </a:r>
            </a:p>
          </p:txBody>
        </p:sp>
      </p:grpSp>
      <p:sp>
        <p:nvSpPr>
          <p:cNvPr id="389165" name="AutoShape 45"/>
          <p:cNvSpPr>
            <a:spLocks noChangeArrowheads="1"/>
          </p:cNvSpPr>
          <p:nvPr/>
        </p:nvSpPr>
        <p:spPr bwMode="auto">
          <a:xfrm>
            <a:off x="4572000" y="3905250"/>
            <a:ext cx="438150" cy="438150"/>
          </a:xfrm>
          <a:prstGeom prst="notchedRightArrow">
            <a:avLst>
              <a:gd name="adj1" fmla="val 50000"/>
              <a:gd name="adj2" fmla="val 25000"/>
            </a:avLst>
          </a:prstGeom>
          <a:gradFill rotWithShape="0">
            <a:gsLst>
              <a:gs pos="0">
                <a:srgbClr val="FFCCCC"/>
              </a:gs>
              <a:gs pos="100000">
                <a:srgbClr val="FFCCCC">
                  <a:gamma/>
                  <a:shade val="46275"/>
                  <a:invGamma/>
                </a:srgbClr>
              </a:gs>
            </a:gsLst>
            <a:lin ang="0" scaled="1"/>
          </a:gradFill>
          <a:ln w="38100">
            <a:solidFill>
              <a:srgbClr val="FF33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166" name="Group 46"/>
          <p:cNvGrpSpPr/>
          <p:nvPr/>
        </p:nvGrpSpPr>
        <p:grpSpPr bwMode="auto">
          <a:xfrm>
            <a:off x="5030788" y="2497138"/>
            <a:ext cx="3386137" cy="2065337"/>
            <a:chOff x="169" y="2991"/>
            <a:chExt cx="2028" cy="1185"/>
          </a:xfrm>
        </p:grpSpPr>
        <p:sp>
          <p:nvSpPr>
            <p:cNvPr id="389167" name="Text Box 47"/>
            <p:cNvSpPr txBox="1">
              <a:spLocks noChangeArrowheads="1"/>
            </p:cNvSpPr>
            <p:nvPr/>
          </p:nvSpPr>
          <p:spPr bwMode="auto">
            <a:xfrm>
              <a:off x="1817" y="3631"/>
              <a:ext cx="380"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9168" name="Group 48"/>
            <p:cNvGrpSpPr/>
            <p:nvPr/>
          </p:nvGrpSpPr>
          <p:grpSpPr bwMode="auto">
            <a:xfrm>
              <a:off x="576" y="3264"/>
              <a:ext cx="576" cy="96"/>
              <a:chOff x="1692" y="1224"/>
              <a:chExt cx="576" cy="96"/>
            </a:xfrm>
          </p:grpSpPr>
          <p:sp>
            <p:nvSpPr>
              <p:cNvPr id="389169" name="Rectangle 49"/>
              <p:cNvSpPr>
                <a:spLocks noChangeArrowheads="1"/>
              </p:cNvSpPr>
              <p:nvPr/>
            </p:nvSpPr>
            <p:spPr bwMode="auto">
              <a:xfrm rot="-5400000">
                <a:off x="1933" y="1176"/>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9170" name="Line 50"/>
              <p:cNvSpPr>
                <a:spLocks noChangeShapeType="1"/>
              </p:cNvSpPr>
              <p:nvPr/>
            </p:nvSpPr>
            <p:spPr bwMode="auto">
              <a:xfrm rot="-5400000">
                <a:off x="2172" y="117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71" name="Line 51"/>
              <p:cNvSpPr>
                <a:spLocks noChangeShapeType="1"/>
              </p:cNvSpPr>
              <p:nvPr/>
            </p:nvSpPr>
            <p:spPr bwMode="auto">
              <a:xfrm rot="16200000" flipV="1">
                <a:off x="1788" y="1175"/>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72" name="Line 52"/>
            <p:cNvSpPr>
              <a:spLocks noChangeShapeType="1"/>
            </p:cNvSpPr>
            <p:nvPr/>
          </p:nvSpPr>
          <p:spPr bwMode="auto">
            <a:xfrm>
              <a:off x="1116" y="3312"/>
              <a:ext cx="68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173" name="Group 53"/>
            <p:cNvGrpSpPr/>
            <p:nvPr/>
          </p:nvGrpSpPr>
          <p:grpSpPr bwMode="auto">
            <a:xfrm>
              <a:off x="1735" y="3312"/>
              <a:ext cx="96" cy="864"/>
              <a:chOff x="1500" y="1104"/>
              <a:chExt cx="96" cy="864"/>
            </a:xfrm>
          </p:grpSpPr>
          <p:sp>
            <p:nvSpPr>
              <p:cNvPr id="389174" name="Rectangle 54"/>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175" name="Line 55"/>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76" name="Line 56"/>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77" name="Line 57"/>
            <p:cNvSpPr>
              <a:spLocks noChangeShapeType="1"/>
            </p:cNvSpPr>
            <p:nvPr/>
          </p:nvSpPr>
          <p:spPr bwMode="auto">
            <a:xfrm flipV="1">
              <a:off x="576" y="4176"/>
              <a:ext cx="122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78" name="Text Box 58"/>
            <p:cNvSpPr txBox="1">
              <a:spLocks noChangeArrowheads="1"/>
            </p:cNvSpPr>
            <p:nvPr/>
          </p:nvSpPr>
          <p:spPr bwMode="auto">
            <a:xfrm>
              <a:off x="1902" y="3302"/>
              <a:ext cx="193" cy="2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9179" name="Line 59"/>
            <p:cNvSpPr>
              <a:spLocks noChangeShapeType="1"/>
            </p:cNvSpPr>
            <p:nvPr/>
          </p:nvSpPr>
          <p:spPr bwMode="auto">
            <a:xfrm>
              <a:off x="1908" y="3312"/>
              <a:ext cx="0" cy="31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80" name="Text Box 60"/>
            <p:cNvSpPr txBox="1">
              <a:spLocks noChangeArrowheads="1"/>
            </p:cNvSpPr>
            <p:nvPr/>
          </p:nvSpPr>
          <p:spPr bwMode="auto">
            <a:xfrm>
              <a:off x="1376" y="3384"/>
              <a:ext cx="380" cy="2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181" name="Text Box 61"/>
            <p:cNvSpPr txBox="1">
              <a:spLocks noChangeArrowheads="1"/>
            </p:cNvSpPr>
            <p:nvPr/>
          </p:nvSpPr>
          <p:spPr bwMode="auto">
            <a:xfrm>
              <a:off x="704" y="2991"/>
              <a:ext cx="381"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grpSp>
          <p:nvGrpSpPr>
            <p:cNvPr id="389182" name="Group 62"/>
            <p:cNvGrpSpPr/>
            <p:nvPr/>
          </p:nvGrpSpPr>
          <p:grpSpPr bwMode="auto">
            <a:xfrm>
              <a:off x="1344" y="3312"/>
              <a:ext cx="96" cy="864"/>
              <a:chOff x="1500" y="1104"/>
              <a:chExt cx="96" cy="864"/>
            </a:xfrm>
          </p:grpSpPr>
          <p:sp>
            <p:nvSpPr>
              <p:cNvPr id="389183" name="Rectangle 63"/>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184" name="Line 64"/>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85" name="Line 65"/>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186" name="Group 66"/>
            <p:cNvGrpSpPr/>
            <p:nvPr/>
          </p:nvGrpSpPr>
          <p:grpSpPr bwMode="auto">
            <a:xfrm>
              <a:off x="1044" y="3312"/>
              <a:ext cx="192" cy="864"/>
              <a:chOff x="864" y="2244"/>
              <a:chExt cx="192" cy="864"/>
            </a:xfrm>
          </p:grpSpPr>
          <p:grpSp>
            <p:nvGrpSpPr>
              <p:cNvPr id="389187" name="Group 67"/>
              <p:cNvGrpSpPr/>
              <p:nvPr/>
            </p:nvGrpSpPr>
            <p:grpSpPr bwMode="auto">
              <a:xfrm>
                <a:off x="864" y="2244"/>
                <a:ext cx="192" cy="864"/>
                <a:chOff x="1212" y="1056"/>
                <a:chExt cx="192" cy="864"/>
              </a:xfrm>
            </p:grpSpPr>
            <p:grpSp>
              <p:nvGrpSpPr>
                <p:cNvPr id="389188" name="Group 68"/>
                <p:cNvGrpSpPr/>
                <p:nvPr/>
              </p:nvGrpSpPr>
              <p:grpSpPr bwMode="auto">
                <a:xfrm flipV="1">
                  <a:off x="1212" y="1392"/>
                  <a:ext cx="192" cy="192"/>
                  <a:chOff x="1344" y="1872"/>
                  <a:chExt cx="192" cy="192"/>
                </a:xfrm>
              </p:grpSpPr>
              <p:sp>
                <p:nvSpPr>
                  <p:cNvPr id="389189" name="Oval 69"/>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90" name="Line 70"/>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91" name="Line 71"/>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92" name="Line 72"/>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93" name="Line 73"/>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194" name="Text Box 74"/>
            <p:cNvSpPr txBox="1">
              <a:spLocks noChangeArrowheads="1"/>
            </p:cNvSpPr>
            <p:nvPr/>
          </p:nvSpPr>
          <p:spPr bwMode="auto">
            <a:xfrm>
              <a:off x="723" y="3552"/>
              <a:ext cx="371"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en-US" altLang="zh-CN" sz="2800" b="1">
                  <a:latin typeface="Times New Roman" panose="02020603050405020304" pitchFamily="18" charset="0"/>
                </a:rPr>
                <a:t>A</a:t>
              </a:r>
            </a:p>
          </p:txBody>
        </p:sp>
        <p:sp>
          <p:nvSpPr>
            <p:cNvPr id="389195" name="Text Box 75"/>
            <p:cNvSpPr txBox="1">
              <a:spLocks noChangeArrowheads="1"/>
            </p:cNvSpPr>
            <p:nvPr/>
          </p:nvSpPr>
          <p:spPr bwMode="auto">
            <a:xfrm>
              <a:off x="617" y="3807"/>
              <a:ext cx="380"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196" name="Text Box 76"/>
            <p:cNvSpPr txBox="1">
              <a:spLocks noChangeArrowheads="1"/>
            </p:cNvSpPr>
            <p:nvPr/>
          </p:nvSpPr>
          <p:spPr bwMode="auto">
            <a:xfrm>
              <a:off x="169" y="3386"/>
              <a:ext cx="371"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8</a:t>
              </a:r>
              <a:r>
                <a:rPr lang="en-US" altLang="zh-CN" sz="2800" b="1">
                  <a:latin typeface="Times New Roman" panose="02020603050405020304" pitchFamily="18" charset="0"/>
                </a:rPr>
                <a:t>V</a:t>
              </a:r>
            </a:p>
          </p:txBody>
        </p:sp>
        <p:grpSp>
          <p:nvGrpSpPr>
            <p:cNvPr id="389197" name="Group 77"/>
            <p:cNvGrpSpPr/>
            <p:nvPr/>
          </p:nvGrpSpPr>
          <p:grpSpPr bwMode="auto">
            <a:xfrm>
              <a:off x="396" y="3201"/>
              <a:ext cx="288" cy="975"/>
              <a:chOff x="804" y="909"/>
              <a:chExt cx="288" cy="975"/>
            </a:xfrm>
          </p:grpSpPr>
          <p:sp>
            <p:nvSpPr>
              <p:cNvPr id="389198" name="Line 78"/>
              <p:cNvSpPr>
                <a:spLocks noChangeShapeType="1"/>
              </p:cNvSpPr>
              <p:nvPr/>
            </p:nvSpPr>
            <p:spPr bwMode="auto">
              <a:xfrm>
                <a:off x="852" y="1356"/>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199" name="Oval 79"/>
              <p:cNvSpPr>
                <a:spLocks noChangeArrowheads="1"/>
              </p:cNvSpPr>
              <p:nvPr/>
            </p:nvSpPr>
            <p:spPr bwMode="auto">
              <a:xfrm>
                <a:off x="900" y="1164"/>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00" name="Line 80"/>
              <p:cNvSpPr>
                <a:spLocks noChangeShapeType="1"/>
              </p:cNvSpPr>
              <p:nvPr/>
            </p:nvSpPr>
            <p:spPr bwMode="auto">
              <a:xfrm>
                <a:off x="996" y="1020"/>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01" name="Rectangle 81"/>
              <p:cNvSpPr>
                <a:spLocks noChangeArrowheads="1"/>
              </p:cNvSpPr>
              <p:nvPr/>
            </p:nvSpPr>
            <p:spPr bwMode="auto">
              <a:xfrm>
                <a:off x="948" y="150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02" name="Line 82"/>
              <p:cNvSpPr>
                <a:spLocks noChangeShapeType="1"/>
              </p:cNvSpPr>
              <p:nvPr/>
            </p:nvSpPr>
            <p:spPr bwMode="auto">
              <a:xfrm>
                <a:off x="996" y="1692"/>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03" name="Text Box 83"/>
              <p:cNvSpPr txBox="1">
                <a:spLocks noChangeArrowheads="1"/>
              </p:cNvSpPr>
              <p:nvPr/>
            </p:nvSpPr>
            <p:spPr bwMode="auto">
              <a:xfrm>
                <a:off x="804" y="909"/>
                <a:ext cx="192" cy="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spcBef>
                    <a:spcPct val="50000"/>
                  </a:spcBef>
                </a:pPr>
                <a:r>
                  <a:rPr lang="zh-CN" altLang="en-US" sz="2800" b="1">
                    <a:latin typeface="Times New Roman" panose="02020603050405020304" pitchFamily="18" charset="0"/>
                  </a:rPr>
                  <a:t>-</a:t>
                </a:r>
              </a:p>
            </p:txBody>
          </p:sp>
        </p:grpSp>
      </p:grpSp>
      <p:grpSp>
        <p:nvGrpSpPr>
          <p:cNvPr id="389204" name="Group 84"/>
          <p:cNvGrpSpPr/>
          <p:nvPr/>
        </p:nvGrpSpPr>
        <p:grpSpPr bwMode="auto">
          <a:xfrm>
            <a:off x="4660900" y="4829175"/>
            <a:ext cx="3151188" cy="1601788"/>
            <a:chOff x="2936" y="3042"/>
            <a:chExt cx="1985" cy="1009"/>
          </a:xfrm>
        </p:grpSpPr>
        <p:sp>
          <p:nvSpPr>
            <p:cNvPr id="389205" name="AutoShape 85"/>
            <p:cNvSpPr>
              <a:spLocks noChangeArrowheads="1"/>
            </p:cNvSpPr>
            <p:nvPr/>
          </p:nvSpPr>
          <p:spPr bwMode="auto">
            <a:xfrm>
              <a:off x="2936" y="3825"/>
              <a:ext cx="305" cy="226"/>
            </a:xfrm>
            <a:prstGeom prst="notchedRightArrow">
              <a:avLst>
                <a:gd name="adj1" fmla="val 50000"/>
                <a:gd name="adj2" fmla="val 33739"/>
              </a:avLst>
            </a:prstGeom>
            <a:gradFill rotWithShape="0">
              <a:gsLst>
                <a:gs pos="0">
                  <a:srgbClr val="FFCCCC"/>
                </a:gs>
                <a:gs pos="100000">
                  <a:srgbClr val="FFCCCC">
                    <a:gamma/>
                    <a:shade val="46275"/>
                    <a:invGamma/>
                  </a:srgbClr>
                </a:gs>
              </a:gsLst>
              <a:lin ang="0" scaled="1"/>
            </a:gradFill>
            <a:ln w="38100">
              <a:solidFill>
                <a:srgbClr val="FF33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206" name="Group 86"/>
            <p:cNvGrpSpPr/>
            <p:nvPr/>
          </p:nvGrpSpPr>
          <p:grpSpPr bwMode="auto">
            <a:xfrm>
              <a:off x="3258" y="3042"/>
              <a:ext cx="1663" cy="1009"/>
              <a:chOff x="3072" y="2961"/>
              <a:chExt cx="1663" cy="1009"/>
            </a:xfrm>
          </p:grpSpPr>
          <p:sp>
            <p:nvSpPr>
              <p:cNvPr id="389207" name="Line 87"/>
              <p:cNvSpPr>
                <a:spLocks noChangeShapeType="1"/>
              </p:cNvSpPr>
              <p:nvPr/>
            </p:nvSpPr>
            <p:spPr bwMode="auto">
              <a:xfrm flipV="1">
                <a:off x="3462" y="3010"/>
                <a:ext cx="895"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208" name="Group 88"/>
              <p:cNvGrpSpPr/>
              <p:nvPr/>
            </p:nvGrpSpPr>
            <p:grpSpPr bwMode="auto">
              <a:xfrm>
                <a:off x="4292" y="3010"/>
                <a:ext cx="105" cy="960"/>
                <a:chOff x="1500" y="1104"/>
                <a:chExt cx="96" cy="864"/>
              </a:xfrm>
            </p:grpSpPr>
            <p:sp>
              <p:nvSpPr>
                <p:cNvPr id="389209" name="Rectangle 89"/>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10" name="Line 90"/>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11" name="Line 91"/>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12" name="Line 92"/>
              <p:cNvSpPr>
                <a:spLocks noChangeShapeType="1"/>
              </p:cNvSpPr>
              <p:nvPr/>
            </p:nvSpPr>
            <p:spPr bwMode="auto">
              <a:xfrm>
                <a:off x="3466" y="3957"/>
                <a:ext cx="891"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13" name="Text Box 93"/>
              <p:cNvSpPr txBox="1">
                <a:spLocks noChangeArrowheads="1"/>
              </p:cNvSpPr>
              <p:nvPr/>
            </p:nvSpPr>
            <p:spPr bwMode="auto">
              <a:xfrm>
                <a:off x="4447" y="2961"/>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9214" name="Line 94"/>
              <p:cNvSpPr>
                <a:spLocks noChangeShapeType="1"/>
              </p:cNvSpPr>
              <p:nvPr/>
            </p:nvSpPr>
            <p:spPr bwMode="auto">
              <a:xfrm>
                <a:off x="4463" y="3023"/>
                <a:ext cx="0" cy="348"/>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15" name="Text Box 95"/>
              <p:cNvSpPr txBox="1">
                <a:spLocks noChangeArrowheads="1"/>
              </p:cNvSpPr>
              <p:nvPr/>
            </p:nvSpPr>
            <p:spPr bwMode="auto">
              <a:xfrm>
                <a:off x="3871" y="353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16" name="Text Box 96"/>
              <p:cNvSpPr txBox="1">
                <a:spLocks noChangeArrowheads="1"/>
              </p:cNvSpPr>
              <p:nvPr/>
            </p:nvSpPr>
            <p:spPr bwMode="auto">
              <a:xfrm>
                <a:off x="4335" y="354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9217" name="Group 97"/>
              <p:cNvGrpSpPr/>
              <p:nvPr/>
            </p:nvGrpSpPr>
            <p:grpSpPr bwMode="auto">
              <a:xfrm>
                <a:off x="3839" y="2997"/>
                <a:ext cx="106" cy="960"/>
                <a:chOff x="1500" y="1104"/>
                <a:chExt cx="96" cy="864"/>
              </a:xfrm>
            </p:grpSpPr>
            <p:sp>
              <p:nvSpPr>
                <p:cNvPr id="389218" name="Rectangle 98"/>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19" name="Line 99"/>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20" name="Line 100"/>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221" name="Group 101"/>
              <p:cNvGrpSpPr/>
              <p:nvPr/>
            </p:nvGrpSpPr>
            <p:grpSpPr bwMode="auto">
              <a:xfrm>
                <a:off x="3360" y="2997"/>
                <a:ext cx="211" cy="973"/>
                <a:chOff x="864" y="2244"/>
                <a:chExt cx="192" cy="864"/>
              </a:xfrm>
            </p:grpSpPr>
            <p:grpSp>
              <p:nvGrpSpPr>
                <p:cNvPr id="389222" name="Group 102"/>
                <p:cNvGrpSpPr/>
                <p:nvPr/>
              </p:nvGrpSpPr>
              <p:grpSpPr bwMode="auto">
                <a:xfrm>
                  <a:off x="864" y="2244"/>
                  <a:ext cx="192" cy="864"/>
                  <a:chOff x="1212" y="1056"/>
                  <a:chExt cx="192" cy="864"/>
                </a:xfrm>
              </p:grpSpPr>
              <p:grpSp>
                <p:nvGrpSpPr>
                  <p:cNvPr id="389223" name="Group 103"/>
                  <p:cNvGrpSpPr/>
                  <p:nvPr/>
                </p:nvGrpSpPr>
                <p:grpSpPr bwMode="auto">
                  <a:xfrm flipV="1">
                    <a:off x="1212" y="1392"/>
                    <a:ext cx="192" cy="192"/>
                    <a:chOff x="1344" y="1872"/>
                    <a:chExt cx="192" cy="192"/>
                  </a:xfrm>
                </p:grpSpPr>
                <p:sp>
                  <p:nvSpPr>
                    <p:cNvPr id="389224" name="Oval 104"/>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25" name="Line 105"/>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26" name="Line 106"/>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27" name="Line 107"/>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28" name="Line 108"/>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29" name="Text Box 109"/>
              <p:cNvSpPr txBox="1">
                <a:spLocks noChangeArrowheads="1"/>
              </p:cNvSpPr>
              <p:nvPr/>
            </p:nvSpPr>
            <p:spPr bwMode="auto">
              <a:xfrm>
                <a:off x="3072" y="3094"/>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3</a:t>
                </a:r>
                <a:r>
                  <a:rPr lang="en-US" altLang="zh-CN" sz="2800" b="1">
                    <a:latin typeface="Times New Roman" panose="02020603050405020304" pitchFamily="18" charset="0"/>
                  </a:rPr>
                  <a:t>A</a:t>
                </a:r>
              </a:p>
            </p:txBody>
          </p:sp>
        </p:grpSp>
      </p:grpSp>
      <p:grpSp>
        <p:nvGrpSpPr>
          <p:cNvPr id="389230" name="Group 110"/>
          <p:cNvGrpSpPr/>
          <p:nvPr/>
        </p:nvGrpSpPr>
        <p:grpSpPr bwMode="auto">
          <a:xfrm>
            <a:off x="4306888" y="585788"/>
            <a:ext cx="4760912" cy="1943100"/>
            <a:chOff x="2688" y="288"/>
            <a:chExt cx="2999" cy="1224"/>
          </a:xfrm>
        </p:grpSpPr>
        <p:sp>
          <p:nvSpPr>
            <p:cNvPr id="389231" name="Line 111"/>
            <p:cNvSpPr>
              <a:spLocks noChangeShapeType="1"/>
            </p:cNvSpPr>
            <p:nvPr/>
          </p:nvSpPr>
          <p:spPr bwMode="auto">
            <a:xfrm>
              <a:off x="3059" y="98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32" name="Oval 112"/>
            <p:cNvSpPr>
              <a:spLocks noChangeArrowheads="1"/>
            </p:cNvSpPr>
            <p:nvPr/>
          </p:nvSpPr>
          <p:spPr bwMode="auto">
            <a:xfrm>
              <a:off x="3107" y="79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33" name="Line 113"/>
            <p:cNvSpPr>
              <a:spLocks noChangeShapeType="1"/>
            </p:cNvSpPr>
            <p:nvPr/>
          </p:nvSpPr>
          <p:spPr bwMode="auto">
            <a:xfrm>
              <a:off x="3203" y="648"/>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34" name="Rectangle 114"/>
            <p:cNvSpPr>
              <a:spLocks noChangeArrowheads="1"/>
            </p:cNvSpPr>
            <p:nvPr/>
          </p:nvSpPr>
          <p:spPr bwMode="auto">
            <a:xfrm>
              <a:off x="3155" y="112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35" name="Line 115"/>
            <p:cNvSpPr>
              <a:spLocks noChangeShapeType="1"/>
            </p:cNvSpPr>
            <p:nvPr/>
          </p:nvSpPr>
          <p:spPr bwMode="auto">
            <a:xfrm>
              <a:off x="3203" y="1320"/>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36" name="Text Box 116"/>
            <p:cNvSpPr txBox="1">
              <a:spLocks noChangeArrowheads="1"/>
            </p:cNvSpPr>
            <p:nvPr/>
          </p:nvSpPr>
          <p:spPr bwMode="auto">
            <a:xfrm>
              <a:off x="3024" y="576"/>
              <a:ext cx="192" cy="5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70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70000"/>
                </a:lnSpc>
                <a:spcBef>
                  <a:spcPct val="50000"/>
                </a:spcBef>
              </a:pPr>
              <a:r>
                <a:rPr lang="zh-CN" altLang="en-US" sz="2800" b="1">
                  <a:latin typeface="Times New Roman" panose="02020603050405020304" pitchFamily="18" charset="0"/>
                </a:rPr>
                <a:t>-</a:t>
              </a:r>
            </a:p>
          </p:txBody>
        </p:sp>
        <p:grpSp>
          <p:nvGrpSpPr>
            <p:cNvPr id="389237" name="Group 117"/>
            <p:cNvGrpSpPr/>
            <p:nvPr/>
          </p:nvGrpSpPr>
          <p:grpSpPr bwMode="auto">
            <a:xfrm>
              <a:off x="3659" y="648"/>
              <a:ext cx="192" cy="864"/>
              <a:chOff x="1212" y="1056"/>
              <a:chExt cx="192" cy="864"/>
            </a:xfrm>
          </p:grpSpPr>
          <p:grpSp>
            <p:nvGrpSpPr>
              <p:cNvPr id="389238" name="Group 118"/>
              <p:cNvGrpSpPr/>
              <p:nvPr/>
            </p:nvGrpSpPr>
            <p:grpSpPr bwMode="auto">
              <a:xfrm flipV="1">
                <a:off x="1212" y="1392"/>
                <a:ext cx="192" cy="192"/>
                <a:chOff x="1344" y="1872"/>
                <a:chExt cx="192" cy="192"/>
              </a:xfrm>
            </p:grpSpPr>
            <p:sp>
              <p:nvSpPr>
                <p:cNvPr id="389239" name="Oval 119"/>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40" name="Line 120"/>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41" name="Line 121"/>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42" name="Line 122"/>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243" name="Group 123"/>
            <p:cNvGrpSpPr/>
            <p:nvPr/>
          </p:nvGrpSpPr>
          <p:grpSpPr bwMode="auto">
            <a:xfrm>
              <a:off x="4139" y="648"/>
              <a:ext cx="96" cy="852"/>
              <a:chOff x="1500" y="1104"/>
              <a:chExt cx="96" cy="864"/>
            </a:xfrm>
          </p:grpSpPr>
          <p:sp>
            <p:nvSpPr>
              <p:cNvPr id="389244" name="Rectangle 124"/>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45" name="Line 125"/>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46" name="Line 126"/>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47" name="Rectangle 127"/>
            <p:cNvSpPr>
              <a:spLocks noChangeArrowheads="1"/>
            </p:cNvSpPr>
            <p:nvPr/>
          </p:nvSpPr>
          <p:spPr bwMode="auto">
            <a:xfrm rot="-5400000">
              <a:off x="4452" y="552"/>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a:endParaRPr lang="zh-CN" altLang="en-US" sz="2800" b="1">
                <a:latin typeface="Times New Roman" panose="02020603050405020304" pitchFamily="18" charset="0"/>
              </a:endParaRPr>
            </a:p>
          </p:txBody>
        </p:sp>
        <p:sp>
          <p:nvSpPr>
            <p:cNvPr id="389248" name="Line 128"/>
            <p:cNvSpPr>
              <a:spLocks noChangeShapeType="1"/>
            </p:cNvSpPr>
            <p:nvPr/>
          </p:nvSpPr>
          <p:spPr bwMode="auto">
            <a:xfrm rot="-5400000">
              <a:off x="4992" y="250"/>
              <a:ext cx="0" cy="79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49" name="Line 129"/>
            <p:cNvSpPr>
              <a:spLocks noChangeShapeType="1"/>
            </p:cNvSpPr>
            <p:nvPr/>
          </p:nvSpPr>
          <p:spPr bwMode="auto">
            <a:xfrm rot="5400000">
              <a:off x="3802" y="48"/>
              <a:ext cx="1" cy="120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0" name="Line 130"/>
            <p:cNvSpPr>
              <a:spLocks noChangeShapeType="1"/>
            </p:cNvSpPr>
            <p:nvPr/>
          </p:nvSpPr>
          <p:spPr bwMode="auto">
            <a:xfrm>
              <a:off x="4811" y="984"/>
              <a:ext cx="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1" name="Oval 131"/>
            <p:cNvSpPr>
              <a:spLocks noChangeArrowheads="1"/>
            </p:cNvSpPr>
            <p:nvPr/>
          </p:nvSpPr>
          <p:spPr bwMode="auto">
            <a:xfrm>
              <a:off x="4859" y="79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2" name="Line 132"/>
            <p:cNvSpPr>
              <a:spLocks noChangeShapeType="1"/>
            </p:cNvSpPr>
            <p:nvPr/>
          </p:nvSpPr>
          <p:spPr bwMode="auto">
            <a:xfrm>
              <a:off x="4955" y="648"/>
              <a:ext cx="0" cy="48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3" name="Rectangle 133"/>
            <p:cNvSpPr>
              <a:spLocks noChangeArrowheads="1"/>
            </p:cNvSpPr>
            <p:nvPr/>
          </p:nvSpPr>
          <p:spPr bwMode="auto">
            <a:xfrm>
              <a:off x="4907" y="1128"/>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54" name="Line 134"/>
            <p:cNvSpPr>
              <a:spLocks noChangeShapeType="1"/>
            </p:cNvSpPr>
            <p:nvPr/>
          </p:nvSpPr>
          <p:spPr bwMode="auto">
            <a:xfrm>
              <a:off x="4955" y="1320"/>
              <a:ext cx="0" cy="192"/>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5" name="Text Box 135"/>
            <p:cNvSpPr txBox="1">
              <a:spLocks noChangeArrowheads="1"/>
            </p:cNvSpPr>
            <p:nvPr/>
          </p:nvSpPr>
          <p:spPr bwMode="auto">
            <a:xfrm>
              <a:off x="4763" y="624"/>
              <a:ext cx="192" cy="5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ctr">
                <a:lnSpc>
                  <a:spcPct val="65000"/>
                </a:lnSpc>
                <a:spcBef>
                  <a:spcPct val="50000"/>
                </a:spcBef>
              </a:pPr>
              <a:r>
                <a:rPr lang="zh-CN" altLang="en-US" sz="2800" b="1">
                  <a:latin typeface="Times New Roman" panose="02020603050405020304" pitchFamily="18" charset="0"/>
                </a:rPr>
                <a:t>+</a:t>
              </a:r>
              <a:endParaRPr lang="zh-CN" altLang="en-US" sz="2800">
                <a:latin typeface="Times New Roman" panose="02020603050405020304" pitchFamily="18" charset="0"/>
              </a:endParaRPr>
            </a:p>
            <a:p>
              <a:pPr algn="ctr">
                <a:lnSpc>
                  <a:spcPct val="65000"/>
                </a:lnSpc>
                <a:spcBef>
                  <a:spcPct val="50000"/>
                </a:spcBef>
              </a:pPr>
              <a:r>
                <a:rPr lang="zh-CN" altLang="en-US" sz="2800" b="1">
                  <a:latin typeface="Times New Roman" panose="02020603050405020304" pitchFamily="18" charset="0"/>
                </a:rPr>
                <a:t>-</a:t>
              </a:r>
            </a:p>
          </p:txBody>
        </p:sp>
        <p:grpSp>
          <p:nvGrpSpPr>
            <p:cNvPr id="389256" name="Group 136"/>
            <p:cNvGrpSpPr/>
            <p:nvPr/>
          </p:nvGrpSpPr>
          <p:grpSpPr bwMode="auto">
            <a:xfrm>
              <a:off x="5327" y="648"/>
              <a:ext cx="96" cy="864"/>
              <a:chOff x="1500" y="1104"/>
              <a:chExt cx="96" cy="864"/>
            </a:xfrm>
          </p:grpSpPr>
          <p:sp>
            <p:nvSpPr>
              <p:cNvPr id="389257" name="Rectangle 137"/>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58" name="Line 138"/>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59" name="Line 139"/>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60" name="Line 140"/>
            <p:cNvSpPr>
              <a:spLocks noChangeShapeType="1"/>
            </p:cNvSpPr>
            <p:nvPr/>
          </p:nvSpPr>
          <p:spPr bwMode="auto">
            <a:xfrm>
              <a:off x="3191" y="1500"/>
              <a:ext cx="218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61" name="Text Box 141"/>
            <p:cNvSpPr txBox="1">
              <a:spLocks noChangeArrowheads="1"/>
            </p:cNvSpPr>
            <p:nvPr/>
          </p:nvSpPr>
          <p:spPr bwMode="auto">
            <a:xfrm>
              <a:off x="2736" y="719"/>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6</a:t>
              </a:r>
              <a:r>
                <a:rPr lang="en-US" altLang="zh-CN" sz="2800" b="1">
                  <a:latin typeface="Times New Roman" panose="02020603050405020304" pitchFamily="18" charset="0"/>
                </a:rPr>
                <a:t>V</a:t>
              </a:r>
            </a:p>
          </p:txBody>
        </p:sp>
        <p:sp>
          <p:nvSpPr>
            <p:cNvPr id="389262" name="Text Box 142"/>
            <p:cNvSpPr txBox="1">
              <a:spLocks noChangeArrowheads="1"/>
            </p:cNvSpPr>
            <p:nvPr/>
          </p:nvSpPr>
          <p:spPr bwMode="auto">
            <a:xfrm>
              <a:off x="4538" y="695"/>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4</a:t>
              </a:r>
              <a:r>
                <a:rPr lang="en-US" altLang="zh-CN" sz="2800" b="1">
                  <a:latin typeface="Times New Roman" panose="02020603050405020304" pitchFamily="18" charset="0"/>
                </a:rPr>
                <a:t>V</a:t>
              </a:r>
            </a:p>
          </p:txBody>
        </p:sp>
        <p:sp>
          <p:nvSpPr>
            <p:cNvPr id="389263" name="Line 143"/>
            <p:cNvSpPr>
              <a:spLocks noChangeShapeType="1"/>
            </p:cNvSpPr>
            <p:nvPr/>
          </p:nvSpPr>
          <p:spPr bwMode="auto">
            <a:xfrm flipH="1" flipV="1">
              <a:off x="3623" y="792"/>
              <a:ext cx="0" cy="29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64" name="Text Box 144"/>
            <p:cNvSpPr txBox="1">
              <a:spLocks noChangeArrowheads="1"/>
            </p:cNvSpPr>
            <p:nvPr/>
          </p:nvSpPr>
          <p:spPr bwMode="auto">
            <a:xfrm>
              <a:off x="5484" y="623"/>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9265" name="Text Box 145"/>
            <p:cNvSpPr txBox="1">
              <a:spLocks noChangeArrowheads="1"/>
            </p:cNvSpPr>
            <p:nvPr/>
          </p:nvSpPr>
          <p:spPr bwMode="auto">
            <a:xfrm>
              <a:off x="3402" y="1056"/>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sp>
          <p:nvSpPr>
            <p:cNvPr id="389266" name="Line 146"/>
            <p:cNvSpPr>
              <a:spLocks noChangeShapeType="1"/>
            </p:cNvSpPr>
            <p:nvPr/>
          </p:nvSpPr>
          <p:spPr bwMode="auto">
            <a:xfrm>
              <a:off x="5495" y="696"/>
              <a:ext cx="0" cy="31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67" name="Text Box 147"/>
            <p:cNvSpPr txBox="1">
              <a:spLocks noChangeArrowheads="1"/>
            </p:cNvSpPr>
            <p:nvPr/>
          </p:nvSpPr>
          <p:spPr bwMode="auto">
            <a:xfrm>
              <a:off x="2688" y="1067"/>
              <a:ext cx="45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3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68" name="Text Box 148"/>
            <p:cNvSpPr txBox="1">
              <a:spLocks noChangeArrowheads="1"/>
            </p:cNvSpPr>
            <p:nvPr/>
          </p:nvSpPr>
          <p:spPr bwMode="auto">
            <a:xfrm>
              <a:off x="4416" y="1091"/>
              <a:ext cx="45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69" name="Text Box 149"/>
            <p:cNvSpPr txBox="1">
              <a:spLocks noChangeArrowheads="1"/>
            </p:cNvSpPr>
            <p:nvPr/>
          </p:nvSpPr>
          <p:spPr bwMode="auto">
            <a:xfrm>
              <a:off x="4254" y="288"/>
              <a:ext cx="45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2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70" name="Text Box 150"/>
            <p:cNvSpPr txBox="1">
              <a:spLocks noChangeArrowheads="1"/>
            </p:cNvSpPr>
            <p:nvPr/>
          </p:nvSpPr>
          <p:spPr bwMode="auto">
            <a:xfrm>
              <a:off x="3744" y="1113"/>
              <a:ext cx="45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6 </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71" name="Text Box 151"/>
            <p:cNvSpPr txBox="1">
              <a:spLocks noChangeArrowheads="1"/>
            </p:cNvSpPr>
            <p:nvPr/>
          </p:nvSpPr>
          <p:spPr bwMode="auto">
            <a:xfrm>
              <a:off x="4989" y="1067"/>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graphicFrame>
        <p:nvGraphicFramePr>
          <p:cNvPr id="389272" name="Object 152" descr="40%"/>
          <p:cNvGraphicFramePr>
            <a:graphicFrameLocks noChangeAspect="1"/>
          </p:cNvGraphicFramePr>
          <p:nvPr/>
        </p:nvGraphicFramePr>
        <p:xfrm>
          <a:off x="762000" y="1143000"/>
          <a:ext cx="3143250" cy="1031875"/>
        </p:xfrm>
        <a:graphic>
          <a:graphicData uri="http://schemas.openxmlformats.org/presentationml/2006/ole">
            <mc:AlternateContent xmlns:mc="http://schemas.openxmlformats.org/markup-compatibility/2006">
              <mc:Choice xmlns:v="urn:schemas-microsoft-com:vml" Requires="v">
                <p:oleObj spid="_x0000_s21523" name="公式" r:id="rId3" imgW="979805" imgH="347980" progId="Equation.3">
                  <p:embed/>
                </p:oleObj>
              </mc:Choice>
              <mc:Fallback>
                <p:oleObj name="公式" r:id="rId3" imgW="979805" imgH="347980" progId="Equation.3">
                  <p:embed/>
                  <p:pic>
                    <p:nvPicPr>
                      <p:cNvPr id="0" name="图片 215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1143000"/>
                        <a:ext cx="3143250" cy="1031875"/>
                      </a:xfrm>
                      <a:prstGeom prst="rect">
                        <a:avLst/>
                      </a:prstGeom>
                      <a:pattFill prst="pct40">
                        <a:fgClr>
                          <a:srgbClr val="FFCCCC"/>
                        </a:fgClr>
                        <a:bgClr>
                          <a:srgbClr val="FFFFFF"/>
                        </a:bgClr>
                      </a:pattFill>
                      <a:ln w="28575">
                        <a:solidFill>
                          <a:srgbClr val="FF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9273" name="Rectangle 153"/>
          <p:cNvSpPr>
            <a:spLocks noChangeArrowheads="1"/>
          </p:cNvSpPr>
          <p:nvPr/>
        </p:nvSpPr>
        <p:spPr bwMode="auto">
          <a:xfrm>
            <a:off x="1143000" y="126365"/>
            <a:ext cx="7315200"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kumimoji="0" lang="zh-CN" altLang="en-US" sz="2400" b="1" dirty="0">
                <a:solidFill>
                  <a:schemeClr val="accent2"/>
                </a:solidFill>
                <a:latin typeface="Times New Roman" panose="02020603050405020304" pitchFamily="18" charset="0"/>
              </a:rPr>
              <a:t>试用电压源与电流源等效变换的方法计算</a:t>
            </a:r>
          </a:p>
          <a:p>
            <a:pPr eaLnBrk="0" hangingPunct="0"/>
            <a:r>
              <a:rPr kumimoji="0" lang="zh-CN" altLang="en-US" sz="2400" b="1" dirty="0">
                <a:solidFill>
                  <a:schemeClr val="accent2"/>
                </a:solidFill>
                <a:latin typeface="Times New Roman" panose="02020603050405020304" pitchFamily="18" charset="0"/>
              </a:rPr>
              <a:t>图示电路中1 </a:t>
            </a:r>
            <a:r>
              <a:rPr kumimoji="0" lang="zh-CN" altLang="en-US" sz="2400" b="1" dirty="0">
                <a:solidFill>
                  <a:schemeClr val="accent2"/>
                </a:solidFill>
                <a:latin typeface="Times New Roman" panose="02020603050405020304" pitchFamily="18" charset="0"/>
                <a:sym typeface="Symbol" panose="05050102010706020507" pitchFamily="18" charset="2"/>
              </a:rPr>
              <a:t></a:t>
            </a:r>
            <a:r>
              <a:rPr kumimoji="0" lang="zh-CN" altLang="en-US" sz="2400" b="1" dirty="0">
                <a:solidFill>
                  <a:schemeClr val="accent2"/>
                </a:solidFill>
                <a:latin typeface="Times New Roman" panose="02020603050405020304" pitchFamily="18" charset="0"/>
              </a:rPr>
              <a:t>电阻中的电流。</a:t>
            </a:r>
          </a:p>
        </p:txBody>
      </p:sp>
      <p:grpSp>
        <p:nvGrpSpPr>
          <p:cNvPr id="389274" name="Group 154"/>
          <p:cNvGrpSpPr/>
          <p:nvPr/>
        </p:nvGrpSpPr>
        <p:grpSpPr bwMode="auto">
          <a:xfrm>
            <a:off x="533400" y="4800600"/>
            <a:ext cx="3886200" cy="1614488"/>
            <a:chOff x="336" y="3024"/>
            <a:chExt cx="2448" cy="1017"/>
          </a:xfrm>
        </p:grpSpPr>
        <p:grpSp>
          <p:nvGrpSpPr>
            <p:cNvPr id="389275" name="Group 155"/>
            <p:cNvGrpSpPr/>
            <p:nvPr/>
          </p:nvGrpSpPr>
          <p:grpSpPr bwMode="auto">
            <a:xfrm>
              <a:off x="474" y="3024"/>
              <a:ext cx="2310" cy="1017"/>
              <a:chOff x="474" y="3063"/>
              <a:chExt cx="2310" cy="1017"/>
            </a:xfrm>
          </p:grpSpPr>
          <p:sp>
            <p:nvSpPr>
              <p:cNvPr id="389276" name="Line 156"/>
              <p:cNvSpPr>
                <a:spLocks noChangeShapeType="1"/>
              </p:cNvSpPr>
              <p:nvPr/>
            </p:nvSpPr>
            <p:spPr bwMode="auto">
              <a:xfrm>
                <a:off x="816" y="3063"/>
                <a:ext cx="1593" cy="1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nvGrpSpPr>
              <p:cNvPr id="389277" name="Group 157"/>
              <p:cNvGrpSpPr/>
              <p:nvPr/>
            </p:nvGrpSpPr>
            <p:grpSpPr bwMode="auto">
              <a:xfrm>
                <a:off x="2349" y="3077"/>
                <a:ext cx="96" cy="1003"/>
                <a:chOff x="1500" y="1104"/>
                <a:chExt cx="96" cy="864"/>
              </a:xfrm>
            </p:grpSpPr>
            <p:sp>
              <p:nvSpPr>
                <p:cNvPr id="389278" name="Rectangle 158"/>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79" name="Line 159"/>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80" name="Line 160"/>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81" name="Line 161"/>
              <p:cNvSpPr>
                <a:spLocks noChangeShapeType="1"/>
              </p:cNvSpPr>
              <p:nvPr/>
            </p:nvSpPr>
            <p:spPr bwMode="auto">
              <a:xfrm>
                <a:off x="816" y="4066"/>
                <a:ext cx="159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82" name="Text Box 162"/>
              <p:cNvSpPr txBox="1">
                <a:spLocks noChangeArrowheads="1"/>
              </p:cNvSpPr>
              <p:nvPr/>
            </p:nvSpPr>
            <p:spPr bwMode="auto">
              <a:xfrm>
                <a:off x="2482" y="3073"/>
                <a:ext cx="203"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en-US" altLang="zh-CN" sz="2800" b="1">
                    <a:latin typeface="Times New Roman" panose="02020603050405020304" pitchFamily="18" charset="0"/>
                  </a:rPr>
                  <a:t>I</a:t>
                </a:r>
              </a:p>
            </p:txBody>
          </p:sp>
          <p:sp>
            <p:nvSpPr>
              <p:cNvPr id="389283" name="Line 163"/>
              <p:cNvSpPr>
                <a:spLocks noChangeShapeType="1"/>
              </p:cNvSpPr>
              <p:nvPr/>
            </p:nvSpPr>
            <p:spPr bwMode="auto">
              <a:xfrm>
                <a:off x="2505" y="3091"/>
                <a:ext cx="0" cy="362"/>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84" name="Text Box 164"/>
              <p:cNvSpPr txBox="1">
                <a:spLocks noChangeArrowheads="1"/>
              </p:cNvSpPr>
              <p:nvPr/>
            </p:nvSpPr>
            <p:spPr bwMode="auto">
              <a:xfrm>
                <a:off x="1824" y="3617"/>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285" name="Text Box 165"/>
              <p:cNvSpPr txBox="1">
                <a:spLocks noChangeArrowheads="1"/>
              </p:cNvSpPr>
              <p:nvPr/>
            </p:nvSpPr>
            <p:spPr bwMode="auto">
              <a:xfrm>
                <a:off x="2384" y="3428"/>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sym typeface="Symbol" panose="05050102010706020507" pitchFamily="18" charset="2"/>
                  </a:rPr>
                  <a:t>1</a:t>
                </a:r>
                <a:endParaRPr lang="zh-CN" altLang="en-US" sz="2800" b="1">
                  <a:latin typeface="Times New Roman" panose="02020603050405020304" pitchFamily="18" charset="0"/>
                </a:endParaRPr>
              </a:p>
            </p:txBody>
          </p:sp>
          <p:grpSp>
            <p:nvGrpSpPr>
              <p:cNvPr id="389286" name="Group 166"/>
              <p:cNvGrpSpPr/>
              <p:nvPr/>
            </p:nvGrpSpPr>
            <p:grpSpPr bwMode="auto">
              <a:xfrm>
                <a:off x="1824" y="3063"/>
                <a:ext cx="96" cy="1003"/>
                <a:chOff x="1500" y="1104"/>
                <a:chExt cx="96" cy="864"/>
              </a:xfrm>
            </p:grpSpPr>
            <p:sp>
              <p:nvSpPr>
                <p:cNvPr id="389287" name="Rectangle 167"/>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288" name="Line 168"/>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89" name="Line 169"/>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290" name="Group 170"/>
              <p:cNvGrpSpPr/>
              <p:nvPr/>
            </p:nvGrpSpPr>
            <p:grpSpPr bwMode="auto">
              <a:xfrm>
                <a:off x="1536" y="3063"/>
                <a:ext cx="192" cy="1003"/>
                <a:chOff x="864" y="2244"/>
                <a:chExt cx="192" cy="864"/>
              </a:xfrm>
            </p:grpSpPr>
            <p:grpSp>
              <p:nvGrpSpPr>
                <p:cNvPr id="389291" name="Group 171"/>
                <p:cNvGrpSpPr/>
                <p:nvPr/>
              </p:nvGrpSpPr>
              <p:grpSpPr bwMode="auto">
                <a:xfrm>
                  <a:off x="864" y="2244"/>
                  <a:ext cx="192" cy="864"/>
                  <a:chOff x="1212" y="1056"/>
                  <a:chExt cx="192" cy="864"/>
                </a:xfrm>
              </p:grpSpPr>
              <p:grpSp>
                <p:nvGrpSpPr>
                  <p:cNvPr id="389292" name="Group 172"/>
                  <p:cNvGrpSpPr/>
                  <p:nvPr/>
                </p:nvGrpSpPr>
                <p:grpSpPr bwMode="auto">
                  <a:xfrm flipV="1">
                    <a:off x="1212" y="1392"/>
                    <a:ext cx="192" cy="192"/>
                    <a:chOff x="1344" y="1872"/>
                    <a:chExt cx="192" cy="192"/>
                  </a:xfrm>
                </p:grpSpPr>
                <p:sp>
                  <p:nvSpPr>
                    <p:cNvPr id="389293" name="Oval 173"/>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94" name="Line 174"/>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95" name="Line 175"/>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296" name="Line 176"/>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97" name="Line 177"/>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298" name="Text Box 178"/>
              <p:cNvSpPr txBox="1">
                <a:spLocks noChangeArrowheads="1"/>
              </p:cNvSpPr>
              <p:nvPr/>
            </p:nvSpPr>
            <p:spPr bwMode="auto">
              <a:xfrm>
                <a:off x="1290" y="3172"/>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1</a:t>
                </a:r>
                <a:r>
                  <a:rPr lang="en-US" altLang="zh-CN" sz="2800" b="1">
                    <a:latin typeface="Times New Roman" panose="02020603050405020304" pitchFamily="18" charset="0"/>
                  </a:rPr>
                  <a:t>A</a:t>
                </a:r>
              </a:p>
            </p:txBody>
          </p:sp>
          <p:grpSp>
            <p:nvGrpSpPr>
              <p:cNvPr id="389299" name="Group 179"/>
              <p:cNvGrpSpPr/>
              <p:nvPr/>
            </p:nvGrpSpPr>
            <p:grpSpPr bwMode="auto">
              <a:xfrm>
                <a:off x="720" y="3077"/>
                <a:ext cx="192" cy="1003"/>
                <a:chOff x="864" y="2244"/>
                <a:chExt cx="192" cy="864"/>
              </a:xfrm>
            </p:grpSpPr>
            <p:grpSp>
              <p:nvGrpSpPr>
                <p:cNvPr id="389300" name="Group 180"/>
                <p:cNvGrpSpPr/>
                <p:nvPr/>
              </p:nvGrpSpPr>
              <p:grpSpPr bwMode="auto">
                <a:xfrm>
                  <a:off x="864" y="2244"/>
                  <a:ext cx="192" cy="864"/>
                  <a:chOff x="1212" y="1056"/>
                  <a:chExt cx="192" cy="864"/>
                </a:xfrm>
              </p:grpSpPr>
              <p:grpSp>
                <p:nvGrpSpPr>
                  <p:cNvPr id="389301" name="Group 181"/>
                  <p:cNvGrpSpPr/>
                  <p:nvPr/>
                </p:nvGrpSpPr>
                <p:grpSpPr bwMode="auto">
                  <a:xfrm flipV="1">
                    <a:off x="1212" y="1392"/>
                    <a:ext cx="192" cy="192"/>
                    <a:chOff x="1344" y="1872"/>
                    <a:chExt cx="192" cy="192"/>
                  </a:xfrm>
                </p:grpSpPr>
                <p:sp>
                  <p:nvSpPr>
                    <p:cNvPr id="389302" name="Oval 182"/>
                    <p:cNvSpPr>
                      <a:spLocks noChangeArrowheads="1"/>
                    </p:cNvSpPr>
                    <p:nvPr/>
                  </p:nvSpPr>
                  <p:spPr bwMode="auto">
                    <a:xfrm>
                      <a:off x="1344" y="1872"/>
                      <a:ext cx="192" cy="192"/>
                    </a:xfrm>
                    <a:prstGeom prst="ellipse">
                      <a:avLst/>
                    </a:prstGeom>
                    <a:noFill/>
                    <a:ln w="3810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303" name="Line 183"/>
                    <p:cNvSpPr>
                      <a:spLocks noChangeShapeType="1"/>
                    </p:cNvSpPr>
                    <p:nvPr/>
                  </p:nvSpPr>
                  <p:spPr bwMode="auto">
                    <a:xfrm>
                      <a:off x="1344" y="1968"/>
                      <a:ext cx="192" cy="0"/>
                    </a:xfrm>
                    <a:prstGeom prst="line">
                      <a:avLst/>
                    </a:prstGeom>
                    <a:noFill/>
                    <a:ln w="38100">
                      <a:solidFill>
                        <a:schemeClr val="tx1"/>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304" name="Line 184"/>
                  <p:cNvSpPr>
                    <a:spLocks noChangeShapeType="1"/>
                  </p:cNvSpPr>
                  <p:nvPr/>
                </p:nvSpPr>
                <p:spPr bwMode="auto">
                  <a:xfrm>
                    <a:off x="1308" y="158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305" name="Line 185"/>
                  <p:cNvSpPr>
                    <a:spLocks noChangeShapeType="1"/>
                  </p:cNvSpPr>
                  <p:nvPr/>
                </p:nvSpPr>
                <p:spPr bwMode="auto">
                  <a:xfrm>
                    <a:off x="1308" y="1056"/>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306" name="Line 186"/>
                <p:cNvSpPr>
                  <a:spLocks noChangeShapeType="1"/>
                </p:cNvSpPr>
                <p:nvPr/>
              </p:nvSpPr>
              <p:spPr bwMode="auto">
                <a:xfrm flipH="1" flipV="1">
                  <a:off x="960" y="2304"/>
                  <a:ext cx="0" cy="234"/>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grpSp>
            <p:nvGrpSpPr>
              <p:cNvPr id="389307" name="Group 187"/>
              <p:cNvGrpSpPr/>
              <p:nvPr/>
            </p:nvGrpSpPr>
            <p:grpSpPr bwMode="auto">
              <a:xfrm>
                <a:off x="1056" y="3063"/>
                <a:ext cx="96" cy="1003"/>
                <a:chOff x="1500" y="1104"/>
                <a:chExt cx="96" cy="864"/>
              </a:xfrm>
            </p:grpSpPr>
            <p:sp>
              <p:nvSpPr>
                <p:cNvPr id="389308" name="Rectangle 188"/>
                <p:cNvSpPr>
                  <a:spLocks noChangeArrowheads="1"/>
                </p:cNvSpPr>
                <p:nvPr/>
              </p:nvSpPr>
              <p:spPr bwMode="auto">
                <a:xfrm>
                  <a:off x="1500" y="1440"/>
                  <a:ext cx="96" cy="192"/>
                </a:xfrm>
                <a:prstGeom prst="rect">
                  <a:avLst/>
                </a:prstGeom>
                <a:noFill/>
                <a:ln w="38100">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endParaRPr lang="zh-CN" altLang="en-US" sz="2800" b="1">
                    <a:latin typeface="Times New Roman" panose="02020603050405020304" pitchFamily="18" charset="0"/>
                  </a:endParaRPr>
                </a:p>
              </p:txBody>
            </p:sp>
            <p:sp>
              <p:nvSpPr>
                <p:cNvPr id="389309" name="Line 189"/>
                <p:cNvSpPr>
                  <a:spLocks noChangeShapeType="1"/>
                </p:cNvSpPr>
                <p:nvPr/>
              </p:nvSpPr>
              <p:spPr bwMode="auto">
                <a:xfrm>
                  <a:off x="1548" y="1632"/>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389310" name="Line 190"/>
                <p:cNvSpPr>
                  <a:spLocks noChangeShapeType="1"/>
                </p:cNvSpPr>
                <p:nvPr/>
              </p:nvSpPr>
              <p:spPr bwMode="auto">
                <a:xfrm flipV="1">
                  <a:off x="1548" y="1104"/>
                  <a:ext cx="0" cy="33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311" name="Text Box 191"/>
              <p:cNvSpPr txBox="1">
                <a:spLocks noChangeArrowheads="1"/>
              </p:cNvSpPr>
              <p:nvPr/>
            </p:nvSpPr>
            <p:spPr bwMode="auto">
              <a:xfrm>
                <a:off x="1056" y="3600"/>
                <a:ext cx="40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zh-CN" sz="2800" b="1">
                    <a:latin typeface="Times New Roman" panose="02020603050405020304" pitchFamily="18" charset="0"/>
                  </a:rPr>
                  <a:t>4</a:t>
                </a:r>
                <a:r>
                  <a:rPr lang="zh-CN" altLang="en-US" sz="2800" b="1">
                    <a:latin typeface="Times New Roman" panose="02020603050405020304" pitchFamily="18" charset="0"/>
                    <a:sym typeface="Symbol" panose="05050102010706020507" pitchFamily="18" charset="2"/>
                  </a:rPr>
                  <a:t></a:t>
                </a:r>
                <a:endParaRPr lang="zh-CN" altLang="zh-CN" sz="2800" b="1">
                  <a:latin typeface="Times New Roman" panose="02020603050405020304" pitchFamily="18" charset="0"/>
                  <a:sym typeface="Symbol" panose="05050102010706020507" pitchFamily="18" charset="2"/>
                </a:endParaRPr>
              </a:p>
            </p:txBody>
          </p:sp>
          <p:sp>
            <p:nvSpPr>
              <p:cNvPr id="389312" name="Text Box 192"/>
              <p:cNvSpPr txBox="1">
                <a:spLocks noChangeArrowheads="1"/>
              </p:cNvSpPr>
              <p:nvPr/>
            </p:nvSpPr>
            <p:spPr bwMode="auto">
              <a:xfrm>
                <a:off x="474" y="3168"/>
                <a:ext cx="39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ctr">
                  <a:spcBef>
                    <a:spcPct val="50000"/>
                  </a:spcBef>
                </a:pPr>
                <a:r>
                  <a:rPr lang="zh-CN" altLang="en-US" sz="2800" b="1">
                    <a:latin typeface="Times New Roman" panose="02020603050405020304" pitchFamily="18" charset="0"/>
                  </a:rPr>
                  <a:t>2</a:t>
                </a:r>
                <a:r>
                  <a:rPr lang="en-US" altLang="zh-CN" sz="2800" b="1">
                    <a:latin typeface="Times New Roman" panose="02020603050405020304" pitchFamily="18" charset="0"/>
                  </a:rPr>
                  <a:t>A</a:t>
                </a:r>
              </a:p>
            </p:txBody>
          </p:sp>
        </p:grpSp>
        <p:sp>
          <p:nvSpPr>
            <p:cNvPr id="389313" name="AutoShape 193"/>
            <p:cNvSpPr>
              <a:spLocks noChangeArrowheads="1"/>
            </p:cNvSpPr>
            <p:nvPr/>
          </p:nvSpPr>
          <p:spPr bwMode="auto">
            <a:xfrm>
              <a:off x="336" y="3744"/>
              <a:ext cx="276" cy="276"/>
            </a:xfrm>
            <a:prstGeom prst="notchedRightArrow">
              <a:avLst>
                <a:gd name="adj1" fmla="val 50000"/>
                <a:gd name="adj2" fmla="val 25000"/>
              </a:avLst>
            </a:prstGeom>
            <a:gradFill rotWithShape="0">
              <a:gsLst>
                <a:gs pos="0">
                  <a:srgbClr val="FFCCCC"/>
                </a:gs>
                <a:gs pos="100000">
                  <a:srgbClr val="FFCCCC">
                    <a:gamma/>
                    <a:shade val="46275"/>
                    <a:invGamma/>
                  </a:srgbClr>
                </a:gs>
              </a:gsLst>
              <a:lin ang="0" scaled="1"/>
            </a:gradFill>
            <a:ln w="38100">
              <a:solidFill>
                <a:srgbClr val="FF33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89321" name="AutoShape 201">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9322" name="AutoShape 202">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65"/>
                                        </p:tgtEl>
                                        <p:attrNameLst>
                                          <p:attrName>style.visibility</p:attrName>
                                        </p:attrNameLst>
                                      </p:cBhvr>
                                      <p:to>
                                        <p:strVal val="visible"/>
                                      </p:to>
                                    </p:set>
                                    <p:animEffect transition="in" filter="wipe(left)">
                                      <p:cBhvr>
                                        <p:cTn id="7" dur="500"/>
                                        <p:tgtEl>
                                          <p:spTgt spid="38916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9166"/>
                                        </p:tgtEl>
                                        <p:attrNameLst>
                                          <p:attrName>style.visibility</p:attrName>
                                        </p:attrNameLst>
                                      </p:cBhvr>
                                      <p:to>
                                        <p:strVal val="visible"/>
                                      </p:to>
                                    </p:set>
                                    <p:animEffect transition="in" filter="wipe(left)">
                                      <p:cBhvr>
                                        <p:cTn id="11" dur="500"/>
                                        <p:tgtEl>
                                          <p:spTgt spid="38916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9274"/>
                                        </p:tgtEl>
                                        <p:attrNameLst>
                                          <p:attrName>style.visibility</p:attrName>
                                        </p:attrNameLst>
                                      </p:cBhvr>
                                      <p:to>
                                        <p:strVal val="visible"/>
                                      </p:to>
                                    </p:set>
                                    <p:animEffect transition="in" filter="wipe(left)">
                                      <p:cBhvr>
                                        <p:cTn id="16" dur="500"/>
                                        <p:tgtEl>
                                          <p:spTgt spid="38927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89204"/>
                                        </p:tgtEl>
                                        <p:attrNameLst>
                                          <p:attrName>style.visibility</p:attrName>
                                        </p:attrNameLst>
                                      </p:cBhvr>
                                      <p:to>
                                        <p:strVal val="visible"/>
                                      </p:to>
                                    </p:set>
                                    <p:animEffect transition="in" filter="wipe(left)">
                                      <p:cBhvr>
                                        <p:cTn id="21" dur="500"/>
                                        <p:tgtEl>
                                          <p:spTgt spid="389204"/>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5" fill="hold" nodeType="clickEffect">
                                  <p:stCondLst>
                                    <p:cond delay="0"/>
                                  </p:stCondLst>
                                  <p:childTnLst>
                                    <p:set>
                                      <p:cBhvr>
                                        <p:cTn id="25" dur="1" fill="hold">
                                          <p:stCondLst>
                                            <p:cond delay="0"/>
                                          </p:stCondLst>
                                        </p:cTn>
                                        <p:tgtEl>
                                          <p:spTgt spid="389272"/>
                                        </p:tgtEl>
                                        <p:attrNameLst>
                                          <p:attrName>style.visibility</p:attrName>
                                        </p:attrNameLst>
                                      </p:cBhvr>
                                      <p:to>
                                        <p:strVal val="visible"/>
                                      </p:to>
                                    </p:set>
                                    <p:animEffect transition="in" filter="checkerboard(down)">
                                      <p:cBhvr>
                                        <p:cTn id="26" dur="500"/>
                                        <p:tgtEl>
                                          <p:spTgt spid="389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166" name="AutoShape 246"/>
          <p:cNvSpPr>
            <a:spLocks noChangeArrowheads="1"/>
          </p:cNvSpPr>
          <p:nvPr/>
        </p:nvSpPr>
        <p:spPr bwMode="auto">
          <a:xfrm>
            <a:off x="2438400" y="3429000"/>
            <a:ext cx="2554288" cy="1104900"/>
          </a:xfrm>
          <a:prstGeom prst="wedgeRectCallout">
            <a:avLst>
              <a:gd name="adj1" fmla="val 86792"/>
              <a:gd name="adj2" fmla="val -192097"/>
            </a:avLst>
          </a:prstGeom>
          <a:solidFill>
            <a:srgbClr val="FFFFFF"/>
          </a:solidFill>
          <a:ln w="9525">
            <a:solidFill>
              <a:srgbClr val="3333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50000"/>
              </a:lnSpc>
              <a:spcBef>
                <a:spcPct val="50000"/>
              </a:spcBef>
            </a:pPr>
            <a:r>
              <a:rPr lang="zh-CN" altLang="en-US" sz="2000" b="1" dirty="0">
                <a:solidFill>
                  <a:srgbClr val="FF0066"/>
                </a:solidFill>
                <a:latin typeface="Times New Roman" panose="02020603050405020304" pitchFamily="18" charset="0"/>
              </a:rPr>
              <a:t>加压求流法或</a:t>
            </a:r>
          </a:p>
          <a:p>
            <a:pPr algn="ctr">
              <a:lnSpc>
                <a:spcPct val="50000"/>
              </a:lnSpc>
              <a:spcBef>
                <a:spcPct val="50000"/>
              </a:spcBef>
            </a:pPr>
            <a:r>
              <a:rPr lang="zh-CN" altLang="en-US" sz="2000" b="1" dirty="0">
                <a:solidFill>
                  <a:srgbClr val="FF0066"/>
                </a:solidFill>
                <a:latin typeface="Times New Roman" panose="02020603050405020304" pitchFamily="18" charset="0"/>
              </a:rPr>
              <a:t>加流求压法</a:t>
            </a:r>
          </a:p>
          <a:p>
            <a:pPr algn="ctr">
              <a:lnSpc>
                <a:spcPct val="50000"/>
              </a:lnSpc>
              <a:spcBef>
                <a:spcPct val="50000"/>
              </a:spcBef>
            </a:pPr>
            <a:r>
              <a:rPr lang="zh-CN" altLang="en-US" sz="2000" b="1" dirty="0">
                <a:solidFill>
                  <a:srgbClr val="FF0066"/>
                </a:solidFill>
                <a:latin typeface="Times New Roman" panose="02020603050405020304" pitchFamily="18" charset="0"/>
              </a:rPr>
              <a:t>求得等效电阻</a:t>
            </a:r>
            <a:endParaRPr lang="zh-CN" altLang="en-US" sz="2000" b="1" dirty="0">
              <a:solidFill>
                <a:srgbClr val="3333FF"/>
              </a:solidFill>
              <a:latin typeface="Times New Roman" panose="02020603050405020304" pitchFamily="18" charset="0"/>
            </a:endParaRPr>
          </a:p>
        </p:txBody>
      </p:sp>
      <p:sp>
        <p:nvSpPr>
          <p:cNvPr id="466167" name="Rectangle 247"/>
          <p:cNvSpPr>
            <a:spLocks noChangeArrowheads="1"/>
          </p:cNvSpPr>
          <p:nvPr/>
        </p:nvSpPr>
        <p:spPr bwMode="auto">
          <a:xfrm>
            <a:off x="5867400" y="1106488"/>
            <a:ext cx="1981200" cy="1143000"/>
          </a:xfrm>
          <a:prstGeom prst="rect">
            <a:avLst/>
          </a:prstGeom>
          <a:solidFill>
            <a:srgbClr val="FFFF00">
              <a:alpha val="50000"/>
            </a:srgbClr>
          </a:solidFill>
          <a:ln w="9525" cap="rnd">
            <a:solidFill>
              <a:srgbClr val="FF0066"/>
            </a:solidFill>
            <a:prstDash val="sysDot"/>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kumimoji="0" lang="zh-CN" altLang="en-US" sz="2800" b="1">
              <a:solidFill>
                <a:schemeClr val="bg2"/>
              </a:solidFill>
              <a:latin typeface="Times New Roman" panose="02020603050405020304" pitchFamily="18" charset="0"/>
            </a:endParaRPr>
          </a:p>
        </p:txBody>
      </p:sp>
      <p:sp>
        <p:nvSpPr>
          <p:cNvPr id="466169" name="Text Box 249"/>
          <p:cNvSpPr txBox="1">
            <a:spLocks noChangeArrowheads="1"/>
          </p:cNvSpPr>
          <p:nvPr/>
        </p:nvSpPr>
        <p:spPr bwMode="auto">
          <a:xfrm>
            <a:off x="636110" y="332656"/>
            <a:ext cx="3243263"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latin typeface="Times New Roman" panose="02020603050405020304" pitchFamily="18" charset="0"/>
              </a:rPr>
              <a:t>例4.    简化电路：</a:t>
            </a:r>
          </a:p>
        </p:txBody>
      </p:sp>
      <p:grpSp>
        <p:nvGrpSpPr>
          <p:cNvPr id="466252" name="Group 332"/>
          <p:cNvGrpSpPr/>
          <p:nvPr/>
        </p:nvGrpSpPr>
        <p:grpSpPr bwMode="auto">
          <a:xfrm>
            <a:off x="304800" y="6172200"/>
            <a:ext cx="6934200" cy="457200"/>
            <a:chOff x="288" y="3600"/>
            <a:chExt cx="4368" cy="288"/>
          </a:xfrm>
        </p:grpSpPr>
        <p:sp>
          <p:nvSpPr>
            <p:cNvPr id="466172" name="Text Box 252"/>
            <p:cNvSpPr txBox="1">
              <a:spLocks noChangeArrowheads="1"/>
            </p:cNvSpPr>
            <p:nvPr/>
          </p:nvSpPr>
          <p:spPr bwMode="auto">
            <a:xfrm>
              <a:off x="288" y="3600"/>
              <a:ext cx="49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rgbClr val="FF0000"/>
                  </a:solidFill>
                  <a:latin typeface="Times New Roman" panose="02020603050405020304" pitchFamily="18" charset="0"/>
                </a:rPr>
                <a:t>注</a:t>
              </a:r>
              <a:r>
                <a:rPr lang="zh-CN" altLang="en-US" b="1">
                  <a:latin typeface="Times New Roman" panose="02020603050405020304" pitchFamily="18" charset="0"/>
                </a:rPr>
                <a:t>:</a:t>
              </a:r>
            </a:p>
          </p:txBody>
        </p:sp>
        <p:sp>
          <p:nvSpPr>
            <p:cNvPr id="466173" name="Text Box 253"/>
            <p:cNvSpPr txBox="1">
              <a:spLocks noChangeArrowheads="1"/>
            </p:cNvSpPr>
            <p:nvPr/>
          </p:nvSpPr>
          <p:spPr bwMode="auto">
            <a:xfrm>
              <a:off x="768" y="3600"/>
              <a:ext cx="388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latin typeface="Times New Roman" panose="02020603050405020304" pitchFamily="18" charset="0"/>
                </a:rPr>
                <a:t>受控源和独立源一样可以进行电源转换。</a:t>
              </a:r>
            </a:p>
          </p:txBody>
        </p:sp>
      </p:grpSp>
      <p:grpSp>
        <p:nvGrpSpPr>
          <p:cNvPr id="466255" name="Group 335"/>
          <p:cNvGrpSpPr/>
          <p:nvPr/>
        </p:nvGrpSpPr>
        <p:grpSpPr bwMode="auto">
          <a:xfrm>
            <a:off x="17463" y="1066800"/>
            <a:ext cx="4249737" cy="2438400"/>
            <a:chOff x="11" y="444"/>
            <a:chExt cx="2677" cy="1536"/>
          </a:xfrm>
        </p:grpSpPr>
        <p:grpSp>
          <p:nvGrpSpPr>
            <p:cNvPr id="466175" name="Group 255"/>
            <p:cNvGrpSpPr/>
            <p:nvPr/>
          </p:nvGrpSpPr>
          <p:grpSpPr bwMode="auto">
            <a:xfrm>
              <a:off x="379" y="1320"/>
              <a:ext cx="270" cy="59"/>
              <a:chOff x="4671" y="2533"/>
              <a:chExt cx="261" cy="59"/>
            </a:xfrm>
          </p:grpSpPr>
          <p:sp>
            <p:nvSpPr>
              <p:cNvPr id="466176" name="Line 256"/>
              <p:cNvSpPr>
                <a:spLocks noChangeShapeType="1"/>
              </p:cNvSpPr>
              <p:nvPr/>
            </p:nvSpPr>
            <p:spPr bwMode="auto">
              <a:xfrm>
                <a:off x="4671" y="2533"/>
                <a:ext cx="261"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66177" name="Line 257"/>
              <p:cNvSpPr>
                <a:spLocks noChangeShapeType="1"/>
              </p:cNvSpPr>
              <p:nvPr/>
            </p:nvSpPr>
            <p:spPr bwMode="auto">
              <a:xfrm>
                <a:off x="4729" y="2592"/>
                <a:ext cx="145"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466178" name="Line 258"/>
            <p:cNvSpPr>
              <a:spLocks noChangeShapeType="1"/>
            </p:cNvSpPr>
            <p:nvPr/>
          </p:nvSpPr>
          <p:spPr bwMode="auto">
            <a:xfrm>
              <a:off x="518" y="1392"/>
              <a:ext cx="0" cy="409"/>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79" name="Line 259"/>
            <p:cNvSpPr>
              <a:spLocks noChangeShapeType="1"/>
            </p:cNvSpPr>
            <p:nvPr/>
          </p:nvSpPr>
          <p:spPr bwMode="auto">
            <a:xfrm flipV="1">
              <a:off x="518" y="936"/>
              <a:ext cx="0" cy="38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80" name="Line 260"/>
            <p:cNvSpPr>
              <a:spLocks noChangeShapeType="1"/>
            </p:cNvSpPr>
            <p:nvPr/>
          </p:nvSpPr>
          <p:spPr bwMode="auto">
            <a:xfrm>
              <a:off x="518" y="936"/>
              <a:ext cx="794"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81" name="Line 261"/>
            <p:cNvSpPr>
              <a:spLocks noChangeShapeType="1"/>
            </p:cNvSpPr>
            <p:nvPr/>
          </p:nvSpPr>
          <p:spPr bwMode="auto">
            <a:xfrm>
              <a:off x="518" y="1800"/>
              <a:ext cx="197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82" name="Rectangle 262"/>
            <p:cNvSpPr>
              <a:spLocks noChangeArrowheads="1"/>
            </p:cNvSpPr>
            <p:nvPr/>
          </p:nvSpPr>
          <p:spPr bwMode="auto">
            <a:xfrm rot="-5400000">
              <a:off x="843" y="799"/>
              <a:ext cx="120" cy="298"/>
            </a:xfrm>
            <a:prstGeom prst="rec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183" name="Text Box 263"/>
            <p:cNvSpPr txBox="1">
              <a:spLocks noChangeArrowheads="1"/>
            </p:cNvSpPr>
            <p:nvPr/>
          </p:nvSpPr>
          <p:spPr bwMode="auto">
            <a:xfrm>
              <a:off x="667" y="660"/>
              <a:ext cx="5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a:t>
              </a:r>
              <a:r>
                <a:rPr lang="en-US" altLang="zh-CN" b="1">
                  <a:latin typeface="Times New Roman" panose="02020603050405020304" pitchFamily="18" charset="0"/>
                </a:rPr>
                <a:t>k</a:t>
              </a:r>
              <a:r>
                <a:rPr lang="en-US" altLang="zh-CN" sz="2000" b="1">
                  <a:latin typeface="Times New Roman" panose="02020603050405020304" pitchFamily="18" charset="0"/>
                  <a:sym typeface="Symbol" panose="05050102010706020507" pitchFamily="18" charset="2"/>
                </a:rPr>
                <a:t></a:t>
              </a:r>
            </a:p>
          </p:txBody>
        </p:sp>
        <p:sp>
          <p:nvSpPr>
            <p:cNvPr id="466184" name="Text Box 264"/>
            <p:cNvSpPr txBox="1">
              <a:spLocks noChangeArrowheads="1"/>
            </p:cNvSpPr>
            <p:nvPr/>
          </p:nvSpPr>
          <p:spPr bwMode="auto">
            <a:xfrm>
              <a:off x="1511" y="444"/>
              <a:ext cx="59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a:t>
              </a:r>
              <a:r>
                <a:rPr lang="en-US" altLang="zh-CN" b="1">
                  <a:latin typeface="Times New Roman" panose="02020603050405020304" pitchFamily="18" charset="0"/>
                </a:rPr>
                <a:t>k</a:t>
              </a:r>
              <a:r>
                <a:rPr lang="en-US" altLang="zh-CN" sz="2000" b="1">
                  <a:latin typeface="Times New Roman" panose="02020603050405020304" pitchFamily="18" charset="0"/>
                  <a:sym typeface="Symbol" panose="05050102010706020507" pitchFamily="18" charset="2"/>
                </a:rPr>
                <a:t></a:t>
              </a:r>
            </a:p>
          </p:txBody>
        </p:sp>
        <p:sp>
          <p:nvSpPr>
            <p:cNvPr id="466185" name="Text Box 265"/>
            <p:cNvSpPr txBox="1">
              <a:spLocks noChangeArrowheads="1"/>
            </p:cNvSpPr>
            <p:nvPr/>
          </p:nvSpPr>
          <p:spPr bwMode="auto">
            <a:xfrm>
              <a:off x="11" y="1212"/>
              <a:ext cx="45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10</a:t>
              </a:r>
              <a:r>
                <a:rPr lang="en-US" altLang="zh-CN" b="1">
                  <a:latin typeface="Times New Roman" panose="02020603050405020304" pitchFamily="18" charset="0"/>
                </a:rPr>
                <a:t>V</a:t>
              </a:r>
            </a:p>
          </p:txBody>
        </p:sp>
        <p:sp>
          <p:nvSpPr>
            <p:cNvPr id="466186" name="AutoShape 266"/>
            <p:cNvSpPr>
              <a:spLocks noChangeArrowheads="1"/>
            </p:cNvSpPr>
            <p:nvPr/>
          </p:nvSpPr>
          <p:spPr bwMode="auto">
            <a:xfrm rot="-5400000">
              <a:off x="1663" y="979"/>
              <a:ext cx="192" cy="298"/>
            </a:xfrm>
            <a:prstGeom prst="flowChartSor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187" name="Line 267"/>
            <p:cNvSpPr>
              <a:spLocks noChangeShapeType="1"/>
            </p:cNvSpPr>
            <p:nvPr/>
          </p:nvSpPr>
          <p:spPr bwMode="auto">
            <a:xfrm flipH="1">
              <a:off x="1437" y="1128"/>
              <a:ext cx="99"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88" name="Line 268"/>
            <p:cNvSpPr>
              <a:spLocks noChangeShapeType="1"/>
            </p:cNvSpPr>
            <p:nvPr/>
          </p:nvSpPr>
          <p:spPr bwMode="auto">
            <a:xfrm>
              <a:off x="1908" y="1128"/>
              <a:ext cx="199"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89" name="Line 269"/>
            <p:cNvSpPr>
              <a:spLocks noChangeShapeType="1"/>
            </p:cNvSpPr>
            <p:nvPr/>
          </p:nvSpPr>
          <p:spPr bwMode="auto">
            <a:xfrm>
              <a:off x="1312" y="732"/>
              <a:ext cx="782"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90" name="Line 270"/>
            <p:cNvSpPr>
              <a:spLocks noChangeShapeType="1"/>
            </p:cNvSpPr>
            <p:nvPr/>
          </p:nvSpPr>
          <p:spPr bwMode="auto">
            <a:xfrm>
              <a:off x="1312" y="732"/>
              <a:ext cx="0" cy="39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91" name="Line 271"/>
            <p:cNvSpPr>
              <a:spLocks noChangeShapeType="1"/>
            </p:cNvSpPr>
            <p:nvPr/>
          </p:nvSpPr>
          <p:spPr bwMode="auto">
            <a:xfrm>
              <a:off x="1312" y="1128"/>
              <a:ext cx="29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92" name="Line 272"/>
            <p:cNvSpPr>
              <a:spLocks noChangeShapeType="1"/>
            </p:cNvSpPr>
            <p:nvPr/>
          </p:nvSpPr>
          <p:spPr bwMode="auto">
            <a:xfrm>
              <a:off x="2094" y="732"/>
              <a:ext cx="0" cy="396"/>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193" name="Rectangle 273"/>
            <p:cNvSpPr>
              <a:spLocks noChangeArrowheads="1"/>
            </p:cNvSpPr>
            <p:nvPr/>
          </p:nvSpPr>
          <p:spPr bwMode="auto">
            <a:xfrm rot="-5400000">
              <a:off x="1674" y="583"/>
              <a:ext cx="120" cy="298"/>
            </a:xfrm>
            <a:prstGeom prst="rec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195" name="Text Box 275"/>
            <p:cNvSpPr txBox="1">
              <a:spLocks noChangeArrowheads="1"/>
            </p:cNvSpPr>
            <p:nvPr/>
          </p:nvSpPr>
          <p:spPr bwMode="auto">
            <a:xfrm>
              <a:off x="1511" y="792"/>
              <a:ext cx="50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0.5</a:t>
              </a:r>
              <a:r>
                <a:rPr lang="en-US" altLang="zh-CN" b="1" i="1">
                  <a:latin typeface="Times New Roman" panose="02020603050405020304" pitchFamily="18" charset="0"/>
                </a:rPr>
                <a:t>I</a:t>
              </a:r>
            </a:p>
          </p:txBody>
        </p:sp>
        <p:sp>
          <p:nvSpPr>
            <p:cNvPr id="466196" name="Line 276"/>
            <p:cNvSpPr>
              <a:spLocks noChangeShapeType="1"/>
            </p:cNvSpPr>
            <p:nvPr/>
          </p:nvSpPr>
          <p:spPr bwMode="auto">
            <a:xfrm flipH="1">
              <a:off x="2107" y="936"/>
              <a:ext cx="389"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66197" name="Group 277"/>
            <p:cNvGrpSpPr/>
            <p:nvPr/>
          </p:nvGrpSpPr>
          <p:grpSpPr bwMode="auto">
            <a:xfrm>
              <a:off x="2256" y="1032"/>
              <a:ext cx="335" cy="624"/>
              <a:chOff x="2304" y="1584"/>
              <a:chExt cx="324" cy="624"/>
            </a:xfrm>
          </p:grpSpPr>
          <p:sp>
            <p:nvSpPr>
              <p:cNvPr id="466198" name="Text Box 278"/>
              <p:cNvSpPr txBox="1">
                <a:spLocks noChangeArrowheads="1"/>
              </p:cNvSpPr>
              <p:nvPr/>
            </p:nvSpPr>
            <p:spPr bwMode="auto">
              <a:xfrm>
                <a:off x="2416" y="158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a:t>
                </a:r>
              </a:p>
            </p:txBody>
          </p:sp>
          <p:sp>
            <p:nvSpPr>
              <p:cNvPr id="466199" name="Text Box 279"/>
              <p:cNvSpPr txBox="1">
                <a:spLocks noChangeArrowheads="1"/>
              </p:cNvSpPr>
              <p:nvPr/>
            </p:nvSpPr>
            <p:spPr bwMode="auto">
              <a:xfrm>
                <a:off x="2388" y="1920"/>
                <a:ext cx="1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_</a:t>
                </a:r>
              </a:p>
            </p:txBody>
          </p:sp>
          <p:sp>
            <p:nvSpPr>
              <p:cNvPr id="466200" name="Text Box 280"/>
              <p:cNvSpPr txBox="1">
                <a:spLocks noChangeArrowheads="1"/>
              </p:cNvSpPr>
              <p:nvPr/>
            </p:nvSpPr>
            <p:spPr bwMode="auto">
              <a:xfrm>
                <a:off x="2304" y="1812"/>
                <a:ext cx="3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b="1" i="1">
                    <a:solidFill>
                      <a:schemeClr val="tx2"/>
                    </a:solidFill>
                    <a:latin typeface="Times New Roman" panose="02020603050405020304" pitchFamily="18" charset="0"/>
                    <a:sym typeface="Symbol" panose="05050102010706020507" pitchFamily="18" charset="2"/>
                  </a:rPr>
                  <a:t>U</a:t>
                </a:r>
                <a:endParaRPr lang="en-US" altLang="zh-CN" b="1">
                  <a:solidFill>
                    <a:schemeClr val="tx2"/>
                  </a:solidFill>
                  <a:latin typeface="Times New Roman" panose="02020603050405020304" pitchFamily="18" charset="0"/>
                  <a:sym typeface="Symbol" panose="05050102010706020507" pitchFamily="18" charset="2"/>
                </a:endParaRPr>
              </a:p>
            </p:txBody>
          </p:sp>
        </p:grpSp>
        <p:sp>
          <p:nvSpPr>
            <p:cNvPr id="466201" name="Text Box 281"/>
            <p:cNvSpPr txBox="1">
              <a:spLocks noChangeArrowheads="1"/>
            </p:cNvSpPr>
            <p:nvPr/>
          </p:nvSpPr>
          <p:spPr bwMode="auto">
            <a:xfrm>
              <a:off x="2254" y="696"/>
              <a:ext cx="12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p>
          </p:txBody>
        </p:sp>
        <p:sp>
          <p:nvSpPr>
            <p:cNvPr id="466202" name="Text Box 282"/>
            <p:cNvSpPr txBox="1">
              <a:spLocks noChangeArrowheads="1"/>
            </p:cNvSpPr>
            <p:nvPr/>
          </p:nvSpPr>
          <p:spPr bwMode="auto">
            <a:xfrm>
              <a:off x="2369" y="828"/>
              <a:ext cx="271"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sp>
          <p:nvSpPr>
            <p:cNvPr id="466203" name="Text Box 283"/>
            <p:cNvSpPr txBox="1">
              <a:spLocks noChangeArrowheads="1"/>
            </p:cNvSpPr>
            <p:nvPr/>
          </p:nvSpPr>
          <p:spPr bwMode="auto">
            <a:xfrm>
              <a:off x="2405" y="1692"/>
              <a:ext cx="283"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grpSp>
      <p:grpSp>
        <p:nvGrpSpPr>
          <p:cNvPr id="466257" name="Group 337"/>
          <p:cNvGrpSpPr/>
          <p:nvPr/>
        </p:nvGrpSpPr>
        <p:grpSpPr bwMode="auto">
          <a:xfrm>
            <a:off x="4267200" y="1123950"/>
            <a:ext cx="4149725" cy="2362200"/>
            <a:chOff x="2688" y="708"/>
            <a:chExt cx="2614" cy="1488"/>
          </a:xfrm>
        </p:grpSpPr>
        <p:sp>
          <p:nvSpPr>
            <p:cNvPr id="466211" name="Line 291"/>
            <p:cNvSpPr>
              <a:spLocks noChangeShapeType="1"/>
            </p:cNvSpPr>
            <p:nvPr/>
          </p:nvSpPr>
          <p:spPr bwMode="auto">
            <a:xfrm>
              <a:off x="3600" y="1152"/>
              <a:ext cx="76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13" name="Rectangle 293"/>
            <p:cNvSpPr>
              <a:spLocks noChangeArrowheads="1"/>
            </p:cNvSpPr>
            <p:nvPr/>
          </p:nvSpPr>
          <p:spPr bwMode="auto">
            <a:xfrm rot="-5400000">
              <a:off x="3912" y="1020"/>
              <a:ext cx="120" cy="288"/>
            </a:xfrm>
            <a:prstGeom prst="rec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215" name="Line 295"/>
            <p:cNvSpPr>
              <a:spLocks noChangeShapeType="1"/>
            </p:cNvSpPr>
            <p:nvPr/>
          </p:nvSpPr>
          <p:spPr bwMode="auto">
            <a:xfrm>
              <a:off x="4656" y="1152"/>
              <a:ext cx="348" cy="0"/>
            </a:xfrm>
            <a:prstGeom prst="line">
              <a:avLst/>
            </a:prstGeom>
            <a:noFill/>
            <a:ln w="38100">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16" name="Line 296"/>
            <p:cNvSpPr>
              <a:spLocks noChangeShapeType="1"/>
            </p:cNvSpPr>
            <p:nvPr/>
          </p:nvSpPr>
          <p:spPr bwMode="auto">
            <a:xfrm flipH="1">
              <a:off x="4685" y="1152"/>
              <a:ext cx="444"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21" name="AutoShape 301"/>
            <p:cNvSpPr>
              <a:spLocks noChangeArrowheads="1"/>
            </p:cNvSpPr>
            <p:nvPr/>
          </p:nvSpPr>
          <p:spPr bwMode="auto">
            <a:xfrm rot="-10800000">
              <a:off x="4367" y="1057"/>
              <a:ext cx="318" cy="180"/>
            </a:xfrm>
            <a:prstGeom prst="flowChartSor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grpSp>
          <p:nvGrpSpPr>
            <p:cNvPr id="466254" name="Group 334"/>
            <p:cNvGrpSpPr/>
            <p:nvPr/>
          </p:nvGrpSpPr>
          <p:grpSpPr bwMode="auto">
            <a:xfrm>
              <a:off x="2688" y="708"/>
              <a:ext cx="2614" cy="1488"/>
              <a:chOff x="2688" y="480"/>
              <a:chExt cx="2614" cy="1488"/>
            </a:xfrm>
          </p:grpSpPr>
          <p:sp>
            <p:nvSpPr>
              <p:cNvPr id="466170" name="AutoShape 250"/>
              <p:cNvSpPr>
                <a:spLocks noChangeArrowheads="1"/>
              </p:cNvSpPr>
              <p:nvPr/>
            </p:nvSpPr>
            <p:spPr bwMode="auto">
              <a:xfrm>
                <a:off x="2688" y="1068"/>
                <a:ext cx="432" cy="228"/>
              </a:xfrm>
              <a:prstGeom prst="rightArrow">
                <a:avLst>
                  <a:gd name="adj1" fmla="val 50000"/>
                  <a:gd name="adj2" fmla="val 47368"/>
                </a:avLst>
              </a:prstGeom>
              <a:solidFill>
                <a:schemeClr val="accent1"/>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05" name="Text Box 285"/>
              <p:cNvSpPr txBox="1">
                <a:spLocks noChangeArrowheads="1"/>
              </p:cNvSpPr>
              <p:nvPr/>
            </p:nvSpPr>
            <p:spPr bwMode="auto">
              <a:xfrm>
                <a:off x="3072" y="1200"/>
                <a:ext cx="5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10</a:t>
                </a:r>
                <a:r>
                  <a:rPr lang="en-US" altLang="zh-CN" b="1">
                    <a:latin typeface="Times New Roman" panose="02020603050405020304" pitchFamily="18" charset="0"/>
                  </a:rPr>
                  <a:t>V</a:t>
                </a:r>
              </a:p>
            </p:txBody>
          </p:sp>
          <p:grpSp>
            <p:nvGrpSpPr>
              <p:cNvPr id="466206" name="Group 286"/>
              <p:cNvGrpSpPr/>
              <p:nvPr/>
            </p:nvGrpSpPr>
            <p:grpSpPr bwMode="auto">
              <a:xfrm>
                <a:off x="3466" y="1308"/>
                <a:ext cx="261" cy="59"/>
                <a:chOff x="4671" y="2533"/>
                <a:chExt cx="261" cy="59"/>
              </a:xfrm>
            </p:grpSpPr>
            <p:sp>
              <p:nvSpPr>
                <p:cNvPr id="466207" name="Line 287"/>
                <p:cNvSpPr>
                  <a:spLocks noChangeShapeType="1"/>
                </p:cNvSpPr>
                <p:nvPr/>
              </p:nvSpPr>
              <p:spPr bwMode="auto">
                <a:xfrm>
                  <a:off x="4671" y="2533"/>
                  <a:ext cx="261"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66208" name="Line 288"/>
                <p:cNvSpPr>
                  <a:spLocks noChangeShapeType="1"/>
                </p:cNvSpPr>
                <p:nvPr/>
              </p:nvSpPr>
              <p:spPr bwMode="auto">
                <a:xfrm>
                  <a:off x="4729" y="2592"/>
                  <a:ext cx="145" cy="0"/>
                </a:xfrm>
                <a:prstGeom prst="line">
                  <a:avLst/>
                </a:prstGeom>
                <a:noFill/>
                <a:ln w="381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466209" name="Line 289"/>
              <p:cNvSpPr>
                <a:spLocks noChangeShapeType="1"/>
              </p:cNvSpPr>
              <p:nvPr/>
            </p:nvSpPr>
            <p:spPr bwMode="auto">
              <a:xfrm>
                <a:off x="3600" y="1380"/>
                <a:ext cx="0" cy="409"/>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10" name="Line 290"/>
              <p:cNvSpPr>
                <a:spLocks noChangeShapeType="1"/>
              </p:cNvSpPr>
              <p:nvPr/>
            </p:nvSpPr>
            <p:spPr bwMode="auto">
              <a:xfrm flipV="1">
                <a:off x="3600" y="924"/>
                <a:ext cx="0" cy="38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12" name="Line 292"/>
              <p:cNvSpPr>
                <a:spLocks noChangeShapeType="1"/>
              </p:cNvSpPr>
              <p:nvPr/>
            </p:nvSpPr>
            <p:spPr bwMode="auto">
              <a:xfrm>
                <a:off x="3600" y="1788"/>
                <a:ext cx="1488"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14" name="Text Box 294"/>
              <p:cNvSpPr txBox="1">
                <a:spLocks noChangeArrowheads="1"/>
              </p:cNvSpPr>
              <p:nvPr/>
            </p:nvSpPr>
            <p:spPr bwMode="auto">
              <a:xfrm>
                <a:off x="3744" y="648"/>
                <a:ext cx="5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chemeClr val="bg2"/>
                    </a:solidFill>
                    <a:latin typeface="Times New Roman" panose="02020603050405020304" pitchFamily="18" charset="0"/>
                  </a:rPr>
                  <a:t>2</a:t>
                </a:r>
                <a:r>
                  <a:rPr lang="en-US" altLang="zh-CN" b="1">
                    <a:solidFill>
                      <a:schemeClr val="bg2"/>
                    </a:solidFill>
                    <a:latin typeface="Times New Roman" panose="02020603050405020304" pitchFamily="18" charset="0"/>
                  </a:rPr>
                  <a:t>k</a:t>
                </a:r>
                <a:r>
                  <a:rPr lang="en-US" altLang="zh-CN" sz="2000" b="1">
                    <a:solidFill>
                      <a:schemeClr val="bg2"/>
                    </a:solidFill>
                    <a:latin typeface="Times New Roman" panose="02020603050405020304" pitchFamily="18" charset="0"/>
                    <a:sym typeface="Symbol" panose="05050102010706020507" pitchFamily="18" charset="2"/>
                  </a:rPr>
                  <a:t></a:t>
                </a:r>
              </a:p>
            </p:txBody>
          </p:sp>
          <p:sp>
            <p:nvSpPr>
              <p:cNvPr id="466222" name="Text Box 302"/>
              <p:cNvSpPr txBox="1">
                <a:spLocks noChangeArrowheads="1"/>
              </p:cNvSpPr>
              <p:nvPr/>
            </p:nvSpPr>
            <p:spPr bwMode="auto">
              <a:xfrm>
                <a:off x="4212" y="636"/>
                <a:ext cx="25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chemeClr val="bg2"/>
                    </a:solidFill>
                    <a:latin typeface="Times New Roman" panose="02020603050405020304" pitchFamily="18" charset="0"/>
                  </a:rPr>
                  <a:t>+</a:t>
                </a:r>
              </a:p>
            </p:txBody>
          </p:sp>
          <p:sp>
            <p:nvSpPr>
              <p:cNvPr id="466223" name="Text Box 303"/>
              <p:cNvSpPr txBox="1">
                <a:spLocks noChangeArrowheads="1"/>
              </p:cNvSpPr>
              <p:nvPr/>
            </p:nvSpPr>
            <p:spPr bwMode="auto">
              <a:xfrm>
                <a:off x="4272" y="480"/>
                <a:ext cx="57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chemeClr val="bg2"/>
                    </a:solidFill>
                    <a:latin typeface="Times New Roman" panose="02020603050405020304" pitchFamily="18" charset="0"/>
                  </a:rPr>
                  <a:t>500</a:t>
                </a:r>
                <a:r>
                  <a:rPr lang="en-US" altLang="zh-CN" b="1" i="1">
                    <a:solidFill>
                      <a:schemeClr val="bg2"/>
                    </a:solidFill>
                    <a:latin typeface="Times New Roman" panose="02020603050405020304" pitchFamily="18" charset="0"/>
                  </a:rPr>
                  <a:t>I</a:t>
                </a:r>
              </a:p>
            </p:txBody>
          </p:sp>
          <p:sp>
            <p:nvSpPr>
              <p:cNvPr id="466224" name="Text Box 304"/>
              <p:cNvSpPr txBox="1">
                <a:spLocks noChangeArrowheads="1"/>
              </p:cNvSpPr>
              <p:nvPr/>
            </p:nvSpPr>
            <p:spPr bwMode="auto">
              <a:xfrm>
                <a:off x="4608" y="62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chemeClr val="bg2"/>
                    </a:solidFill>
                    <a:latin typeface="宋体" panose="02010600030101010101" pitchFamily="2" charset="-122"/>
                  </a:rPr>
                  <a:t>-</a:t>
                </a:r>
                <a:endParaRPr lang="zh-CN" altLang="en-US" b="1">
                  <a:solidFill>
                    <a:schemeClr val="bg2"/>
                  </a:solidFill>
                  <a:latin typeface="Times New Roman" panose="02020603050405020304" pitchFamily="18" charset="0"/>
                </a:endParaRPr>
              </a:p>
            </p:txBody>
          </p:sp>
          <p:sp>
            <p:nvSpPr>
              <p:cNvPr id="466225" name="Text Box 305"/>
              <p:cNvSpPr txBox="1">
                <a:spLocks noChangeArrowheads="1"/>
              </p:cNvSpPr>
              <p:nvPr/>
            </p:nvSpPr>
            <p:spPr bwMode="auto">
              <a:xfrm>
                <a:off x="4860" y="68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p>
            </p:txBody>
          </p:sp>
          <p:sp>
            <p:nvSpPr>
              <p:cNvPr id="466226" name="Text Box 306"/>
              <p:cNvSpPr txBox="1">
                <a:spLocks noChangeArrowheads="1"/>
              </p:cNvSpPr>
              <p:nvPr/>
            </p:nvSpPr>
            <p:spPr bwMode="auto">
              <a:xfrm>
                <a:off x="5052" y="816"/>
                <a:ext cx="18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sp>
            <p:nvSpPr>
              <p:cNvPr id="466227" name="Text Box 307"/>
              <p:cNvSpPr txBox="1">
                <a:spLocks noChangeArrowheads="1"/>
              </p:cNvSpPr>
              <p:nvPr/>
            </p:nvSpPr>
            <p:spPr bwMode="auto">
              <a:xfrm>
                <a:off x="5040" y="1680"/>
                <a:ext cx="19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grpSp>
            <p:nvGrpSpPr>
              <p:cNvPr id="466241" name="Group 321"/>
              <p:cNvGrpSpPr/>
              <p:nvPr/>
            </p:nvGrpSpPr>
            <p:grpSpPr bwMode="auto">
              <a:xfrm>
                <a:off x="4955" y="1032"/>
                <a:ext cx="347" cy="624"/>
                <a:chOff x="2304" y="1584"/>
                <a:chExt cx="324" cy="624"/>
              </a:xfrm>
            </p:grpSpPr>
            <p:sp>
              <p:nvSpPr>
                <p:cNvPr id="466242" name="Text Box 322"/>
                <p:cNvSpPr txBox="1">
                  <a:spLocks noChangeArrowheads="1"/>
                </p:cNvSpPr>
                <p:nvPr/>
              </p:nvSpPr>
              <p:spPr bwMode="auto">
                <a:xfrm>
                  <a:off x="2416" y="158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a:t>
                  </a:r>
                </a:p>
              </p:txBody>
            </p:sp>
            <p:sp>
              <p:nvSpPr>
                <p:cNvPr id="466243" name="Text Box 323"/>
                <p:cNvSpPr txBox="1">
                  <a:spLocks noChangeArrowheads="1"/>
                </p:cNvSpPr>
                <p:nvPr/>
              </p:nvSpPr>
              <p:spPr bwMode="auto">
                <a:xfrm>
                  <a:off x="2388" y="1920"/>
                  <a:ext cx="1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_</a:t>
                  </a:r>
                </a:p>
              </p:txBody>
            </p:sp>
            <p:sp>
              <p:nvSpPr>
                <p:cNvPr id="466244" name="Text Box 324"/>
                <p:cNvSpPr txBox="1">
                  <a:spLocks noChangeArrowheads="1"/>
                </p:cNvSpPr>
                <p:nvPr/>
              </p:nvSpPr>
              <p:spPr bwMode="auto">
                <a:xfrm>
                  <a:off x="2304" y="1812"/>
                  <a:ext cx="3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b="1" i="1">
                      <a:solidFill>
                        <a:schemeClr val="tx2"/>
                      </a:solidFill>
                      <a:latin typeface="Times New Roman" panose="02020603050405020304" pitchFamily="18" charset="0"/>
                      <a:sym typeface="Symbol" panose="05050102010706020507" pitchFamily="18" charset="2"/>
                    </a:rPr>
                    <a:t>U</a:t>
                  </a:r>
                  <a:endParaRPr lang="en-US" altLang="zh-CN" b="1">
                    <a:solidFill>
                      <a:schemeClr val="tx2"/>
                    </a:solidFill>
                    <a:latin typeface="Times New Roman" panose="02020603050405020304" pitchFamily="18" charset="0"/>
                    <a:sym typeface="Symbol" panose="05050102010706020507" pitchFamily="18" charset="2"/>
                  </a:endParaRPr>
                </a:p>
              </p:txBody>
            </p:sp>
          </p:grpSp>
        </p:grpSp>
      </p:grpSp>
      <p:grpSp>
        <p:nvGrpSpPr>
          <p:cNvPr id="466253" name="Group 333"/>
          <p:cNvGrpSpPr/>
          <p:nvPr/>
        </p:nvGrpSpPr>
        <p:grpSpPr bwMode="auto">
          <a:xfrm>
            <a:off x="4724400" y="3429000"/>
            <a:ext cx="3675063" cy="2819400"/>
            <a:chOff x="2976" y="1824"/>
            <a:chExt cx="2315" cy="1776"/>
          </a:xfrm>
        </p:grpSpPr>
        <p:sp>
          <p:nvSpPr>
            <p:cNvPr id="466171" name="AutoShape 251"/>
            <p:cNvSpPr>
              <a:spLocks noChangeArrowheads="1"/>
            </p:cNvSpPr>
            <p:nvPr/>
          </p:nvSpPr>
          <p:spPr bwMode="auto">
            <a:xfrm>
              <a:off x="4224" y="1824"/>
              <a:ext cx="204" cy="432"/>
            </a:xfrm>
            <a:prstGeom prst="downArrow">
              <a:avLst>
                <a:gd name="adj1" fmla="val 50000"/>
                <a:gd name="adj2" fmla="val 52941"/>
              </a:avLst>
            </a:prstGeom>
            <a:solidFill>
              <a:schemeClr val="accent1"/>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66229" name="Group 309"/>
            <p:cNvGrpSpPr/>
            <p:nvPr/>
          </p:nvGrpSpPr>
          <p:grpSpPr bwMode="auto">
            <a:xfrm>
              <a:off x="3394" y="2939"/>
              <a:ext cx="279" cy="59"/>
              <a:chOff x="4671" y="2533"/>
              <a:chExt cx="261" cy="59"/>
            </a:xfrm>
          </p:grpSpPr>
          <p:sp>
            <p:nvSpPr>
              <p:cNvPr id="466230" name="Line 310"/>
              <p:cNvSpPr>
                <a:spLocks noChangeShapeType="1"/>
              </p:cNvSpPr>
              <p:nvPr/>
            </p:nvSpPr>
            <p:spPr bwMode="auto">
              <a:xfrm>
                <a:off x="4671" y="2533"/>
                <a:ext cx="261" cy="0"/>
              </a:xfrm>
              <a:prstGeom prst="line">
                <a:avLst/>
              </a:prstGeom>
              <a:noFill/>
              <a:ln w="127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466231" name="Line 311"/>
              <p:cNvSpPr>
                <a:spLocks noChangeShapeType="1"/>
              </p:cNvSpPr>
              <p:nvPr/>
            </p:nvSpPr>
            <p:spPr bwMode="auto">
              <a:xfrm>
                <a:off x="4729" y="2592"/>
                <a:ext cx="145" cy="0"/>
              </a:xfrm>
              <a:prstGeom prst="line">
                <a:avLst/>
              </a:prstGeom>
              <a:noFill/>
              <a:ln w="12700">
                <a:solidFill>
                  <a:schemeClr val="tx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466232" name="Line 312"/>
            <p:cNvSpPr>
              <a:spLocks noChangeShapeType="1"/>
            </p:cNvSpPr>
            <p:nvPr/>
          </p:nvSpPr>
          <p:spPr bwMode="auto">
            <a:xfrm>
              <a:off x="3537" y="3011"/>
              <a:ext cx="0" cy="409"/>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33" name="Line 313"/>
            <p:cNvSpPr>
              <a:spLocks noChangeShapeType="1"/>
            </p:cNvSpPr>
            <p:nvPr/>
          </p:nvSpPr>
          <p:spPr bwMode="auto">
            <a:xfrm flipV="1">
              <a:off x="3537" y="2555"/>
              <a:ext cx="0" cy="384"/>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34" name="Line 314"/>
            <p:cNvSpPr>
              <a:spLocks noChangeShapeType="1"/>
            </p:cNvSpPr>
            <p:nvPr/>
          </p:nvSpPr>
          <p:spPr bwMode="auto">
            <a:xfrm>
              <a:off x="3537" y="2555"/>
              <a:ext cx="1233"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35" name="Line 315"/>
            <p:cNvSpPr>
              <a:spLocks noChangeShapeType="1"/>
            </p:cNvSpPr>
            <p:nvPr/>
          </p:nvSpPr>
          <p:spPr bwMode="auto">
            <a:xfrm>
              <a:off x="3537" y="3419"/>
              <a:ext cx="1592"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36" name="Rectangle 316"/>
            <p:cNvSpPr>
              <a:spLocks noChangeArrowheads="1"/>
            </p:cNvSpPr>
            <p:nvPr/>
          </p:nvSpPr>
          <p:spPr bwMode="auto">
            <a:xfrm rot="-5400000">
              <a:off x="4184" y="2412"/>
              <a:ext cx="120" cy="309"/>
            </a:xfrm>
            <a:prstGeom prst="rect">
              <a:avLst/>
            </a:prstGeom>
            <a:solidFill>
              <a:schemeClr val="accent1"/>
            </a:solidFill>
            <a:ln w="381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466237" name="Text Box 317"/>
            <p:cNvSpPr txBox="1">
              <a:spLocks noChangeArrowheads="1"/>
            </p:cNvSpPr>
            <p:nvPr/>
          </p:nvSpPr>
          <p:spPr bwMode="auto">
            <a:xfrm>
              <a:off x="3897" y="2267"/>
              <a:ext cx="66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1.5</a:t>
              </a:r>
              <a:r>
                <a:rPr lang="en-US" altLang="zh-CN" b="1">
                  <a:latin typeface="Times New Roman" panose="02020603050405020304" pitchFamily="18" charset="0"/>
                </a:rPr>
                <a:t>k</a:t>
              </a:r>
              <a:r>
                <a:rPr lang="en-US" altLang="zh-CN" sz="2000" b="1">
                  <a:latin typeface="Times New Roman" panose="02020603050405020304" pitchFamily="18" charset="0"/>
                  <a:sym typeface="Symbol" panose="05050102010706020507" pitchFamily="18" charset="2"/>
                </a:rPr>
                <a:t></a:t>
              </a:r>
            </a:p>
          </p:txBody>
        </p:sp>
        <p:sp>
          <p:nvSpPr>
            <p:cNvPr id="466238" name="Text Box 318"/>
            <p:cNvSpPr txBox="1">
              <a:spLocks noChangeArrowheads="1"/>
            </p:cNvSpPr>
            <p:nvPr/>
          </p:nvSpPr>
          <p:spPr bwMode="auto">
            <a:xfrm>
              <a:off x="2976" y="2783"/>
              <a:ext cx="48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latin typeface="Times New Roman" panose="02020603050405020304" pitchFamily="18" charset="0"/>
                </a:rPr>
                <a:t>10</a:t>
              </a:r>
              <a:r>
                <a:rPr lang="en-US" altLang="zh-CN" b="1">
                  <a:latin typeface="Times New Roman" panose="02020603050405020304" pitchFamily="18" charset="0"/>
                </a:rPr>
                <a:t>V</a:t>
              </a:r>
            </a:p>
          </p:txBody>
        </p:sp>
        <p:sp>
          <p:nvSpPr>
            <p:cNvPr id="466239" name="Line 319"/>
            <p:cNvSpPr>
              <a:spLocks noChangeShapeType="1"/>
            </p:cNvSpPr>
            <p:nvPr/>
          </p:nvSpPr>
          <p:spPr bwMode="auto">
            <a:xfrm>
              <a:off x="4667" y="2555"/>
              <a:ext cx="372" cy="0"/>
            </a:xfrm>
            <a:prstGeom prst="line">
              <a:avLst/>
            </a:prstGeom>
            <a:noFill/>
            <a:ln w="381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40" name="Line 320"/>
            <p:cNvSpPr>
              <a:spLocks noChangeShapeType="1"/>
            </p:cNvSpPr>
            <p:nvPr/>
          </p:nvSpPr>
          <p:spPr bwMode="auto">
            <a:xfrm flipH="1">
              <a:off x="4770" y="2555"/>
              <a:ext cx="359" cy="0"/>
            </a:xfrm>
            <a:prstGeom prst="line">
              <a:avLst/>
            </a:prstGeom>
            <a:noFill/>
            <a:ln w="38100">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45" name="Text Box 325"/>
            <p:cNvSpPr txBox="1">
              <a:spLocks noChangeArrowheads="1"/>
            </p:cNvSpPr>
            <p:nvPr/>
          </p:nvSpPr>
          <p:spPr bwMode="auto">
            <a:xfrm>
              <a:off x="4885" y="2315"/>
              <a:ext cx="1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i="1">
                  <a:latin typeface="Times New Roman" panose="02020603050405020304" pitchFamily="18" charset="0"/>
                </a:rPr>
                <a:t>I</a:t>
              </a:r>
            </a:p>
          </p:txBody>
        </p:sp>
        <p:sp>
          <p:nvSpPr>
            <p:cNvPr id="466246" name="Text Box 326"/>
            <p:cNvSpPr txBox="1">
              <a:spLocks noChangeArrowheads="1"/>
            </p:cNvSpPr>
            <p:nvPr/>
          </p:nvSpPr>
          <p:spPr bwMode="auto">
            <a:xfrm>
              <a:off x="5054" y="2448"/>
              <a:ext cx="1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sp>
          <p:nvSpPr>
            <p:cNvPr id="466247" name="Text Box 327"/>
            <p:cNvSpPr txBox="1">
              <a:spLocks noChangeArrowheads="1"/>
            </p:cNvSpPr>
            <p:nvPr/>
          </p:nvSpPr>
          <p:spPr bwMode="auto">
            <a:xfrm>
              <a:off x="5041" y="3312"/>
              <a:ext cx="1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º</a:t>
              </a:r>
            </a:p>
          </p:txBody>
        </p:sp>
        <p:grpSp>
          <p:nvGrpSpPr>
            <p:cNvPr id="466248" name="Group 328"/>
            <p:cNvGrpSpPr/>
            <p:nvPr/>
          </p:nvGrpSpPr>
          <p:grpSpPr bwMode="auto">
            <a:xfrm>
              <a:off x="4944" y="2747"/>
              <a:ext cx="347" cy="624"/>
              <a:chOff x="2304" y="1584"/>
              <a:chExt cx="324" cy="624"/>
            </a:xfrm>
          </p:grpSpPr>
          <p:sp>
            <p:nvSpPr>
              <p:cNvPr id="466249" name="Text Box 329"/>
              <p:cNvSpPr txBox="1">
                <a:spLocks noChangeArrowheads="1"/>
              </p:cNvSpPr>
              <p:nvPr/>
            </p:nvSpPr>
            <p:spPr bwMode="auto">
              <a:xfrm>
                <a:off x="2416" y="158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a:t>
                </a:r>
              </a:p>
            </p:txBody>
          </p:sp>
          <p:sp>
            <p:nvSpPr>
              <p:cNvPr id="466250" name="Text Box 330"/>
              <p:cNvSpPr txBox="1">
                <a:spLocks noChangeArrowheads="1"/>
              </p:cNvSpPr>
              <p:nvPr/>
            </p:nvSpPr>
            <p:spPr bwMode="auto">
              <a:xfrm>
                <a:off x="2388" y="1920"/>
                <a:ext cx="1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b="1">
                    <a:solidFill>
                      <a:schemeClr val="tx2"/>
                    </a:solidFill>
                    <a:latin typeface="Times New Roman" panose="02020603050405020304" pitchFamily="18" charset="0"/>
                    <a:sym typeface="Symbol" panose="05050102010706020507" pitchFamily="18" charset="2"/>
                  </a:rPr>
                  <a:t>_</a:t>
                </a:r>
              </a:p>
            </p:txBody>
          </p:sp>
          <p:sp>
            <p:nvSpPr>
              <p:cNvPr id="466251" name="Text Box 331"/>
              <p:cNvSpPr txBox="1">
                <a:spLocks noChangeArrowheads="1"/>
              </p:cNvSpPr>
              <p:nvPr/>
            </p:nvSpPr>
            <p:spPr bwMode="auto">
              <a:xfrm>
                <a:off x="2304" y="1812"/>
                <a:ext cx="3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b="1" i="1">
                    <a:solidFill>
                      <a:schemeClr val="tx2"/>
                    </a:solidFill>
                    <a:latin typeface="Times New Roman" panose="02020603050405020304" pitchFamily="18" charset="0"/>
                    <a:sym typeface="Symbol" panose="05050102010706020507" pitchFamily="18" charset="2"/>
                  </a:rPr>
                  <a:t>U</a:t>
                </a:r>
                <a:endParaRPr lang="en-US" altLang="zh-CN" b="1">
                  <a:solidFill>
                    <a:schemeClr val="tx2"/>
                  </a:solidFill>
                  <a:latin typeface="Times New Roman" panose="02020603050405020304" pitchFamily="18" charset="0"/>
                  <a:sym typeface="Symbol" panose="05050102010706020507" pitchFamily="18" charset="2"/>
                </a:endParaRPr>
              </a:p>
            </p:txBody>
          </p:sp>
        </p:grpSp>
      </p:grpSp>
      <p:sp>
        <p:nvSpPr>
          <p:cNvPr id="466258" name="AutoShape 338">
            <a:hlinkClick r:id="" action="ppaction://hlinkshowjump?jump=nextslide" highlightClick="1"/>
          </p:cNvPr>
          <p:cNvSpPr>
            <a:spLocks noChangeArrowheads="1"/>
          </p:cNvSpPr>
          <p:nvPr/>
        </p:nvSpPr>
        <p:spPr bwMode="auto">
          <a:xfrm>
            <a:off x="8458200" y="6477000"/>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6259" name="AutoShape 339">
            <a:hlinkClick r:id="" action="ppaction://hlinkshowjump?jump=previousslide" highlightClick="1"/>
          </p:cNvPr>
          <p:cNvSpPr>
            <a:spLocks noChangeArrowheads="1"/>
          </p:cNvSpPr>
          <p:nvPr/>
        </p:nvSpPr>
        <p:spPr bwMode="auto">
          <a:xfrm>
            <a:off x="7848600" y="6477000"/>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6255"/>
                                        </p:tgtEl>
                                        <p:attrNameLst>
                                          <p:attrName>style.visibility</p:attrName>
                                        </p:attrNameLst>
                                      </p:cBhvr>
                                      <p:to>
                                        <p:strVal val="visible"/>
                                      </p:to>
                                    </p:set>
                                    <p:animEffect transition="in" filter="blinds(horizontal)">
                                      <p:cBhvr>
                                        <p:cTn id="7" dur="500"/>
                                        <p:tgtEl>
                                          <p:spTgt spid="46625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66257"/>
                                        </p:tgtEl>
                                        <p:attrNameLst>
                                          <p:attrName>style.visibility</p:attrName>
                                        </p:attrNameLst>
                                      </p:cBhvr>
                                      <p:to>
                                        <p:strVal val="visible"/>
                                      </p:to>
                                    </p:set>
                                    <p:anim calcmode="lin" valueType="num">
                                      <p:cBhvr additive="base">
                                        <p:cTn id="12" dur="500" fill="hold"/>
                                        <p:tgtEl>
                                          <p:spTgt spid="466257"/>
                                        </p:tgtEl>
                                        <p:attrNameLst>
                                          <p:attrName>ppt_x</p:attrName>
                                        </p:attrNameLst>
                                      </p:cBhvr>
                                      <p:tavLst>
                                        <p:tav tm="0">
                                          <p:val>
                                            <p:strVal val="0-#ppt_w/2"/>
                                          </p:val>
                                        </p:tav>
                                        <p:tav tm="100000">
                                          <p:val>
                                            <p:strVal val="#ppt_x"/>
                                          </p:val>
                                        </p:tav>
                                      </p:tavLst>
                                    </p:anim>
                                    <p:anim calcmode="lin" valueType="num">
                                      <p:cBhvr additive="base">
                                        <p:cTn id="13" dur="500" fill="hold"/>
                                        <p:tgtEl>
                                          <p:spTgt spid="4662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66167"/>
                                        </p:tgtEl>
                                        <p:attrNameLst>
                                          <p:attrName>style.visibility</p:attrName>
                                        </p:attrNameLst>
                                      </p:cBhvr>
                                      <p:to>
                                        <p:strVal val="visible"/>
                                      </p:to>
                                    </p:set>
                                    <p:animEffect transition="in" filter="blinds(horizontal)">
                                      <p:cBhvr>
                                        <p:cTn id="18" dur="500"/>
                                        <p:tgtEl>
                                          <p:spTgt spid="466167"/>
                                        </p:tgtEl>
                                      </p:cBhvr>
                                    </p:animEffect>
                                  </p:childTnLst>
                                  <p:subTnLst>
                                    <p:set>
                                      <p:cBhvr override="childStyle">
                                        <p:cTn dur="1" fill="hold" display="0" masterRel="nextClick" afterEffect="1"/>
                                        <p:tgtEl>
                                          <p:spTgt spid="46616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66166"/>
                                        </p:tgtEl>
                                        <p:attrNameLst>
                                          <p:attrName>style.visibility</p:attrName>
                                        </p:attrNameLst>
                                      </p:cBhvr>
                                      <p:to>
                                        <p:strVal val="visible"/>
                                      </p:to>
                                    </p:set>
                                    <p:animEffect transition="in" filter="blinds(horizontal)">
                                      <p:cBhvr>
                                        <p:cTn id="23" dur="500"/>
                                        <p:tgtEl>
                                          <p:spTgt spid="466166"/>
                                        </p:tgtEl>
                                      </p:cBhvr>
                                    </p:animEffect>
                                  </p:childTnLst>
                                  <p:subTnLst>
                                    <p:set>
                                      <p:cBhvr override="childStyle">
                                        <p:cTn dur="1" fill="hold" display="0" masterRel="nextClick" afterEffect="1"/>
                                        <p:tgtEl>
                                          <p:spTgt spid="466166"/>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66253"/>
                                        </p:tgtEl>
                                        <p:attrNameLst>
                                          <p:attrName>style.visibility</p:attrName>
                                        </p:attrNameLst>
                                      </p:cBhvr>
                                      <p:to>
                                        <p:strVal val="visible"/>
                                      </p:to>
                                    </p:set>
                                    <p:animEffect transition="in" filter="blinds(horizontal)">
                                      <p:cBhvr>
                                        <p:cTn id="28" dur="500"/>
                                        <p:tgtEl>
                                          <p:spTgt spid="46625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42" fill="hold" nodeType="clickEffect">
                                  <p:stCondLst>
                                    <p:cond delay="0"/>
                                  </p:stCondLst>
                                  <p:childTnLst>
                                    <p:set>
                                      <p:cBhvr>
                                        <p:cTn id="32" dur="1" fill="hold">
                                          <p:stCondLst>
                                            <p:cond delay="0"/>
                                          </p:stCondLst>
                                        </p:cTn>
                                        <p:tgtEl>
                                          <p:spTgt spid="466252"/>
                                        </p:tgtEl>
                                        <p:attrNameLst>
                                          <p:attrName>style.visibility</p:attrName>
                                        </p:attrNameLst>
                                      </p:cBhvr>
                                      <p:to>
                                        <p:strVal val="visible"/>
                                      </p:to>
                                    </p:set>
                                    <p:animEffect transition="in" filter="barn(outHorizontal)">
                                      <p:cBhvr>
                                        <p:cTn id="33" dur="500"/>
                                        <p:tgtEl>
                                          <p:spTgt spid="466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166" grpId="0" animBg="1" autoUpdateAnimBg="0"/>
      <p:bldP spid="466167" grpId="0" animBg="1"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027" name="Oval 83"/>
          <p:cNvSpPr>
            <a:spLocks noChangeArrowheads="1"/>
          </p:cNvSpPr>
          <p:nvPr/>
        </p:nvSpPr>
        <p:spPr bwMode="auto">
          <a:xfrm>
            <a:off x="5610860" y="2061143"/>
            <a:ext cx="285115" cy="646564"/>
          </a:xfrm>
          <a:prstGeom prst="ellipse">
            <a:avLst/>
          </a:prstGeom>
          <a:solidFill>
            <a:schemeClr val="accent1"/>
          </a:solidFill>
          <a:ln w="12700">
            <a:solidFill>
              <a:schemeClr val="accent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zh-CN" altLang="en-US" sz="2400"/>
          </a:p>
        </p:txBody>
      </p:sp>
      <p:sp>
        <p:nvSpPr>
          <p:cNvPr id="467028" name="Text Box 84"/>
          <p:cNvSpPr txBox="1">
            <a:spLocks noChangeArrowheads="1"/>
          </p:cNvSpPr>
          <p:nvPr/>
        </p:nvSpPr>
        <p:spPr bwMode="auto">
          <a:xfrm>
            <a:off x="5325110" y="1774190"/>
            <a:ext cx="357505" cy="457200"/>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a:t>
            </a:r>
          </a:p>
        </p:txBody>
      </p:sp>
      <p:sp>
        <p:nvSpPr>
          <p:cNvPr id="467029" name="Text Box 85"/>
          <p:cNvSpPr txBox="1">
            <a:spLocks noChangeArrowheads="1"/>
          </p:cNvSpPr>
          <p:nvPr/>
        </p:nvSpPr>
        <p:spPr bwMode="auto">
          <a:xfrm>
            <a:off x="5244465" y="2306955"/>
            <a:ext cx="509905" cy="457200"/>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_</a:t>
            </a:r>
          </a:p>
        </p:txBody>
      </p:sp>
      <p:sp>
        <p:nvSpPr>
          <p:cNvPr id="467030" name="Line 86"/>
          <p:cNvSpPr>
            <a:spLocks noChangeShapeType="1"/>
          </p:cNvSpPr>
          <p:nvPr/>
        </p:nvSpPr>
        <p:spPr bwMode="auto">
          <a:xfrm>
            <a:off x="5763260" y="1786255"/>
            <a:ext cx="0" cy="1373505"/>
          </a:xfrm>
          <a:prstGeom prst="line">
            <a:avLst/>
          </a:prstGeom>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0">
            <a:schemeClr val="accent2"/>
          </a:fillRef>
          <a:effectRef idx="1">
            <a:schemeClr val="accent2"/>
          </a:effectRef>
          <a:fontRef idx="minor">
            <a:schemeClr val="tx1"/>
          </a:fontRef>
        </p:style>
        <p:txBody>
          <a:bodyPr wrap="none" anchor="ctr"/>
          <a:lstStyle/>
          <a:p>
            <a:endParaRPr lang="zh-CN" altLang="en-US" sz="2400"/>
          </a:p>
        </p:txBody>
      </p:sp>
      <p:sp>
        <p:nvSpPr>
          <p:cNvPr id="467031" name="Line 87"/>
          <p:cNvSpPr>
            <a:spLocks noChangeShapeType="1"/>
          </p:cNvSpPr>
          <p:nvPr/>
        </p:nvSpPr>
        <p:spPr bwMode="auto">
          <a:xfrm>
            <a:off x="5763260" y="1786255"/>
            <a:ext cx="1828800" cy="0"/>
          </a:xfrm>
          <a:prstGeom prst="line">
            <a:avLst/>
          </a:prstGeom>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0">
            <a:schemeClr val="accent2"/>
          </a:fillRef>
          <a:effectRef idx="1">
            <a:schemeClr val="accent2"/>
          </a:effectRef>
          <a:fontRef idx="minor">
            <a:schemeClr val="tx1"/>
          </a:fontRef>
        </p:style>
        <p:txBody>
          <a:bodyPr wrap="none" anchor="ctr"/>
          <a:lstStyle/>
          <a:p>
            <a:endParaRPr lang="zh-CN" altLang="en-US" sz="2400"/>
          </a:p>
        </p:txBody>
      </p:sp>
      <p:sp>
        <p:nvSpPr>
          <p:cNvPr id="467032" name="Line 88"/>
          <p:cNvSpPr>
            <a:spLocks noChangeShapeType="1"/>
          </p:cNvSpPr>
          <p:nvPr/>
        </p:nvSpPr>
        <p:spPr bwMode="auto">
          <a:xfrm>
            <a:off x="5763260" y="3157855"/>
            <a:ext cx="2362200" cy="0"/>
          </a:xfrm>
          <a:prstGeom prst="line">
            <a:avLst/>
          </a:prstGeom>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2"/>
          </a:lnRef>
          <a:fillRef idx="0">
            <a:schemeClr val="accent2"/>
          </a:fillRef>
          <a:effectRef idx="1">
            <a:schemeClr val="accent2"/>
          </a:effectRef>
          <a:fontRef idx="minor">
            <a:schemeClr val="tx1"/>
          </a:fontRef>
        </p:style>
        <p:txBody>
          <a:bodyPr wrap="none" anchor="ctr"/>
          <a:lstStyle/>
          <a:p>
            <a:endParaRPr lang="zh-CN" altLang="en-US" sz="2400"/>
          </a:p>
        </p:txBody>
      </p:sp>
      <p:sp>
        <p:nvSpPr>
          <p:cNvPr id="467033" name="Rectangle 89"/>
          <p:cNvSpPr>
            <a:spLocks noChangeArrowheads="1"/>
          </p:cNvSpPr>
          <p:nvPr/>
        </p:nvSpPr>
        <p:spPr bwMode="auto">
          <a:xfrm rot="16200000">
            <a:off x="6715760" y="1576705"/>
            <a:ext cx="190500" cy="457200"/>
          </a:xfrm>
          <a:prstGeom prst="rect">
            <a:avLst/>
          </a:prstGeom>
          <a:solidFill>
            <a:schemeClr val="accent1"/>
          </a:solidFill>
          <a:ln w="127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sp>
        <p:nvSpPr>
          <p:cNvPr id="467034" name="Text Box 90"/>
          <p:cNvSpPr txBox="1">
            <a:spLocks noChangeArrowheads="1"/>
          </p:cNvSpPr>
          <p:nvPr/>
        </p:nvSpPr>
        <p:spPr bwMode="auto">
          <a:xfrm>
            <a:off x="6601460" y="1329055"/>
            <a:ext cx="8382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a:latin typeface="Times New Roman" panose="02020603050405020304" pitchFamily="18" charset="0"/>
              </a:rPr>
              <a:t>5</a:t>
            </a:r>
            <a:r>
              <a:rPr lang="zh-CN" altLang="en-US" sz="2400" b="1">
                <a:latin typeface="Times New Roman" panose="02020603050405020304" pitchFamily="18" charset="0"/>
                <a:sym typeface="Symbol" panose="05050102010706020507" pitchFamily="18" charset="2"/>
              </a:rPr>
              <a:t></a:t>
            </a:r>
          </a:p>
        </p:txBody>
      </p:sp>
      <p:sp>
        <p:nvSpPr>
          <p:cNvPr id="467035" name="Text Box 91"/>
          <p:cNvSpPr txBox="1">
            <a:spLocks noChangeArrowheads="1"/>
          </p:cNvSpPr>
          <p:nvPr/>
        </p:nvSpPr>
        <p:spPr bwMode="auto">
          <a:xfrm>
            <a:off x="4998085" y="2167255"/>
            <a:ext cx="76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10</a:t>
            </a:r>
            <a:r>
              <a:rPr lang="en-US" altLang="zh-CN" sz="2400" b="1">
                <a:latin typeface="Times New Roman" panose="02020603050405020304" pitchFamily="18" charset="0"/>
              </a:rPr>
              <a:t>V</a:t>
            </a:r>
          </a:p>
        </p:txBody>
      </p:sp>
      <p:sp>
        <p:nvSpPr>
          <p:cNvPr id="467036" name="Line 92"/>
          <p:cNvSpPr>
            <a:spLocks noChangeShapeType="1"/>
          </p:cNvSpPr>
          <p:nvPr/>
        </p:nvSpPr>
        <p:spPr bwMode="auto">
          <a:xfrm>
            <a:off x="7439660" y="1786255"/>
            <a:ext cx="55245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37" name="Line 93"/>
          <p:cNvSpPr>
            <a:spLocks noChangeShapeType="1"/>
          </p:cNvSpPr>
          <p:nvPr/>
        </p:nvSpPr>
        <p:spPr bwMode="auto">
          <a:xfrm flipH="1">
            <a:off x="7592060" y="1786255"/>
            <a:ext cx="533400" cy="0"/>
          </a:xfrm>
          <a:prstGeom prst="line">
            <a:avLst/>
          </a:prstGeom>
          <a:ln w="28575" cmpd="sng">
            <a:solidFill>
              <a:srgbClr val="FF0000"/>
            </a:solidFill>
            <a:prstDash val="solid"/>
            <a:tailEnd type="triangle" w="med" len="med"/>
          </a:ln>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0">
            <a:schemeClr val="accent1"/>
          </a:fillRef>
          <a:effectRef idx="1">
            <a:schemeClr val="accent1"/>
          </a:effectRef>
          <a:fontRef idx="minor">
            <a:schemeClr val="tx1"/>
          </a:fontRef>
        </p:style>
        <p:txBody>
          <a:bodyPr wrap="none" anchor="ctr"/>
          <a:lstStyle/>
          <a:p>
            <a:endParaRPr lang="zh-CN" altLang="en-US" sz="2400"/>
          </a:p>
        </p:txBody>
      </p:sp>
      <p:grpSp>
        <p:nvGrpSpPr>
          <p:cNvPr id="467038" name="Group 94"/>
          <p:cNvGrpSpPr/>
          <p:nvPr/>
        </p:nvGrpSpPr>
        <p:grpSpPr bwMode="auto">
          <a:xfrm>
            <a:off x="7763510" y="1877060"/>
            <a:ext cx="514350" cy="1036955"/>
            <a:chOff x="2304" y="1593"/>
            <a:chExt cx="324" cy="606"/>
          </a:xfrm>
        </p:grpSpPr>
        <p:sp>
          <p:nvSpPr>
            <p:cNvPr id="467039" name="Text Box 95"/>
            <p:cNvSpPr txBox="1">
              <a:spLocks noChangeArrowheads="1"/>
            </p:cNvSpPr>
            <p:nvPr/>
          </p:nvSpPr>
          <p:spPr bwMode="auto">
            <a:xfrm>
              <a:off x="2416" y="1593"/>
              <a:ext cx="116"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a:t>
              </a:r>
            </a:p>
          </p:txBody>
        </p:sp>
        <p:sp>
          <p:nvSpPr>
            <p:cNvPr id="467040" name="Text Box 96"/>
            <p:cNvSpPr txBox="1">
              <a:spLocks noChangeArrowheads="1"/>
            </p:cNvSpPr>
            <p:nvPr/>
          </p:nvSpPr>
          <p:spPr bwMode="auto">
            <a:xfrm>
              <a:off x="2388" y="1929"/>
              <a:ext cx="144"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_</a:t>
              </a:r>
            </a:p>
          </p:txBody>
        </p:sp>
        <p:sp>
          <p:nvSpPr>
            <p:cNvPr id="467041" name="Text Box 97"/>
            <p:cNvSpPr txBox="1">
              <a:spLocks noChangeArrowheads="1"/>
            </p:cNvSpPr>
            <p:nvPr/>
          </p:nvSpPr>
          <p:spPr bwMode="auto">
            <a:xfrm>
              <a:off x="2304" y="1821"/>
              <a:ext cx="324" cy="2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sz="2400" b="1" i="1">
                  <a:solidFill>
                    <a:schemeClr val="tx2"/>
                  </a:solidFill>
                  <a:latin typeface="Times New Roman" panose="02020603050405020304" pitchFamily="18" charset="0"/>
                  <a:sym typeface="Symbol" panose="05050102010706020507" pitchFamily="18" charset="2"/>
                </a:rPr>
                <a:t>U</a:t>
              </a:r>
              <a:endParaRPr lang="en-US" altLang="zh-CN" sz="2400" b="1">
                <a:solidFill>
                  <a:schemeClr val="tx2"/>
                </a:solidFill>
                <a:latin typeface="Times New Roman" panose="02020603050405020304" pitchFamily="18" charset="0"/>
                <a:sym typeface="Symbol" panose="05050102010706020507" pitchFamily="18" charset="2"/>
              </a:endParaRPr>
            </a:p>
          </p:txBody>
        </p:sp>
      </p:grpSp>
      <p:sp>
        <p:nvSpPr>
          <p:cNvPr id="467042" name="Text Box 98"/>
          <p:cNvSpPr txBox="1">
            <a:spLocks noChangeArrowheads="1"/>
          </p:cNvSpPr>
          <p:nvPr/>
        </p:nvSpPr>
        <p:spPr bwMode="auto">
          <a:xfrm>
            <a:off x="7763510" y="1405255"/>
            <a:ext cx="18415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i="1">
                <a:latin typeface="Times New Roman" panose="02020603050405020304" pitchFamily="18" charset="0"/>
              </a:rPr>
              <a:t>I</a:t>
            </a:r>
          </a:p>
        </p:txBody>
      </p:sp>
      <p:sp>
        <p:nvSpPr>
          <p:cNvPr id="467043" name="Text Box 99"/>
          <p:cNvSpPr txBox="1">
            <a:spLocks noChangeArrowheads="1"/>
          </p:cNvSpPr>
          <p:nvPr/>
        </p:nvSpPr>
        <p:spPr bwMode="auto">
          <a:xfrm>
            <a:off x="8004810" y="1614805"/>
            <a:ext cx="43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044" name="Text Box 100"/>
          <p:cNvSpPr txBox="1">
            <a:spLocks noChangeArrowheads="1"/>
          </p:cNvSpPr>
          <p:nvPr/>
        </p:nvSpPr>
        <p:spPr bwMode="auto">
          <a:xfrm>
            <a:off x="8049260" y="2986405"/>
            <a:ext cx="2286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045" name="AutoShape 101"/>
          <p:cNvSpPr>
            <a:spLocks noChangeArrowheads="1"/>
          </p:cNvSpPr>
          <p:nvPr/>
        </p:nvSpPr>
        <p:spPr bwMode="auto">
          <a:xfrm>
            <a:off x="3886200" y="1996008"/>
            <a:ext cx="838200" cy="381000"/>
          </a:xfrm>
          <a:prstGeom prst="rightArrow">
            <a:avLst>
              <a:gd name="adj1" fmla="val 50000"/>
              <a:gd name="adj2" fmla="val 55000"/>
            </a:avLst>
          </a:prstGeom>
          <a:no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46" name="Text Box 102"/>
          <p:cNvSpPr txBox="1">
            <a:spLocks noChangeArrowheads="1"/>
          </p:cNvSpPr>
          <p:nvPr/>
        </p:nvSpPr>
        <p:spPr bwMode="auto">
          <a:xfrm>
            <a:off x="4648200" y="5348808"/>
            <a:ext cx="3810000" cy="461665"/>
          </a:xfrm>
          <a:prstGeom prst="rect">
            <a:avLst/>
          </a:prstGeom>
          <a:noFill/>
          <a:ln w="9525">
            <a:solidFill>
              <a:schemeClr val="tx1"/>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400" b="1" i="1" dirty="0">
                <a:latin typeface="Times New Roman" panose="02020603050405020304" pitchFamily="18" charset="0"/>
              </a:rPr>
              <a:t>U</a:t>
            </a:r>
            <a:r>
              <a:rPr lang="en-US" altLang="zh-CN" sz="2400" b="1" dirty="0">
                <a:latin typeface="Times New Roman" panose="02020603050405020304" pitchFamily="18" charset="0"/>
              </a:rPr>
              <a:t>=3(2+</a:t>
            </a:r>
            <a:r>
              <a:rPr lang="en-US" altLang="zh-CN" sz="2400" b="1" i="1" dirty="0">
                <a:latin typeface="Times New Roman" panose="02020603050405020304" pitchFamily="18" charset="0"/>
              </a:rPr>
              <a:t>I</a:t>
            </a:r>
            <a:r>
              <a:rPr lang="en-US" altLang="zh-CN" sz="2400" b="1" dirty="0">
                <a:latin typeface="Times New Roman" panose="02020603050405020304" pitchFamily="18" charset="0"/>
              </a:rPr>
              <a:t>)+4+2</a:t>
            </a:r>
            <a:r>
              <a:rPr lang="en-US" altLang="zh-CN" sz="2400" b="1" i="1" dirty="0">
                <a:latin typeface="Times New Roman" panose="02020603050405020304" pitchFamily="18" charset="0"/>
              </a:rPr>
              <a:t>I</a:t>
            </a:r>
            <a:r>
              <a:rPr lang="en-US" altLang="zh-CN" sz="2400" b="1" dirty="0">
                <a:latin typeface="Times New Roman" panose="02020603050405020304" pitchFamily="18" charset="0"/>
              </a:rPr>
              <a:t>=10+5</a:t>
            </a:r>
            <a:r>
              <a:rPr lang="en-US" altLang="zh-CN" sz="2400" b="1" i="1" dirty="0">
                <a:latin typeface="Times New Roman" panose="02020603050405020304" pitchFamily="18" charset="0"/>
              </a:rPr>
              <a:t>I</a:t>
            </a:r>
            <a:endParaRPr lang="en-US" altLang="zh-CN" sz="2400" b="1" dirty="0">
              <a:latin typeface="Times New Roman" panose="02020603050405020304" pitchFamily="18" charset="0"/>
            </a:endParaRPr>
          </a:p>
        </p:txBody>
      </p:sp>
      <p:grpSp>
        <p:nvGrpSpPr>
          <p:cNvPr id="467103" name="Group 159"/>
          <p:cNvGrpSpPr/>
          <p:nvPr/>
        </p:nvGrpSpPr>
        <p:grpSpPr bwMode="auto">
          <a:xfrm>
            <a:off x="497523" y="3901008"/>
            <a:ext cx="3268663" cy="2952750"/>
            <a:chOff x="389" y="2208"/>
            <a:chExt cx="2059" cy="1860"/>
          </a:xfrm>
        </p:grpSpPr>
        <p:sp>
          <p:nvSpPr>
            <p:cNvPr id="467048" name="Text Box 104"/>
            <p:cNvSpPr txBox="1">
              <a:spLocks noChangeArrowheads="1"/>
            </p:cNvSpPr>
            <p:nvPr/>
          </p:nvSpPr>
          <p:spPr bwMode="auto">
            <a:xfrm>
              <a:off x="2256" y="3780"/>
              <a:ext cx="19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049" name="Oval 105"/>
            <p:cNvSpPr>
              <a:spLocks noChangeArrowheads="1"/>
            </p:cNvSpPr>
            <p:nvPr/>
          </p:nvSpPr>
          <p:spPr bwMode="auto">
            <a:xfrm>
              <a:off x="657" y="2859"/>
              <a:ext cx="164" cy="409"/>
            </a:xfrm>
            <a:prstGeom prst="ellipse">
              <a:avLst/>
            </a:prstGeom>
            <a:solidFill>
              <a:schemeClr val="accent1"/>
            </a:solidFill>
            <a:ln w="12700">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sp>
          <p:nvSpPr>
            <p:cNvPr id="467050" name="Text Box 106"/>
            <p:cNvSpPr txBox="1">
              <a:spLocks noChangeArrowheads="1"/>
            </p:cNvSpPr>
            <p:nvPr/>
          </p:nvSpPr>
          <p:spPr bwMode="auto">
            <a:xfrm>
              <a:off x="528" y="2687"/>
              <a:ext cx="225"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a:t>
              </a:r>
            </a:p>
          </p:txBody>
        </p:sp>
        <p:sp>
          <p:nvSpPr>
            <p:cNvPr id="467051" name="Text Box 107"/>
            <p:cNvSpPr txBox="1">
              <a:spLocks noChangeArrowheads="1"/>
            </p:cNvSpPr>
            <p:nvPr/>
          </p:nvSpPr>
          <p:spPr bwMode="auto">
            <a:xfrm>
              <a:off x="541" y="3015"/>
              <a:ext cx="212" cy="288"/>
            </a:xfrm>
            <a:prstGeom prst="rect">
              <a:avLst/>
            </a:prstGeom>
            <a:noFill/>
            <a:ln>
              <a:noFill/>
            </a:ln>
            <a:effectLst/>
            <a:extLst>
              <a:ext uri="{909E8E84-426E-40DD-AFC4-6F175D3DCCD1}">
                <a14:hiddenFill xmlns:a14="http://schemas.microsoft.com/office/drawing/2010/main">
                  <a:solidFill>
                    <a:srgbClr val="0827E4"/>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_</a:t>
              </a:r>
            </a:p>
          </p:txBody>
        </p:sp>
        <p:sp>
          <p:nvSpPr>
            <p:cNvPr id="467052" name="Text Box 108"/>
            <p:cNvSpPr txBox="1">
              <a:spLocks noChangeArrowheads="1"/>
            </p:cNvSpPr>
            <p:nvPr/>
          </p:nvSpPr>
          <p:spPr bwMode="auto">
            <a:xfrm>
              <a:off x="389" y="2904"/>
              <a:ext cx="43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4</a:t>
              </a:r>
              <a:r>
                <a:rPr lang="en-US" altLang="zh-CN" sz="2400" b="1">
                  <a:latin typeface="Times New Roman" panose="02020603050405020304" pitchFamily="18" charset="0"/>
                </a:rPr>
                <a:t>V</a:t>
              </a:r>
            </a:p>
          </p:txBody>
        </p:sp>
        <p:sp>
          <p:nvSpPr>
            <p:cNvPr id="467053" name="Line 109"/>
            <p:cNvSpPr>
              <a:spLocks noChangeShapeType="1"/>
            </p:cNvSpPr>
            <p:nvPr/>
          </p:nvSpPr>
          <p:spPr bwMode="auto">
            <a:xfrm>
              <a:off x="804" y="2687"/>
              <a:ext cx="768"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54" name="Line 110"/>
            <p:cNvSpPr>
              <a:spLocks noChangeShapeType="1"/>
            </p:cNvSpPr>
            <p:nvPr/>
          </p:nvSpPr>
          <p:spPr bwMode="auto">
            <a:xfrm>
              <a:off x="804" y="3887"/>
              <a:ext cx="1488"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55" name="Text Box 111"/>
            <p:cNvSpPr txBox="1">
              <a:spLocks noChangeArrowheads="1"/>
            </p:cNvSpPr>
            <p:nvPr/>
          </p:nvSpPr>
          <p:spPr bwMode="auto">
            <a:xfrm>
              <a:off x="837" y="3408"/>
              <a:ext cx="45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2</a:t>
              </a:r>
              <a:r>
                <a:rPr lang="zh-CN" altLang="en-US" sz="2400" b="1">
                  <a:latin typeface="Times New Roman" panose="02020603050405020304" pitchFamily="18" charset="0"/>
                  <a:sym typeface="Symbol" panose="05050102010706020507" pitchFamily="18" charset="2"/>
                </a:rPr>
                <a:t></a:t>
              </a:r>
            </a:p>
          </p:txBody>
        </p:sp>
        <p:sp>
          <p:nvSpPr>
            <p:cNvPr id="467056" name="Line 112"/>
            <p:cNvSpPr>
              <a:spLocks noChangeShapeType="1"/>
            </p:cNvSpPr>
            <p:nvPr/>
          </p:nvSpPr>
          <p:spPr bwMode="auto">
            <a:xfrm>
              <a:off x="1860" y="2687"/>
              <a:ext cx="348" cy="0"/>
            </a:xfrm>
            <a:prstGeom prst="line">
              <a:avLst/>
            </a:prstGeom>
            <a:noFill/>
            <a:ln w="9525">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57" name="Line 113"/>
            <p:cNvSpPr>
              <a:spLocks noChangeShapeType="1"/>
            </p:cNvSpPr>
            <p:nvPr/>
          </p:nvSpPr>
          <p:spPr bwMode="auto">
            <a:xfrm flipH="1">
              <a:off x="1956" y="2687"/>
              <a:ext cx="336"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58" name="Text Box 114"/>
            <p:cNvSpPr txBox="1">
              <a:spLocks noChangeArrowheads="1"/>
            </p:cNvSpPr>
            <p:nvPr/>
          </p:nvSpPr>
          <p:spPr bwMode="auto">
            <a:xfrm>
              <a:off x="2176" y="2736"/>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a:t>
              </a:r>
            </a:p>
          </p:txBody>
        </p:sp>
        <p:sp>
          <p:nvSpPr>
            <p:cNvPr id="467059" name="Text Box 115"/>
            <p:cNvSpPr txBox="1">
              <a:spLocks noChangeArrowheads="1"/>
            </p:cNvSpPr>
            <p:nvPr/>
          </p:nvSpPr>
          <p:spPr bwMode="auto">
            <a:xfrm>
              <a:off x="2148" y="3455"/>
              <a:ext cx="1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_</a:t>
              </a:r>
            </a:p>
          </p:txBody>
        </p:sp>
        <p:sp>
          <p:nvSpPr>
            <p:cNvPr id="467060" name="Text Box 116"/>
            <p:cNvSpPr txBox="1">
              <a:spLocks noChangeArrowheads="1"/>
            </p:cNvSpPr>
            <p:nvPr/>
          </p:nvSpPr>
          <p:spPr bwMode="auto">
            <a:xfrm>
              <a:off x="2064" y="3167"/>
              <a:ext cx="3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sz="2400" b="1" i="1">
                  <a:solidFill>
                    <a:schemeClr val="tx2"/>
                  </a:solidFill>
                  <a:latin typeface="Times New Roman" panose="02020603050405020304" pitchFamily="18" charset="0"/>
                  <a:sym typeface="Symbol" panose="05050102010706020507" pitchFamily="18" charset="2"/>
                </a:rPr>
                <a:t>U</a:t>
              </a:r>
              <a:endParaRPr lang="en-US" altLang="zh-CN" sz="2400" b="1">
                <a:solidFill>
                  <a:schemeClr val="tx2"/>
                </a:solidFill>
                <a:latin typeface="Times New Roman" panose="02020603050405020304" pitchFamily="18" charset="0"/>
                <a:sym typeface="Symbol" panose="05050102010706020507" pitchFamily="18" charset="2"/>
              </a:endParaRPr>
            </a:p>
          </p:txBody>
        </p:sp>
        <p:sp>
          <p:nvSpPr>
            <p:cNvPr id="467061" name="AutoShape 117"/>
            <p:cNvSpPr>
              <a:spLocks noChangeArrowheads="1"/>
            </p:cNvSpPr>
            <p:nvPr/>
          </p:nvSpPr>
          <p:spPr bwMode="auto">
            <a:xfrm>
              <a:off x="1578" y="2404"/>
              <a:ext cx="318" cy="578"/>
            </a:xfrm>
            <a:prstGeom prst="flowChartSort">
              <a:avLst/>
            </a:prstGeom>
            <a:solidFill>
              <a:schemeClr val="accent1"/>
            </a:solidFill>
            <a:ln w="1905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467062" name="Text Box 118"/>
            <p:cNvSpPr txBox="1">
              <a:spLocks noChangeArrowheads="1"/>
            </p:cNvSpPr>
            <p:nvPr/>
          </p:nvSpPr>
          <p:spPr bwMode="auto">
            <a:xfrm rot="10800000">
              <a:off x="1799" y="2400"/>
              <a:ext cx="25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a:t>
              </a:r>
            </a:p>
          </p:txBody>
        </p:sp>
        <p:sp>
          <p:nvSpPr>
            <p:cNvPr id="467063" name="Text Box 119"/>
            <p:cNvSpPr txBox="1">
              <a:spLocks noChangeArrowheads="1"/>
            </p:cNvSpPr>
            <p:nvPr/>
          </p:nvSpPr>
          <p:spPr bwMode="auto">
            <a:xfrm rot="10800000">
              <a:off x="1539" y="2412"/>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a:t>
              </a:r>
            </a:p>
          </p:txBody>
        </p:sp>
        <p:sp>
          <p:nvSpPr>
            <p:cNvPr id="467064" name="Text Box 120"/>
            <p:cNvSpPr txBox="1">
              <a:spLocks noChangeArrowheads="1"/>
            </p:cNvSpPr>
            <p:nvPr/>
          </p:nvSpPr>
          <p:spPr bwMode="auto">
            <a:xfrm>
              <a:off x="1428" y="2208"/>
              <a:ext cx="87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3(2+</a:t>
              </a:r>
              <a:r>
                <a:rPr lang="en-US" altLang="zh-CN" sz="2400" b="1" i="1">
                  <a:latin typeface="Times New Roman" panose="02020603050405020304" pitchFamily="18" charset="0"/>
                </a:rPr>
                <a:t>I</a:t>
              </a:r>
              <a:r>
                <a:rPr lang="en-US" altLang="zh-CN" sz="2400" b="1">
                  <a:latin typeface="Times New Roman" panose="02020603050405020304" pitchFamily="18" charset="0"/>
                </a:rPr>
                <a:t>）</a:t>
              </a:r>
              <a:endParaRPr lang="en-US" altLang="zh-CN" sz="2400" b="1" i="1">
                <a:latin typeface="Times New Roman" panose="02020603050405020304" pitchFamily="18" charset="0"/>
              </a:endParaRPr>
            </a:p>
          </p:txBody>
        </p:sp>
        <p:sp>
          <p:nvSpPr>
            <p:cNvPr id="467065" name="Line 121"/>
            <p:cNvSpPr>
              <a:spLocks noChangeShapeType="1"/>
            </p:cNvSpPr>
            <p:nvPr/>
          </p:nvSpPr>
          <p:spPr bwMode="auto">
            <a:xfrm>
              <a:off x="804" y="3024"/>
              <a:ext cx="0" cy="86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66" name="Rectangle 122"/>
            <p:cNvSpPr>
              <a:spLocks noChangeArrowheads="1"/>
            </p:cNvSpPr>
            <p:nvPr/>
          </p:nvSpPr>
          <p:spPr bwMode="auto">
            <a:xfrm>
              <a:off x="744" y="3408"/>
              <a:ext cx="120" cy="288"/>
            </a:xfrm>
            <a:prstGeom prst="rect">
              <a:avLst/>
            </a:prstGeom>
            <a:solidFill>
              <a:schemeClr val="accent1"/>
            </a:solidFill>
            <a:ln w="127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sp>
          <p:nvSpPr>
            <p:cNvPr id="467067" name="Line 123"/>
            <p:cNvSpPr>
              <a:spLocks noChangeShapeType="1"/>
            </p:cNvSpPr>
            <p:nvPr/>
          </p:nvSpPr>
          <p:spPr bwMode="auto">
            <a:xfrm flipH="1">
              <a:off x="804" y="2687"/>
              <a:ext cx="0" cy="72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68" name="Text Box 124"/>
            <p:cNvSpPr txBox="1">
              <a:spLocks noChangeArrowheads="1"/>
            </p:cNvSpPr>
            <p:nvPr/>
          </p:nvSpPr>
          <p:spPr bwMode="auto">
            <a:xfrm>
              <a:off x="2256" y="2580"/>
              <a:ext cx="19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069" name="Text Box 125"/>
            <p:cNvSpPr txBox="1">
              <a:spLocks noChangeArrowheads="1"/>
            </p:cNvSpPr>
            <p:nvPr/>
          </p:nvSpPr>
          <p:spPr bwMode="auto">
            <a:xfrm>
              <a:off x="2064" y="2448"/>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i="1">
                  <a:latin typeface="Times New Roman" panose="02020603050405020304" pitchFamily="18" charset="0"/>
                </a:rPr>
                <a:t>I</a:t>
              </a:r>
            </a:p>
          </p:txBody>
        </p:sp>
      </p:grpSp>
      <p:sp>
        <p:nvSpPr>
          <p:cNvPr id="467070" name="AutoShape 126"/>
          <p:cNvSpPr>
            <a:spLocks noChangeArrowheads="1"/>
          </p:cNvSpPr>
          <p:nvPr/>
        </p:nvSpPr>
        <p:spPr bwMode="auto">
          <a:xfrm rot="1149532">
            <a:off x="6207125" y="3461271"/>
            <a:ext cx="381000" cy="1524000"/>
          </a:xfrm>
          <a:prstGeom prst="upArrow">
            <a:avLst>
              <a:gd name="adj1" fmla="val 50000"/>
              <a:gd name="adj2" fmla="val 100000"/>
            </a:avLst>
          </a:prstGeom>
          <a:solidFill>
            <a:schemeClr val="bg1"/>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71" name="AutoShape 127"/>
          <p:cNvSpPr>
            <a:spLocks noChangeArrowheads="1"/>
          </p:cNvSpPr>
          <p:nvPr/>
        </p:nvSpPr>
        <p:spPr bwMode="auto">
          <a:xfrm>
            <a:off x="1905000" y="3291408"/>
            <a:ext cx="381000" cy="685800"/>
          </a:xfrm>
          <a:prstGeom prst="downArrow">
            <a:avLst>
              <a:gd name="adj1" fmla="val 50000"/>
              <a:gd name="adj2" fmla="val 45000"/>
            </a:avLst>
          </a:prstGeom>
          <a:solidFill>
            <a:schemeClr val="accent1"/>
          </a:solidFill>
          <a:ln w="9525">
            <a:solidFill>
              <a:srgbClr val="00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72" name="AutoShape 128"/>
          <p:cNvSpPr/>
          <p:nvPr/>
        </p:nvSpPr>
        <p:spPr bwMode="auto">
          <a:xfrm>
            <a:off x="4495800" y="700608"/>
            <a:ext cx="4648200" cy="523220"/>
          </a:xfrm>
          <a:prstGeom prst="accentBorderCallout1">
            <a:avLst>
              <a:gd name="adj1" fmla="val 24491"/>
              <a:gd name="adj2" fmla="val -1819"/>
              <a:gd name="adj3" fmla="val 270407"/>
              <a:gd name="adj4" fmla="val -10000"/>
            </a:avLst>
          </a:prstGeom>
          <a:solidFill>
            <a:srgbClr val="FFFFFF"/>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i="1" dirty="0">
                <a:latin typeface="Times New Roman" panose="02020603050405020304" pitchFamily="18" charset="0"/>
              </a:rPr>
              <a:t>U=</a:t>
            </a:r>
            <a:r>
              <a:rPr lang="en-US" altLang="zh-CN" sz="2800" b="1" dirty="0">
                <a:latin typeface="Times New Roman" panose="02020603050405020304" pitchFamily="18" charset="0"/>
              </a:rPr>
              <a:t>3</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1</a:t>
            </a:r>
            <a:r>
              <a:rPr lang="en-US" altLang="zh-CN" sz="2800" b="1" i="1" dirty="0">
                <a:latin typeface="Times New Roman" panose="02020603050405020304" pitchFamily="18" charset="0"/>
              </a:rPr>
              <a:t>+</a:t>
            </a:r>
            <a:r>
              <a:rPr lang="en-US" altLang="zh-CN" sz="2800" b="1" dirty="0">
                <a:latin typeface="Times New Roman" panose="02020603050405020304" pitchFamily="18" charset="0"/>
              </a:rPr>
              <a:t>2</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1</a:t>
            </a:r>
            <a:r>
              <a:rPr lang="en-US" altLang="zh-CN" sz="2800" b="1" i="1" dirty="0">
                <a:latin typeface="Times New Roman" panose="02020603050405020304" pitchFamily="18" charset="0"/>
              </a:rPr>
              <a:t>=</a:t>
            </a:r>
            <a:r>
              <a:rPr lang="en-US" altLang="zh-CN" sz="2800" b="1" dirty="0">
                <a:latin typeface="Times New Roman" panose="02020603050405020304" pitchFamily="18" charset="0"/>
              </a:rPr>
              <a:t>5</a:t>
            </a:r>
            <a:r>
              <a:rPr lang="en-US" altLang="zh-CN" sz="2800" b="1" i="1" dirty="0">
                <a:latin typeface="Times New Roman" panose="02020603050405020304" pitchFamily="18" charset="0"/>
              </a:rPr>
              <a:t>I</a:t>
            </a:r>
            <a:r>
              <a:rPr lang="en-US" altLang="zh-CN" sz="2800" b="1" baseline="-25000" dirty="0">
                <a:latin typeface="Times New Roman" panose="02020603050405020304" pitchFamily="18" charset="0"/>
              </a:rPr>
              <a:t>1</a:t>
            </a:r>
            <a:r>
              <a:rPr lang="en-US" altLang="zh-CN" sz="2800" b="1" i="1" dirty="0">
                <a:latin typeface="Times New Roman" panose="02020603050405020304" pitchFamily="18" charset="0"/>
              </a:rPr>
              <a:t>=</a:t>
            </a:r>
            <a:r>
              <a:rPr lang="en-US" altLang="zh-CN" sz="2800" b="1" dirty="0">
                <a:latin typeface="Times New Roman" panose="02020603050405020304" pitchFamily="18" charset="0"/>
              </a:rPr>
              <a:t>5(2+</a:t>
            </a:r>
            <a:r>
              <a:rPr lang="en-US" altLang="zh-CN" sz="2800" b="1" i="1" dirty="0">
                <a:latin typeface="Times New Roman" panose="02020603050405020304" pitchFamily="18" charset="0"/>
              </a:rPr>
              <a:t>I</a:t>
            </a:r>
            <a:r>
              <a:rPr lang="en-US" altLang="zh-CN" sz="2800" b="1" dirty="0">
                <a:latin typeface="Times New Roman" panose="02020603050405020304" pitchFamily="18" charset="0"/>
              </a:rPr>
              <a:t>)=10+5</a:t>
            </a:r>
            <a:r>
              <a:rPr lang="en-US" altLang="zh-CN" sz="2800" b="1" i="1" dirty="0">
                <a:latin typeface="Times New Roman" panose="02020603050405020304" pitchFamily="18" charset="0"/>
              </a:rPr>
              <a:t>I</a:t>
            </a:r>
          </a:p>
        </p:txBody>
      </p:sp>
      <p:grpSp>
        <p:nvGrpSpPr>
          <p:cNvPr id="467102" name="Group 158"/>
          <p:cNvGrpSpPr/>
          <p:nvPr/>
        </p:nvGrpSpPr>
        <p:grpSpPr bwMode="auto">
          <a:xfrm>
            <a:off x="737235" y="1024458"/>
            <a:ext cx="3181350" cy="2343150"/>
            <a:chOff x="444" y="396"/>
            <a:chExt cx="2004" cy="1476"/>
          </a:xfrm>
        </p:grpSpPr>
        <p:sp>
          <p:nvSpPr>
            <p:cNvPr id="467074" name="Line 130"/>
            <p:cNvSpPr>
              <a:spLocks noChangeShapeType="1"/>
            </p:cNvSpPr>
            <p:nvPr/>
          </p:nvSpPr>
          <p:spPr bwMode="auto">
            <a:xfrm>
              <a:off x="768" y="827"/>
              <a:ext cx="768"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75" name="Line 131"/>
            <p:cNvSpPr>
              <a:spLocks noChangeShapeType="1"/>
            </p:cNvSpPr>
            <p:nvPr/>
          </p:nvSpPr>
          <p:spPr bwMode="auto">
            <a:xfrm>
              <a:off x="768" y="1691"/>
              <a:ext cx="1488"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76" name="Text Box 132"/>
            <p:cNvSpPr txBox="1">
              <a:spLocks noChangeArrowheads="1"/>
            </p:cNvSpPr>
            <p:nvPr/>
          </p:nvSpPr>
          <p:spPr bwMode="auto">
            <a:xfrm>
              <a:off x="1173" y="1212"/>
              <a:ext cx="45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2</a:t>
              </a:r>
              <a:r>
                <a:rPr lang="zh-CN" altLang="en-US" sz="2400" b="1">
                  <a:latin typeface="Times New Roman" panose="02020603050405020304" pitchFamily="18" charset="0"/>
                  <a:sym typeface="Symbol" panose="05050102010706020507" pitchFamily="18" charset="2"/>
                </a:rPr>
                <a:t></a:t>
              </a:r>
            </a:p>
          </p:txBody>
        </p:sp>
        <p:sp>
          <p:nvSpPr>
            <p:cNvPr id="467077" name="Line 133"/>
            <p:cNvSpPr>
              <a:spLocks noChangeShapeType="1"/>
            </p:cNvSpPr>
            <p:nvPr/>
          </p:nvSpPr>
          <p:spPr bwMode="auto">
            <a:xfrm>
              <a:off x="1824" y="827"/>
              <a:ext cx="348" cy="0"/>
            </a:xfrm>
            <a:prstGeom prst="line">
              <a:avLst/>
            </a:prstGeom>
            <a:noFill/>
            <a:ln w="9525">
              <a:solidFill>
                <a:srgbClr val="00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78" name="Line 134"/>
            <p:cNvSpPr>
              <a:spLocks noChangeShapeType="1"/>
            </p:cNvSpPr>
            <p:nvPr/>
          </p:nvSpPr>
          <p:spPr bwMode="auto">
            <a:xfrm flipH="1">
              <a:off x="1920" y="827"/>
              <a:ext cx="336" cy="0"/>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nvGrpSpPr>
            <p:cNvPr id="467079" name="Group 135"/>
            <p:cNvGrpSpPr/>
            <p:nvPr/>
          </p:nvGrpSpPr>
          <p:grpSpPr bwMode="auto">
            <a:xfrm>
              <a:off x="2028" y="923"/>
              <a:ext cx="324" cy="624"/>
              <a:chOff x="2304" y="1584"/>
              <a:chExt cx="324" cy="624"/>
            </a:xfrm>
          </p:grpSpPr>
          <p:sp>
            <p:nvSpPr>
              <p:cNvPr id="467080" name="Text Box 136"/>
              <p:cNvSpPr txBox="1">
                <a:spLocks noChangeArrowheads="1"/>
              </p:cNvSpPr>
              <p:nvPr/>
            </p:nvSpPr>
            <p:spPr bwMode="auto">
              <a:xfrm>
                <a:off x="2416" y="1584"/>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a:t>
                </a:r>
              </a:p>
            </p:txBody>
          </p:sp>
          <p:sp>
            <p:nvSpPr>
              <p:cNvPr id="467081" name="Text Box 137"/>
              <p:cNvSpPr txBox="1">
                <a:spLocks noChangeArrowheads="1"/>
              </p:cNvSpPr>
              <p:nvPr/>
            </p:nvSpPr>
            <p:spPr bwMode="auto">
              <a:xfrm>
                <a:off x="2388" y="1920"/>
                <a:ext cx="14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_</a:t>
                </a:r>
              </a:p>
            </p:txBody>
          </p:sp>
          <p:sp>
            <p:nvSpPr>
              <p:cNvPr id="467082" name="Text Box 138"/>
              <p:cNvSpPr txBox="1">
                <a:spLocks noChangeArrowheads="1"/>
              </p:cNvSpPr>
              <p:nvPr/>
            </p:nvSpPr>
            <p:spPr bwMode="auto">
              <a:xfrm>
                <a:off x="2304" y="1812"/>
                <a:ext cx="32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US" altLang="zh-CN" sz="2400" b="1" i="1">
                    <a:solidFill>
                      <a:schemeClr val="tx2"/>
                    </a:solidFill>
                    <a:latin typeface="Times New Roman" panose="02020603050405020304" pitchFamily="18" charset="0"/>
                    <a:sym typeface="Symbol" panose="05050102010706020507" pitchFamily="18" charset="2"/>
                  </a:rPr>
                  <a:t>U</a:t>
                </a:r>
                <a:endParaRPr lang="en-US" altLang="zh-CN" sz="2400" b="1">
                  <a:solidFill>
                    <a:schemeClr val="tx2"/>
                  </a:solidFill>
                  <a:latin typeface="Times New Roman" panose="02020603050405020304" pitchFamily="18" charset="0"/>
                  <a:sym typeface="Symbol" panose="05050102010706020507" pitchFamily="18" charset="2"/>
                </a:endParaRPr>
              </a:p>
            </p:txBody>
          </p:sp>
        </p:grpSp>
        <p:sp>
          <p:nvSpPr>
            <p:cNvPr id="467083" name="AutoShape 139"/>
            <p:cNvSpPr>
              <a:spLocks noChangeArrowheads="1"/>
            </p:cNvSpPr>
            <p:nvPr/>
          </p:nvSpPr>
          <p:spPr bwMode="auto">
            <a:xfrm>
              <a:off x="1542" y="544"/>
              <a:ext cx="318" cy="578"/>
            </a:xfrm>
            <a:prstGeom prst="flowChartSort">
              <a:avLst/>
            </a:prstGeom>
            <a:solidFill>
              <a:schemeClr val="accent1"/>
            </a:solidFill>
            <a:ln w="1905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sz="2400"/>
            </a:p>
          </p:txBody>
        </p:sp>
        <p:sp>
          <p:nvSpPr>
            <p:cNvPr id="467084" name="Text Box 140"/>
            <p:cNvSpPr txBox="1">
              <a:spLocks noChangeArrowheads="1"/>
            </p:cNvSpPr>
            <p:nvPr/>
          </p:nvSpPr>
          <p:spPr bwMode="auto">
            <a:xfrm rot="10800000">
              <a:off x="1763" y="540"/>
              <a:ext cx="252"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a:t>
              </a:r>
            </a:p>
          </p:txBody>
        </p:sp>
        <p:sp>
          <p:nvSpPr>
            <p:cNvPr id="467085" name="Text Box 141"/>
            <p:cNvSpPr txBox="1">
              <a:spLocks noChangeArrowheads="1"/>
            </p:cNvSpPr>
            <p:nvPr/>
          </p:nvSpPr>
          <p:spPr bwMode="auto">
            <a:xfrm rot="10800000">
              <a:off x="1503" y="552"/>
              <a:ext cx="11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a:t>
              </a:r>
            </a:p>
          </p:txBody>
        </p:sp>
        <p:sp>
          <p:nvSpPr>
            <p:cNvPr id="467086" name="Text Box 142"/>
            <p:cNvSpPr txBox="1">
              <a:spLocks noChangeArrowheads="1"/>
            </p:cNvSpPr>
            <p:nvPr/>
          </p:nvSpPr>
          <p:spPr bwMode="auto">
            <a:xfrm>
              <a:off x="1164" y="876"/>
              <a:ext cx="33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i="1">
                  <a:latin typeface="Times New Roman" panose="02020603050405020304" pitchFamily="18" charset="0"/>
                </a:rPr>
                <a:t>I</a:t>
              </a:r>
              <a:r>
                <a:rPr lang="en-US" altLang="zh-CN" sz="2400" b="1" baseline="-25000">
                  <a:latin typeface="Times New Roman" panose="02020603050405020304" pitchFamily="18" charset="0"/>
                </a:rPr>
                <a:t>1</a:t>
              </a:r>
              <a:endParaRPr lang="en-US" altLang="zh-CN" sz="2400" b="1" i="1">
                <a:latin typeface="Times New Roman" panose="02020603050405020304" pitchFamily="18" charset="0"/>
              </a:endParaRPr>
            </a:p>
          </p:txBody>
        </p:sp>
        <p:sp>
          <p:nvSpPr>
            <p:cNvPr id="467087" name="Text Box 143"/>
            <p:cNvSpPr txBox="1">
              <a:spLocks noChangeArrowheads="1"/>
            </p:cNvSpPr>
            <p:nvPr/>
          </p:nvSpPr>
          <p:spPr bwMode="auto">
            <a:xfrm>
              <a:off x="1536" y="396"/>
              <a:ext cx="48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3</a:t>
              </a:r>
              <a:r>
                <a:rPr lang="en-US" altLang="zh-CN" sz="2400" b="1" i="1">
                  <a:latin typeface="Times New Roman" panose="02020603050405020304" pitchFamily="18" charset="0"/>
                </a:rPr>
                <a:t>I</a:t>
              </a:r>
              <a:r>
                <a:rPr lang="en-US" altLang="zh-CN" sz="2400" b="1" baseline="-25000">
                  <a:latin typeface="Times New Roman" panose="02020603050405020304" pitchFamily="18" charset="0"/>
                </a:rPr>
                <a:t>1</a:t>
              </a:r>
              <a:endParaRPr lang="en-US" altLang="zh-CN" sz="2400" b="1" i="1">
                <a:latin typeface="Times New Roman" panose="02020603050405020304" pitchFamily="18" charset="0"/>
              </a:endParaRPr>
            </a:p>
          </p:txBody>
        </p:sp>
        <p:sp>
          <p:nvSpPr>
            <p:cNvPr id="467088" name="Line 144"/>
            <p:cNvSpPr>
              <a:spLocks noChangeShapeType="1"/>
            </p:cNvSpPr>
            <p:nvPr/>
          </p:nvSpPr>
          <p:spPr bwMode="auto">
            <a:xfrm>
              <a:off x="1104" y="828"/>
              <a:ext cx="0" cy="864"/>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89" name="Rectangle 145"/>
            <p:cNvSpPr>
              <a:spLocks noChangeArrowheads="1"/>
            </p:cNvSpPr>
            <p:nvPr/>
          </p:nvSpPr>
          <p:spPr bwMode="auto">
            <a:xfrm>
              <a:off x="1044" y="1212"/>
              <a:ext cx="120" cy="288"/>
            </a:xfrm>
            <a:prstGeom prst="rect">
              <a:avLst/>
            </a:prstGeom>
            <a:solidFill>
              <a:schemeClr val="accent1"/>
            </a:solidFill>
            <a:ln w="12700">
              <a:solidFill>
                <a:schemeClr val="tx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grpSp>
          <p:nvGrpSpPr>
            <p:cNvPr id="467090" name="Group 146"/>
            <p:cNvGrpSpPr/>
            <p:nvPr/>
          </p:nvGrpSpPr>
          <p:grpSpPr bwMode="auto">
            <a:xfrm>
              <a:off x="669" y="1008"/>
              <a:ext cx="197" cy="409"/>
              <a:chOff x="2349" y="2244"/>
              <a:chExt cx="197" cy="409"/>
            </a:xfrm>
          </p:grpSpPr>
          <p:sp>
            <p:nvSpPr>
              <p:cNvPr id="467091" name="Oval 147"/>
              <p:cNvSpPr>
                <a:spLocks noChangeArrowheads="1"/>
              </p:cNvSpPr>
              <p:nvPr/>
            </p:nvSpPr>
            <p:spPr bwMode="auto">
              <a:xfrm>
                <a:off x="2349" y="2244"/>
                <a:ext cx="164" cy="409"/>
              </a:xfrm>
              <a:prstGeom prst="ellipse">
                <a:avLst/>
              </a:prstGeom>
              <a:solidFill>
                <a:schemeClr val="accent1"/>
              </a:solidFill>
              <a:ln w="12700">
                <a:solidFill>
                  <a:schemeClr val="tx2"/>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sz="2400"/>
              </a:p>
            </p:txBody>
          </p:sp>
          <p:sp>
            <p:nvSpPr>
              <p:cNvPr id="467092" name="Line 148"/>
              <p:cNvSpPr>
                <a:spLocks noChangeShapeType="1"/>
              </p:cNvSpPr>
              <p:nvPr/>
            </p:nvSpPr>
            <p:spPr bwMode="auto">
              <a:xfrm>
                <a:off x="2349" y="2440"/>
                <a:ext cx="197" cy="8"/>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grpSp>
        <p:sp>
          <p:nvSpPr>
            <p:cNvPr id="467093" name="Line 149"/>
            <p:cNvSpPr>
              <a:spLocks noChangeShapeType="1"/>
            </p:cNvSpPr>
            <p:nvPr/>
          </p:nvSpPr>
          <p:spPr bwMode="auto">
            <a:xfrm>
              <a:off x="768" y="1356"/>
              <a:ext cx="0" cy="336"/>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94" name="Line 150"/>
            <p:cNvSpPr>
              <a:spLocks noChangeShapeType="1"/>
            </p:cNvSpPr>
            <p:nvPr/>
          </p:nvSpPr>
          <p:spPr bwMode="auto">
            <a:xfrm flipV="1">
              <a:off x="768" y="876"/>
              <a:ext cx="0" cy="192"/>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95" name="Text Box 151"/>
            <p:cNvSpPr txBox="1">
              <a:spLocks noChangeArrowheads="1"/>
            </p:cNvSpPr>
            <p:nvPr/>
          </p:nvSpPr>
          <p:spPr bwMode="auto">
            <a:xfrm>
              <a:off x="444" y="780"/>
              <a:ext cx="46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Times New Roman" panose="02020603050405020304" pitchFamily="18" charset="0"/>
                </a:rPr>
                <a:t>2</a:t>
              </a:r>
              <a:r>
                <a:rPr lang="en-US" altLang="zh-CN" sz="2400" b="1">
                  <a:latin typeface="Times New Roman" panose="02020603050405020304" pitchFamily="18" charset="0"/>
                </a:rPr>
                <a:t>A</a:t>
              </a:r>
            </a:p>
          </p:txBody>
        </p:sp>
        <p:sp>
          <p:nvSpPr>
            <p:cNvPr id="467096" name="Line 152"/>
            <p:cNvSpPr>
              <a:spLocks noChangeShapeType="1"/>
            </p:cNvSpPr>
            <p:nvPr/>
          </p:nvSpPr>
          <p:spPr bwMode="auto">
            <a:xfrm>
              <a:off x="768" y="828"/>
              <a:ext cx="0" cy="24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97" name="Line 153"/>
            <p:cNvSpPr>
              <a:spLocks noChangeShapeType="1"/>
            </p:cNvSpPr>
            <p:nvPr/>
          </p:nvSpPr>
          <p:spPr bwMode="auto">
            <a:xfrm>
              <a:off x="1104" y="876"/>
              <a:ext cx="0" cy="275"/>
            </a:xfrm>
            <a:prstGeom prst="line">
              <a:avLst/>
            </a:prstGeom>
            <a:noFill/>
            <a:ln w="9525">
              <a:solidFill>
                <a:schemeClr val="tx1"/>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098" name="Text Box 154"/>
            <p:cNvSpPr txBox="1">
              <a:spLocks noChangeArrowheads="1"/>
            </p:cNvSpPr>
            <p:nvPr/>
          </p:nvSpPr>
          <p:spPr bwMode="auto">
            <a:xfrm>
              <a:off x="2220" y="720"/>
              <a:ext cx="228"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099" name="Text Box 155"/>
            <p:cNvSpPr txBox="1">
              <a:spLocks noChangeArrowheads="1"/>
            </p:cNvSpPr>
            <p:nvPr/>
          </p:nvSpPr>
          <p:spPr bwMode="auto">
            <a:xfrm>
              <a:off x="2208" y="1584"/>
              <a:ext cx="24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zh-CN" altLang="en-US" sz="2400" b="1">
                  <a:solidFill>
                    <a:schemeClr val="tx2"/>
                  </a:solidFill>
                  <a:latin typeface="Times New Roman" panose="02020603050405020304" pitchFamily="18" charset="0"/>
                  <a:sym typeface="Symbol" panose="05050102010706020507" pitchFamily="18" charset="2"/>
                </a:rPr>
                <a:t>º</a:t>
              </a:r>
            </a:p>
          </p:txBody>
        </p:sp>
        <p:sp>
          <p:nvSpPr>
            <p:cNvPr id="467100" name="Text Box 156"/>
            <p:cNvSpPr txBox="1">
              <a:spLocks noChangeArrowheads="1"/>
            </p:cNvSpPr>
            <p:nvPr/>
          </p:nvSpPr>
          <p:spPr bwMode="auto">
            <a:xfrm>
              <a:off x="1980" y="492"/>
              <a:ext cx="33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i="1" dirty="0">
                  <a:latin typeface="Times New Roman" panose="02020603050405020304" pitchFamily="18" charset="0"/>
                </a:rPr>
                <a:t>I</a:t>
              </a:r>
            </a:p>
          </p:txBody>
        </p:sp>
      </p:grpSp>
      <p:sp>
        <p:nvSpPr>
          <p:cNvPr id="467101" name="Text Box 157"/>
          <p:cNvSpPr txBox="1">
            <a:spLocks noChangeArrowheads="1"/>
          </p:cNvSpPr>
          <p:nvPr/>
        </p:nvSpPr>
        <p:spPr bwMode="auto">
          <a:xfrm>
            <a:off x="691674" y="378028"/>
            <a:ext cx="1066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solidFill>
                  <a:schemeClr val="accent2"/>
                </a:solidFill>
                <a:latin typeface="Times New Roman" panose="02020603050405020304" pitchFamily="18" charset="0"/>
              </a:rPr>
              <a:t>例5.</a:t>
            </a:r>
          </a:p>
        </p:txBody>
      </p:sp>
      <p:sp>
        <p:nvSpPr>
          <p:cNvPr id="467105" name="AutoShape 161">
            <a:hlinkClick r:id="" action="ppaction://hlinkshowjump?jump=nextslide" highlightClick="1"/>
          </p:cNvPr>
          <p:cNvSpPr>
            <a:spLocks noChangeArrowheads="1"/>
          </p:cNvSpPr>
          <p:nvPr/>
        </p:nvSpPr>
        <p:spPr bwMode="auto">
          <a:xfrm>
            <a:off x="8458200" y="6872808"/>
            <a:ext cx="533400" cy="228600"/>
          </a:xfrm>
          <a:prstGeom prst="actionButtonForwardNext">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467106" name="AutoShape 162">
            <a:hlinkClick r:id="" action="ppaction://hlinkshowjump?jump=previousslide" highlightClick="1"/>
          </p:cNvPr>
          <p:cNvSpPr>
            <a:spLocks noChangeArrowheads="1"/>
          </p:cNvSpPr>
          <p:nvPr/>
        </p:nvSpPr>
        <p:spPr bwMode="auto">
          <a:xfrm>
            <a:off x="7848600" y="6872808"/>
            <a:ext cx="533400" cy="228600"/>
          </a:xfrm>
          <a:prstGeom prst="actionButtonBackPrevious">
            <a:avLst/>
          </a:pr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67101"/>
                                        </p:tgtEl>
                                        <p:attrNameLst>
                                          <p:attrName>style.visibility</p:attrName>
                                        </p:attrNameLst>
                                      </p:cBhvr>
                                      <p:to>
                                        <p:strVal val="visible"/>
                                      </p:to>
                                    </p:set>
                                    <p:anim calcmode="lin" valueType="num">
                                      <p:cBhvr>
                                        <p:cTn id="7" dur="1000" fill="hold"/>
                                        <p:tgtEl>
                                          <p:spTgt spid="467101"/>
                                        </p:tgtEl>
                                        <p:attrNameLst>
                                          <p:attrName>ppt_w</p:attrName>
                                        </p:attrNameLst>
                                      </p:cBhvr>
                                      <p:tavLst>
                                        <p:tav tm="0">
                                          <p:val>
                                            <p:fltVal val="0"/>
                                          </p:val>
                                        </p:tav>
                                        <p:tav tm="100000">
                                          <p:val>
                                            <p:strVal val="#ppt_w"/>
                                          </p:val>
                                        </p:tav>
                                      </p:tavLst>
                                    </p:anim>
                                    <p:anim calcmode="lin" valueType="num">
                                      <p:cBhvr>
                                        <p:cTn id="8" dur="1000" fill="hold"/>
                                        <p:tgtEl>
                                          <p:spTgt spid="467101"/>
                                        </p:tgtEl>
                                        <p:attrNameLst>
                                          <p:attrName>ppt_h</p:attrName>
                                        </p:attrNameLst>
                                      </p:cBhvr>
                                      <p:tavLst>
                                        <p:tav tm="0">
                                          <p:val>
                                            <p:fltVal val="0"/>
                                          </p:val>
                                        </p:tav>
                                        <p:tav tm="100000">
                                          <p:val>
                                            <p:strVal val="#ppt_h"/>
                                          </p:val>
                                        </p:tav>
                                      </p:tavLst>
                                    </p:anim>
                                    <p:anim calcmode="lin" valueType="num">
                                      <p:cBhvr>
                                        <p:cTn id="9" dur="1000" fill="hold"/>
                                        <p:tgtEl>
                                          <p:spTgt spid="46710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6710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467102"/>
                                        </p:tgtEl>
                                        <p:attrNameLst>
                                          <p:attrName>style.visibility</p:attrName>
                                        </p:attrNameLst>
                                      </p:cBhvr>
                                      <p:to>
                                        <p:strVal val="visible"/>
                                      </p:to>
                                    </p:set>
                                    <p:anim calcmode="lin" valueType="num">
                                      <p:cBhvr additive="base">
                                        <p:cTn id="15" dur="500" fill="hold"/>
                                        <p:tgtEl>
                                          <p:spTgt spid="467102"/>
                                        </p:tgtEl>
                                        <p:attrNameLst>
                                          <p:attrName>ppt_x</p:attrName>
                                        </p:attrNameLst>
                                      </p:cBhvr>
                                      <p:tavLst>
                                        <p:tav tm="0">
                                          <p:val>
                                            <p:strVal val="0-#ppt_w/2"/>
                                          </p:val>
                                        </p:tav>
                                        <p:tav tm="100000">
                                          <p:val>
                                            <p:strVal val="#ppt_x"/>
                                          </p:val>
                                        </p:tav>
                                      </p:tavLst>
                                    </p:anim>
                                    <p:anim calcmode="lin" valueType="num">
                                      <p:cBhvr additive="base">
                                        <p:cTn id="16" dur="500" fill="hold"/>
                                        <p:tgtEl>
                                          <p:spTgt spid="467102"/>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1" fill="hold" grpId="0" nodeType="clickEffect">
                                  <p:stCondLst>
                                    <p:cond delay="0"/>
                                  </p:stCondLst>
                                  <p:childTnLst>
                                    <p:set>
                                      <p:cBhvr>
                                        <p:cTn id="20" dur="1" fill="hold">
                                          <p:stCondLst>
                                            <p:cond delay="0"/>
                                          </p:stCondLst>
                                        </p:cTn>
                                        <p:tgtEl>
                                          <p:spTgt spid="467071"/>
                                        </p:tgtEl>
                                        <p:attrNameLst>
                                          <p:attrName>style.visibility</p:attrName>
                                        </p:attrNameLst>
                                      </p:cBhvr>
                                      <p:to>
                                        <p:strVal val="visible"/>
                                      </p:to>
                                    </p:set>
                                    <p:animEffect transition="in" filter="slide(fromTop)">
                                      <p:cBhvr>
                                        <p:cTn id="21" dur="500"/>
                                        <p:tgtEl>
                                          <p:spTgt spid="46707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467103"/>
                                        </p:tgtEl>
                                        <p:attrNameLst>
                                          <p:attrName>style.visibility</p:attrName>
                                        </p:attrNameLst>
                                      </p:cBhvr>
                                      <p:to>
                                        <p:strVal val="visible"/>
                                      </p:to>
                                    </p:set>
                                    <p:anim calcmode="lin" valueType="num">
                                      <p:cBhvr additive="base">
                                        <p:cTn id="26" dur="500" fill="hold"/>
                                        <p:tgtEl>
                                          <p:spTgt spid="467103"/>
                                        </p:tgtEl>
                                        <p:attrNameLst>
                                          <p:attrName>ppt_x</p:attrName>
                                        </p:attrNameLst>
                                      </p:cBhvr>
                                      <p:tavLst>
                                        <p:tav tm="0">
                                          <p:val>
                                            <p:strVal val="0-#ppt_w/2"/>
                                          </p:val>
                                        </p:tav>
                                        <p:tav tm="100000">
                                          <p:val>
                                            <p:strVal val="#ppt_x"/>
                                          </p:val>
                                        </p:tav>
                                      </p:tavLst>
                                    </p:anim>
                                    <p:anim calcmode="lin" valueType="num">
                                      <p:cBhvr additive="base">
                                        <p:cTn id="27" dur="500" fill="hold"/>
                                        <p:tgtEl>
                                          <p:spTgt spid="46710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467046"/>
                                        </p:tgtEl>
                                        <p:attrNameLst>
                                          <p:attrName>style.visibility</p:attrName>
                                        </p:attrNameLst>
                                      </p:cBhvr>
                                      <p:to>
                                        <p:strVal val="visible"/>
                                      </p:to>
                                    </p:set>
                                    <p:anim calcmode="lin" valueType="num">
                                      <p:cBhvr additive="base">
                                        <p:cTn id="32" dur="500" fill="hold"/>
                                        <p:tgtEl>
                                          <p:spTgt spid="467046"/>
                                        </p:tgtEl>
                                        <p:attrNameLst>
                                          <p:attrName>ppt_x</p:attrName>
                                        </p:attrNameLst>
                                      </p:cBhvr>
                                      <p:tavLst>
                                        <p:tav tm="0">
                                          <p:val>
                                            <p:strVal val="1+#ppt_w/2"/>
                                          </p:val>
                                        </p:tav>
                                        <p:tav tm="100000">
                                          <p:val>
                                            <p:strVal val="#ppt_x"/>
                                          </p:val>
                                        </p:tav>
                                      </p:tavLst>
                                    </p:anim>
                                    <p:anim calcmode="lin" valueType="num">
                                      <p:cBhvr additive="base">
                                        <p:cTn id="33" dur="500" fill="hold"/>
                                        <p:tgtEl>
                                          <p:spTgt spid="467046"/>
                                        </p:tgtEl>
                                        <p:attrNameLst>
                                          <p:attrName>ppt_y</p:attrName>
                                        </p:attrNameLst>
                                      </p:cBhvr>
                                      <p:tavLst>
                                        <p:tav tm="0">
                                          <p:val>
                                            <p:strVal val="#ppt_y"/>
                                          </p:val>
                                        </p:tav>
                                        <p:tav tm="100000">
                                          <p:val>
                                            <p:strVal val="#ppt_y"/>
                                          </p:val>
                                        </p:tav>
                                      </p:tavLst>
                                    </p:anim>
                                  </p:childTnLst>
                                </p:cTn>
                              </p:par>
                            </p:childTnLst>
                          </p:cTn>
                        </p:par>
                        <p:par>
                          <p:cTn id="34" fill="hold">
                            <p:stCondLst>
                              <p:cond delay="500"/>
                            </p:stCondLst>
                            <p:childTnLst>
                              <p:par>
                                <p:cTn id="35" presetID="12" presetClass="entr" presetSubtype="8" fill="hold" grpId="0" nodeType="afterEffect">
                                  <p:stCondLst>
                                    <p:cond delay="0"/>
                                  </p:stCondLst>
                                  <p:childTnLst>
                                    <p:set>
                                      <p:cBhvr>
                                        <p:cTn id="36" dur="1" fill="hold">
                                          <p:stCondLst>
                                            <p:cond delay="0"/>
                                          </p:stCondLst>
                                        </p:cTn>
                                        <p:tgtEl>
                                          <p:spTgt spid="467045"/>
                                        </p:tgtEl>
                                        <p:attrNameLst>
                                          <p:attrName>style.visibility</p:attrName>
                                        </p:attrNameLst>
                                      </p:cBhvr>
                                      <p:to>
                                        <p:strVal val="visible"/>
                                      </p:to>
                                    </p:set>
                                    <p:animEffect transition="in" filter="slide(fromLeft)">
                                      <p:cBhvr>
                                        <p:cTn id="37" dur="500"/>
                                        <p:tgtEl>
                                          <p:spTgt spid="467045"/>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grpId="0" nodeType="clickEffect">
                                  <p:stCondLst>
                                    <p:cond delay="0"/>
                                  </p:stCondLst>
                                  <p:childTnLst>
                                    <p:set>
                                      <p:cBhvr>
                                        <p:cTn id="41" dur="1" fill="hold">
                                          <p:stCondLst>
                                            <p:cond delay="0"/>
                                          </p:stCondLst>
                                        </p:cTn>
                                        <p:tgtEl>
                                          <p:spTgt spid="467072"/>
                                        </p:tgtEl>
                                        <p:attrNameLst>
                                          <p:attrName>style.visibility</p:attrName>
                                        </p:attrNameLst>
                                      </p:cBhvr>
                                      <p:to>
                                        <p:strVal val="visible"/>
                                      </p:to>
                                    </p:set>
                                    <p:animEffect transition="in" filter="strips(upRight)">
                                      <p:cBhvr>
                                        <p:cTn id="42" dur="500"/>
                                        <p:tgtEl>
                                          <p:spTgt spid="467072"/>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467070"/>
                                        </p:tgtEl>
                                        <p:attrNameLst>
                                          <p:attrName>style.visibility</p:attrName>
                                        </p:attrNameLst>
                                      </p:cBhvr>
                                      <p:to>
                                        <p:strVal val="visible"/>
                                      </p:to>
                                    </p:set>
                                    <p:animEffect transition="in" filter="slide(fromBottom)">
                                      <p:cBhvr>
                                        <p:cTn id="47" dur="500"/>
                                        <p:tgtEl>
                                          <p:spTgt spid="467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045" grpId="0" bldLvl="0" animBg="1"/>
      <p:bldP spid="467046" grpId="0" animBg="1" autoUpdateAnimBg="0"/>
      <p:bldP spid="467070" grpId="0" bldLvl="0" animBg="1"/>
      <p:bldP spid="467071" grpId="0" animBg="1"/>
      <p:bldP spid="467072" grpId="0" animBg="1" autoUpdateAnimBg="0"/>
      <p:bldP spid="467101" grpId="0" bldLvl="0" animBg="1"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endParaRPr lang="zh-CN" altLang="en-US"/>
          </a:p>
        </p:txBody>
      </p:sp>
      <p:sp>
        <p:nvSpPr>
          <p:cNvPr id="12" name="内容占位符 11"/>
          <p:cNvSpPr>
            <a:spLocks noGrp="1"/>
          </p:cNvSpPr>
          <p:nvPr>
            <p:ph sz="half" idx="1"/>
          </p:nvPr>
        </p:nvSpPr>
        <p:spPr>
          <a:xfrm>
            <a:off x="582930" y="4420870"/>
            <a:ext cx="4363720" cy="4114800"/>
          </a:xfrm>
        </p:spPr>
        <p:txBody>
          <a:bodyPr/>
          <a:lstStyle/>
          <a:p>
            <a:r>
              <a:rPr lang="zh-CN" altLang="en-US" sz="2400">
                <a:solidFill>
                  <a:schemeClr val="accent2"/>
                </a:solidFill>
              </a:rPr>
              <a:t>解：</a:t>
            </a:r>
            <a:r>
              <a:rPr lang="en-US" altLang="zh-CN" sz="2400">
                <a:solidFill>
                  <a:schemeClr val="accent2"/>
                </a:solidFill>
              </a:rPr>
              <a:t>1</a:t>
            </a:r>
            <a:r>
              <a:rPr lang="zh-CN" altLang="en-US" sz="2400">
                <a:solidFill>
                  <a:schemeClr val="accent2"/>
                </a:solidFill>
              </a:rPr>
              <a:t>）适当进行等效变换</a:t>
            </a:r>
          </a:p>
          <a:p>
            <a:r>
              <a:rPr lang="zh-CN" altLang="en-US" sz="2400">
                <a:solidFill>
                  <a:schemeClr val="accent2"/>
                </a:solidFill>
              </a:rPr>
              <a:t>由图可得：</a:t>
            </a:r>
          </a:p>
        </p:txBody>
      </p:sp>
      <p:sp>
        <p:nvSpPr>
          <p:cNvPr id="2" name="文本框 1"/>
          <p:cNvSpPr txBox="1"/>
          <p:nvPr/>
        </p:nvSpPr>
        <p:spPr>
          <a:xfrm>
            <a:off x="610870" y="400685"/>
            <a:ext cx="8855075" cy="518160"/>
          </a:xfrm>
          <a:prstGeom prst="rect">
            <a:avLst/>
          </a:prstGeom>
          <a:noFill/>
        </p:spPr>
        <p:txBody>
          <a:bodyPr wrap="square" rtlCol="0" anchor="t">
            <a:spAutoFit/>
            <a:scene3d>
              <a:camera prst="orthographicFront"/>
              <a:lightRig rig="threePt" dir="t"/>
            </a:scene3d>
          </a:bodyPr>
          <a:lstStyle/>
          <a:p>
            <a:r>
              <a:rPr lang="zh-CN" altLang="en-US" sz="2800">
                <a:solidFill>
                  <a:schemeClr val="tx1"/>
                </a:solidFill>
                <a:effectLst>
                  <a:outerShdw blurRad="38100" dist="19050" dir="2700000" algn="tl" rotWithShape="0">
                    <a:schemeClr val="dk1">
                      <a:alpha val="40000"/>
                    </a:schemeClr>
                  </a:outerShdw>
                </a:effectLst>
              </a:rPr>
              <a:t>例2-3   </a:t>
            </a:r>
          </a:p>
        </p:txBody>
      </p:sp>
      <p:pic>
        <p:nvPicPr>
          <p:cNvPr id="3" name="图片 2"/>
          <p:cNvPicPr>
            <a:picLocks noChangeAspect="1"/>
          </p:cNvPicPr>
          <p:nvPr/>
        </p:nvPicPr>
        <p:blipFill>
          <a:blip r:embed="rId3"/>
          <a:srcRect r="47994" b="49988"/>
          <a:stretch>
            <a:fillRect/>
          </a:stretch>
        </p:blipFill>
        <p:spPr>
          <a:xfrm>
            <a:off x="53975" y="1476375"/>
            <a:ext cx="4140835" cy="2828925"/>
          </a:xfrm>
          <a:prstGeom prst="rect">
            <a:avLst/>
          </a:prstGeom>
        </p:spPr>
      </p:pic>
      <p:pic>
        <p:nvPicPr>
          <p:cNvPr id="5" name="图片 4"/>
          <p:cNvPicPr>
            <a:picLocks noChangeAspect="1"/>
          </p:cNvPicPr>
          <p:nvPr/>
        </p:nvPicPr>
        <p:blipFill>
          <a:blip r:embed="rId4"/>
          <a:srcRect l="50515" b="47138"/>
          <a:stretch>
            <a:fillRect/>
          </a:stretch>
        </p:blipFill>
        <p:spPr>
          <a:xfrm>
            <a:off x="4794250" y="815975"/>
            <a:ext cx="4340860" cy="3294380"/>
          </a:xfrm>
          <a:prstGeom prst="rect">
            <a:avLst/>
          </a:prstGeom>
        </p:spPr>
      </p:pic>
      <p:sp>
        <p:nvSpPr>
          <p:cNvPr id="7" name="文本框 6"/>
          <p:cNvSpPr txBox="1"/>
          <p:nvPr/>
        </p:nvSpPr>
        <p:spPr>
          <a:xfrm>
            <a:off x="610870" y="1019175"/>
            <a:ext cx="6363335" cy="457200"/>
          </a:xfrm>
          <a:prstGeom prst="rect">
            <a:avLst/>
          </a:prstGeom>
          <a:noFill/>
        </p:spPr>
        <p:txBody>
          <a:bodyPr wrap="none" rtlCol="0">
            <a:spAutoFit/>
          </a:bodyPr>
          <a:lstStyle/>
          <a:p>
            <a:pPr algn="l"/>
            <a:r>
              <a:rPr lang="zh-CN" altLang="en-US" sz="2400">
                <a:effectLst>
                  <a:outerShdw blurRad="38100" dist="19050" dir="2700000" algn="tl" rotWithShape="0">
                    <a:schemeClr val="dk1">
                      <a:alpha val="40000"/>
                    </a:schemeClr>
                  </a:outerShdw>
                </a:effectLst>
                <a:sym typeface="+mn-ea"/>
              </a:rPr>
              <a:t>电路如图2-14（a）所示，用等效变换法求电压</a:t>
            </a:r>
            <a:endParaRPr lang="zh-CN" altLang="en-US" sz="2400">
              <a:solidFill>
                <a:schemeClr val="tx1"/>
              </a:solidFill>
              <a:effectLst>
                <a:outerShdw blurRad="38100" dist="19050" dir="2700000" algn="tl" rotWithShape="0">
                  <a:schemeClr val="dk1">
                    <a:alpha val="40000"/>
                  </a:schemeClr>
                </a:outerShdw>
              </a:effectLst>
              <a:sym typeface="+mn-ea"/>
            </a:endParaRPr>
          </a:p>
        </p:txBody>
      </p:sp>
      <p:grpSp>
        <p:nvGrpSpPr>
          <p:cNvPr id="16" name="组合 15"/>
          <p:cNvGrpSpPr/>
          <p:nvPr/>
        </p:nvGrpSpPr>
        <p:grpSpPr>
          <a:xfrm>
            <a:off x="3708400" y="1558925"/>
            <a:ext cx="1085850" cy="1018540"/>
            <a:chOff x="5840" y="2455"/>
            <a:chExt cx="1710" cy="1604"/>
          </a:xfrm>
        </p:grpSpPr>
        <p:sp>
          <p:nvSpPr>
            <p:cNvPr id="14" name="左箭头 13"/>
            <p:cNvSpPr/>
            <p:nvPr/>
          </p:nvSpPr>
          <p:spPr>
            <a:xfrm rot="10800000">
              <a:off x="5840" y="3699"/>
              <a:ext cx="1710" cy="36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165" y="2455"/>
              <a:ext cx="1262" cy="1104"/>
            </a:xfrm>
            <a:prstGeom prst="rect">
              <a:avLst/>
            </a:prstGeom>
            <a:noFill/>
          </p:spPr>
          <p:txBody>
            <a:bodyPr wrap="square" rtlCol="0">
              <a:spAutoFit/>
            </a:bodyPr>
            <a:lstStyle/>
            <a:p>
              <a:r>
                <a:rPr lang="zh-CN" altLang="en-US" sz="2000" b="1">
                  <a:solidFill>
                    <a:schemeClr val="accent2"/>
                  </a:solidFill>
                </a:rPr>
                <a:t>等效变换</a:t>
              </a:r>
            </a:p>
          </p:txBody>
        </p:sp>
      </p:grpSp>
      <p:pic>
        <p:nvPicPr>
          <p:cNvPr id="18" name="内容占位符 17"/>
          <p:cNvPicPr>
            <a:picLocks noGrp="1" noChangeAspect="1"/>
          </p:cNvPicPr>
          <p:nvPr>
            <p:ph sz="half" idx="2"/>
          </p:nvPr>
        </p:nvPicPr>
        <p:blipFill>
          <a:blip r:embed="rId5"/>
          <a:srcRect l="24139" t="51012" r="24340" b="1236"/>
          <a:stretch>
            <a:fillRect/>
          </a:stretch>
        </p:blipFill>
        <p:spPr>
          <a:xfrm>
            <a:off x="4946650" y="4013835"/>
            <a:ext cx="4253230" cy="2800350"/>
          </a:xfrm>
          <a:prstGeom prst="rect">
            <a:avLst/>
          </a:prstGeom>
        </p:spPr>
      </p:pic>
      <p:sp>
        <p:nvSpPr>
          <p:cNvPr id="19" name="下箭头 18"/>
          <p:cNvSpPr/>
          <p:nvPr/>
        </p:nvSpPr>
        <p:spPr>
          <a:xfrm>
            <a:off x="7176770" y="3789045"/>
            <a:ext cx="203200" cy="516255"/>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0" name="对象 19"/>
          <p:cNvGraphicFramePr/>
          <p:nvPr/>
        </p:nvGraphicFramePr>
        <p:xfrm>
          <a:off x="2485390" y="4935855"/>
          <a:ext cx="1853565" cy="1222375"/>
        </p:xfrm>
        <a:graphic>
          <a:graphicData uri="http://schemas.openxmlformats.org/presentationml/2006/ole">
            <mc:AlternateContent xmlns:mc="http://schemas.openxmlformats.org/markup-compatibility/2006">
              <mc:Choice xmlns:v="urn:schemas-microsoft-com:vml" Requires="v">
                <p:oleObj spid="_x0000_s22541" r:id="rId6" imgW="1750695" imgH="1033145" progId="Equation.DSMT4">
                  <p:embed/>
                </p:oleObj>
              </mc:Choice>
              <mc:Fallback>
                <p:oleObj r:id="rId6" imgW="1750695" imgH="1033145" progId="Equation.DSMT4">
                  <p:embed/>
                  <p:pic>
                    <p:nvPicPr>
                      <p:cNvPr id="0" name="图片 20"/>
                      <p:cNvPicPr/>
                      <p:nvPr/>
                    </p:nvPicPr>
                    <p:blipFill>
                      <a:blip r:embed="rId7"/>
                      <a:stretch>
                        <a:fillRect/>
                      </a:stretch>
                    </p:blipFill>
                    <p:spPr>
                      <a:xfrm>
                        <a:off x="2485390" y="4935855"/>
                        <a:ext cx="1853565" cy="1222375"/>
                      </a:xfrm>
                      <a:prstGeom prst="rect">
                        <a:avLst/>
                      </a:prstGeom>
                    </p:spPr>
                  </p:pic>
                </p:oleObj>
              </mc:Fallback>
            </mc:AlternateContent>
          </a:graphicData>
        </a:graphic>
      </p:graphicFrame>
      <p:graphicFrame>
        <p:nvGraphicFramePr>
          <p:cNvPr id="22" name="对象 21"/>
          <p:cNvGraphicFramePr/>
          <p:nvPr/>
        </p:nvGraphicFramePr>
        <p:xfrm>
          <a:off x="2696210" y="6158865"/>
          <a:ext cx="1379855" cy="406400"/>
        </p:xfrm>
        <a:graphic>
          <a:graphicData uri="http://schemas.openxmlformats.org/presentationml/2006/ole">
            <mc:AlternateContent xmlns:mc="http://schemas.openxmlformats.org/markup-compatibility/2006">
              <mc:Choice xmlns:v="urn:schemas-microsoft-com:vml" Requires="v">
                <p:oleObj spid="_x0000_s22542" r:id="rId8" imgW="1019810" imgH="375920" progId="Equation.DSMT4">
                  <p:embed/>
                </p:oleObj>
              </mc:Choice>
              <mc:Fallback>
                <p:oleObj r:id="rId8" imgW="1019810" imgH="375920" progId="Equation.DSMT4">
                  <p:embed/>
                  <p:pic>
                    <p:nvPicPr>
                      <p:cNvPr id="0" name="图片 22"/>
                      <p:cNvPicPr/>
                      <p:nvPr/>
                    </p:nvPicPr>
                    <p:blipFill>
                      <a:blip r:embed="rId9"/>
                      <a:stretch>
                        <a:fillRect/>
                      </a:stretch>
                    </p:blipFill>
                    <p:spPr>
                      <a:xfrm>
                        <a:off x="2696210" y="6158865"/>
                        <a:ext cx="1379855" cy="4064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linds(horizontal)">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xEl>
                                              <p:pRg st="1" end="1"/>
                                            </p:txEl>
                                          </p:spTgt>
                                        </p:tgtEl>
                                        <p:attrNameLst>
                                          <p:attrName>style.visibility</p:attrName>
                                        </p:attrNameLst>
                                      </p:cBhvr>
                                      <p:to>
                                        <p:strVal val="visible"/>
                                      </p:to>
                                    </p:set>
                                    <p:animEffect transition="in" filter="blinds(horizontal)">
                                      <p:cBhvr>
                                        <p:cTn id="33" dur="500"/>
                                        <p:tgtEl>
                                          <p:spTgt spid="12">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blinds(horizontal)">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linds(horizontal)">
                                      <p:cBhvr>
                                        <p:cTn id="4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1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7065" y="344805"/>
            <a:ext cx="8078470" cy="579120"/>
          </a:xfrm>
          <a:prstGeom prst="rect">
            <a:avLst/>
          </a:prstGeom>
          <a:noFill/>
        </p:spPr>
        <p:txBody>
          <a:bodyPr wrap="none" rtlCol="0" anchor="t">
            <a:spAutoFit/>
          </a:bodyPr>
          <a:lstStyle/>
          <a:p>
            <a:pPr algn="l"/>
            <a:r>
              <a:rPr lang="en-US" altLang="zh-CN" sz="3200" b="1" dirty="0">
                <a:solidFill>
                  <a:schemeClr val="accent2">
                    <a:lumMod val="75000"/>
                  </a:schemeClr>
                </a:solidFill>
                <a:sym typeface="+mn-ea"/>
              </a:rPr>
              <a:t>2.2 </a:t>
            </a:r>
            <a:r>
              <a:rPr lang="zh-CN" altLang="en-US" sz="3200" b="1" dirty="0">
                <a:solidFill>
                  <a:schemeClr val="accent2">
                    <a:lumMod val="75000"/>
                  </a:schemeClr>
                </a:solidFill>
                <a:sym typeface="+mn-ea"/>
              </a:rPr>
              <a:t>支路电流分析法</a:t>
            </a:r>
            <a:r>
              <a:rPr lang="en-US" altLang="zh-CN" sz="3200" b="1" dirty="0">
                <a:solidFill>
                  <a:schemeClr val="accent2">
                    <a:lumMod val="75000"/>
                  </a:schemeClr>
                </a:solidFill>
                <a:sym typeface="+mn-ea"/>
              </a:rPr>
              <a:t>(</a:t>
            </a:r>
            <a:r>
              <a:rPr lang="en-US" altLang="zh-CN" sz="3200" b="1" dirty="0">
                <a:solidFill>
                  <a:srgbClr val="FF0000"/>
                </a:solidFill>
                <a:sym typeface="+mn-ea"/>
              </a:rPr>
              <a:t>branch current method)</a:t>
            </a:r>
            <a:r>
              <a:rPr lang="en-US" altLang="zh-CN" sz="3200" b="1" dirty="0">
                <a:solidFill>
                  <a:srgbClr val="FFFF00"/>
                </a:solidFill>
                <a:sym typeface="+mn-ea"/>
              </a:rPr>
              <a:t> </a:t>
            </a:r>
            <a:endParaRPr lang="en-US" altLang="zh-CN" sz="3200" b="1" dirty="0">
              <a:solidFill>
                <a:schemeClr val="accent2">
                  <a:lumMod val="75000"/>
                </a:schemeClr>
              </a:solidFill>
              <a:sym typeface="+mn-ea"/>
            </a:endParaRPr>
          </a:p>
        </p:txBody>
      </p:sp>
      <p:sp>
        <p:nvSpPr>
          <p:cNvPr id="3" name="文本框 2"/>
          <p:cNvSpPr txBox="1"/>
          <p:nvPr/>
        </p:nvSpPr>
        <p:spPr>
          <a:xfrm>
            <a:off x="409575" y="1149350"/>
            <a:ext cx="5308600" cy="457200"/>
          </a:xfrm>
          <a:prstGeom prst="rect">
            <a:avLst/>
          </a:prstGeom>
          <a:noFill/>
        </p:spPr>
        <p:txBody>
          <a:bodyPr wrap="none" rtlCol="0" anchor="t">
            <a:spAutoFit/>
          </a:bodyPr>
          <a:lstStyle/>
          <a:p>
            <a:pPr>
              <a:spcBef>
                <a:spcPct val="50000"/>
              </a:spcBef>
            </a:pPr>
            <a:r>
              <a:rPr lang="zh-CN" altLang="en-US" sz="2400" b="1" dirty="0">
                <a:solidFill>
                  <a:schemeClr val="accent2"/>
                </a:solidFill>
                <a:sym typeface="+mn-ea"/>
              </a:rPr>
              <a:t>一,  出发点：以支路电流为电路变量。</a:t>
            </a:r>
          </a:p>
        </p:txBody>
      </p:sp>
      <p:sp>
        <p:nvSpPr>
          <p:cNvPr id="384209" name="Text Box 2257"/>
          <p:cNvSpPr txBox="1">
            <a:spLocks noChangeArrowheads="1"/>
          </p:cNvSpPr>
          <p:nvPr/>
        </p:nvSpPr>
        <p:spPr bwMode="auto">
          <a:xfrm>
            <a:off x="995045" y="1463040"/>
            <a:ext cx="7848600"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a:lstStyle>
          <a:p>
            <a:pPr eaLnBrk="1" hangingPunct="1">
              <a:lnSpc>
                <a:spcPct val="150000"/>
              </a:lnSpc>
              <a:spcBef>
                <a:spcPct val="50000"/>
              </a:spcBef>
            </a:pPr>
            <a:r>
              <a:rPr lang="zh-CN" altLang="en-US" b="1" u="sng" dirty="0">
                <a:solidFill>
                  <a:srgbClr val="FF0000"/>
                </a:solidFill>
              </a:rPr>
              <a:t>支路电流法</a:t>
            </a:r>
            <a:r>
              <a:rPr lang="zh-CN" altLang="en-US" b="1" dirty="0">
                <a:solidFill>
                  <a:srgbClr val="FF0000"/>
                </a:solidFill>
              </a:rPr>
              <a:t>：</a:t>
            </a:r>
            <a:r>
              <a:rPr lang="zh-CN" altLang="en-US" b="1" dirty="0"/>
              <a:t>以各支路电流为未知量列写电路方程分析电路的方法。</a:t>
            </a:r>
          </a:p>
        </p:txBody>
      </p:sp>
      <p:sp>
        <p:nvSpPr>
          <p:cNvPr id="4" name="文本框 3"/>
          <p:cNvSpPr txBox="1"/>
          <p:nvPr/>
        </p:nvSpPr>
        <p:spPr>
          <a:xfrm>
            <a:off x="995045" y="2650490"/>
            <a:ext cx="7553960" cy="1407795"/>
          </a:xfrm>
          <a:prstGeom prst="rect">
            <a:avLst/>
          </a:prstGeom>
          <a:noFill/>
        </p:spPr>
        <p:txBody>
          <a:bodyPr wrap="square" rtlCol="0" anchor="t">
            <a:spAutoFit/>
          </a:bodyPr>
          <a:lstStyle/>
          <a:p>
            <a:pPr lvl="0" indent="666750" eaLnBrk="1" hangingPunct="1">
              <a:lnSpc>
                <a:spcPct val="120000"/>
              </a:lnSpc>
            </a:pPr>
            <a:r>
              <a:rPr lang="zh-CN" altLang="en-US" sz="2400" b="1" dirty="0">
                <a:solidFill>
                  <a:schemeClr val="tx1"/>
                </a:solidFill>
                <a:latin typeface="楷体_GB2312" pitchFamily="49" charset="-122"/>
                <a:ea typeface="楷体_GB2312" pitchFamily="49" charset="-122"/>
                <a:sym typeface="+mn-ea"/>
              </a:rPr>
              <a:t>对于有</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sym typeface="+mn-ea"/>
              </a:rPr>
              <a:t>n</a:t>
            </a:r>
            <a:r>
              <a:rPr lang="zh-CN" altLang="en-US" sz="2400" b="1" dirty="0">
                <a:solidFill>
                  <a:schemeClr val="tx1"/>
                </a:solidFill>
                <a:latin typeface="楷体_GB2312" pitchFamily="49" charset="-122"/>
                <a:ea typeface="楷体_GB2312" pitchFamily="49" charset="-122"/>
                <a:sym typeface="+mn-ea"/>
              </a:rPr>
              <a:t>个结点、</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sym typeface="+mn-ea"/>
              </a:rPr>
              <a:t>b</a:t>
            </a:r>
            <a:r>
              <a:rPr lang="zh-CN" altLang="en-US" sz="2400" b="1" dirty="0">
                <a:solidFill>
                  <a:schemeClr val="tx1"/>
                </a:solidFill>
                <a:latin typeface="楷体_GB2312" pitchFamily="49" charset="-122"/>
                <a:ea typeface="楷体_GB2312" pitchFamily="49" charset="-122"/>
                <a:sym typeface="+mn-ea"/>
              </a:rPr>
              <a:t>条支路的电路，要求解支路电流</a:t>
            </a:r>
            <a:r>
              <a:rPr lang="en-US" altLang="zh-CN" sz="2400" b="1" dirty="0">
                <a:solidFill>
                  <a:schemeClr val="tx1"/>
                </a:solidFill>
                <a:latin typeface="楷体_GB2312" pitchFamily="49" charset="-122"/>
                <a:ea typeface="楷体_GB2312" pitchFamily="49" charset="-122"/>
                <a:sym typeface="+mn-ea"/>
              </a:rPr>
              <a:t>,</a:t>
            </a:r>
            <a:r>
              <a:rPr lang="zh-CN" altLang="en-US" sz="2400" b="1" dirty="0">
                <a:solidFill>
                  <a:schemeClr val="tx1"/>
                </a:solidFill>
                <a:latin typeface="楷体_GB2312" pitchFamily="49" charset="-122"/>
                <a:ea typeface="楷体_GB2312" pitchFamily="49" charset="-122"/>
                <a:sym typeface="+mn-ea"/>
              </a:rPr>
              <a:t>未知量共有</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sym typeface="+mn-ea"/>
              </a:rPr>
              <a:t>b</a:t>
            </a:r>
            <a:r>
              <a:rPr lang="zh-CN" altLang="zh-CN" sz="2400" b="1" dirty="0">
                <a:solidFill>
                  <a:schemeClr val="tx1"/>
                </a:solidFill>
                <a:latin typeface="楷体_GB2312" pitchFamily="49" charset="-122"/>
                <a:ea typeface="楷体_GB2312" pitchFamily="49" charset="-122"/>
                <a:sym typeface="+mn-ea"/>
              </a:rPr>
              <a:t>个。只要列出</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sym typeface="+mn-ea"/>
              </a:rPr>
              <a:t>b</a:t>
            </a:r>
            <a:r>
              <a:rPr lang="zh-CN" altLang="zh-CN" sz="2400" b="1" dirty="0">
                <a:solidFill>
                  <a:schemeClr val="tx1"/>
                </a:solidFill>
                <a:latin typeface="楷体_GB2312" pitchFamily="49" charset="-122"/>
                <a:ea typeface="楷体_GB2312" pitchFamily="49" charset="-122"/>
                <a:sym typeface="+mn-ea"/>
              </a:rPr>
              <a:t>个独立的电路方程，便可以求解这</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sym typeface="+mn-ea"/>
              </a:rPr>
              <a:t>b</a:t>
            </a:r>
            <a:r>
              <a:rPr lang="zh-CN" altLang="zh-CN" sz="2400" b="1" dirty="0">
                <a:solidFill>
                  <a:schemeClr val="tx1"/>
                </a:solidFill>
                <a:latin typeface="楷体_GB2312" pitchFamily="49" charset="-122"/>
                <a:ea typeface="楷体_GB2312" pitchFamily="49" charset="-122"/>
                <a:sym typeface="+mn-ea"/>
              </a:rPr>
              <a:t>个变量。</a:t>
            </a:r>
          </a:p>
        </p:txBody>
      </p:sp>
      <p:sp>
        <p:nvSpPr>
          <p:cNvPr id="63494" name="Text Box 6"/>
          <p:cNvSpPr txBox="1"/>
          <p:nvPr/>
        </p:nvSpPr>
        <p:spPr>
          <a:xfrm>
            <a:off x="409258" y="4057968"/>
            <a:ext cx="3816350" cy="518160"/>
          </a:xfrm>
          <a:prstGeom prst="rect">
            <a:avLst/>
          </a:prstGeom>
          <a:noFill/>
          <a:ln w="9525">
            <a:noFill/>
          </a:ln>
        </p:spPr>
        <p:txBody>
          <a:bodyPr>
            <a:spAutoFit/>
          </a:bodyPr>
          <a:lstStyle/>
          <a:p>
            <a:pPr lvl="0" eaLnBrk="1" hangingPunct="1">
              <a:spcBef>
                <a:spcPct val="50000"/>
              </a:spcBef>
            </a:pPr>
            <a:r>
              <a:rPr lang="en-US" altLang="zh-CN" sz="2800" b="1" dirty="0">
                <a:solidFill>
                  <a:schemeClr val="accent2"/>
                </a:solidFill>
                <a:latin typeface="楷体_GB2312" pitchFamily="49" charset="-122"/>
                <a:ea typeface="楷体_GB2312" pitchFamily="49" charset="-122"/>
              </a:rPr>
              <a:t>2</a:t>
            </a:r>
            <a:r>
              <a:rPr lang="en-US" altLang="zh-CN" sz="2800" b="1" dirty="0">
                <a:solidFill>
                  <a:schemeClr val="accent2"/>
                </a:solidFill>
                <a:latin typeface="Arial" panose="020B0604020202020204" pitchFamily="34" charset="0"/>
                <a:ea typeface="楷体_GB2312" pitchFamily="49" charset="-122"/>
              </a:rPr>
              <a:t>. </a:t>
            </a:r>
            <a:r>
              <a:rPr lang="zh-CN" altLang="en-US" sz="2800" b="1" dirty="0">
                <a:solidFill>
                  <a:schemeClr val="accent2"/>
                </a:solidFill>
                <a:latin typeface="Arial" panose="020B0604020202020204" pitchFamily="34" charset="0"/>
                <a:ea typeface="楷体_GB2312" pitchFamily="49" charset="-122"/>
              </a:rPr>
              <a:t>独立方程的列写</a:t>
            </a:r>
          </a:p>
        </p:txBody>
      </p:sp>
      <p:sp>
        <p:nvSpPr>
          <p:cNvPr id="63502" name="Rectangle 14"/>
          <p:cNvSpPr/>
          <p:nvPr/>
        </p:nvSpPr>
        <p:spPr>
          <a:xfrm>
            <a:off x="827405" y="4516755"/>
            <a:ext cx="7920038" cy="530225"/>
          </a:xfrm>
          <a:prstGeom prst="rect">
            <a:avLst/>
          </a:prstGeom>
          <a:noFill/>
          <a:ln w="9525">
            <a:noFill/>
          </a:ln>
        </p:spPr>
        <p:txBody>
          <a:bodyPr>
            <a:spAutoFit/>
          </a:bodyPr>
          <a:lstStyle/>
          <a:p>
            <a:pPr marL="342900" lvl="0" indent="-342900" eaLnBrk="1" hangingPunct="1">
              <a:lnSpc>
                <a:spcPct val="120000"/>
              </a:lnSpc>
              <a:buAutoNum type="circleNumDbPlain"/>
            </a:pPr>
            <a:r>
              <a:rPr lang="zh-CN" altLang="en-US" sz="2400" b="1" dirty="0">
                <a:solidFill>
                  <a:schemeClr val="tx1"/>
                </a:solidFill>
                <a:latin typeface="楷体_GB2312" pitchFamily="49" charset="-122"/>
                <a:ea typeface="楷体_GB2312" pitchFamily="49" charset="-122"/>
              </a:rPr>
              <a:t>从电路的</a:t>
            </a:r>
            <a:r>
              <a:rPr lang="en-US" altLang="zh-CN" sz="2400" dirty="0">
                <a:solidFill>
                  <a:schemeClr val="tx1"/>
                </a:solidFill>
                <a:latin typeface="Times New Roman" panose="02020603050405020304" pitchFamily="18" charset="0"/>
                <a:ea typeface="楷体_GB2312" pitchFamily="49" charset="-122"/>
              </a:rPr>
              <a:t>n</a:t>
            </a:r>
            <a:r>
              <a:rPr lang="zh-CN" altLang="en-US" sz="2400" b="1" dirty="0">
                <a:solidFill>
                  <a:schemeClr val="tx1"/>
                </a:solidFill>
                <a:latin typeface="楷体_GB2312" pitchFamily="49" charset="-122"/>
                <a:ea typeface="楷体_GB2312" pitchFamily="49" charset="-122"/>
              </a:rPr>
              <a:t>个结点中任意选择</a:t>
            </a:r>
            <a:r>
              <a:rPr lang="en-US" altLang="zh-CN" sz="2400"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rPr>
              <a:t>n</a:t>
            </a:r>
            <a:r>
              <a:rPr lang="en-US" altLang="zh-CN" sz="2400" dirty="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a:t>
            </a:r>
            <a:r>
              <a:rPr lang="en-US" altLang="zh-CN" sz="2400"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rPr>
              <a:t>1</a:t>
            </a:r>
            <a:r>
              <a:rPr lang="zh-CN" altLang="en-US" sz="2400" b="1" dirty="0">
                <a:solidFill>
                  <a:schemeClr val="tx1"/>
                </a:solidFill>
                <a:latin typeface="楷体_GB2312" pitchFamily="49" charset="-122"/>
                <a:ea typeface="楷体_GB2312" pitchFamily="49" charset="-122"/>
              </a:rPr>
              <a:t>个结点列写</a:t>
            </a:r>
            <a:r>
              <a:rPr lang="en-US" altLang="zh-CN" sz="2400" dirty="0">
                <a:solidFill>
                  <a:schemeClr val="tx1"/>
                </a:solidFill>
                <a:latin typeface="Times New Roman" panose="02020603050405020304" pitchFamily="18" charset="0"/>
                <a:ea typeface="楷体_GB2312" pitchFamily="49" charset="-122"/>
              </a:rPr>
              <a:t>KCL</a:t>
            </a:r>
            <a:r>
              <a:rPr lang="zh-CN" altLang="en-US" sz="2400" b="1" dirty="0">
                <a:solidFill>
                  <a:schemeClr val="tx1"/>
                </a:solidFill>
                <a:latin typeface="楷体_GB2312" pitchFamily="49" charset="-122"/>
                <a:ea typeface="楷体_GB2312" pitchFamily="49" charset="-122"/>
              </a:rPr>
              <a:t>方程</a:t>
            </a:r>
          </a:p>
        </p:txBody>
      </p:sp>
      <p:sp>
        <p:nvSpPr>
          <p:cNvPr id="63503" name="Rectangle 15"/>
          <p:cNvSpPr/>
          <p:nvPr/>
        </p:nvSpPr>
        <p:spPr>
          <a:xfrm>
            <a:off x="851218" y="5046980"/>
            <a:ext cx="5688965" cy="457200"/>
          </a:xfrm>
          <a:prstGeom prst="rect">
            <a:avLst/>
          </a:prstGeom>
          <a:noFill/>
          <a:ln w="9525">
            <a:noFill/>
          </a:ln>
        </p:spPr>
        <p:txBody>
          <a:bodyPr wrap="none">
            <a:spAutoFit/>
          </a:bodyPr>
          <a:lstStyle/>
          <a:p>
            <a:pPr marL="342900" lvl="0" indent="-342900" eaLnBrk="1" hangingPunct="1">
              <a:buAutoNum type="circleNumDbPlain" startAt="2"/>
            </a:pPr>
            <a:r>
              <a:rPr lang="zh-CN" altLang="en-US" sz="2400" b="1" dirty="0">
                <a:solidFill>
                  <a:schemeClr val="tx1"/>
                </a:solidFill>
                <a:latin typeface="楷体_GB2312" pitchFamily="49" charset="-122"/>
                <a:ea typeface="楷体_GB2312" pitchFamily="49" charset="-122"/>
              </a:rPr>
              <a:t>选择基本回路列写</a:t>
            </a:r>
            <a:r>
              <a:rPr lang="en-US" altLang="zh-CN" sz="2400" dirty="0">
                <a:ln w="22225">
                  <a:solidFill>
                    <a:schemeClr val="accent2"/>
                  </a:solidFill>
                  <a:prstDash val="solid"/>
                </a:ln>
                <a:solidFill>
                  <a:schemeClr val="accent2">
                    <a:lumMod val="40000"/>
                    <a:lumOff val="60000"/>
                  </a:schemeClr>
                </a:solidFill>
                <a:effectLst/>
                <a:latin typeface="Times New Roman" panose="02020603050405020304" pitchFamily="18" charset="0"/>
                <a:ea typeface="楷体_GB2312" pitchFamily="49" charset="-122"/>
              </a:rPr>
              <a:t>b-(n-1)</a:t>
            </a:r>
            <a:r>
              <a:rPr lang="zh-CN" altLang="en-US" sz="2400" b="1" dirty="0">
                <a:solidFill>
                  <a:schemeClr val="tx1"/>
                </a:solidFill>
                <a:latin typeface="楷体_GB2312" pitchFamily="49" charset="-122"/>
                <a:ea typeface="楷体_GB2312" pitchFamily="49" charset="-122"/>
              </a:rPr>
              <a:t>个</a:t>
            </a:r>
            <a:r>
              <a:rPr lang="en-US" altLang="zh-CN" sz="2400" dirty="0">
                <a:solidFill>
                  <a:schemeClr val="tx1"/>
                </a:solidFill>
                <a:latin typeface="Times New Roman" panose="02020603050405020304" pitchFamily="18" charset="0"/>
                <a:ea typeface="楷体_GB2312" pitchFamily="49" charset="-122"/>
              </a:rPr>
              <a:t>KVL</a:t>
            </a:r>
            <a:r>
              <a:rPr lang="zh-CN" altLang="en-US" sz="2400" b="1" dirty="0">
                <a:solidFill>
                  <a:schemeClr val="tx1"/>
                </a:solidFill>
                <a:latin typeface="楷体_GB2312" pitchFamily="49" charset="-122"/>
                <a:ea typeface="楷体_GB2312" pitchFamily="49" charset="-122"/>
              </a:rPr>
              <a:t>方程。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84209">
                                            <p:txEl>
                                              <p:pRg st="0" end="0"/>
                                            </p:txEl>
                                          </p:spTgt>
                                        </p:tgtEl>
                                        <p:attrNameLst>
                                          <p:attrName>style.visibility</p:attrName>
                                        </p:attrNameLst>
                                      </p:cBhvr>
                                      <p:to>
                                        <p:strVal val="visible"/>
                                      </p:to>
                                    </p:set>
                                    <p:animEffect transition="in" filter="blinds(horizontal)">
                                      <p:cBhvr>
                                        <p:cTn id="12" dur="500"/>
                                        <p:tgtEl>
                                          <p:spTgt spid="38420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3494"/>
                                        </p:tgtEl>
                                        <p:attrNameLst>
                                          <p:attrName>style.visibility</p:attrName>
                                        </p:attrNameLst>
                                      </p:cBhvr>
                                      <p:to>
                                        <p:strVal val="visible"/>
                                      </p:to>
                                    </p:set>
                                    <p:anim calcmode="lin" valueType="num">
                                      <p:cBhvr additive="base">
                                        <p:cTn id="23" dur="500" fill="hold"/>
                                        <p:tgtEl>
                                          <p:spTgt spid="63494"/>
                                        </p:tgtEl>
                                        <p:attrNameLst>
                                          <p:attrName>ppt_x</p:attrName>
                                        </p:attrNameLst>
                                      </p:cBhvr>
                                      <p:tavLst>
                                        <p:tav tm="0">
                                          <p:val>
                                            <p:strVal val="0-#ppt_w/2"/>
                                          </p:val>
                                        </p:tav>
                                        <p:tav tm="100000">
                                          <p:val>
                                            <p:strVal val="#ppt_x"/>
                                          </p:val>
                                        </p:tav>
                                      </p:tavLst>
                                    </p:anim>
                                    <p:anim calcmode="lin" valueType="num">
                                      <p:cBhvr additive="base">
                                        <p:cTn id="24" dur="500" fill="hold"/>
                                        <p:tgtEl>
                                          <p:spTgt spid="6349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iterate type="lt">
                                    <p:tmPct val="100000"/>
                                  </p:iterate>
                                  <p:childTnLst>
                                    <p:set>
                                      <p:cBhvr>
                                        <p:cTn id="28" dur="1" fill="hold">
                                          <p:stCondLst>
                                            <p:cond delay="0"/>
                                          </p:stCondLst>
                                        </p:cTn>
                                        <p:tgtEl>
                                          <p:spTgt spid="63502"/>
                                        </p:tgtEl>
                                        <p:attrNameLst>
                                          <p:attrName>style.visibility</p:attrName>
                                        </p:attrNameLst>
                                      </p:cBhvr>
                                      <p:to>
                                        <p:strVal val="visible"/>
                                      </p:to>
                                    </p:set>
                                    <p:animEffect transition="in" filter="wipe(down)">
                                      <p:cBhvr>
                                        <p:cTn id="29" dur="90"/>
                                        <p:tgtEl>
                                          <p:spTgt spid="6350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3503"/>
                                        </p:tgtEl>
                                        <p:attrNameLst>
                                          <p:attrName>style.visibility</p:attrName>
                                        </p:attrNameLst>
                                      </p:cBhvr>
                                      <p:to>
                                        <p:strVal val="visible"/>
                                      </p:to>
                                    </p:set>
                                    <p:animEffect transition="in" filter="wipe(left)">
                                      <p:cBhvr>
                                        <p:cTn id="34" dur="500"/>
                                        <p:tgtEl>
                                          <p:spTgt spid="63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3494" grpId="0"/>
      <p:bldP spid="63502" grpId="0"/>
      <p:bldP spid="6350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half" idx="2"/>
          </p:nvPr>
        </p:nvSpPr>
        <p:spPr>
          <a:xfrm>
            <a:off x="4899025" y="1371600"/>
            <a:ext cx="3810000" cy="4114800"/>
          </a:xfrm>
        </p:spPr>
        <p:txBody>
          <a:bodyPr/>
          <a:lstStyle/>
          <a:p>
            <a:pPr marL="0" indent="0">
              <a:buNone/>
            </a:pPr>
            <a:r>
              <a:rPr lang="zh-CN" altLang="en-US"/>
              <a:t>解：</a:t>
            </a:r>
          </a:p>
          <a:p>
            <a:pPr marL="0" indent="0">
              <a:buNone/>
            </a:pPr>
            <a:r>
              <a:rPr lang="zh-CN" altLang="en-US"/>
              <a:t>①</a:t>
            </a:r>
            <a:r>
              <a:rPr lang="zh-CN" altLang="en-US" sz="2400" b="1">
                <a:solidFill>
                  <a:schemeClr val="accent2"/>
                </a:solidFill>
              </a:rPr>
              <a:t>为独立结点，列写它的KCL方程</a:t>
            </a:r>
          </a:p>
          <a:p>
            <a:pPr marL="0" indent="0">
              <a:buNone/>
            </a:pPr>
            <a:endParaRPr lang="zh-CN" altLang="en-US"/>
          </a:p>
          <a:p>
            <a:pPr marL="0" indent="0">
              <a:buNone/>
            </a:pPr>
            <a:r>
              <a:rPr lang="zh-CN" altLang="en-US" sz="2400" b="1">
                <a:solidFill>
                  <a:schemeClr val="accent2"/>
                </a:solidFill>
              </a:rPr>
              <a:t>列写回路KVL方程：</a:t>
            </a:r>
          </a:p>
          <a:p>
            <a:pPr marL="0" indent="0">
              <a:buNone/>
            </a:pPr>
            <a:endParaRPr lang="zh-CN" altLang="en-US"/>
          </a:p>
          <a:p>
            <a:pPr marL="514350" indent="-514350">
              <a:buFont typeface="+mj-ea"/>
              <a:buAutoNum type="circleNumDbPlain"/>
            </a:pPr>
            <a:endParaRPr lang="zh-CN" altLang="en-US"/>
          </a:p>
        </p:txBody>
      </p:sp>
      <p:sp>
        <p:nvSpPr>
          <p:cNvPr id="2" name="文本框 1"/>
          <p:cNvSpPr txBox="1"/>
          <p:nvPr/>
        </p:nvSpPr>
        <p:spPr>
          <a:xfrm>
            <a:off x="532765" y="360680"/>
            <a:ext cx="8078470" cy="579120"/>
          </a:xfrm>
          <a:prstGeom prst="rect">
            <a:avLst/>
          </a:prstGeom>
          <a:noFill/>
        </p:spPr>
        <p:txBody>
          <a:bodyPr wrap="none" rtlCol="0" anchor="t">
            <a:spAutoFit/>
          </a:bodyPr>
          <a:lstStyle/>
          <a:p>
            <a:pPr algn="l"/>
            <a:r>
              <a:rPr lang="en-US" altLang="zh-CN" sz="3200" b="1" dirty="0">
                <a:solidFill>
                  <a:schemeClr val="accent2">
                    <a:lumMod val="75000"/>
                  </a:schemeClr>
                </a:solidFill>
                <a:sym typeface="+mn-ea"/>
              </a:rPr>
              <a:t>2.2 </a:t>
            </a:r>
            <a:r>
              <a:rPr lang="zh-CN" altLang="en-US" sz="3200" b="1" dirty="0">
                <a:solidFill>
                  <a:schemeClr val="accent2">
                    <a:lumMod val="75000"/>
                  </a:schemeClr>
                </a:solidFill>
                <a:sym typeface="+mn-ea"/>
              </a:rPr>
              <a:t>支路电流分析法</a:t>
            </a:r>
            <a:r>
              <a:rPr lang="en-US" altLang="zh-CN" sz="3200" b="1" dirty="0">
                <a:solidFill>
                  <a:schemeClr val="accent2">
                    <a:lumMod val="75000"/>
                  </a:schemeClr>
                </a:solidFill>
                <a:sym typeface="+mn-ea"/>
              </a:rPr>
              <a:t>(</a:t>
            </a:r>
            <a:r>
              <a:rPr lang="en-US" altLang="zh-CN" sz="3200" b="1" dirty="0">
                <a:solidFill>
                  <a:srgbClr val="FF0000"/>
                </a:solidFill>
                <a:sym typeface="+mn-ea"/>
              </a:rPr>
              <a:t>branch current method)</a:t>
            </a:r>
            <a:r>
              <a:rPr lang="en-US" altLang="zh-CN" sz="3200" b="1" dirty="0">
                <a:solidFill>
                  <a:srgbClr val="FFFF00"/>
                </a:solidFill>
                <a:sym typeface="+mn-ea"/>
              </a:rPr>
              <a:t> </a:t>
            </a:r>
            <a:endParaRPr lang="en-US" altLang="zh-CN" sz="3200" b="1" dirty="0">
              <a:solidFill>
                <a:schemeClr val="accent2">
                  <a:lumMod val="75000"/>
                </a:schemeClr>
              </a:solidFill>
              <a:sym typeface="+mn-ea"/>
            </a:endParaRPr>
          </a:p>
        </p:txBody>
      </p:sp>
      <p:sp>
        <p:nvSpPr>
          <p:cNvPr id="6" name="文本框 5"/>
          <p:cNvSpPr txBox="1"/>
          <p:nvPr/>
        </p:nvSpPr>
        <p:spPr>
          <a:xfrm>
            <a:off x="358140" y="1058545"/>
            <a:ext cx="3779520" cy="518160"/>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lstStyle/>
          <a:p>
            <a:r>
              <a:rPr lang="zh-CN" altLang="en-US" sz="2800" b="1">
                <a:solidFill>
                  <a:schemeClr val="accent4"/>
                </a:solidFill>
                <a:effectLst/>
                <a:sym typeface="+mn-ea"/>
              </a:rPr>
              <a:t>例  </a:t>
            </a:r>
            <a:r>
              <a:rPr lang="zh-CN" altLang="en-US" sz="2800" b="1">
                <a:solidFill>
                  <a:schemeClr val="accent4"/>
                </a:solidFill>
                <a:effectLst/>
              </a:rPr>
              <a:t>图2-15所示电路</a:t>
            </a:r>
          </a:p>
        </p:txBody>
      </p:sp>
      <p:pic>
        <p:nvPicPr>
          <p:cNvPr id="8" name="内容占位符 7"/>
          <p:cNvPicPr>
            <a:picLocks noGrp="1" noChangeAspect="1"/>
          </p:cNvPicPr>
          <p:nvPr>
            <p:ph sz="half" idx="1"/>
          </p:nvPr>
        </p:nvPicPr>
        <p:blipFill>
          <a:blip r:embed="rId3"/>
          <a:stretch>
            <a:fillRect/>
          </a:stretch>
        </p:blipFill>
        <p:spPr>
          <a:xfrm>
            <a:off x="-113030" y="1371600"/>
            <a:ext cx="4537710" cy="3075940"/>
          </a:xfrm>
          <a:prstGeom prst="rect">
            <a:avLst/>
          </a:prstGeom>
        </p:spPr>
      </p:pic>
      <p:sp>
        <p:nvSpPr>
          <p:cNvPr id="9" name="文本框 8"/>
          <p:cNvSpPr txBox="1"/>
          <p:nvPr/>
        </p:nvSpPr>
        <p:spPr>
          <a:xfrm>
            <a:off x="664210" y="4447540"/>
            <a:ext cx="1886585" cy="822960"/>
          </a:xfrm>
          <a:prstGeom prst="rect">
            <a:avLst/>
          </a:prstGeom>
          <a:noFill/>
        </p:spPr>
        <p:txBody>
          <a:bodyPr wrap="square" rtlCol="0">
            <a:spAutoFit/>
          </a:bodyPr>
          <a:lstStyle/>
          <a:p>
            <a:r>
              <a:rPr lang="zh-CN" altLang="en-US" sz="2400" b="1">
                <a:solidFill>
                  <a:schemeClr val="accent2"/>
                </a:solidFill>
                <a:latin typeface="+mj-ea"/>
                <a:ea typeface="+mj-ea"/>
              </a:rPr>
              <a:t>节点：</a:t>
            </a:r>
            <a:r>
              <a:rPr lang="en-US" altLang="zh-CN" sz="2400" b="1">
                <a:solidFill>
                  <a:schemeClr val="accent2"/>
                </a:solidFill>
                <a:latin typeface="+mj-ea"/>
                <a:ea typeface="+mj-ea"/>
              </a:rPr>
              <a:t>n=2,</a:t>
            </a:r>
          </a:p>
          <a:p>
            <a:r>
              <a:rPr lang="zh-CN" altLang="en-US" sz="2400" b="1">
                <a:solidFill>
                  <a:schemeClr val="accent2"/>
                </a:solidFill>
                <a:latin typeface="+mj-ea"/>
                <a:ea typeface="+mj-ea"/>
              </a:rPr>
              <a:t>支路数：</a:t>
            </a:r>
            <a:r>
              <a:rPr lang="en-US" altLang="zh-CN" sz="2400" b="1">
                <a:solidFill>
                  <a:schemeClr val="accent2"/>
                </a:solidFill>
                <a:latin typeface="+mj-ea"/>
                <a:ea typeface="+mj-ea"/>
              </a:rPr>
              <a:t>b=3</a:t>
            </a:r>
          </a:p>
        </p:txBody>
      </p:sp>
      <p:graphicFrame>
        <p:nvGraphicFramePr>
          <p:cNvPr id="10" name="对象 9"/>
          <p:cNvGraphicFramePr/>
          <p:nvPr/>
        </p:nvGraphicFramePr>
        <p:xfrm>
          <a:off x="5706110" y="2753360"/>
          <a:ext cx="1239520" cy="560705"/>
        </p:xfrm>
        <a:graphic>
          <a:graphicData uri="http://schemas.openxmlformats.org/presentationml/2006/ole">
            <mc:AlternateContent xmlns:mc="http://schemas.openxmlformats.org/markup-compatibility/2006">
              <mc:Choice xmlns:v="urn:schemas-microsoft-com:vml" Requires="v">
                <p:oleObj spid="_x0000_s23601" r:id="rId4" imgW="1239520" imgH="560705" progId="Equation.DSMT4">
                  <p:embed/>
                </p:oleObj>
              </mc:Choice>
              <mc:Fallback>
                <p:oleObj r:id="rId4" imgW="1239520" imgH="560705" progId="Equation.DSMT4">
                  <p:embed/>
                  <p:pic>
                    <p:nvPicPr>
                      <p:cNvPr id="0" name="图片 10"/>
                      <p:cNvPicPr/>
                      <p:nvPr/>
                    </p:nvPicPr>
                    <p:blipFill>
                      <a:blip r:embed="rId5"/>
                      <a:stretch>
                        <a:fillRect/>
                      </a:stretch>
                    </p:blipFill>
                    <p:spPr>
                      <a:xfrm>
                        <a:off x="5706110" y="2753360"/>
                        <a:ext cx="1239520" cy="560705"/>
                      </a:xfrm>
                      <a:prstGeom prst="rect">
                        <a:avLst/>
                      </a:prstGeom>
                    </p:spPr>
                  </p:pic>
                </p:oleObj>
              </mc:Fallback>
            </mc:AlternateContent>
          </a:graphicData>
        </a:graphic>
      </p:graphicFrame>
      <p:pic>
        <p:nvPicPr>
          <p:cNvPr id="12" name="图片 11"/>
          <p:cNvPicPr>
            <a:picLocks noChangeAspect="1"/>
          </p:cNvPicPr>
          <p:nvPr/>
        </p:nvPicPr>
        <p:blipFill>
          <a:blip r:embed="rId6"/>
          <a:srcRect l="-6012" t="-9380" r="51131" b="-2874"/>
          <a:stretch>
            <a:fillRect/>
          </a:stretch>
        </p:blipFill>
        <p:spPr>
          <a:xfrm>
            <a:off x="4806950" y="3721100"/>
            <a:ext cx="3804285" cy="1108075"/>
          </a:xfrm>
          <a:prstGeom prst="rect">
            <a:avLst/>
          </a:prstGeom>
        </p:spPr>
      </p:pic>
      <p:graphicFrame>
        <p:nvGraphicFramePr>
          <p:cNvPr id="15" name="对象 14"/>
          <p:cNvGraphicFramePr/>
          <p:nvPr/>
        </p:nvGraphicFramePr>
        <p:xfrm>
          <a:off x="3507105" y="4730115"/>
          <a:ext cx="1607185" cy="454660"/>
        </p:xfrm>
        <a:graphic>
          <a:graphicData uri="http://schemas.openxmlformats.org/presentationml/2006/ole">
            <mc:AlternateContent xmlns:mc="http://schemas.openxmlformats.org/markup-compatibility/2006">
              <mc:Choice xmlns:v="urn:schemas-microsoft-com:vml" Requires="v">
                <p:oleObj spid="_x0000_s23602" r:id="rId7" imgW="1068070" imgH="441325" progId="Equation.DSMT4">
                  <p:embed/>
                </p:oleObj>
              </mc:Choice>
              <mc:Fallback>
                <p:oleObj r:id="rId7" imgW="1068070" imgH="441325" progId="Equation.DSMT4">
                  <p:embed/>
                  <p:pic>
                    <p:nvPicPr>
                      <p:cNvPr id="0" name="图片 15"/>
                      <p:cNvPicPr/>
                      <p:nvPr/>
                    </p:nvPicPr>
                    <p:blipFill>
                      <a:blip r:embed="rId8"/>
                      <a:stretch>
                        <a:fillRect/>
                      </a:stretch>
                    </p:blipFill>
                    <p:spPr>
                      <a:xfrm>
                        <a:off x="3507105" y="4730115"/>
                        <a:ext cx="1607185" cy="454660"/>
                      </a:xfrm>
                      <a:prstGeom prst="rect">
                        <a:avLst/>
                      </a:prstGeom>
                    </p:spPr>
                  </p:pic>
                </p:oleObj>
              </mc:Fallback>
            </mc:AlternateContent>
          </a:graphicData>
        </a:graphic>
      </p:graphicFrame>
      <p:graphicFrame>
        <p:nvGraphicFramePr>
          <p:cNvPr id="17" name="对象 16"/>
          <p:cNvGraphicFramePr/>
          <p:nvPr/>
        </p:nvGraphicFramePr>
        <p:xfrm>
          <a:off x="5210175" y="4743450"/>
          <a:ext cx="870585" cy="433705"/>
        </p:xfrm>
        <a:graphic>
          <a:graphicData uri="http://schemas.openxmlformats.org/presentationml/2006/ole">
            <mc:AlternateContent xmlns:mc="http://schemas.openxmlformats.org/markup-compatibility/2006">
              <mc:Choice xmlns:v="urn:schemas-microsoft-com:vml" Requires="v">
                <p:oleObj spid="_x0000_s23603" r:id="rId9" imgW="556260" imgH="374015" progId="Equation.DSMT4">
                  <p:embed/>
                </p:oleObj>
              </mc:Choice>
              <mc:Fallback>
                <p:oleObj r:id="rId9" imgW="556260" imgH="374015" progId="Equation.DSMT4">
                  <p:embed/>
                  <p:pic>
                    <p:nvPicPr>
                      <p:cNvPr id="0" name="图片 17"/>
                      <p:cNvPicPr/>
                      <p:nvPr/>
                    </p:nvPicPr>
                    <p:blipFill>
                      <a:blip r:embed="rId10"/>
                      <a:stretch>
                        <a:fillRect/>
                      </a:stretch>
                    </p:blipFill>
                    <p:spPr>
                      <a:xfrm>
                        <a:off x="5210175" y="4743450"/>
                        <a:ext cx="870585" cy="433705"/>
                      </a:xfrm>
                      <a:prstGeom prst="rect">
                        <a:avLst/>
                      </a:prstGeom>
                    </p:spPr>
                  </p:pic>
                </p:oleObj>
              </mc:Fallback>
            </mc:AlternateContent>
          </a:graphicData>
        </a:graphic>
      </p:graphicFrame>
      <p:graphicFrame>
        <p:nvGraphicFramePr>
          <p:cNvPr id="19" name="对象 18"/>
          <p:cNvGraphicFramePr/>
          <p:nvPr/>
        </p:nvGraphicFramePr>
        <p:xfrm>
          <a:off x="6262370" y="4730115"/>
          <a:ext cx="1234440" cy="426720"/>
        </p:xfrm>
        <a:graphic>
          <a:graphicData uri="http://schemas.openxmlformats.org/presentationml/2006/ole">
            <mc:AlternateContent xmlns:mc="http://schemas.openxmlformats.org/markup-compatibility/2006">
              <mc:Choice xmlns:v="urn:schemas-microsoft-com:vml" Requires="v">
                <p:oleObj spid="_x0000_s23604" r:id="rId11" imgW="1034415" imgH="426720" progId="Equation.DSMT4">
                  <p:embed/>
                </p:oleObj>
              </mc:Choice>
              <mc:Fallback>
                <p:oleObj r:id="rId11" imgW="1034415" imgH="426720" progId="Equation.DSMT4">
                  <p:embed/>
                  <p:pic>
                    <p:nvPicPr>
                      <p:cNvPr id="0" name="图片 19"/>
                      <p:cNvPicPr/>
                      <p:nvPr/>
                    </p:nvPicPr>
                    <p:blipFill>
                      <a:blip r:embed="rId12"/>
                      <a:stretch>
                        <a:fillRect/>
                      </a:stretch>
                    </p:blipFill>
                    <p:spPr>
                      <a:xfrm>
                        <a:off x="6262370" y="4730115"/>
                        <a:ext cx="1234440" cy="426720"/>
                      </a:xfrm>
                      <a:prstGeom prst="rect">
                        <a:avLst/>
                      </a:prstGeom>
                    </p:spPr>
                  </p:pic>
                </p:oleObj>
              </mc:Fallback>
            </mc:AlternateContent>
          </a:graphicData>
        </a:graphic>
      </p:graphicFrame>
      <p:graphicFrame>
        <p:nvGraphicFramePr>
          <p:cNvPr id="23" name="对象 22"/>
          <p:cNvGraphicFramePr/>
          <p:nvPr/>
        </p:nvGraphicFramePr>
        <p:xfrm>
          <a:off x="7554595" y="4754880"/>
          <a:ext cx="965200" cy="443865"/>
        </p:xfrm>
        <a:graphic>
          <a:graphicData uri="http://schemas.openxmlformats.org/presentationml/2006/ole">
            <mc:AlternateContent xmlns:mc="http://schemas.openxmlformats.org/markup-compatibility/2006">
              <mc:Choice xmlns:v="urn:schemas-microsoft-com:vml" Requires="v">
                <p:oleObj spid="_x0000_s23605" r:id="rId13" imgW="953770" imgH="433070" progId="Equation.DSMT4">
                  <p:embed/>
                </p:oleObj>
              </mc:Choice>
              <mc:Fallback>
                <p:oleObj r:id="rId13" imgW="953770" imgH="433070" progId="Equation.DSMT4">
                  <p:embed/>
                  <p:pic>
                    <p:nvPicPr>
                      <p:cNvPr id="0" name="图片 23"/>
                      <p:cNvPicPr/>
                      <p:nvPr/>
                    </p:nvPicPr>
                    <p:blipFill>
                      <a:blip r:embed="rId14"/>
                      <a:stretch>
                        <a:fillRect/>
                      </a:stretch>
                    </p:blipFill>
                    <p:spPr>
                      <a:xfrm>
                        <a:off x="7554595" y="4754880"/>
                        <a:ext cx="965200" cy="443865"/>
                      </a:xfrm>
                      <a:prstGeom prst="rect">
                        <a:avLst/>
                      </a:prstGeom>
                    </p:spPr>
                  </p:pic>
                </p:oleObj>
              </mc:Fallback>
            </mc:AlternateContent>
          </a:graphicData>
        </a:graphic>
      </p:graphicFrame>
      <p:sp>
        <p:nvSpPr>
          <p:cNvPr id="25" name="文本框 24"/>
          <p:cNvSpPr txBox="1"/>
          <p:nvPr/>
        </p:nvSpPr>
        <p:spPr>
          <a:xfrm>
            <a:off x="2949575" y="4730115"/>
            <a:ext cx="394335" cy="396240"/>
          </a:xfrm>
          <a:prstGeom prst="rect">
            <a:avLst/>
          </a:prstGeom>
          <a:noFill/>
        </p:spPr>
        <p:txBody>
          <a:bodyPr wrap="square" rtlCol="0" anchor="t">
            <a:spAutoFit/>
          </a:bodyPr>
          <a:lstStyle/>
          <a:p>
            <a:r>
              <a:rPr lang="zh-CN" altLang="en-US" sz="2000" b="1">
                <a:solidFill>
                  <a:schemeClr val="accent2"/>
                </a:solidFill>
              </a:rPr>
              <a:t>若</a:t>
            </a:r>
          </a:p>
        </p:txBody>
      </p:sp>
      <p:graphicFrame>
        <p:nvGraphicFramePr>
          <p:cNvPr id="26" name="对象 25"/>
          <p:cNvGraphicFramePr/>
          <p:nvPr/>
        </p:nvGraphicFramePr>
        <p:xfrm>
          <a:off x="3236278" y="5270183"/>
          <a:ext cx="1381125" cy="467360"/>
        </p:xfrm>
        <a:graphic>
          <a:graphicData uri="http://schemas.openxmlformats.org/presentationml/2006/ole">
            <mc:AlternateContent xmlns:mc="http://schemas.openxmlformats.org/markup-compatibility/2006">
              <mc:Choice xmlns:v="urn:schemas-microsoft-com:vml" Requires="v">
                <p:oleObj spid="_x0000_s23606" r:id="rId15" imgW="760730" imgH="307975" progId="Equation.DSMT4">
                  <p:embed/>
                </p:oleObj>
              </mc:Choice>
              <mc:Fallback>
                <p:oleObj r:id="rId15" imgW="760730" imgH="307975" progId="Equation.DSMT4">
                  <p:embed/>
                  <p:pic>
                    <p:nvPicPr>
                      <p:cNvPr id="0" name="图片 26"/>
                      <p:cNvPicPr/>
                      <p:nvPr/>
                    </p:nvPicPr>
                    <p:blipFill>
                      <a:blip r:embed="rId16"/>
                      <a:stretch>
                        <a:fillRect/>
                      </a:stretch>
                    </p:blipFill>
                    <p:spPr>
                      <a:xfrm>
                        <a:off x="3236278" y="5270183"/>
                        <a:ext cx="1381125" cy="467360"/>
                      </a:xfrm>
                      <a:prstGeom prst="rect">
                        <a:avLst/>
                      </a:prstGeom>
                    </p:spPr>
                  </p:pic>
                </p:oleObj>
              </mc:Fallback>
            </mc:AlternateContent>
          </a:graphicData>
        </a:graphic>
      </p:graphicFrame>
      <p:graphicFrame>
        <p:nvGraphicFramePr>
          <p:cNvPr id="28" name="对象 27"/>
          <p:cNvGraphicFramePr/>
          <p:nvPr/>
        </p:nvGraphicFramePr>
        <p:xfrm>
          <a:off x="4701540" y="5295900"/>
          <a:ext cx="951230" cy="434340"/>
        </p:xfrm>
        <a:graphic>
          <a:graphicData uri="http://schemas.openxmlformats.org/presentationml/2006/ole">
            <mc:AlternateContent xmlns:mc="http://schemas.openxmlformats.org/markup-compatibility/2006">
              <mc:Choice xmlns:v="urn:schemas-microsoft-com:vml" Requires="v">
                <p:oleObj spid="_x0000_s23607" r:id="rId17" imgW="508000" imgH="203200" progId="Equation.DSMT4">
                  <p:embed/>
                </p:oleObj>
              </mc:Choice>
              <mc:Fallback>
                <p:oleObj r:id="rId17" imgW="508000" imgH="203200" progId="Equation.DSMT4">
                  <p:embed/>
                  <p:pic>
                    <p:nvPicPr>
                      <p:cNvPr id="0" name="图片 28"/>
                      <p:cNvPicPr/>
                      <p:nvPr/>
                    </p:nvPicPr>
                    <p:blipFill>
                      <a:blip r:embed="rId18"/>
                      <a:stretch>
                        <a:fillRect/>
                      </a:stretch>
                    </p:blipFill>
                    <p:spPr>
                      <a:xfrm>
                        <a:off x="4701540" y="5295900"/>
                        <a:ext cx="951230" cy="434340"/>
                      </a:xfrm>
                      <a:prstGeom prst="rect">
                        <a:avLst/>
                      </a:prstGeom>
                    </p:spPr>
                  </p:pic>
                </p:oleObj>
              </mc:Fallback>
            </mc:AlternateContent>
          </a:graphicData>
        </a:graphic>
      </p:graphicFrame>
      <p:graphicFrame>
        <p:nvGraphicFramePr>
          <p:cNvPr id="30" name="对象 29"/>
          <p:cNvGraphicFramePr/>
          <p:nvPr/>
        </p:nvGraphicFramePr>
        <p:xfrm>
          <a:off x="5916295" y="5236210"/>
          <a:ext cx="1440815" cy="494030"/>
        </p:xfrm>
        <a:graphic>
          <a:graphicData uri="http://schemas.openxmlformats.org/presentationml/2006/ole">
            <mc:AlternateContent xmlns:mc="http://schemas.openxmlformats.org/markup-compatibility/2006">
              <mc:Choice xmlns:v="urn:schemas-microsoft-com:vml" Requires="v">
                <p:oleObj spid="_x0000_s23608" r:id="rId19" imgW="955040" imgH="421640" progId="Equation.DSMT4">
                  <p:embed/>
                </p:oleObj>
              </mc:Choice>
              <mc:Fallback>
                <p:oleObj r:id="rId19" imgW="955040" imgH="421640" progId="Equation.DSMT4">
                  <p:embed/>
                  <p:pic>
                    <p:nvPicPr>
                      <p:cNvPr id="0" name="图片 30"/>
                      <p:cNvPicPr/>
                      <p:nvPr/>
                    </p:nvPicPr>
                    <p:blipFill>
                      <a:blip r:embed="rId20"/>
                      <a:stretch>
                        <a:fillRect/>
                      </a:stretch>
                    </p:blipFill>
                    <p:spPr>
                      <a:xfrm>
                        <a:off x="5916295" y="5236210"/>
                        <a:ext cx="1440815" cy="49403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linds(horizontal)">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linds(horizontal)">
                                      <p:cBhvr>
                                        <p:cTn id="48" dur="500"/>
                                        <p:tgtEl>
                                          <p:spTgt spid="17"/>
                                        </p:tgtEl>
                                      </p:cBhvr>
                                    </p:animEffect>
                                  </p:childTnLst>
                                </p:cTn>
                              </p:par>
                              <p:par>
                                <p:cTn id="49" presetID="3" presetClass="entr" presetSubtype="10" fill="hold"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par>
                                <p:cTn id="52" presetID="3" presetClass="entr" presetSubtype="10"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linds(horizontal)">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par>
                                <p:cTn id="60" presetID="3" presetClass="entr" presetSubtype="10" fill="hold" nodeType="with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linds(horizontal)">
                                      <p:cBhvr>
                                        <p:cTn id="62" dur="500"/>
                                        <p:tgtEl>
                                          <p:spTgt spid="28"/>
                                        </p:tgtEl>
                                      </p:cBhvr>
                                    </p:animEffect>
                                  </p:childTnLst>
                                </p:cTn>
                              </p:par>
                              <p:par>
                                <p:cTn id="63" presetID="3" presetClass="entr" presetSubtype="1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blinds(horizontal)">
                                      <p:cBhvr>
                                        <p:cTn id="6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9"/>
          <p:cNvSpPr txBox="1">
            <a:spLocks noGrp="1"/>
          </p:cNvSpPr>
          <p:nvPr>
            <p:ph type="sldNum" sz="quarter" idx="10"/>
          </p:nvPr>
        </p:nvSpPr>
        <p:spPr>
          <a:xfrm>
            <a:off x="8532813" y="6597650"/>
            <a:ext cx="576262" cy="260350"/>
          </a:xfrm>
        </p:spPr>
        <p:txBody>
          <a:bodyPr/>
          <a:lstStyle/>
          <a:p>
            <a:pPr algn="r" eaLnBrk="1" hangingPunct="1"/>
            <a:fld id="{9A0DB2DC-4C9A-4742-B13C-FB6460FD3503}" type="slidenum">
              <a:rPr lang="zh-CN" altLang="en-US" sz="1600" b="1" dirty="0">
                <a:solidFill>
                  <a:srgbClr val="FFFF00"/>
                </a:solidFill>
                <a:ea typeface="宋体" panose="02010600030101010101" pitchFamily="2" charset="-122"/>
              </a:rPr>
              <a:t>47</a:t>
            </a:fld>
            <a:endParaRPr lang="zh-CN" altLang="en-US" sz="1600" b="1" dirty="0">
              <a:solidFill>
                <a:srgbClr val="FFFF00"/>
              </a:solidFill>
              <a:ea typeface="宋体" panose="02010600030101010101" pitchFamily="2" charset="-122"/>
            </a:endParaRPr>
          </a:p>
        </p:txBody>
      </p:sp>
      <p:sp>
        <p:nvSpPr>
          <p:cNvPr id="115716" name="Text Box 4"/>
          <p:cNvSpPr txBox="1">
            <a:spLocks noChangeArrowheads="1"/>
          </p:cNvSpPr>
          <p:nvPr/>
        </p:nvSpPr>
        <p:spPr bwMode="auto">
          <a:xfrm>
            <a:off x="687388" y="2001838"/>
            <a:ext cx="3352800" cy="13335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对图示电路</a:t>
            </a:r>
          </a:p>
          <a:p>
            <a:pPr marL="0" marR="0" lvl="0" indent="0" algn="l" defTabSz="914400" rtl="0" eaLnBrk="1" fontAlgn="base" latinLnBrk="0" hangingPunct="1">
              <a:lnSpc>
                <a:spcPct val="110000"/>
              </a:lnSpc>
              <a:spcBef>
                <a:spcPct val="10000"/>
              </a:spcBef>
              <a:spcAft>
                <a:spcPct val="0"/>
              </a:spcAft>
              <a:buClrTx/>
              <a:buSzTx/>
              <a:buFontTx/>
              <a:buNone/>
              <a:defRPr/>
            </a:pPr>
            <a:r>
              <a:rPr kumimoji="1" lang="zh-CN" altLang="en-US" sz="2400" b="0"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节点数：</a:t>
            </a:r>
            <a:r>
              <a:rPr kumimoji="1" lang="en-US" altLang="zh-CN" sz="2400" b="0" i="1"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n</a:t>
            </a:r>
            <a:r>
              <a:rPr kumimoji="1" lang="en-US" altLang="zh-CN" sz="2400" b="0"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=4</a:t>
            </a:r>
          </a:p>
          <a:p>
            <a:pPr marL="0" marR="0" lvl="0" indent="0" algn="l" defTabSz="914400" rtl="0" eaLnBrk="1" fontAlgn="base" latinLnBrk="0" hangingPunct="1">
              <a:lnSpc>
                <a:spcPct val="110000"/>
              </a:lnSpc>
              <a:spcBef>
                <a:spcPct val="10000"/>
              </a:spcBef>
              <a:spcAft>
                <a:spcPct val="0"/>
              </a:spcAft>
              <a:buClrTx/>
              <a:buSzTx/>
              <a:buFontTx/>
              <a:buNone/>
              <a:defRPr/>
            </a:pPr>
            <a:r>
              <a:rPr kumimoji="1" lang="zh-CN" altLang="zh-CN" sz="2400" b="0"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支</a:t>
            </a:r>
            <a:r>
              <a:rPr kumimoji="1" lang="zh-CN" altLang="en-US" sz="2400" b="0"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路数： </a:t>
            </a:r>
            <a:r>
              <a:rPr kumimoji="1" lang="en-US" altLang="zh-CN" sz="2400" b="0" i="1"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m</a:t>
            </a:r>
            <a:r>
              <a:rPr kumimoji="1" lang="en-US" altLang="zh-CN" sz="2400" b="0"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=6 </a:t>
            </a:r>
          </a:p>
        </p:txBody>
      </p:sp>
      <p:sp>
        <p:nvSpPr>
          <p:cNvPr id="115717" name="Text Box 5"/>
          <p:cNvSpPr txBox="1">
            <a:spLocks noChangeArrowheads="1"/>
          </p:cNvSpPr>
          <p:nvPr/>
        </p:nvSpPr>
        <p:spPr bwMode="auto">
          <a:xfrm>
            <a:off x="611188" y="3602038"/>
            <a:ext cx="3733800" cy="1698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10000"/>
              </a:lnSpc>
              <a:spcBef>
                <a:spcPct val="10000"/>
              </a:spcBef>
              <a:spcAft>
                <a:spcPct val="0"/>
              </a:spcAft>
              <a:buClrTx/>
              <a:buSzTx/>
              <a:buFontTx/>
              <a:buNone/>
              <a:defRPr/>
            </a:pP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若用支路电流法求解，有</a:t>
            </a: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6</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个支路，就有</a:t>
            </a: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6</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个支路电流作为变量，应列出</a:t>
            </a: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6</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个独立方程。</a:t>
            </a:r>
          </a:p>
        </p:txBody>
      </p:sp>
      <p:sp>
        <p:nvSpPr>
          <p:cNvPr id="97286" name="Rectangle 120"/>
          <p:cNvSpPr>
            <a:spLocks noGrp="1"/>
          </p:cNvSpPr>
          <p:nvPr>
            <p:ph type="title"/>
          </p:nvPr>
        </p:nvSpPr>
        <p:spPr/>
        <p:txBody>
          <a:bodyPr vert="horz" wrap="square" lIns="91440" tIns="45720" rIns="91440" bIns="45720" anchor="ctr"/>
          <a:lstStyle/>
          <a:p>
            <a:r>
              <a:rPr lang="zh-CN" altLang="en-US" dirty="0"/>
              <a:t>支路电流分析法</a:t>
            </a:r>
          </a:p>
        </p:txBody>
      </p:sp>
      <p:graphicFrame>
        <p:nvGraphicFramePr>
          <p:cNvPr id="115838" name="Object 126"/>
          <p:cNvGraphicFramePr/>
          <p:nvPr/>
        </p:nvGraphicFramePr>
        <p:xfrm>
          <a:off x="4859338" y="1700213"/>
          <a:ext cx="3752850" cy="3749675"/>
        </p:xfrm>
        <a:graphic>
          <a:graphicData uri="http://schemas.openxmlformats.org/presentationml/2006/ole">
            <mc:AlternateContent xmlns:mc="http://schemas.openxmlformats.org/markup-compatibility/2006">
              <mc:Choice xmlns:v="urn:schemas-microsoft-com:vml" Requires="v">
                <p:oleObj spid="_x0000_s24595" r:id="rId3" imgW="2214245" imgH="2788285" progId="Visio.Drawing.11">
                  <p:embed/>
                </p:oleObj>
              </mc:Choice>
              <mc:Fallback>
                <p:oleObj r:id="rId3" imgW="2214245" imgH="2788285" progId="Visio.Drawing.11">
                  <p:embed/>
                  <p:pic>
                    <p:nvPicPr>
                      <p:cNvPr id="0" name="图片 3166"/>
                      <p:cNvPicPr/>
                      <p:nvPr/>
                    </p:nvPicPr>
                    <p:blipFill>
                      <a:blip r:embed="rId4"/>
                      <a:stretch>
                        <a:fillRect/>
                      </a:stretch>
                    </p:blipFill>
                    <p:spPr>
                      <a:xfrm>
                        <a:off x="4859338" y="1700213"/>
                        <a:ext cx="3752850" cy="3749675"/>
                      </a:xfrm>
                      <a:prstGeom prst="rect">
                        <a:avLst/>
                      </a:prstGeom>
                      <a:noFill/>
                      <a:ln w="38100">
                        <a:noFill/>
                        <a:miter/>
                      </a:ln>
                    </p:spPr>
                  </p:pic>
                </p:oleObj>
              </mc:Fallback>
            </mc:AlternateContent>
          </a:graphicData>
        </a:graphic>
      </p:graphicFrame>
      <p:graphicFrame>
        <p:nvGraphicFramePr>
          <p:cNvPr id="115839" name="Object 127"/>
          <p:cNvGraphicFramePr/>
          <p:nvPr/>
        </p:nvGraphicFramePr>
        <p:xfrm>
          <a:off x="4811713" y="2890838"/>
          <a:ext cx="3576637" cy="3019425"/>
        </p:xfrm>
        <a:graphic>
          <a:graphicData uri="http://schemas.openxmlformats.org/presentationml/2006/ole">
            <mc:AlternateContent xmlns:mc="http://schemas.openxmlformats.org/markup-compatibility/2006">
              <mc:Choice xmlns:v="urn:schemas-microsoft-com:vml" Requires="v">
                <p:oleObj spid="_x0000_s24596" r:id="rId5" imgW="2106930" imgH="2246630" progId="Visio.Drawing.11">
                  <p:embed/>
                </p:oleObj>
              </mc:Choice>
              <mc:Fallback>
                <p:oleObj r:id="rId5" imgW="2106930" imgH="2246630" progId="Visio.Drawing.11">
                  <p:embed/>
                  <p:pic>
                    <p:nvPicPr>
                      <p:cNvPr id="0" name="图片 3169"/>
                      <p:cNvPicPr/>
                      <p:nvPr/>
                    </p:nvPicPr>
                    <p:blipFill>
                      <a:blip r:embed="rId6"/>
                      <a:stretch>
                        <a:fillRect/>
                      </a:stretch>
                    </p:blipFill>
                    <p:spPr>
                      <a:xfrm>
                        <a:off x="4811713" y="2890838"/>
                        <a:ext cx="3576637" cy="3019425"/>
                      </a:xfrm>
                      <a:prstGeom prst="rect">
                        <a:avLst/>
                      </a:prstGeom>
                      <a:noFill/>
                      <a:ln w="38100">
                        <a:noFill/>
                        <a:miter/>
                      </a:ln>
                    </p:spPr>
                  </p:pic>
                </p:oleObj>
              </mc:Fallback>
            </mc:AlternateContent>
          </a:graphicData>
        </a:graphic>
      </p:graphicFrame>
      <p:graphicFrame>
        <p:nvGraphicFramePr>
          <p:cNvPr id="115840" name="Object 128"/>
          <p:cNvGraphicFramePr/>
          <p:nvPr/>
        </p:nvGraphicFramePr>
        <p:xfrm>
          <a:off x="5029200" y="1873250"/>
          <a:ext cx="3498850" cy="3533775"/>
        </p:xfrm>
        <a:graphic>
          <a:graphicData uri="http://schemas.openxmlformats.org/presentationml/2006/ole">
            <mc:AlternateContent xmlns:mc="http://schemas.openxmlformats.org/markup-compatibility/2006">
              <mc:Choice xmlns:v="urn:schemas-microsoft-com:vml" Requires="v">
                <p:oleObj spid="_x0000_s24597" r:id="rId7" imgW="2061845" imgH="2630170" progId="Visio.Drawing.11">
                  <p:embed/>
                </p:oleObj>
              </mc:Choice>
              <mc:Fallback>
                <p:oleObj r:id="rId7" imgW="2061845" imgH="2630170" progId="Visio.Drawing.11">
                  <p:embed/>
                  <p:pic>
                    <p:nvPicPr>
                      <p:cNvPr id="0" name="图片 3165"/>
                      <p:cNvPicPr/>
                      <p:nvPr/>
                    </p:nvPicPr>
                    <p:blipFill>
                      <a:blip r:embed="rId8"/>
                      <a:stretch>
                        <a:fillRect/>
                      </a:stretch>
                    </p:blipFill>
                    <p:spPr>
                      <a:xfrm>
                        <a:off x="5029200" y="1873250"/>
                        <a:ext cx="3498850" cy="3533775"/>
                      </a:xfrm>
                      <a:prstGeom prst="rect">
                        <a:avLst/>
                      </a:prstGeom>
                      <a:noFill/>
                      <a:ln w="38100">
                        <a:noFill/>
                        <a:miter/>
                      </a:ln>
                    </p:spPr>
                  </p:pic>
                </p:oleObj>
              </mc:Fallback>
            </mc:AlternateContent>
          </a:graphicData>
        </a:graphic>
      </p:graphicFrame>
      <p:sp>
        <p:nvSpPr>
          <p:cNvPr id="2" name="文本框 1"/>
          <p:cNvSpPr txBox="1"/>
          <p:nvPr/>
        </p:nvSpPr>
        <p:spPr>
          <a:xfrm>
            <a:off x="382905" y="1109345"/>
            <a:ext cx="938530" cy="518160"/>
          </a:xfrm>
          <a:prstGeom prst="rect">
            <a:avLst/>
          </a:prstGeom>
          <a:noFill/>
        </p:spPr>
        <p:txBody>
          <a:bodyPr wrap="square" rtlCol="0" anchor="t">
            <a:spAutoFit/>
          </a:bodyPr>
          <a:lstStyle/>
          <a:p>
            <a:r>
              <a:rPr lang="zh-CN" altLang="en-US" sz="2800" b="1">
                <a:solidFill>
                  <a:schemeClr val="accent2"/>
                </a:solidFill>
              </a:rPr>
              <a:t>例</a:t>
            </a:r>
            <a:r>
              <a:rPr lang="en-US" altLang="zh-CN" sz="2800" b="1">
                <a:solidFill>
                  <a:schemeClr val="accent2"/>
                </a:solidFill>
              </a:rPr>
              <a:t>2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5838"/>
                                        </p:tgtEl>
                                        <p:attrNameLst>
                                          <p:attrName>style.visibility</p:attrName>
                                        </p:attrNameLst>
                                      </p:cBhvr>
                                      <p:to>
                                        <p:strVal val="visible"/>
                                      </p:to>
                                    </p:set>
                                    <p:animEffect transition="in" filter="dissolve">
                                      <p:cBhvr>
                                        <p:cTn id="7" dur="500"/>
                                        <p:tgtEl>
                                          <p:spTgt spid="1158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5716">
                                            <p:txEl>
                                              <p:pRg st="0" end="0"/>
                                            </p:txEl>
                                          </p:spTgt>
                                        </p:tgtEl>
                                        <p:attrNameLst>
                                          <p:attrName>style.visibility</p:attrName>
                                        </p:attrNameLst>
                                      </p:cBhvr>
                                      <p:to>
                                        <p:strVal val="visible"/>
                                      </p:to>
                                    </p:set>
                                    <p:animEffect transition="in" filter="wipe(left)">
                                      <p:cBhvr>
                                        <p:cTn id="12" dur="500"/>
                                        <p:tgtEl>
                                          <p:spTgt spid="115716">
                                            <p:txEl>
                                              <p:pRg st="0" end="0"/>
                                            </p:txEl>
                                          </p:spTgt>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15716">
                                            <p:txEl>
                                              <p:pRg st="1" end="1"/>
                                            </p:txEl>
                                          </p:spTgt>
                                        </p:tgtEl>
                                        <p:attrNameLst>
                                          <p:attrName>style.visibility</p:attrName>
                                        </p:attrNameLst>
                                      </p:cBhvr>
                                      <p:to>
                                        <p:strVal val="visible"/>
                                      </p:to>
                                    </p:set>
                                    <p:animEffect transition="in" filter="wipe(left)">
                                      <p:cBhvr>
                                        <p:cTn id="16" dur="500"/>
                                        <p:tgtEl>
                                          <p:spTgt spid="11571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15839"/>
                                        </p:tgtEl>
                                        <p:attrNameLst>
                                          <p:attrName>style.visibility</p:attrName>
                                        </p:attrNameLst>
                                      </p:cBhvr>
                                      <p:to>
                                        <p:strVal val="visible"/>
                                      </p:to>
                                    </p:set>
                                    <p:animEffect transition="in" filter="wipe(left)">
                                      <p:cBhvr>
                                        <p:cTn id="21" dur="2000"/>
                                        <p:tgtEl>
                                          <p:spTgt spid="11583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15716">
                                            <p:txEl>
                                              <p:pRg st="2" end="2"/>
                                            </p:txEl>
                                          </p:spTgt>
                                        </p:tgtEl>
                                        <p:attrNameLst>
                                          <p:attrName>style.visibility</p:attrName>
                                        </p:attrNameLst>
                                      </p:cBhvr>
                                      <p:to>
                                        <p:strVal val="visible"/>
                                      </p:to>
                                    </p:set>
                                    <p:animEffect transition="in" filter="wipe(left)">
                                      <p:cBhvr>
                                        <p:cTn id="26" dur="1000"/>
                                        <p:tgtEl>
                                          <p:spTgt spid="11571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15840"/>
                                        </p:tgtEl>
                                        <p:attrNameLst>
                                          <p:attrName>style.visibility</p:attrName>
                                        </p:attrNameLst>
                                      </p:cBhvr>
                                      <p:to>
                                        <p:strVal val="visible"/>
                                      </p:to>
                                    </p:set>
                                    <p:animEffect transition="in" filter="wipe(left)">
                                      <p:cBhvr>
                                        <p:cTn id="31" dur="2000"/>
                                        <p:tgtEl>
                                          <p:spTgt spid="11584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5717"/>
                                        </p:tgtEl>
                                        <p:attrNameLst>
                                          <p:attrName>style.visibility</p:attrName>
                                        </p:attrNameLst>
                                      </p:cBhvr>
                                      <p:to>
                                        <p:strVal val="visible"/>
                                      </p:to>
                                    </p:set>
                                    <p:animEffect transition="in" filter="wipe(left)">
                                      <p:cBhvr>
                                        <p:cTn id="36" dur="500"/>
                                        <p:tgtEl>
                                          <p:spTgt spid="115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7"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9"/>
          <p:cNvSpPr txBox="1">
            <a:spLocks noGrp="1"/>
          </p:cNvSpPr>
          <p:nvPr>
            <p:ph type="sldNum" sz="quarter" idx="10"/>
          </p:nvPr>
        </p:nvSpPr>
        <p:spPr>
          <a:xfrm>
            <a:off x="8532813" y="6597650"/>
            <a:ext cx="576262" cy="260350"/>
          </a:xfrm>
        </p:spPr>
        <p:txBody>
          <a:bodyPr/>
          <a:lstStyle/>
          <a:p>
            <a:pPr algn="r" eaLnBrk="1" hangingPunct="1"/>
            <a:fld id="{9A0DB2DC-4C9A-4742-B13C-FB6460FD3503}" type="slidenum">
              <a:rPr lang="zh-CN" altLang="en-US" sz="2400" b="1" dirty="0">
                <a:solidFill>
                  <a:srgbClr val="FFFF00"/>
                </a:solidFill>
                <a:ea typeface="宋体" panose="02010600030101010101" pitchFamily="2" charset="-122"/>
              </a:rPr>
              <a:t>48</a:t>
            </a:fld>
            <a:endParaRPr lang="zh-CN" altLang="en-US" sz="2400" b="1" dirty="0">
              <a:solidFill>
                <a:srgbClr val="FFFF00"/>
              </a:solidFill>
              <a:ea typeface="宋体" panose="02010600030101010101" pitchFamily="2" charset="-122"/>
            </a:endParaRPr>
          </a:p>
        </p:txBody>
      </p:sp>
      <p:sp>
        <p:nvSpPr>
          <p:cNvPr id="98307" name="Text Box 115"/>
          <p:cNvSpPr txBox="1"/>
          <p:nvPr/>
        </p:nvSpPr>
        <p:spPr>
          <a:xfrm>
            <a:off x="395288" y="1143000"/>
            <a:ext cx="5472112" cy="822960"/>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黑体" panose="02010609060101010101" pitchFamily="49" charset="-122"/>
              </a:rPr>
              <a:t>对图中</a:t>
            </a:r>
            <a:r>
              <a:rPr lang="en-US" altLang="zh-CN" sz="2400" dirty="0">
                <a:latin typeface="Times New Roman" panose="02020603050405020304" pitchFamily="18" charset="0"/>
                <a:ea typeface="黑体" panose="02010609060101010101" pitchFamily="49" charset="-122"/>
              </a:rPr>
              <a:t>4</a:t>
            </a:r>
            <a:r>
              <a:rPr lang="zh-CN" altLang="en-US" sz="2400" dirty="0">
                <a:latin typeface="Times New Roman" panose="02020603050405020304" pitchFamily="18" charset="0"/>
                <a:ea typeface="黑体" panose="02010609060101010101" pitchFamily="49" charset="-122"/>
              </a:rPr>
              <a:t>个节点分别列出</a:t>
            </a:r>
            <a:r>
              <a:rPr lang="en-US" altLang="zh-CN" sz="2400" dirty="0">
                <a:latin typeface="Times New Roman" panose="02020603050405020304" pitchFamily="18" charset="0"/>
                <a:ea typeface="黑体" panose="02010609060101010101" pitchFamily="49" charset="-122"/>
              </a:rPr>
              <a:t>KCL</a:t>
            </a:r>
            <a:r>
              <a:rPr lang="zh-CN" altLang="en-US" sz="2400" dirty="0">
                <a:latin typeface="Times New Roman" panose="02020603050405020304" pitchFamily="18" charset="0"/>
                <a:ea typeface="黑体" panose="02010609060101010101" pitchFamily="49" charset="-122"/>
              </a:rPr>
              <a:t>方程</a:t>
            </a:r>
            <a:r>
              <a:rPr lang="en-US" altLang="zh-CN" sz="2400" dirty="0">
                <a:latin typeface="Times New Roman" panose="02020603050405020304" pitchFamily="18" charset="0"/>
                <a:ea typeface="黑体" panose="02010609060101010101" pitchFamily="49" charset="-122"/>
              </a:rPr>
              <a:t>(</a:t>
            </a:r>
            <a:r>
              <a:rPr lang="zh-CN" altLang="en-US" sz="2400" dirty="0">
                <a:latin typeface="Times New Roman" panose="02020603050405020304" pitchFamily="18" charset="0"/>
                <a:ea typeface="黑体" panose="02010609060101010101" pitchFamily="49" charset="-122"/>
              </a:rPr>
              <a:t>流出为正</a:t>
            </a:r>
            <a:r>
              <a:rPr lang="en-US" altLang="zh-CN" sz="2400" dirty="0">
                <a:latin typeface="Times New Roman" panose="02020603050405020304" pitchFamily="18" charset="0"/>
                <a:ea typeface="黑体" panose="02010609060101010101" pitchFamily="49" charset="-122"/>
              </a:rPr>
              <a:t>)</a:t>
            </a:r>
          </a:p>
        </p:txBody>
      </p:sp>
      <p:sp>
        <p:nvSpPr>
          <p:cNvPr id="116852" name="Text Box 116"/>
          <p:cNvSpPr txBox="1"/>
          <p:nvPr/>
        </p:nvSpPr>
        <p:spPr>
          <a:xfrm>
            <a:off x="1331913" y="1557338"/>
            <a:ext cx="3810000" cy="2103120"/>
          </a:xfrm>
          <a:prstGeom prst="rect">
            <a:avLst/>
          </a:prstGeom>
          <a:noFill/>
          <a:ln w="9525">
            <a:noFill/>
          </a:ln>
        </p:spPr>
        <p:txBody>
          <a:bodyPr>
            <a:spAutoFit/>
          </a:bodyPr>
          <a:lstStyle/>
          <a:p>
            <a:pPr lvl="0" eaLnBrk="1" hangingPunct="1">
              <a:spcBef>
                <a:spcPct val="50000"/>
              </a:spcBef>
            </a:pPr>
            <a:r>
              <a:rPr lang="zh-CN" altLang="en-US" sz="2400" dirty="0">
                <a:solidFill>
                  <a:schemeClr val="accent2"/>
                </a:solidFill>
                <a:latin typeface="Times New Roman" panose="02020603050405020304" pitchFamily="18" charset="0"/>
                <a:ea typeface="黑体" panose="02010609060101010101" pitchFamily="49" charset="-122"/>
              </a:rPr>
              <a:t>节点</a:t>
            </a:r>
            <a:r>
              <a:rPr lang="en-US" altLang="zh-CN" sz="2400" dirty="0">
                <a:solidFill>
                  <a:schemeClr val="accent2"/>
                </a:solidFill>
                <a:latin typeface="Times New Roman" panose="02020603050405020304" pitchFamily="18" charset="0"/>
                <a:ea typeface="黑体" panose="02010609060101010101" pitchFamily="49" charset="-122"/>
              </a:rPr>
              <a:t>a          </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1</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4</a:t>
            </a:r>
            <a:r>
              <a:rPr lang="en-US" altLang="zh-CN" sz="2400" b="1" dirty="0">
                <a:solidFill>
                  <a:schemeClr val="accent2"/>
                </a:solidFill>
                <a:latin typeface="Times New Roman" panose="02020603050405020304" pitchFamily="18" charset="0"/>
                <a:ea typeface="黑体" panose="02010609060101010101" pitchFamily="49" charset="-122"/>
              </a:rPr>
              <a:t>=0</a:t>
            </a:r>
          </a:p>
          <a:p>
            <a:pPr lvl="0" eaLnBrk="1" hangingPunct="1">
              <a:spcBef>
                <a:spcPct val="50000"/>
              </a:spcBef>
            </a:pPr>
            <a:r>
              <a:rPr lang="zh-CN" altLang="en-US" sz="2400" dirty="0">
                <a:solidFill>
                  <a:schemeClr val="accent2"/>
                </a:solidFill>
                <a:latin typeface="Times New Roman" panose="02020603050405020304" pitchFamily="18" charset="0"/>
                <a:ea typeface="黑体" panose="02010609060101010101" pitchFamily="49" charset="-122"/>
              </a:rPr>
              <a:t>节点</a:t>
            </a:r>
            <a:r>
              <a:rPr lang="en-US" altLang="zh-CN" sz="2400" dirty="0">
                <a:solidFill>
                  <a:schemeClr val="accent2"/>
                </a:solidFill>
                <a:latin typeface="Times New Roman" panose="02020603050405020304" pitchFamily="18" charset="0"/>
                <a:ea typeface="黑体" panose="02010609060101010101" pitchFamily="49" charset="-122"/>
              </a:rPr>
              <a:t>b      </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en-US" altLang="zh-CN" sz="2400" b="1" dirty="0">
                <a:solidFill>
                  <a:schemeClr val="accent2"/>
                </a:solidFill>
                <a:latin typeface="Times New Roman" panose="02020603050405020304" pitchFamily="18" charset="0"/>
                <a:ea typeface="黑体" panose="02010609060101010101" pitchFamily="49" charset="-122"/>
              </a:rPr>
              <a:t>=0</a:t>
            </a:r>
          </a:p>
          <a:p>
            <a:pPr lvl="0" eaLnBrk="1" hangingPunct="1">
              <a:spcBef>
                <a:spcPct val="50000"/>
              </a:spcBef>
            </a:pPr>
            <a:r>
              <a:rPr lang="zh-CN" altLang="en-US" sz="2400" dirty="0">
                <a:solidFill>
                  <a:schemeClr val="accent2"/>
                </a:solidFill>
                <a:latin typeface="Times New Roman" panose="02020603050405020304" pitchFamily="18" charset="0"/>
                <a:ea typeface="黑体" panose="02010609060101010101" pitchFamily="49" charset="-122"/>
              </a:rPr>
              <a:t>节点</a:t>
            </a:r>
            <a:r>
              <a:rPr lang="en-US" altLang="zh-CN" sz="2400" dirty="0">
                <a:solidFill>
                  <a:schemeClr val="accent2"/>
                </a:solidFill>
                <a:latin typeface="Times New Roman" panose="02020603050405020304" pitchFamily="18" charset="0"/>
                <a:ea typeface="黑体" panose="02010609060101010101" pitchFamily="49" charset="-122"/>
              </a:rPr>
              <a:t>c      </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1</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6</a:t>
            </a:r>
            <a:r>
              <a:rPr lang="en-US" altLang="zh-CN" sz="2400" b="1" dirty="0">
                <a:solidFill>
                  <a:schemeClr val="accent2"/>
                </a:solidFill>
                <a:latin typeface="Times New Roman" panose="02020603050405020304" pitchFamily="18" charset="0"/>
                <a:ea typeface="黑体" panose="02010609060101010101" pitchFamily="49" charset="-122"/>
              </a:rPr>
              <a:t>=0</a:t>
            </a:r>
          </a:p>
          <a:p>
            <a:pPr lvl="0" eaLnBrk="1" hangingPunct="1">
              <a:spcBef>
                <a:spcPct val="50000"/>
              </a:spcBef>
            </a:pPr>
            <a:r>
              <a:rPr lang="zh-CN" altLang="en-US" sz="2400" dirty="0">
                <a:solidFill>
                  <a:schemeClr val="accent2"/>
                </a:solidFill>
                <a:latin typeface="Times New Roman" panose="02020603050405020304" pitchFamily="18" charset="0"/>
                <a:ea typeface="黑体" panose="02010609060101010101" pitchFamily="49" charset="-122"/>
              </a:rPr>
              <a:t>节点</a:t>
            </a:r>
            <a:r>
              <a:rPr lang="en-US" altLang="zh-CN" sz="2400" dirty="0">
                <a:solidFill>
                  <a:schemeClr val="accent2"/>
                </a:solidFill>
                <a:latin typeface="Times New Roman" panose="02020603050405020304" pitchFamily="18" charset="0"/>
                <a:ea typeface="黑体" panose="02010609060101010101" pitchFamily="49" charset="-122"/>
              </a:rPr>
              <a:t>d         </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4</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6</a:t>
            </a:r>
            <a:r>
              <a:rPr lang="en-US" altLang="zh-CN" sz="2400" b="1" dirty="0">
                <a:solidFill>
                  <a:schemeClr val="accent2"/>
                </a:solidFill>
                <a:latin typeface="Times New Roman" panose="02020603050405020304" pitchFamily="18" charset="0"/>
                <a:ea typeface="黑体" panose="02010609060101010101" pitchFamily="49" charset="-122"/>
              </a:rPr>
              <a:t>=0</a:t>
            </a:r>
          </a:p>
        </p:txBody>
      </p:sp>
      <p:sp>
        <p:nvSpPr>
          <p:cNvPr id="116853" name="Text Box 117"/>
          <p:cNvSpPr txBox="1"/>
          <p:nvPr/>
        </p:nvSpPr>
        <p:spPr>
          <a:xfrm>
            <a:off x="468313" y="3716338"/>
            <a:ext cx="4608512" cy="1188720"/>
          </a:xfrm>
          <a:prstGeom prst="rect">
            <a:avLst/>
          </a:prstGeom>
          <a:noFill/>
          <a:ln w="9525">
            <a:noFill/>
          </a:ln>
        </p:spPr>
        <p:txBody>
          <a:bodyPr>
            <a:spAutoFit/>
          </a:bodyPr>
          <a:lstStyle/>
          <a:p>
            <a:pPr lvl="0" eaLnBrk="1" hangingPunct="1">
              <a:spcBef>
                <a:spcPct val="50000"/>
              </a:spcBef>
            </a:pPr>
            <a:r>
              <a:rPr lang="en-US" altLang="zh-CN" sz="2400" dirty="0">
                <a:latin typeface="Times New Roman" panose="02020603050405020304" pitchFamily="18" charset="0"/>
                <a:ea typeface="黑体" panose="02010609060101010101" pitchFamily="49" charset="-122"/>
              </a:rPr>
              <a:t>4</a:t>
            </a:r>
            <a:r>
              <a:rPr lang="zh-CN" altLang="en-US" sz="2400" dirty="0">
                <a:latin typeface="Times New Roman" panose="02020603050405020304" pitchFamily="18" charset="0"/>
                <a:ea typeface="黑体" panose="02010609060101010101" pitchFamily="49" charset="-122"/>
              </a:rPr>
              <a:t>个节点列出的</a:t>
            </a:r>
            <a:r>
              <a:rPr lang="en-US" altLang="zh-CN" sz="2400" dirty="0">
                <a:latin typeface="Times New Roman" panose="02020603050405020304" pitchFamily="18" charset="0"/>
                <a:ea typeface="黑体" panose="02010609060101010101" pitchFamily="49" charset="-122"/>
              </a:rPr>
              <a:t>KCL</a:t>
            </a:r>
            <a:r>
              <a:rPr lang="zh-CN" altLang="en-US" sz="2400" dirty="0">
                <a:latin typeface="Times New Roman" panose="02020603050405020304" pitchFamily="18" charset="0"/>
                <a:ea typeface="黑体" panose="02010609060101010101" pitchFamily="49" charset="-122"/>
              </a:rPr>
              <a:t>方程两边分别相加得到 </a:t>
            </a:r>
            <a:r>
              <a:rPr lang="en-US" altLang="zh-CN" sz="2400" dirty="0">
                <a:latin typeface="Times New Roman" panose="02020603050405020304" pitchFamily="18" charset="0"/>
                <a:ea typeface="黑体" panose="02010609060101010101" pitchFamily="49" charset="-122"/>
              </a:rPr>
              <a:t>0=0</a:t>
            </a:r>
            <a:r>
              <a:rPr lang="zh-CN" altLang="en-US" sz="2400" dirty="0">
                <a:latin typeface="Times New Roman" panose="02020603050405020304" pitchFamily="18" charset="0"/>
                <a:ea typeface="黑体" panose="02010609060101010101" pitchFamily="49" charset="-122"/>
              </a:rPr>
              <a:t>，说明方程不都是独立的。</a:t>
            </a:r>
          </a:p>
        </p:txBody>
      </p:sp>
      <p:sp>
        <p:nvSpPr>
          <p:cNvPr id="116854" name="Text Box 118"/>
          <p:cNvSpPr txBox="1"/>
          <p:nvPr/>
        </p:nvSpPr>
        <p:spPr>
          <a:xfrm>
            <a:off x="395288" y="4868863"/>
            <a:ext cx="8064500" cy="1188720"/>
          </a:xfrm>
          <a:prstGeom prst="rect">
            <a:avLst/>
          </a:prstGeom>
          <a:noFill/>
          <a:ln w="9525">
            <a:noFill/>
          </a:ln>
        </p:spPr>
        <p:txBody>
          <a:bodyPr>
            <a:spAutoFit/>
          </a:bodyPr>
          <a:lstStyle/>
          <a:p>
            <a:pPr lvl="0" eaLnBrk="1" hangingPunct="1">
              <a:spcBef>
                <a:spcPct val="50000"/>
              </a:spcBef>
            </a:pPr>
            <a:r>
              <a:rPr lang="zh-CN" altLang="en-US" sz="2400" dirty="0">
                <a:latin typeface="Times New Roman" panose="02020603050405020304" pitchFamily="18" charset="0"/>
                <a:ea typeface="黑体" panose="02010609060101010101" pitchFamily="49" charset="-122"/>
              </a:rPr>
              <a:t>由图中可以看出节点 </a:t>
            </a:r>
            <a:r>
              <a:rPr lang="en-US" altLang="zh-CN" sz="2400" dirty="0">
                <a:latin typeface="Times New Roman" panose="02020603050405020304" pitchFamily="18" charset="0"/>
                <a:ea typeface="黑体" panose="02010609060101010101" pitchFamily="49" charset="-122"/>
              </a:rPr>
              <a:t>d </a:t>
            </a:r>
            <a:r>
              <a:rPr lang="zh-CN" altLang="en-US" sz="2400" dirty="0">
                <a:latin typeface="Times New Roman" panose="02020603050405020304" pitchFamily="18" charset="0"/>
                <a:ea typeface="黑体" panose="02010609060101010101" pitchFamily="49" charset="-122"/>
              </a:rPr>
              <a:t>流出的电流都流入了其他节点，节点 </a:t>
            </a:r>
            <a:r>
              <a:rPr lang="en-US" altLang="zh-CN" sz="2400" dirty="0">
                <a:latin typeface="Times New Roman" panose="02020603050405020304" pitchFamily="18" charset="0"/>
                <a:ea typeface="黑体" panose="02010609060101010101" pitchFamily="49" charset="-122"/>
              </a:rPr>
              <a:t>d </a:t>
            </a:r>
            <a:r>
              <a:rPr lang="zh-CN" altLang="en-US" sz="2400" dirty="0">
                <a:latin typeface="Times New Roman" panose="02020603050405020304" pitchFamily="18" charset="0"/>
                <a:ea typeface="黑体" panose="02010609060101010101" pitchFamily="49" charset="-122"/>
              </a:rPr>
              <a:t>流入的电流都是由其他节点流出，可见节点</a:t>
            </a:r>
            <a:r>
              <a:rPr lang="en-US" altLang="zh-CN" sz="2400" dirty="0">
                <a:latin typeface="Times New Roman" panose="02020603050405020304" pitchFamily="18" charset="0"/>
                <a:ea typeface="黑体" panose="02010609060101010101" pitchFamily="49" charset="-122"/>
              </a:rPr>
              <a:t>d </a:t>
            </a:r>
            <a:r>
              <a:rPr lang="zh-CN" altLang="en-US" sz="2400" dirty="0">
                <a:latin typeface="Times New Roman" panose="02020603050405020304" pitchFamily="18" charset="0"/>
                <a:ea typeface="黑体" panose="02010609060101010101" pitchFamily="49" charset="-122"/>
              </a:rPr>
              <a:t>的电流可以由其他的节点计算出来。</a:t>
            </a:r>
          </a:p>
        </p:txBody>
      </p:sp>
      <p:sp>
        <p:nvSpPr>
          <p:cNvPr id="98311" name="Rectangle 119"/>
          <p:cNvSpPr/>
          <p:nvPr/>
        </p:nvSpPr>
        <p:spPr>
          <a:xfrm>
            <a:off x="323850" y="260350"/>
            <a:ext cx="6192838" cy="720725"/>
          </a:xfrm>
          <a:prstGeom prst="rect">
            <a:avLst/>
          </a:prstGeom>
          <a:noFill/>
          <a:ln w="9525">
            <a:noFill/>
          </a:ln>
        </p:spPr>
        <p:txBody>
          <a:bodyPr anchor="ctr"/>
          <a:lstStyle/>
          <a:p>
            <a:pPr lvl="0" eaLnBrk="0" hangingPunct="0"/>
            <a:r>
              <a:rPr lang="en-US" altLang="zh-CN" sz="2800" dirty="0">
                <a:solidFill>
                  <a:srgbClr val="FF0000"/>
                </a:solidFill>
                <a:latin typeface="Times New Roman" panose="02020603050405020304" pitchFamily="18" charset="0"/>
                <a:ea typeface="黑体" panose="02010609060101010101" pitchFamily="49" charset="-122"/>
              </a:rPr>
              <a:t>    2.2 </a:t>
            </a:r>
            <a:r>
              <a:rPr lang="zh-CN" altLang="en-US" sz="2800" dirty="0">
                <a:solidFill>
                  <a:srgbClr val="FF0000"/>
                </a:solidFill>
                <a:latin typeface="Times New Roman" panose="02020603050405020304" pitchFamily="18" charset="0"/>
                <a:ea typeface="黑体" panose="02010609060101010101" pitchFamily="49" charset="-122"/>
              </a:rPr>
              <a:t>支路电流分析法</a:t>
            </a:r>
          </a:p>
        </p:txBody>
      </p:sp>
      <p:graphicFrame>
        <p:nvGraphicFramePr>
          <p:cNvPr id="98312" name="Object 122"/>
          <p:cNvGraphicFramePr/>
          <p:nvPr/>
        </p:nvGraphicFramePr>
        <p:xfrm>
          <a:off x="5508625" y="1052513"/>
          <a:ext cx="3556000" cy="3951287"/>
        </p:xfrm>
        <a:graphic>
          <a:graphicData uri="http://schemas.openxmlformats.org/presentationml/2006/ole">
            <mc:AlternateContent xmlns:mc="http://schemas.openxmlformats.org/markup-compatibility/2006">
              <mc:Choice xmlns:v="urn:schemas-microsoft-com:vml" Requires="v">
                <p:oleObj spid="_x0000_s25607" r:id="rId3" imgW="2240915" imgH="3138170" progId="Visio.Drawing.11">
                  <p:embed/>
                </p:oleObj>
              </mc:Choice>
              <mc:Fallback>
                <p:oleObj r:id="rId3" imgW="2240915" imgH="3138170" progId="Visio.Drawing.11">
                  <p:embed/>
                  <p:pic>
                    <p:nvPicPr>
                      <p:cNvPr id="0" name="图片 3172"/>
                      <p:cNvPicPr/>
                      <p:nvPr/>
                    </p:nvPicPr>
                    <p:blipFill>
                      <a:blip r:embed="rId4"/>
                      <a:stretch>
                        <a:fillRect/>
                      </a:stretch>
                    </p:blipFill>
                    <p:spPr>
                      <a:xfrm>
                        <a:off x="5508625" y="1052513"/>
                        <a:ext cx="3556000" cy="395128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6852">
                                            <p:txEl>
                                              <p:pRg st="0" end="0"/>
                                            </p:txEl>
                                          </p:spTgt>
                                        </p:tgtEl>
                                        <p:attrNameLst>
                                          <p:attrName>style.visibility</p:attrName>
                                        </p:attrNameLst>
                                      </p:cBhvr>
                                      <p:to>
                                        <p:strVal val="visible"/>
                                      </p:to>
                                    </p:set>
                                    <p:animEffect transition="in" filter="wipe(left)">
                                      <p:cBhvr>
                                        <p:cTn id="7" dur="1000"/>
                                        <p:tgtEl>
                                          <p:spTgt spid="11685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6852">
                                            <p:txEl>
                                              <p:pRg st="1" end="1"/>
                                            </p:txEl>
                                          </p:spTgt>
                                        </p:tgtEl>
                                        <p:attrNameLst>
                                          <p:attrName>style.visibility</p:attrName>
                                        </p:attrNameLst>
                                      </p:cBhvr>
                                      <p:to>
                                        <p:strVal val="visible"/>
                                      </p:to>
                                    </p:set>
                                    <p:animEffect transition="in" filter="wipe(left)">
                                      <p:cBhvr>
                                        <p:cTn id="12" dur="1000"/>
                                        <p:tgtEl>
                                          <p:spTgt spid="11685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6852">
                                            <p:txEl>
                                              <p:pRg st="2" end="2"/>
                                            </p:txEl>
                                          </p:spTgt>
                                        </p:tgtEl>
                                        <p:attrNameLst>
                                          <p:attrName>style.visibility</p:attrName>
                                        </p:attrNameLst>
                                      </p:cBhvr>
                                      <p:to>
                                        <p:strVal val="visible"/>
                                      </p:to>
                                    </p:set>
                                    <p:animEffect transition="in" filter="wipe(left)">
                                      <p:cBhvr>
                                        <p:cTn id="17" dur="1000"/>
                                        <p:tgtEl>
                                          <p:spTgt spid="11685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6852">
                                            <p:txEl>
                                              <p:pRg st="3" end="3"/>
                                            </p:txEl>
                                          </p:spTgt>
                                        </p:tgtEl>
                                        <p:attrNameLst>
                                          <p:attrName>style.visibility</p:attrName>
                                        </p:attrNameLst>
                                      </p:cBhvr>
                                      <p:to>
                                        <p:strVal val="visible"/>
                                      </p:to>
                                    </p:set>
                                    <p:animEffect transition="in" filter="wipe(left)">
                                      <p:cBhvr>
                                        <p:cTn id="22" dur="1000"/>
                                        <p:tgtEl>
                                          <p:spTgt spid="11685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6853"/>
                                        </p:tgtEl>
                                        <p:attrNameLst>
                                          <p:attrName>style.visibility</p:attrName>
                                        </p:attrNameLst>
                                      </p:cBhvr>
                                      <p:to>
                                        <p:strVal val="visible"/>
                                      </p:to>
                                    </p:set>
                                    <p:animEffect transition="in" filter="wipe(up)">
                                      <p:cBhvr>
                                        <p:cTn id="27" dur="1000"/>
                                        <p:tgtEl>
                                          <p:spTgt spid="11685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6854"/>
                                        </p:tgtEl>
                                        <p:attrNameLst>
                                          <p:attrName>style.visibility</p:attrName>
                                        </p:attrNameLst>
                                      </p:cBhvr>
                                      <p:to>
                                        <p:strVal val="visible"/>
                                      </p:to>
                                    </p:set>
                                    <p:animEffect transition="in" filter="wipe(up)">
                                      <p:cBhvr>
                                        <p:cTn id="32" dur="1000"/>
                                        <p:tgtEl>
                                          <p:spTgt spid="116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853" grpId="0"/>
      <p:bldP spid="11685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9"/>
          <p:cNvSpPr txBox="1">
            <a:spLocks noGrp="1"/>
          </p:cNvSpPr>
          <p:nvPr>
            <p:ph type="sldNum" sz="quarter" idx="10"/>
          </p:nvPr>
        </p:nvSpPr>
        <p:spPr>
          <a:xfrm>
            <a:off x="8532813" y="6597650"/>
            <a:ext cx="576262" cy="260350"/>
          </a:xfrm>
        </p:spPr>
        <p:txBody>
          <a:bodyPr/>
          <a:lstStyle/>
          <a:p>
            <a:pPr algn="r" eaLnBrk="1" hangingPunct="1"/>
            <a:fld id="{9A0DB2DC-4C9A-4742-B13C-FB6460FD3503}" type="slidenum">
              <a:rPr lang="zh-CN" altLang="en-US" sz="1600" b="1" dirty="0">
                <a:solidFill>
                  <a:srgbClr val="FFFF00"/>
                </a:solidFill>
                <a:ea typeface="宋体" panose="02010600030101010101" pitchFamily="2" charset="-122"/>
              </a:rPr>
              <a:t>49</a:t>
            </a:fld>
            <a:endParaRPr lang="zh-CN" altLang="en-US" sz="1600" b="1" dirty="0">
              <a:solidFill>
                <a:srgbClr val="FFFF00"/>
              </a:solidFill>
              <a:ea typeface="宋体" panose="02010600030101010101" pitchFamily="2" charset="-122"/>
            </a:endParaRPr>
          </a:p>
        </p:txBody>
      </p:sp>
      <p:sp>
        <p:nvSpPr>
          <p:cNvPr id="117762" name="Text Box 2"/>
          <p:cNvSpPr txBox="1"/>
          <p:nvPr/>
        </p:nvSpPr>
        <p:spPr>
          <a:xfrm>
            <a:off x="471488" y="1125538"/>
            <a:ext cx="4244975" cy="1407795"/>
          </a:xfrm>
          <a:prstGeom prst="rect">
            <a:avLst/>
          </a:prstGeom>
          <a:noFill/>
          <a:ln w="9525">
            <a:noFill/>
          </a:ln>
        </p:spPr>
        <p:txBody>
          <a:bodyPr>
            <a:spAutoFit/>
          </a:bodyPr>
          <a:lstStyle/>
          <a:p>
            <a:pPr lvl="0" eaLnBrk="1" hangingPunct="1">
              <a:lnSpc>
                <a:spcPct val="120000"/>
              </a:lnSpc>
              <a:spcBef>
                <a:spcPct val="50000"/>
              </a:spcBef>
            </a:pPr>
            <a:r>
              <a:rPr lang="zh-CN" altLang="en-US" sz="2400" dirty="0">
                <a:latin typeface="Times New Roman" panose="02020603050405020304" pitchFamily="18" charset="0"/>
                <a:ea typeface="黑体" panose="02010609060101010101" pitchFamily="49" charset="-122"/>
              </a:rPr>
              <a:t>      在 </a:t>
            </a:r>
            <a:r>
              <a:rPr lang="en-US" altLang="zh-CN" sz="2400" b="1" i="1" dirty="0">
                <a:latin typeface="Times New Roman" panose="02020603050405020304" pitchFamily="18" charset="0"/>
                <a:ea typeface="黑体" panose="02010609060101010101" pitchFamily="49" charset="-122"/>
              </a:rPr>
              <a:t>n</a:t>
            </a:r>
            <a:r>
              <a:rPr lang="en-US" altLang="zh-CN" sz="2400" i="1" dirty="0">
                <a:latin typeface="Times New Roman" panose="02020603050405020304" pitchFamily="18" charset="0"/>
                <a:ea typeface="黑体" panose="02010609060101010101" pitchFamily="49" charset="-122"/>
              </a:rPr>
              <a:t> </a:t>
            </a:r>
            <a:r>
              <a:rPr lang="en-US" altLang="zh-CN" sz="2400" dirty="0">
                <a:latin typeface="Times New Roman" panose="02020603050405020304" pitchFamily="18" charset="0"/>
                <a:ea typeface="黑体" panose="02010609060101010101" pitchFamily="49" charset="-122"/>
              </a:rPr>
              <a:t> </a:t>
            </a:r>
            <a:r>
              <a:rPr lang="zh-CN" altLang="en-US" sz="2400" dirty="0">
                <a:latin typeface="Times New Roman" panose="02020603050405020304" pitchFamily="18" charset="0"/>
                <a:ea typeface="黑体" panose="02010609060101010101" pitchFamily="49" charset="-122"/>
              </a:rPr>
              <a:t>个节点中选择一个作为参考节点，其余</a:t>
            </a:r>
            <a:r>
              <a:rPr lang="en-US" altLang="zh-CN" sz="2400" b="1" i="1" dirty="0">
                <a:latin typeface="Times New Roman" panose="02020603050405020304" pitchFamily="18" charset="0"/>
                <a:ea typeface="黑体" panose="02010609060101010101" pitchFamily="49" charset="-122"/>
              </a:rPr>
              <a:t>n</a:t>
            </a:r>
            <a:r>
              <a:rPr lang="zh-CN" altLang="en-US" sz="2400" b="1" dirty="0">
                <a:latin typeface="Times New Roman" panose="02020603050405020304" pitchFamily="18" charset="0"/>
                <a:ea typeface="黑体" panose="02010609060101010101" pitchFamily="49" charset="-122"/>
              </a:rPr>
              <a:t>－</a:t>
            </a:r>
            <a:r>
              <a:rPr lang="en-US" altLang="zh-CN" sz="2400" b="1" dirty="0">
                <a:latin typeface="Times New Roman" panose="02020603050405020304" pitchFamily="18" charset="0"/>
                <a:ea typeface="黑体" panose="02010609060101010101" pitchFamily="49" charset="-122"/>
              </a:rPr>
              <a:t>1</a:t>
            </a:r>
            <a:r>
              <a:rPr lang="en-US" altLang="zh-CN" sz="2400" dirty="0">
                <a:latin typeface="Times New Roman" panose="02020603050405020304" pitchFamily="18" charset="0"/>
                <a:ea typeface="黑体" panose="02010609060101010101" pitchFamily="49" charset="-122"/>
              </a:rPr>
              <a:t> </a:t>
            </a:r>
            <a:r>
              <a:rPr lang="zh-CN" altLang="en-US" sz="2400" dirty="0">
                <a:latin typeface="Times New Roman" panose="02020603050405020304" pitchFamily="18" charset="0"/>
                <a:ea typeface="黑体" panose="02010609060101010101" pitchFamily="49" charset="-122"/>
              </a:rPr>
              <a:t>个节点作为独立节点列出</a:t>
            </a:r>
            <a:r>
              <a:rPr lang="zh-CN" altLang="en-US" sz="2400" b="1" dirty="0">
                <a:latin typeface="Times New Roman" panose="02020603050405020304" pitchFamily="18" charset="0"/>
                <a:ea typeface="黑体" panose="02010609060101010101" pitchFamily="49" charset="-122"/>
              </a:rPr>
              <a:t> </a:t>
            </a:r>
            <a:r>
              <a:rPr lang="en-US" altLang="zh-CN" sz="2400" b="1" dirty="0">
                <a:latin typeface="Times New Roman" panose="02020603050405020304" pitchFamily="18" charset="0"/>
                <a:ea typeface="黑体" panose="02010609060101010101" pitchFamily="49" charset="-122"/>
              </a:rPr>
              <a:t>KCL</a:t>
            </a:r>
            <a:r>
              <a:rPr lang="en-US" altLang="zh-CN" sz="2400" dirty="0">
                <a:latin typeface="Times New Roman" panose="02020603050405020304" pitchFamily="18" charset="0"/>
                <a:ea typeface="黑体" panose="02010609060101010101" pitchFamily="49" charset="-122"/>
              </a:rPr>
              <a:t> </a:t>
            </a:r>
            <a:r>
              <a:rPr lang="zh-CN" altLang="en-US" sz="2400" dirty="0">
                <a:latin typeface="Times New Roman" panose="02020603050405020304" pitchFamily="18" charset="0"/>
                <a:ea typeface="黑体" panose="02010609060101010101" pitchFamily="49" charset="-122"/>
              </a:rPr>
              <a:t>方程。</a:t>
            </a:r>
          </a:p>
        </p:txBody>
      </p:sp>
      <p:sp>
        <p:nvSpPr>
          <p:cNvPr id="117763" name="Text Box 3"/>
          <p:cNvSpPr txBox="1"/>
          <p:nvPr/>
        </p:nvSpPr>
        <p:spPr>
          <a:xfrm>
            <a:off x="471488" y="2814638"/>
            <a:ext cx="4578350" cy="1407795"/>
          </a:xfrm>
          <a:prstGeom prst="rect">
            <a:avLst/>
          </a:prstGeom>
          <a:noFill/>
          <a:ln w="9525">
            <a:noFill/>
          </a:ln>
        </p:spPr>
        <p:txBody>
          <a:bodyPr>
            <a:spAutoFit/>
          </a:bodyPr>
          <a:lstStyle/>
          <a:p>
            <a:pPr lvl="0" algn="l">
              <a:lnSpc>
                <a:spcPct val="120000"/>
              </a:lnSpc>
              <a:spcBef>
                <a:spcPct val="50000"/>
              </a:spcBef>
            </a:pPr>
            <a:r>
              <a:rPr lang="zh-CN" altLang="en-US" sz="2400" dirty="0">
                <a:latin typeface="Times New Roman" panose="02020603050405020304" pitchFamily="18" charset="0"/>
                <a:ea typeface="黑体" panose="02010609060101010101" pitchFamily="49" charset="-122"/>
                <a:sym typeface="+mn-ea"/>
              </a:rPr>
              <a:t>      需要 m个独立方程，列出 n－1 个 KCL 方程以后还需要补充 m－(n－1)个KVL方程。</a:t>
            </a:r>
          </a:p>
        </p:txBody>
      </p:sp>
      <p:sp>
        <p:nvSpPr>
          <p:cNvPr id="117877" name="Text Box 117"/>
          <p:cNvSpPr txBox="1"/>
          <p:nvPr/>
        </p:nvSpPr>
        <p:spPr>
          <a:xfrm>
            <a:off x="471488" y="4692650"/>
            <a:ext cx="8489950" cy="969010"/>
          </a:xfrm>
          <a:prstGeom prst="rect">
            <a:avLst/>
          </a:prstGeom>
          <a:noFill/>
          <a:ln w="9525">
            <a:noFill/>
          </a:ln>
        </p:spPr>
        <p:txBody>
          <a:bodyPr>
            <a:spAutoFit/>
          </a:bodyPr>
          <a:lstStyle/>
          <a:p>
            <a:pPr lvl="0" algn="l">
              <a:lnSpc>
                <a:spcPct val="120000"/>
              </a:lnSpc>
              <a:spcBef>
                <a:spcPct val="50000"/>
              </a:spcBef>
            </a:pPr>
            <a:r>
              <a:rPr lang="zh-CN" altLang="en-US" sz="2400" dirty="0">
                <a:latin typeface="Times New Roman" panose="02020603050405020304" pitchFamily="18" charset="0"/>
                <a:ea typeface="黑体" panose="02010609060101010101" pitchFamily="49" charset="-122"/>
                <a:sym typeface="+mn-ea"/>
              </a:rPr>
              <a:t>      为了保证每个KVL方程的独立性，要在每个KVL方程中都有新的支路出现。（注意：这是充分条件，不是必要条件）</a:t>
            </a:r>
          </a:p>
        </p:txBody>
      </p:sp>
      <p:sp>
        <p:nvSpPr>
          <p:cNvPr id="99334" name="Rectangle 119"/>
          <p:cNvSpPr/>
          <p:nvPr/>
        </p:nvSpPr>
        <p:spPr>
          <a:xfrm>
            <a:off x="653415" y="187325"/>
            <a:ext cx="6192838" cy="720725"/>
          </a:xfrm>
          <a:prstGeom prst="rect">
            <a:avLst/>
          </a:prstGeom>
          <a:noFill/>
          <a:ln w="9525">
            <a:noFill/>
          </a:ln>
        </p:spPr>
        <p:txBody>
          <a:bodyPr anchor="ctr"/>
          <a:lstStyle/>
          <a:p>
            <a:pPr lvl="0" eaLnBrk="0" hangingPunct="0"/>
            <a:r>
              <a:rPr lang="en-US" altLang="zh-CN" sz="3600" dirty="0">
                <a:solidFill>
                  <a:schemeClr val="accent2"/>
                </a:solidFill>
                <a:latin typeface="Times New Roman" panose="02020603050405020304" pitchFamily="18" charset="0"/>
                <a:ea typeface="黑体" panose="02010609060101010101" pitchFamily="49" charset="-122"/>
              </a:rPr>
              <a:t>2.2 </a:t>
            </a:r>
            <a:r>
              <a:rPr lang="zh-CN" altLang="en-US" sz="3600" dirty="0">
                <a:solidFill>
                  <a:schemeClr val="accent2"/>
                </a:solidFill>
                <a:latin typeface="Times New Roman" panose="02020603050405020304" pitchFamily="18" charset="0"/>
                <a:ea typeface="黑体" panose="02010609060101010101" pitchFamily="49" charset="-122"/>
              </a:rPr>
              <a:t>支路电流分析法</a:t>
            </a:r>
          </a:p>
        </p:txBody>
      </p:sp>
      <p:graphicFrame>
        <p:nvGraphicFramePr>
          <p:cNvPr id="99335" name="Object 121"/>
          <p:cNvGraphicFramePr/>
          <p:nvPr/>
        </p:nvGraphicFramePr>
        <p:xfrm>
          <a:off x="5292725" y="908050"/>
          <a:ext cx="3556000" cy="3951288"/>
        </p:xfrm>
        <a:graphic>
          <a:graphicData uri="http://schemas.openxmlformats.org/presentationml/2006/ole">
            <mc:AlternateContent xmlns:mc="http://schemas.openxmlformats.org/markup-compatibility/2006">
              <mc:Choice xmlns:v="urn:schemas-microsoft-com:vml" Requires="v">
                <p:oleObj spid="_x0000_s26631" r:id="rId3" imgW="2240915" imgH="3138170" progId="Visio.Drawing.11">
                  <p:embed/>
                </p:oleObj>
              </mc:Choice>
              <mc:Fallback>
                <p:oleObj r:id="rId3" imgW="2240915" imgH="3138170" progId="Visio.Drawing.11">
                  <p:embed/>
                  <p:pic>
                    <p:nvPicPr>
                      <p:cNvPr id="0" name="图片 3171"/>
                      <p:cNvPicPr/>
                      <p:nvPr/>
                    </p:nvPicPr>
                    <p:blipFill>
                      <a:blip r:embed="rId4"/>
                      <a:stretch>
                        <a:fillRect/>
                      </a:stretch>
                    </p:blipFill>
                    <p:spPr>
                      <a:xfrm>
                        <a:off x="5292725" y="908050"/>
                        <a:ext cx="3556000" cy="3951288"/>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wipe(up)">
                                      <p:cBhvr>
                                        <p:cTn id="7" dur="500"/>
                                        <p:tgtEl>
                                          <p:spTgt spid="1177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7763"/>
                                        </p:tgtEl>
                                        <p:attrNameLst>
                                          <p:attrName>style.visibility</p:attrName>
                                        </p:attrNameLst>
                                      </p:cBhvr>
                                      <p:to>
                                        <p:strVal val="visible"/>
                                      </p:to>
                                    </p:set>
                                    <p:animEffect transition="in" filter="wipe(up)">
                                      <p:cBhvr>
                                        <p:cTn id="12" dur="500"/>
                                        <p:tgtEl>
                                          <p:spTgt spid="1177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7877"/>
                                        </p:tgtEl>
                                        <p:attrNameLst>
                                          <p:attrName>style.visibility</p:attrName>
                                        </p:attrNameLst>
                                      </p:cBhvr>
                                      <p:to>
                                        <p:strVal val="visible"/>
                                      </p:to>
                                    </p:set>
                                    <p:animEffect transition="in" filter="wipe(up)">
                                      <p:cBhvr>
                                        <p:cTn id="17" dur="500"/>
                                        <p:tgtEl>
                                          <p:spTgt spid="117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2" grpId="0"/>
      <p:bldP spid="117763" grpId="0"/>
      <p:bldP spid="11787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539750" y="1052513"/>
            <a:ext cx="4824413" cy="523220"/>
          </a:xfrm>
          <a:prstGeom prst="rect">
            <a:avLst/>
          </a:prstGeom>
          <a:noFill/>
          <a:ln w="28575">
            <a:solidFill>
              <a:srgbClr val="66FFFF"/>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SzPct val="80000"/>
              <a:buFont typeface="Wingdings" panose="05000000000000000000" pitchFamily="2" charset="2"/>
              <a:buChar char="l"/>
            </a:pPr>
            <a:r>
              <a:rPr kumimoji="1" lang="zh-CN" altLang="en-US" sz="2800" b="1" dirty="0">
                <a:solidFill>
                  <a:schemeClr val="accent2"/>
                </a:solidFill>
                <a:latin typeface="楷体_GB2312" pitchFamily="49" charset="-122"/>
                <a:ea typeface="楷体_GB2312" pitchFamily="49" charset="-122"/>
              </a:rPr>
              <a:t>线性电路</a:t>
            </a:r>
            <a:r>
              <a:rPr kumimoji="1" lang="zh-CN" altLang="en-US" sz="2800" b="1" dirty="0" smtClean="0">
                <a:solidFill>
                  <a:schemeClr val="accent2"/>
                </a:solidFill>
                <a:latin typeface="楷体_GB2312" pitchFamily="49" charset="-122"/>
                <a:ea typeface="楷体_GB2312" pitchFamily="49" charset="-122"/>
              </a:rPr>
              <a:t>的基本方法 </a:t>
            </a:r>
            <a:endParaRPr kumimoji="1" lang="zh-CN" altLang="en-US" sz="2800" dirty="0">
              <a:solidFill>
                <a:schemeClr val="accent2"/>
              </a:solidFill>
              <a:latin typeface="楷体_GB2312" pitchFamily="49" charset="-122"/>
              <a:ea typeface="楷体_GB2312" pitchFamily="49" charset="-122"/>
            </a:endParaRPr>
          </a:p>
        </p:txBody>
      </p:sp>
      <p:sp>
        <p:nvSpPr>
          <p:cNvPr id="50179" name="Text Box 3"/>
          <p:cNvSpPr txBox="1">
            <a:spLocks noChangeArrowheads="1"/>
          </p:cNvSpPr>
          <p:nvPr/>
        </p:nvSpPr>
        <p:spPr bwMode="auto">
          <a:xfrm>
            <a:off x="827088" y="1557338"/>
            <a:ext cx="7200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kumimoji="1" lang="zh-CN" altLang="en-US" sz="2800" b="1" dirty="0">
                <a:latin typeface="楷体_GB2312" pitchFamily="49" charset="-122"/>
                <a:ea typeface="楷体_GB2312" pitchFamily="49" charset="-122"/>
              </a:rPr>
              <a:t>普遍性：对任何线性电路都适用。</a:t>
            </a:r>
            <a:endParaRPr kumimoji="1" lang="zh-CN" altLang="en-US" sz="2800" dirty="0">
              <a:latin typeface="楷体_GB2312" pitchFamily="49" charset="-122"/>
              <a:ea typeface="楷体_GB2312" pitchFamily="49" charset="-122"/>
            </a:endParaRPr>
          </a:p>
        </p:txBody>
      </p:sp>
      <p:sp>
        <p:nvSpPr>
          <p:cNvPr id="50180" name="Text Box 4"/>
          <p:cNvSpPr txBox="1">
            <a:spLocks noChangeArrowheads="1"/>
          </p:cNvSpPr>
          <p:nvPr/>
        </p:nvSpPr>
        <p:spPr bwMode="auto">
          <a:xfrm>
            <a:off x="308769" y="4741636"/>
            <a:ext cx="83820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lnSpc>
                <a:spcPct val="120000"/>
              </a:lnSpc>
            </a:pPr>
            <a:r>
              <a:rPr kumimoji="1" lang="zh-CN" altLang="en-US" sz="2800" b="1" dirty="0">
                <a:latin typeface="楷体_GB2312" pitchFamily="49" charset="-122"/>
                <a:ea typeface="楷体_GB2312" pitchFamily="49" charset="-122"/>
              </a:rPr>
              <a:t>    复杂电路的一般分析法就是根据</a:t>
            </a:r>
            <a:r>
              <a:rPr kumimoji="1" lang="en-US" altLang="zh-CN" sz="2800" dirty="0">
                <a:ea typeface="楷体_GB2312" pitchFamily="49" charset="-122"/>
              </a:rPr>
              <a:t>KCL</a:t>
            </a:r>
            <a:r>
              <a:rPr kumimoji="1" lang="zh-CN" altLang="en-US" sz="2800" dirty="0">
                <a:ea typeface="楷体_GB2312" pitchFamily="49" charset="-122"/>
              </a:rPr>
              <a:t>、</a:t>
            </a:r>
            <a:r>
              <a:rPr kumimoji="1" lang="en-US" altLang="zh-CN" sz="2800" dirty="0">
                <a:ea typeface="楷体_GB2312" pitchFamily="49" charset="-122"/>
              </a:rPr>
              <a:t>KVL</a:t>
            </a:r>
            <a:r>
              <a:rPr kumimoji="1" lang="zh-CN" altLang="en-US" sz="2800" b="1" dirty="0">
                <a:latin typeface="楷体_GB2312" pitchFamily="49" charset="-122"/>
                <a:ea typeface="楷体_GB2312" pitchFamily="49" charset="-122"/>
              </a:rPr>
              <a:t>及元件电压和电流关系列方程、解方程。根据列方程时所选变量的不同可分为支路电流法、回路电流法和结点电压法。</a:t>
            </a:r>
            <a:endParaRPr kumimoji="1" lang="zh-CN" altLang="en-US" sz="2800" dirty="0">
              <a:latin typeface="楷体_GB2312" pitchFamily="49" charset="-122"/>
              <a:ea typeface="楷体_GB2312" pitchFamily="49" charset="-122"/>
            </a:endParaRPr>
          </a:p>
        </p:txBody>
      </p:sp>
      <p:sp>
        <p:nvSpPr>
          <p:cNvPr id="50181" name="Text Box 5"/>
          <p:cNvSpPr txBox="1">
            <a:spLocks noChangeArrowheads="1"/>
          </p:cNvSpPr>
          <p:nvPr/>
        </p:nvSpPr>
        <p:spPr bwMode="auto">
          <a:xfrm>
            <a:off x="827088" y="3719740"/>
            <a:ext cx="7058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kumimoji="1" lang="zh-CN" altLang="en-US" sz="2800" b="1" dirty="0">
                <a:latin typeface="楷体_GB2312" pitchFamily="49" charset="-122"/>
                <a:ea typeface="楷体_GB2312" pitchFamily="49" charset="-122"/>
              </a:rPr>
              <a:t>元件的电压、电流关系特性。</a:t>
            </a:r>
            <a:endParaRPr kumimoji="1" lang="zh-CN" altLang="en-US" sz="2800" dirty="0">
              <a:latin typeface="楷体_GB2312" pitchFamily="49" charset="-122"/>
              <a:ea typeface="楷体_GB2312" pitchFamily="49" charset="-122"/>
            </a:endParaRPr>
          </a:p>
        </p:txBody>
      </p:sp>
      <p:sp>
        <p:nvSpPr>
          <p:cNvPr id="50182" name="Text Box 6"/>
          <p:cNvSpPr txBox="1">
            <a:spLocks noChangeArrowheads="1"/>
          </p:cNvSpPr>
          <p:nvPr/>
        </p:nvSpPr>
        <p:spPr bwMode="auto">
          <a:xfrm>
            <a:off x="827088" y="3213100"/>
            <a:ext cx="73453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kumimoji="1" lang="zh-CN" altLang="en-US" sz="2800" b="1" dirty="0">
                <a:latin typeface="楷体_GB2312" pitchFamily="49" charset="-122"/>
                <a:ea typeface="楷体_GB2312" pitchFamily="49" charset="-122"/>
              </a:rPr>
              <a:t>电路的连接关系</a:t>
            </a:r>
            <a:r>
              <a:rPr kumimoji="1" lang="en-US" altLang="zh-CN" sz="2800" b="1" dirty="0">
                <a:latin typeface="宋体" panose="02010600030101010101" pitchFamily="2" charset="-122"/>
                <a:ea typeface="楷体_GB2312" pitchFamily="49" charset="-122"/>
              </a:rPr>
              <a:t>—</a:t>
            </a:r>
            <a:r>
              <a:rPr kumimoji="1" lang="en-US" altLang="zh-CN" sz="2800" dirty="0">
                <a:ea typeface="楷体_GB2312" pitchFamily="49" charset="-122"/>
              </a:rPr>
              <a:t>KCL</a:t>
            </a:r>
            <a:r>
              <a:rPr kumimoji="1" lang="zh-CN" altLang="en-US" sz="2800" dirty="0">
                <a:ea typeface="楷体_GB2312" pitchFamily="49" charset="-122"/>
              </a:rPr>
              <a:t>，</a:t>
            </a:r>
            <a:r>
              <a:rPr kumimoji="1" lang="en-US" altLang="zh-CN" sz="2800" dirty="0">
                <a:ea typeface="楷体_GB2312" pitchFamily="49" charset="-122"/>
              </a:rPr>
              <a:t>KVL</a:t>
            </a:r>
            <a:r>
              <a:rPr kumimoji="1" lang="zh-CN" altLang="en-US" sz="2800" b="1" dirty="0">
                <a:latin typeface="楷体_GB2312" pitchFamily="49" charset="-122"/>
                <a:ea typeface="楷体_GB2312" pitchFamily="49" charset="-122"/>
              </a:rPr>
              <a:t>定律。</a:t>
            </a:r>
            <a:endParaRPr kumimoji="1" lang="zh-CN" altLang="en-US" sz="2800" dirty="0">
              <a:latin typeface="楷体_GB2312" pitchFamily="49" charset="-122"/>
              <a:ea typeface="楷体_GB2312" pitchFamily="49" charset="-122"/>
            </a:endParaRPr>
          </a:p>
        </p:txBody>
      </p:sp>
      <p:sp>
        <p:nvSpPr>
          <p:cNvPr id="50183" name="Text Box 7"/>
          <p:cNvSpPr txBox="1">
            <a:spLocks noChangeArrowheads="1"/>
          </p:cNvSpPr>
          <p:nvPr/>
        </p:nvSpPr>
        <p:spPr bwMode="auto">
          <a:xfrm>
            <a:off x="468313" y="2636838"/>
            <a:ext cx="2736850" cy="523220"/>
          </a:xfrm>
          <a:prstGeom prst="rect">
            <a:avLst/>
          </a:prstGeom>
          <a:noFill/>
          <a:ln w="28575">
            <a:solidFill>
              <a:srgbClr val="66FFFF"/>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SzPct val="80000"/>
              <a:buFont typeface="Wingdings" panose="05000000000000000000" pitchFamily="2" charset="2"/>
              <a:buChar char="l"/>
            </a:pPr>
            <a:r>
              <a:rPr kumimoji="1" lang="zh-CN" altLang="en-US" sz="2800" b="1" dirty="0">
                <a:solidFill>
                  <a:schemeClr val="accent2"/>
                </a:solidFill>
                <a:latin typeface="楷体_GB2312" pitchFamily="49" charset="-122"/>
                <a:ea typeface="楷体_GB2312" pitchFamily="49" charset="-122"/>
              </a:rPr>
              <a:t>方法的基础</a:t>
            </a:r>
            <a:endParaRPr kumimoji="1" lang="zh-CN" altLang="en-US" sz="2800" dirty="0">
              <a:solidFill>
                <a:schemeClr val="accent2"/>
              </a:solidFill>
              <a:latin typeface="楷体_GB2312" pitchFamily="49" charset="-122"/>
              <a:ea typeface="楷体_GB2312" pitchFamily="49" charset="-122"/>
            </a:endParaRPr>
          </a:p>
        </p:txBody>
      </p:sp>
      <p:sp>
        <p:nvSpPr>
          <p:cNvPr id="50184" name="Text Box 8"/>
          <p:cNvSpPr txBox="1">
            <a:spLocks noChangeArrowheads="1"/>
          </p:cNvSpPr>
          <p:nvPr/>
        </p:nvSpPr>
        <p:spPr bwMode="auto">
          <a:xfrm>
            <a:off x="827088" y="1989138"/>
            <a:ext cx="648176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kumimoji="1" lang="zh-CN" altLang="en-US" sz="2800" b="1" dirty="0">
                <a:latin typeface="楷体_GB2312" pitchFamily="49" charset="-122"/>
                <a:ea typeface="楷体_GB2312" pitchFamily="49" charset="-122"/>
              </a:rPr>
              <a:t>系统性：计算方法有规律可循。</a:t>
            </a:r>
            <a:endParaRPr kumimoji="1" lang="zh-CN" altLang="en-US" sz="2800" dirty="0">
              <a:latin typeface="楷体_GB2312" pitchFamily="49" charset="-122"/>
              <a:ea typeface="楷体_GB2312" pitchFamily="49" charset="-122"/>
            </a:endParaRPr>
          </a:p>
        </p:txBody>
      </p:sp>
      <p:sp>
        <p:nvSpPr>
          <p:cNvPr id="3" name="矩形 2"/>
          <p:cNvSpPr/>
          <p:nvPr/>
        </p:nvSpPr>
        <p:spPr>
          <a:xfrm>
            <a:off x="743970" y="405960"/>
            <a:ext cx="2027829" cy="646331"/>
          </a:xfrm>
          <a:prstGeom prst="rect">
            <a:avLst/>
          </a:prstGeom>
        </p:spPr>
        <p:txBody>
          <a:bodyPr wrap="square">
            <a:spAutoFit/>
          </a:bodyPr>
          <a:lstStyle/>
          <a:p>
            <a:r>
              <a:rPr lang="zh-CN" altLang="en-US" sz="3600" kern="0" dirty="0">
                <a:solidFill>
                  <a:srgbClr val="FF0000"/>
                </a:solidFill>
                <a:ea typeface="黑体" panose="02010609060101010101" pitchFamily="49" charset="-122"/>
                <a:cs typeface="+mj-cs"/>
              </a:rPr>
              <a:t>概述</a:t>
            </a:r>
            <a:endParaRPr lang="zh-CN" altLang="en-US" dirty="0"/>
          </a:p>
        </p:txBody>
      </p:sp>
      <p:sp>
        <p:nvSpPr>
          <p:cNvPr id="12" name="Text Box 5"/>
          <p:cNvSpPr txBox="1">
            <a:spLocks noChangeArrowheads="1"/>
          </p:cNvSpPr>
          <p:nvPr/>
        </p:nvSpPr>
        <p:spPr bwMode="auto">
          <a:xfrm>
            <a:off x="827584" y="4112113"/>
            <a:ext cx="7058025"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marL="457200" indent="-457200">
              <a:lnSpc>
                <a:spcPct val="120000"/>
              </a:lnSpc>
              <a:buFont typeface="Arial" panose="020B0604020202020204" pitchFamily="34" charset="0"/>
              <a:buChar char="•"/>
            </a:pPr>
            <a:r>
              <a:rPr lang="zh-CN" altLang="en-US" sz="2800" b="1" dirty="0" smtClean="0">
                <a:latin typeface="楷体_GB2312" pitchFamily="49" charset="-122"/>
                <a:ea typeface="楷体_GB2312" pitchFamily="49" charset="-122"/>
              </a:rPr>
              <a:t>等效变换的方法</a:t>
            </a:r>
            <a:r>
              <a:rPr lang="en-US" altLang="zh-CN" sz="2800" b="1" dirty="0" smtClean="0">
                <a:latin typeface="楷体_GB2312" pitchFamily="49" charset="-122"/>
                <a:ea typeface="楷体_GB2312" pitchFamily="49" charset="-122"/>
              </a:rPr>
              <a:t>,</a:t>
            </a:r>
            <a:r>
              <a:rPr lang="zh-CN" altLang="en-US" sz="2800" b="1" dirty="0" smtClean="0">
                <a:latin typeface="楷体_GB2312" pitchFamily="49" charset="-122"/>
                <a:ea typeface="楷体_GB2312" pitchFamily="49" charset="-122"/>
              </a:rPr>
              <a:t>也称化简的方法。</a:t>
            </a:r>
            <a:endParaRPr lang="zh-CN" altLang="en-US" sz="2800"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blinds(horizontal)">
                                      <p:cBhvr>
                                        <p:cTn id="7" dur="500"/>
                                        <p:tgtEl>
                                          <p:spTgt spid="501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50179"/>
                                        </p:tgtEl>
                                        <p:attrNameLst>
                                          <p:attrName>style.visibility</p:attrName>
                                        </p:attrNameLst>
                                      </p:cBhvr>
                                      <p:to>
                                        <p:strVal val="visible"/>
                                      </p:to>
                                    </p:set>
                                    <p:animEffect transition="in" filter="wipe(left)">
                                      <p:cBhvr>
                                        <p:cTn id="12" dur="75"/>
                                        <p:tgtEl>
                                          <p:spTgt spid="5017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0"/>
                                  </p:iterate>
                                  <p:childTnLst>
                                    <p:set>
                                      <p:cBhvr>
                                        <p:cTn id="16" dur="1" fill="hold">
                                          <p:stCondLst>
                                            <p:cond delay="0"/>
                                          </p:stCondLst>
                                        </p:cTn>
                                        <p:tgtEl>
                                          <p:spTgt spid="50184"/>
                                        </p:tgtEl>
                                        <p:attrNameLst>
                                          <p:attrName>style.visibility</p:attrName>
                                        </p:attrNameLst>
                                      </p:cBhvr>
                                      <p:to>
                                        <p:strVal val="visible"/>
                                      </p:to>
                                    </p:set>
                                    <p:animEffect transition="in" filter="wipe(left)">
                                      <p:cBhvr>
                                        <p:cTn id="17" dur="75"/>
                                        <p:tgtEl>
                                          <p:spTgt spid="5018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50183"/>
                                        </p:tgtEl>
                                        <p:attrNameLst>
                                          <p:attrName>style.visibility</p:attrName>
                                        </p:attrNameLst>
                                      </p:cBhvr>
                                      <p:to>
                                        <p:strVal val="visible"/>
                                      </p:to>
                                    </p:set>
                                    <p:anim calcmode="lin" valueType="num">
                                      <p:cBhvr additive="base">
                                        <p:cTn id="22" dur="500" fill="hold"/>
                                        <p:tgtEl>
                                          <p:spTgt spid="50183"/>
                                        </p:tgtEl>
                                        <p:attrNameLst>
                                          <p:attrName>ppt_x</p:attrName>
                                        </p:attrNameLst>
                                      </p:cBhvr>
                                      <p:tavLst>
                                        <p:tav tm="0">
                                          <p:val>
                                            <p:strVal val="0-#ppt_w/2"/>
                                          </p:val>
                                        </p:tav>
                                        <p:tav tm="100000">
                                          <p:val>
                                            <p:strVal val="#ppt_x"/>
                                          </p:val>
                                        </p:tav>
                                      </p:tavLst>
                                    </p:anim>
                                    <p:anim calcmode="lin" valueType="num">
                                      <p:cBhvr additive="base">
                                        <p:cTn id="23" dur="500" fill="hold"/>
                                        <p:tgtEl>
                                          <p:spTgt spid="50183"/>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iterate type="lt">
                                    <p:tmPct val="100000"/>
                                  </p:iterate>
                                  <p:childTnLst>
                                    <p:set>
                                      <p:cBhvr>
                                        <p:cTn id="27" dur="1" fill="hold">
                                          <p:stCondLst>
                                            <p:cond delay="0"/>
                                          </p:stCondLst>
                                        </p:cTn>
                                        <p:tgtEl>
                                          <p:spTgt spid="50182"/>
                                        </p:tgtEl>
                                        <p:attrNameLst>
                                          <p:attrName>style.visibility</p:attrName>
                                        </p:attrNameLst>
                                      </p:cBhvr>
                                      <p:to>
                                        <p:strVal val="visible"/>
                                      </p:to>
                                    </p:set>
                                    <p:animEffect transition="in" filter="blinds(horizontal)">
                                      <p:cBhvr>
                                        <p:cTn id="28" dur="100"/>
                                        <p:tgtEl>
                                          <p:spTgt spid="5018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iterate type="lt">
                                    <p:tmPct val="100000"/>
                                  </p:iterate>
                                  <p:childTnLst>
                                    <p:set>
                                      <p:cBhvr>
                                        <p:cTn id="32" dur="1" fill="hold">
                                          <p:stCondLst>
                                            <p:cond delay="0"/>
                                          </p:stCondLst>
                                        </p:cTn>
                                        <p:tgtEl>
                                          <p:spTgt spid="50181"/>
                                        </p:tgtEl>
                                        <p:attrNameLst>
                                          <p:attrName>style.visibility</p:attrName>
                                        </p:attrNameLst>
                                      </p:cBhvr>
                                      <p:to>
                                        <p:strVal val="visible"/>
                                      </p:to>
                                    </p:set>
                                    <p:animEffect transition="in" filter="blinds(horizontal)">
                                      <p:cBhvr>
                                        <p:cTn id="33" dur="100"/>
                                        <p:tgtEl>
                                          <p:spTgt spid="5018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iterate type="lt">
                                    <p:tmPct val="100000"/>
                                  </p:iterate>
                                  <p:childTnLst>
                                    <p:set>
                                      <p:cBhvr>
                                        <p:cTn id="37" dur="1" fill="hold">
                                          <p:stCondLst>
                                            <p:cond delay="0"/>
                                          </p:stCondLst>
                                        </p:cTn>
                                        <p:tgtEl>
                                          <p:spTgt spid="50180"/>
                                        </p:tgtEl>
                                        <p:attrNameLst>
                                          <p:attrName>style.visibility</p:attrName>
                                        </p:attrNameLst>
                                      </p:cBhvr>
                                      <p:to>
                                        <p:strVal val="visible"/>
                                      </p:to>
                                    </p:set>
                                    <p:animEffect transition="in" filter="wipe(left)">
                                      <p:cBhvr>
                                        <p:cTn id="38" dur="75"/>
                                        <p:tgtEl>
                                          <p:spTgt spid="50180"/>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iterate type="lt">
                                    <p:tmPct val="100000"/>
                                  </p:iterate>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1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animBg="1"/>
      <p:bldP spid="50179" grpId="0" autoUpdateAnimBg="0"/>
      <p:bldP spid="50180" grpId="0" autoUpdateAnimBg="0"/>
      <p:bldP spid="50181" grpId="0" autoUpdateAnimBg="0"/>
      <p:bldP spid="50182" grpId="0" autoUpdateAnimBg="0"/>
      <p:bldP spid="50183" grpId="0" animBg="1"/>
      <p:bldP spid="50184" grpId="0" autoUpdateAnimBg="0"/>
      <p:bldP spid="12"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9"/>
          <p:cNvSpPr txBox="1">
            <a:spLocks noGrp="1"/>
          </p:cNvSpPr>
          <p:nvPr>
            <p:ph type="sldNum" sz="quarter" idx="10"/>
          </p:nvPr>
        </p:nvSpPr>
        <p:spPr>
          <a:xfrm>
            <a:off x="8532813" y="6597650"/>
            <a:ext cx="576262" cy="260350"/>
          </a:xfrm>
        </p:spPr>
        <p:txBody>
          <a:bodyPr/>
          <a:lstStyle/>
          <a:p>
            <a:pPr algn="r" eaLnBrk="1" hangingPunct="1"/>
            <a:fld id="{9A0DB2DC-4C9A-4742-B13C-FB6460FD3503}" type="slidenum">
              <a:rPr lang="zh-CN" altLang="en-US" sz="1600" b="1" dirty="0">
                <a:solidFill>
                  <a:srgbClr val="FFFF00"/>
                </a:solidFill>
                <a:ea typeface="宋体" panose="02010600030101010101" pitchFamily="2" charset="-122"/>
              </a:rPr>
              <a:t>50</a:t>
            </a:fld>
            <a:endParaRPr lang="zh-CN" altLang="en-US" sz="1600" b="1" dirty="0">
              <a:solidFill>
                <a:srgbClr val="FFFF00"/>
              </a:solidFill>
              <a:ea typeface="宋体" panose="02010600030101010101" pitchFamily="2" charset="-122"/>
            </a:endParaRPr>
          </a:p>
        </p:txBody>
      </p:sp>
      <p:sp>
        <p:nvSpPr>
          <p:cNvPr id="100355" name="Text Box 2"/>
          <p:cNvSpPr txBox="1"/>
          <p:nvPr/>
        </p:nvSpPr>
        <p:spPr>
          <a:xfrm>
            <a:off x="611188" y="1092200"/>
            <a:ext cx="3925887" cy="969010"/>
          </a:xfrm>
          <a:prstGeom prst="rect">
            <a:avLst/>
          </a:prstGeom>
          <a:noFill/>
          <a:ln w="9525">
            <a:noFill/>
          </a:ln>
        </p:spPr>
        <p:txBody>
          <a:bodyPr>
            <a:spAutoFit/>
          </a:bodyPr>
          <a:lstStyle/>
          <a:p>
            <a:pPr lvl="0" eaLnBrk="1" hangingPunct="1">
              <a:lnSpc>
                <a:spcPct val="120000"/>
              </a:lnSpc>
              <a:spcBef>
                <a:spcPct val="50000"/>
              </a:spcBef>
            </a:pPr>
            <a:r>
              <a:rPr lang="zh-CN" altLang="en-US" sz="2400" dirty="0">
                <a:latin typeface="Times New Roman" panose="02020603050405020304" pitchFamily="18" charset="0"/>
                <a:ea typeface="黑体" panose="02010609060101010101" pitchFamily="49" charset="-122"/>
              </a:rPr>
              <a:t>前例中可以按图中虚线所示选取回路</a:t>
            </a:r>
          </a:p>
        </p:txBody>
      </p:sp>
      <p:sp>
        <p:nvSpPr>
          <p:cNvPr id="118787" name="Text Box 3"/>
          <p:cNvSpPr txBox="1"/>
          <p:nvPr/>
        </p:nvSpPr>
        <p:spPr>
          <a:xfrm>
            <a:off x="611188" y="2133600"/>
            <a:ext cx="4953000" cy="2905125"/>
          </a:xfrm>
          <a:prstGeom prst="rect">
            <a:avLst/>
          </a:prstGeom>
          <a:noFill/>
          <a:ln w="9525">
            <a:noFill/>
          </a:ln>
        </p:spPr>
        <p:txBody>
          <a:bodyPr>
            <a:spAutoFit/>
          </a:bodyPr>
          <a:lstStyle/>
          <a:p>
            <a:pPr lvl="0" eaLnBrk="1" hangingPunct="1">
              <a:lnSpc>
                <a:spcPct val="120000"/>
              </a:lnSpc>
              <a:spcBef>
                <a:spcPct val="10000"/>
              </a:spcBef>
            </a:pPr>
            <a:r>
              <a:rPr lang="zh-CN" altLang="en-US" sz="2400" dirty="0">
                <a:solidFill>
                  <a:schemeClr val="accent2"/>
                </a:solidFill>
                <a:latin typeface="Times New Roman" panose="02020603050405020304" pitchFamily="18" charset="0"/>
                <a:ea typeface="黑体" panose="02010609060101010101" pitchFamily="49" charset="-122"/>
              </a:rPr>
              <a:t>回路 </a:t>
            </a:r>
            <a:r>
              <a:rPr lang="en-US" altLang="zh-CN" sz="2400" b="1" dirty="0">
                <a:solidFill>
                  <a:schemeClr val="accent2"/>
                </a:solidFill>
                <a:latin typeface="Times New Roman" panose="02020603050405020304" pitchFamily="18" charset="0"/>
                <a:ea typeface="黑体" panose="02010609060101010101" pitchFamily="49" charset="-122"/>
              </a:rPr>
              <a:t>1     </a:t>
            </a:r>
          </a:p>
          <a:p>
            <a:pPr lvl="0" eaLnBrk="1" hangingPunct="1">
              <a:lnSpc>
                <a:spcPct val="120000"/>
              </a:lnSpc>
              <a:spcBef>
                <a:spcPct val="10000"/>
              </a:spcBef>
            </a:pPr>
            <a:r>
              <a:rPr lang="en-US" altLang="zh-CN"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U</a:t>
            </a:r>
            <a:r>
              <a:rPr lang="en-US" altLang="zh-CN" sz="2400" b="1" baseline="-25000" dirty="0">
                <a:solidFill>
                  <a:schemeClr val="accent2"/>
                </a:solidFill>
                <a:latin typeface="Times New Roman" panose="02020603050405020304" pitchFamily="18" charset="0"/>
                <a:ea typeface="黑体" panose="02010609060101010101" pitchFamily="49" charset="-122"/>
              </a:rPr>
              <a:t>1</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1</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1</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en-US" altLang="zh-CN" sz="2400" b="1" dirty="0">
                <a:solidFill>
                  <a:schemeClr val="accent2"/>
                </a:solidFill>
                <a:latin typeface="Times New Roman" panose="02020603050405020304" pitchFamily="18" charset="0"/>
                <a:ea typeface="黑体" panose="02010609060101010101" pitchFamily="49" charset="-122"/>
              </a:rPr>
              <a:t>=0</a:t>
            </a:r>
          </a:p>
          <a:p>
            <a:pPr lvl="0" eaLnBrk="1" hangingPunct="1">
              <a:lnSpc>
                <a:spcPct val="120000"/>
              </a:lnSpc>
              <a:spcBef>
                <a:spcPct val="10000"/>
              </a:spcBef>
            </a:pPr>
            <a:r>
              <a:rPr lang="zh-CN" altLang="en-US" sz="2400" dirty="0">
                <a:solidFill>
                  <a:schemeClr val="accent2"/>
                </a:solidFill>
                <a:latin typeface="Times New Roman" panose="02020603050405020304" pitchFamily="18" charset="0"/>
                <a:ea typeface="黑体" panose="02010609060101010101" pitchFamily="49" charset="-122"/>
              </a:rPr>
              <a:t>回路 </a:t>
            </a:r>
            <a:r>
              <a:rPr lang="en-US" altLang="zh-CN" sz="2400" b="1" dirty="0">
                <a:solidFill>
                  <a:schemeClr val="accent2"/>
                </a:solidFill>
                <a:latin typeface="Times New Roman" panose="02020603050405020304" pitchFamily="18" charset="0"/>
                <a:ea typeface="黑体" panose="02010609060101010101" pitchFamily="49" charset="-122"/>
              </a:rPr>
              <a:t>2     </a:t>
            </a:r>
          </a:p>
          <a:p>
            <a:pPr lvl="0" eaLnBrk="1" hangingPunct="1">
              <a:lnSpc>
                <a:spcPct val="120000"/>
              </a:lnSpc>
              <a:spcBef>
                <a:spcPct val="10000"/>
              </a:spcBef>
            </a:pPr>
            <a:r>
              <a:rPr lang="en-US" altLang="zh-CN"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2</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U</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zh-CN" altLang="en-US"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en-US" altLang="zh-CN"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4</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4</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U</a:t>
            </a:r>
            <a:r>
              <a:rPr lang="en-US" altLang="zh-CN" sz="2400" b="1" baseline="-25000" dirty="0">
                <a:solidFill>
                  <a:schemeClr val="accent2"/>
                </a:solidFill>
                <a:latin typeface="Times New Roman" panose="02020603050405020304" pitchFamily="18" charset="0"/>
                <a:ea typeface="黑体" panose="02010609060101010101" pitchFamily="49" charset="-122"/>
              </a:rPr>
              <a:t>4</a:t>
            </a:r>
            <a:r>
              <a:rPr lang="en-US" altLang="zh-CN" sz="2400" b="1" dirty="0">
                <a:solidFill>
                  <a:schemeClr val="accent2"/>
                </a:solidFill>
                <a:latin typeface="Times New Roman" panose="02020603050405020304" pitchFamily="18" charset="0"/>
                <a:ea typeface="黑体" panose="02010609060101010101" pitchFamily="49" charset="-122"/>
              </a:rPr>
              <a:t>=0</a:t>
            </a:r>
          </a:p>
          <a:p>
            <a:pPr lvl="0" eaLnBrk="1" hangingPunct="1">
              <a:lnSpc>
                <a:spcPct val="120000"/>
              </a:lnSpc>
              <a:spcBef>
                <a:spcPct val="10000"/>
              </a:spcBef>
            </a:pPr>
            <a:r>
              <a:rPr lang="zh-CN" altLang="en-US" sz="2400" dirty="0">
                <a:solidFill>
                  <a:schemeClr val="accent2"/>
                </a:solidFill>
                <a:latin typeface="Times New Roman" panose="02020603050405020304" pitchFamily="18" charset="0"/>
                <a:ea typeface="黑体" panose="02010609060101010101" pitchFamily="49" charset="-122"/>
              </a:rPr>
              <a:t>回路</a:t>
            </a:r>
            <a:r>
              <a:rPr lang="zh-CN" altLang="en-US" sz="2400" b="1" dirty="0">
                <a:solidFill>
                  <a:schemeClr val="accent2"/>
                </a:solidFill>
                <a:latin typeface="Times New Roman" panose="02020603050405020304" pitchFamily="18" charset="0"/>
                <a:ea typeface="黑体" panose="02010609060101010101" pitchFamily="49" charset="-122"/>
              </a:rPr>
              <a:t> </a:t>
            </a:r>
            <a:r>
              <a:rPr lang="en-US" altLang="zh-CN" sz="2400" b="1" dirty="0">
                <a:solidFill>
                  <a:schemeClr val="accent2"/>
                </a:solidFill>
                <a:latin typeface="Times New Roman" panose="02020603050405020304" pitchFamily="18" charset="0"/>
                <a:ea typeface="黑体" panose="02010609060101010101" pitchFamily="49" charset="-122"/>
              </a:rPr>
              <a:t>3    </a:t>
            </a:r>
          </a:p>
          <a:p>
            <a:pPr lvl="0" eaLnBrk="1" hangingPunct="1">
              <a:lnSpc>
                <a:spcPct val="120000"/>
              </a:lnSpc>
              <a:spcBef>
                <a:spcPct val="10000"/>
              </a:spcBef>
            </a:pPr>
            <a:r>
              <a:rPr lang="en-US" altLang="zh-CN"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3</a:t>
            </a:r>
            <a:r>
              <a:rPr lang="en-US" altLang="zh-CN"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6</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6</a:t>
            </a:r>
            <a:r>
              <a:rPr lang="en-US" altLang="zh-CN" sz="2400" b="1" dirty="0">
                <a:solidFill>
                  <a:schemeClr val="accent2"/>
                </a:solidFill>
                <a:latin typeface="Times New Roman" panose="02020603050405020304" pitchFamily="18" charset="0"/>
                <a:ea typeface="黑体" panose="02010609060101010101" pitchFamily="49" charset="-122"/>
              </a:rPr>
              <a:t>+ </a:t>
            </a:r>
            <a:r>
              <a:rPr lang="en-US" altLang="zh-CN" sz="2400" b="1" i="1" dirty="0">
                <a:solidFill>
                  <a:schemeClr val="accent2"/>
                </a:solidFill>
                <a:latin typeface="Times New Roman" panose="02020603050405020304" pitchFamily="18" charset="0"/>
                <a:ea typeface="黑体" panose="02010609060101010101" pitchFamily="49" charset="-122"/>
              </a:rPr>
              <a:t>R</a:t>
            </a:r>
            <a:r>
              <a:rPr lang="en-US" altLang="zh-CN" sz="2400" b="1" baseline="-25000" dirty="0">
                <a:solidFill>
                  <a:schemeClr val="accent2"/>
                </a:solidFill>
                <a:latin typeface="Times New Roman" panose="02020603050405020304" pitchFamily="18" charset="0"/>
                <a:ea typeface="黑体" panose="02010609060101010101" pitchFamily="49" charset="-122"/>
              </a:rPr>
              <a:t>5</a:t>
            </a:r>
            <a:r>
              <a:rPr lang="en-US" altLang="zh-CN" sz="2400" b="1" i="1" dirty="0">
                <a:solidFill>
                  <a:schemeClr val="accent2"/>
                </a:solidFill>
                <a:latin typeface="Times New Roman" panose="02020603050405020304" pitchFamily="18" charset="0"/>
                <a:ea typeface="黑体" panose="02010609060101010101" pitchFamily="49" charset="-122"/>
              </a:rPr>
              <a:t>I</a:t>
            </a:r>
            <a:r>
              <a:rPr lang="en-US" altLang="zh-CN" sz="2400" b="1" baseline="-25000" dirty="0">
                <a:solidFill>
                  <a:schemeClr val="accent2"/>
                </a:solidFill>
                <a:latin typeface="Times New Roman" panose="02020603050405020304" pitchFamily="18" charset="0"/>
                <a:ea typeface="黑体" panose="02010609060101010101" pitchFamily="49" charset="-122"/>
              </a:rPr>
              <a:t>5 </a:t>
            </a:r>
            <a:r>
              <a:rPr lang="zh-CN" altLang="en-US" sz="2400" b="1" dirty="0">
                <a:solidFill>
                  <a:schemeClr val="accent2"/>
                </a:solidFill>
                <a:latin typeface="Times New Roman" panose="02020603050405020304" pitchFamily="18" charset="0"/>
                <a:ea typeface="黑体" panose="02010609060101010101" pitchFamily="49" charset="-122"/>
              </a:rPr>
              <a:t>－</a:t>
            </a:r>
            <a:r>
              <a:rPr lang="en-US" altLang="zh-CN" sz="2400" b="1" i="1" dirty="0">
                <a:solidFill>
                  <a:schemeClr val="accent2"/>
                </a:solidFill>
                <a:latin typeface="Times New Roman" panose="02020603050405020304" pitchFamily="18" charset="0"/>
                <a:ea typeface="黑体" panose="02010609060101010101" pitchFamily="49" charset="-122"/>
              </a:rPr>
              <a:t>U</a:t>
            </a:r>
            <a:r>
              <a:rPr lang="en-US" altLang="zh-CN" sz="2400" b="1" baseline="-25000" dirty="0">
                <a:solidFill>
                  <a:schemeClr val="accent2"/>
                </a:solidFill>
                <a:latin typeface="Times New Roman" panose="02020603050405020304" pitchFamily="18" charset="0"/>
                <a:ea typeface="黑体" panose="02010609060101010101" pitchFamily="49" charset="-122"/>
              </a:rPr>
              <a:t>5 </a:t>
            </a:r>
            <a:r>
              <a:rPr lang="en-US" altLang="zh-CN" sz="2400" b="1" dirty="0">
                <a:solidFill>
                  <a:schemeClr val="accent2"/>
                </a:solidFill>
                <a:latin typeface="Times New Roman" panose="02020603050405020304" pitchFamily="18" charset="0"/>
                <a:ea typeface="黑体" panose="02010609060101010101" pitchFamily="49" charset="-122"/>
              </a:rPr>
              <a:t>=0</a:t>
            </a:r>
          </a:p>
        </p:txBody>
      </p:sp>
      <p:sp>
        <p:nvSpPr>
          <p:cNvPr id="118788" name="Text Box 4"/>
          <p:cNvSpPr txBox="1"/>
          <p:nvPr/>
        </p:nvSpPr>
        <p:spPr>
          <a:xfrm>
            <a:off x="646113" y="5053013"/>
            <a:ext cx="7886700" cy="969010"/>
          </a:xfrm>
          <a:prstGeom prst="rect">
            <a:avLst/>
          </a:prstGeom>
          <a:noFill/>
          <a:ln w="9525">
            <a:noFill/>
          </a:ln>
        </p:spPr>
        <p:txBody>
          <a:bodyPr>
            <a:spAutoFit/>
          </a:bodyPr>
          <a:lstStyle/>
          <a:p>
            <a:pPr lvl="0" algn="l">
              <a:lnSpc>
                <a:spcPct val="120000"/>
              </a:lnSpc>
              <a:spcBef>
                <a:spcPct val="50000"/>
              </a:spcBef>
            </a:pPr>
            <a:r>
              <a:rPr lang="zh-CN" altLang="en-US" sz="2400" dirty="0">
                <a:latin typeface="Times New Roman" panose="02020603050405020304" pitchFamily="18" charset="0"/>
                <a:ea typeface="黑体" panose="02010609060101010101" pitchFamily="49" charset="-122"/>
                <a:sym typeface="+mn-ea"/>
              </a:rPr>
              <a:t>这3个方程都是独立的。如果在图中再选取回路列KVL方程，就不是独立的。</a:t>
            </a:r>
          </a:p>
        </p:txBody>
      </p:sp>
      <p:sp>
        <p:nvSpPr>
          <p:cNvPr id="100358" name="Rectangle 230"/>
          <p:cNvSpPr/>
          <p:nvPr/>
        </p:nvSpPr>
        <p:spPr>
          <a:xfrm>
            <a:off x="323850" y="260350"/>
            <a:ext cx="6192838" cy="720725"/>
          </a:xfrm>
          <a:prstGeom prst="rect">
            <a:avLst/>
          </a:prstGeom>
          <a:noFill/>
          <a:ln w="9525">
            <a:noFill/>
          </a:ln>
        </p:spPr>
        <p:txBody>
          <a:bodyPr anchor="ctr"/>
          <a:lstStyle/>
          <a:p>
            <a:pPr lvl="0" eaLnBrk="0" hangingPunct="0"/>
            <a:r>
              <a:rPr lang="en-US" altLang="zh-CN" sz="3600" dirty="0">
                <a:solidFill>
                  <a:schemeClr val="accent2"/>
                </a:solidFill>
                <a:latin typeface="Times New Roman" panose="02020603050405020304" pitchFamily="18" charset="0"/>
                <a:ea typeface="黑体" panose="02010609060101010101" pitchFamily="49" charset="-122"/>
              </a:rPr>
              <a:t>  2.2 </a:t>
            </a:r>
            <a:r>
              <a:rPr lang="zh-CN" altLang="en-US" sz="3600" dirty="0">
                <a:solidFill>
                  <a:schemeClr val="accent2"/>
                </a:solidFill>
                <a:latin typeface="Times New Roman" panose="02020603050405020304" pitchFamily="18" charset="0"/>
                <a:ea typeface="黑体" panose="02010609060101010101" pitchFamily="49" charset="-122"/>
              </a:rPr>
              <a:t>支路电流分析法</a:t>
            </a:r>
          </a:p>
        </p:txBody>
      </p:sp>
      <p:graphicFrame>
        <p:nvGraphicFramePr>
          <p:cNvPr id="100359" name="Object 232"/>
          <p:cNvGraphicFramePr/>
          <p:nvPr/>
        </p:nvGraphicFramePr>
        <p:xfrm>
          <a:off x="5292725" y="1052513"/>
          <a:ext cx="3556000" cy="3951287"/>
        </p:xfrm>
        <a:graphic>
          <a:graphicData uri="http://schemas.openxmlformats.org/presentationml/2006/ole">
            <mc:AlternateContent xmlns:mc="http://schemas.openxmlformats.org/markup-compatibility/2006">
              <mc:Choice xmlns:v="urn:schemas-microsoft-com:vml" Requires="v">
                <p:oleObj spid="_x0000_s27661" r:id="rId3" imgW="2240915" imgH="3138170" progId="Visio.Drawing.11">
                  <p:embed/>
                </p:oleObj>
              </mc:Choice>
              <mc:Fallback>
                <p:oleObj r:id="rId3" imgW="2240915" imgH="3138170" progId="Visio.Drawing.11">
                  <p:embed/>
                  <p:pic>
                    <p:nvPicPr>
                      <p:cNvPr id="0" name="图片 3174"/>
                      <p:cNvPicPr/>
                      <p:nvPr/>
                    </p:nvPicPr>
                    <p:blipFill>
                      <a:blip r:embed="rId4"/>
                      <a:stretch>
                        <a:fillRect/>
                      </a:stretch>
                    </p:blipFill>
                    <p:spPr>
                      <a:xfrm>
                        <a:off x="5292725" y="1052513"/>
                        <a:ext cx="3556000" cy="3951287"/>
                      </a:xfrm>
                      <a:prstGeom prst="rect">
                        <a:avLst/>
                      </a:prstGeom>
                      <a:noFill/>
                      <a:ln w="38100">
                        <a:noFill/>
                        <a:miter/>
                      </a:ln>
                    </p:spPr>
                  </p:pic>
                </p:oleObj>
              </mc:Fallback>
            </mc:AlternateContent>
          </a:graphicData>
        </a:graphic>
      </p:graphicFrame>
      <p:graphicFrame>
        <p:nvGraphicFramePr>
          <p:cNvPr id="119017" name="Object 233"/>
          <p:cNvGraphicFramePr/>
          <p:nvPr/>
        </p:nvGraphicFramePr>
        <p:xfrm>
          <a:off x="6122988" y="1838325"/>
          <a:ext cx="2173287" cy="2276475"/>
        </p:xfrm>
        <a:graphic>
          <a:graphicData uri="http://schemas.openxmlformats.org/presentationml/2006/ole">
            <mc:AlternateContent xmlns:mc="http://schemas.openxmlformats.org/markup-compatibility/2006">
              <mc:Choice xmlns:v="urn:schemas-microsoft-com:vml" Requires="v">
                <p:oleObj spid="_x0000_s27662" r:id="rId5" imgW="1371600" imgH="1805940" progId="Visio.Drawing.11">
                  <p:embed/>
                </p:oleObj>
              </mc:Choice>
              <mc:Fallback>
                <p:oleObj r:id="rId5" imgW="1371600" imgH="1805940" progId="Visio.Drawing.11">
                  <p:embed/>
                  <p:pic>
                    <p:nvPicPr>
                      <p:cNvPr id="0" name="图片 3173"/>
                      <p:cNvPicPr/>
                      <p:nvPr/>
                    </p:nvPicPr>
                    <p:blipFill>
                      <a:blip r:embed="rId6"/>
                      <a:stretch>
                        <a:fillRect/>
                      </a:stretch>
                    </p:blipFill>
                    <p:spPr>
                      <a:xfrm>
                        <a:off x="6122988" y="1838325"/>
                        <a:ext cx="2173287" cy="227647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9017"/>
                                        </p:tgtEl>
                                        <p:attrNameLst>
                                          <p:attrName>style.visibility</p:attrName>
                                        </p:attrNameLst>
                                      </p:cBhvr>
                                      <p:to>
                                        <p:strVal val="visible"/>
                                      </p:to>
                                    </p:set>
                                    <p:animEffect transition="in" filter="wipe(up)">
                                      <p:cBhvr>
                                        <p:cTn id="7" dur="1000"/>
                                        <p:tgtEl>
                                          <p:spTgt spid="1190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8787">
                                            <p:txEl>
                                              <p:pRg st="0" end="0"/>
                                            </p:txEl>
                                          </p:spTgt>
                                        </p:tgtEl>
                                        <p:attrNameLst>
                                          <p:attrName>style.visibility</p:attrName>
                                        </p:attrNameLst>
                                      </p:cBhvr>
                                      <p:to>
                                        <p:strVal val="visible"/>
                                      </p:to>
                                    </p:set>
                                    <p:animEffect transition="in" filter="wipe(left)">
                                      <p:cBhvr>
                                        <p:cTn id="12" dur="500"/>
                                        <p:tgtEl>
                                          <p:spTgt spid="11878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8787">
                                            <p:txEl>
                                              <p:pRg st="1" end="1"/>
                                            </p:txEl>
                                          </p:spTgt>
                                        </p:tgtEl>
                                        <p:attrNameLst>
                                          <p:attrName>style.visibility</p:attrName>
                                        </p:attrNameLst>
                                      </p:cBhvr>
                                      <p:to>
                                        <p:strVal val="visible"/>
                                      </p:to>
                                    </p:set>
                                    <p:animEffect transition="in" filter="wipe(left)">
                                      <p:cBhvr>
                                        <p:cTn id="17" dur="500"/>
                                        <p:tgtEl>
                                          <p:spTgt spid="11878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8787">
                                            <p:txEl>
                                              <p:pRg st="2" end="2"/>
                                            </p:txEl>
                                          </p:spTgt>
                                        </p:tgtEl>
                                        <p:attrNameLst>
                                          <p:attrName>style.visibility</p:attrName>
                                        </p:attrNameLst>
                                      </p:cBhvr>
                                      <p:to>
                                        <p:strVal val="visible"/>
                                      </p:to>
                                    </p:set>
                                    <p:animEffect transition="in" filter="wipe(left)">
                                      <p:cBhvr>
                                        <p:cTn id="22" dur="1000"/>
                                        <p:tgtEl>
                                          <p:spTgt spid="11878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18787">
                                            <p:txEl>
                                              <p:pRg st="3" end="3"/>
                                            </p:txEl>
                                          </p:spTgt>
                                        </p:tgtEl>
                                        <p:attrNameLst>
                                          <p:attrName>style.visibility</p:attrName>
                                        </p:attrNameLst>
                                      </p:cBhvr>
                                      <p:to>
                                        <p:strVal val="visible"/>
                                      </p:to>
                                    </p:set>
                                    <p:animEffect transition="in" filter="wipe(left)">
                                      <p:cBhvr>
                                        <p:cTn id="27" dur="1000"/>
                                        <p:tgtEl>
                                          <p:spTgt spid="11878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8787">
                                            <p:txEl>
                                              <p:pRg st="4" end="4"/>
                                            </p:txEl>
                                          </p:spTgt>
                                        </p:tgtEl>
                                        <p:attrNameLst>
                                          <p:attrName>style.visibility</p:attrName>
                                        </p:attrNameLst>
                                      </p:cBhvr>
                                      <p:to>
                                        <p:strVal val="visible"/>
                                      </p:to>
                                    </p:set>
                                    <p:animEffect transition="in" filter="wipe(left)">
                                      <p:cBhvr>
                                        <p:cTn id="32" dur="1000"/>
                                        <p:tgtEl>
                                          <p:spTgt spid="11878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8787">
                                            <p:txEl>
                                              <p:pRg st="5" end="5"/>
                                            </p:txEl>
                                          </p:spTgt>
                                        </p:tgtEl>
                                        <p:attrNameLst>
                                          <p:attrName>style.visibility</p:attrName>
                                        </p:attrNameLst>
                                      </p:cBhvr>
                                      <p:to>
                                        <p:strVal val="visible"/>
                                      </p:to>
                                    </p:set>
                                    <p:animEffect transition="in" filter="wipe(left)">
                                      <p:cBhvr>
                                        <p:cTn id="37" dur="1000"/>
                                        <p:tgtEl>
                                          <p:spTgt spid="11878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8788"/>
                                        </p:tgtEl>
                                        <p:attrNameLst>
                                          <p:attrName>style.visibility</p:attrName>
                                        </p:attrNameLst>
                                      </p:cBhvr>
                                      <p:to>
                                        <p:strVal val="visible"/>
                                      </p:to>
                                    </p:set>
                                    <p:animEffect transition="in" filter="wipe(left)">
                                      <p:cBhvr>
                                        <p:cTn id="42" dur="1000"/>
                                        <p:tgtEl>
                                          <p:spTgt spid="118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9"/>
          <p:cNvSpPr txBox="1">
            <a:spLocks noGrp="1"/>
          </p:cNvSpPr>
          <p:nvPr>
            <p:ph type="sldNum" sz="quarter" idx="10"/>
          </p:nvPr>
        </p:nvSpPr>
        <p:spPr>
          <a:xfrm>
            <a:off x="8532813" y="6597650"/>
            <a:ext cx="576262" cy="260350"/>
          </a:xfrm>
        </p:spPr>
        <p:txBody>
          <a:bodyPr/>
          <a:lstStyle/>
          <a:p>
            <a:pPr algn="r" eaLnBrk="1" hangingPunct="1"/>
            <a:fld id="{9A0DB2DC-4C9A-4742-B13C-FB6460FD3503}" type="slidenum">
              <a:rPr lang="zh-CN" altLang="en-US" sz="1600" b="1" dirty="0">
                <a:solidFill>
                  <a:srgbClr val="FFFF00"/>
                </a:solidFill>
                <a:ea typeface="宋体" panose="02010600030101010101" pitchFamily="2" charset="-122"/>
              </a:rPr>
              <a:t>51</a:t>
            </a:fld>
            <a:endParaRPr lang="zh-CN" altLang="en-US" sz="1600" b="1" dirty="0">
              <a:solidFill>
                <a:srgbClr val="FFFF00"/>
              </a:solidFill>
              <a:ea typeface="宋体" panose="02010600030101010101" pitchFamily="2" charset="-122"/>
            </a:endParaRPr>
          </a:p>
        </p:txBody>
      </p:sp>
      <p:sp>
        <p:nvSpPr>
          <p:cNvPr id="119810" name="Text Box 2"/>
          <p:cNvSpPr txBox="1">
            <a:spLocks noChangeArrowheads="1"/>
          </p:cNvSpPr>
          <p:nvPr/>
        </p:nvSpPr>
        <p:spPr bwMode="auto">
          <a:xfrm>
            <a:off x="468313" y="1052513"/>
            <a:ext cx="8093075" cy="895350"/>
          </a:xfrm>
          <a:prstGeom prst="rect">
            <a:avLst/>
          </a:prstGeom>
          <a:noFill/>
          <a:ln w="9525">
            <a:noFill/>
            <a:miter lim="800000"/>
          </a:ln>
          <a:effectLst/>
        </p:spPr>
        <p:txBody>
          <a:bodyPr>
            <a:spAutoFit/>
          </a:bodyPr>
          <a:lstStyle/>
          <a:p>
            <a:pPr marL="342900" marR="0" lvl="0" indent="-342900" algn="l" defTabSz="914400" rtl="0" eaLnBrk="1" fontAlgn="base" latinLnBrk="0" hangingPunct="1">
              <a:lnSpc>
                <a:spcPct val="110000"/>
              </a:lnSpc>
              <a:spcBef>
                <a:spcPct val="0"/>
              </a:spcBef>
              <a:spcAft>
                <a:spcPct val="0"/>
              </a:spcAft>
              <a:buClrTx/>
              <a:buSzTx/>
              <a:buFontTx/>
              <a:buAutoNum type="arabicPeriod"/>
              <a:defRPr/>
            </a:pP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确定支路数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b</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，选定支路电流的参考方向，以支路电流作为变量。</a:t>
            </a:r>
            <a:endParaRPr kumimoji="1" lang="zh-CN" altLang="en-US"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endParaRPr>
          </a:p>
        </p:txBody>
      </p:sp>
      <p:sp>
        <p:nvSpPr>
          <p:cNvPr id="119811" name="Rectangle 3"/>
          <p:cNvSpPr>
            <a:spLocks noChangeArrowheads="1"/>
          </p:cNvSpPr>
          <p:nvPr/>
        </p:nvSpPr>
        <p:spPr bwMode="auto">
          <a:xfrm>
            <a:off x="468313" y="2170113"/>
            <a:ext cx="8328025" cy="895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en-US" altLang="zh-CN"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2. </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确定所有独立节点，利用</a:t>
            </a:r>
            <a:r>
              <a:rPr kumimoji="1" lang="en-US" altLang="zh-CN" sz="24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KCL</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列出</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n</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1 )</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个独</a:t>
            </a:r>
          </a:p>
          <a:p>
            <a:pPr marL="0" marR="0" lvl="0" indent="0" algn="l" defTabSz="914400" rtl="0" eaLnBrk="1" fontAlgn="base" latinLnBrk="0" hangingPunct="1">
              <a:lnSpc>
                <a:spcPct val="110000"/>
              </a:lnSpc>
              <a:spcBef>
                <a:spcPct val="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立的结点电流方程。</a:t>
            </a:r>
          </a:p>
        </p:txBody>
      </p:sp>
      <p:sp>
        <p:nvSpPr>
          <p:cNvPr id="119812" name="Rectangle 4"/>
          <p:cNvSpPr>
            <a:spLocks noChangeArrowheads="1"/>
          </p:cNvSpPr>
          <p:nvPr/>
        </p:nvSpPr>
        <p:spPr bwMode="auto">
          <a:xfrm>
            <a:off x="468313" y="3287713"/>
            <a:ext cx="8286750" cy="895350"/>
          </a:xfrm>
          <a:prstGeom prst="rect">
            <a:avLst/>
          </a:prstGeom>
          <a:noFill/>
          <a:ln w="9525">
            <a:noFill/>
            <a:miter lim="800000"/>
          </a:ln>
          <a:effectLst/>
        </p:spPr>
        <p:txBody>
          <a:bodyPr>
            <a:spAutoFit/>
          </a:bodyPr>
          <a:lstStyle/>
          <a:p>
            <a:pPr marL="342900" marR="0" lvl="0" indent="-342900" algn="l" defTabSz="914400" rtl="0" eaLnBrk="1" fontAlgn="base" latinLnBrk="0" hangingPunct="1">
              <a:lnSpc>
                <a:spcPct val="110000"/>
              </a:lnSpc>
              <a:spcBef>
                <a:spcPct val="0"/>
              </a:spcBef>
              <a:spcAft>
                <a:spcPct val="0"/>
              </a:spcAft>
              <a:buClrTx/>
              <a:buSzTx/>
              <a:buFontTx/>
              <a:buAutoNum type="arabicPeriod" startAt="3"/>
              <a:defRPr/>
            </a:pP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选择所有独立回路并指定每个独立回路的绕行 方向，应用</a:t>
            </a:r>
            <a:r>
              <a:rPr kumimoji="1" lang="en-US" altLang="zh-CN" sz="2400" b="1" i="0"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KVL</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列出</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独立</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b</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n</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1)</a:t>
            </a:r>
            <a:r>
              <a:rPr kumimoji="1"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回路方程。</a:t>
            </a:r>
          </a:p>
        </p:txBody>
      </p:sp>
      <p:sp>
        <p:nvSpPr>
          <p:cNvPr id="119813" name="Rectangle 5"/>
          <p:cNvSpPr>
            <a:spLocks noChangeArrowheads="1"/>
          </p:cNvSpPr>
          <p:nvPr/>
        </p:nvSpPr>
        <p:spPr bwMode="auto">
          <a:xfrm>
            <a:off x="468313" y="4405313"/>
            <a:ext cx="7237413" cy="457200"/>
          </a:xfrm>
          <a:prstGeom prst="rect">
            <a:avLst/>
          </a:prstGeom>
          <a:noFill/>
          <a:ln w="9525">
            <a:noFill/>
            <a:miter lim="800000"/>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4. </a:t>
            </a:r>
            <a:r>
              <a:rPr kumimoji="1" lang="zh-CN" altLang="en-US"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联立求解</a:t>
            </a:r>
            <a:r>
              <a:rPr kumimoji="1" lang="zh-CN" altLang="en-US" sz="2400" b="1"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 </a:t>
            </a:r>
            <a:r>
              <a:rPr kumimoji="1" lang="en-US" altLang="zh-CN" sz="2400" b="1" i="1"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b</a:t>
            </a:r>
            <a:r>
              <a:rPr kumimoji="1" lang="zh-CN" altLang="en-US"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个方程式，解出各支路电流。</a:t>
            </a:r>
          </a:p>
        </p:txBody>
      </p:sp>
      <p:graphicFrame>
        <p:nvGraphicFramePr>
          <p:cNvPr id="101383" name="Object 7"/>
          <p:cNvGraphicFramePr/>
          <p:nvPr/>
        </p:nvGraphicFramePr>
        <p:xfrm>
          <a:off x="4762500" y="3321050"/>
          <a:ext cx="114300" cy="215900"/>
        </p:xfrm>
        <a:graphic>
          <a:graphicData uri="http://schemas.openxmlformats.org/presentationml/2006/ole">
            <mc:AlternateContent xmlns:mc="http://schemas.openxmlformats.org/markup-compatibility/2006">
              <mc:Choice xmlns:v="urn:schemas-microsoft-com:vml" Requires="v">
                <p:oleObj spid="_x0000_s28679" r:id="rId3" imgW="114300" imgH="215265" progId="Equation.3">
                  <p:embed/>
                </p:oleObj>
              </mc:Choice>
              <mc:Fallback>
                <p:oleObj r:id="rId3" imgW="114300" imgH="215265" progId="Equation.3">
                  <p:embed/>
                  <p:pic>
                    <p:nvPicPr>
                      <p:cNvPr id="0" name="图片 3170"/>
                      <p:cNvPicPr/>
                      <p:nvPr/>
                    </p:nvPicPr>
                    <p:blipFill>
                      <a:blip r:embed="rId4"/>
                      <a:stretch>
                        <a:fillRect/>
                      </a:stretch>
                    </p:blipFill>
                    <p:spPr>
                      <a:xfrm>
                        <a:off x="4762500" y="3321050"/>
                        <a:ext cx="114300" cy="215900"/>
                      </a:xfrm>
                      <a:prstGeom prst="rect">
                        <a:avLst/>
                      </a:prstGeom>
                      <a:noFill/>
                      <a:ln w="38100">
                        <a:noFill/>
                        <a:miter/>
                      </a:ln>
                    </p:spPr>
                  </p:pic>
                </p:oleObj>
              </mc:Fallback>
            </mc:AlternateContent>
          </a:graphicData>
        </a:graphic>
      </p:graphicFrame>
      <p:sp>
        <p:nvSpPr>
          <p:cNvPr id="119816" name="Rectangle 8"/>
          <p:cNvSpPr>
            <a:spLocks noChangeArrowheads="1"/>
          </p:cNvSpPr>
          <p:nvPr/>
        </p:nvSpPr>
        <p:spPr bwMode="auto">
          <a:xfrm>
            <a:off x="468313" y="5084763"/>
            <a:ext cx="6037263" cy="457200"/>
          </a:xfrm>
          <a:prstGeom prst="rect">
            <a:avLst/>
          </a:prstGeom>
          <a:noFill/>
          <a:ln w="9525">
            <a:noFill/>
            <a:miter lim="800000"/>
          </a:ln>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en-US" altLang="zh-CN"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5. </a:t>
            </a:r>
            <a:r>
              <a:rPr kumimoji="1" lang="zh-CN" altLang="en-US" sz="2400" b="0" i="0" u="none" strike="noStrike" kern="1200" cap="none" spc="0" normalizeH="0" baseline="0" noProof="0">
                <a:ln>
                  <a:noFill/>
                </a:ln>
                <a:solidFill>
                  <a:schemeClr val="tx2"/>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rPr>
              <a:t>由支路电流求得其他响应。</a:t>
            </a:r>
          </a:p>
        </p:txBody>
      </p:sp>
      <p:sp>
        <p:nvSpPr>
          <p:cNvPr id="101385" name="Rectangle 9"/>
          <p:cNvSpPr>
            <a:spLocks noGrp="1"/>
          </p:cNvSpPr>
          <p:nvPr>
            <p:ph type="title"/>
          </p:nvPr>
        </p:nvSpPr>
        <p:spPr/>
        <p:txBody>
          <a:bodyPr vert="horz" wrap="square" lIns="91440" tIns="45720" rIns="91440" bIns="45720" anchor="ctr"/>
          <a:lstStyle/>
          <a:p>
            <a:r>
              <a:rPr lang="zh-CN" altLang="en-US" dirty="0">
                <a:solidFill>
                  <a:schemeClr val="accent2"/>
                </a:solidFill>
              </a:rPr>
              <a:t>支路电流法的解题步骤</a:t>
            </a:r>
            <a:r>
              <a:rPr lang="en-US" altLang="zh-CN" dirty="0">
                <a:solidFill>
                  <a:schemeClr val="accent2"/>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9810"/>
                                        </p:tgtEl>
                                        <p:attrNameLst>
                                          <p:attrName>style.visibility</p:attrName>
                                        </p:attrNameLst>
                                      </p:cBhvr>
                                      <p:to>
                                        <p:strVal val="visible"/>
                                      </p:to>
                                    </p:set>
                                    <p:animEffect transition="in" filter="wipe(left)">
                                      <p:cBhvr>
                                        <p:cTn id="7" dur="500"/>
                                        <p:tgtEl>
                                          <p:spTgt spid="1198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9811"/>
                                        </p:tgtEl>
                                        <p:attrNameLst>
                                          <p:attrName>style.visibility</p:attrName>
                                        </p:attrNameLst>
                                      </p:cBhvr>
                                      <p:to>
                                        <p:strVal val="visible"/>
                                      </p:to>
                                    </p:set>
                                    <p:animEffect transition="in" filter="wipe(left)">
                                      <p:cBhvr>
                                        <p:cTn id="12" dur="500"/>
                                        <p:tgtEl>
                                          <p:spTgt spid="1198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9812"/>
                                        </p:tgtEl>
                                        <p:attrNameLst>
                                          <p:attrName>style.visibility</p:attrName>
                                        </p:attrNameLst>
                                      </p:cBhvr>
                                      <p:to>
                                        <p:strVal val="visible"/>
                                      </p:to>
                                    </p:set>
                                    <p:animEffect transition="in" filter="wipe(left)">
                                      <p:cBhvr>
                                        <p:cTn id="17" dur="500"/>
                                        <p:tgtEl>
                                          <p:spTgt spid="1198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9813"/>
                                        </p:tgtEl>
                                        <p:attrNameLst>
                                          <p:attrName>style.visibility</p:attrName>
                                        </p:attrNameLst>
                                      </p:cBhvr>
                                      <p:to>
                                        <p:strVal val="visible"/>
                                      </p:to>
                                    </p:set>
                                    <p:animEffect transition="in" filter="wipe(left)">
                                      <p:cBhvr>
                                        <p:cTn id="22" dur="500"/>
                                        <p:tgtEl>
                                          <p:spTgt spid="1198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9816"/>
                                        </p:tgtEl>
                                        <p:attrNameLst>
                                          <p:attrName>style.visibility</p:attrName>
                                        </p:attrNameLst>
                                      </p:cBhvr>
                                      <p:to>
                                        <p:strVal val="visible"/>
                                      </p:to>
                                    </p:set>
                                    <p:animEffect transition="in" filter="wipe(left)">
                                      <p:cBhvr>
                                        <p:cTn id="27" dur="500"/>
                                        <p:tgtEl>
                                          <p:spTgt spid="119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0" grpId="0" bldLvl="0" animBg="1"/>
      <p:bldP spid="119811" grpId="0" bldLvl="0" animBg="1"/>
      <p:bldP spid="119812" grpId="0" bldLvl="0" animBg="1"/>
      <p:bldP spid="119813" grpId="0" bldLvl="0" animBg="1"/>
      <p:bldP spid="119816"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56" name="Rectangle 52"/>
          <p:cNvSpPr>
            <a:spLocks noChangeArrowheads="1"/>
          </p:cNvSpPr>
          <p:nvPr/>
        </p:nvSpPr>
        <p:spPr bwMode="auto">
          <a:xfrm>
            <a:off x="879793" y="444500"/>
            <a:ext cx="7383462" cy="457200"/>
          </a:xfrm>
          <a:prstGeom prst="rect">
            <a:avLst/>
          </a:prstGeom>
          <a:noFill/>
          <a:ln>
            <a:noFill/>
          </a:ln>
          <a:effectLst/>
          <a:extLst>
            <a:ext uri="{909E8E84-426E-40DD-AFC4-6F175D3DCCD1}">
              <a14:hiddenFill xmlns:a14="http://schemas.microsoft.com/office/drawing/2010/main">
                <a:solidFill>
                  <a:srgbClr val="00FF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marL="4572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9144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1371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18288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lnSpc>
                <a:spcPct val="85000"/>
              </a:lnSpc>
            </a:pPr>
            <a:r>
              <a:rPr lang="zh-CN" altLang="en-US" sz="3200" b="1">
                <a:solidFill>
                  <a:schemeClr val="accent2"/>
                </a:solidFill>
                <a:effectLst>
                  <a:outerShdw blurRad="38100" dist="38100" dir="2700000" algn="tl">
                    <a:srgbClr val="000000"/>
                  </a:outerShdw>
                </a:effectLst>
                <a:latin typeface="Tahoma" panose="020B0604030504040204" pitchFamily="34" charset="0"/>
              </a:rPr>
              <a:t>§</a:t>
            </a:r>
            <a:r>
              <a:rPr lang="en-US" altLang="zh-CN" sz="3200" b="1">
                <a:solidFill>
                  <a:schemeClr val="accent2"/>
                </a:solidFill>
                <a:effectLst>
                  <a:outerShdw blurRad="38100" dist="38100" dir="2700000" algn="tl">
                    <a:srgbClr val="000000"/>
                  </a:outerShdw>
                </a:effectLst>
                <a:latin typeface="Tahoma" panose="020B0604030504040204" pitchFamily="34" charset="0"/>
              </a:rPr>
              <a:t>2.</a:t>
            </a:r>
            <a:r>
              <a:rPr lang="zh-CN" altLang="en-US" sz="3200" b="1">
                <a:solidFill>
                  <a:schemeClr val="accent2"/>
                </a:solidFill>
                <a:effectLst>
                  <a:outerShdw blurRad="38100" dist="38100" dir="2700000" algn="tl">
                    <a:srgbClr val="000000"/>
                  </a:outerShdw>
                </a:effectLst>
                <a:latin typeface="Tahoma" panose="020B0604030504040204" pitchFamily="34" charset="0"/>
              </a:rPr>
              <a:t>3 回路电流法</a:t>
            </a:r>
            <a:r>
              <a:rPr lang="zh-CN" altLang="en-US" sz="2800" b="1">
                <a:solidFill>
                  <a:schemeClr val="accent2"/>
                </a:solidFill>
              </a:rPr>
              <a:t>(</a:t>
            </a:r>
            <a:r>
              <a:rPr lang="en-US" altLang="zh-CN" sz="2800" b="1">
                <a:solidFill>
                  <a:schemeClr val="accent2"/>
                </a:solidFill>
              </a:rPr>
              <a:t>loop current method)</a:t>
            </a:r>
          </a:p>
        </p:txBody>
      </p:sp>
      <p:grpSp>
        <p:nvGrpSpPr>
          <p:cNvPr id="328762" name="Group 58"/>
          <p:cNvGrpSpPr/>
          <p:nvPr/>
        </p:nvGrpSpPr>
        <p:grpSpPr bwMode="auto">
          <a:xfrm>
            <a:off x="304800" y="1581150"/>
            <a:ext cx="8839200" cy="4805363"/>
            <a:chOff x="192" y="996"/>
            <a:chExt cx="5568" cy="3027"/>
          </a:xfrm>
        </p:grpSpPr>
        <p:sp>
          <p:nvSpPr>
            <p:cNvPr id="328757" name="Rectangle 53"/>
            <p:cNvSpPr>
              <a:spLocks noChangeArrowheads="1"/>
            </p:cNvSpPr>
            <p:nvPr/>
          </p:nvSpPr>
          <p:spPr bwMode="auto">
            <a:xfrm>
              <a:off x="192" y="996"/>
              <a:ext cx="5568" cy="30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a:lnSpc>
                  <a:spcPct val="130000"/>
                </a:lnSpc>
                <a:spcBef>
                  <a:spcPct val="50000"/>
                </a:spcBef>
              </a:pPr>
              <a:r>
                <a:rPr lang="zh-CN" altLang="en-US" sz="2400" b="1" dirty="0">
                  <a:latin typeface="宋体" panose="02010600030101010101" pitchFamily="2" charset="-122"/>
                </a:rPr>
                <a:t>是以一组独立回路电流为电路变量求解电路的一种方法。</a:t>
              </a:r>
            </a:p>
            <a:p>
              <a:pPr>
                <a:lnSpc>
                  <a:spcPct val="130000"/>
                </a:lnSpc>
                <a:spcBef>
                  <a:spcPct val="50000"/>
                </a:spcBef>
              </a:pPr>
              <a:r>
                <a:rPr lang="zh-CN" altLang="en-US" sz="2400" b="1" dirty="0">
                  <a:latin typeface="宋体" panose="02010600030101010101" pitchFamily="2" charset="-122"/>
                </a:rPr>
                <a:t>对于一个具有</a:t>
              </a:r>
              <a:r>
                <a:rPr lang="en-US" altLang="zh-CN" sz="2400" b="1" dirty="0">
                  <a:solidFill>
                    <a:schemeClr val="accent2"/>
                  </a:solidFill>
                  <a:latin typeface="宋体" panose="02010600030101010101" pitchFamily="2" charset="-122"/>
                </a:rPr>
                <a:t>n</a:t>
              </a:r>
              <a:r>
                <a:rPr lang="zh-CN" altLang="en-US" sz="2400" b="1" dirty="0">
                  <a:latin typeface="宋体" panose="02010600030101010101" pitchFamily="2" charset="-122"/>
                </a:rPr>
                <a:t>个节点，</a:t>
              </a:r>
              <a:r>
                <a:rPr lang="en-US" altLang="zh-CN" sz="2400" b="1" dirty="0">
                  <a:solidFill>
                    <a:schemeClr val="accent2"/>
                  </a:solidFill>
                  <a:latin typeface="宋体" panose="02010600030101010101" pitchFamily="2" charset="-122"/>
                </a:rPr>
                <a:t>b</a:t>
              </a:r>
              <a:r>
                <a:rPr lang="zh-CN" altLang="en-US" sz="2400" b="1" dirty="0">
                  <a:latin typeface="宋体" panose="02010600030101010101" pitchFamily="2" charset="-122"/>
                </a:rPr>
                <a:t>条支路的电路，则</a:t>
              </a:r>
              <a:r>
                <a:rPr lang="zh-CN" altLang="en-US" sz="2400" b="1" dirty="0">
                  <a:solidFill>
                    <a:schemeClr val="accent2"/>
                  </a:solidFill>
                  <a:latin typeface="宋体" panose="02010600030101010101" pitchFamily="2" charset="-122"/>
                </a:rPr>
                <a:t>回路电流数</a:t>
              </a:r>
              <a:r>
                <a:rPr lang="en-US" altLang="zh-CN" sz="2400" b="1" dirty="0">
                  <a:solidFill>
                    <a:srgbClr val="FF0000"/>
                  </a:solidFill>
                  <a:latin typeface="宋体" panose="02010600030101010101" pitchFamily="2" charset="-122"/>
                </a:rPr>
                <a:t>L</a:t>
              </a:r>
              <a:r>
                <a:rPr lang="zh-CN" altLang="en-US" sz="2400" b="1" dirty="0">
                  <a:solidFill>
                    <a:srgbClr val="FF0000"/>
                  </a:solidFill>
                  <a:latin typeface="宋体" panose="02010600030101010101" pitchFamily="2" charset="-122"/>
                </a:rPr>
                <a:t>=</a:t>
              </a:r>
              <a:r>
                <a:rPr lang="en-US" altLang="zh-CN" sz="2400" b="1" dirty="0">
                  <a:solidFill>
                    <a:srgbClr val="FF0000"/>
                  </a:solidFill>
                  <a:latin typeface="宋体" panose="02010600030101010101" pitchFamily="2" charset="-122"/>
                </a:rPr>
                <a:t>b-n+1</a:t>
              </a:r>
              <a:r>
                <a:rPr lang="en-US" altLang="zh-CN" sz="2400" b="1" dirty="0">
                  <a:latin typeface="宋体" panose="02010600030101010101" pitchFamily="2" charset="-122"/>
                </a:rPr>
                <a:t>。</a:t>
              </a:r>
              <a:r>
                <a:rPr lang="zh-CN" altLang="en-US" sz="2400" b="1" dirty="0">
                  <a:latin typeface="宋体" panose="02010600030101010101" pitchFamily="2" charset="-122"/>
                </a:rPr>
                <a:t>故对</a:t>
              </a:r>
              <a:r>
                <a:rPr lang="en-US" altLang="zh-CN" sz="2400" b="1" dirty="0">
                  <a:latin typeface="宋体" panose="02010600030101010101" pitchFamily="2" charset="-122"/>
                </a:rPr>
                <a:t>L</a:t>
              </a:r>
              <a:r>
                <a:rPr lang="zh-CN" altLang="en-US" sz="2400" b="1" dirty="0">
                  <a:latin typeface="宋体" panose="02010600030101010101" pitchFamily="2" charset="-122"/>
                </a:rPr>
                <a:t>个基本回路列</a:t>
              </a:r>
              <a:r>
                <a:rPr lang="en-US" altLang="zh-CN" sz="2400" b="1" dirty="0">
                  <a:latin typeface="宋体" panose="02010600030101010101" pitchFamily="2" charset="-122"/>
                </a:rPr>
                <a:t>KVL</a:t>
              </a:r>
              <a:r>
                <a:rPr lang="zh-CN" altLang="en-US" sz="2400" b="1" dirty="0">
                  <a:latin typeface="宋体" panose="02010600030101010101" pitchFamily="2" charset="-122"/>
                </a:rPr>
                <a:t>方程，并利用支路方程（</a:t>
              </a:r>
              <a:r>
                <a:rPr lang="en-US" altLang="zh-CN" sz="2400" b="1" dirty="0">
                  <a:latin typeface="宋体" panose="02010600030101010101" pitchFamily="2" charset="-122"/>
                </a:rPr>
                <a:t>VCR）</a:t>
              </a:r>
              <a:r>
                <a:rPr lang="zh-CN" altLang="en-US" sz="2400" b="1" dirty="0">
                  <a:latin typeface="宋体" panose="02010600030101010101" pitchFamily="2" charset="-122"/>
                </a:rPr>
                <a:t>把所有</a:t>
              </a:r>
              <a:r>
                <a:rPr lang="en-US" altLang="zh-CN" sz="2400" b="1" dirty="0">
                  <a:latin typeface="宋体" panose="02010600030101010101" pitchFamily="2" charset="-122"/>
                </a:rPr>
                <a:t>KVL</a:t>
              </a:r>
              <a:r>
                <a:rPr lang="zh-CN" altLang="en-US" sz="2400" b="1" dirty="0">
                  <a:latin typeface="宋体" panose="02010600030101010101" pitchFamily="2" charset="-122"/>
                </a:rPr>
                <a:t>方程通过回路电流来表达。其一般式如下：</a:t>
              </a:r>
              <a:r>
                <a:rPr lang="zh-CN" altLang="en-US" sz="2400" b="1" dirty="0"/>
                <a:t>   </a:t>
              </a:r>
            </a:p>
            <a:p>
              <a:pPr>
                <a:lnSpc>
                  <a:spcPct val="130000"/>
                </a:lnSpc>
                <a:spcBef>
                  <a:spcPct val="50000"/>
                </a:spcBef>
              </a:pPr>
              <a:r>
                <a:rPr lang="zh-CN" altLang="en-US" sz="2400" b="1" dirty="0"/>
                <a:t>                                       </a:t>
              </a:r>
              <a:r>
                <a:rPr lang="en-US" altLang="zh-CN" sz="2400" b="1" dirty="0">
                  <a:solidFill>
                    <a:schemeClr val="tx1"/>
                  </a:solidFill>
                </a:rPr>
                <a:t>R</a:t>
              </a:r>
              <a:r>
                <a:rPr lang="en-US" altLang="zh-CN" sz="2400" b="1" baseline="-25000" dirty="0">
                  <a:solidFill>
                    <a:schemeClr val="tx1"/>
                  </a:solidFill>
                </a:rPr>
                <a:t>11</a:t>
              </a:r>
              <a:r>
                <a:rPr lang="en-US" altLang="zh-CN" sz="2400" b="1" dirty="0">
                  <a:solidFill>
                    <a:schemeClr val="tx1"/>
                  </a:solidFill>
                </a:rPr>
                <a:t>i</a:t>
              </a:r>
              <a:r>
                <a:rPr lang="en-US" altLang="zh-CN" sz="2400" b="1" baseline="-25000" dirty="0">
                  <a:solidFill>
                    <a:schemeClr val="tx1"/>
                  </a:solidFill>
                </a:rPr>
                <a:t>11</a:t>
              </a:r>
              <a:r>
                <a:rPr lang="en-US" altLang="zh-CN" sz="2400" b="1" dirty="0">
                  <a:solidFill>
                    <a:schemeClr val="tx1"/>
                  </a:solidFill>
                </a:rPr>
                <a:t> +R</a:t>
              </a:r>
              <a:r>
                <a:rPr lang="en-US" altLang="zh-CN" sz="2400" b="1" baseline="-25000" dirty="0">
                  <a:solidFill>
                    <a:schemeClr val="tx1"/>
                  </a:solidFill>
                </a:rPr>
                <a:t>12</a:t>
              </a:r>
              <a:r>
                <a:rPr lang="en-US" altLang="zh-CN" sz="2400" b="1" dirty="0">
                  <a:solidFill>
                    <a:schemeClr val="tx1"/>
                  </a:solidFill>
                </a:rPr>
                <a:t> i</a:t>
              </a:r>
              <a:r>
                <a:rPr lang="en-US" altLang="zh-CN" sz="2400" b="1" baseline="-25000" dirty="0">
                  <a:solidFill>
                    <a:schemeClr val="tx1"/>
                  </a:solidFill>
                </a:rPr>
                <a:t>12</a:t>
              </a:r>
              <a:r>
                <a:rPr lang="en-US" altLang="zh-CN" sz="2400" b="1" dirty="0">
                  <a:solidFill>
                    <a:schemeClr val="tx1"/>
                  </a:solidFill>
                </a:rPr>
                <a:t> +…+R</a:t>
              </a:r>
              <a:r>
                <a:rPr lang="en-US" altLang="zh-CN" sz="2400" b="1" baseline="-25000" dirty="0">
                  <a:solidFill>
                    <a:schemeClr val="tx1"/>
                  </a:solidFill>
                </a:rPr>
                <a:t>1L</a:t>
              </a:r>
              <a:r>
                <a:rPr lang="en-US" altLang="zh-CN" sz="2400" b="1" dirty="0">
                  <a:solidFill>
                    <a:schemeClr val="tx1"/>
                  </a:solidFill>
                </a:rPr>
                <a:t> i</a:t>
              </a:r>
              <a:r>
                <a:rPr lang="en-US" altLang="zh-CN" sz="2400" b="1" baseline="-25000" dirty="0">
                  <a:solidFill>
                    <a:schemeClr val="tx1"/>
                  </a:solidFill>
                </a:rPr>
                <a:t>1L</a:t>
              </a:r>
              <a:r>
                <a:rPr lang="en-US" altLang="zh-CN" sz="2400" b="1" dirty="0">
                  <a:solidFill>
                    <a:schemeClr val="tx1"/>
                  </a:solidFill>
                </a:rPr>
                <a:t>= u</a:t>
              </a:r>
              <a:r>
                <a:rPr lang="en-US" altLang="zh-CN" sz="2400" b="1" baseline="-25000" dirty="0">
                  <a:solidFill>
                    <a:schemeClr val="tx1"/>
                  </a:solidFill>
                </a:rPr>
                <a:t>S11</a:t>
              </a:r>
            </a:p>
            <a:p>
              <a:pPr algn="ctr">
                <a:lnSpc>
                  <a:spcPct val="130000"/>
                </a:lnSpc>
                <a:spcBef>
                  <a:spcPct val="50000"/>
                </a:spcBef>
              </a:pPr>
              <a:r>
                <a:rPr lang="en-US" altLang="zh-CN" sz="2400" b="1" dirty="0">
                  <a:solidFill>
                    <a:schemeClr val="tx1"/>
                  </a:solidFill>
                </a:rPr>
                <a:t>                  R</a:t>
              </a:r>
              <a:r>
                <a:rPr lang="en-US" altLang="zh-CN" sz="2400" b="1" baseline="-25000" dirty="0">
                  <a:solidFill>
                    <a:schemeClr val="tx1"/>
                  </a:solidFill>
                </a:rPr>
                <a:t>21</a:t>
              </a:r>
              <a:r>
                <a:rPr lang="en-US" altLang="zh-CN" sz="2400" b="1" dirty="0">
                  <a:solidFill>
                    <a:schemeClr val="tx1"/>
                  </a:solidFill>
                </a:rPr>
                <a:t> i</a:t>
              </a:r>
              <a:r>
                <a:rPr lang="en-US" altLang="zh-CN" sz="2400" b="1" baseline="-25000" dirty="0">
                  <a:solidFill>
                    <a:schemeClr val="tx1"/>
                  </a:solidFill>
                </a:rPr>
                <a:t>11</a:t>
              </a:r>
              <a:r>
                <a:rPr lang="en-US" altLang="zh-CN" sz="2400" b="1" dirty="0">
                  <a:solidFill>
                    <a:schemeClr val="tx1"/>
                  </a:solidFill>
                </a:rPr>
                <a:t> +R</a:t>
              </a:r>
              <a:r>
                <a:rPr lang="en-US" altLang="zh-CN" sz="2400" b="1" baseline="-25000" dirty="0">
                  <a:solidFill>
                    <a:schemeClr val="tx1"/>
                  </a:solidFill>
                </a:rPr>
                <a:t>22</a:t>
              </a:r>
              <a:r>
                <a:rPr lang="en-US" altLang="zh-CN" sz="2400" b="1" dirty="0">
                  <a:solidFill>
                    <a:schemeClr val="tx1"/>
                  </a:solidFill>
                </a:rPr>
                <a:t>i</a:t>
              </a:r>
              <a:r>
                <a:rPr lang="en-US" altLang="zh-CN" sz="2400" b="1" baseline="-25000" dirty="0">
                  <a:solidFill>
                    <a:schemeClr val="tx1"/>
                  </a:solidFill>
                </a:rPr>
                <a:t>12</a:t>
              </a:r>
              <a:r>
                <a:rPr lang="en-US" altLang="zh-CN" sz="2400" b="1" dirty="0">
                  <a:solidFill>
                    <a:schemeClr val="tx1"/>
                  </a:solidFill>
                </a:rPr>
                <a:t> +…+R</a:t>
              </a:r>
              <a:r>
                <a:rPr lang="en-US" altLang="zh-CN" sz="2400" b="1" baseline="-25000" dirty="0">
                  <a:solidFill>
                    <a:schemeClr val="tx1"/>
                  </a:solidFill>
                </a:rPr>
                <a:t>2L</a:t>
              </a:r>
              <a:r>
                <a:rPr lang="en-US" altLang="zh-CN" sz="2400" b="1" dirty="0">
                  <a:solidFill>
                    <a:schemeClr val="tx1"/>
                  </a:solidFill>
                </a:rPr>
                <a:t> i</a:t>
              </a:r>
              <a:r>
                <a:rPr lang="en-US" altLang="zh-CN" sz="2400" b="1" baseline="-25000" dirty="0">
                  <a:solidFill>
                    <a:schemeClr val="tx1"/>
                  </a:solidFill>
                </a:rPr>
                <a:t>1L</a:t>
              </a:r>
              <a:r>
                <a:rPr lang="en-US" altLang="zh-CN" sz="2400" b="1" dirty="0">
                  <a:solidFill>
                    <a:schemeClr val="tx1"/>
                  </a:solidFill>
                </a:rPr>
                <a:t>= u</a:t>
              </a:r>
              <a:r>
                <a:rPr lang="en-US" altLang="zh-CN" sz="2400" b="1" baseline="-25000" dirty="0">
                  <a:solidFill>
                    <a:schemeClr val="tx1"/>
                  </a:solidFill>
                </a:rPr>
                <a:t>S22</a:t>
              </a:r>
            </a:p>
            <a:p>
              <a:pPr algn="ctr">
                <a:lnSpc>
                  <a:spcPct val="130000"/>
                </a:lnSpc>
                <a:spcBef>
                  <a:spcPct val="50000"/>
                </a:spcBef>
              </a:pPr>
              <a:r>
                <a:rPr lang="en-US" altLang="zh-CN" sz="2400" b="1" dirty="0">
                  <a:solidFill>
                    <a:schemeClr val="tx1"/>
                  </a:solidFill>
                </a:rPr>
                <a:t>                   … … … … … … … …</a:t>
              </a:r>
              <a:endParaRPr lang="en-US" altLang="zh-CN" sz="2400" b="1" baseline="-25000" dirty="0">
                <a:solidFill>
                  <a:schemeClr val="tx1"/>
                </a:solidFill>
              </a:endParaRPr>
            </a:p>
            <a:p>
              <a:pPr>
                <a:lnSpc>
                  <a:spcPct val="130000"/>
                </a:lnSpc>
                <a:spcBef>
                  <a:spcPct val="50000"/>
                </a:spcBef>
              </a:pPr>
              <a:r>
                <a:rPr lang="en-US" altLang="zh-CN" sz="2400" b="1" baseline="-25000" dirty="0">
                  <a:solidFill>
                    <a:schemeClr val="tx1"/>
                  </a:solidFill>
                </a:rPr>
                <a:t>                                                            </a:t>
              </a:r>
              <a:r>
                <a:rPr lang="en-US" altLang="zh-CN" sz="2400" b="1" dirty="0">
                  <a:solidFill>
                    <a:schemeClr val="tx1"/>
                  </a:solidFill>
                </a:rPr>
                <a:t>R</a:t>
              </a:r>
              <a:r>
                <a:rPr lang="en-US" altLang="zh-CN" sz="2400" b="1" baseline="-25000" dirty="0">
                  <a:solidFill>
                    <a:schemeClr val="tx1"/>
                  </a:solidFill>
                </a:rPr>
                <a:t>L1</a:t>
              </a:r>
              <a:r>
                <a:rPr lang="en-US" altLang="zh-CN" sz="2400" b="1" dirty="0">
                  <a:solidFill>
                    <a:schemeClr val="tx1"/>
                  </a:solidFill>
                </a:rPr>
                <a:t> i</a:t>
              </a:r>
              <a:r>
                <a:rPr lang="en-US" altLang="zh-CN" sz="2400" b="1" baseline="-25000" dirty="0">
                  <a:solidFill>
                    <a:schemeClr val="tx1"/>
                  </a:solidFill>
                </a:rPr>
                <a:t>11</a:t>
              </a:r>
              <a:r>
                <a:rPr lang="en-US" altLang="zh-CN" sz="2400" b="1" dirty="0">
                  <a:solidFill>
                    <a:schemeClr val="tx1"/>
                  </a:solidFill>
                </a:rPr>
                <a:t> +R</a:t>
              </a:r>
              <a:r>
                <a:rPr lang="en-US" altLang="zh-CN" sz="2400" b="1" baseline="-25000" dirty="0">
                  <a:solidFill>
                    <a:schemeClr val="tx1"/>
                  </a:solidFill>
                </a:rPr>
                <a:t>L2</a:t>
              </a:r>
              <a:r>
                <a:rPr lang="en-US" altLang="zh-CN" sz="2400" b="1" dirty="0">
                  <a:solidFill>
                    <a:schemeClr val="tx1"/>
                  </a:solidFill>
                </a:rPr>
                <a:t>i</a:t>
              </a:r>
              <a:r>
                <a:rPr lang="en-US" altLang="zh-CN" sz="2400" b="1" baseline="-25000" dirty="0">
                  <a:solidFill>
                    <a:schemeClr val="tx1"/>
                  </a:solidFill>
                </a:rPr>
                <a:t>12</a:t>
              </a:r>
              <a:r>
                <a:rPr lang="en-US" altLang="zh-CN" sz="2400" b="1" dirty="0">
                  <a:solidFill>
                    <a:schemeClr val="tx1"/>
                  </a:solidFill>
                </a:rPr>
                <a:t> +…+R</a:t>
              </a:r>
              <a:r>
                <a:rPr lang="en-US" altLang="zh-CN" sz="2400" b="1" baseline="-25000" dirty="0">
                  <a:solidFill>
                    <a:schemeClr val="tx1"/>
                  </a:solidFill>
                </a:rPr>
                <a:t>LL</a:t>
              </a:r>
              <a:r>
                <a:rPr lang="en-US" altLang="zh-CN" sz="2400" b="1" dirty="0">
                  <a:solidFill>
                    <a:schemeClr val="tx1"/>
                  </a:solidFill>
                </a:rPr>
                <a:t> i</a:t>
              </a:r>
              <a:r>
                <a:rPr lang="en-US" altLang="zh-CN" sz="2400" b="1" baseline="-25000" dirty="0">
                  <a:solidFill>
                    <a:schemeClr val="tx1"/>
                  </a:solidFill>
                </a:rPr>
                <a:t>1L</a:t>
              </a:r>
              <a:r>
                <a:rPr lang="en-US" altLang="zh-CN" sz="2400" b="1" dirty="0">
                  <a:solidFill>
                    <a:schemeClr val="tx1"/>
                  </a:solidFill>
                </a:rPr>
                <a:t>= </a:t>
              </a:r>
              <a:r>
                <a:rPr lang="en-US" altLang="zh-CN" sz="2400" b="1" dirty="0" err="1">
                  <a:solidFill>
                    <a:schemeClr val="tx1"/>
                  </a:solidFill>
                </a:rPr>
                <a:t>u</a:t>
              </a:r>
              <a:r>
                <a:rPr lang="en-US" altLang="zh-CN" sz="2400" b="1" baseline="-25000" dirty="0" err="1">
                  <a:solidFill>
                    <a:schemeClr val="tx1"/>
                  </a:solidFill>
                </a:rPr>
                <a:t>SLL</a:t>
              </a:r>
              <a:r>
                <a:rPr lang="en-US" altLang="zh-CN" sz="2400" b="1" baseline="-25000" dirty="0"/>
                <a:t>  </a:t>
              </a:r>
              <a:endParaRPr lang="zh-CN" altLang="en-US" sz="2400" b="1" dirty="0"/>
            </a:p>
          </p:txBody>
        </p:sp>
        <p:sp>
          <p:nvSpPr>
            <p:cNvPr id="328758" name="AutoShape 54"/>
            <p:cNvSpPr/>
            <p:nvPr/>
          </p:nvSpPr>
          <p:spPr bwMode="auto">
            <a:xfrm>
              <a:off x="5273" y="2520"/>
              <a:ext cx="192" cy="1296"/>
            </a:xfrm>
            <a:prstGeom prst="rightBrace">
              <a:avLst>
                <a:gd name="adj1" fmla="val 56250"/>
                <a:gd name="adj2" fmla="val 50000"/>
              </a:avLst>
            </a:prstGeom>
            <a:noFill/>
            <a:ln w="9525">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328759" name="Rectangle 55"/>
          <p:cNvSpPr>
            <a:spLocks noChangeArrowheads="1"/>
          </p:cNvSpPr>
          <p:nvPr/>
        </p:nvSpPr>
        <p:spPr bwMode="auto">
          <a:xfrm>
            <a:off x="302895" y="1014413"/>
            <a:ext cx="1254760" cy="566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30000"/>
              </a:lnSpc>
              <a:spcBef>
                <a:spcPct val="50000"/>
              </a:spcBef>
            </a:pPr>
            <a:r>
              <a:rPr lang="zh-CN" altLang="en-US" sz="2400" b="1" dirty="0">
                <a:solidFill>
                  <a:schemeClr val="accent2"/>
                </a:solidFill>
                <a:latin typeface="宋体" panose="02010600030101010101" pitchFamily="2" charset="-122"/>
              </a:rPr>
              <a:t>回路法: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28756"/>
                                        </p:tgtEl>
                                        <p:attrNameLst>
                                          <p:attrName>style.visibility</p:attrName>
                                        </p:attrNameLst>
                                      </p:cBhvr>
                                      <p:to>
                                        <p:strVal val="visible"/>
                                      </p:to>
                                    </p:set>
                                    <p:anim calcmode="lin" valueType="num">
                                      <p:cBhvr additive="base">
                                        <p:cTn id="7" dur="500" fill="hold"/>
                                        <p:tgtEl>
                                          <p:spTgt spid="328756"/>
                                        </p:tgtEl>
                                        <p:attrNameLst>
                                          <p:attrName>ppt_x</p:attrName>
                                        </p:attrNameLst>
                                      </p:cBhvr>
                                      <p:tavLst>
                                        <p:tav tm="0">
                                          <p:val>
                                            <p:strVal val="0-#ppt_w/2"/>
                                          </p:val>
                                        </p:tav>
                                        <p:tav tm="100000">
                                          <p:val>
                                            <p:strVal val="#ppt_x"/>
                                          </p:val>
                                        </p:tav>
                                      </p:tavLst>
                                    </p:anim>
                                    <p:anim calcmode="lin" valueType="num">
                                      <p:cBhvr additive="base">
                                        <p:cTn id="8" dur="500" fill="hold"/>
                                        <p:tgtEl>
                                          <p:spTgt spid="3287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8759"/>
                                        </p:tgtEl>
                                        <p:attrNameLst>
                                          <p:attrName>style.visibility</p:attrName>
                                        </p:attrNameLst>
                                      </p:cBhvr>
                                      <p:to>
                                        <p:strVal val="visible"/>
                                      </p:to>
                                    </p:set>
                                    <p:anim calcmode="lin" valueType="num">
                                      <p:cBhvr additive="base">
                                        <p:cTn id="12" dur="500" fill="hold"/>
                                        <p:tgtEl>
                                          <p:spTgt spid="328759"/>
                                        </p:tgtEl>
                                        <p:attrNameLst>
                                          <p:attrName>ppt_x</p:attrName>
                                        </p:attrNameLst>
                                      </p:cBhvr>
                                      <p:tavLst>
                                        <p:tav tm="0">
                                          <p:val>
                                            <p:strVal val="0-#ppt_w/2"/>
                                          </p:val>
                                        </p:tav>
                                        <p:tav tm="100000">
                                          <p:val>
                                            <p:strVal val="#ppt_x"/>
                                          </p:val>
                                        </p:tav>
                                      </p:tavLst>
                                    </p:anim>
                                    <p:anim calcmode="lin" valueType="num">
                                      <p:cBhvr additive="base">
                                        <p:cTn id="13" dur="500" fill="hold"/>
                                        <p:tgtEl>
                                          <p:spTgt spid="32875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28762"/>
                                        </p:tgtEl>
                                        <p:attrNameLst>
                                          <p:attrName>style.visibility</p:attrName>
                                        </p:attrNameLst>
                                      </p:cBhvr>
                                      <p:to>
                                        <p:strVal val="visible"/>
                                      </p:to>
                                    </p:set>
                                    <p:animEffect transition="in" filter="blinds(horizontal)">
                                      <p:cBhvr>
                                        <p:cTn id="18" dur="500"/>
                                        <p:tgtEl>
                                          <p:spTgt spid="328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56" grpId="0" bldLvl="0" animBg="1"/>
      <p:bldP spid="328759" grpId="0" bldLvl="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247015"/>
            <a:ext cx="7848600" cy="720725"/>
          </a:xfrm>
        </p:spPr>
        <p:txBody>
          <a:bodyPr/>
          <a:lstStyle/>
          <a:p>
            <a:r>
              <a:rPr lang="en-US" altLang="zh-CN" b="1">
                <a:solidFill>
                  <a:schemeClr val="accent2"/>
                </a:solidFill>
                <a:effectLst>
                  <a:outerShdw blurRad="38100" dist="38100" dir="2700000" algn="tl">
                    <a:srgbClr val="000000"/>
                  </a:outerShdw>
                </a:effectLst>
                <a:latin typeface="Tahoma" panose="020B0604030504040204" pitchFamily="34" charset="0"/>
                <a:sym typeface="+mn-ea"/>
              </a:rPr>
              <a:t>2.</a:t>
            </a:r>
            <a:r>
              <a:rPr lang="zh-CN" altLang="en-US" b="1">
                <a:solidFill>
                  <a:schemeClr val="accent2"/>
                </a:solidFill>
                <a:effectLst>
                  <a:outerShdw blurRad="38100" dist="38100" dir="2700000" algn="tl">
                    <a:srgbClr val="000000"/>
                  </a:outerShdw>
                </a:effectLst>
                <a:latin typeface="Tahoma" panose="020B0604030504040204" pitchFamily="34" charset="0"/>
                <a:sym typeface="+mn-ea"/>
              </a:rPr>
              <a:t>3 回路电流法</a:t>
            </a:r>
            <a:endParaRPr lang="zh-CN" altLang="en-US">
              <a:solidFill>
                <a:schemeClr val="accent2"/>
              </a:solidFill>
            </a:endParaRPr>
          </a:p>
        </p:txBody>
      </p:sp>
      <p:pic>
        <p:nvPicPr>
          <p:cNvPr id="6" name="内容占位符 5"/>
          <p:cNvPicPr>
            <a:picLocks noGrp="1" noChangeAspect="1"/>
          </p:cNvPicPr>
          <p:nvPr>
            <p:ph idx="1"/>
          </p:nvPr>
        </p:nvPicPr>
        <p:blipFill>
          <a:blip r:embed="rId3"/>
          <a:srcRect t="7216" r="51493"/>
          <a:stretch>
            <a:fillRect/>
          </a:stretch>
        </p:blipFill>
        <p:spPr>
          <a:xfrm>
            <a:off x="179070" y="1595755"/>
            <a:ext cx="4165600" cy="3465195"/>
          </a:xfrm>
          <a:prstGeom prst="rect">
            <a:avLst/>
          </a:prstGeom>
        </p:spPr>
      </p:pic>
      <p:sp>
        <p:nvSpPr>
          <p:cNvPr id="328759" name="Rectangle 55"/>
          <p:cNvSpPr>
            <a:spLocks noChangeArrowheads="1"/>
          </p:cNvSpPr>
          <p:nvPr/>
        </p:nvSpPr>
        <p:spPr bwMode="auto">
          <a:xfrm>
            <a:off x="300355" y="967423"/>
            <a:ext cx="2021840" cy="566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a:lnSpc>
                <a:spcPct val="130000"/>
              </a:lnSpc>
              <a:spcBef>
                <a:spcPct val="50000"/>
              </a:spcBef>
            </a:pPr>
            <a:r>
              <a:rPr lang="zh-CN" altLang="en-US" sz="2400" b="1" dirty="0">
                <a:solidFill>
                  <a:schemeClr val="accent2"/>
                </a:solidFill>
                <a:latin typeface="宋体" panose="02010600030101010101" pitchFamily="2" charset="-122"/>
              </a:rPr>
              <a:t>例，见图</a:t>
            </a:r>
            <a:r>
              <a:rPr lang="en-US" altLang="zh-CN" sz="2400" b="1" dirty="0">
                <a:solidFill>
                  <a:schemeClr val="accent2"/>
                </a:solidFill>
                <a:latin typeface="宋体" panose="02010600030101010101" pitchFamily="2" charset="-122"/>
              </a:rPr>
              <a:t>2-16</a:t>
            </a:r>
            <a:endParaRPr lang="zh-CN" altLang="en-US" sz="2400" b="1" dirty="0">
              <a:solidFill>
                <a:schemeClr val="accent2"/>
              </a:solidFill>
              <a:latin typeface="宋体" panose="02010600030101010101" pitchFamily="2" charset="-122"/>
            </a:endParaRPr>
          </a:p>
        </p:txBody>
      </p:sp>
      <p:sp>
        <p:nvSpPr>
          <p:cNvPr id="9" name="文本框 8"/>
          <p:cNvSpPr txBox="1"/>
          <p:nvPr/>
        </p:nvSpPr>
        <p:spPr>
          <a:xfrm>
            <a:off x="4676775" y="1320800"/>
            <a:ext cx="2362200" cy="365760"/>
          </a:xfrm>
          <a:prstGeom prst="rect">
            <a:avLst/>
          </a:prstGeom>
          <a:noFill/>
        </p:spPr>
        <p:txBody>
          <a:bodyPr wrap="square" rtlCol="0">
            <a:spAutoFit/>
          </a:bodyPr>
          <a:lstStyle/>
          <a:p>
            <a:r>
              <a:rPr lang="en-US" altLang="zh-CN" b="1">
                <a:solidFill>
                  <a:schemeClr val="accent2"/>
                </a:solidFill>
              </a:rPr>
              <a:t>1</a:t>
            </a:r>
            <a:r>
              <a:rPr lang="zh-CN" altLang="en-US" b="1">
                <a:solidFill>
                  <a:schemeClr val="accent2"/>
                </a:solidFill>
              </a:rPr>
              <a:t>、选取独立回路</a:t>
            </a:r>
          </a:p>
        </p:txBody>
      </p:sp>
      <p:sp>
        <p:nvSpPr>
          <p:cNvPr id="10" name="文本框 9"/>
          <p:cNvSpPr txBox="1"/>
          <p:nvPr/>
        </p:nvSpPr>
        <p:spPr>
          <a:xfrm>
            <a:off x="485775" y="5060950"/>
            <a:ext cx="3019425" cy="914400"/>
          </a:xfrm>
          <a:prstGeom prst="rect">
            <a:avLst/>
          </a:prstGeom>
          <a:noFill/>
        </p:spPr>
        <p:txBody>
          <a:bodyPr wrap="square" rtlCol="0">
            <a:spAutoFit/>
          </a:bodyPr>
          <a:lstStyle/>
          <a:p>
            <a:r>
              <a:rPr lang="zh-CN" altLang="en-US" b="1">
                <a:solidFill>
                  <a:schemeClr val="accent2"/>
                </a:solidFill>
                <a:latin typeface="华文隶书" panose="02010800040101010101" charset="-122"/>
                <a:ea typeface="华文隶书" panose="02010800040101010101" charset="-122"/>
              </a:rPr>
              <a:t>支路：</a:t>
            </a:r>
            <a:r>
              <a:rPr lang="en-US" altLang="zh-CN" b="1">
                <a:solidFill>
                  <a:schemeClr val="accent2"/>
                </a:solidFill>
                <a:latin typeface="华文隶书" panose="02010800040101010101" charset="-122"/>
                <a:ea typeface="华文隶书" panose="02010800040101010101" charset="-122"/>
              </a:rPr>
              <a:t>b=6</a:t>
            </a:r>
          </a:p>
          <a:p>
            <a:r>
              <a:rPr lang="zh-CN" altLang="en-US" b="1">
                <a:solidFill>
                  <a:schemeClr val="accent2"/>
                </a:solidFill>
                <a:latin typeface="华文隶书" panose="02010800040101010101" charset="-122"/>
                <a:ea typeface="华文隶书" panose="02010800040101010101" charset="-122"/>
              </a:rPr>
              <a:t>节点数：</a:t>
            </a:r>
            <a:r>
              <a:rPr lang="en-US" altLang="zh-CN" b="1">
                <a:solidFill>
                  <a:schemeClr val="accent2"/>
                </a:solidFill>
                <a:latin typeface="华文隶书" panose="02010800040101010101" charset="-122"/>
                <a:ea typeface="华文隶书" panose="02010800040101010101" charset="-122"/>
              </a:rPr>
              <a:t>n=4</a:t>
            </a:r>
          </a:p>
          <a:p>
            <a:r>
              <a:rPr lang="zh-CN" altLang="en-US" b="1">
                <a:solidFill>
                  <a:schemeClr val="accent2"/>
                </a:solidFill>
                <a:latin typeface="华文隶书" panose="02010800040101010101" charset="-122"/>
                <a:ea typeface="华文隶书" panose="02010800040101010101" charset="-122"/>
              </a:rPr>
              <a:t>独立回路数：</a:t>
            </a:r>
            <a:r>
              <a:rPr lang="en-US" altLang="zh-CN" b="1">
                <a:solidFill>
                  <a:schemeClr val="accent2"/>
                </a:solidFill>
                <a:latin typeface="华文隶书" panose="02010800040101010101" charset="-122"/>
                <a:ea typeface="华文隶书" panose="02010800040101010101" charset="-122"/>
              </a:rPr>
              <a:t>l=b-(n-1)=3</a:t>
            </a:r>
          </a:p>
        </p:txBody>
      </p:sp>
      <p:sp>
        <p:nvSpPr>
          <p:cNvPr id="11" name="文本框 10"/>
          <p:cNvSpPr txBox="1"/>
          <p:nvPr/>
        </p:nvSpPr>
        <p:spPr>
          <a:xfrm>
            <a:off x="4684395" y="1762760"/>
            <a:ext cx="3485515" cy="365760"/>
          </a:xfrm>
          <a:prstGeom prst="rect">
            <a:avLst/>
          </a:prstGeom>
          <a:noFill/>
        </p:spPr>
        <p:txBody>
          <a:bodyPr wrap="square" rtlCol="0">
            <a:spAutoFit/>
          </a:bodyPr>
          <a:lstStyle/>
          <a:p>
            <a:r>
              <a:rPr lang="en-US" altLang="zh-CN" b="1">
                <a:solidFill>
                  <a:schemeClr val="accent2"/>
                </a:solidFill>
              </a:rPr>
              <a:t>2</a:t>
            </a:r>
            <a:r>
              <a:rPr lang="zh-CN" altLang="en-US" b="1">
                <a:solidFill>
                  <a:schemeClr val="accent2"/>
                </a:solidFill>
              </a:rPr>
              <a:t>、标记回路假想电流及其方向</a:t>
            </a:r>
          </a:p>
        </p:txBody>
      </p:sp>
      <p:sp>
        <p:nvSpPr>
          <p:cNvPr id="12" name="文本框 11"/>
          <p:cNvSpPr txBox="1"/>
          <p:nvPr/>
        </p:nvSpPr>
        <p:spPr>
          <a:xfrm>
            <a:off x="4655185" y="2128520"/>
            <a:ext cx="3037840" cy="914400"/>
          </a:xfrm>
          <a:prstGeom prst="rect">
            <a:avLst/>
          </a:prstGeom>
          <a:noFill/>
        </p:spPr>
        <p:txBody>
          <a:bodyPr wrap="square" rtlCol="0">
            <a:spAutoFit/>
          </a:bodyPr>
          <a:lstStyle/>
          <a:p>
            <a:r>
              <a:rPr lang="en-US" altLang="zh-CN" b="1">
                <a:solidFill>
                  <a:schemeClr val="accent2"/>
                </a:solidFill>
              </a:rPr>
              <a:t>3</a:t>
            </a:r>
            <a:r>
              <a:rPr lang="zh-CN" altLang="en-US" b="1">
                <a:solidFill>
                  <a:schemeClr val="accent2"/>
                </a:solidFill>
              </a:rPr>
              <a:t>、列写回路</a:t>
            </a:r>
            <a:r>
              <a:rPr lang="en-US" altLang="zh-CN" b="1">
                <a:solidFill>
                  <a:schemeClr val="accent2"/>
                </a:solidFill>
              </a:rPr>
              <a:t>KVL</a:t>
            </a:r>
            <a:r>
              <a:rPr lang="zh-CN" altLang="en-US" b="1">
                <a:solidFill>
                  <a:schemeClr val="accent2"/>
                </a:solidFill>
              </a:rPr>
              <a:t>方程（注意支路电路与回路假想电流的关系</a:t>
            </a:r>
          </a:p>
        </p:txBody>
      </p:sp>
      <p:grpSp>
        <p:nvGrpSpPr>
          <p:cNvPr id="27" name="组合 26"/>
          <p:cNvGrpSpPr/>
          <p:nvPr/>
        </p:nvGrpSpPr>
        <p:grpSpPr>
          <a:xfrm>
            <a:off x="4471670" y="2908935"/>
            <a:ext cx="4514215" cy="1287145"/>
            <a:chOff x="6983" y="5421"/>
            <a:chExt cx="7109" cy="2027"/>
          </a:xfrm>
        </p:grpSpPr>
        <p:graphicFrame>
          <p:nvGraphicFramePr>
            <p:cNvPr id="13" name="对象 12"/>
            <p:cNvGraphicFramePr/>
            <p:nvPr/>
          </p:nvGraphicFramePr>
          <p:xfrm>
            <a:off x="6984" y="5503"/>
            <a:ext cx="2056" cy="911"/>
          </p:xfrm>
          <a:graphic>
            <a:graphicData uri="http://schemas.openxmlformats.org/presentationml/2006/ole">
              <mc:AlternateContent xmlns:mc="http://schemas.openxmlformats.org/markup-compatibility/2006">
                <mc:Choice xmlns:v="urn:schemas-microsoft-com:vml" Requires="v">
                  <p:oleObj spid="_x0000_s29739" r:id="rId4" imgW="932815" imgH="508000" progId="Equation.DSMT4">
                    <p:embed/>
                  </p:oleObj>
                </mc:Choice>
                <mc:Fallback>
                  <p:oleObj r:id="rId4" imgW="932815" imgH="508000" progId="Equation.DSMT4">
                    <p:embed/>
                    <p:pic>
                      <p:nvPicPr>
                        <p:cNvPr id="0" name="图片 13"/>
                        <p:cNvPicPr/>
                        <p:nvPr/>
                      </p:nvPicPr>
                      <p:blipFill>
                        <a:blip r:embed="rId5"/>
                        <a:stretch>
                          <a:fillRect/>
                        </a:stretch>
                      </p:blipFill>
                      <p:spPr>
                        <a:xfrm>
                          <a:off x="6984" y="5503"/>
                          <a:ext cx="2056" cy="911"/>
                        </a:xfrm>
                        <a:prstGeom prst="rect">
                          <a:avLst/>
                        </a:prstGeom>
                      </p:spPr>
                    </p:pic>
                  </p:oleObj>
                </mc:Fallback>
              </mc:AlternateContent>
            </a:graphicData>
          </a:graphic>
        </p:graphicFrame>
        <p:graphicFrame>
          <p:nvGraphicFramePr>
            <p:cNvPr id="15" name="对象 14"/>
            <p:cNvGraphicFramePr/>
            <p:nvPr/>
          </p:nvGraphicFramePr>
          <p:xfrm>
            <a:off x="9153" y="5503"/>
            <a:ext cx="2045" cy="911"/>
          </p:xfrm>
          <a:graphic>
            <a:graphicData uri="http://schemas.openxmlformats.org/presentationml/2006/ole">
              <mc:AlternateContent xmlns:mc="http://schemas.openxmlformats.org/markup-compatibility/2006">
                <mc:Choice xmlns:v="urn:schemas-microsoft-com:vml" Requires="v">
                  <p:oleObj spid="_x0000_s29740" r:id="rId6" imgW="1424305" imgH="508000" progId="Equation.DSMT4">
                    <p:embed/>
                  </p:oleObj>
                </mc:Choice>
                <mc:Fallback>
                  <p:oleObj r:id="rId6" imgW="1424305" imgH="508000" progId="Equation.DSMT4">
                    <p:embed/>
                    <p:pic>
                      <p:nvPicPr>
                        <p:cNvPr id="0" name="图片 15"/>
                        <p:cNvPicPr/>
                        <p:nvPr/>
                      </p:nvPicPr>
                      <p:blipFill>
                        <a:blip r:embed="rId7"/>
                        <a:stretch>
                          <a:fillRect/>
                        </a:stretch>
                      </p:blipFill>
                      <p:spPr>
                        <a:xfrm>
                          <a:off x="9153" y="5503"/>
                          <a:ext cx="2045" cy="911"/>
                        </a:xfrm>
                        <a:prstGeom prst="rect">
                          <a:avLst/>
                        </a:prstGeom>
                      </p:spPr>
                    </p:pic>
                  </p:oleObj>
                </mc:Fallback>
              </mc:AlternateContent>
            </a:graphicData>
          </a:graphic>
        </p:graphicFrame>
        <p:graphicFrame>
          <p:nvGraphicFramePr>
            <p:cNvPr id="17" name="对象 16"/>
            <p:cNvGraphicFramePr/>
            <p:nvPr/>
          </p:nvGraphicFramePr>
          <p:xfrm>
            <a:off x="6983" y="6571"/>
            <a:ext cx="1917" cy="780"/>
          </p:xfrm>
          <a:graphic>
            <a:graphicData uri="http://schemas.openxmlformats.org/presentationml/2006/ole">
              <mc:AlternateContent xmlns:mc="http://schemas.openxmlformats.org/markup-compatibility/2006">
                <mc:Choice xmlns:v="urn:schemas-microsoft-com:vml" Requires="v">
                  <p:oleObj spid="_x0000_s29741" r:id="rId8" imgW="977900" imgH="488315" progId="Equation.DSMT4">
                    <p:embed/>
                  </p:oleObj>
                </mc:Choice>
                <mc:Fallback>
                  <p:oleObj r:id="rId8" imgW="977900" imgH="488315" progId="Equation.DSMT4">
                    <p:embed/>
                    <p:pic>
                      <p:nvPicPr>
                        <p:cNvPr id="0" name="图片 17"/>
                        <p:cNvPicPr/>
                        <p:nvPr/>
                      </p:nvPicPr>
                      <p:blipFill>
                        <a:blip r:embed="rId9"/>
                        <a:stretch>
                          <a:fillRect/>
                        </a:stretch>
                      </p:blipFill>
                      <p:spPr>
                        <a:xfrm>
                          <a:off x="6983" y="6571"/>
                          <a:ext cx="1917" cy="780"/>
                        </a:xfrm>
                        <a:prstGeom prst="rect">
                          <a:avLst/>
                        </a:prstGeom>
                      </p:spPr>
                    </p:pic>
                  </p:oleObj>
                </mc:Fallback>
              </mc:AlternateContent>
            </a:graphicData>
          </a:graphic>
        </p:graphicFrame>
        <p:graphicFrame>
          <p:nvGraphicFramePr>
            <p:cNvPr id="19" name="对象 18"/>
            <p:cNvGraphicFramePr/>
            <p:nvPr/>
          </p:nvGraphicFramePr>
          <p:xfrm>
            <a:off x="9465" y="6416"/>
            <a:ext cx="1823" cy="1032"/>
          </p:xfrm>
          <a:graphic>
            <a:graphicData uri="http://schemas.openxmlformats.org/presentationml/2006/ole">
              <mc:AlternateContent xmlns:mc="http://schemas.openxmlformats.org/markup-compatibility/2006">
                <mc:Choice xmlns:v="urn:schemas-microsoft-com:vml" Requires="v">
                  <p:oleObj spid="_x0000_s29742" r:id="rId10" imgW="875665" imgH="497840" progId="Equation.DSMT4">
                    <p:embed/>
                  </p:oleObj>
                </mc:Choice>
                <mc:Fallback>
                  <p:oleObj r:id="rId10" imgW="875665" imgH="497840" progId="Equation.DSMT4">
                    <p:embed/>
                    <p:pic>
                      <p:nvPicPr>
                        <p:cNvPr id="0" name="图片 19"/>
                        <p:cNvPicPr/>
                        <p:nvPr/>
                      </p:nvPicPr>
                      <p:blipFill>
                        <a:blip r:embed="rId11"/>
                        <a:stretch>
                          <a:fillRect/>
                        </a:stretch>
                      </p:blipFill>
                      <p:spPr>
                        <a:xfrm>
                          <a:off x="9465" y="6416"/>
                          <a:ext cx="1823" cy="1032"/>
                        </a:xfrm>
                        <a:prstGeom prst="rect">
                          <a:avLst/>
                        </a:prstGeom>
                      </p:spPr>
                    </p:pic>
                  </p:oleObj>
                </mc:Fallback>
              </mc:AlternateContent>
            </a:graphicData>
          </a:graphic>
        </p:graphicFrame>
        <p:graphicFrame>
          <p:nvGraphicFramePr>
            <p:cNvPr id="21" name="对象 20"/>
            <p:cNvGraphicFramePr/>
            <p:nvPr/>
          </p:nvGraphicFramePr>
          <p:xfrm>
            <a:off x="11485" y="6232"/>
            <a:ext cx="2607" cy="1216"/>
          </p:xfrm>
          <a:graphic>
            <a:graphicData uri="http://schemas.openxmlformats.org/presentationml/2006/ole">
              <mc:AlternateContent xmlns:mc="http://schemas.openxmlformats.org/markup-compatibility/2006">
                <mc:Choice xmlns:v="urn:schemas-microsoft-com:vml" Requires="v">
                  <p:oleObj spid="_x0000_s29743" r:id="rId12" imgW="906780" imgH="497840" progId="Equation.DSMT4">
                    <p:embed/>
                  </p:oleObj>
                </mc:Choice>
                <mc:Fallback>
                  <p:oleObj r:id="rId12" imgW="906780" imgH="497840" progId="Equation.DSMT4">
                    <p:embed/>
                    <p:pic>
                      <p:nvPicPr>
                        <p:cNvPr id="0" name="图片 21"/>
                        <p:cNvPicPr/>
                        <p:nvPr/>
                      </p:nvPicPr>
                      <p:blipFill>
                        <a:blip r:embed="rId13"/>
                        <a:stretch>
                          <a:fillRect/>
                        </a:stretch>
                      </p:blipFill>
                      <p:spPr>
                        <a:xfrm>
                          <a:off x="11485" y="6232"/>
                          <a:ext cx="2607" cy="1216"/>
                        </a:xfrm>
                        <a:prstGeom prst="rect">
                          <a:avLst/>
                        </a:prstGeom>
                      </p:spPr>
                    </p:pic>
                  </p:oleObj>
                </mc:Fallback>
              </mc:AlternateContent>
            </a:graphicData>
          </a:graphic>
        </p:graphicFrame>
        <p:graphicFrame>
          <p:nvGraphicFramePr>
            <p:cNvPr id="23" name="对象 22"/>
            <p:cNvGraphicFramePr/>
            <p:nvPr/>
          </p:nvGraphicFramePr>
          <p:xfrm>
            <a:off x="11288" y="5421"/>
            <a:ext cx="2551" cy="994"/>
          </p:xfrm>
          <a:graphic>
            <a:graphicData uri="http://schemas.openxmlformats.org/presentationml/2006/ole">
              <mc:AlternateContent xmlns:mc="http://schemas.openxmlformats.org/markup-compatibility/2006">
                <mc:Choice xmlns:v="urn:schemas-microsoft-com:vml" Requires="v">
                  <p:oleObj spid="_x0000_s29744" r:id="rId14" imgW="926465" imgH="421640" progId="Equation.DSMT4">
                    <p:embed/>
                  </p:oleObj>
                </mc:Choice>
                <mc:Fallback>
                  <p:oleObj r:id="rId14" imgW="926465" imgH="421640" progId="Equation.DSMT4">
                    <p:embed/>
                    <p:pic>
                      <p:nvPicPr>
                        <p:cNvPr id="0" name="图片 23"/>
                        <p:cNvPicPr/>
                        <p:nvPr/>
                      </p:nvPicPr>
                      <p:blipFill>
                        <a:blip r:embed="rId15"/>
                        <a:stretch>
                          <a:fillRect/>
                        </a:stretch>
                      </p:blipFill>
                      <p:spPr>
                        <a:xfrm>
                          <a:off x="11288" y="5421"/>
                          <a:ext cx="2551" cy="994"/>
                        </a:xfrm>
                        <a:prstGeom prst="rect">
                          <a:avLst/>
                        </a:prstGeom>
                      </p:spPr>
                    </p:pic>
                  </p:oleObj>
                </mc:Fallback>
              </mc:AlternateContent>
            </a:graphicData>
          </a:graphic>
        </p:graphicFrame>
      </p:grpSp>
      <p:graphicFrame>
        <p:nvGraphicFramePr>
          <p:cNvPr id="28" name="对象 27"/>
          <p:cNvGraphicFramePr/>
          <p:nvPr/>
        </p:nvGraphicFramePr>
        <p:xfrm>
          <a:off x="4392930" y="4464050"/>
          <a:ext cx="4212590" cy="1346835"/>
        </p:xfrm>
        <a:graphic>
          <a:graphicData uri="http://schemas.openxmlformats.org/presentationml/2006/ole">
            <mc:AlternateContent xmlns:mc="http://schemas.openxmlformats.org/markup-compatibility/2006">
              <mc:Choice xmlns:v="urn:schemas-microsoft-com:vml" Requires="v">
                <p:oleObj spid="_x0000_s29745" r:id="rId16" imgW="2540000" imgH="622300" progId="Equation.DSMT4">
                  <p:embed/>
                </p:oleObj>
              </mc:Choice>
              <mc:Fallback>
                <p:oleObj r:id="rId16" imgW="2540000" imgH="622300" progId="Equation.DSMT4">
                  <p:embed/>
                  <p:pic>
                    <p:nvPicPr>
                      <p:cNvPr id="0" name="图片 28"/>
                      <p:cNvPicPr/>
                      <p:nvPr/>
                    </p:nvPicPr>
                    <p:blipFill>
                      <a:blip r:embed="rId17"/>
                      <a:stretch>
                        <a:fillRect/>
                      </a:stretch>
                    </p:blipFill>
                    <p:spPr>
                      <a:xfrm>
                        <a:off x="4392930" y="4464050"/>
                        <a:ext cx="4212590" cy="134683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8759"/>
                                        </p:tgtEl>
                                        <p:attrNameLst>
                                          <p:attrName>style.visibility</p:attrName>
                                        </p:attrNameLst>
                                      </p:cBhvr>
                                      <p:to>
                                        <p:strVal val="visible"/>
                                      </p:to>
                                    </p:set>
                                    <p:anim calcmode="lin" valueType="num">
                                      <p:cBhvr additive="base">
                                        <p:cTn id="7" dur="500" fill="hold"/>
                                        <p:tgtEl>
                                          <p:spTgt spid="328759"/>
                                        </p:tgtEl>
                                        <p:attrNameLst>
                                          <p:attrName>ppt_x</p:attrName>
                                        </p:attrNameLst>
                                      </p:cBhvr>
                                      <p:tavLst>
                                        <p:tav tm="0">
                                          <p:val>
                                            <p:strVal val="0-#ppt_w/2"/>
                                          </p:val>
                                        </p:tav>
                                        <p:tav tm="100000">
                                          <p:val>
                                            <p:strVal val="#ppt_x"/>
                                          </p:val>
                                        </p:tav>
                                      </p:tavLst>
                                    </p:anim>
                                    <p:anim calcmode="lin" valueType="num">
                                      <p:cBhvr additive="base">
                                        <p:cTn id="8" dur="500" fill="hold"/>
                                        <p:tgtEl>
                                          <p:spTgt spid="32875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blinds(horizontal)">
                                      <p:cBhvr>
                                        <p:cTn id="3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59" grpId="0" bldLvl="0" animBg="1" autoUpdateAnimBg="0"/>
      <p:bldP spid="9" grpId="0"/>
      <p:bldP spid="10"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a:solidFill>
                  <a:schemeClr val="accent2"/>
                </a:solidFill>
                <a:effectLst>
                  <a:outerShdw blurRad="38100" dist="38100" dir="2700000" algn="tl">
                    <a:srgbClr val="000000"/>
                  </a:outerShdw>
                </a:effectLst>
                <a:latin typeface="Tahoma" panose="020B0604030504040204" pitchFamily="34" charset="0"/>
                <a:sym typeface="+mn-ea"/>
              </a:rPr>
              <a:t>2.</a:t>
            </a:r>
            <a:r>
              <a:rPr lang="zh-CN" altLang="en-US" b="1">
                <a:solidFill>
                  <a:schemeClr val="accent2"/>
                </a:solidFill>
                <a:effectLst>
                  <a:outerShdw blurRad="38100" dist="38100" dir="2700000" algn="tl">
                    <a:srgbClr val="000000"/>
                  </a:outerShdw>
                </a:effectLst>
                <a:latin typeface="Tahoma" panose="020B0604030504040204" pitchFamily="34" charset="0"/>
                <a:sym typeface="+mn-ea"/>
              </a:rPr>
              <a:t>3 回路电流法</a:t>
            </a:r>
            <a:endParaRPr lang="zh-CN" altLang="en-US" b="1"/>
          </a:p>
        </p:txBody>
      </p:sp>
      <p:sp>
        <p:nvSpPr>
          <p:cNvPr id="3" name="内容占位符 2"/>
          <p:cNvSpPr>
            <a:spLocks noGrp="1"/>
          </p:cNvSpPr>
          <p:nvPr>
            <p:ph idx="1"/>
          </p:nvPr>
        </p:nvSpPr>
        <p:spPr>
          <a:xfrm>
            <a:off x="418465" y="1061085"/>
            <a:ext cx="7772400" cy="4330700"/>
          </a:xfrm>
        </p:spPr>
        <p:txBody>
          <a:bodyPr/>
          <a:lstStyle/>
          <a:p>
            <a:pPr marL="0" indent="0">
              <a:buNone/>
            </a:pPr>
            <a:r>
              <a:rPr lang="zh-CN" altLang="en-US" sz="2400">
                <a:solidFill>
                  <a:schemeClr val="accent2"/>
                </a:solidFill>
                <a:sym typeface="+mn-ea"/>
              </a:rPr>
              <a:t>整理</a:t>
            </a:r>
          </a:p>
        </p:txBody>
      </p:sp>
      <p:graphicFrame>
        <p:nvGraphicFramePr>
          <p:cNvPr id="4" name="对象 3"/>
          <p:cNvGraphicFramePr/>
          <p:nvPr/>
        </p:nvGraphicFramePr>
        <p:xfrm>
          <a:off x="200660" y="1503680"/>
          <a:ext cx="4067175" cy="1282700"/>
        </p:xfrm>
        <a:graphic>
          <a:graphicData uri="http://schemas.openxmlformats.org/presentationml/2006/ole">
            <mc:AlternateContent xmlns:mc="http://schemas.openxmlformats.org/markup-compatibility/2006">
              <mc:Choice xmlns:v="urn:schemas-microsoft-com:vml" Requires="v">
                <p:oleObj spid="_x0000_s30733" r:id="rId3" imgW="3636010" imgH="1238885" progId="Equation.DSMT4">
                  <p:embed/>
                </p:oleObj>
              </mc:Choice>
              <mc:Fallback>
                <p:oleObj r:id="rId3" imgW="3636010" imgH="1238885" progId="Equation.DSMT4">
                  <p:embed/>
                  <p:pic>
                    <p:nvPicPr>
                      <p:cNvPr id="0" name="图片 4"/>
                      <p:cNvPicPr/>
                      <p:nvPr/>
                    </p:nvPicPr>
                    <p:blipFill>
                      <a:blip r:embed="rId4"/>
                      <a:stretch>
                        <a:fillRect/>
                      </a:stretch>
                    </p:blipFill>
                    <p:spPr>
                      <a:xfrm>
                        <a:off x="200660" y="1503680"/>
                        <a:ext cx="4067175" cy="1282700"/>
                      </a:xfrm>
                      <a:prstGeom prst="rect">
                        <a:avLst/>
                      </a:prstGeom>
                    </p:spPr>
                  </p:pic>
                </p:oleObj>
              </mc:Fallback>
            </mc:AlternateContent>
          </a:graphicData>
        </a:graphic>
      </p:graphicFrame>
      <p:graphicFrame>
        <p:nvGraphicFramePr>
          <p:cNvPr id="6" name="对象 5"/>
          <p:cNvGraphicFramePr/>
          <p:nvPr/>
        </p:nvGraphicFramePr>
        <p:xfrm>
          <a:off x="5099685" y="1302385"/>
          <a:ext cx="3358515" cy="1358900"/>
        </p:xfrm>
        <a:graphic>
          <a:graphicData uri="http://schemas.openxmlformats.org/presentationml/2006/ole">
            <mc:AlternateContent xmlns:mc="http://schemas.openxmlformats.org/markup-compatibility/2006">
              <mc:Choice xmlns:v="urn:schemas-microsoft-com:vml" Requires="v">
                <p:oleObj spid="_x0000_s30734" r:id="rId5" imgW="3572510" imgH="1343660" progId="Equation.DSMT4">
                  <p:embed/>
                </p:oleObj>
              </mc:Choice>
              <mc:Fallback>
                <p:oleObj r:id="rId5" imgW="3572510" imgH="1343660" progId="Equation.DSMT4">
                  <p:embed/>
                  <p:pic>
                    <p:nvPicPr>
                      <p:cNvPr id="0" name="图片 6"/>
                      <p:cNvPicPr/>
                      <p:nvPr/>
                    </p:nvPicPr>
                    <p:blipFill>
                      <a:blip r:embed="rId6"/>
                      <a:stretch>
                        <a:fillRect/>
                      </a:stretch>
                    </p:blipFill>
                    <p:spPr>
                      <a:xfrm>
                        <a:off x="5099685" y="1302385"/>
                        <a:ext cx="3358515" cy="1358900"/>
                      </a:xfrm>
                      <a:prstGeom prst="rect">
                        <a:avLst/>
                      </a:prstGeom>
                    </p:spPr>
                  </p:pic>
                </p:oleObj>
              </mc:Fallback>
            </mc:AlternateContent>
          </a:graphicData>
        </a:graphic>
      </p:graphicFrame>
      <p:sp>
        <p:nvSpPr>
          <p:cNvPr id="8" name="右箭头 7"/>
          <p:cNvSpPr/>
          <p:nvPr/>
        </p:nvSpPr>
        <p:spPr>
          <a:xfrm>
            <a:off x="4267835" y="1873885"/>
            <a:ext cx="647700"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7"/>
          <a:stretch>
            <a:fillRect/>
          </a:stretch>
        </p:blipFill>
        <p:spPr>
          <a:xfrm>
            <a:off x="627380" y="2938780"/>
            <a:ext cx="3103245" cy="1286510"/>
          </a:xfrm>
          <a:prstGeom prst="rect">
            <a:avLst/>
          </a:prstGeom>
        </p:spPr>
      </p:pic>
      <p:sp>
        <p:nvSpPr>
          <p:cNvPr id="13" name="虚尾箭头 12"/>
          <p:cNvSpPr/>
          <p:nvPr/>
        </p:nvSpPr>
        <p:spPr>
          <a:xfrm>
            <a:off x="8458200" y="1829435"/>
            <a:ext cx="617220" cy="26035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250690" y="1508125"/>
            <a:ext cx="642620" cy="365760"/>
          </a:xfrm>
          <a:prstGeom prst="rect">
            <a:avLst/>
          </a:prstGeom>
          <a:noFill/>
        </p:spPr>
        <p:txBody>
          <a:bodyPr wrap="none" rtlCol="0" anchor="t">
            <a:spAutoFit/>
          </a:bodyPr>
          <a:lstStyle/>
          <a:p>
            <a:pPr marL="0" indent="0">
              <a:buNone/>
            </a:pPr>
            <a:r>
              <a:rPr lang="zh-CN" altLang="en-US" b="1">
                <a:solidFill>
                  <a:schemeClr val="accent2"/>
                </a:solidFill>
                <a:sym typeface="+mn-ea"/>
              </a:rPr>
              <a:t>整理</a:t>
            </a:r>
          </a:p>
        </p:txBody>
      </p:sp>
      <p:sp>
        <p:nvSpPr>
          <p:cNvPr id="15" name="文本框 14"/>
          <p:cNvSpPr txBox="1"/>
          <p:nvPr/>
        </p:nvSpPr>
        <p:spPr>
          <a:xfrm>
            <a:off x="8330565" y="1503680"/>
            <a:ext cx="872490" cy="365760"/>
          </a:xfrm>
          <a:prstGeom prst="rect">
            <a:avLst/>
          </a:prstGeom>
          <a:noFill/>
        </p:spPr>
        <p:txBody>
          <a:bodyPr wrap="none" rtlCol="0" anchor="t">
            <a:spAutoFit/>
          </a:bodyPr>
          <a:lstStyle/>
          <a:p>
            <a:pPr marL="0" indent="0">
              <a:buNone/>
            </a:pPr>
            <a:r>
              <a:rPr lang="zh-CN" altLang="en-US" b="1">
                <a:solidFill>
                  <a:schemeClr val="accent2"/>
                </a:solidFill>
              </a:rPr>
              <a:t>标准化</a:t>
            </a:r>
          </a:p>
        </p:txBody>
      </p:sp>
      <p:sp>
        <p:nvSpPr>
          <p:cNvPr id="16" name="虚尾箭头 15"/>
          <p:cNvSpPr/>
          <p:nvPr/>
        </p:nvSpPr>
        <p:spPr>
          <a:xfrm>
            <a:off x="10160" y="3437890"/>
            <a:ext cx="617220" cy="28829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495290" y="3507740"/>
            <a:ext cx="297180" cy="365760"/>
          </a:xfrm>
          <a:prstGeom prst="rect">
            <a:avLst/>
          </a:prstGeom>
          <a:noFill/>
        </p:spPr>
        <p:txBody>
          <a:bodyPr wrap="none" rtlCol="0" anchor="t">
            <a:spAutoFit/>
          </a:bodyPr>
          <a:lstStyle/>
          <a:p>
            <a:pPr marL="0" indent="0" algn="l">
              <a:buNone/>
            </a:pPr>
            <a:r>
              <a:rPr b="1">
                <a:solidFill>
                  <a:schemeClr val="accent2"/>
                </a:solidFill>
                <a:sym typeface="+mn-ea"/>
              </a:rPr>
              <a:t>  </a:t>
            </a:r>
          </a:p>
        </p:txBody>
      </p:sp>
      <p:sp>
        <p:nvSpPr>
          <p:cNvPr id="82955" name="Text Box 11"/>
          <p:cNvSpPr txBox="1">
            <a:spLocks noChangeArrowheads="1"/>
          </p:cNvSpPr>
          <p:nvPr/>
        </p:nvSpPr>
        <p:spPr bwMode="auto">
          <a:xfrm>
            <a:off x="2895600" y="4124325"/>
            <a:ext cx="1301115" cy="853440"/>
          </a:xfrm>
          <a:prstGeom prst="rect">
            <a:avLst/>
          </a:prstGeom>
          <a:noFill/>
          <a:ln w="9525">
            <a:noFill/>
            <a:miter lim="800000"/>
          </a:ln>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zh-CN" altLang="en-US" sz="2000" i="1">
                <a:solidFill>
                  <a:schemeClr val="accent2"/>
                </a:solidFill>
                <a:ea typeface="宋体" panose="02010600030101010101" pitchFamily="2" charset="-122"/>
              </a:rPr>
              <a:t>    </a:t>
            </a:r>
            <a:r>
              <a:rPr lang="en-US" altLang="zh-CN" sz="2000" i="1">
                <a:solidFill>
                  <a:schemeClr val="accent2"/>
                </a:solidFill>
                <a:ea typeface="宋体" panose="02010600030101010101" pitchFamily="2" charset="-122"/>
              </a:rPr>
              <a:t>R</a:t>
            </a:r>
            <a:r>
              <a:rPr lang="en-US" altLang="zh-CN" sz="2000" i="1" baseline="-25000">
                <a:solidFill>
                  <a:schemeClr val="accent2"/>
                </a:solidFill>
                <a:ea typeface="宋体" panose="02010600030101010101" pitchFamily="2" charset="-122"/>
              </a:rPr>
              <a:t>jk</a:t>
            </a:r>
            <a:r>
              <a:rPr lang="en-US" altLang="zh-CN" sz="2000">
                <a:solidFill>
                  <a:schemeClr val="accent2"/>
                </a:solidFill>
                <a:ea typeface="宋体" panose="02010600030101010101" pitchFamily="2" charset="-122"/>
              </a:rPr>
              <a:t>:</a:t>
            </a:r>
            <a:r>
              <a:rPr lang="en-US" altLang="zh-CN" sz="2000" b="1">
                <a:solidFill>
                  <a:schemeClr val="accent2"/>
                </a:solidFill>
                <a:ea typeface="宋体" panose="02010600030101010101" pitchFamily="2" charset="-122"/>
              </a:rPr>
              <a:t> </a:t>
            </a:r>
          </a:p>
          <a:p>
            <a:pPr>
              <a:spcBef>
                <a:spcPct val="50000"/>
              </a:spcBef>
            </a:pPr>
            <a:r>
              <a:rPr lang="en-US" altLang="zh-CN" sz="2000" b="1">
                <a:solidFill>
                  <a:schemeClr val="accent2"/>
                </a:solidFill>
                <a:ea typeface="宋体" panose="02010600030101010101" pitchFamily="2" charset="-122"/>
              </a:rPr>
              <a:t> </a:t>
            </a:r>
            <a:r>
              <a:rPr lang="zh-CN" altLang="en-US" sz="2000" b="1">
                <a:solidFill>
                  <a:schemeClr val="accent2"/>
                </a:solidFill>
                <a:ea typeface="楷体_GB2312" pitchFamily="49" charset="-122"/>
              </a:rPr>
              <a:t>互电阻</a:t>
            </a:r>
          </a:p>
        </p:txBody>
      </p:sp>
      <p:sp>
        <p:nvSpPr>
          <p:cNvPr id="82956" name="Rectangle 12"/>
          <p:cNvSpPr>
            <a:spLocks noChangeArrowheads="1"/>
          </p:cNvSpPr>
          <p:nvPr/>
        </p:nvSpPr>
        <p:spPr bwMode="auto">
          <a:xfrm>
            <a:off x="4404678" y="4073684"/>
            <a:ext cx="6696075" cy="396240"/>
          </a:xfrm>
          <a:prstGeom prst="rect">
            <a:avLst/>
          </a:prstGeom>
          <a:noFill/>
          <a:ln w="9525">
            <a:noFill/>
            <a:miter lim="800000"/>
          </a:ln>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en-US" altLang="zh-CN" sz="2000" b="1">
                <a:solidFill>
                  <a:schemeClr val="accent2"/>
                </a:solidFill>
                <a:latin typeface="宋体" panose="02010600030101010101" pitchFamily="2" charset="-122"/>
                <a:ea typeface="宋体" panose="02010600030101010101" pitchFamily="2" charset="-122"/>
              </a:rPr>
              <a:t>+</a:t>
            </a:r>
            <a:r>
              <a:rPr lang="en-US" altLang="zh-CN" sz="2000" b="1">
                <a:solidFill>
                  <a:schemeClr val="accent2"/>
                </a:solidFill>
                <a:latin typeface="楷体_GB2312" pitchFamily="49" charset="-122"/>
                <a:ea typeface="楷体_GB2312" pitchFamily="49" charset="-122"/>
              </a:rPr>
              <a:t> : </a:t>
            </a:r>
            <a:r>
              <a:rPr lang="zh-CN" altLang="en-US" sz="2000" b="1">
                <a:solidFill>
                  <a:schemeClr val="accent2"/>
                </a:solidFill>
                <a:latin typeface="楷体_GB2312" pitchFamily="49" charset="-122"/>
                <a:ea typeface="楷体_GB2312" pitchFamily="49" charset="-122"/>
              </a:rPr>
              <a:t>流过互阻的两个回路电流方向相同；</a:t>
            </a:r>
          </a:p>
        </p:txBody>
      </p:sp>
      <p:sp>
        <p:nvSpPr>
          <p:cNvPr id="82957" name="Rectangle 13"/>
          <p:cNvSpPr>
            <a:spLocks noChangeArrowheads="1"/>
          </p:cNvSpPr>
          <p:nvPr/>
        </p:nvSpPr>
        <p:spPr bwMode="auto">
          <a:xfrm>
            <a:off x="4404678" y="4469924"/>
            <a:ext cx="6913562" cy="396240"/>
          </a:xfrm>
          <a:prstGeom prst="rect">
            <a:avLst/>
          </a:prstGeom>
          <a:noFill/>
          <a:ln w="9525">
            <a:noFill/>
            <a:miter lim="800000"/>
          </a:ln>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en-US" altLang="zh-CN" sz="2000" b="1">
                <a:solidFill>
                  <a:schemeClr val="accent2"/>
                </a:solidFill>
                <a:latin typeface="宋体" panose="02010600030101010101" pitchFamily="2" charset="-122"/>
                <a:ea typeface="宋体" panose="02010600030101010101" pitchFamily="2" charset="-122"/>
              </a:rPr>
              <a:t>- </a:t>
            </a:r>
            <a:r>
              <a:rPr lang="en-US" altLang="zh-CN" sz="2000" b="1">
                <a:solidFill>
                  <a:schemeClr val="accent2"/>
                </a:solidFill>
                <a:latin typeface="楷体_GB2312" pitchFamily="49" charset="-122"/>
                <a:ea typeface="楷体_GB2312" pitchFamily="49" charset="-122"/>
              </a:rPr>
              <a:t>: </a:t>
            </a:r>
            <a:r>
              <a:rPr lang="zh-CN" altLang="en-US" sz="2000" b="1">
                <a:solidFill>
                  <a:schemeClr val="accent2"/>
                </a:solidFill>
                <a:latin typeface="楷体_GB2312" pitchFamily="49" charset="-122"/>
                <a:ea typeface="楷体_GB2312" pitchFamily="49" charset="-122"/>
              </a:rPr>
              <a:t>流过互阻的两个回路电流方向相反；</a:t>
            </a:r>
          </a:p>
        </p:txBody>
      </p:sp>
      <p:sp>
        <p:nvSpPr>
          <p:cNvPr id="82958" name="Text Box 14"/>
          <p:cNvSpPr txBox="1">
            <a:spLocks noChangeArrowheads="1"/>
          </p:cNvSpPr>
          <p:nvPr/>
        </p:nvSpPr>
        <p:spPr bwMode="auto">
          <a:xfrm>
            <a:off x="4404995" y="4769961"/>
            <a:ext cx="2743200" cy="396240"/>
          </a:xfrm>
          <a:prstGeom prst="rect">
            <a:avLst/>
          </a:prstGeom>
          <a:noFill/>
          <a:ln w="9525">
            <a:noFill/>
            <a:miter lim="800000"/>
          </a:ln>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en-US" altLang="zh-CN" sz="2000">
                <a:solidFill>
                  <a:schemeClr val="accent2"/>
                </a:solidFill>
                <a:latin typeface="楷体_GB2312" pitchFamily="49" charset="-122"/>
                <a:ea typeface="楷体_GB2312" pitchFamily="49" charset="-122"/>
              </a:rPr>
              <a:t>0 </a:t>
            </a:r>
            <a:r>
              <a:rPr lang="en-US" altLang="zh-CN" sz="2000" b="1">
                <a:solidFill>
                  <a:schemeClr val="accent2"/>
                </a:solidFill>
                <a:latin typeface="楷体_GB2312" pitchFamily="49" charset="-122"/>
                <a:ea typeface="楷体_GB2312" pitchFamily="49" charset="-122"/>
              </a:rPr>
              <a:t>: </a:t>
            </a:r>
            <a:r>
              <a:rPr lang="zh-CN" altLang="en-US" sz="2000" b="1">
                <a:solidFill>
                  <a:schemeClr val="accent2"/>
                </a:solidFill>
                <a:latin typeface="楷体_GB2312" pitchFamily="49" charset="-122"/>
                <a:ea typeface="楷体_GB2312" pitchFamily="49" charset="-122"/>
              </a:rPr>
              <a:t>无关。</a:t>
            </a:r>
          </a:p>
        </p:txBody>
      </p:sp>
      <p:sp>
        <p:nvSpPr>
          <p:cNvPr id="82959" name="AutoShape 15"/>
          <p:cNvSpPr/>
          <p:nvPr/>
        </p:nvSpPr>
        <p:spPr bwMode="auto">
          <a:xfrm>
            <a:off x="4196715" y="4030345"/>
            <a:ext cx="215900" cy="1141730"/>
          </a:xfrm>
          <a:prstGeom prst="leftBrace">
            <a:avLst>
              <a:gd name="adj1" fmla="val 55545"/>
              <a:gd name="adj2" fmla="val 50000"/>
            </a:avLst>
          </a:prstGeom>
        </p:spPr>
        <p:style>
          <a:lnRef idx="2">
            <a:schemeClr val="accent4"/>
          </a:lnRef>
          <a:fillRef idx="0">
            <a:schemeClr val="accent4"/>
          </a:fillRef>
          <a:effectRef idx="1">
            <a:schemeClr val="accent4"/>
          </a:effectRef>
          <a:fontRef idx="minor">
            <a:schemeClr val="tx1"/>
          </a:fontRef>
        </p:style>
        <p:txBody>
          <a:bodyPr wrap="none" anchor="ct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endParaRPr lang="zh-CN" altLang="en-US" sz="2000">
              <a:solidFill>
                <a:schemeClr val="accent2"/>
              </a:solidFill>
            </a:endParaRPr>
          </a:p>
        </p:txBody>
      </p:sp>
      <p:sp>
        <p:nvSpPr>
          <p:cNvPr id="82960" name="Text Box 16"/>
          <p:cNvSpPr txBox="1">
            <a:spLocks noChangeArrowheads="1"/>
          </p:cNvSpPr>
          <p:nvPr/>
        </p:nvSpPr>
        <p:spPr bwMode="auto">
          <a:xfrm>
            <a:off x="5495290" y="3231039"/>
            <a:ext cx="3816350" cy="396240"/>
          </a:xfrm>
          <a:prstGeom prst="rect">
            <a:avLst/>
          </a:prstGeom>
          <a:noFill/>
          <a:ln w="9525">
            <a:noFill/>
            <a:miter lim="800000"/>
          </a:ln>
        </p:spPr>
        <p:txBody>
          <a:bodyPr>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en-US" altLang="zh-CN" sz="2000" b="1" i="1" dirty="0" err="1">
                <a:solidFill>
                  <a:schemeClr val="accent2"/>
                </a:solidFill>
                <a:ea typeface="宋体" panose="02010600030101010101" pitchFamily="2" charset="-122"/>
              </a:rPr>
              <a:t>R</a:t>
            </a:r>
            <a:r>
              <a:rPr lang="en-US" altLang="zh-CN" sz="2000" b="1" i="1" baseline="-25000" dirty="0" err="1">
                <a:solidFill>
                  <a:schemeClr val="accent2"/>
                </a:solidFill>
                <a:ea typeface="宋体" panose="02010600030101010101" pitchFamily="2" charset="-122"/>
              </a:rPr>
              <a:t>kk</a:t>
            </a:r>
            <a:r>
              <a:rPr lang="en-US" altLang="zh-CN" sz="2000" b="1" dirty="0">
                <a:solidFill>
                  <a:schemeClr val="accent2"/>
                </a:solidFill>
                <a:ea typeface="宋体" panose="02010600030101010101" pitchFamily="2" charset="-122"/>
              </a:rPr>
              <a:t>:   </a:t>
            </a:r>
            <a:r>
              <a:rPr lang="zh-CN" altLang="en-US" sz="2000" b="1" dirty="0">
                <a:solidFill>
                  <a:schemeClr val="accent2"/>
                </a:solidFill>
                <a:latin typeface="楷体_GB2312" pitchFamily="49" charset="-122"/>
                <a:ea typeface="楷体_GB2312" pitchFamily="49" charset="-122"/>
              </a:rPr>
              <a:t>自电阻</a:t>
            </a:r>
            <a:r>
              <a:rPr lang="en-US" altLang="zh-CN" sz="2000" b="1" dirty="0">
                <a:solidFill>
                  <a:schemeClr val="accent2"/>
                </a:solidFill>
                <a:latin typeface="楷体_GB2312" pitchFamily="49" charset="-122"/>
                <a:ea typeface="楷体_GB2312" pitchFamily="49" charset="-122"/>
              </a:rPr>
              <a:t>(</a:t>
            </a:r>
            <a:r>
              <a:rPr lang="zh-CN" altLang="en-US" sz="2000" b="1" dirty="0">
                <a:solidFill>
                  <a:schemeClr val="accent2"/>
                </a:solidFill>
                <a:latin typeface="楷体_GB2312" pitchFamily="49" charset="-122"/>
                <a:ea typeface="楷体_GB2312" pitchFamily="49" charset="-122"/>
              </a:rPr>
              <a:t>总为正</a:t>
            </a:r>
            <a:r>
              <a:rPr lang="en-US" altLang="zh-CN" sz="2000" b="1" dirty="0">
                <a:solidFill>
                  <a:schemeClr val="accent2"/>
                </a:solidFill>
                <a:latin typeface="楷体_GB2312" pitchFamily="49" charset="-122"/>
                <a:ea typeface="楷体_GB2312" pitchFamily="49" charset="-122"/>
              </a:rPr>
              <a:t>)</a:t>
            </a:r>
          </a:p>
        </p:txBody>
      </p:sp>
      <p:grpSp>
        <p:nvGrpSpPr>
          <p:cNvPr id="18" name="Group 17"/>
          <p:cNvGrpSpPr/>
          <p:nvPr/>
        </p:nvGrpSpPr>
        <p:grpSpPr bwMode="auto">
          <a:xfrm>
            <a:off x="4156710" y="3022441"/>
            <a:ext cx="1338263" cy="850900"/>
            <a:chOff x="385" y="3022"/>
            <a:chExt cx="843" cy="536"/>
          </a:xfrm>
        </p:grpSpPr>
        <p:pic>
          <p:nvPicPr>
            <p:cNvPr id="120844" name="Picture 18" descr="123"/>
            <p:cNvPicPr>
              <a:picLocks noChangeAspect="1" noChangeArrowheads="1"/>
            </p:cNvPicPr>
            <p:nvPr/>
          </p:nvPicPr>
          <p:blipFill>
            <a:blip r:embed="rId8"/>
            <a:srcRect/>
            <a:stretch>
              <a:fillRect/>
            </a:stretch>
          </p:blipFill>
          <p:spPr bwMode="auto">
            <a:xfrm>
              <a:off x="385" y="3022"/>
              <a:ext cx="590" cy="536"/>
            </a:xfrm>
            <a:prstGeom prst="rect">
              <a:avLst/>
            </a:prstGeom>
            <a:noFill/>
            <a:ln w="9525">
              <a:noFill/>
              <a:miter lim="800000"/>
              <a:headEnd/>
              <a:tailEnd/>
            </a:ln>
          </p:spPr>
        </p:pic>
        <p:sp>
          <p:nvSpPr>
            <p:cNvPr id="120845" name="Text Box 19"/>
            <p:cNvSpPr txBox="1">
              <a:spLocks noChangeArrowheads="1"/>
            </p:cNvSpPr>
            <p:nvPr/>
          </p:nvSpPr>
          <p:spPr bwMode="auto">
            <a:xfrm>
              <a:off x="793" y="3125"/>
              <a:ext cx="435" cy="250"/>
            </a:xfrm>
            <a:prstGeom prst="rect">
              <a:avLst/>
            </a:prstGeom>
            <a:noFill/>
            <a:ln w="9525">
              <a:noFill/>
              <a:miter lim="800000"/>
            </a:ln>
          </p:spPr>
          <p:txBody>
            <a:bodyPr wrap="non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r>
                <a:rPr lang="zh-CN" altLang="en-US" sz="2000" dirty="0">
                  <a:solidFill>
                    <a:schemeClr val="accent2"/>
                  </a:solidFill>
                  <a:ea typeface="华文行楷" panose="02010800040101010101" pitchFamily="2" charset="-122"/>
                </a:rPr>
                <a:t>注意</a:t>
              </a:r>
            </a:p>
          </p:txBody>
        </p:sp>
      </p:grpSp>
      <p:sp>
        <p:nvSpPr>
          <p:cNvPr id="21" name="Text Box 16"/>
          <p:cNvSpPr txBox="1">
            <a:spLocks noChangeArrowheads="1"/>
          </p:cNvSpPr>
          <p:nvPr/>
        </p:nvSpPr>
        <p:spPr bwMode="auto">
          <a:xfrm>
            <a:off x="2895600" y="5172075"/>
            <a:ext cx="6189980" cy="396240"/>
          </a:xfrm>
          <a:prstGeom prst="rect">
            <a:avLst/>
          </a:prstGeom>
          <a:noFill/>
          <a:ln w="9525">
            <a:noFill/>
            <a:miter lim="800000"/>
          </a:ln>
        </p:spPr>
        <p:txBody>
          <a:bodyPr wrap="square">
            <a:spAutoFit/>
          </a:bodyPr>
          <a:lstStyle>
            <a:defPPr>
              <a:defRPr lang="en-US"/>
            </a:defPPr>
            <a:lvl1pPr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黑体" panose="02010609060101010101" pitchFamily="49" charset="-122"/>
                <a:cs typeface="+mn-cs"/>
              </a:defRPr>
            </a:lvl9pPr>
          </a:lstStyle>
          <a:p>
            <a:pPr>
              <a:spcBef>
                <a:spcPct val="50000"/>
              </a:spcBef>
            </a:pPr>
            <a:r>
              <a:rPr lang="en-US" altLang="zh-CN" sz="2000" b="1" i="1" dirty="0" err="1">
                <a:solidFill>
                  <a:schemeClr val="accent2"/>
                </a:solidFill>
                <a:ea typeface="宋体" panose="02010600030101010101" pitchFamily="2" charset="-122"/>
              </a:rPr>
              <a:t>u</a:t>
            </a:r>
            <a:r>
              <a:rPr lang="en-US" altLang="zh-CN" sz="2000" b="1" i="1" baseline="-25000" dirty="0" err="1">
                <a:solidFill>
                  <a:schemeClr val="accent2"/>
                </a:solidFill>
                <a:ea typeface="宋体" panose="02010600030101010101" pitchFamily="2" charset="-122"/>
              </a:rPr>
              <a:t>skk</a:t>
            </a:r>
            <a:r>
              <a:rPr lang="en-US" altLang="zh-CN" sz="2000" b="1" dirty="0">
                <a:solidFill>
                  <a:schemeClr val="accent2"/>
                </a:solidFill>
                <a:ea typeface="宋体" panose="02010600030101010101" pitchFamily="2" charset="-122"/>
              </a:rPr>
              <a:t>:   </a:t>
            </a:r>
            <a:r>
              <a:rPr lang="zh-CN" altLang="en-US" sz="2000" b="1" dirty="0">
                <a:solidFill>
                  <a:schemeClr val="accent2"/>
                </a:solidFill>
                <a:ea typeface="宋体" panose="02010600030101010101" pitchFamily="2" charset="-122"/>
              </a:rPr>
              <a:t>绕回路电流方向所含电源电压升的代数和</a:t>
            </a:r>
            <a:endParaRPr lang="zh-CN" altLang="en-US" sz="2000" b="1" dirty="0">
              <a:solidFill>
                <a:schemeClr val="accent2"/>
              </a:solidFill>
              <a:latin typeface="楷体_GB2312" pitchFamily="49" charset="-122"/>
              <a:ea typeface="宋体" panose="02010600030101010101" pitchFamily="2" charset="-122"/>
            </a:endParaRPr>
          </a:p>
        </p:txBody>
      </p:sp>
      <p:pic>
        <p:nvPicPr>
          <p:cNvPr id="22" name="图片 21"/>
          <p:cNvPicPr>
            <a:picLocks noChangeAspect="1"/>
          </p:cNvPicPr>
          <p:nvPr/>
        </p:nvPicPr>
        <p:blipFill>
          <a:blip r:embed="rId9"/>
          <a:stretch>
            <a:fillRect/>
          </a:stretch>
        </p:blipFill>
        <p:spPr>
          <a:xfrm>
            <a:off x="568325" y="5713730"/>
            <a:ext cx="8046720" cy="942975"/>
          </a:xfrm>
          <a:prstGeom prst="rect">
            <a:avLst/>
          </a:prstGeom>
          <a:ln>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par>
                          <p:cTn id="26" fill="hold">
                            <p:stCondLst>
                              <p:cond delay="500"/>
                            </p:stCondLst>
                            <p:childTnLst>
                              <p:par>
                                <p:cTn id="27" presetID="3" presetClass="entr" presetSubtype="1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linds(horizontal)">
                                      <p:cBhvr>
                                        <p:cTn id="29" dur="500"/>
                                        <p:tgtEl>
                                          <p:spTgt spid="11"/>
                                        </p:tgtEl>
                                      </p:cBhvr>
                                    </p:animEffect>
                                  </p:childTnLst>
                                </p:cTn>
                              </p:par>
                            </p:childTnLst>
                          </p:cTn>
                        </p:par>
                        <p:par>
                          <p:cTn id="30" fill="hold">
                            <p:stCondLst>
                              <p:cond delay="1000"/>
                            </p:stCondLst>
                            <p:childTnLst>
                              <p:par>
                                <p:cTn id="31" presetID="3"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par>
                          <p:cTn id="34" fill="hold">
                            <p:stCondLst>
                              <p:cond delay="1500"/>
                            </p:stCondLst>
                            <p:childTnLst>
                              <p:par>
                                <p:cTn id="35" presetID="3"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blinds(horizontal)">
                                      <p:cBhvr>
                                        <p:cTn id="42" dur="50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2960"/>
                                        </p:tgtEl>
                                        <p:attrNameLst>
                                          <p:attrName>style.visibility</p:attrName>
                                        </p:attrNameLst>
                                      </p:cBhvr>
                                      <p:to>
                                        <p:strVal val="visible"/>
                                      </p:to>
                                    </p:set>
                                    <p:animEffect transition="in" filter="blinds(horizontal)">
                                      <p:cBhvr>
                                        <p:cTn id="47" dur="500"/>
                                        <p:tgtEl>
                                          <p:spTgt spid="8296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82955"/>
                                        </p:tgtEl>
                                        <p:attrNameLst>
                                          <p:attrName>style.visibility</p:attrName>
                                        </p:attrNameLst>
                                      </p:cBhvr>
                                      <p:to>
                                        <p:strVal val="visible"/>
                                      </p:to>
                                    </p:set>
                                    <p:animEffect transition="in" filter="blinds(horizontal)">
                                      <p:cBhvr>
                                        <p:cTn id="52" dur="500"/>
                                        <p:tgtEl>
                                          <p:spTgt spid="8295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82959"/>
                                        </p:tgtEl>
                                        <p:attrNameLst>
                                          <p:attrName>style.visibility</p:attrName>
                                        </p:attrNameLst>
                                      </p:cBhvr>
                                      <p:to>
                                        <p:strVal val="visible"/>
                                      </p:to>
                                    </p:set>
                                    <p:animEffect transition="in" filter="blinds(horizontal)">
                                      <p:cBhvr>
                                        <p:cTn id="57" dur="500"/>
                                        <p:tgtEl>
                                          <p:spTgt spid="8295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82956"/>
                                        </p:tgtEl>
                                        <p:attrNameLst>
                                          <p:attrName>style.visibility</p:attrName>
                                        </p:attrNameLst>
                                      </p:cBhvr>
                                      <p:to>
                                        <p:strVal val="visible"/>
                                      </p:to>
                                    </p:set>
                                    <p:animEffect transition="in" filter="blinds(horizontal)">
                                      <p:cBhvr>
                                        <p:cTn id="62" dur="500"/>
                                        <p:tgtEl>
                                          <p:spTgt spid="8295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82957"/>
                                        </p:tgtEl>
                                        <p:attrNameLst>
                                          <p:attrName>style.visibility</p:attrName>
                                        </p:attrNameLst>
                                      </p:cBhvr>
                                      <p:to>
                                        <p:strVal val="visible"/>
                                      </p:to>
                                    </p:set>
                                    <p:animEffect transition="in" filter="blinds(horizontal)">
                                      <p:cBhvr>
                                        <p:cTn id="67" dur="500"/>
                                        <p:tgtEl>
                                          <p:spTgt spid="8295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82958"/>
                                        </p:tgtEl>
                                        <p:attrNameLst>
                                          <p:attrName>style.visibility</p:attrName>
                                        </p:attrNameLst>
                                      </p:cBhvr>
                                      <p:to>
                                        <p:strVal val="visible"/>
                                      </p:to>
                                    </p:set>
                                    <p:animEffect transition="in" filter="blinds(horizontal)">
                                      <p:cBhvr>
                                        <p:cTn id="72" dur="500"/>
                                        <p:tgtEl>
                                          <p:spTgt spid="8295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blinds(horizontal)">
                                      <p:cBhvr>
                                        <p:cTn id="7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3" grpId="0" bldLvl="0" animBg="1"/>
      <p:bldP spid="14" grpId="0"/>
      <p:bldP spid="15" grpId="0"/>
      <p:bldP spid="16" grpId="0" bldLvl="0" animBg="1"/>
      <p:bldP spid="82955" grpId="0"/>
      <p:bldP spid="82956" grpId="0"/>
      <p:bldP spid="82957" grpId="0"/>
      <p:bldP spid="82958" grpId="0"/>
      <p:bldP spid="82959" grpId="0" bldLvl="0" animBg="1"/>
      <p:bldP spid="82960" grpId="0"/>
      <p:bldP spid="2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a:solidFill>
                  <a:schemeClr val="accent2"/>
                </a:solidFill>
                <a:effectLst>
                  <a:outerShdw blurRad="38100" dist="38100" dir="2700000" algn="tl">
                    <a:srgbClr val="000000"/>
                  </a:outerShdw>
                </a:effectLst>
                <a:latin typeface="Tahoma" panose="020B0604030504040204" pitchFamily="34" charset="0"/>
                <a:sym typeface="+mn-ea"/>
              </a:rPr>
              <a:t>2.</a:t>
            </a:r>
            <a:r>
              <a:rPr lang="zh-CN" altLang="en-US" b="1">
                <a:solidFill>
                  <a:schemeClr val="accent2"/>
                </a:solidFill>
                <a:effectLst>
                  <a:outerShdw blurRad="38100" dist="38100" dir="2700000" algn="tl">
                    <a:srgbClr val="000000"/>
                  </a:outerShdw>
                </a:effectLst>
                <a:latin typeface="Tahoma" panose="020B0604030504040204" pitchFamily="34" charset="0"/>
                <a:sym typeface="+mn-ea"/>
              </a:rPr>
              <a:t>3 回路电流法</a:t>
            </a:r>
            <a:endParaRPr lang="zh-CN" altLang="en-US"/>
          </a:p>
        </p:txBody>
      </p:sp>
      <p:sp>
        <p:nvSpPr>
          <p:cNvPr id="3" name="内容占位符 2"/>
          <p:cNvSpPr>
            <a:spLocks noGrp="1"/>
          </p:cNvSpPr>
          <p:nvPr>
            <p:ph idx="1"/>
          </p:nvPr>
        </p:nvSpPr>
        <p:spPr>
          <a:xfrm>
            <a:off x="615950" y="1064895"/>
            <a:ext cx="7772400" cy="1088390"/>
          </a:xfrm>
        </p:spPr>
        <p:txBody>
          <a:bodyPr/>
          <a:lstStyle/>
          <a:p>
            <a:pPr marL="0" indent="0">
              <a:buNone/>
            </a:pPr>
            <a:r>
              <a:rPr lang="zh-CN" altLang="en-US"/>
              <a:t>另解，以网孔电流及网孔为回路，此时，回路电流法可称之为网孔电流法。</a:t>
            </a:r>
          </a:p>
          <a:p>
            <a:pPr marL="0" indent="0">
              <a:buNone/>
            </a:pPr>
            <a:r>
              <a:rPr lang="zh-CN" altLang="en-US"/>
              <a:t> </a:t>
            </a:r>
          </a:p>
        </p:txBody>
      </p:sp>
      <p:pic>
        <p:nvPicPr>
          <p:cNvPr id="7" name="图片 6"/>
          <p:cNvPicPr>
            <a:picLocks noChangeAspect="1"/>
          </p:cNvPicPr>
          <p:nvPr/>
        </p:nvPicPr>
        <p:blipFill>
          <a:blip r:embed="rId3"/>
          <a:stretch>
            <a:fillRect/>
          </a:stretch>
        </p:blipFill>
        <p:spPr>
          <a:xfrm>
            <a:off x="252730" y="1823720"/>
            <a:ext cx="4372610" cy="3543300"/>
          </a:xfrm>
          <a:prstGeom prst="rect">
            <a:avLst/>
          </a:prstGeom>
        </p:spPr>
      </p:pic>
      <p:sp>
        <p:nvSpPr>
          <p:cNvPr id="4" name="文本框 3"/>
          <p:cNvSpPr txBox="1"/>
          <p:nvPr/>
        </p:nvSpPr>
        <p:spPr>
          <a:xfrm>
            <a:off x="4135755" y="2001520"/>
            <a:ext cx="5076190" cy="1188720"/>
          </a:xfrm>
          <a:prstGeom prst="rect">
            <a:avLst/>
          </a:prstGeom>
          <a:noFill/>
        </p:spPr>
        <p:txBody>
          <a:bodyPr wrap="square" rtlCol="0" anchor="t">
            <a:spAutoFit/>
          </a:bodyPr>
          <a:lstStyle/>
          <a:p>
            <a:r>
              <a:rPr lang="zh-CN" altLang="en-US" sz="2400" b="1">
                <a:solidFill>
                  <a:schemeClr val="accent2"/>
                </a:solidFill>
                <a:sym typeface="+mn-ea"/>
              </a:rPr>
              <a:t>解：</a:t>
            </a:r>
          </a:p>
          <a:p>
            <a:r>
              <a:rPr lang="zh-CN" altLang="en-US" sz="2400" b="1">
                <a:solidFill>
                  <a:schemeClr val="accent2"/>
                </a:solidFill>
                <a:sym typeface="+mn-ea"/>
              </a:rPr>
              <a:t>　</a:t>
            </a:r>
            <a:r>
              <a:rPr lang="en-US" altLang="zh-CN" sz="2400" b="1">
                <a:solidFill>
                  <a:schemeClr val="accent2"/>
                </a:solidFill>
                <a:sym typeface="+mn-ea"/>
              </a:rPr>
              <a:t>1</a:t>
            </a:r>
            <a:r>
              <a:rPr lang="zh-CN" altLang="en-US" sz="2400" b="1">
                <a:solidFill>
                  <a:schemeClr val="accent2"/>
                </a:solidFill>
                <a:sym typeface="+mn-ea"/>
              </a:rPr>
              <a:t>、选取网孔与网孔电流绕行方向</a:t>
            </a:r>
          </a:p>
          <a:p>
            <a:r>
              <a:rPr lang="zh-CN" altLang="en-US" sz="2400" b="1">
                <a:solidFill>
                  <a:schemeClr val="accent2"/>
                </a:solidFill>
                <a:sym typeface="+mn-ea"/>
              </a:rPr>
              <a:t>　</a:t>
            </a:r>
            <a:r>
              <a:rPr lang="en-US" altLang="zh-CN" sz="2400" b="1">
                <a:solidFill>
                  <a:schemeClr val="accent2"/>
                </a:solidFill>
                <a:sym typeface="+mn-ea"/>
              </a:rPr>
              <a:t>2</a:t>
            </a:r>
            <a:r>
              <a:rPr lang="zh-CN" altLang="en-US" sz="2400" b="1">
                <a:solidFill>
                  <a:schemeClr val="accent2"/>
                </a:solidFill>
                <a:sym typeface="+mn-ea"/>
              </a:rPr>
              <a:t>、以网孔电流列写网孔</a:t>
            </a:r>
            <a:r>
              <a:rPr lang="en-US" altLang="zh-CN" sz="2400" b="1">
                <a:solidFill>
                  <a:schemeClr val="accent2"/>
                </a:solidFill>
                <a:sym typeface="+mn-ea"/>
              </a:rPr>
              <a:t>KVL</a:t>
            </a:r>
            <a:r>
              <a:rPr lang="zh-CN" altLang="en-US" sz="2400" b="1">
                <a:solidFill>
                  <a:schemeClr val="accent2"/>
                </a:solidFill>
                <a:sym typeface="+mn-ea"/>
              </a:rPr>
              <a:t>方程</a:t>
            </a:r>
          </a:p>
        </p:txBody>
      </p:sp>
      <p:graphicFrame>
        <p:nvGraphicFramePr>
          <p:cNvPr id="6" name="对象 5"/>
          <p:cNvGraphicFramePr/>
          <p:nvPr/>
        </p:nvGraphicFramePr>
        <p:xfrm>
          <a:off x="4965065" y="3173730"/>
          <a:ext cx="3622040" cy="1329690"/>
        </p:xfrm>
        <a:graphic>
          <a:graphicData uri="http://schemas.openxmlformats.org/presentationml/2006/ole">
            <mc:AlternateContent xmlns:mc="http://schemas.openxmlformats.org/markup-compatibility/2006">
              <mc:Choice xmlns:v="urn:schemas-microsoft-com:vml" Requires="v">
                <p:oleObj spid="_x0000_s31805" r:id="rId4" imgW="4182110" imgH="1384935" progId="Equation.DSMT4">
                  <p:embed/>
                </p:oleObj>
              </mc:Choice>
              <mc:Fallback>
                <p:oleObj r:id="rId4" imgW="4182110" imgH="1384935" progId="Equation.DSMT4">
                  <p:embed/>
                  <p:pic>
                    <p:nvPicPr>
                      <p:cNvPr id="0" name="图片 7"/>
                      <p:cNvPicPr/>
                      <p:nvPr/>
                    </p:nvPicPr>
                    <p:blipFill>
                      <a:blip r:embed="rId5"/>
                      <a:stretch>
                        <a:fillRect/>
                      </a:stretch>
                    </p:blipFill>
                    <p:spPr>
                      <a:xfrm>
                        <a:off x="4965065" y="3173730"/>
                        <a:ext cx="3622040" cy="1329690"/>
                      </a:xfrm>
                      <a:prstGeom prst="rect">
                        <a:avLst/>
                      </a:prstGeom>
                    </p:spPr>
                  </p:pic>
                </p:oleObj>
              </mc:Fallback>
            </mc:AlternateContent>
          </a:graphicData>
        </a:graphic>
      </p:graphicFrame>
      <p:sp>
        <p:nvSpPr>
          <p:cNvPr id="9" name="文本框 8"/>
          <p:cNvSpPr txBox="1"/>
          <p:nvPr/>
        </p:nvSpPr>
        <p:spPr>
          <a:xfrm>
            <a:off x="4495165" y="4503420"/>
            <a:ext cx="2540000" cy="640080"/>
          </a:xfrm>
          <a:prstGeom prst="rect">
            <a:avLst/>
          </a:prstGeom>
          <a:noFill/>
        </p:spPr>
        <p:txBody>
          <a:bodyPr wrap="square" rtlCol="0" anchor="t">
            <a:spAutoFit/>
          </a:bodyPr>
          <a:lstStyle/>
          <a:p>
            <a:r>
              <a:rPr lang="zh-CN" altLang="en-US" b="1">
                <a:solidFill>
                  <a:schemeClr val="accent2"/>
                </a:solidFill>
              </a:rPr>
              <a:t>联立求解得：</a:t>
            </a:r>
          </a:p>
          <a:p>
            <a:r>
              <a:rPr lang="zh-CN" altLang="en-US"/>
              <a:t>	 </a:t>
            </a:r>
          </a:p>
        </p:txBody>
      </p:sp>
      <p:graphicFrame>
        <p:nvGraphicFramePr>
          <p:cNvPr id="10" name="对象 9"/>
          <p:cNvGraphicFramePr/>
          <p:nvPr/>
        </p:nvGraphicFramePr>
        <p:xfrm>
          <a:off x="4495165" y="4748530"/>
          <a:ext cx="975995" cy="537845"/>
        </p:xfrm>
        <a:graphic>
          <a:graphicData uri="http://schemas.openxmlformats.org/presentationml/2006/ole">
            <mc:AlternateContent xmlns:mc="http://schemas.openxmlformats.org/markup-compatibility/2006">
              <mc:Choice xmlns:v="urn:schemas-microsoft-com:vml" Requires="v">
                <p:oleObj spid="_x0000_s31806" r:id="rId6" imgW="947420" imgH="473075" progId="Equation.DSMT4">
                  <p:embed/>
                </p:oleObj>
              </mc:Choice>
              <mc:Fallback>
                <p:oleObj r:id="rId6" imgW="947420" imgH="473075" progId="Equation.DSMT4">
                  <p:embed/>
                  <p:pic>
                    <p:nvPicPr>
                      <p:cNvPr id="0" name="图片 10"/>
                      <p:cNvPicPr/>
                      <p:nvPr/>
                    </p:nvPicPr>
                    <p:blipFill>
                      <a:blip r:embed="rId7"/>
                      <a:stretch>
                        <a:fillRect/>
                      </a:stretch>
                    </p:blipFill>
                    <p:spPr>
                      <a:xfrm>
                        <a:off x="4495165" y="4748530"/>
                        <a:ext cx="975995" cy="537845"/>
                      </a:xfrm>
                      <a:prstGeom prst="rect">
                        <a:avLst/>
                      </a:prstGeom>
                    </p:spPr>
                  </p:pic>
                </p:oleObj>
              </mc:Fallback>
            </mc:AlternateContent>
          </a:graphicData>
        </a:graphic>
      </p:graphicFrame>
      <p:graphicFrame>
        <p:nvGraphicFramePr>
          <p:cNvPr id="12" name="对象 11"/>
          <p:cNvGraphicFramePr/>
          <p:nvPr/>
        </p:nvGraphicFramePr>
        <p:xfrm>
          <a:off x="5930265" y="4785360"/>
          <a:ext cx="1109980" cy="501015"/>
        </p:xfrm>
        <a:graphic>
          <a:graphicData uri="http://schemas.openxmlformats.org/presentationml/2006/ole">
            <mc:AlternateContent xmlns:mc="http://schemas.openxmlformats.org/markup-compatibility/2006">
              <mc:Choice xmlns:v="urn:schemas-microsoft-com:vml" Requires="v">
                <p:oleObj spid="_x0000_s31807" r:id="rId8" imgW="975360" imgH="424180" progId="Equation.DSMT4">
                  <p:embed/>
                </p:oleObj>
              </mc:Choice>
              <mc:Fallback>
                <p:oleObj r:id="rId8" imgW="975360" imgH="424180" progId="Equation.DSMT4">
                  <p:embed/>
                  <p:pic>
                    <p:nvPicPr>
                      <p:cNvPr id="0" name="图片 12"/>
                      <p:cNvPicPr/>
                      <p:nvPr/>
                    </p:nvPicPr>
                    <p:blipFill>
                      <a:blip r:embed="rId9"/>
                      <a:stretch>
                        <a:fillRect/>
                      </a:stretch>
                    </p:blipFill>
                    <p:spPr>
                      <a:xfrm>
                        <a:off x="5930265" y="4785360"/>
                        <a:ext cx="1109980" cy="501015"/>
                      </a:xfrm>
                      <a:prstGeom prst="rect">
                        <a:avLst/>
                      </a:prstGeom>
                    </p:spPr>
                  </p:pic>
                </p:oleObj>
              </mc:Fallback>
            </mc:AlternateContent>
          </a:graphicData>
        </a:graphic>
      </p:graphicFrame>
      <p:graphicFrame>
        <p:nvGraphicFramePr>
          <p:cNvPr id="14" name="对象 13"/>
          <p:cNvGraphicFramePr/>
          <p:nvPr/>
        </p:nvGraphicFramePr>
        <p:xfrm>
          <a:off x="7414260" y="4785360"/>
          <a:ext cx="1316355" cy="521335"/>
        </p:xfrm>
        <a:graphic>
          <a:graphicData uri="http://schemas.openxmlformats.org/presentationml/2006/ole">
            <mc:AlternateContent xmlns:mc="http://schemas.openxmlformats.org/markup-compatibility/2006">
              <mc:Choice xmlns:v="urn:schemas-microsoft-com:vml" Requires="v">
                <p:oleObj spid="_x0000_s31808" r:id="rId10" imgW="1225550" imgH="423545" progId="Equation.DSMT4">
                  <p:embed/>
                </p:oleObj>
              </mc:Choice>
              <mc:Fallback>
                <p:oleObj r:id="rId10" imgW="1225550" imgH="423545" progId="Equation.DSMT4">
                  <p:embed/>
                  <p:pic>
                    <p:nvPicPr>
                      <p:cNvPr id="0" name="图片 14"/>
                      <p:cNvPicPr/>
                      <p:nvPr/>
                    </p:nvPicPr>
                    <p:blipFill>
                      <a:blip r:embed="rId11"/>
                      <a:stretch>
                        <a:fillRect/>
                      </a:stretch>
                    </p:blipFill>
                    <p:spPr>
                      <a:xfrm>
                        <a:off x="7414260" y="4785360"/>
                        <a:ext cx="1316355" cy="521335"/>
                      </a:xfrm>
                      <a:prstGeom prst="rect">
                        <a:avLst/>
                      </a:prstGeom>
                    </p:spPr>
                  </p:pic>
                </p:oleObj>
              </mc:Fallback>
            </mc:AlternateContent>
          </a:graphicData>
        </a:graphic>
      </p:graphicFrame>
      <p:sp>
        <p:nvSpPr>
          <p:cNvPr id="16" name="文本框 15"/>
          <p:cNvSpPr txBox="1"/>
          <p:nvPr/>
        </p:nvSpPr>
        <p:spPr>
          <a:xfrm>
            <a:off x="376555" y="5447030"/>
            <a:ext cx="790575" cy="640080"/>
          </a:xfrm>
          <a:prstGeom prst="rect">
            <a:avLst/>
          </a:prstGeom>
          <a:noFill/>
        </p:spPr>
        <p:txBody>
          <a:bodyPr wrap="square" rtlCol="0" anchor="t">
            <a:spAutoFit/>
          </a:bodyPr>
          <a:lstStyle/>
          <a:p>
            <a:r>
              <a:rPr lang="zh-CN" altLang="en-US" b="1">
                <a:solidFill>
                  <a:schemeClr val="accent2"/>
                </a:solidFill>
              </a:rPr>
              <a:t>因此：</a:t>
            </a:r>
          </a:p>
          <a:p>
            <a:r>
              <a:rPr lang="zh-CN" altLang="en-US"/>
              <a:t>	 </a:t>
            </a:r>
          </a:p>
        </p:txBody>
      </p:sp>
      <p:graphicFrame>
        <p:nvGraphicFramePr>
          <p:cNvPr id="18" name="对象 17"/>
          <p:cNvGraphicFramePr/>
          <p:nvPr/>
        </p:nvGraphicFramePr>
        <p:xfrm>
          <a:off x="1388745" y="5459730"/>
          <a:ext cx="1173480" cy="480060"/>
        </p:xfrm>
        <a:graphic>
          <a:graphicData uri="http://schemas.openxmlformats.org/presentationml/2006/ole">
            <mc:AlternateContent xmlns:mc="http://schemas.openxmlformats.org/markup-compatibility/2006">
              <mc:Choice xmlns:v="urn:schemas-microsoft-com:vml" Requires="v">
                <p:oleObj spid="_x0000_s31809" r:id="rId12" imgW="685800" imgH="203200" progId="Equation.DSMT4">
                  <p:embed/>
                </p:oleObj>
              </mc:Choice>
              <mc:Fallback>
                <p:oleObj r:id="rId12" imgW="685800" imgH="203200" progId="Equation.DSMT4">
                  <p:embed/>
                  <p:pic>
                    <p:nvPicPr>
                      <p:cNvPr id="0" name="图片 18"/>
                      <p:cNvPicPr/>
                      <p:nvPr/>
                    </p:nvPicPr>
                    <p:blipFill>
                      <a:blip r:embed="rId13"/>
                    </p:blipFill>
                    <p:spPr>
                      <a:xfrm>
                        <a:off x="1388745" y="5459730"/>
                        <a:ext cx="1173480" cy="480060"/>
                      </a:xfrm>
                      <a:prstGeom prst="rect">
                        <a:avLst/>
                      </a:prstGeom>
                    </p:spPr>
                  </p:pic>
                </p:oleObj>
              </mc:Fallback>
            </mc:AlternateContent>
          </a:graphicData>
        </a:graphic>
      </p:graphicFrame>
      <p:graphicFrame>
        <p:nvGraphicFramePr>
          <p:cNvPr id="20" name="对象 19"/>
          <p:cNvGraphicFramePr/>
          <p:nvPr/>
        </p:nvGraphicFramePr>
        <p:xfrm>
          <a:off x="2877185" y="5459730"/>
          <a:ext cx="1843405" cy="419735"/>
        </p:xfrm>
        <a:graphic>
          <a:graphicData uri="http://schemas.openxmlformats.org/presentationml/2006/ole">
            <mc:AlternateContent xmlns:mc="http://schemas.openxmlformats.org/markup-compatibility/2006">
              <mc:Choice xmlns:v="urn:schemas-microsoft-com:vml" Requires="v">
                <p:oleObj spid="_x0000_s31810" r:id="rId14" imgW="1899285" imgH="506730" progId="Equation.DSMT4">
                  <p:embed/>
                </p:oleObj>
              </mc:Choice>
              <mc:Fallback>
                <p:oleObj r:id="rId14" imgW="1899285" imgH="506730" progId="Equation.DSMT4">
                  <p:embed/>
                  <p:pic>
                    <p:nvPicPr>
                      <p:cNvPr id="0" name="图片 20"/>
                      <p:cNvPicPr/>
                      <p:nvPr/>
                    </p:nvPicPr>
                    <p:blipFill>
                      <a:blip r:embed="rId15"/>
                      <a:stretch>
                        <a:fillRect/>
                      </a:stretch>
                    </p:blipFill>
                    <p:spPr>
                      <a:xfrm>
                        <a:off x="2877185" y="5459730"/>
                        <a:ext cx="1843405" cy="419735"/>
                      </a:xfrm>
                      <a:prstGeom prst="rect">
                        <a:avLst/>
                      </a:prstGeom>
                    </p:spPr>
                  </p:pic>
                </p:oleObj>
              </mc:Fallback>
            </mc:AlternateContent>
          </a:graphicData>
        </a:graphic>
      </p:graphicFrame>
      <p:graphicFrame>
        <p:nvGraphicFramePr>
          <p:cNvPr id="22" name="对象 21"/>
          <p:cNvGraphicFramePr/>
          <p:nvPr/>
        </p:nvGraphicFramePr>
        <p:xfrm>
          <a:off x="4965065" y="5367020"/>
          <a:ext cx="2070735" cy="463550"/>
        </p:xfrm>
        <a:graphic>
          <a:graphicData uri="http://schemas.openxmlformats.org/presentationml/2006/ole">
            <mc:AlternateContent xmlns:mc="http://schemas.openxmlformats.org/markup-compatibility/2006">
              <mc:Choice xmlns:v="urn:schemas-microsoft-com:vml" Requires="v">
                <p:oleObj spid="_x0000_s31811" r:id="rId16" imgW="1825625" imgH="434975" progId="Equation.DSMT4">
                  <p:embed/>
                </p:oleObj>
              </mc:Choice>
              <mc:Fallback>
                <p:oleObj r:id="rId16" imgW="1825625" imgH="434975" progId="Equation.DSMT4">
                  <p:embed/>
                  <p:pic>
                    <p:nvPicPr>
                      <p:cNvPr id="0" name="图片 22"/>
                      <p:cNvPicPr/>
                      <p:nvPr/>
                    </p:nvPicPr>
                    <p:blipFill>
                      <a:blip r:embed="rId17"/>
                      <a:stretch>
                        <a:fillRect/>
                      </a:stretch>
                    </p:blipFill>
                    <p:spPr>
                      <a:xfrm>
                        <a:off x="4965065" y="5367020"/>
                        <a:ext cx="2070735" cy="463550"/>
                      </a:xfrm>
                      <a:prstGeom prst="rect">
                        <a:avLst/>
                      </a:prstGeom>
                    </p:spPr>
                  </p:pic>
                </p:oleObj>
              </mc:Fallback>
            </mc:AlternateContent>
          </a:graphicData>
        </a:graphic>
      </p:graphicFrame>
      <p:graphicFrame>
        <p:nvGraphicFramePr>
          <p:cNvPr id="26" name="对象 25"/>
          <p:cNvGraphicFramePr/>
          <p:nvPr/>
        </p:nvGraphicFramePr>
        <p:xfrm>
          <a:off x="7729855" y="5367020"/>
          <a:ext cx="1316355" cy="463550"/>
        </p:xfrm>
        <a:graphic>
          <a:graphicData uri="http://schemas.openxmlformats.org/presentationml/2006/ole">
            <mc:AlternateContent xmlns:mc="http://schemas.openxmlformats.org/markup-compatibility/2006">
              <mc:Choice xmlns:v="urn:schemas-microsoft-com:vml" Requires="v">
                <p:oleObj spid="_x0000_s31812" r:id="rId18" imgW="1194435" imgH="445135" progId="Equation.DSMT4">
                  <p:embed/>
                </p:oleObj>
              </mc:Choice>
              <mc:Fallback>
                <p:oleObj r:id="rId18" imgW="1194435" imgH="445135" progId="Equation.DSMT4">
                  <p:embed/>
                  <p:pic>
                    <p:nvPicPr>
                      <p:cNvPr id="0" name="图片 26"/>
                      <p:cNvPicPr/>
                      <p:nvPr/>
                    </p:nvPicPr>
                    <p:blipFill>
                      <a:blip r:embed="rId19"/>
                      <a:stretch>
                        <a:fillRect/>
                      </a:stretch>
                    </p:blipFill>
                    <p:spPr>
                      <a:xfrm>
                        <a:off x="7729855" y="5367020"/>
                        <a:ext cx="1316355" cy="463550"/>
                      </a:xfrm>
                      <a:prstGeom prst="rect">
                        <a:avLst/>
                      </a:prstGeom>
                    </p:spPr>
                  </p:pic>
                </p:oleObj>
              </mc:Fallback>
            </mc:AlternateContent>
          </a:graphicData>
        </a:graphic>
      </p:graphicFrame>
      <p:graphicFrame>
        <p:nvGraphicFramePr>
          <p:cNvPr id="28" name="对象 27"/>
          <p:cNvGraphicFramePr/>
          <p:nvPr/>
        </p:nvGraphicFramePr>
        <p:xfrm>
          <a:off x="2047875" y="5939790"/>
          <a:ext cx="1575435" cy="456565"/>
        </p:xfrm>
        <a:graphic>
          <a:graphicData uri="http://schemas.openxmlformats.org/presentationml/2006/ole">
            <mc:AlternateContent xmlns:mc="http://schemas.openxmlformats.org/markup-compatibility/2006">
              <mc:Choice xmlns:v="urn:schemas-microsoft-com:vml" Requires="v">
                <p:oleObj spid="_x0000_s31813" r:id="rId20" imgW="1041400" imgH="203200" progId="Equation.DSMT4">
                  <p:embed/>
                </p:oleObj>
              </mc:Choice>
              <mc:Fallback>
                <p:oleObj r:id="rId20" imgW="1041400" imgH="203200" progId="Equation.DSMT4">
                  <p:embed/>
                  <p:pic>
                    <p:nvPicPr>
                      <p:cNvPr id="0" name="图片 28"/>
                      <p:cNvPicPr/>
                      <p:nvPr/>
                    </p:nvPicPr>
                    <p:blipFill>
                      <a:blip r:embed="rId21"/>
                    </p:blipFill>
                    <p:spPr>
                      <a:xfrm>
                        <a:off x="2047875" y="5939790"/>
                        <a:ext cx="1575435" cy="456565"/>
                      </a:xfrm>
                      <a:prstGeom prst="rect">
                        <a:avLst/>
                      </a:prstGeom>
                    </p:spPr>
                  </p:pic>
                </p:oleObj>
              </mc:Fallback>
            </mc:AlternateContent>
          </a:graphicData>
        </a:graphic>
      </p:graphicFrame>
      <p:graphicFrame>
        <p:nvGraphicFramePr>
          <p:cNvPr id="30" name="对象 29"/>
          <p:cNvGraphicFramePr/>
          <p:nvPr/>
        </p:nvGraphicFramePr>
        <p:xfrm>
          <a:off x="3994785" y="5879465"/>
          <a:ext cx="2017395" cy="516255"/>
        </p:xfrm>
        <a:graphic>
          <a:graphicData uri="http://schemas.openxmlformats.org/presentationml/2006/ole">
            <mc:AlternateContent xmlns:mc="http://schemas.openxmlformats.org/markup-compatibility/2006">
              <mc:Choice xmlns:v="urn:schemas-microsoft-com:vml" Requires="v">
                <p:oleObj spid="_x0000_s31814" r:id="rId22" imgW="1512570" imgH="433705" progId="Equation.DSMT4">
                  <p:embed/>
                </p:oleObj>
              </mc:Choice>
              <mc:Fallback>
                <p:oleObj r:id="rId22" imgW="1512570" imgH="433705" progId="Equation.DSMT4">
                  <p:embed/>
                  <p:pic>
                    <p:nvPicPr>
                      <p:cNvPr id="0" name="图片 30"/>
                      <p:cNvPicPr/>
                      <p:nvPr/>
                    </p:nvPicPr>
                    <p:blipFill>
                      <a:blip r:embed="rId23"/>
                      <a:stretch>
                        <a:fillRect/>
                      </a:stretch>
                    </p:blipFill>
                    <p:spPr>
                      <a:xfrm>
                        <a:off x="3994785" y="5879465"/>
                        <a:ext cx="2017395" cy="5162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blinds(horizontal)">
                                      <p:cBhvr>
                                        <p:cTn id="20" dur="500"/>
                                        <p:tgtEl>
                                          <p:spTgt spid="4">
                                            <p:txEl>
                                              <p:pRg st="1" end="1"/>
                                            </p:txEl>
                                          </p:spTgt>
                                        </p:tgtEl>
                                      </p:cBhvr>
                                    </p:animEffect>
                                  </p:childTnLst>
                                </p:cTn>
                              </p:par>
                              <p:par>
                                <p:cTn id="21" presetID="3" presetClass="entr" presetSubtype="10" fill="hold" nodeType="with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linds(horizontal)">
                                      <p:cBhvr>
                                        <p:cTn id="23" dur="5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par>
                                <p:cTn id="39" presetID="3" presetClass="entr" presetSubtype="1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par>
                                <p:cTn id="42" presetID="3" presetClass="entr" presetSubtype="1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linds(horizontal)">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blinds(horizontal)">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par>
                                <p:cTn id="55" presetID="3" presetClass="entr" presetSubtype="1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linds(horizontal)">
                                      <p:cBhvr>
                                        <p:cTn id="57" dur="500"/>
                                        <p:tgtEl>
                                          <p:spTgt spid="28"/>
                                        </p:tgtEl>
                                      </p:cBhvr>
                                    </p:animEffect>
                                  </p:childTnLst>
                                </p:cTn>
                              </p:par>
                              <p:par>
                                <p:cTn id="58" presetID="3" presetClass="entr" presetSubtype="10"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blinds(horizontal)">
                                      <p:cBhvr>
                                        <p:cTn id="60" dur="500"/>
                                        <p:tgtEl>
                                          <p:spTgt spid="20"/>
                                        </p:tgtEl>
                                      </p:cBhvr>
                                    </p:animEffect>
                                  </p:childTnLst>
                                </p:cTn>
                              </p:par>
                              <p:par>
                                <p:cTn id="61" presetID="3" presetClass="entr" presetSubtype="10"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par>
                                <p:cTn id="64" presetID="3" presetClass="entr" presetSubtype="10" fill="hold"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blinds(horizontal)">
                                      <p:cBhvr>
                                        <p:cTn id="66" dur="500"/>
                                        <p:tgtEl>
                                          <p:spTgt spid="22"/>
                                        </p:tgtEl>
                                      </p:cBhvr>
                                    </p:animEffect>
                                  </p:childTnLst>
                                </p:cTn>
                              </p:par>
                              <p:par>
                                <p:cTn id="67" presetID="3" presetClass="entr" presetSubtype="10" fill="hold" nodeType="with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blinds(horizontal)">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2.4  结点电压法</a:t>
            </a:r>
          </a:p>
        </p:txBody>
      </p:sp>
      <p:sp>
        <p:nvSpPr>
          <p:cNvPr id="443431" name="Text Box 39"/>
          <p:cNvSpPr txBox="1">
            <a:spLocks noChangeArrowheads="1"/>
          </p:cNvSpPr>
          <p:nvPr/>
        </p:nvSpPr>
        <p:spPr bwMode="auto">
          <a:xfrm>
            <a:off x="685800" y="1968500"/>
            <a:ext cx="80041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71500" eaLnBrk="0" hangingPunct="0">
              <a:defRPr sz="2400">
                <a:solidFill>
                  <a:schemeClr val="tx1"/>
                </a:solidFill>
                <a:latin typeface="Times New Roman" panose="02020603050405020304" pitchFamily="18" charset="0"/>
                <a:ea typeface="宋体" panose="02010600030101010101" pitchFamily="2" charset="-122"/>
              </a:defRPr>
            </a:lvl1pPr>
            <a:lvl2pPr marL="1333500" eaLnBrk="0" hangingPunct="0">
              <a:defRPr sz="2400">
                <a:solidFill>
                  <a:schemeClr val="tx1"/>
                </a:solidFill>
                <a:latin typeface="Times New Roman" panose="02020603050405020304" pitchFamily="18" charset="0"/>
                <a:ea typeface="宋体" panose="02010600030101010101" pitchFamily="2" charset="-122"/>
              </a:defRPr>
            </a:lvl2pPr>
            <a:lvl3pPr marL="1524000" eaLnBrk="0" hangingPunct="0">
              <a:defRPr sz="2400">
                <a:solidFill>
                  <a:schemeClr val="tx1"/>
                </a:solidFill>
                <a:latin typeface="Times New Roman" panose="02020603050405020304" pitchFamily="18" charset="0"/>
                <a:ea typeface="宋体" panose="02010600030101010101" pitchFamily="2" charset="-122"/>
              </a:defRPr>
            </a:lvl3pPr>
            <a:lvl4pPr marL="1714500" eaLnBrk="0" hangingPunct="0">
              <a:defRPr sz="2400">
                <a:solidFill>
                  <a:schemeClr val="tx1"/>
                </a:solidFill>
                <a:latin typeface="Times New Roman" panose="02020603050405020304" pitchFamily="18" charset="0"/>
                <a:ea typeface="宋体" panose="02010600030101010101" pitchFamily="2" charset="-122"/>
              </a:defRPr>
            </a:lvl4pPr>
            <a:lvl5pPr marL="1905000" eaLnBrk="0" hangingPunct="0">
              <a:defRPr sz="2400">
                <a:solidFill>
                  <a:schemeClr val="tx1"/>
                </a:solidFill>
                <a:latin typeface="Times New Roman" panose="02020603050405020304" pitchFamily="18" charset="0"/>
                <a:ea typeface="宋体" panose="02010600030101010101" pitchFamily="2" charset="-122"/>
              </a:defRPr>
            </a:lvl5pPr>
            <a:lvl6pPr marL="23622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8194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276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7338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r>
              <a:rPr lang="zh-CN" altLang="en-US" b="1" dirty="0">
                <a:latin typeface="宋体" panose="02010600030101010101" pitchFamily="2" charset="-122"/>
              </a:rPr>
              <a:t>选某一节点为参考节点，其它节点与此节点的参考电压称</a:t>
            </a:r>
            <a:r>
              <a:rPr lang="zh-CN" altLang="en-US" b="1" dirty="0">
                <a:solidFill>
                  <a:srgbClr val="FF3300"/>
                </a:solidFill>
                <a:latin typeface="宋体" panose="02010600030101010101" pitchFamily="2" charset="-122"/>
              </a:rPr>
              <a:t>节点电压</a:t>
            </a:r>
            <a:r>
              <a:rPr lang="zh-CN" altLang="en-US" b="1" dirty="0">
                <a:latin typeface="宋体" panose="02010600030101010101" pitchFamily="2" charset="-122"/>
              </a:rPr>
              <a:t>。</a:t>
            </a:r>
            <a:endParaRPr lang="zh-CN" altLang="en-US" b="1" dirty="0"/>
          </a:p>
          <a:p>
            <a:pPr algn="just" eaLnBrk="1" hangingPunct="1">
              <a:lnSpc>
                <a:spcPct val="150000"/>
              </a:lnSpc>
            </a:pPr>
            <a:r>
              <a:rPr lang="zh-CN" altLang="en-US" b="1" dirty="0">
                <a:latin typeface="宋体" panose="02010600030101010101" pitchFamily="2" charset="-122"/>
              </a:rPr>
              <a:t>节点法或节点电压法是以节点电压为独立变量列电路方程求解电路的一种方法。</a:t>
            </a:r>
          </a:p>
        </p:txBody>
      </p:sp>
      <p:sp>
        <p:nvSpPr>
          <p:cNvPr id="443432" name="Text Box 40"/>
          <p:cNvSpPr txBox="1">
            <a:spLocks noChangeArrowheads="1"/>
          </p:cNvSpPr>
          <p:nvPr/>
        </p:nvSpPr>
        <p:spPr bwMode="auto">
          <a:xfrm>
            <a:off x="755650" y="1196975"/>
            <a:ext cx="2514600"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chemeClr val="accent2"/>
                </a:solidFill>
                <a:latin typeface="楷体_GB2312" pitchFamily="49" charset="-122"/>
                <a:ea typeface="楷体_GB2312" pitchFamily="49" charset="-122"/>
              </a:rPr>
              <a:t>1.节点法</a:t>
            </a:r>
          </a:p>
        </p:txBody>
      </p:sp>
      <p:sp>
        <p:nvSpPr>
          <p:cNvPr id="443433" name="Text Box 41"/>
          <p:cNvSpPr txBox="1">
            <a:spLocks noChangeArrowheads="1"/>
          </p:cNvSpPr>
          <p:nvPr/>
        </p:nvSpPr>
        <p:spPr bwMode="auto">
          <a:xfrm>
            <a:off x="685800" y="4169093"/>
            <a:ext cx="7696200"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indent="571500" eaLnBrk="0" hangingPunct="0">
              <a:defRPr sz="2400">
                <a:solidFill>
                  <a:schemeClr val="tx1"/>
                </a:solidFill>
                <a:latin typeface="Times New Roman" panose="02020603050405020304" pitchFamily="18" charset="0"/>
                <a:ea typeface="宋体" panose="02010600030101010101" pitchFamily="2" charset="-122"/>
              </a:defRPr>
            </a:lvl1pPr>
            <a:lvl2pPr marL="857250" eaLnBrk="0" hangingPunct="0">
              <a:defRPr sz="2400">
                <a:solidFill>
                  <a:schemeClr val="tx1"/>
                </a:solidFill>
                <a:latin typeface="Times New Roman" panose="02020603050405020304" pitchFamily="18" charset="0"/>
                <a:ea typeface="宋体" panose="02010600030101010101" pitchFamily="2" charset="-122"/>
              </a:defRPr>
            </a:lvl2pPr>
            <a:lvl3pPr marL="1047750"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b="1"/>
              <a:t>节点电压法的独立方程数为(</a:t>
            </a:r>
            <a:r>
              <a:rPr lang="en-US" altLang="zh-CN" b="1" i="1"/>
              <a:t>n</a:t>
            </a:r>
            <a:r>
              <a:rPr lang="en-US" altLang="zh-CN" b="1">
                <a:latin typeface="宋体" panose="02010600030101010101" pitchFamily="2" charset="-122"/>
              </a:rPr>
              <a:t>-</a:t>
            </a:r>
            <a:r>
              <a:rPr lang="en-US" altLang="zh-CN" b="1"/>
              <a:t>1)</a:t>
            </a:r>
            <a:r>
              <a:rPr lang="zh-CN" altLang="en-US" b="1"/>
              <a:t>个。与支路电流法相比，</a:t>
            </a:r>
            <a:r>
              <a:rPr lang="zh-CN" altLang="en-US" b="1">
                <a:solidFill>
                  <a:srgbClr val="FF0000"/>
                </a:solidFill>
              </a:rPr>
              <a:t>方程数可减少</a:t>
            </a:r>
            <a:r>
              <a:rPr lang="en-US" altLang="zh-CN" b="1" i="1">
                <a:solidFill>
                  <a:srgbClr val="FF0000"/>
                </a:solidFill>
              </a:rPr>
              <a:t>b</a:t>
            </a:r>
            <a:r>
              <a:rPr lang="en-US" altLang="zh-CN" b="1">
                <a:solidFill>
                  <a:srgbClr val="FF0000"/>
                </a:solidFill>
                <a:latin typeface="宋体" panose="02010600030101010101" pitchFamily="2" charset="-122"/>
              </a:rPr>
              <a:t>-</a:t>
            </a:r>
            <a:r>
              <a:rPr lang="en-US" altLang="zh-CN" b="1">
                <a:solidFill>
                  <a:srgbClr val="FF0000"/>
                </a:solidFill>
              </a:rPr>
              <a:t>( </a:t>
            </a:r>
            <a:r>
              <a:rPr lang="en-US" altLang="zh-CN" b="1" i="1">
                <a:solidFill>
                  <a:srgbClr val="FF0000"/>
                </a:solidFill>
              </a:rPr>
              <a:t>n</a:t>
            </a:r>
            <a:r>
              <a:rPr lang="en-US" altLang="zh-CN" b="1">
                <a:solidFill>
                  <a:srgbClr val="FF0000"/>
                </a:solidFill>
                <a:latin typeface="宋体" panose="02010600030101010101" pitchFamily="2" charset="-122"/>
              </a:rPr>
              <a:t>-</a:t>
            </a:r>
            <a:r>
              <a:rPr lang="en-US" altLang="zh-CN" b="1">
                <a:solidFill>
                  <a:srgbClr val="FF0000"/>
                </a:solidFill>
              </a:rPr>
              <a:t>1)</a:t>
            </a:r>
            <a:r>
              <a:rPr lang="zh-CN" altLang="en-US" b="1">
                <a:solidFill>
                  <a:srgbClr val="FF0000"/>
                </a:solidFill>
              </a:rPr>
              <a:t>个</a:t>
            </a:r>
            <a:r>
              <a:rPr lang="zh-CN" altLang="en-US" b="1"/>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type="wd">
                                    <p:tmPct val="100000"/>
                                  </p:iterate>
                                  <p:childTnLst>
                                    <p:set>
                                      <p:cBhvr>
                                        <p:cTn id="6" dur="1" fill="hold">
                                          <p:stCondLst>
                                            <p:cond delay="0"/>
                                          </p:stCondLst>
                                        </p:cTn>
                                        <p:tgtEl>
                                          <p:spTgt spid="443432"/>
                                        </p:tgtEl>
                                        <p:attrNameLst>
                                          <p:attrName>style.visibility</p:attrName>
                                        </p:attrNameLst>
                                      </p:cBhvr>
                                      <p:to>
                                        <p:strVal val="visible"/>
                                      </p:to>
                                    </p:set>
                                    <p:anim calcmode="lin" valueType="num">
                                      <p:cBhvr>
                                        <p:cTn id="7" dur="300" fill="hold"/>
                                        <p:tgtEl>
                                          <p:spTgt spid="443432"/>
                                        </p:tgtEl>
                                        <p:attrNameLst>
                                          <p:attrName>ppt_w</p:attrName>
                                        </p:attrNameLst>
                                      </p:cBhvr>
                                      <p:tavLst>
                                        <p:tav tm="0">
                                          <p:val>
                                            <p:fltVal val="0"/>
                                          </p:val>
                                        </p:tav>
                                        <p:tav tm="100000">
                                          <p:val>
                                            <p:strVal val="#ppt_w"/>
                                          </p:val>
                                        </p:tav>
                                      </p:tavLst>
                                    </p:anim>
                                    <p:anim calcmode="lin" valueType="num">
                                      <p:cBhvr>
                                        <p:cTn id="8" dur="300" fill="hold"/>
                                        <p:tgtEl>
                                          <p:spTgt spid="44343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iterate type="wd">
                                    <p:tmPct val="100000"/>
                                  </p:iterate>
                                  <p:childTnLst>
                                    <p:set>
                                      <p:cBhvr>
                                        <p:cTn id="12" dur="1" fill="hold">
                                          <p:stCondLst>
                                            <p:cond delay="0"/>
                                          </p:stCondLst>
                                        </p:cTn>
                                        <p:tgtEl>
                                          <p:spTgt spid="443431"/>
                                        </p:tgtEl>
                                        <p:attrNameLst>
                                          <p:attrName>style.visibility</p:attrName>
                                        </p:attrNameLst>
                                      </p:cBhvr>
                                      <p:to>
                                        <p:strVal val="visible"/>
                                      </p:to>
                                    </p:set>
                                    <p:animEffect transition="in" filter="wipe(left)">
                                      <p:cBhvr>
                                        <p:cTn id="13" dur="300"/>
                                        <p:tgtEl>
                                          <p:spTgt spid="44343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43433"/>
                                        </p:tgtEl>
                                        <p:attrNameLst>
                                          <p:attrName>style.visibility</p:attrName>
                                        </p:attrNameLst>
                                      </p:cBhvr>
                                      <p:to>
                                        <p:strVal val="visible"/>
                                      </p:to>
                                    </p:set>
                                    <p:anim calcmode="lin" valueType="num">
                                      <p:cBhvr additive="base">
                                        <p:cTn id="18" dur="500" fill="hold"/>
                                        <p:tgtEl>
                                          <p:spTgt spid="443433"/>
                                        </p:tgtEl>
                                        <p:attrNameLst>
                                          <p:attrName>ppt_x</p:attrName>
                                        </p:attrNameLst>
                                      </p:cBhvr>
                                      <p:tavLst>
                                        <p:tav tm="0">
                                          <p:val>
                                            <p:strVal val="#ppt_x"/>
                                          </p:val>
                                        </p:tav>
                                        <p:tav tm="100000">
                                          <p:val>
                                            <p:strVal val="#ppt_x"/>
                                          </p:val>
                                        </p:tav>
                                      </p:tavLst>
                                    </p:anim>
                                    <p:anim calcmode="lin" valueType="num">
                                      <p:cBhvr additive="base">
                                        <p:cTn id="19" dur="500" fill="hold"/>
                                        <p:tgtEl>
                                          <p:spTgt spid="4434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31" grpId="0" bldLvl="0" animBg="1" autoUpdateAnimBg="0"/>
      <p:bldP spid="443432" grpId="0" bldLvl="0" animBg="1" autoUpdateAnimBg="0"/>
      <p:bldP spid="443433" grpId="0" bldLvl="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2.4  结点电压法</a:t>
            </a:r>
          </a:p>
        </p:txBody>
      </p:sp>
      <p:sp>
        <p:nvSpPr>
          <p:cNvPr id="4" name="Text Box 6"/>
          <p:cNvSpPr txBox="1">
            <a:spLocks noChangeArrowheads="1"/>
          </p:cNvSpPr>
          <p:nvPr/>
        </p:nvSpPr>
        <p:spPr bwMode="auto">
          <a:xfrm>
            <a:off x="325438" y="981075"/>
            <a:ext cx="17240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宋体" panose="02010600030101010101" pitchFamily="2" charset="-122"/>
                <a:cs typeface="+mn-cs"/>
              </a:defRPr>
            </a:lvl9pPr>
          </a:lstStyle>
          <a:p>
            <a:r>
              <a:rPr lang="zh-CN" altLang="en-US" b="1" dirty="0">
                <a:solidFill>
                  <a:schemeClr val="accent2"/>
                </a:solidFill>
              </a:rPr>
              <a:t>举例说明：</a:t>
            </a:r>
          </a:p>
        </p:txBody>
      </p:sp>
      <p:pic>
        <p:nvPicPr>
          <p:cNvPr id="6" name="内容占位符 5"/>
          <p:cNvPicPr>
            <a:picLocks noGrp="1" noChangeAspect="1"/>
          </p:cNvPicPr>
          <p:nvPr>
            <p:ph idx="1"/>
          </p:nvPr>
        </p:nvPicPr>
        <p:blipFill>
          <a:blip r:embed="rId2"/>
          <a:stretch>
            <a:fillRect/>
          </a:stretch>
        </p:blipFill>
        <p:spPr>
          <a:xfrm>
            <a:off x="320675" y="1438275"/>
            <a:ext cx="4011930" cy="3157220"/>
          </a:xfrm>
          <a:prstGeom prst="rect">
            <a:avLst/>
          </a:prstGeom>
        </p:spPr>
      </p:pic>
      <p:sp>
        <p:nvSpPr>
          <p:cNvPr id="444423" name="Text Box 7"/>
          <p:cNvSpPr txBox="1">
            <a:spLocks noChangeArrowheads="1"/>
          </p:cNvSpPr>
          <p:nvPr/>
        </p:nvSpPr>
        <p:spPr bwMode="auto">
          <a:xfrm>
            <a:off x="3870960" y="1746250"/>
            <a:ext cx="318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2400" b="1" dirty="0">
                <a:solidFill>
                  <a:schemeClr val="accent2"/>
                </a:solidFill>
              </a:rPr>
              <a:t> (2) </a:t>
            </a:r>
            <a:r>
              <a:rPr lang="zh-CN" sz="2400" b="1" dirty="0">
                <a:solidFill>
                  <a:schemeClr val="accent2"/>
                </a:solidFill>
              </a:rPr>
              <a:t>节点</a:t>
            </a:r>
            <a:r>
              <a:rPr sz="2400" b="1" dirty="0">
                <a:solidFill>
                  <a:schemeClr val="accent2"/>
                </a:solidFill>
              </a:rPr>
              <a:t>KCL方程为</a:t>
            </a:r>
            <a:r>
              <a:rPr lang="zh-CN" altLang="en-US" sz="2400" b="1" dirty="0">
                <a:solidFill>
                  <a:schemeClr val="accent2"/>
                </a:solidFill>
              </a:rPr>
              <a:t>：</a:t>
            </a:r>
          </a:p>
        </p:txBody>
      </p:sp>
      <p:sp>
        <p:nvSpPr>
          <p:cNvPr id="444424" name="Text Box 8"/>
          <p:cNvSpPr txBox="1">
            <a:spLocks noChangeArrowheads="1"/>
          </p:cNvSpPr>
          <p:nvPr/>
        </p:nvSpPr>
        <p:spPr bwMode="auto">
          <a:xfrm>
            <a:off x="6838315" y="1742440"/>
            <a:ext cx="1765935" cy="461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solidFill>
                  <a:schemeClr val="accent2"/>
                </a:solidFill>
                <a:sym typeface="Symbol" panose="05050102010706020507" pitchFamily="18" charset="2"/>
              </a:rPr>
              <a:t> </a:t>
            </a:r>
            <a:r>
              <a:rPr lang="en-US" altLang="zh-CN" sz="2400" b="1" i="1">
                <a:solidFill>
                  <a:schemeClr val="accent2"/>
                </a:solidFill>
                <a:sym typeface="Symbol" panose="05050102010706020507" pitchFamily="18" charset="2"/>
              </a:rPr>
              <a:t>i</a:t>
            </a:r>
            <a:r>
              <a:rPr lang="en-US" altLang="zh-CN" sz="2400" b="1" baseline="-25000">
                <a:solidFill>
                  <a:schemeClr val="accent2"/>
                </a:solidFill>
                <a:sym typeface="Symbol" panose="05050102010706020507" pitchFamily="18" charset="2"/>
              </a:rPr>
              <a:t>R</a:t>
            </a:r>
            <a:r>
              <a:rPr lang="zh-CN" altLang="en-US" sz="2400" b="1" baseline="-25000">
                <a:solidFill>
                  <a:schemeClr val="accent2"/>
                </a:solidFill>
              </a:rPr>
              <a:t>出</a:t>
            </a:r>
            <a:r>
              <a:rPr lang="zh-CN" altLang="en-US" sz="2400" b="1">
                <a:solidFill>
                  <a:schemeClr val="accent2"/>
                </a:solidFill>
                <a:sym typeface="Symbol" panose="05050102010706020507" pitchFamily="18" charset="2"/>
              </a:rPr>
              <a:t>= </a:t>
            </a:r>
            <a:r>
              <a:rPr lang="en-US" altLang="zh-CN" sz="2400" b="1" i="1">
                <a:solidFill>
                  <a:schemeClr val="accent2"/>
                </a:solidFill>
                <a:sym typeface="Symbol" panose="05050102010706020507" pitchFamily="18" charset="2"/>
              </a:rPr>
              <a:t>i</a:t>
            </a:r>
            <a:r>
              <a:rPr lang="en-US" altLang="zh-CN" sz="2400" b="1" baseline="-25000">
                <a:solidFill>
                  <a:schemeClr val="accent2"/>
                </a:solidFill>
                <a:sym typeface="Symbol" panose="05050102010706020507" pitchFamily="18" charset="2"/>
              </a:rPr>
              <a:t>S</a:t>
            </a:r>
            <a:r>
              <a:rPr lang="zh-CN" altLang="en-US" sz="2400" b="1" baseline="-25000">
                <a:solidFill>
                  <a:schemeClr val="accent2"/>
                </a:solidFill>
              </a:rPr>
              <a:t>入</a:t>
            </a:r>
          </a:p>
        </p:txBody>
      </p:sp>
      <p:sp>
        <p:nvSpPr>
          <p:cNvPr id="444498" name="Text Box 82"/>
          <p:cNvSpPr txBox="1">
            <a:spLocks noChangeArrowheads="1"/>
          </p:cNvSpPr>
          <p:nvPr/>
        </p:nvSpPr>
        <p:spPr bwMode="auto">
          <a:xfrm>
            <a:off x="3741420" y="993140"/>
            <a:ext cx="5361940" cy="822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571500" indent="-571500" eaLnBrk="0" hangingPunct="0">
              <a:defRPr sz="2400">
                <a:solidFill>
                  <a:schemeClr val="tx1"/>
                </a:solidFill>
                <a:latin typeface="Times New Roman" panose="02020603050405020304" pitchFamily="18" charset="0"/>
                <a:ea typeface="宋体" panose="02010600030101010101" pitchFamily="2" charset="-122"/>
              </a:defRPr>
            </a:lvl1pPr>
            <a:lvl2pPr marL="762000" eaLnBrk="0" hangingPunct="0">
              <a:defRPr sz="2400">
                <a:solidFill>
                  <a:schemeClr val="tx1"/>
                </a:solidFill>
                <a:latin typeface="Times New Roman" panose="02020603050405020304" pitchFamily="18" charset="0"/>
                <a:ea typeface="宋体" panose="02010600030101010101" pitchFamily="2" charset="-122"/>
              </a:defRPr>
            </a:lvl2pPr>
            <a:lvl3pPr marL="952500"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50000"/>
              </a:spcBef>
            </a:pPr>
            <a:r>
              <a:rPr lang="zh-CN" altLang="en-US" b="1" dirty="0">
                <a:solidFill>
                  <a:schemeClr val="accent2"/>
                </a:solidFill>
              </a:rPr>
              <a:t>(1) 选定参考节点，标明其余</a:t>
            </a:r>
            <a:r>
              <a:rPr lang="en-US" altLang="zh-CN" b="1" i="1" dirty="0">
                <a:solidFill>
                  <a:schemeClr val="accent2"/>
                </a:solidFill>
              </a:rPr>
              <a:t>n</a:t>
            </a:r>
            <a:r>
              <a:rPr lang="en-US" altLang="zh-CN" b="1" dirty="0">
                <a:solidFill>
                  <a:schemeClr val="accent2"/>
                </a:solidFill>
              </a:rPr>
              <a:t>-1</a:t>
            </a:r>
            <a:r>
              <a:rPr lang="zh-CN" altLang="en-US" b="1" dirty="0">
                <a:solidFill>
                  <a:schemeClr val="accent2"/>
                </a:solidFill>
              </a:rPr>
              <a:t>个独立节点的电压</a:t>
            </a:r>
          </a:p>
        </p:txBody>
      </p:sp>
      <p:sp>
        <p:nvSpPr>
          <p:cNvPr id="9" name="Text Box 7"/>
          <p:cNvSpPr txBox="1">
            <a:spLocks noChangeArrowheads="1"/>
          </p:cNvSpPr>
          <p:nvPr/>
        </p:nvSpPr>
        <p:spPr bwMode="auto">
          <a:xfrm>
            <a:off x="325755" y="4903470"/>
            <a:ext cx="2527300" cy="82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solidFill>
                  <a:schemeClr val="accent2"/>
                </a:solidFill>
              </a:rPr>
              <a:t>节点：</a:t>
            </a:r>
            <a:r>
              <a:rPr lang="en-US" altLang="zh-CN" sz="2400" b="1" dirty="0">
                <a:solidFill>
                  <a:schemeClr val="accent2"/>
                </a:solidFill>
              </a:rPr>
              <a:t>n=4, </a:t>
            </a:r>
          </a:p>
          <a:p>
            <a:r>
              <a:rPr lang="zh-CN" altLang="en-US" sz="2400" b="1" dirty="0">
                <a:solidFill>
                  <a:schemeClr val="accent2"/>
                </a:solidFill>
              </a:rPr>
              <a:t>参考节点：节点</a:t>
            </a:r>
            <a:r>
              <a:rPr lang="en-US" altLang="zh-CN" sz="2400" b="1" dirty="0">
                <a:solidFill>
                  <a:schemeClr val="accent2"/>
                </a:solidFill>
              </a:rPr>
              <a:t>4</a:t>
            </a:r>
            <a:endParaRPr lang="en-US" altLang="zh-CN" sz="2400" b="1" dirty="0">
              <a:solidFill>
                <a:schemeClr val="accent2"/>
              </a:solidFill>
              <a:sym typeface="Wingdings" panose="05000000000000000000" charset="0"/>
            </a:endParaRPr>
          </a:p>
        </p:txBody>
      </p:sp>
      <p:pic>
        <p:nvPicPr>
          <p:cNvPr id="10" name="图片 9"/>
          <p:cNvPicPr>
            <a:picLocks noChangeAspect="1"/>
          </p:cNvPicPr>
          <p:nvPr/>
        </p:nvPicPr>
        <p:blipFill>
          <a:blip r:embed="rId3"/>
          <a:stretch>
            <a:fillRect/>
          </a:stretch>
        </p:blipFill>
        <p:spPr>
          <a:xfrm>
            <a:off x="4491355" y="2277110"/>
            <a:ext cx="4265295" cy="1223645"/>
          </a:xfrm>
          <a:prstGeom prst="rect">
            <a:avLst/>
          </a:prstGeom>
        </p:spPr>
      </p:pic>
      <p:pic>
        <p:nvPicPr>
          <p:cNvPr id="13" name="图片 12"/>
          <p:cNvPicPr>
            <a:picLocks noChangeAspect="1"/>
          </p:cNvPicPr>
          <p:nvPr/>
        </p:nvPicPr>
        <p:blipFill>
          <a:blip r:embed="rId4"/>
          <a:stretch>
            <a:fillRect/>
          </a:stretch>
        </p:blipFill>
        <p:spPr>
          <a:xfrm>
            <a:off x="4680585" y="4069080"/>
            <a:ext cx="3634740" cy="1367790"/>
          </a:xfrm>
          <a:prstGeom prst="rect">
            <a:avLst/>
          </a:prstGeom>
        </p:spPr>
      </p:pic>
      <p:grpSp>
        <p:nvGrpSpPr>
          <p:cNvPr id="19" name="组合 18"/>
          <p:cNvGrpSpPr/>
          <p:nvPr/>
        </p:nvGrpSpPr>
        <p:grpSpPr>
          <a:xfrm>
            <a:off x="5741035" y="3429000"/>
            <a:ext cx="870585" cy="648335"/>
            <a:chOff x="9041" y="5400"/>
            <a:chExt cx="1371" cy="1021"/>
          </a:xfrm>
        </p:grpSpPr>
        <p:sp>
          <p:nvSpPr>
            <p:cNvPr id="11" name="下箭头 10"/>
            <p:cNvSpPr/>
            <p:nvPr/>
          </p:nvSpPr>
          <p:spPr>
            <a:xfrm>
              <a:off x="9041" y="5513"/>
              <a:ext cx="454" cy="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588" y="5400"/>
              <a:ext cx="825" cy="1008"/>
            </a:xfrm>
            <a:prstGeom prst="rect">
              <a:avLst/>
            </a:prstGeom>
            <a:noFill/>
          </p:spPr>
          <p:txBody>
            <a:bodyPr wrap="square" rtlCol="0">
              <a:spAutoFit/>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改写</a:t>
              </a:r>
            </a:p>
          </p:txBody>
        </p:sp>
      </p:grpSp>
      <p:grpSp>
        <p:nvGrpSpPr>
          <p:cNvPr id="18" name="组合 17"/>
          <p:cNvGrpSpPr/>
          <p:nvPr/>
        </p:nvGrpSpPr>
        <p:grpSpPr>
          <a:xfrm>
            <a:off x="688340" y="1742440"/>
            <a:ext cx="3379470" cy="602615"/>
            <a:chOff x="997" y="3244"/>
            <a:chExt cx="5322" cy="949"/>
          </a:xfrm>
        </p:grpSpPr>
        <p:sp>
          <p:nvSpPr>
            <p:cNvPr id="15" name="文本框 14"/>
            <p:cNvSpPr txBox="1"/>
            <p:nvPr/>
          </p:nvSpPr>
          <p:spPr>
            <a:xfrm>
              <a:off x="997" y="3357"/>
              <a:ext cx="885" cy="720"/>
            </a:xfrm>
            <a:prstGeom prst="rect">
              <a:avLst/>
            </a:prstGeom>
            <a:noFill/>
          </p:spPr>
          <p:txBody>
            <a:bodyPr wrap="none" rtlCol="0" anchor="t">
              <a:spAutoFit/>
            </a:bodyPr>
            <a:lstStyle/>
            <a:p>
              <a:r>
                <a:rPr lang="en-US" altLang="zh-CN" sz="2400" b="1" i="1">
                  <a:solidFill>
                    <a:srgbClr val="FF0000"/>
                  </a:solidFill>
                </a:rPr>
                <a:t>u</a:t>
              </a:r>
              <a:r>
                <a:rPr lang="en-US" altLang="zh-CN" sz="2400" b="1" baseline="-25000">
                  <a:solidFill>
                    <a:srgbClr val="FF0000"/>
                  </a:solidFill>
                </a:rPr>
                <a:t>n1</a:t>
              </a:r>
            </a:p>
          </p:txBody>
        </p:sp>
        <p:sp>
          <p:nvSpPr>
            <p:cNvPr id="16" name="文本框 15"/>
            <p:cNvSpPr txBox="1"/>
            <p:nvPr/>
          </p:nvSpPr>
          <p:spPr>
            <a:xfrm>
              <a:off x="3222" y="3244"/>
              <a:ext cx="885" cy="720"/>
            </a:xfrm>
            <a:prstGeom prst="rect">
              <a:avLst/>
            </a:prstGeom>
            <a:noFill/>
          </p:spPr>
          <p:txBody>
            <a:bodyPr wrap="none" rtlCol="0" anchor="t">
              <a:spAutoFit/>
            </a:bodyPr>
            <a:lstStyle/>
            <a:p>
              <a:r>
                <a:rPr lang="en-US" altLang="zh-CN" sz="2400" b="1" i="1">
                  <a:solidFill>
                    <a:srgbClr val="FF0000"/>
                  </a:solidFill>
                </a:rPr>
                <a:t>u</a:t>
              </a:r>
              <a:r>
                <a:rPr lang="en-US" altLang="zh-CN" sz="2400" b="1" baseline="-25000">
                  <a:solidFill>
                    <a:srgbClr val="FF0000"/>
                  </a:solidFill>
                </a:rPr>
                <a:t>n2</a:t>
              </a:r>
            </a:p>
          </p:txBody>
        </p:sp>
        <p:sp>
          <p:nvSpPr>
            <p:cNvPr id="17" name="文本框 16"/>
            <p:cNvSpPr txBox="1"/>
            <p:nvPr/>
          </p:nvSpPr>
          <p:spPr>
            <a:xfrm>
              <a:off x="5435" y="3473"/>
              <a:ext cx="885" cy="720"/>
            </a:xfrm>
            <a:prstGeom prst="rect">
              <a:avLst/>
            </a:prstGeom>
            <a:noFill/>
          </p:spPr>
          <p:txBody>
            <a:bodyPr wrap="square" rtlCol="0" anchor="t">
              <a:spAutoFit/>
            </a:bodyPr>
            <a:lstStyle/>
            <a:p>
              <a:r>
                <a:rPr lang="en-US" altLang="zh-CN" sz="2400" b="1" i="1">
                  <a:solidFill>
                    <a:srgbClr val="FF0000"/>
                  </a:solidFill>
                </a:rPr>
                <a:t>u</a:t>
              </a:r>
              <a:r>
                <a:rPr lang="en-US" altLang="zh-CN" sz="2400" b="1" baseline="-25000">
                  <a:solidFill>
                    <a:srgbClr val="FF0000"/>
                  </a:solidFill>
                </a:rPr>
                <a:t>n3</a:t>
              </a:r>
            </a:p>
          </p:txBody>
        </p:sp>
      </p:grpSp>
      <p:sp>
        <p:nvSpPr>
          <p:cNvPr id="24" name="文本框 23"/>
          <p:cNvSpPr txBox="1"/>
          <p:nvPr/>
        </p:nvSpPr>
        <p:spPr>
          <a:xfrm>
            <a:off x="80010" y="4524375"/>
            <a:ext cx="3549650" cy="457200"/>
          </a:xfrm>
          <a:prstGeom prst="rect">
            <a:avLst/>
          </a:prstGeom>
          <a:noFill/>
        </p:spPr>
        <p:txBody>
          <a:bodyPr wrap="none" rtlCol="0" anchor="t">
            <a:spAutoFit/>
          </a:bodyPr>
          <a:lstStyle/>
          <a:p>
            <a:pPr>
              <a:spcBef>
                <a:spcPct val="50000"/>
              </a:spcBef>
            </a:pPr>
            <a:r>
              <a:rPr lang="zh-CN" altLang="en-US" sz="2400" b="1" dirty="0">
                <a:solidFill>
                  <a:srgbClr val="FF0000"/>
                </a:solidFill>
                <a:sym typeface="+mn-ea"/>
              </a:rPr>
              <a:t>标准形式的节点电压方程</a:t>
            </a:r>
            <a:endParaRPr lang="zh-CN" altLang="en-US" sz="2400"/>
          </a:p>
        </p:txBody>
      </p:sp>
      <p:sp>
        <p:nvSpPr>
          <p:cNvPr id="26" name="右箭头 25"/>
          <p:cNvSpPr/>
          <p:nvPr/>
        </p:nvSpPr>
        <p:spPr>
          <a:xfrm>
            <a:off x="3741420" y="4595495"/>
            <a:ext cx="720090"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44498"/>
                                        </p:tgtEl>
                                        <p:attrNameLst>
                                          <p:attrName>style.visibility</p:attrName>
                                        </p:attrNameLst>
                                      </p:cBhvr>
                                      <p:to>
                                        <p:strVal val="visible"/>
                                      </p:to>
                                    </p:set>
                                    <p:anim calcmode="lin" valueType="num">
                                      <p:cBhvr additive="base">
                                        <p:cTn id="19" dur="500" fill="hold"/>
                                        <p:tgtEl>
                                          <p:spTgt spid="444498"/>
                                        </p:tgtEl>
                                        <p:attrNameLst>
                                          <p:attrName>ppt_x</p:attrName>
                                        </p:attrNameLst>
                                      </p:cBhvr>
                                      <p:tavLst>
                                        <p:tav tm="0">
                                          <p:val>
                                            <p:strVal val="1+#ppt_w/2"/>
                                          </p:val>
                                        </p:tav>
                                        <p:tav tm="100000">
                                          <p:val>
                                            <p:strVal val="#ppt_x"/>
                                          </p:val>
                                        </p:tav>
                                      </p:tavLst>
                                    </p:anim>
                                    <p:anim calcmode="lin" valueType="num">
                                      <p:cBhvr additive="base">
                                        <p:cTn id="20" dur="500" fill="hold"/>
                                        <p:tgtEl>
                                          <p:spTgt spid="44449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xit" presetSubtype="10" fill="hold" grpId="1" nodeType="clickEffect">
                                  <p:stCondLst>
                                    <p:cond delay="0"/>
                                  </p:stCondLst>
                                  <p:childTnLst>
                                    <p:animEffect transition="out" filter="blinds(horizontal)">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444423"/>
                                        </p:tgtEl>
                                        <p:attrNameLst>
                                          <p:attrName>style.visibility</p:attrName>
                                        </p:attrNameLst>
                                      </p:cBhvr>
                                      <p:to>
                                        <p:strVal val="visible"/>
                                      </p:to>
                                    </p:set>
                                    <p:anim calcmode="lin" valueType="num">
                                      <p:cBhvr additive="base">
                                        <p:cTn id="35" dur="500" fill="hold"/>
                                        <p:tgtEl>
                                          <p:spTgt spid="444423"/>
                                        </p:tgtEl>
                                        <p:attrNameLst>
                                          <p:attrName>ppt_x</p:attrName>
                                        </p:attrNameLst>
                                      </p:cBhvr>
                                      <p:tavLst>
                                        <p:tav tm="0">
                                          <p:val>
                                            <p:strVal val="1+#ppt_w/2"/>
                                          </p:val>
                                        </p:tav>
                                        <p:tav tm="100000">
                                          <p:val>
                                            <p:strVal val="#ppt_x"/>
                                          </p:val>
                                        </p:tav>
                                      </p:tavLst>
                                    </p:anim>
                                    <p:anim calcmode="lin" valueType="num">
                                      <p:cBhvr additive="base">
                                        <p:cTn id="36" dur="500" fill="hold"/>
                                        <p:tgtEl>
                                          <p:spTgt spid="444423"/>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444424"/>
                                        </p:tgtEl>
                                        <p:attrNameLst>
                                          <p:attrName>style.visibility</p:attrName>
                                        </p:attrNameLst>
                                      </p:cBhvr>
                                      <p:to>
                                        <p:strVal val="visible"/>
                                      </p:to>
                                    </p:set>
                                    <p:anim calcmode="lin" valueType="num">
                                      <p:cBhvr additive="base">
                                        <p:cTn id="41" dur="500" fill="hold"/>
                                        <p:tgtEl>
                                          <p:spTgt spid="444424"/>
                                        </p:tgtEl>
                                        <p:attrNameLst>
                                          <p:attrName>ppt_x</p:attrName>
                                        </p:attrNameLst>
                                      </p:cBhvr>
                                      <p:tavLst>
                                        <p:tav tm="0">
                                          <p:val>
                                            <p:strVal val="1+#ppt_w/2"/>
                                          </p:val>
                                        </p:tav>
                                        <p:tav tm="100000">
                                          <p:val>
                                            <p:strVal val="#ppt_x"/>
                                          </p:val>
                                        </p:tav>
                                      </p:tavLst>
                                    </p:anim>
                                    <p:anim calcmode="lin" valueType="num">
                                      <p:cBhvr additive="base">
                                        <p:cTn id="42" dur="500" fill="hold"/>
                                        <p:tgtEl>
                                          <p:spTgt spid="44442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linds(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blinds(horizontal)">
                                      <p:cBhvr>
                                        <p:cTn id="57" dur="500"/>
                                        <p:tgtEl>
                                          <p:spTgt spid="24"/>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23" grpId="0" bldLvl="0" animBg="1" autoUpdateAnimBg="0"/>
      <p:bldP spid="444424" grpId="0" bldLvl="0" animBg="1" autoUpdateAnimBg="0"/>
      <p:bldP spid="444498" grpId="0" bldLvl="0" animBg="1" autoUpdateAnimBg="0"/>
      <p:bldP spid="9" grpId="0" bldLvl="0" animBg="1" autoUpdateAnimBg="0"/>
      <p:bldP spid="9" grpId="1" animBg="1"/>
      <p:bldP spid="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2.4  结点电压法</a:t>
            </a:r>
          </a:p>
        </p:txBody>
      </p:sp>
      <p:sp>
        <p:nvSpPr>
          <p:cNvPr id="456785" name="Text Box 81"/>
          <p:cNvSpPr txBox="1">
            <a:spLocks noChangeArrowheads="1"/>
          </p:cNvSpPr>
          <p:nvPr/>
        </p:nvSpPr>
        <p:spPr bwMode="auto">
          <a:xfrm>
            <a:off x="765175" y="1398270"/>
            <a:ext cx="1724025" cy="365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b="1">
                <a:solidFill>
                  <a:schemeClr val="accent2"/>
                </a:solidFill>
              </a:rPr>
              <a:t>一般情况：</a:t>
            </a:r>
          </a:p>
        </p:txBody>
      </p:sp>
      <p:grpSp>
        <p:nvGrpSpPr>
          <p:cNvPr id="456797" name="Group 93"/>
          <p:cNvGrpSpPr/>
          <p:nvPr/>
        </p:nvGrpSpPr>
        <p:grpSpPr bwMode="auto">
          <a:xfrm>
            <a:off x="1931670" y="1047750"/>
            <a:ext cx="5554663" cy="2078038"/>
            <a:chOff x="1234" y="372"/>
            <a:chExt cx="3499" cy="1309"/>
          </a:xfrm>
        </p:grpSpPr>
        <p:sp>
          <p:nvSpPr>
            <p:cNvPr id="456787" name="Text Box 83"/>
            <p:cNvSpPr txBox="1">
              <a:spLocks noChangeArrowheads="1"/>
            </p:cNvSpPr>
            <p:nvPr/>
          </p:nvSpPr>
          <p:spPr bwMode="auto">
            <a:xfrm>
              <a:off x="1378" y="372"/>
              <a:ext cx="286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solidFill>
                    <a:schemeClr val="accent2"/>
                  </a:solidFill>
                </a:rPr>
                <a:t>G</a:t>
              </a:r>
              <a:r>
                <a:rPr lang="en-US" altLang="zh-CN" b="1" baseline="-25000">
                  <a:solidFill>
                    <a:schemeClr val="accent2"/>
                  </a:solidFill>
                </a:rPr>
                <a:t>11</a:t>
              </a:r>
              <a:r>
                <a:rPr lang="en-US" altLang="zh-CN" b="1" i="1">
                  <a:solidFill>
                    <a:schemeClr val="accent2"/>
                  </a:solidFill>
                </a:rPr>
                <a:t>u</a:t>
              </a:r>
              <a:r>
                <a:rPr lang="en-US" altLang="zh-CN" b="1" baseline="-25000">
                  <a:solidFill>
                    <a:schemeClr val="accent2"/>
                  </a:solidFill>
                </a:rPr>
                <a:t>n1</a:t>
              </a:r>
              <a:r>
                <a:rPr lang="en-US" altLang="zh-CN" b="1">
                  <a:solidFill>
                    <a:schemeClr val="accent2"/>
                  </a:solidFill>
                </a:rPr>
                <a:t>+</a:t>
              </a:r>
              <a:r>
                <a:rPr lang="en-US" altLang="zh-CN" b="1" i="1">
                  <a:solidFill>
                    <a:schemeClr val="accent2"/>
                  </a:solidFill>
                </a:rPr>
                <a:t>G</a:t>
              </a:r>
              <a:r>
                <a:rPr lang="en-US" altLang="zh-CN" b="1" baseline="-25000">
                  <a:solidFill>
                    <a:schemeClr val="accent2"/>
                  </a:solidFill>
                </a:rPr>
                <a:t>12</a:t>
              </a:r>
              <a:r>
                <a:rPr lang="en-US" altLang="zh-CN" b="1" i="1">
                  <a:solidFill>
                    <a:schemeClr val="accent2"/>
                  </a:solidFill>
                </a:rPr>
                <a:t>u</a:t>
              </a:r>
              <a:r>
                <a:rPr lang="en-US" altLang="zh-CN" b="1" baseline="-25000">
                  <a:solidFill>
                    <a:schemeClr val="accent2"/>
                  </a:solidFill>
                </a:rPr>
                <a:t>n2</a:t>
              </a:r>
              <a:r>
                <a:rPr lang="en-US" altLang="zh-CN" b="1">
                  <a:solidFill>
                    <a:schemeClr val="accent2"/>
                  </a:solidFill>
                </a:rPr>
                <a:t>+…+</a:t>
              </a:r>
              <a:r>
                <a:rPr lang="en-US" altLang="zh-CN" b="1" i="1">
                  <a:solidFill>
                    <a:schemeClr val="accent2"/>
                  </a:solidFill>
                </a:rPr>
                <a:t>G</a:t>
              </a:r>
              <a:r>
                <a:rPr lang="en-US" altLang="zh-CN" b="1" baseline="-25000">
                  <a:solidFill>
                    <a:schemeClr val="accent2"/>
                  </a:solidFill>
                </a:rPr>
                <a:t>1,n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a:t>
              </a:r>
              <a:r>
                <a:rPr lang="en-US" altLang="zh-CN" b="1" i="1">
                  <a:solidFill>
                    <a:schemeClr val="accent2"/>
                  </a:solidFill>
                </a:rPr>
                <a:t>u</a:t>
              </a:r>
              <a:r>
                <a:rPr lang="en-US" altLang="zh-CN" b="1" baseline="-25000">
                  <a:solidFill>
                    <a:schemeClr val="accent2"/>
                  </a:solidFill>
                </a:rPr>
                <a:t>n,</a:t>
              </a:r>
              <a:r>
                <a:rPr lang="en-US" altLang="zh-CN" b="1" i="1" baseline="-25000">
                  <a:solidFill>
                    <a:schemeClr val="accent2"/>
                  </a:solidFill>
                </a:rPr>
                <a:t>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a:t>
              </a:r>
              <a:r>
                <a:rPr lang="en-US" altLang="zh-CN" b="1">
                  <a:solidFill>
                    <a:schemeClr val="accent2"/>
                  </a:solidFill>
                </a:rPr>
                <a:t>=</a:t>
              </a:r>
              <a:r>
                <a:rPr lang="en-US" altLang="zh-CN" b="1" i="1" baseline="-25000">
                  <a:solidFill>
                    <a:schemeClr val="accent2"/>
                  </a:solidFill>
                </a:rPr>
                <a:t>i</a:t>
              </a:r>
              <a:r>
                <a:rPr lang="en-US" altLang="zh-CN" b="1" baseline="-25000">
                  <a:solidFill>
                    <a:schemeClr val="accent2"/>
                  </a:solidFill>
                </a:rPr>
                <a:t>Sn1</a:t>
              </a:r>
              <a:endParaRPr lang="en-US" altLang="zh-CN" b="1" i="1" baseline="-25000">
                <a:solidFill>
                  <a:schemeClr val="accent2"/>
                </a:solidFill>
              </a:endParaRPr>
            </a:p>
          </p:txBody>
        </p:sp>
        <p:sp>
          <p:nvSpPr>
            <p:cNvPr id="456788" name="Text Box 84"/>
            <p:cNvSpPr txBox="1">
              <a:spLocks noChangeArrowheads="1"/>
            </p:cNvSpPr>
            <p:nvPr/>
          </p:nvSpPr>
          <p:spPr bwMode="auto">
            <a:xfrm>
              <a:off x="1378" y="612"/>
              <a:ext cx="282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solidFill>
                    <a:schemeClr val="accent2"/>
                  </a:solidFill>
                </a:rPr>
                <a:t>G</a:t>
              </a:r>
              <a:r>
                <a:rPr lang="en-US" altLang="zh-CN" b="1" baseline="-25000">
                  <a:solidFill>
                    <a:schemeClr val="accent2"/>
                  </a:solidFill>
                </a:rPr>
                <a:t>21</a:t>
              </a:r>
              <a:r>
                <a:rPr lang="en-US" altLang="zh-CN" b="1" i="1">
                  <a:solidFill>
                    <a:schemeClr val="accent2"/>
                  </a:solidFill>
                </a:rPr>
                <a:t>u</a:t>
              </a:r>
              <a:r>
                <a:rPr lang="en-US" altLang="zh-CN" b="1" baseline="-25000">
                  <a:solidFill>
                    <a:schemeClr val="accent2"/>
                  </a:solidFill>
                </a:rPr>
                <a:t>n1</a:t>
              </a:r>
              <a:r>
                <a:rPr lang="en-US" altLang="zh-CN" b="1">
                  <a:solidFill>
                    <a:schemeClr val="accent2"/>
                  </a:solidFill>
                </a:rPr>
                <a:t>+</a:t>
              </a:r>
              <a:r>
                <a:rPr lang="en-US" altLang="zh-CN" b="1" i="1">
                  <a:solidFill>
                    <a:schemeClr val="accent2"/>
                  </a:solidFill>
                </a:rPr>
                <a:t>G</a:t>
              </a:r>
              <a:r>
                <a:rPr lang="en-US" altLang="zh-CN" b="1" baseline="-25000">
                  <a:solidFill>
                    <a:schemeClr val="accent2"/>
                  </a:solidFill>
                </a:rPr>
                <a:t>22</a:t>
              </a:r>
              <a:r>
                <a:rPr lang="en-US" altLang="zh-CN" b="1" i="1">
                  <a:solidFill>
                    <a:schemeClr val="accent2"/>
                  </a:solidFill>
                </a:rPr>
                <a:t>u</a:t>
              </a:r>
              <a:r>
                <a:rPr lang="en-US" altLang="zh-CN" b="1" baseline="-25000">
                  <a:solidFill>
                    <a:schemeClr val="accent2"/>
                  </a:solidFill>
                </a:rPr>
                <a:t>n2</a:t>
              </a:r>
              <a:r>
                <a:rPr lang="en-US" altLang="zh-CN" b="1">
                  <a:solidFill>
                    <a:schemeClr val="accent2"/>
                  </a:solidFill>
                </a:rPr>
                <a:t>+…+</a:t>
              </a:r>
              <a:r>
                <a:rPr lang="en-US" altLang="zh-CN" b="1" i="1">
                  <a:solidFill>
                    <a:schemeClr val="accent2"/>
                  </a:solidFill>
                </a:rPr>
                <a:t>G</a:t>
              </a:r>
              <a:r>
                <a:rPr lang="en-US" altLang="zh-CN" b="1" baseline="-25000">
                  <a:solidFill>
                    <a:schemeClr val="accent2"/>
                  </a:solidFill>
                </a:rPr>
                <a:t>2,</a:t>
              </a:r>
              <a:r>
                <a:rPr lang="en-US" altLang="zh-CN" b="1" i="1" baseline="-25000">
                  <a:solidFill>
                    <a:schemeClr val="accent2"/>
                  </a:solidFill>
                </a:rPr>
                <a:t>n</a:t>
              </a:r>
              <a:r>
                <a:rPr lang="en-US" altLang="zh-CN" b="1" baseline="-25000">
                  <a:solidFill>
                    <a:schemeClr val="accent2"/>
                  </a:solidFill>
                </a:rPr>
                <a:t>-1</a:t>
              </a:r>
              <a:r>
                <a:rPr lang="en-US" altLang="zh-CN" b="1" i="1">
                  <a:solidFill>
                    <a:schemeClr val="accent2"/>
                  </a:solidFill>
                </a:rPr>
                <a:t>u</a:t>
              </a:r>
              <a:r>
                <a:rPr lang="en-US" altLang="zh-CN" b="1" baseline="-25000">
                  <a:solidFill>
                    <a:schemeClr val="accent2"/>
                  </a:solidFill>
                </a:rPr>
                <a:t>n,</a:t>
              </a:r>
              <a:r>
                <a:rPr lang="en-US" altLang="zh-CN" b="1" i="1" baseline="-25000">
                  <a:solidFill>
                    <a:schemeClr val="accent2"/>
                  </a:solidFill>
                </a:rPr>
                <a:t>n</a:t>
              </a:r>
              <a:r>
                <a:rPr lang="en-US" altLang="zh-CN" b="1" baseline="-25000">
                  <a:solidFill>
                    <a:schemeClr val="accent2"/>
                  </a:solidFill>
                </a:rPr>
                <a:t>-1</a:t>
              </a:r>
              <a:r>
                <a:rPr lang="en-US" altLang="zh-CN" b="1">
                  <a:solidFill>
                    <a:schemeClr val="accent2"/>
                  </a:solidFill>
                </a:rPr>
                <a:t>=</a:t>
              </a:r>
              <a:r>
                <a:rPr lang="en-US" altLang="zh-CN" b="1" i="1">
                  <a:solidFill>
                    <a:schemeClr val="accent2"/>
                  </a:solidFill>
                </a:rPr>
                <a:t>i</a:t>
              </a:r>
              <a:r>
                <a:rPr lang="en-US" altLang="zh-CN" b="1" baseline="-25000">
                  <a:solidFill>
                    <a:schemeClr val="accent2"/>
                  </a:solidFill>
                </a:rPr>
                <a:t>Sn2</a:t>
              </a:r>
              <a:endParaRPr lang="en-US" altLang="zh-CN" b="1" i="1" baseline="-25000">
                <a:solidFill>
                  <a:schemeClr val="accent2"/>
                </a:solidFill>
              </a:endParaRPr>
            </a:p>
          </p:txBody>
        </p:sp>
        <p:sp>
          <p:nvSpPr>
            <p:cNvPr id="456789" name="Text Box 85"/>
            <p:cNvSpPr txBox="1">
              <a:spLocks noChangeArrowheads="1"/>
            </p:cNvSpPr>
            <p:nvPr/>
          </p:nvSpPr>
          <p:spPr bwMode="auto">
            <a:xfrm>
              <a:off x="1550" y="984"/>
              <a:ext cx="102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chemeClr val="accent2"/>
                  </a:solidFill>
                  <a:sym typeface="MT Extra" panose="05050102010205020202" pitchFamily="18" charset="2"/>
                </a:rPr>
                <a:t>   </a:t>
              </a:r>
            </a:p>
          </p:txBody>
        </p:sp>
        <p:sp>
          <p:nvSpPr>
            <p:cNvPr id="456790" name="Text Box 86"/>
            <p:cNvSpPr txBox="1">
              <a:spLocks noChangeArrowheads="1"/>
            </p:cNvSpPr>
            <p:nvPr/>
          </p:nvSpPr>
          <p:spPr bwMode="auto">
            <a:xfrm>
              <a:off x="1378" y="1332"/>
              <a:ext cx="335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i="1">
                  <a:solidFill>
                    <a:schemeClr val="accent2"/>
                  </a:solidFill>
                </a:rPr>
                <a:t>G</a:t>
              </a:r>
              <a:r>
                <a:rPr lang="en-US" altLang="zh-CN" b="1" i="1" baseline="-25000">
                  <a:solidFill>
                    <a:schemeClr val="accent2"/>
                  </a:solidFill>
                </a:rPr>
                <a:t>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1,1</a:t>
              </a:r>
              <a:r>
                <a:rPr lang="en-US" altLang="zh-CN" b="1" i="1">
                  <a:solidFill>
                    <a:schemeClr val="accent2"/>
                  </a:solidFill>
                </a:rPr>
                <a:t>u</a:t>
              </a:r>
              <a:r>
                <a:rPr lang="en-US" altLang="zh-CN" b="1" baseline="-25000">
                  <a:solidFill>
                    <a:schemeClr val="accent2"/>
                  </a:solidFill>
                </a:rPr>
                <a:t>n1</a:t>
              </a:r>
              <a:r>
                <a:rPr lang="en-US" altLang="zh-CN" b="1">
                  <a:solidFill>
                    <a:schemeClr val="accent2"/>
                  </a:solidFill>
                </a:rPr>
                <a:t>+</a:t>
              </a:r>
              <a:r>
                <a:rPr lang="en-US" altLang="zh-CN" b="1" i="1">
                  <a:solidFill>
                    <a:schemeClr val="accent2"/>
                  </a:solidFill>
                </a:rPr>
                <a:t>G</a:t>
              </a:r>
              <a:r>
                <a:rPr lang="en-US" altLang="zh-CN" b="1" i="1" baseline="-25000">
                  <a:solidFill>
                    <a:schemeClr val="accent2"/>
                  </a:solidFill>
                </a:rPr>
                <a:t>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1,2</a:t>
              </a:r>
              <a:r>
                <a:rPr lang="en-US" altLang="zh-CN" b="1" i="1">
                  <a:solidFill>
                    <a:schemeClr val="accent2"/>
                  </a:solidFill>
                </a:rPr>
                <a:t>u</a:t>
              </a:r>
              <a:r>
                <a:rPr lang="en-US" altLang="zh-CN" b="1" baseline="-25000">
                  <a:solidFill>
                    <a:schemeClr val="accent2"/>
                  </a:solidFill>
                </a:rPr>
                <a:t>n2</a:t>
              </a:r>
              <a:r>
                <a:rPr lang="en-US" altLang="zh-CN" b="1">
                  <a:solidFill>
                    <a:schemeClr val="accent2"/>
                  </a:solidFill>
                </a:rPr>
                <a:t>+…+</a:t>
              </a:r>
              <a:r>
                <a:rPr lang="en-US" altLang="zh-CN" b="1" i="1">
                  <a:solidFill>
                    <a:schemeClr val="accent2"/>
                  </a:solidFill>
                </a:rPr>
                <a:t>G</a:t>
              </a:r>
              <a:r>
                <a:rPr lang="en-US" altLang="zh-CN" b="1" i="1" baseline="-25000">
                  <a:solidFill>
                    <a:schemeClr val="accent2"/>
                  </a:solidFill>
                </a:rPr>
                <a:t>n</a:t>
              </a:r>
              <a:r>
                <a:rPr lang="en-US" altLang="zh-CN" b="1" baseline="-25000">
                  <a:solidFill>
                    <a:schemeClr val="accent2"/>
                  </a:solidFill>
                </a:rPr>
                <a:t>-1,n</a:t>
              </a:r>
              <a:r>
                <a:rPr lang="en-US" altLang="zh-CN" b="1" i="1">
                  <a:solidFill>
                    <a:schemeClr val="accent2"/>
                  </a:solidFill>
                </a:rPr>
                <a:t>u</a:t>
              </a:r>
              <a:r>
                <a:rPr lang="en-US" altLang="zh-CN" b="1" baseline="-25000">
                  <a:solidFill>
                    <a:schemeClr val="accent2"/>
                  </a:solidFill>
                </a:rPr>
                <a:t>n,</a:t>
              </a:r>
              <a:r>
                <a:rPr lang="en-US" altLang="zh-CN" b="1" i="1" baseline="-25000">
                  <a:solidFill>
                    <a:schemeClr val="accent2"/>
                  </a:solidFill>
                </a:rPr>
                <a:t>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a:t>
              </a:r>
              <a:r>
                <a:rPr lang="en-US" altLang="zh-CN" b="1">
                  <a:solidFill>
                    <a:schemeClr val="accent2"/>
                  </a:solidFill>
                </a:rPr>
                <a:t>=</a:t>
              </a:r>
              <a:r>
                <a:rPr lang="en-US" altLang="zh-CN" b="1" i="1">
                  <a:solidFill>
                    <a:schemeClr val="accent2"/>
                  </a:solidFill>
                </a:rPr>
                <a:t>i</a:t>
              </a:r>
              <a:r>
                <a:rPr lang="en-US" altLang="zh-CN" b="1" baseline="-25000">
                  <a:solidFill>
                    <a:schemeClr val="accent2"/>
                  </a:solidFill>
                </a:rPr>
                <a:t>Sn,</a:t>
              </a:r>
              <a:r>
                <a:rPr lang="en-US" altLang="zh-CN" b="1" i="1" baseline="-25000">
                  <a:solidFill>
                    <a:schemeClr val="accent2"/>
                  </a:solidFill>
                </a:rPr>
                <a:t>n</a:t>
              </a:r>
              <a:r>
                <a:rPr lang="en-US" altLang="zh-CN" b="1" baseline="-25000">
                  <a:solidFill>
                    <a:schemeClr val="accent2"/>
                  </a:solidFill>
                  <a:latin typeface="宋体" panose="02010600030101010101" pitchFamily="2" charset="-122"/>
                </a:rPr>
                <a:t>-</a:t>
              </a:r>
              <a:r>
                <a:rPr lang="en-US" altLang="zh-CN" b="1" baseline="-25000">
                  <a:solidFill>
                    <a:schemeClr val="accent2"/>
                  </a:solidFill>
                </a:rPr>
                <a:t>1</a:t>
              </a:r>
              <a:endParaRPr lang="en-US" altLang="zh-CN" b="1" i="1" baseline="-25000">
                <a:solidFill>
                  <a:schemeClr val="accent2"/>
                </a:solidFill>
              </a:endParaRPr>
            </a:p>
          </p:txBody>
        </p:sp>
        <p:sp>
          <p:nvSpPr>
            <p:cNvPr id="456791" name="AutoShape 87"/>
            <p:cNvSpPr/>
            <p:nvPr/>
          </p:nvSpPr>
          <p:spPr bwMode="auto">
            <a:xfrm>
              <a:off x="1234" y="433"/>
              <a:ext cx="144" cy="1248"/>
            </a:xfrm>
            <a:prstGeom prst="leftBrace">
              <a:avLst>
                <a:gd name="adj1" fmla="val 72222"/>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cene3d>
                <a:camera prst="orthographicFront"/>
                <a:lightRig rig="threePt" dir="t"/>
              </a:scene3d>
            </a:bodyPr>
            <a:lstStyle/>
            <a:p>
              <a:endParaRPr lang="zh-CN" altLang="en-US" b="1">
                <a:ln w="22225">
                  <a:solidFill>
                    <a:schemeClr val="accent2"/>
                  </a:solidFill>
                  <a:prstDash val="solid"/>
                </a:ln>
                <a:solidFill>
                  <a:schemeClr val="accent2">
                    <a:lumMod val="40000"/>
                    <a:lumOff val="60000"/>
                  </a:schemeClr>
                </a:solidFill>
                <a:effectLst/>
              </a:endParaRPr>
            </a:p>
          </p:txBody>
        </p:sp>
      </p:grpSp>
      <p:sp>
        <p:nvSpPr>
          <p:cNvPr id="456792" name="Text Box 88"/>
          <p:cNvSpPr txBox="1">
            <a:spLocks noChangeArrowheads="1"/>
          </p:cNvSpPr>
          <p:nvPr/>
        </p:nvSpPr>
        <p:spPr bwMode="auto">
          <a:xfrm>
            <a:off x="727075" y="3028633"/>
            <a:ext cx="800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b="1">
                <a:solidFill>
                  <a:schemeClr val="accent2"/>
                </a:solidFill>
              </a:rPr>
              <a:t>其中</a:t>
            </a:r>
          </a:p>
        </p:txBody>
      </p:sp>
      <p:sp>
        <p:nvSpPr>
          <p:cNvPr id="456793" name="Text Box 89"/>
          <p:cNvSpPr txBox="1">
            <a:spLocks noChangeArrowheads="1"/>
          </p:cNvSpPr>
          <p:nvPr/>
        </p:nvSpPr>
        <p:spPr bwMode="auto">
          <a:xfrm>
            <a:off x="1527175" y="2945130"/>
            <a:ext cx="6978650"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62000" indent="-762000" eaLnBrk="0" hangingPunct="0">
              <a:defRPr sz="2400">
                <a:solidFill>
                  <a:schemeClr val="tx1"/>
                </a:solidFill>
                <a:latin typeface="Times New Roman" panose="02020603050405020304" pitchFamily="18" charset="0"/>
                <a:ea typeface="宋体" panose="02010600030101010101" pitchFamily="2" charset="-122"/>
              </a:defRPr>
            </a:lvl1pPr>
            <a:lvl2pPr marL="952500" eaLnBrk="0" hangingPunct="0">
              <a:defRPr sz="2400">
                <a:solidFill>
                  <a:schemeClr val="tx1"/>
                </a:solidFill>
                <a:latin typeface="Times New Roman" panose="02020603050405020304" pitchFamily="18" charset="0"/>
                <a:ea typeface="宋体" panose="02010600030101010101" pitchFamily="2" charset="-122"/>
              </a:defRPr>
            </a:lvl2pPr>
            <a:lvl3pPr marL="1143000"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en-US" altLang="zh-CN" b="1" i="1">
                <a:solidFill>
                  <a:schemeClr val="accent2"/>
                </a:solidFill>
              </a:rPr>
              <a:t>G</a:t>
            </a:r>
            <a:r>
              <a:rPr lang="en-US" altLang="zh-CN" b="1" i="1" baseline="-25000">
                <a:solidFill>
                  <a:schemeClr val="accent2"/>
                </a:solidFill>
              </a:rPr>
              <a:t>ii</a:t>
            </a:r>
            <a:r>
              <a:rPr lang="en-US" altLang="zh-CN" b="1">
                <a:solidFill>
                  <a:schemeClr val="accent2"/>
                </a:solidFill>
              </a:rPr>
              <a:t> </a:t>
            </a:r>
            <a:r>
              <a:rPr lang="en-US" altLang="zh-CN" b="1"/>
              <a:t>—</a:t>
            </a:r>
            <a:r>
              <a:rPr lang="zh-CN" altLang="en-US" b="1"/>
              <a:t>自电导，</a:t>
            </a:r>
            <a:r>
              <a:rPr lang="zh-CN" altLang="zh-CN" b="1"/>
              <a:t>等于接在节点</a:t>
            </a:r>
            <a:r>
              <a:rPr lang="en-US" altLang="zh-CN" b="1" i="1"/>
              <a:t>i</a:t>
            </a:r>
            <a:r>
              <a:rPr lang="zh-CN" altLang="zh-CN" b="1"/>
              <a:t>上所有支路的电导之和(包括电压源与电阻串联支路)。</a:t>
            </a:r>
            <a:r>
              <a:rPr lang="zh-CN" altLang="en-US" b="1"/>
              <a:t>总为</a:t>
            </a:r>
            <a:r>
              <a:rPr lang="zh-CN" altLang="en-US" b="1">
                <a:solidFill>
                  <a:srgbClr val="FF0000"/>
                </a:solidFill>
              </a:rPr>
              <a:t>正</a:t>
            </a:r>
            <a:r>
              <a:rPr lang="zh-CN" altLang="en-US" b="1"/>
              <a:t>。 </a:t>
            </a:r>
            <a:endParaRPr lang="zh-CN" altLang="en-US" b="1">
              <a:solidFill>
                <a:srgbClr val="FF0000"/>
              </a:solidFill>
            </a:endParaRPr>
          </a:p>
        </p:txBody>
      </p:sp>
      <p:sp>
        <p:nvSpPr>
          <p:cNvPr id="456794" name="Text Box 90"/>
          <p:cNvSpPr txBox="1">
            <a:spLocks noChangeArrowheads="1"/>
          </p:cNvSpPr>
          <p:nvPr/>
        </p:nvSpPr>
        <p:spPr bwMode="auto">
          <a:xfrm>
            <a:off x="1485900" y="5808980"/>
            <a:ext cx="6623050" cy="831850"/>
          </a:xfrm>
          <a:prstGeom prst="rect">
            <a:avLst/>
          </a:prstGeom>
          <a:noFill/>
          <a:ln w="9525">
            <a:solidFill>
              <a:srgbClr val="FF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eaLnBrk="0" hangingPunct="0">
              <a:defRPr sz="2400">
                <a:solidFill>
                  <a:schemeClr val="tx1"/>
                </a:solidFill>
                <a:latin typeface="Times New Roman" panose="02020603050405020304" pitchFamily="18" charset="0"/>
                <a:ea typeface="宋体" panose="02010600030101010101" pitchFamily="2" charset="-122"/>
              </a:defRPr>
            </a:lvl1pPr>
            <a:lvl2pPr marL="666750"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r>
              <a:rPr lang="zh-CN" altLang="en-US" b="1"/>
              <a:t> * </a:t>
            </a:r>
            <a:r>
              <a:rPr lang="zh-CN" altLang="en-US" b="1">
                <a:solidFill>
                  <a:schemeClr val="accent2"/>
                </a:solidFill>
              </a:rPr>
              <a:t>当电路含受控源时，系数矩阵一般不再为对称阵。且有些结论也将不再成立</a:t>
            </a:r>
            <a:r>
              <a:rPr lang="zh-CN" altLang="en-US" b="1"/>
              <a:t>。</a:t>
            </a:r>
          </a:p>
        </p:txBody>
      </p:sp>
      <p:sp>
        <p:nvSpPr>
          <p:cNvPr id="456795" name="Text Box 91"/>
          <p:cNvSpPr txBox="1">
            <a:spLocks noChangeArrowheads="1"/>
          </p:cNvSpPr>
          <p:nvPr/>
        </p:nvSpPr>
        <p:spPr bwMode="auto">
          <a:xfrm>
            <a:off x="1476375" y="4840288"/>
            <a:ext cx="6905625" cy="968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62000" indent="-762000" eaLnBrk="0" hangingPunct="0">
              <a:defRPr sz="2400">
                <a:solidFill>
                  <a:schemeClr val="tx1"/>
                </a:solidFill>
                <a:latin typeface="Times New Roman" panose="02020603050405020304" pitchFamily="18" charset="0"/>
                <a:ea typeface="宋体" panose="02010600030101010101" pitchFamily="2" charset="-122"/>
              </a:defRPr>
            </a:lvl1pPr>
            <a:lvl2pPr marL="1143000" eaLnBrk="0" hangingPunct="0">
              <a:defRPr sz="2400">
                <a:solidFill>
                  <a:schemeClr val="tx1"/>
                </a:solidFill>
                <a:latin typeface="Times New Roman" panose="02020603050405020304" pitchFamily="18" charset="0"/>
                <a:ea typeface="宋体" panose="02010600030101010101" pitchFamily="2" charset="-122"/>
              </a:defRPr>
            </a:lvl2pPr>
            <a:lvl3pPr marL="1333500" eaLnBrk="0" hangingPunct="0">
              <a:defRPr sz="2400">
                <a:solidFill>
                  <a:schemeClr val="tx1"/>
                </a:solidFill>
                <a:latin typeface="Times New Roman" panose="02020603050405020304" pitchFamily="18" charset="0"/>
                <a:ea typeface="宋体" panose="02010600030101010101" pitchFamily="2" charset="-122"/>
              </a:defRPr>
            </a:lvl3pPr>
            <a:lvl4pPr marL="1524000"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en-US" altLang="zh-CN" b="1" i="1">
                <a:solidFill>
                  <a:schemeClr val="accent2"/>
                </a:solidFill>
              </a:rPr>
              <a:t>i</a:t>
            </a:r>
            <a:r>
              <a:rPr lang="en-US" altLang="zh-CN" b="1" baseline="-25000">
                <a:solidFill>
                  <a:schemeClr val="accent2"/>
                </a:solidFill>
              </a:rPr>
              <a:t>Sn</a:t>
            </a:r>
            <a:r>
              <a:rPr lang="en-US" altLang="zh-CN" b="1" i="1" baseline="-25000">
                <a:solidFill>
                  <a:schemeClr val="accent2"/>
                </a:solidFill>
              </a:rPr>
              <a:t>i</a:t>
            </a:r>
            <a:r>
              <a:rPr lang="en-US" altLang="zh-CN" b="1" baseline="-25000">
                <a:solidFill>
                  <a:schemeClr val="accent2"/>
                </a:solidFill>
              </a:rPr>
              <a:t> </a:t>
            </a:r>
            <a:r>
              <a:rPr lang="en-US" altLang="zh-CN" b="1"/>
              <a:t>— </a:t>
            </a:r>
            <a:r>
              <a:rPr lang="zh-CN" altLang="en-US" b="1"/>
              <a:t>流入节点</a:t>
            </a:r>
            <a:r>
              <a:rPr lang="en-US" altLang="zh-CN" b="1" i="1"/>
              <a:t>i</a:t>
            </a:r>
            <a:r>
              <a:rPr lang="zh-CN" altLang="en-US" b="1"/>
              <a:t>的所有电流源电流的代数和(包括由</a:t>
            </a:r>
            <a:r>
              <a:rPr lang="zh-CN" altLang="zh-CN" b="1"/>
              <a:t>电压源与电阻串联支路等效的电流源</a:t>
            </a:r>
            <a:r>
              <a:rPr lang="zh-CN" altLang="en-US" b="1"/>
              <a:t>)。</a:t>
            </a:r>
          </a:p>
        </p:txBody>
      </p:sp>
      <p:sp>
        <p:nvSpPr>
          <p:cNvPr id="456796" name="Text Box 92"/>
          <p:cNvSpPr txBox="1">
            <a:spLocks noChangeArrowheads="1"/>
          </p:cNvSpPr>
          <p:nvPr/>
        </p:nvSpPr>
        <p:spPr bwMode="auto">
          <a:xfrm>
            <a:off x="1527175" y="3872230"/>
            <a:ext cx="6896100"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762000" indent="-762000" eaLnBrk="0" hangingPunct="0">
              <a:defRPr sz="2400">
                <a:solidFill>
                  <a:schemeClr val="tx1"/>
                </a:solidFill>
                <a:latin typeface="Times New Roman" panose="02020603050405020304" pitchFamily="18" charset="0"/>
                <a:ea typeface="宋体" panose="02010600030101010101" pitchFamily="2" charset="-122"/>
              </a:defRPr>
            </a:lvl1pPr>
            <a:lvl2pPr marL="952500" eaLnBrk="0" hangingPunct="0">
              <a:defRPr sz="2400">
                <a:solidFill>
                  <a:schemeClr val="tx1"/>
                </a:solidFill>
                <a:latin typeface="Times New Roman" panose="02020603050405020304" pitchFamily="18" charset="0"/>
                <a:ea typeface="宋体" panose="02010600030101010101" pitchFamily="2" charset="-122"/>
              </a:defRPr>
            </a:lvl2pPr>
            <a:lvl3pPr marL="1143000"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pPr>
            <a:r>
              <a:rPr lang="en-US" altLang="zh-CN" b="1" i="1">
                <a:solidFill>
                  <a:schemeClr val="accent2"/>
                </a:solidFill>
              </a:rPr>
              <a:t>G</a:t>
            </a:r>
            <a:r>
              <a:rPr lang="en-US" altLang="zh-CN" b="1" i="1" baseline="-25000">
                <a:solidFill>
                  <a:schemeClr val="accent2"/>
                </a:solidFill>
              </a:rPr>
              <a:t>ij</a:t>
            </a:r>
            <a:r>
              <a:rPr lang="en-US" altLang="zh-CN" b="1" baseline="-25000"/>
              <a:t> </a:t>
            </a:r>
            <a:r>
              <a:rPr lang="en-US" altLang="zh-CN" b="1"/>
              <a:t>= </a:t>
            </a:r>
            <a:r>
              <a:rPr lang="en-US" altLang="zh-CN" b="1" i="1"/>
              <a:t>G</a:t>
            </a:r>
            <a:r>
              <a:rPr lang="en-US" altLang="zh-CN" b="1" i="1" baseline="-25000"/>
              <a:t>ji</a:t>
            </a:r>
            <a:r>
              <a:rPr lang="en-US" altLang="zh-CN" b="1"/>
              <a:t>—</a:t>
            </a:r>
            <a:r>
              <a:rPr lang="zh-CN" altLang="en-US" b="1"/>
              <a:t>互电导，</a:t>
            </a:r>
            <a:r>
              <a:rPr lang="zh-CN" altLang="zh-CN" b="1"/>
              <a:t>等于接在节点</a:t>
            </a:r>
            <a:r>
              <a:rPr lang="en-US" altLang="zh-CN" b="1" i="1"/>
              <a:t>i</a:t>
            </a:r>
            <a:r>
              <a:rPr lang="zh-CN" altLang="zh-CN" b="1"/>
              <a:t>与节点</a:t>
            </a:r>
            <a:r>
              <a:rPr lang="en-US" altLang="zh-CN" b="1" i="1"/>
              <a:t>j</a:t>
            </a:r>
            <a:r>
              <a:rPr lang="zh-CN" altLang="zh-CN" b="1"/>
              <a:t>之间的所支路的电导之和，并冠以</a:t>
            </a:r>
            <a:r>
              <a:rPr lang="zh-CN" altLang="zh-CN" b="1">
                <a:solidFill>
                  <a:srgbClr val="FF0000"/>
                </a:solidFill>
              </a:rPr>
              <a:t>负</a:t>
            </a:r>
            <a:r>
              <a:rPr lang="zh-CN" altLang="zh-CN" b="1"/>
              <a:t>号。</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56785"/>
                                        </p:tgtEl>
                                        <p:attrNameLst>
                                          <p:attrName>style.visibility</p:attrName>
                                        </p:attrNameLst>
                                      </p:cBhvr>
                                      <p:to>
                                        <p:strVal val="visible"/>
                                      </p:to>
                                    </p:set>
                                    <p:anim calcmode="lin" valueType="num">
                                      <p:cBhvr>
                                        <p:cTn id="7" dur="1000" fill="hold"/>
                                        <p:tgtEl>
                                          <p:spTgt spid="456785"/>
                                        </p:tgtEl>
                                        <p:attrNameLst>
                                          <p:attrName>ppt_w</p:attrName>
                                        </p:attrNameLst>
                                      </p:cBhvr>
                                      <p:tavLst>
                                        <p:tav tm="0">
                                          <p:val>
                                            <p:fltVal val="0"/>
                                          </p:val>
                                        </p:tav>
                                        <p:tav tm="100000">
                                          <p:val>
                                            <p:strVal val="#ppt_w"/>
                                          </p:val>
                                        </p:tav>
                                      </p:tavLst>
                                    </p:anim>
                                    <p:anim calcmode="lin" valueType="num">
                                      <p:cBhvr>
                                        <p:cTn id="8" dur="1000" fill="hold"/>
                                        <p:tgtEl>
                                          <p:spTgt spid="456785"/>
                                        </p:tgtEl>
                                        <p:attrNameLst>
                                          <p:attrName>ppt_h</p:attrName>
                                        </p:attrNameLst>
                                      </p:cBhvr>
                                      <p:tavLst>
                                        <p:tav tm="0">
                                          <p:val>
                                            <p:fltVal val="0"/>
                                          </p:val>
                                        </p:tav>
                                        <p:tav tm="100000">
                                          <p:val>
                                            <p:strVal val="#ppt_h"/>
                                          </p:val>
                                        </p:tav>
                                      </p:tavLst>
                                    </p:anim>
                                    <p:anim calcmode="lin" valueType="num">
                                      <p:cBhvr>
                                        <p:cTn id="9" dur="1000" fill="hold"/>
                                        <p:tgtEl>
                                          <p:spTgt spid="45678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5678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456797"/>
                                        </p:tgtEl>
                                        <p:attrNameLst>
                                          <p:attrName>style.visibility</p:attrName>
                                        </p:attrNameLst>
                                      </p:cBhvr>
                                      <p:to>
                                        <p:strVal val="visible"/>
                                      </p:to>
                                    </p:set>
                                    <p:anim calcmode="lin" valueType="num">
                                      <p:cBhvr additive="base">
                                        <p:cTn id="15" dur="500" fill="hold"/>
                                        <p:tgtEl>
                                          <p:spTgt spid="456797"/>
                                        </p:tgtEl>
                                        <p:attrNameLst>
                                          <p:attrName>ppt_x</p:attrName>
                                        </p:attrNameLst>
                                      </p:cBhvr>
                                      <p:tavLst>
                                        <p:tav tm="0">
                                          <p:val>
                                            <p:strVal val="0-#ppt_w/2"/>
                                          </p:val>
                                        </p:tav>
                                        <p:tav tm="100000">
                                          <p:val>
                                            <p:strVal val="#ppt_x"/>
                                          </p:val>
                                        </p:tav>
                                      </p:tavLst>
                                    </p:anim>
                                    <p:anim calcmode="lin" valueType="num">
                                      <p:cBhvr additive="base">
                                        <p:cTn id="16" dur="500" fill="hold"/>
                                        <p:tgtEl>
                                          <p:spTgt spid="45679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 presetClass="entr" presetSubtype="32" fill="hold" grpId="0" nodeType="afterEffect">
                                  <p:stCondLst>
                                    <p:cond delay="0"/>
                                  </p:stCondLst>
                                  <p:childTnLst>
                                    <p:set>
                                      <p:cBhvr>
                                        <p:cTn id="19" dur="1" fill="hold">
                                          <p:stCondLst>
                                            <p:cond delay="0"/>
                                          </p:stCondLst>
                                        </p:cTn>
                                        <p:tgtEl>
                                          <p:spTgt spid="456792"/>
                                        </p:tgtEl>
                                        <p:attrNameLst>
                                          <p:attrName>style.visibility</p:attrName>
                                        </p:attrNameLst>
                                      </p:cBhvr>
                                      <p:to>
                                        <p:strVal val="visible"/>
                                      </p:to>
                                    </p:set>
                                    <p:animEffect transition="in" filter="box(out)">
                                      <p:cBhvr>
                                        <p:cTn id="20" dur="500"/>
                                        <p:tgtEl>
                                          <p:spTgt spid="45679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56793"/>
                                        </p:tgtEl>
                                        <p:attrNameLst>
                                          <p:attrName>style.visibility</p:attrName>
                                        </p:attrNameLst>
                                      </p:cBhvr>
                                      <p:to>
                                        <p:strVal val="visible"/>
                                      </p:to>
                                    </p:set>
                                    <p:animEffect transition="in" filter="wipe(left)">
                                      <p:cBhvr>
                                        <p:cTn id="25" dur="500"/>
                                        <p:tgtEl>
                                          <p:spTgt spid="45679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56796"/>
                                        </p:tgtEl>
                                        <p:attrNameLst>
                                          <p:attrName>style.visibility</p:attrName>
                                        </p:attrNameLst>
                                      </p:cBhvr>
                                      <p:to>
                                        <p:strVal val="visible"/>
                                      </p:to>
                                    </p:set>
                                    <p:animEffect transition="in" filter="wipe(left)">
                                      <p:cBhvr>
                                        <p:cTn id="30" dur="500"/>
                                        <p:tgtEl>
                                          <p:spTgt spid="45679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56795"/>
                                        </p:tgtEl>
                                        <p:attrNameLst>
                                          <p:attrName>style.visibility</p:attrName>
                                        </p:attrNameLst>
                                      </p:cBhvr>
                                      <p:to>
                                        <p:strVal val="visible"/>
                                      </p:to>
                                    </p:set>
                                    <p:animEffect transition="in" filter="wipe(left)">
                                      <p:cBhvr>
                                        <p:cTn id="35" dur="500"/>
                                        <p:tgtEl>
                                          <p:spTgt spid="456795"/>
                                        </p:tgtEl>
                                      </p:cBhvr>
                                    </p:animEffect>
                                  </p:childTnLst>
                                </p:cTn>
                              </p:par>
                            </p:childTnLst>
                          </p:cTn>
                        </p:par>
                      </p:childTnLst>
                    </p:cTn>
                  </p:par>
                  <p:par>
                    <p:cTn id="36" fill="hold">
                      <p:stCondLst>
                        <p:cond delay="indefinite"/>
                      </p:stCondLst>
                      <p:childTnLst>
                        <p:par>
                          <p:cTn id="37" fill="hold">
                            <p:stCondLst>
                              <p:cond delay="0"/>
                            </p:stCondLst>
                            <p:childTnLst>
                              <p:par>
                                <p:cTn id="38" presetID="23" presetClass="entr" presetSubtype="32" fill="hold" grpId="0" nodeType="clickEffect">
                                  <p:stCondLst>
                                    <p:cond delay="0"/>
                                  </p:stCondLst>
                                  <p:childTnLst>
                                    <p:set>
                                      <p:cBhvr>
                                        <p:cTn id="39" dur="1" fill="hold">
                                          <p:stCondLst>
                                            <p:cond delay="0"/>
                                          </p:stCondLst>
                                        </p:cTn>
                                        <p:tgtEl>
                                          <p:spTgt spid="456794"/>
                                        </p:tgtEl>
                                        <p:attrNameLst>
                                          <p:attrName>style.visibility</p:attrName>
                                        </p:attrNameLst>
                                      </p:cBhvr>
                                      <p:to>
                                        <p:strVal val="visible"/>
                                      </p:to>
                                    </p:set>
                                    <p:anim calcmode="lin" valueType="num">
                                      <p:cBhvr>
                                        <p:cTn id="40" dur="500" fill="hold"/>
                                        <p:tgtEl>
                                          <p:spTgt spid="456794"/>
                                        </p:tgtEl>
                                        <p:attrNameLst>
                                          <p:attrName>ppt_w</p:attrName>
                                        </p:attrNameLst>
                                      </p:cBhvr>
                                      <p:tavLst>
                                        <p:tav tm="0">
                                          <p:val>
                                            <p:strVal val="4*#ppt_w"/>
                                          </p:val>
                                        </p:tav>
                                        <p:tav tm="100000">
                                          <p:val>
                                            <p:strVal val="#ppt_w"/>
                                          </p:val>
                                        </p:tav>
                                      </p:tavLst>
                                    </p:anim>
                                    <p:anim calcmode="lin" valueType="num">
                                      <p:cBhvr>
                                        <p:cTn id="41" dur="500" fill="hold"/>
                                        <p:tgtEl>
                                          <p:spTgt spid="45679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785" grpId="0" bldLvl="0" animBg="1" autoUpdateAnimBg="0"/>
      <p:bldP spid="456792" grpId="0" bldLvl="0" animBg="1" autoUpdateAnimBg="0"/>
      <p:bldP spid="456793" grpId="0" bldLvl="0" animBg="1" autoUpdateAnimBg="0"/>
      <p:bldP spid="456794" grpId="0" bldLvl="0" animBg="1" autoUpdateAnimBg="0"/>
      <p:bldP spid="456795" grpId="0" bldLvl="0" animBg="1" autoUpdateAnimBg="0"/>
      <p:bldP spid="456796" grpId="0" bldLvl="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2.4  结点电压法</a:t>
            </a:r>
          </a:p>
        </p:txBody>
      </p:sp>
      <p:sp>
        <p:nvSpPr>
          <p:cNvPr id="3" name="内容占位符 2"/>
          <p:cNvSpPr>
            <a:spLocks noGrp="1"/>
          </p:cNvSpPr>
          <p:nvPr>
            <p:ph idx="1"/>
          </p:nvPr>
        </p:nvSpPr>
        <p:spPr>
          <a:xfrm>
            <a:off x="685800" y="1196975"/>
            <a:ext cx="7772400" cy="481330"/>
          </a:xfrm>
        </p:spPr>
        <p:txBody>
          <a:bodyPr/>
          <a:lstStyle/>
          <a:p>
            <a:pPr marL="0" indent="0">
              <a:buNone/>
            </a:pPr>
            <a:r>
              <a:rPr lang="zh-CN" altLang="en-US" sz="2400"/>
              <a:t>例</a:t>
            </a:r>
            <a:r>
              <a:rPr lang="en-US" altLang="zh-CN" sz="2400"/>
              <a:t>2-7 电路如图2-20所示，试用结点电压法求各支路电流。</a:t>
            </a:r>
          </a:p>
        </p:txBody>
      </p:sp>
      <p:pic>
        <p:nvPicPr>
          <p:cNvPr id="5" name="图片 4"/>
          <p:cNvPicPr>
            <a:picLocks noChangeAspect="1"/>
          </p:cNvPicPr>
          <p:nvPr/>
        </p:nvPicPr>
        <p:blipFill>
          <a:blip r:embed="rId2"/>
          <a:stretch>
            <a:fillRect/>
          </a:stretch>
        </p:blipFill>
        <p:spPr>
          <a:xfrm>
            <a:off x="389890" y="1513205"/>
            <a:ext cx="3265170" cy="3323590"/>
          </a:xfrm>
          <a:prstGeom prst="rect">
            <a:avLst/>
          </a:prstGeom>
        </p:spPr>
      </p:pic>
      <p:pic>
        <p:nvPicPr>
          <p:cNvPr id="7" name="图片 6"/>
          <p:cNvPicPr>
            <a:picLocks noChangeAspect="1"/>
          </p:cNvPicPr>
          <p:nvPr/>
        </p:nvPicPr>
        <p:blipFill>
          <a:blip r:embed="rId3"/>
          <a:stretch>
            <a:fillRect/>
          </a:stretch>
        </p:blipFill>
        <p:spPr>
          <a:xfrm>
            <a:off x="4014470" y="2074545"/>
            <a:ext cx="4362450" cy="2223135"/>
          </a:xfrm>
          <a:prstGeom prst="rect">
            <a:avLst/>
          </a:prstGeom>
        </p:spPr>
      </p:pic>
      <p:sp>
        <p:nvSpPr>
          <p:cNvPr id="8" name="文本框 7"/>
          <p:cNvSpPr txBox="1"/>
          <p:nvPr/>
        </p:nvSpPr>
        <p:spPr>
          <a:xfrm>
            <a:off x="3786505" y="1678305"/>
            <a:ext cx="4817745" cy="396240"/>
          </a:xfrm>
          <a:prstGeom prst="rect">
            <a:avLst/>
          </a:prstGeom>
          <a:noFill/>
        </p:spPr>
        <p:txBody>
          <a:bodyPr wrap="none" rtlCol="0" anchor="t">
            <a:spAutoFit/>
          </a:bodyPr>
          <a:lstStyle/>
          <a:p>
            <a:r>
              <a:rPr lang="zh-CN" altLang="en-US" sz="2000" b="1">
                <a:solidFill>
                  <a:schemeClr val="accent2"/>
                </a:solidFill>
                <a:sym typeface="+mn-ea"/>
              </a:rPr>
              <a:t>选参考结点，以节点电压列</a:t>
            </a:r>
            <a:r>
              <a:rPr lang="en-US" altLang="zh-CN" sz="2000" b="1">
                <a:solidFill>
                  <a:schemeClr val="accent2"/>
                </a:solidFill>
                <a:sym typeface="+mn-ea"/>
              </a:rPr>
              <a:t>KCL结点电压</a:t>
            </a:r>
          </a:p>
        </p:txBody>
      </p:sp>
      <p:grpSp>
        <p:nvGrpSpPr>
          <p:cNvPr id="12" name="组合 11"/>
          <p:cNvGrpSpPr/>
          <p:nvPr/>
        </p:nvGrpSpPr>
        <p:grpSpPr>
          <a:xfrm>
            <a:off x="252095" y="1980565"/>
            <a:ext cx="3762375" cy="551180"/>
            <a:chOff x="397" y="3119"/>
            <a:chExt cx="5925" cy="868"/>
          </a:xfrm>
        </p:grpSpPr>
        <p:sp>
          <p:nvSpPr>
            <p:cNvPr id="9" name="文本框 8"/>
            <p:cNvSpPr txBox="1"/>
            <p:nvPr/>
          </p:nvSpPr>
          <p:spPr>
            <a:xfrm>
              <a:off x="397" y="3267"/>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n1</a:t>
              </a:r>
            </a:p>
          </p:txBody>
        </p:sp>
        <p:sp>
          <p:nvSpPr>
            <p:cNvPr id="10" name="文本框 9"/>
            <p:cNvSpPr txBox="1"/>
            <p:nvPr/>
          </p:nvSpPr>
          <p:spPr>
            <a:xfrm>
              <a:off x="2750" y="3119"/>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n2</a:t>
              </a:r>
            </a:p>
          </p:txBody>
        </p:sp>
        <p:sp>
          <p:nvSpPr>
            <p:cNvPr id="11" name="文本框 10"/>
            <p:cNvSpPr txBox="1"/>
            <p:nvPr/>
          </p:nvSpPr>
          <p:spPr>
            <a:xfrm>
              <a:off x="4946" y="3267"/>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n3</a:t>
              </a:r>
            </a:p>
          </p:txBody>
        </p:sp>
      </p:grpSp>
      <p:sp>
        <p:nvSpPr>
          <p:cNvPr id="13" name="文本框 12"/>
          <p:cNvSpPr txBox="1"/>
          <p:nvPr/>
        </p:nvSpPr>
        <p:spPr>
          <a:xfrm>
            <a:off x="4014470" y="4297680"/>
            <a:ext cx="2540000" cy="396240"/>
          </a:xfrm>
          <a:prstGeom prst="rect">
            <a:avLst/>
          </a:prstGeom>
          <a:noFill/>
        </p:spPr>
        <p:txBody>
          <a:bodyPr wrap="square" rtlCol="0" anchor="t">
            <a:spAutoFit/>
          </a:bodyPr>
          <a:lstStyle/>
          <a:p>
            <a:r>
              <a:rPr lang="zh-CN" altLang="en-US" sz="2000" b="1">
                <a:solidFill>
                  <a:schemeClr val="accent2"/>
                </a:solidFill>
              </a:rPr>
              <a:t>联立解得：</a:t>
            </a:r>
          </a:p>
        </p:txBody>
      </p:sp>
      <p:grpSp>
        <p:nvGrpSpPr>
          <p:cNvPr id="19" name="组合 18"/>
          <p:cNvGrpSpPr/>
          <p:nvPr/>
        </p:nvGrpSpPr>
        <p:grpSpPr>
          <a:xfrm>
            <a:off x="4427220" y="4693285"/>
            <a:ext cx="3722370" cy="401320"/>
            <a:chOff x="6972" y="7391"/>
            <a:chExt cx="6220" cy="780"/>
          </a:xfrm>
        </p:grpSpPr>
        <p:pic>
          <p:nvPicPr>
            <p:cNvPr id="16" name="图片 15"/>
            <p:cNvPicPr>
              <a:picLocks noChangeAspect="1"/>
            </p:cNvPicPr>
            <p:nvPr/>
          </p:nvPicPr>
          <p:blipFill>
            <a:blip r:embed="rId4"/>
            <a:stretch>
              <a:fillRect/>
            </a:stretch>
          </p:blipFill>
          <p:spPr>
            <a:xfrm>
              <a:off x="6972" y="7391"/>
              <a:ext cx="1958" cy="780"/>
            </a:xfrm>
            <a:prstGeom prst="rect">
              <a:avLst/>
            </a:prstGeom>
          </p:spPr>
        </p:pic>
        <p:pic>
          <p:nvPicPr>
            <p:cNvPr id="17" name="图片 16"/>
            <p:cNvPicPr>
              <a:picLocks noChangeAspect="1"/>
            </p:cNvPicPr>
            <p:nvPr/>
          </p:nvPicPr>
          <p:blipFill>
            <a:blip r:embed="rId5"/>
            <a:stretch>
              <a:fillRect/>
            </a:stretch>
          </p:blipFill>
          <p:spPr>
            <a:xfrm>
              <a:off x="9184" y="7405"/>
              <a:ext cx="1996" cy="751"/>
            </a:xfrm>
            <a:prstGeom prst="rect">
              <a:avLst/>
            </a:prstGeom>
          </p:spPr>
        </p:pic>
        <p:pic>
          <p:nvPicPr>
            <p:cNvPr id="18" name="图片 17"/>
            <p:cNvPicPr>
              <a:picLocks noChangeAspect="1"/>
            </p:cNvPicPr>
            <p:nvPr/>
          </p:nvPicPr>
          <p:blipFill>
            <a:blip r:embed="rId6"/>
            <a:stretch>
              <a:fillRect/>
            </a:stretch>
          </p:blipFill>
          <p:spPr>
            <a:xfrm>
              <a:off x="11434" y="7391"/>
              <a:ext cx="1758" cy="675"/>
            </a:xfrm>
            <a:prstGeom prst="rect">
              <a:avLst/>
            </a:prstGeom>
          </p:spPr>
        </p:pic>
      </p:grpSp>
      <p:pic>
        <p:nvPicPr>
          <p:cNvPr id="21" name="图片 20"/>
          <p:cNvPicPr>
            <a:picLocks noChangeAspect="1"/>
          </p:cNvPicPr>
          <p:nvPr/>
        </p:nvPicPr>
        <p:blipFill>
          <a:blip r:embed="rId7"/>
          <a:stretch>
            <a:fillRect/>
          </a:stretch>
        </p:blipFill>
        <p:spPr>
          <a:xfrm>
            <a:off x="527050" y="4942840"/>
            <a:ext cx="3259455" cy="756285"/>
          </a:xfrm>
          <a:prstGeom prst="rect">
            <a:avLst/>
          </a:prstGeom>
        </p:spPr>
      </p:pic>
      <p:sp>
        <p:nvSpPr>
          <p:cNvPr id="22" name="文本框 21"/>
          <p:cNvSpPr txBox="1"/>
          <p:nvPr/>
        </p:nvSpPr>
        <p:spPr>
          <a:xfrm>
            <a:off x="755650" y="4668520"/>
            <a:ext cx="2540000" cy="396240"/>
          </a:xfrm>
          <a:prstGeom prst="rect">
            <a:avLst/>
          </a:prstGeom>
          <a:noFill/>
        </p:spPr>
        <p:txBody>
          <a:bodyPr wrap="square" rtlCol="0" anchor="t">
            <a:spAutoFit/>
          </a:bodyPr>
          <a:lstStyle/>
          <a:p>
            <a:r>
              <a:rPr lang="zh-CN" altLang="en-US" sz="2000" b="1">
                <a:solidFill>
                  <a:schemeClr val="accent2"/>
                </a:solidFill>
              </a:rPr>
              <a:t>因此，有：</a:t>
            </a:r>
          </a:p>
        </p:txBody>
      </p:sp>
      <p:pic>
        <p:nvPicPr>
          <p:cNvPr id="24" name="图片 23"/>
          <p:cNvPicPr>
            <a:picLocks noChangeAspect="1"/>
          </p:cNvPicPr>
          <p:nvPr/>
        </p:nvPicPr>
        <p:blipFill>
          <a:blip r:embed="rId8"/>
          <a:stretch>
            <a:fillRect/>
          </a:stretch>
        </p:blipFill>
        <p:spPr>
          <a:xfrm>
            <a:off x="3786505" y="4942840"/>
            <a:ext cx="4420235" cy="756285"/>
          </a:xfrm>
          <a:prstGeom prst="rect">
            <a:avLst/>
          </a:prstGeom>
        </p:spPr>
      </p:pic>
      <p:pic>
        <p:nvPicPr>
          <p:cNvPr id="25" name="图片 24"/>
          <p:cNvPicPr>
            <a:picLocks noChangeAspect="1"/>
          </p:cNvPicPr>
          <p:nvPr/>
        </p:nvPicPr>
        <p:blipFill>
          <a:blip r:embed="rId9"/>
          <a:stretch>
            <a:fillRect/>
          </a:stretch>
        </p:blipFill>
        <p:spPr>
          <a:xfrm>
            <a:off x="527050" y="5510530"/>
            <a:ext cx="2465705" cy="561340"/>
          </a:xfrm>
          <a:prstGeom prst="rect">
            <a:avLst/>
          </a:prstGeom>
        </p:spPr>
      </p:pic>
      <p:pic>
        <p:nvPicPr>
          <p:cNvPr id="26" name="图片 25"/>
          <p:cNvPicPr>
            <a:picLocks noChangeAspect="1"/>
          </p:cNvPicPr>
          <p:nvPr/>
        </p:nvPicPr>
        <p:blipFill>
          <a:blip r:embed="rId10"/>
          <a:stretch>
            <a:fillRect/>
          </a:stretch>
        </p:blipFill>
        <p:spPr>
          <a:xfrm>
            <a:off x="3655060" y="5594350"/>
            <a:ext cx="3070860" cy="770255"/>
          </a:xfrm>
          <a:prstGeom prst="rect">
            <a:avLst/>
          </a:prstGeom>
        </p:spPr>
      </p:pic>
      <p:pic>
        <p:nvPicPr>
          <p:cNvPr id="27" name="图片 26"/>
          <p:cNvPicPr>
            <a:picLocks noChangeAspect="1"/>
          </p:cNvPicPr>
          <p:nvPr/>
        </p:nvPicPr>
        <p:blipFill>
          <a:blip r:embed="rId11"/>
          <a:stretch>
            <a:fillRect/>
          </a:stretch>
        </p:blipFill>
        <p:spPr>
          <a:xfrm>
            <a:off x="6945630" y="5594350"/>
            <a:ext cx="2001520" cy="742315"/>
          </a:xfrm>
          <a:prstGeom prst="rect">
            <a:avLst/>
          </a:prstGeom>
        </p:spPr>
      </p:pic>
      <p:pic>
        <p:nvPicPr>
          <p:cNvPr id="28" name="图片 27"/>
          <p:cNvPicPr>
            <a:picLocks noChangeAspect="1"/>
          </p:cNvPicPr>
          <p:nvPr/>
        </p:nvPicPr>
        <p:blipFill>
          <a:blip r:embed="rId12"/>
          <a:stretch>
            <a:fillRect/>
          </a:stretch>
        </p:blipFill>
        <p:spPr>
          <a:xfrm>
            <a:off x="546735" y="5929630"/>
            <a:ext cx="2073275" cy="768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2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blinds(horizontal)">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500"/>
                                        <p:tgtEl>
                                          <p:spTgt spid="24"/>
                                        </p:tgtEl>
                                      </p:cBhvr>
                                    </p:animEffect>
                                  </p:childTnLst>
                                </p:cTn>
                              </p:par>
                              <p:par>
                                <p:cTn id="48" presetID="3" presetClass="entr" presetSubtype="10"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blinds(horizontal)">
                                      <p:cBhvr>
                                        <p:cTn id="50" dur="500"/>
                                        <p:tgtEl>
                                          <p:spTgt spid="28"/>
                                        </p:tgtEl>
                                      </p:cBhvr>
                                    </p:animEffect>
                                  </p:childTnLst>
                                </p:cTn>
                              </p:par>
                              <p:par>
                                <p:cTn id="51" presetID="3" presetClass="entr" presetSubtype="1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blinds(horizontal)">
                                      <p:cBhvr>
                                        <p:cTn id="53" dur="500"/>
                                        <p:tgtEl>
                                          <p:spTgt spid="21"/>
                                        </p:tgtEl>
                                      </p:cBhvr>
                                    </p:animEffect>
                                  </p:childTnLst>
                                </p:cTn>
                              </p:par>
                              <p:par>
                                <p:cTn id="54" presetID="3" presetClass="entr" presetSubtype="10"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blinds(horizontal)">
                                      <p:cBhvr>
                                        <p:cTn id="56" dur="500"/>
                                        <p:tgtEl>
                                          <p:spTgt spid="25"/>
                                        </p:tgtEl>
                                      </p:cBhvr>
                                    </p:animEffect>
                                  </p:childTnLst>
                                </p:cTn>
                              </p:par>
                              <p:par>
                                <p:cTn id="57" presetID="3" presetClass="entr" presetSubtype="10" fill="hold" nodeType="withEffect">
                                  <p:stCondLst>
                                    <p:cond delay="0"/>
                                  </p:stCondLst>
                                  <p:childTnLst>
                                    <p:set>
                                      <p:cBhvr>
                                        <p:cTn id="58" dur="1" fill="hold">
                                          <p:stCondLst>
                                            <p:cond delay="0"/>
                                          </p:stCondLst>
                                        </p:cTn>
                                        <p:tgtEl>
                                          <p:spTgt spid="26"/>
                                        </p:tgtEl>
                                        <p:attrNameLst>
                                          <p:attrName>style.visibility</p:attrName>
                                        </p:attrNameLst>
                                      </p:cBhvr>
                                      <p:to>
                                        <p:strVal val="visible"/>
                                      </p:to>
                                    </p:set>
                                    <p:animEffect transition="in" filter="blinds(horizontal)">
                                      <p:cBhvr>
                                        <p:cTn id="59" dur="500"/>
                                        <p:tgtEl>
                                          <p:spTgt spid="26"/>
                                        </p:tgtEl>
                                      </p:cBhvr>
                                    </p:animEffect>
                                  </p:childTnLst>
                                </p:cTn>
                              </p:par>
                              <p:par>
                                <p:cTn id="60" presetID="3" presetClass="entr" presetSubtype="10"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blinds(horizontal)">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P spid="13"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395412" y="1297534"/>
            <a:ext cx="8208962" cy="1630362"/>
          </a:xfrm>
          <a:prstGeom prst="rect">
            <a:avLst/>
          </a:prstGeom>
          <a:noFill/>
          <a:ln>
            <a:noFill/>
          </a:ln>
          <a:effectLst/>
          <a:extLst>
            <a:ext uri="{909E8E84-426E-40DD-AFC4-6F175D3DCCD1}">
              <a14:hiddenFill xmlns:a14="http://schemas.microsoft.com/office/drawing/2010/main">
                <a:gradFill rotWithShape="0">
                  <a:gsLst>
                    <a:gs pos="0">
                      <a:srgbClr val="FFFFFF"/>
                    </a:gs>
                    <a:gs pos="100000">
                      <a:schemeClr val="accent1"/>
                    </a:gs>
                  </a:gsLst>
                  <a:lin ang="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kumimoji="1" lang="en-US" altLang="zh-CN" sz="2800" dirty="0">
                <a:solidFill>
                  <a:srgbClr val="0099FF"/>
                </a:solidFill>
                <a:latin typeface="楷体_GB2312" pitchFamily="49" charset="-122"/>
                <a:ea typeface="楷体_GB2312" pitchFamily="49" charset="-122"/>
              </a:rPr>
              <a:t>    </a:t>
            </a:r>
            <a:r>
              <a:rPr kumimoji="1" lang="zh-CN" altLang="en-US" sz="2800" b="1" dirty="0">
                <a:solidFill>
                  <a:srgbClr val="0099FF"/>
                </a:solidFill>
                <a:latin typeface="楷体_GB2312" pitchFamily="49" charset="-122"/>
                <a:ea typeface="楷体_GB2312" pitchFamily="49" charset="-122"/>
              </a:rPr>
              <a:t>任何一个复杂的电路</a:t>
            </a:r>
            <a:r>
              <a:rPr kumimoji="1" lang="en-US" altLang="zh-CN" sz="2800" b="1" dirty="0">
                <a:solidFill>
                  <a:srgbClr val="0099FF"/>
                </a:solidFill>
                <a:latin typeface="楷体_GB2312" pitchFamily="49" charset="-122"/>
                <a:ea typeface="楷体_GB2312" pitchFamily="49" charset="-122"/>
              </a:rPr>
              <a:t>, </a:t>
            </a:r>
            <a:r>
              <a:rPr kumimoji="1" lang="zh-CN" altLang="en-US" sz="2800" b="1" dirty="0">
                <a:solidFill>
                  <a:srgbClr val="0099FF"/>
                </a:solidFill>
                <a:latin typeface="楷体_GB2312" pitchFamily="49" charset="-122"/>
                <a:ea typeface="楷体_GB2312" pitchFamily="49" charset="-122"/>
              </a:rPr>
              <a:t>向外引出两个端钮，且从一个端子流入的电流等于从另一端子流出的电流，则称这一电路为二端网络 </a:t>
            </a:r>
            <a:r>
              <a:rPr kumimoji="1" lang="en-US" altLang="zh-CN" sz="2800" b="1" dirty="0">
                <a:solidFill>
                  <a:srgbClr val="0099FF"/>
                </a:solidFill>
                <a:latin typeface="楷体_GB2312" pitchFamily="49" charset="-122"/>
                <a:ea typeface="楷体_GB2312" pitchFamily="49" charset="-122"/>
              </a:rPr>
              <a:t>(</a:t>
            </a:r>
            <a:r>
              <a:rPr kumimoji="1" lang="zh-CN" altLang="en-US" sz="2800" b="1" dirty="0">
                <a:solidFill>
                  <a:srgbClr val="0099FF"/>
                </a:solidFill>
                <a:latin typeface="楷体_GB2312" pitchFamily="49" charset="-122"/>
                <a:ea typeface="楷体_GB2312" pitchFamily="49" charset="-122"/>
              </a:rPr>
              <a:t>或一端口网络</a:t>
            </a:r>
            <a:r>
              <a:rPr kumimoji="1" lang="en-US" altLang="zh-CN" sz="2800" b="1" dirty="0">
                <a:solidFill>
                  <a:srgbClr val="0099FF"/>
                </a:solidFill>
                <a:latin typeface="楷体_GB2312" pitchFamily="49" charset="-122"/>
                <a:ea typeface="楷体_GB2312" pitchFamily="49" charset="-122"/>
              </a:rPr>
              <a:t>)</a:t>
            </a:r>
            <a:r>
              <a:rPr kumimoji="1" lang="zh-CN" altLang="en-US" sz="2800" b="1" dirty="0">
                <a:solidFill>
                  <a:srgbClr val="0099FF"/>
                </a:solidFill>
                <a:latin typeface="楷体_GB2312" pitchFamily="49" charset="-122"/>
                <a:ea typeface="楷体_GB2312" pitchFamily="49" charset="-122"/>
              </a:rPr>
              <a:t>。</a:t>
            </a:r>
          </a:p>
        </p:txBody>
      </p:sp>
      <p:sp>
        <p:nvSpPr>
          <p:cNvPr id="175107" name="Text Box 3"/>
          <p:cNvSpPr txBox="1">
            <a:spLocks noChangeArrowheads="1"/>
          </p:cNvSpPr>
          <p:nvPr/>
        </p:nvSpPr>
        <p:spPr bwMode="auto">
          <a:xfrm>
            <a:off x="792587" y="241931"/>
            <a:ext cx="7905384" cy="584775"/>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3200" b="1" dirty="0" smtClean="0"/>
              <a:t>2.1</a:t>
            </a:r>
            <a:r>
              <a:rPr lang="zh-CN" altLang="en-US" sz="3200" b="1" dirty="0" smtClean="0"/>
              <a:t> </a:t>
            </a:r>
            <a:r>
              <a:rPr lang="zh-CN" altLang="zh-CN" sz="3200" b="1" dirty="0" smtClean="0"/>
              <a:t>一</a:t>
            </a:r>
            <a:r>
              <a:rPr lang="zh-CN" altLang="zh-CN" sz="3200" b="1" dirty="0"/>
              <a:t>端口</a:t>
            </a:r>
            <a:r>
              <a:rPr lang="zh-CN" altLang="zh-CN" sz="3200" b="1" dirty="0" smtClean="0"/>
              <a:t>电路</a:t>
            </a:r>
            <a:r>
              <a:rPr lang="zh-CN" altLang="en-US" sz="3200" b="1" dirty="0" smtClean="0"/>
              <a:t>的</a:t>
            </a:r>
            <a:r>
              <a:rPr lang="zh-CN" altLang="zh-CN" sz="3200" b="1" dirty="0" smtClean="0"/>
              <a:t>等效</a:t>
            </a:r>
            <a:r>
              <a:rPr lang="zh-CN" altLang="en-US" sz="3200" b="1" dirty="0" smtClean="0">
                <a:latin typeface="楷体_GB2312" pitchFamily="49" charset="-122"/>
                <a:ea typeface="楷体_GB2312" pitchFamily="49" charset="-122"/>
              </a:rPr>
              <a:t>电路</a:t>
            </a:r>
            <a:endParaRPr lang="zh-CN" altLang="en-US" sz="3200" b="1" dirty="0">
              <a:latin typeface="楷体_GB2312" pitchFamily="49" charset="-122"/>
              <a:ea typeface="楷体_GB2312" pitchFamily="49" charset="-122"/>
            </a:endParaRPr>
          </a:p>
        </p:txBody>
      </p:sp>
      <p:grpSp>
        <p:nvGrpSpPr>
          <p:cNvPr id="175108" name="Group 4"/>
          <p:cNvGrpSpPr/>
          <p:nvPr/>
        </p:nvGrpSpPr>
        <p:grpSpPr bwMode="auto">
          <a:xfrm>
            <a:off x="3924424" y="3428851"/>
            <a:ext cx="2089150" cy="1584325"/>
            <a:chOff x="3288" y="1979"/>
            <a:chExt cx="1270" cy="771"/>
          </a:xfrm>
        </p:grpSpPr>
        <p:grpSp>
          <p:nvGrpSpPr>
            <p:cNvPr id="175109" name="Group 5"/>
            <p:cNvGrpSpPr/>
            <p:nvPr/>
          </p:nvGrpSpPr>
          <p:grpSpPr bwMode="auto">
            <a:xfrm>
              <a:off x="3288" y="1979"/>
              <a:ext cx="1270" cy="771"/>
              <a:chOff x="612" y="1979"/>
              <a:chExt cx="1270" cy="771"/>
            </a:xfrm>
          </p:grpSpPr>
          <p:sp>
            <p:nvSpPr>
              <p:cNvPr id="175110" name="Rectangle 6"/>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5111" name="Line 7"/>
              <p:cNvSpPr>
                <a:spLocks noChangeShapeType="1"/>
              </p:cNvSpPr>
              <p:nvPr/>
            </p:nvSpPr>
            <p:spPr bwMode="auto">
              <a:xfrm>
                <a:off x="1247" y="2115"/>
                <a:ext cx="635" cy="0"/>
              </a:xfrm>
              <a:prstGeom prst="line">
                <a:avLst/>
              </a:prstGeom>
              <a:noFill/>
              <a:ln w="38100">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112" name="Line 8"/>
              <p:cNvSpPr>
                <a:spLocks noChangeShapeType="1"/>
              </p:cNvSpPr>
              <p:nvPr/>
            </p:nvSpPr>
            <p:spPr bwMode="auto">
              <a:xfrm>
                <a:off x="1247" y="2614"/>
                <a:ext cx="635" cy="0"/>
              </a:xfrm>
              <a:prstGeom prst="line">
                <a:avLst/>
              </a:prstGeom>
              <a:noFill/>
              <a:ln w="38100">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5113" name="Text Box 9"/>
            <p:cNvSpPr txBox="1">
              <a:spLocks noChangeArrowheads="1"/>
            </p:cNvSpPr>
            <p:nvPr/>
          </p:nvSpPr>
          <p:spPr bwMode="auto">
            <a:xfrm>
              <a:off x="3379" y="2115"/>
              <a:ext cx="408" cy="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chemeClr val="bg1"/>
                  </a:solidFill>
                  <a:latin typeface="Arial" panose="020B0604020202020204" pitchFamily="34" charset="0"/>
                  <a:ea typeface="楷体_GB2312" pitchFamily="49" charset="-122"/>
                </a:rPr>
                <a:t>无源</a:t>
              </a:r>
            </a:p>
          </p:txBody>
        </p:sp>
      </p:grpSp>
      <p:sp>
        <p:nvSpPr>
          <p:cNvPr id="175114" name="AutoShape 10"/>
          <p:cNvSpPr>
            <a:spLocks noChangeArrowheads="1"/>
          </p:cNvSpPr>
          <p:nvPr/>
        </p:nvSpPr>
        <p:spPr bwMode="auto">
          <a:xfrm>
            <a:off x="7453437" y="3143796"/>
            <a:ext cx="719137" cy="2305050"/>
          </a:xfrm>
          <a:prstGeom prst="wedgeRoundRectCallout">
            <a:avLst>
              <a:gd name="adj1" fmla="val -272519"/>
              <a:gd name="adj2" fmla="val -13773"/>
              <a:gd name="adj3" fmla="val 16667"/>
            </a:avLst>
          </a:prstGeom>
          <a:solidFill>
            <a:srgbClr val="FFCC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zh-CN" altLang="en-US" sz="2800" b="1">
                <a:latin typeface="Arial" panose="020B0604020202020204" pitchFamily="34" charset="0"/>
                <a:ea typeface="楷体_GB2312" pitchFamily="49" charset="-122"/>
              </a:rPr>
              <a:t>无源一端口</a:t>
            </a:r>
          </a:p>
        </p:txBody>
      </p:sp>
      <p:sp>
        <p:nvSpPr>
          <p:cNvPr id="175115" name="Line 11"/>
          <p:cNvSpPr>
            <a:spLocks noChangeShapeType="1"/>
          </p:cNvSpPr>
          <p:nvPr/>
        </p:nvSpPr>
        <p:spPr bwMode="auto">
          <a:xfrm>
            <a:off x="2197224" y="3215234"/>
            <a:ext cx="4318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75116" name="Group 12"/>
          <p:cNvGrpSpPr/>
          <p:nvPr/>
        </p:nvGrpSpPr>
        <p:grpSpPr bwMode="auto">
          <a:xfrm>
            <a:off x="755774" y="3359696"/>
            <a:ext cx="2376488" cy="1584325"/>
            <a:chOff x="612" y="2115"/>
            <a:chExt cx="1452" cy="771"/>
          </a:xfrm>
        </p:grpSpPr>
        <p:grpSp>
          <p:nvGrpSpPr>
            <p:cNvPr id="175117" name="Group 13"/>
            <p:cNvGrpSpPr/>
            <p:nvPr/>
          </p:nvGrpSpPr>
          <p:grpSpPr bwMode="auto">
            <a:xfrm>
              <a:off x="612" y="2115"/>
              <a:ext cx="1270" cy="771"/>
              <a:chOff x="612" y="1979"/>
              <a:chExt cx="1270" cy="771"/>
            </a:xfrm>
          </p:grpSpPr>
          <p:sp>
            <p:nvSpPr>
              <p:cNvPr id="175118" name="Rectangle 14"/>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FFCC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5119" name="Line 15"/>
              <p:cNvSpPr>
                <a:spLocks noChangeShapeType="1"/>
              </p:cNvSpPr>
              <p:nvPr/>
            </p:nvSpPr>
            <p:spPr bwMode="auto">
              <a:xfrm>
                <a:off x="1247" y="2115"/>
                <a:ext cx="635" cy="0"/>
              </a:xfrm>
              <a:prstGeom prst="line">
                <a:avLst/>
              </a:prstGeom>
              <a:noFill/>
              <a:ln w="38100">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120" name="Line 16"/>
              <p:cNvSpPr>
                <a:spLocks noChangeShapeType="1"/>
              </p:cNvSpPr>
              <p:nvPr/>
            </p:nvSpPr>
            <p:spPr bwMode="auto">
              <a:xfrm>
                <a:off x="1247" y="2614"/>
                <a:ext cx="635" cy="0"/>
              </a:xfrm>
              <a:prstGeom prst="line">
                <a:avLst/>
              </a:prstGeom>
              <a:noFill/>
              <a:ln w="38100">
                <a:solidFill>
                  <a:schemeClr val="tx1"/>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5121" name="Line 17"/>
            <p:cNvSpPr>
              <a:spLocks noChangeShapeType="1"/>
            </p:cNvSpPr>
            <p:nvPr/>
          </p:nvSpPr>
          <p:spPr bwMode="auto">
            <a:xfrm flipH="1">
              <a:off x="1519" y="2341"/>
              <a:ext cx="408" cy="0"/>
            </a:xfrm>
            <a:prstGeom prst="line">
              <a:avLst/>
            </a:prstGeom>
            <a:noFill/>
            <a:ln w="28575">
              <a:solidFill>
                <a:srgbClr val="FF66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122" name="Line 18"/>
            <p:cNvSpPr>
              <a:spLocks noChangeShapeType="1"/>
            </p:cNvSpPr>
            <p:nvPr/>
          </p:nvSpPr>
          <p:spPr bwMode="auto">
            <a:xfrm>
              <a:off x="1474" y="2659"/>
              <a:ext cx="363" cy="0"/>
            </a:xfrm>
            <a:prstGeom prst="line">
              <a:avLst/>
            </a:prstGeom>
            <a:noFill/>
            <a:ln w="28575">
              <a:solidFill>
                <a:srgbClr val="FF66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5123" name="Text Box 19"/>
            <p:cNvSpPr txBox="1">
              <a:spLocks noChangeArrowheads="1"/>
            </p:cNvSpPr>
            <p:nvPr/>
          </p:nvSpPr>
          <p:spPr bwMode="auto">
            <a:xfrm>
              <a:off x="1837" y="2387"/>
              <a:ext cx="227"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rgbClr val="0099FF"/>
                  </a:solidFill>
                  <a:ea typeface="仿宋_GB2312" pitchFamily="49" charset="-122"/>
                </a:rPr>
                <a:t>i</a:t>
              </a:r>
            </a:p>
          </p:txBody>
        </p:sp>
        <p:sp>
          <p:nvSpPr>
            <p:cNvPr id="175124" name="Text Box 20"/>
            <p:cNvSpPr txBox="1">
              <a:spLocks noChangeArrowheads="1"/>
            </p:cNvSpPr>
            <p:nvPr/>
          </p:nvSpPr>
          <p:spPr bwMode="auto">
            <a:xfrm>
              <a:off x="1338" y="2205"/>
              <a:ext cx="227" cy="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chemeClr val="bg1"/>
                  </a:solidFill>
                  <a:ea typeface="仿宋_GB2312" pitchFamily="49" charset="-122"/>
                </a:rPr>
                <a:t>i</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5107"/>
                                        </p:tgtEl>
                                        <p:attrNameLst>
                                          <p:attrName>style.visibility</p:attrName>
                                        </p:attrNameLst>
                                      </p:cBhvr>
                                      <p:to>
                                        <p:strVal val="visible"/>
                                      </p:to>
                                    </p:set>
                                    <p:anim calcmode="lin" valueType="num">
                                      <p:cBhvr additive="base">
                                        <p:cTn id="7" dur="500" fill="hold"/>
                                        <p:tgtEl>
                                          <p:spTgt spid="175107"/>
                                        </p:tgtEl>
                                        <p:attrNameLst>
                                          <p:attrName>ppt_x</p:attrName>
                                        </p:attrNameLst>
                                      </p:cBhvr>
                                      <p:tavLst>
                                        <p:tav tm="0">
                                          <p:val>
                                            <p:strVal val="0-#ppt_w/2"/>
                                          </p:val>
                                        </p:tav>
                                        <p:tav tm="100000">
                                          <p:val>
                                            <p:strVal val="#ppt_x"/>
                                          </p:val>
                                        </p:tav>
                                      </p:tavLst>
                                    </p:anim>
                                    <p:anim calcmode="lin" valueType="num">
                                      <p:cBhvr additive="base">
                                        <p:cTn id="8" dur="500" fill="hold"/>
                                        <p:tgtEl>
                                          <p:spTgt spid="17510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iterate type="lt">
                                    <p:tmPct val="100000"/>
                                  </p:iterate>
                                  <p:childTnLst>
                                    <p:set>
                                      <p:cBhvr>
                                        <p:cTn id="12" dur="1" fill="hold">
                                          <p:stCondLst>
                                            <p:cond delay="0"/>
                                          </p:stCondLst>
                                        </p:cTn>
                                        <p:tgtEl>
                                          <p:spTgt spid="175106">
                                            <p:txEl>
                                              <p:pRg st="0" end="0"/>
                                            </p:txEl>
                                          </p:spTgt>
                                        </p:tgtEl>
                                        <p:attrNameLst>
                                          <p:attrName>style.visibility</p:attrName>
                                        </p:attrNameLst>
                                      </p:cBhvr>
                                      <p:to>
                                        <p:strVal val="visible"/>
                                      </p:to>
                                    </p:set>
                                    <p:animEffect transition="in" filter="wipe(up)">
                                      <p:cBhvr>
                                        <p:cTn id="13" dur="75"/>
                                        <p:tgtEl>
                                          <p:spTgt spid="175106">
                                            <p:txEl>
                                              <p:pRg st="0" end="0"/>
                                            </p:txEl>
                                          </p:spTgt>
                                        </p:tgtEl>
                                      </p:cBhvr>
                                    </p:animEffect>
                                  </p:childTnLst>
                                </p:cTn>
                              </p:par>
                            </p:childTnLst>
                          </p:cTn>
                        </p:par>
                        <p:par>
                          <p:cTn id="14" fill="hold">
                            <p:stCondLst>
                              <p:cond delay="5175"/>
                            </p:stCondLst>
                            <p:childTnLst>
                              <p:par>
                                <p:cTn id="15" presetID="18" presetClass="entr" presetSubtype="6" fill="hold" nodeType="afterEffect">
                                  <p:stCondLst>
                                    <p:cond delay="0"/>
                                  </p:stCondLst>
                                  <p:childTnLst>
                                    <p:set>
                                      <p:cBhvr>
                                        <p:cTn id="16" dur="1" fill="hold">
                                          <p:stCondLst>
                                            <p:cond delay="0"/>
                                          </p:stCondLst>
                                        </p:cTn>
                                        <p:tgtEl>
                                          <p:spTgt spid="175116"/>
                                        </p:tgtEl>
                                        <p:attrNameLst>
                                          <p:attrName>style.visibility</p:attrName>
                                        </p:attrNameLst>
                                      </p:cBhvr>
                                      <p:to>
                                        <p:strVal val="visible"/>
                                      </p:to>
                                    </p:set>
                                    <p:animEffect transition="in" filter="strips(downRight)">
                                      <p:cBhvr>
                                        <p:cTn id="17" dur="2000"/>
                                        <p:tgtEl>
                                          <p:spTgt spid="17511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175108"/>
                                        </p:tgtEl>
                                        <p:attrNameLst>
                                          <p:attrName>style.visibility</p:attrName>
                                        </p:attrNameLst>
                                      </p:cBhvr>
                                      <p:to>
                                        <p:strVal val="visible"/>
                                      </p:to>
                                    </p:set>
                                    <p:animEffect transition="in" filter="strips(downRight)">
                                      <p:cBhvr>
                                        <p:cTn id="22" dur="2000"/>
                                        <p:tgtEl>
                                          <p:spTgt spid="175108"/>
                                        </p:tgtEl>
                                      </p:cBhvr>
                                    </p:animEffect>
                                  </p:childTnLst>
                                </p:cTn>
                              </p:par>
                            </p:childTnLst>
                          </p:cTn>
                        </p:par>
                        <p:par>
                          <p:cTn id="23" fill="hold">
                            <p:stCondLst>
                              <p:cond delay="2000"/>
                            </p:stCondLst>
                            <p:childTnLst>
                              <p:par>
                                <p:cTn id="24" presetID="20" presetClass="entr" presetSubtype="0" fill="hold" grpId="0" nodeType="afterEffect">
                                  <p:stCondLst>
                                    <p:cond delay="0"/>
                                  </p:stCondLst>
                                  <p:childTnLst>
                                    <p:set>
                                      <p:cBhvr>
                                        <p:cTn id="25" dur="1" fill="hold">
                                          <p:stCondLst>
                                            <p:cond delay="0"/>
                                          </p:stCondLst>
                                        </p:cTn>
                                        <p:tgtEl>
                                          <p:spTgt spid="175114"/>
                                        </p:tgtEl>
                                        <p:attrNameLst>
                                          <p:attrName>style.visibility</p:attrName>
                                        </p:attrNameLst>
                                      </p:cBhvr>
                                      <p:to>
                                        <p:strVal val="visible"/>
                                      </p:to>
                                    </p:set>
                                    <p:animEffect transition="in" filter="wedge">
                                      <p:cBhvr>
                                        <p:cTn id="26" dur="2000"/>
                                        <p:tgtEl>
                                          <p:spTgt spid="175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uild="p" autoUpdateAnimBg="0"/>
      <p:bldP spid="175107" grpId="0"/>
      <p:bldP spid="17511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2.4  结点电压法</a:t>
            </a:r>
            <a:endParaRPr lang="zh-CN" altLang="en-US"/>
          </a:p>
        </p:txBody>
      </p:sp>
      <p:sp>
        <p:nvSpPr>
          <p:cNvPr id="3" name="内容占位符 2"/>
          <p:cNvSpPr>
            <a:spLocks noGrp="1"/>
          </p:cNvSpPr>
          <p:nvPr>
            <p:ph idx="1"/>
          </p:nvPr>
        </p:nvSpPr>
        <p:spPr>
          <a:xfrm>
            <a:off x="386080" y="1219200"/>
            <a:ext cx="6069330" cy="601345"/>
          </a:xfrm>
        </p:spPr>
        <p:txBody>
          <a:bodyPr/>
          <a:lstStyle/>
          <a:p>
            <a:r>
              <a:rPr lang="zh-CN" altLang="en-US">
                <a:solidFill>
                  <a:schemeClr val="accent2"/>
                </a:solidFill>
              </a:rPr>
              <a:t>例2-8</a:t>
            </a:r>
          </a:p>
        </p:txBody>
      </p:sp>
      <p:pic>
        <p:nvPicPr>
          <p:cNvPr id="4" name="图片 3"/>
          <p:cNvPicPr>
            <a:picLocks noChangeAspect="1"/>
          </p:cNvPicPr>
          <p:nvPr/>
        </p:nvPicPr>
        <p:blipFill>
          <a:blip r:embed="rId2"/>
          <a:stretch>
            <a:fillRect/>
          </a:stretch>
        </p:blipFill>
        <p:spPr>
          <a:xfrm>
            <a:off x="170815" y="1718310"/>
            <a:ext cx="3315335" cy="2955925"/>
          </a:xfrm>
          <a:prstGeom prst="rect">
            <a:avLst/>
          </a:prstGeom>
        </p:spPr>
      </p:pic>
      <p:pic>
        <p:nvPicPr>
          <p:cNvPr id="5" name="图片 4"/>
          <p:cNvPicPr>
            <a:picLocks noChangeAspect="1"/>
          </p:cNvPicPr>
          <p:nvPr/>
        </p:nvPicPr>
        <p:blipFill>
          <a:blip r:embed="rId3"/>
          <a:stretch>
            <a:fillRect/>
          </a:stretch>
        </p:blipFill>
        <p:spPr>
          <a:xfrm>
            <a:off x="3486150" y="1463675"/>
            <a:ext cx="5502910" cy="2392680"/>
          </a:xfrm>
          <a:prstGeom prst="rect">
            <a:avLst/>
          </a:prstGeom>
        </p:spPr>
      </p:pic>
      <p:sp>
        <p:nvSpPr>
          <p:cNvPr id="6" name="文本框 5"/>
          <p:cNvSpPr txBox="1"/>
          <p:nvPr/>
        </p:nvSpPr>
        <p:spPr>
          <a:xfrm>
            <a:off x="3727450" y="1067435"/>
            <a:ext cx="2540000" cy="396240"/>
          </a:xfrm>
          <a:prstGeom prst="rect">
            <a:avLst/>
          </a:prstGeom>
          <a:noFill/>
        </p:spPr>
        <p:txBody>
          <a:bodyPr wrap="square" rtlCol="0" anchor="t">
            <a:spAutoFit/>
          </a:bodyPr>
          <a:lstStyle/>
          <a:p>
            <a:r>
              <a:rPr lang="zh-CN" altLang="en-US" sz="2000" b="1">
                <a:solidFill>
                  <a:schemeClr val="accent2"/>
                </a:solidFill>
              </a:rPr>
              <a:t>列写结点电压方程</a:t>
            </a:r>
          </a:p>
        </p:txBody>
      </p:sp>
      <p:sp>
        <p:nvSpPr>
          <p:cNvPr id="7" name="椭圆 6"/>
          <p:cNvSpPr/>
          <p:nvPr/>
        </p:nvSpPr>
        <p:spPr>
          <a:xfrm>
            <a:off x="1504315" y="3060065"/>
            <a:ext cx="647700" cy="5765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54305" y="4582795"/>
            <a:ext cx="1444625" cy="914400"/>
          </a:xfrm>
          <a:prstGeom prst="rect">
            <a:avLst/>
          </a:prstGeom>
          <a:noFill/>
          <a:ln>
            <a:solidFill>
              <a:srgbClr val="FF0000"/>
            </a:solidFill>
          </a:ln>
        </p:spPr>
        <p:txBody>
          <a:bodyPr wrap="square" rtlCol="0">
            <a:spAutoFit/>
          </a:bodyPr>
          <a:lstStyle/>
          <a:p>
            <a:r>
              <a:rPr lang="zh-CN" altLang="en-US" b="1">
                <a:solidFill>
                  <a:srgbClr val="FF0000"/>
                </a:solidFill>
                <a:effectLst>
                  <a:outerShdw blurRad="38100" dist="25400" dir="5400000" algn="ctr" rotWithShape="0">
                    <a:srgbClr val="6E747A">
                      <a:alpha val="43000"/>
                    </a:srgbClr>
                  </a:outerShdw>
                </a:effectLst>
              </a:rPr>
              <a:t>注：</a:t>
            </a:r>
            <a:r>
              <a:rPr lang="zh-CN" altLang="en-US" b="1">
                <a:solidFill>
                  <a:schemeClr val="accent2"/>
                </a:solidFill>
              </a:rPr>
              <a:t>不要写入结点电压方程中</a:t>
            </a:r>
          </a:p>
        </p:txBody>
      </p:sp>
      <p:cxnSp>
        <p:nvCxnSpPr>
          <p:cNvPr id="9" name="直接箭头连接符 8"/>
          <p:cNvCxnSpPr>
            <a:endCxn id="7" idx="3"/>
          </p:cNvCxnSpPr>
          <p:nvPr/>
        </p:nvCxnSpPr>
        <p:spPr>
          <a:xfrm flipV="1">
            <a:off x="386080" y="3552190"/>
            <a:ext cx="1212850" cy="1030605"/>
          </a:xfrm>
          <a:prstGeom prst="straightConnector1">
            <a:avLst/>
          </a:prstGeom>
          <a:ln w="28575" cmpd="sng">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33655" y="2262505"/>
            <a:ext cx="3693795" cy="457200"/>
            <a:chOff x="53" y="3563"/>
            <a:chExt cx="5817" cy="720"/>
          </a:xfrm>
        </p:grpSpPr>
        <p:sp>
          <p:nvSpPr>
            <p:cNvPr id="10" name="文本框 9"/>
            <p:cNvSpPr txBox="1"/>
            <p:nvPr/>
          </p:nvSpPr>
          <p:spPr>
            <a:xfrm>
              <a:off x="53" y="3563"/>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n1</a:t>
              </a:r>
            </a:p>
          </p:txBody>
        </p:sp>
        <p:sp>
          <p:nvSpPr>
            <p:cNvPr id="11" name="文本框 10"/>
            <p:cNvSpPr txBox="1"/>
            <p:nvPr/>
          </p:nvSpPr>
          <p:spPr>
            <a:xfrm>
              <a:off x="2013" y="3563"/>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n2</a:t>
              </a:r>
            </a:p>
          </p:txBody>
        </p:sp>
        <p:sp>
          <p:nvSpPr>
            <p:cNvPr id="13" name="文本框 12"/>
            <p:cNvSpPr txBox="1"/>
            <p:nvPr/>
          </p:nvSpPr>
          <p:spPr>
            <a:xfrm>
              <a:off x="4494" y="3563"/>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n3</a:t>
              </a:r>
            </a:p>
          </p:txBody>
        </p:sp>
      </p:grpSp>
      <p:sp>
        <p:nvSpPr>
          <p:cNvPr id="15" name="椭圆 14"/>
          <p:cNvSpPr/>
          <p:nvPr/>
        </p:nvSpPr>
        <p:spPr>
          <a:xfrm>
            <a:off x="2355850" y="1685925"/>
            <a:ext cx="647700" cy="5765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68655" y="1718310"/>
            <a:ext cx="647700" cy="5765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blinds(horizontal)">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animBg="1"/>
      <p:bldP spid="8" grpId="0" animBg="1"/>
      <p:bldP spid="15" grpId="0" bldLvl="0" animBg="1"/>
      <p:bldP spid="16"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7700" y="260350"/>
            <a:ext cx="7848600" cy="720725"/>
          </a:xfrm>
        </p:spPr>
        <p:txBody>
          <a:bodyPr/>
          <a:lstStyle/>
          <a:p>
            <a:r>
              <a:rPr lang="zh-CN" altLang="en-US">
                <a:sym typeface="+mn-ea"/>
              </a:rPr>
              <a:t>2.4  结点电压法</a:t>
            </a:r>
            <a:endParaRPr lang="zh-CN" altLang="en-US"/>
          </a:p>
        </p:txBody>
      </p:sp>
      <p:pic>
        <p:nvPicPr>
          <p:cNvPr id="4" name="内容占位符 3"/>
          <p:cNvPicPr>
            <a:picLocks noGrp="1" noChangeAspect="1"/>
          </p:cNvPicPr>
          <p:nvPr>
            <p:ph idx="1"/>
          </p:nvPr>
        </p:nvPicPr>
        <p:blipFill>
          <a:blip r:embed="rId2"/>
          <a:stretch>
            <a:fillRect/>
          </a:stretch>
        </p:blipFill>
        <p:spPr>
          <a:xfrm>
            <a:off x="-227965" y="1652270"/>
            <a:ext cx="4356735" cy="3089275"/>
          </a:xfrm>
          <a:prstGeom prst="rect">
            <a:avLst/>
          </a:prstGeom>
        </p:spPr>
      </p:pic>
      <p:sp>
        <p:nvSpPr>
          <p:cNvPr id="5" name="文本框 4"/>
          <p:cNvSpPr txBox="1"/>
          <p:nvPr/>
        </p:nvSpPr>
        <p:spPr>
          <a:xfrm>
            <a:off x="403860" y="981075"/>
            <a:ext cx="5230495" cy="822960"/>
          </a:xfrm>
          <a:prstGeom prst="rect">
            <a:avLst/>
          </a:prstGeom>
          <a:noFill/>
        </p:spPr>
        <p:txBody>
          <a:bodyPr wrap="square" rtlCol="0" anchor="t">
            <a:spAutoFit/>
            <a:scene3d>
              <a:camera prst="orthographicFront"/>
              <a:lightRig rig="threePt" dir="t"/>
            </a:scene3d>
          </a:bodyPr>
          <a:lstStyle/>
          <a:p>
            <a:r>
              <a:rPr lang="zh-CN" altLang="en-US" sz="2400" b="1">
                <a:ln w="22225">
                  <a:solidFill>
                    <a:schemeClr val="accent2"/>
                  </a:solidFill>
                  <a:prstDash val="solid"/>
                </a:ln>
                <a:solidFill>
                  <a:schemeClr val="accent2">
                    <a:lumMod val="40000"/>
                    <a:lumOff val="60000"/>
                  </a:schemeClr>
                </a:solidFill>
                <a:effectLst/>
                <a:sym typeface="+mn-ea"/>
              </a:rPr>
              <a:t>例2-9 电路如图2-22所示，试用结点电压法求电流 和 </a:t>
            </a:r>
          </a:p>
        </p:txBody>
      </p:sp>
      <p:grpSp>
        <p:nvGrpSpPr>
          <p:cNvPr id="9" name="组合 8"/>
          <p:cNvGrpSpPr/>
          <p:nvPr/>
        </p:nvGrpSpPr>
        <p:grpSpPr>
          <a:xfrm>
            <a:off x="252095" y="3872230"/>
            <a:ext cx="2764790" cy="2090420"/>
            <a:chOff x="397" y="6120"/>
            <a:chExt cx="4354" cy="3292"/>
          </a:xfrm>
        </p:grpSpPr>
        <p:sp>
          <p:nvSpPr>
            <p:cNvPr id="6" name="椭圆 5"/>
            <p:cNvSpPr/>
            <p:nvPr/>
          </p:nvSpPr>
          <p:spPr>
            <a:xfrm>
              <a:off x="1391" y="6120"/>
              <a:ext cx="3360" cy="1642"/>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97" y="8692"/>
              <a:ext cx="2846" cy="720"/>
            </a:xfrm>
            <a:prstGeom prst="rect">
              <a:avLst/>
            </a:prstGeom>
            <a:noFill/>
          </p:spPr>
          <p:txBody>
            <a:bodyPr wrap="square" rtlCol="0" anchor="t">
              <a:spAutoFit/>
              <a:scene3d>
                <a:camera prst="orthographicFront"/>
                <a:lightRig rig="threePt" dir="t"/>
              </a:scene3d>
            </a:bodyPr>
            <a:lstStyle/>
            <a:p>
              <a:r>
                <a:rPr lang="zh-CN" altLang="en-US" sz="2400" b="1">
                  <a:ln w="22225">
                    <a:solidFill>
                      <a:schemeClr val="accent2"/>
                    </a:solidFill>
                    <a:prstDash val="solid"/>
                  </a:ln>
                  <a:solidFill>
                    <a:schemeClr val="accent2">
                      <a:lumMod val="40000"/>
                      <a:lumOff val="60000"/>
                    </a:schemeClr>
                  </a:solidFill>
                  <a:effectLst/>
                  <a:sym typeface="+mn-ea"/>
                </a:rPr>
                <a:t>无伴电压源</a:t>
              </a:r>
            </a:p>
          </p:txBody>
        </p:sp>
        <p:cxnSp>
          <p:nvCxnSpPr>
            <p:cNvPr id="8" name="直接箭头连接符 7"/>
            <p:cNvCxnSpPr/>
            <p:nvPr/>
          </p:nvCxnSpPr>
          <p:spPr>
            <a:xfrm flipV="1">
              <a:off x="969" y="7690"/>
              <a:ext cx="1355" cy="85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 name="文本框 9"/>
          <p:cNvSpPr txBox="1"/>
          <p:nvPr/>
        </p:nvSpPr>
        <p:spPr>
          <a:xfrm>
            <a:off x="4479290" y="1804035"/>
            <a:ext cx="4420235" cy="1554480"/>
          </a:xfrm>
          <a:prstGeom prst="rect">
            <a:avLst/>
          </a:prstGeom>
          <a:noFill/>
        </p:spPr>
        <p:txBody>
          <a:bodyPr wrap="square" rtlCol="0" anchor="t">
            <a:spAutoFit/>
          </a:bodyPr>
          <a:lstStyle/>
          <a:p>
            <a:pPr algn="l"/>
            <a:r>
              <a:rPr lang="zh-CN" altLang="en-US" sz="2000" b="1">
                <a:solidFill>
                  <a:srgbClr val="FF0000"/>
                </a:solidFill>
              </a:rPr>
              <a:t>注：</a:t>
            </a:r>
            <a:r>
              <a:rPr lang="zh-CN" altLang="en-US" sz="2400" b="1">
                <a:solidFill>
                  <a:schemeClr val="accent2"/>
                </a:solidFill>
              </a:rPr>
              <a:t>对于含无伴电压源的电路，</a:t>
            </a:r>
          </a:p>
          <a:p>
            <a:pPr algn="l"/>
            <a:r>
              <a:rPr lang="zh-CN" altLang="en-US" sz="2400" b="1">
                <a:solidFill>
                  <a:schemeClr val="accent2"/>
                </a:solidFill>
              </a:rPr>
              <a:t>尽量选</a:t>
            </a:r>
            <a:r>
              <a:rPr lang="zh-CN" altLang="en-US" sz="2400" b="1">
                <a:solidFill>
                  <a:schemeClr val="accent2"/>
                </a:solidFill>
                <a:sym typeface="+mn-ea"/>
              </a:rPr>
              <a:t>无伴</a:t>
            </a:r>
            <a:r>
              <a:rPr lang="zh-CN" altLang="en-US" sz="2400" b="1">
                <a:solidFill>
                  <a:schemeClr val="accent2"/>
                </a:solidFill>
              </a:rPr>
              <a:t>电压源的负极为参考结点，可以减少一个方程</a:t>
            </a:r>
          </a:p>
          <a:p>
            <a:pPr algn="l"/>
            <a:r>
              <a:rPr lang="zh-CN" altLang="en-US" sz="2400" b="1">
                <a:solidFill>
                  <a:schemeClr val="accent2"/>
                </a:solidFill>
              </a:rPr>
              <a:t>节点电压方程如下</a:t>
            </a:r>
            <a:r>
              <a:rPr lang="en-US" altLang="zh-CN" sz="2400" b="1">
                <a:solidFill>
                  <a:schemeClr val="accent2"/>
                </a:solidFill>
              </a:rPr>
              <a:t>:</a:t>
            </a:r>
          </a:p>
        </p:txBody>
      </p:sp>
      <p:pic>
        <p:nvPicPr>
          <p:cNvPr id="11" name="图片 10"/>
          <p:cNvPicPr>
            <a:picLocks noChangeAspect="1"/>
          </p:cNvPicPr>
          <p:nvPr/>
        </p:nvPicPr>
        <p:blipFill>
          <a:blip r:embed="rId3"/>
          <a:stretch>
            <a:fillRect/>
          </a:stretch>
        </p:blipFill>
        <p:spPr>
          <a:xfrm>
            <a:off x="4481195" y="3497580"/>
            <a:ext cx="4418330" cy="1997075"/>
          </a:xfrm>
          <a:prstGeom prst="rect">
            <a:avLst/>
          </a:prstGeom>
        </p:spPr>
      </p:pic>
      <p:grpSp>
        <p:nvGrpSpPr>
          <p:cNvPr id="19" name="组合 18"/>
          <p:cNvGrpSpPr/>
          <p:nvPr/>
        </p:nvGrpSpPr>
        <p:grpSpPr>
          <a:xfrm>
            <a:off x="142240" y="1652270"/>
            <a:ext cx="3734435" cy="2036445"/>
            <a:chOff x="224" y="2602"/>
            <a:chExt cx="5881" cy="3207"/>
          </a:xfrm>
        </p:grpSpPr>
        <p:sp>
          <p:nvSpPr>
            <p:cNvPr id="3" name="文本框 2"/>
            <p:cNvSpPr txBox="1"/>
            <p:nvPr/>
          </p:nvSpPr>
          <p:spPr>
            <a:xfrm>
              <a:off x="2032" y="2602"/>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n2</a:t>
              </a:r>
            </a:p>
          </p:txBody>
        </p:sp>
        <p:sp>
          <p:nvSpPr>
            <p:cNvPr id="12" name="文本框 11"/>
            <p:cNvSpPr txBox="1"/>
            <p:nvPr/>
          </p:nvSpPr>
          <p:spPr>
            <a:xfrm>
              <a:off x="224" y="4788"/>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n2</a:t>
              </a:r>
            </a:p>
          </p:txBody>
        </p:sp>
        <p:sp>
          <p:nvSpPr>
            <p:cNvPr id="13" name="文本框 12"/>
            <p:cNvSpPr txBox="1"/>
            <p:nvPr/>
          </p:nvSpPr>
          <p:spPr>
            <a:xfrm>
              <a:off x="3025" y="4982"/>
              <a:ext cx="1376" cy="720"/>
            </a:xfrm>
            <a:prstGeom prst="rect">
              <a:avLst/>
            </a:prstGeom>
            <a:noFill/>
          </p:spPr>
          <p:txBody>
            <a:bodyPr wrap="square" rtlCol="0">
              <a:spAutoFit/>
            </a:bodyPr>
            <a:lstStyle/>
            <a:p>
              <a:r>
                <a:rPr lang="en-US" altLang="zh-CN" sz="2400" b="1" i="1">
                  <a:solidFill>
                    <a:srgbClr val="FF0000"/>
                  </a:solidFill>
                </a:rPr>
                <a:t>u</a:t>
              </a:r>
              <a:r>
                <a:rPr lang="en-US" altLang="zh-CN" sz="2400" b="1" baseline="-25000">
                  <a:solidFill>
                    <a:srgbClr val="FF0000"/>
                  </a:solidFill>
                </a:rPr>
                <a:t>n3</a:t>
              </a:r>
            </a:p>
          </p:txBody>
        </p:sp>
        <p:grpSp>
          <p:nvGrpSpPr>
            <p:cNvPr id="18" name="组合 17"/>
            <p:cNvGrpSpPr/>
            <p:nvPr/>
          </p:nvGrpSpPr>
          <p:grpSpPr>
            <a:xfrm rot="16200000">
              <a:off x="5718" y="5422"/>
              <a:ext cx="379" cy="397"/>
              <a:chOff x="5726" y="8915"/>
              <a:chExt cx="227" cy="227"/>
            </a:xfrm>
          </p:grpSpPr>
          <p:cxnSp>
            <p:nvCxnSpPr>
              <p:cNvPr id="16" name="直接连接符 15"/>
              <p:cNvCxnSpPr/>
              <p:nvPr/>
            </p:nvCxnSpPr>
            <p:spPr>
              <a:xfrm>
                <a:off x="5726" y="9142"/>
                <a:ext cx="22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5839" y="8915"/>
                <a:ext cx="0" cy="227"/>
              </a:xfrm>
              <a:prstGeom prst="line">
                <a:avLst/>
              </a:prstGeom>
              <a:ln>
                <a:solidFill>
                  <a:srgbClr val="C00000"/>
                </a:solidFill>
              </a:ln>
            </p:spPr>
            <p:style>
              <a:lnRef idx="2">
                <a:schemeClr val="accent2"/>
              </a:lnRef>
              <a:fillRef idx="0">
                <a:schemeClr val="accent2"/>
              </a:fillRef>
              <a:effectRef idx="1">
                <a:schemeClr val="accent2"/>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a:spLocks noChangeArrowheads="1"/>
          </p:cNvSpPr>
          <p:nvPr/>
        </p:nvSpPr>
        <p:spPr bwMode="auto">
          <a:xfrm>
            <a:off x="838200" y="1066800"/>
            <a:ext cx="38061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solidFill>
                  <a:srgbClr val="FF0000"/>
                </a:solidFill>
              </a:rPr>
              <a:t>节点法的一般步骤：</a:t>
            </a:r>
          </a:p>
        </p:txBody>
      </p:sp>
      <p:sp>
        <p:nvSpPr>
          <p:cNvPr id="451587" name="Text Box 3"/>
          <p:cNvSpPr txBox="1">
            <a:spLocks noChangeArrowheads="1"/>
          </p:cNvSpPr>
          <p:nvPr/>
        </p:nvSpPr>
        <p:spPr bwMode="auto">
          <a:xfrm>
            <a:off x="1314450" y="1809750"/>
            <a:ext cx="7784465"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t>(1) 选定参考节点，标定</a:t>
            </a:r>
            <a:r>
              <a:rPr lang="en-US" altLang="zh-CN" sz="2800" b="1" i="1"/>
              <a:t>n</a:t>
            </a:r>
            <a:r>
              <a:rPr lang="en-US" altLang="zh-CN" sz="2800" b="1">
                <a:latin typeface="宋体" panose="02010600030101010101" pitchFamily="2" charset="-122"/>
              </a:rPr>
              <a:t>-</a:t>
            </a:r>
            <a:r>
              <a:rPr lang="en-US" altLang="zh-CN" sz="2800" b="1"/>
              <a:t>1</a:t>
            </a:r>
            <a:r>
              <a:rPr lang="zh-CN" altLang="en-US" sz="2800" b="1"/>
              <a:t>个独立节点；</a:t>
            </a:r>
          </a:p>
        </p:txBody>
      </p:sp>
      <p:sp>
        <p:nvSpPr>
          <p:cNvPr id="451588" name="Text Box 4"/>
          <p:cNvSpPr txBox="1">
            <a:spLocks noChangeArrowheads="1"/>
          </p:cNvSpPr>
          <p:nvPr/>
        </p:nvSpPr>
        <p:spPr bwMode="auto">
          <a:xfrm>
            <a:off x="1314450" y="2371725"/>
            <a:ext cx="7376160" cy="1115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76250" indent="-476250" eaLnBrk="0" hangingPunct="0">
              <a:defRPr sz="2400">
                <a:solidFill>
                  <a:schemeClr val="tx1"/>
                </a:solidFill>
                <a:latin typeface="Times New Roman" panose="02020603050405020304" pitchFamily="18" charset="0"/>
                <a:ea typeface="宋体" panose="02010600030101010101" pitchFamily="2" charset="-122"/>
              </a:defRPr>
            </a:lvl1pPr>
            <a:lvl2pPr marL="666750"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eaLnBrk="0" hangingPunct="0">
              <a:defRPr sz="2400">
                <a:solidFill>
                  <a:schemeClr val="tx1"/>
                </a:solidFill>
                <a:latin typeface="Times New Roman" panose="02020603050405020304" pitchFamily="18" charset="0"/>
                <a:ea typeface="宋体" panose="02010600030101010101" pitchFamily="2" charset="-122"/>
              </a:defRPr>
            </a:lvl4pPr>
            <a:lvl5pPr eaLnBrk="0" hangingPunct="0">
              <a:defRPr sz="2400">
                <a:solidFill>
                  <a:schemeClr val="tx1"/>
                </a:solidFill>
                <a:latin typeface="Times New Roman" panose="02020603050405020304" pitchFamily="18" charset="0"/>
                <a:ea typeface="宋体" panose="02010600030101010101" pitchFamily="2" charset="-122"/>
              </a:defRPr>
            </a:lvl5pPr>
            <a:lvl6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20000"/>
              </a:lnSpc>
              <a:spcBef>
                <a:spcPct val="50000"/>
              </a:spcBef>
            </a:pPr>
            <a:r>
              <a:rPr lang="zh-CN" altLang="en-US" sz="2800" b="1"/>
              <a:t>(2) 对</a:t>
            </a:r>
            <a:r>
              <a:rPr lang="en-US" altLang="zh-CN" sz="2800" b="1" i="1"/>
              <a:t>n</a:t>
            </a:r>
            <a:r>
              <a:rPr lang="en-US" altLang="zh-CN" sz="2800" b="1">
                <a:latin typeface="宋体" panose="02010600030101010101" pitchFamily="2" charset="-122"/>
              </a:rPr>
              <a:t>-</a:t>
            </a:r>
            <a:r>
              <a:rPr lang="en-US" altLang="zh-CN" sz="2800" b="1"/>
              <a:t>1</a:t>
            </a:r>
            <a:r>
              <a:rPr lang="zh-CN" altLang="en-US" sz="2800" b="1"/>
              <a:t>个独立节点，以节点电压为未知量，列写其</a:t>
            </a:r>
            <a:r>
              <a:rPr lang="en-US" altLang="zh-CN" sz="2800" b="1"/>
              <a:t>KCL</a:t>
            </a:r>
            <a:r>
              <a:rPr lang="zh-CN" altLang="zh-CN" sz="2800" b="1"/>
              <a:t>方程；</a:t>
            </a:r>
            <a:endParaRPr lang="zh-CN" altLang="en-US" sz="2800" b="1"/>
          </a:p>
        </p:txBody>
      </p:sp>
      <p:sp>
        <p:nvSpPr>
          <p:cNvPr id="451589" name="Text Box 5"/>
          <p:cNvSpPr txBox="1">
            <a:spLocks noChangeArrowheads="1"/>
          </p:cNvSpPr>
          <p:nvPr/>
        </p:nvSpPr>
        <p:spPr bwMode="auto">
          <a:xfrm>
            <a:off x="1352550" y="3446780"/>
            <a:ext cx="660146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t>(3) 求解上述方程，得到</a:t>
            </a:r>
            <a:r>
              <a:rPr lang="en-US" altLang="zh-CN" sz="2800" b="1" i="1"/>
              <a:t>n</a:t>
            </a:r>
            <a:r>
              <a:rPr lang="en-US" altLang="zh-CN" sz="2800" b="1">
                <a:latin typeface="宋体" panose="02010600030101010101" pitchFamily="2" charset="-122"/>
              </a:rPr>
              <a:t>-</a:t>
            </a:r>
            <a:r>
              <a:rPr lang="en-US" altLang="zh-CN" sz="2800" b="1"/>
              <a:t>1</a:t>
            </a:r>
            <a:r>
              <a:rPr lang="zh-CN" altLang="en-US" sz="2800" b="1"/>
              <a:t>个节点电压；</a:t>
            </a:r>
          </a:p>
        </p:txBody>
      </p:sp>
      <p:sp>
        <p:nvSpPr>
          <p:cNvPr id="451590" name="Text Box 6"/>
          <p:cNvSpPr txBox="1">
            <a:spLocks noChangeArrowheads="1"/>
          </p:cNvSpPr>
          <p:nvPr/>
        </p:nvSpPr>
        <p:spPr bwMode="auto">
          <a:xfrm>
            <a:off x="1371600" y="4572000"/>
            <a:ext cx="2666365"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t>(5) 其它分析。</a:t>
            </a:r>
          </a:p>
        </p:txBody>
      </p:sp>
      <p:sp>
        <p:nvSpPr>
          <p:cNvPr id="451591" name="Text Box 7"/>
          <p:cNvSpPr txBox="1">
            <a:spLocks noChangeArrowheads="1"/>
          </p:cNvSpPr>
          <p:nvPr/>
        </p:nvSpPr>
        <p:spPr bwMode="auto">
          <a:xfrm>
            <a:off x="1352550" y="4008755"/>
            <a:ext cx="6128385"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t>(4) 求各支路电流(</a:t>
            </a:r>
            <a:r>
              <a:rPr lang="zh-CN" altLang="zh-CN" sz="2800" b="1"/>
              <a:t>用</a:t>
            </a:r>
            <a:r>
              <a:rPr lang="zh-CN" altLang="en-US" sz="2800" b="1"/>
              <a:t>节点电压</a:t>
            </a:r>
            <a:r>
              <a:rPr lang="zh-CN" altLang="zh-CN" sz="2800" b="1"/>
              <a:t>表示</a:t>
            </a:r>
            <a:r>
              <a:rPr lang="zh-CN" altLang="en-US" sz="2800" b="1"/>
              <a:t>)；</a:t>
            </a:r>
          </a:p>
        </p:txBody>
      </p:sp>
      <p:sp>
        <p:nvSpPr>
          <p:cNvPr id="2" name="文本框 1"/>
          <p:cNvSpPr txBox="1"/>
          <p:nvPr/>
        </p:nvSpPr>
        <p:spPr>
          <a:xfrm>
            <a:off x="624840" y="289560"/>
            <a:ext cx="2935605" cy="579120"/>
          </a:xfrm>
          <a:prstGeom prst="rect">
            <a:avLst/>
          </a:prstGeom>
          <a:noFill/>
        </p:spPr>
        <p:txBody>
          <a:bodyPr wrap="none" rtlCol="0" anchor="t">
            <a:spAutoFit/>
          </a:bodyPr>
          <a:lstStyle/>
          <a:p>
            <a:r>
              <a:rPr lang="zh-CN" altLang="en-US" sz="3200" b="1">
                <a:solidFill>
                  <a:schemeClr val="accent2">
                    <a:lumMod val="50000"/>
                  </a:schemeClr>
                </a:solidFill>
                <a:sym typeface="+mn-ea"/>
              </a:rPr>
              <a:t>2.4  结点电压法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451586"/>
                                        </p:tgtEl>
                                        <p:attrNameLst>
                                          <p:attrName>style.visibility</p:attrName>
                                        </p:attrNameLst>
                                      </p:cBhvr>
                                      <p:to>
                                        <p:strVal val="visible"/>
                                      </p:to>
                                    </p:set>
                                    <p:anim calcmode="lin" valueType="num">
                                      <p:cBhvr>
                                        <p:cTn id="7" dur="5000" fill="hold"/>
                                        <p:tgtEl>
                                          <p:spTgt spid="451586"/>
                                        </p:tgtEl>
                                        <p:attrNameLst>
                                          <p:attrName>ppt_w</p:attrName>
                                        </p:attrNameLst>
                                      </p:cBhvr>
                                      <p:tavLst>
                                        <p:tav tm="0" fmla="#ppt_w*sin(2.5*pi*$)">
                                          <p:val>
                                            <p:fltVal val="0"/>
                                          </p:val>
                                        </p:tav>
                                        <p:tav tm="100000">
                                          <p:val>
                                            <p:fltVal val="1"/>
                                          </p:val>
                                        </p:tav>
                                      </p:tavLst>
                                    </p:anim>
                                    <p:anim calcmode="lin" valueType="num">
                                      <p:cBhvr>
                                        <p:cTn id="8" dur="5000" fill="hold"/>
                                        <p:tgtEl>
                                          <p:spTgt spid="45158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51587"/>
                                        </p:tgtEl>
                                        <p:attrNameLst>
                                          <p:attrName>style.visibility</p:attrName>
                                        </p:attrNameLst>
                                      </p:cBhvr>
                                      <p:to>
                                        <p:strVal val="visible"/>
                                      </p:to>
                                    </p:set>
                                    <p:anim calcmode="lin" valueType="num">
                                      <p:cBhvr additive="base">
                                        <p:cTn id="13" dur="500" fill="hold"/>
                                        <p:tgtEl>
                                          <p:spTgt spid="451587"/>
                                        </p:tgtEl>
                                        <p:attrNameLst>
                                          <p:attrName>ppt_x</p:attrName>
                                        </p:attrNameLst>
                                      </p:cBhvr>
                                      <p:tavLst>
                                        <p:tav tm="0">
                                          <p:val>
                                            <p:strVal val="1+#ppt_w/2"/>
                                          </p:val>
                                        </p:tav>
                                        <p:tav tm="100000">
                                          <p:val>
                                            <p:strVal val="#ppt_x"/>
                                          </p:val>
                                        </p:tav>
                                      </p:tavLst>
                                    </p:anim>
                                    <p:anim calcmode="lin" valueType="num">
                                      <p:cBhvr additive="base">
                                        <p:cTn id="14" dur="500" fill="hold"/>
                                        <p:tgtEl>
                                          <p:spTgt spid="45158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51588"/>
                                        </p:tgtEl>
                                        <p:attrNameLst>
                                          <p:attrName>style.visibility</p:attrName>
                                        </p:attrNameLst>
                                      </p:cBhvr>
                                      <p:to>
                                        <p:strVal val="visible"/>
                                      </p:to>
                                    </p:set>
                                    <p:anim calcmode="lin" valueType="num">
                                      <p:cBhvr additive="base">
                                        <p:cTn id="19" dur="500" fill="hold"/>
                                        <p:tgtEl>
                                          <p:spTgt spid="451588"/>
                                        </p:tgtEl>
                                        <p:attrNameLst>
                                          <p:attrName>ppt_x</p:attrName>
                                        </p:attrNameLst>
                                      </p:cBhvr>
                                      <p:tavLst>
                                        <p:tav tm="0">
                                          <p:val>
                                            <p:strVal val="1+#ppt_w/2"/>
                                          </p:val>
                                        </p:tav>
                                        <p:tav tm="100000">
                                          <p:val>
                                            <p:strVal val="#ppt_x"/>
                                          </p:val>
                                        </p:tav>
                                      </p:tavLst>
                                    </p:anim>
                                    <p:anim calcmode="lin" valueType="num">
                                      <p:cBhvr additive="base">
                                        <p:cTn id="20" dur="500" fill="hold"/>
                                        <p:tgtEl>
                                          <p:spTgt spid="45158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51589"/>
                                        </p:tgtEl>
                                        <p:attrNameLst>
                                          <p:attrName>style.visibility</p:attrName>
                                        </p:attrNameLst>
                                      </p:cBhvr>
                                      <p:to>
                                        <p:strVal val="visible"/>
                                      </p:to>
                                    </p:set>
                                    <p:animEffect transition="in" filter="wipe(left)">
                                      <p:cBhvr>
                                        <p:cTn id="25" dur="500"/>
                                        <p:tgtEl>
                                          <p:spTgt spid="45158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grpId="0" nodeType="clickEffect">
                                  <p:stCondLst>
                                    <p:cond delay="0"/>
                                  </p:stCondLst>
                                  <p:childTnLst>
                                    <p:set>
                                      <p:cBhvr>
                                        <p:cTn id="29" dur="1" fill="hold">
                                          <p:stCondLst>
                                            <p:cond delay="0"/>
                                          </p:stCondLst>
                                        </p:cTn>
                                        <p:tgtEl>
                                          <p:spTgt spid="451591"/>
                                        </p:tgtEl>
                                        <p:attrNameLst>
                                          <p:attrName>style.visibility</p:attrName>
                                        </p:attrNameLst>
                                      </p:cBhvr>
                                      <p:to>
                                        <p:strVal val="visible"/>
                                      </p:to>
                                    </p:set>
                                    <p:animEffect transition="in" filter="slide(fromRight)">
                                      <p:cBhvr>
                                        <p:cTn id="30" dur="500"/>
                                        <p:tgtEl>
                                          <p:spTgt spid="451591"/>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grpId="0" nodeType="clickEffect">
                                  <p:stCondLst>
                                    <p:cond delay="0"/>
                                  </p:stCondLst>
                                  <p:childTnLst>
                                    <p:set>
                                      <p:cBhvr>
                                        <p:cTn id="34" dur="1" fill="hold">
                                          <p:stCondLst>
                                            <p:cond delay="0"/>
                                          </p:stCondLst>
                                        </p:cTn>
                                        <p:tgtEl>
                                          <p:spTgt spid="451590"/>
                                        </p:tgtEl>
                                        <p:attrNameLst>
                                          <p:attrName>style.visibility</p:attrName>
                                        </p:attrNameLst>
                                      </p:cBhvr>
                                      <p:to>
                                        <p:strVal val="visible"/>
                                      </p:to>
                                    </p:set>
                                    <p:animEffect transition="in" filter="slide(fromRight)">
                                      <p:cBhvr>
                                        <p:cTn id="35" dur="500"/>
                                        <p:tgtEl>
                                          <p:spTgt spid="451590"/>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6" grpId="0" bldLvl="0" animBg="1" autoUpdateAnimBg="0"/>
      <p:bldP spid="451587" grpId="0" bldLvl="0" animBg="1" autoUpdateAnimBg="0"/>
      <p:bldP spid="451588" grpId="0" bldLvl="0" animBg="1" autoUpdateAnimBg="0"/>
      <p:bldP spid="451589" grpId="0" bldLvl="0" animBg="1" autoUpdateAnimBg="0"/>
      <p:bldP spid="451590" grpId="0" bldLvl="0" animBg="1" autoUpdateAnimBg="0"/>
      <p:bldP spid="451591" grpId="0" bldLvl="0" animBg="1" autoUpdateAnimBg="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7700" y="175260"/>
            <a:ext cx="7848600" cy="720725"/>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rPr>
              <a:t>2.5  叠加定理</a:t>
            </a:r>
            <a:r>
              <a:rPr lang="zh-CN" altLang="en-US"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p>
        </p:txBody>
      </p:sp>
      <p:sp>
        <p:nvSpPr>
          <p:cNvPr id="434181" name="Text Box 5"/>
          <p:cNvSpPr txBox="1">
            <a:spLocks noChangeArrowheads="1"/>
          </p:cNvSpPr>
          <p:nvPr/>
        </p:nvSpPr>
        <p:spPr bwMode="auto">
          <a:xfrm>
            <a:off x="156210" y="895985"/>
            <a:ext cx="2057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pPr eaLnBrk="1" hangingPunct="1">
              <a:spcBef>
                <a:spcPct val="50000"/>
              </a:spcBef>
              <a:buClr>
                <a:schemeClr val="accent2"/>
              </a:buClr>
              <a:buSzPct val="75000"/>
              <a:buFont typeface="Monotype Sorts" pitchFamily="2" charset="2"/>
              <a:buNone/>
            </a:pPr>
            <a:r>
              <a:rPr lang="zh-CN" altLang="en-US" i="1" dirty="0">
                <a:solidFill>
                  <a:srgbClr val="FF3300"/>
                </a:solidFill>
              </a:rPr>
              <a:t>叠加定理</a:t>
            </a:r>
            <a:r>
              <a:rPr lang="zh-CN" altLang="en-US" sz="3600" i="1" dirty="0">
                <a:solidFill>
                  <a:srgbClr val="FF3300"/>
                </a:solidFill>
              </a:rPr>
              <a:t>:</a:t>
            </a:r>
            <a:endParaRPr lang="zh-CN" altLang="en-US" sz="3600" i="1" dirty="0">
              <a:solidFill>
                <a:srgbClr val="FF66FF"/>
              </a:solidFill>
            </a:endParaRPr>
          </a:p>
        </p:txBody>
      </p:sp>
      <p:sp>
        <p:nvSpPr>
          <p:cNvPr id="434182" name="Text Box 6"/>
          <p:cNvSpPr txBox="1">
            <a:spLocks noChangeArrowheads="1"/>
          </p:cNvSpPr>
          <p:nvPr/>
        </p:nvSpPr>
        <p:spPr bwMode="auto">
          <a:xfrm>
            <a:off x="755650" y="1395095"/>
            <a:ext cx="8103870"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2075" tIns="46038" rIns="92075" bIns="46038"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pPr algn="just" eaLnBrk="1" hangingPunct="1">
              <a:lnSpc>
                <a:spcPct val="150000"/>
              </a:lnSpc>
              <a:spcBef>
                <a:spcPct val="50000"/>
              </a:spcBef>
              <a:buClr>
                <a:schemeClr val="accent2"/>
              </a:buClr>
              <a:buSzPct val="75000"/>
              <a:buFont typeface="Monotype Sorts" pitchFamily="2" charset="2"/>
              <a:buNone/>
            </a:pPr>
            <a:r>
              <a:rPr lang="zh-CN" altLang="en-US" sz="2400" dirty="0">
                <a:solidFill>
                  <a:schemeClr val="accent2"/>
                </a:solidFill>
              </a:rPr>
              <a:t>在线性电路中，任一支路电流(或电压)都是电路中各个独立电源单独作用时，在该支路产生的电流(或电压)的代数和。</a:t>
            </a:r>
          </a:p>
        </p:txBody>
      </p:sp>
      <p:grpSp>
        <p:nvGrpSpPr>
          <p:cNvPr id="186" name="Group 9"/>
          <p:cNvGrpSpPr/>
          <p:nvPr/>
        </p:nvGrpSpPr>
        <p:grpSpPr bwMode="auto">
          <a:xfrm>
            <a:off x="42022" y="3285966"/>
            <a:ext cx="3024234" cy="2868613"/>
            <a:chOff x="-47" y="2112"/>
            <a:chExt cx="1948" cy="1807"/>
          </a:xfrm>
        </p:grpSpPr>
        <p:sp>
          <p:nvSpPr>
            <p:cNvPr id="187" name="Line 10"/>
            <p:cNvSpPr>
              <a:spLocks noChangeShapeType="1"/>
            </p:cNvSpPr>
            <p:nvPr/>
          </p:nvSpPr>
          <p:spPr bwMode="auto">
            <a:xfrm>
              <a:off x="172" y="2501"/>
              <a:ext cx="0" cy="0"/>
            </a:xfrm>
            <a:prstGeom prst="line">
              <a:avLst/>
            </a:prstGeom>
            <a:noFill/>
            <a:ln w="9525">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88" name="Oval 11"/>
            <p:cNvSpPr>
              <a:spLocks noChangeArrowheads="1"/>
            </p:cNvSpPr>
            <p:nvPr/>
          </p:nvSpPr>
          <p:spPr bwMode="auto">
            <a:xfrm>
              <a:off x="233" y="2279"/>
              <a:ext cx="243" cy="22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89" name="Line 12"/>
            <p:cNvSpPr>
              <a:spLocks noChangeShapeType="1"/>
            </p:cNvSpPr>
            <p:nvPr/>
          </p:nvSpPr>
          <p:spPr bwMode="auto">
            <a:xfrm>
              <a:off x="355" y="2112"/>
              <a:ext cx="0" cy="557"/>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90" name="Rectangle 13"/>
            <p:cNvSpPr>
              <a:spLocks noChangeArrowheads="1"/>
            </p:cNvSpPr>
            <p:nvPr/>
          </p:nvSpPr>
          <p:spPr bwMode="auto">
            <a:xfrm>
              <a:off x="293" y="2669"/>
              <a:ext cx="123" cy="223"/>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191" name="Line 14"/>
            <p:cNvSpPr>
              <a:spLocks noChangeShapeType="1"/>
            </p:cNvSpPr>
            <p:nvPr/>
          </p:nvSpPr>
          <p:spPr bwMode="auto">
            <a:xfrm>
              <a:off x="355" y="2892"/>
              <a:ext cx="0" cy="222"/>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92" name="Text Box 15"/>
            <p:cNvSpPr txBox="1">
              <a:spLocks noChangeArrowheads="1"/>
            </p:cNvSpPr>
            <p:nvPr/>
          </p:nvSpPr>
          <p:spPr bwMode="auto">
            <a:xfrm>
              <a:off x="113" y="2149"/>
              <a:ext cx="244"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600">
                  <a:solidFill>
                    <a:srgbClr val="4D4D4D"/>
                  </a:solidFill>
                </a:rPr>
                <a:t>+</a:t>
              </a:r>
              <a:endParaRPr kumimoji="1" lang="zh-CN" altLang="en-US" sz="1600" b="0">
                <a:solidFill>
                  <a:srgbClr val="4D4D4D"/>
                </a:solidFill>
              </a:endParaRPr>
            </a:p>
            <a:p>
              <a:pPr eaLnBrk="1" hangingPunct="1">
                <a:spcBef>
                  <a:spcPct val="50000"/>
                </a:spcBef>
              </a:pPr>
              <a:r>
                <a:rPr kumimoji="1" lang="zh-CN" altLang="en-US" sz="1600">
                  <a:solidFill>
                    <a:srgbClr val="4D4D4D"/>
                  </a:solidFill>
                </a:rPr>
                <a:t>-</a:t>
              </a:r>
              <a:endParaRPr kumimoji="1" lang="zh-CN" altLang="en-US" sz="2400">
                <a:solidFill>
                  <a:srgbClr val="4D4D4D"/>
                </a:solidFill>
              </a:endParaRPr>
            </a:p>
          </p:txBody>
        </p:sp>
        <p:grpSp>
          <p:nvGrpSpPr>
            <p:cNvPr id="193" name="Group 16"/>
            <p:cNvGrpSpPr/>
            <p:nvPr/>
          </p:nvGrpSpPr>
          <p:grpSpPr bwMode="auto">
            <a:xfrm>
              <a:off x="902" y="2112"/>
              <a:ext cx="242" cy="1002"/>
              <a:chOff x="3504" y="2064"/>
              <a:chExt cx="192" cy="864"/>
            </a:xfrm>
          </p:grpSpPr>
          <p:grpSp>
            <p:nvGrpSpPr>
              <p:cNvPr id="194" name="Group 17"/>
              <p:cNvGrpSpPr/>
              <p:nvPr/>
            </p:nvGrpSpPr>
            <p:grpSpPr bwMode="auto">
              <a:xfrm flipV="1">
                <a:off x="3504" y="2400"/>
                <a:ext cx="192" cy="192"/>
                <a:chOff x="1344" y="1872"/>
                <a:chExt cx="192" cy="192"/>
              </a:xfrm>
            </p:grpSpPr>
            <p:sp>
              <p:nvSpPr>
                <p:cNvPr id="195" name="Oval 18"/>
                <p:cNvSpPr>
                  <a:spLocks noChangeArrowheads="1"/>
                </p:cNvSpPr>
                <p:nvPr/>
              </p:nvSpPr>
              <p:spPr bwMode="auto">
                <a:xfrm>
                  <a:off x="1344" y="1872"/>
                  <a:ext cx="192" cy="19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96" name="Line 19"/>
                <p:cNvSpPr>
                  <a:spLocks noChangeShapeType="1"/>
                </p:cNvSpPr>
                <p:nvPr/>
              </p:nvSpPr>
              <p:spPr bwMode="auto">
                <a:xfrm>
                  <a:off x="1344" y="1968"/>
                  <a:ext cx="192" cy="0"/>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197" name="Line 20"/>
              <p:cNvSpPr>
                <a:spLocks noChangeShapeType="1"/>
              </p:cNvSpPr>
              <p:nvPr/>
            </p:nvSpPr>
            <p:spPr bwMode="auto">
              <a:xfrm>
                <a:off x="3600"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198" name="Line 21"/>
              <p:cNvSpPr>
                <a:spLocks noChangeShapeType="1"/>
              </p:cNvSpPr>
              <p:nvPr/>
            </p:nvSpPr>
            <p:spPr bwMode="auto">
              <a:xfrm>
                <a:off x="3600"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199" name="Line 22"/>
            <p:cNvSpPr>
              <a:spLocks noChangeShapeType="1"/>
            </p:cNvSpPr>
            <p:nvPr/>
          </p:nvSpPr>
          <p:spPr bwMode="auto">
            <a:xfrm>
              <a:off x="354" y="2112"/>
              <a:ext cx="1216"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00" name="Group 23"/>
            <p:cNvGrpSpPr/>
            <p:nvPr/>
          </p:nvGrpSpPr>
          <p:grpSpPr bwMode="auto">
            <a:xfrm>
              <a:off x="1509" y="2112"/>
              <a:ext cx="122" cy="1002"/>
              <a:chOff x="4176" y="2064"/>
              <a:chExt cx="96" cy="864"/>
            </a:xfrm>
          </p:grpSpPr>
          <p:sp>
            <p:nvSpPr>
              <p:cNvPr id="201" name="Rectangle 24"/>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02" name="Line 25"/>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3" name="Line 26"/>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04" name="Line 27"/>
            <p:cNvSpPr>
              <a:spLocks noChangeShapeType="1"/>
            </p:cNvSpPr>
            <p:nvPr/>
          </p:nvSpPr>
          <p:spPr bwMode="auto">
            <a:xfrm>
              <a:off x="354" y="3114"/>
              <a:ext cx="1216"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5" name="Text Box 28"/>
            <p:cNvSpPr txBox="1">
              <a:spLocks noChangeArrowheads="1"/>
            </p:cNvSpPr>
            <p:nvPr/>
          </p:nvSpPr>
          <p:spPr bwMode="auto">
            <a:xfrm>
              <a:off x="-47" y="2214"/>
              <a:ext cx="34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u</a:t>
              </a:r>
              <a:r>
                <a:rPr kumimoji="1" lang="en-US" altLang="zh-CN" sz="2400" baseline="-25000">
                  <a:solidFill>
                    <a:srgbClr val="4D4D4D"/>
                  </a:solidFill>
                </a:rPr>
                <a:t>s1</a:t>
              </a:r>
            </a:p>
          </p:txBody>
        </p:sp>
        <p:sp>
          <p:nvSpPr>
            <p:cNvPr id="206" name="Text Box 29"/>
            <p:cNvSpPr txBox="1">
              <a:spLocks noChangeArrowheads="1"/>
            </p:cNvSpPr>
            <p:nvPr/>
          </p:nvSpPr>
          <p:spPr bwMode="auto">
            <a:xfrm>
              <a:off x="-3" y="2659"/>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07" name="Text Box 30"/>
            <p:cNvSpPr txBox="1">
              <a:spLocks noChangeArrowheads="1"/>
            </p:cNvSpPr>
            <p:nvPr/>
          </p:nvSpPr>
          <p:spPr bwMode="auto">
            <a:xfrm>
              <a:off x="1575" y="2714"/>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CC9900"/>
                </a:solidFill>
              </a:endParaRPr>
            </a:p>
          </p:txBody>
        </p:sp>
        <p:sp>
          <p:nvSpPr>
            <p:cNvPr id="208" name="Line 31"/>
            <p:cNvSpPr>
              <a:spLocks noChangeShapeType="1"/>
            </p:cNvSpPr>
            <p:nvPr/>
          </p:nvSpPr>
          <p:spPr bwMode="auto">
            <a:xfrm flipV="1">
              <a:off x="840" y="2387"/>
              <a:ext cx="0" cy="393"/>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9" name="Line 32"/>
            <p:cNvSpPr>
              <a:spLocks noChangeShapeType="1"/>
            </p:cNvSpPr>
            <p:nvPr/>
          </p:nvSpPr>
          <p:spPr bwMode="auto">
            <a:xfrm>
              <a:off x="1449" y="2460"/>
              <a:ext cx="0" cy="43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10" name="Text Box 33"/>
            <p:cNvSpPr txBox="1">
              <a:spLocks noChangeArrowheads="1"/>
            </p:cNvSpPr>
            <p:nvPr/>
          </p:nvSpPr>
          <p:spPr bwMode="auto">
            <a:xfrm>
              <a:off x="878" y="3234"/>
              <a:ext cx="291"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800">
                  <a:solidFill>
                    <a:srgbClr val="4D4D4D"/>
                  </a:solidFill>
                </a:rPr>
                <a:t>(</a:t>
              </a:r>
              <a:r>
                <a:rPr kumimoji="1" lang="en-US" altLang="zh-CN" sz="1800">
                  <a:solidFill>
                    <a:srgbClr val="4D4D4D"/>
                  </a:solidFill>
                </a:rPr>
                <a:t>a)</a:t>
              </a:r>
              <a:endParaRPr kumimoji="1" lang="en-US" altLang="zh-CN" sz="2400">
                <a:solidFill>
                  <a:srgbClr val="4D4D4D"/>
                </a:solidFill>
              </a:endParaRPr>
            </a:p>
          </p:txBody>
        </p:sp>
        <p:sp>
          <p:nvSpPr>
            <p:cNvPr id="211" name="Text Box 34"/>
            <p:cNvSpPr txBox="1">
              <a:spLocks noChangeArrowheads="1"/>
            </p:cNvSpPr>
            <p:nvPr/>
          </p:nvSpPr>
          <p:spPr bwMode="auto">
            <a:xfrm>
              <a:off x="448" y="3516"/>
              <a:ext cx="711" cy="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lnSpc>
                  <a:spcPct val="150000"/>
                </a:lnSpc>
              </a:pPr>
              <a:r>
                <a:rPr lang="zh-CN" altLang="en-US" sz="2400">
                  <a:solidFill>
                    <a:srgbClr val="4D4D4D"/>
                  </a:solidFill>
                </a:rPr>
                <a:t>原电路</a:t>
              </a:r>
            </a:p>
          </p:txBody>
        </p:sp>
        <p:sp>
          <p:nvSpPr>
            <p:cNvPr id="214" name="Line 37"/>
            <p:cNvSpPr>
              <a:spLocks noChangeShapeType="1"/>
            </p:cNvSpPr>
            <p:nvPr/>
          </p:nvSpPr>
          <p:spPr bwMode="auto">
            <a:xfrm flipV="1">
              <a:off x="476" y="2460"/>
              <a:ext cx="0" cy="386"/>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grpSp>
        <p:nvGrpSpPr>
          <p:cNvPr id="216" name="Group 39"/>
          <p:cNvGrpSpPr/>
          <p:nvPr/>
        </p:nvGrpSpPr>
        <p:grpSpPr bwMode="auto">
          <a:xfrm>
            <a:off x="3012599" y="3298666"/>
            <a:ext cx="3208337" cy="3017838"/>
            <a:chOff x="1839" y="2053"/>
            <a:chExt cx="2067" cy="1901"/>
          </a:xfrm>
        </p:grpSpPr>
        <p:sp>
          <p:nvSpPr>
            <p:cNvPr id="217" name="Text Box 40"/>
            <p:cNvSpPr txBox="1">
              <a:spLocks noChangeArrowheads="1"/>
            </p:cNvSpPr>
            <p:nvPr/>
          </p:nvSpPr>
          <p:spPr bwMode="auto">
            <a:xfrm>
              <a:off x="1839" y="2313"/>
              <a:ext cx="268"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lnSpc>
                  <a:spcPct val="150000"/>
                </a:lnSpc>
              </a:pPr>
              <a:r>
                <a:rPr lang="zh-CN" altLang="en-US" sz="3200">
                  <a:solidFill>
                    <a:schemeClr val="accent2"/>
                  </a:solidFill>
                </a:rPr>
                <a:t>=</a:t>
              </a:r>
            </a:p>
          </p:txBody>
        </p:sp>
        <p:sp>
          <p:nvSpPr>
            <p:cNvPr id="218" name="Rectangle 41"/>
            <p:cNvSpPr>
              <a:spLocks noChangeArrowheads="1"/>
            </p:cNvSpPr>
            <p:nvPr/>
          </p:nvSpPr>
          <p:spPr bwMode="auto">
            <a:xfrm>
              <a:off x="2256" y="3571"/>
              <a:ext cx="1542" cy="383"/>
            </a:xfrm>
            <a:prstGeom prst="rect">
              <a:avLst/>
            </a:prstGeom>
            <a:noFill/>
            <a:ln>
              <a:noFill/>
            </a:ln>
            <a:effectLst/>
            <a:extLst>
              <a:ext uri="{909E8E84-426E-40DD-AFC4-6F175D3DCCD1}">
                <a14:hiddenFill xmlns:a14="http://schemas.microsoft.com/office/drawing/2010/main">
                  <a:solidFill>
                    <a:srgbClr val="CC9900"/>
                  </a:solidFill>
                </a14:hiddenFill>
              </a:ext>
              <a:ext uri="{91240B29-F687-4F45-9708-019B960494DF}">
                <a14:hiddenLine xmlns:a14="http://schemas.microsoft.com/office/drawing/2010/main" w="9525">
                  <a:solidFill>
                    <a:srgbClr val="800000"/>
                  </a:solidFill>
                  <a:miter lim="800000"/>
                  <a:headEnd/>
                  <a:tailEnd/>
                </a14:hiddenLine>
              </a:ext>
              <a:ext uri="{AF507438-7753-43E0-B8FC-AC1667EBCBE1}">
                <a14:hiddenEffects xmlns:a14="http://schemas.microsoft.com/office/drawing/2010/main">
                  <a:effectLst>
                    <a:outerShdw dist="81320" dir="2319588" algn="ctr" rotWithShape="0">
                      <a:srgbClr val="808080"/>
                    </a:outerShdw>
                  </a:effectLst>
                </a14:hiddenEffects>
              </a:ext>
            </a:extLst>
          </p:spPr>
          <p:txBody>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buFontTx/>
                <a:buNone/>
              </a:pPr>
              <a:r>
                <a:rPr lang="en-US" altLang="zh-CN" sz="2400">
                  <a:effectLst/>
                </a:rPr>
                <a:t>u</a:t>
              </a:r>
              <a:r>
                <a:rPr lang="en-US" altLang="zh-CN" sz="2400" baseline="-25000">
                  <a:effectLst/>
                </a:rPr>
                <a:t>s1</a:t>
              </a:r>
              <a:r>
                <a:rPr lang="zh-CN" altLang="en-US" sz="2400">
                  <a:effectLst/>
                </a:rPr>
                <a:t>单独作用</a:t>
              </a:r>
              <a:endParaRPr lang="zh-CN" altLang="en-US" sz="2400" b="0">
                <a:effectLst/>
              </a:endParaRPr>
            </a:p>
          </p:txBody>
        </p:sp>
        <p:sp>
          <p:nvSpPr>
            <p:cNvPr id="219" name="Line 42"/>
            <p:cNvSpPr>
              <a:spLocks noChangeShapeType="1"/>
            </p:cNvSpPr>
            <p:nvPr/>
          </p:nvSpPr>
          <p:spPr bwMode="auto">
            <a:xfrm>
              <a:off x="2235" y="2502"/>
              <a:ext cx="0" cy="0"/>
            </a:xfrm>
            <a:prstGeom prst="line">
              <a:avLst/>
            </a:prstGeom>
            <a:noFill/>
            <a:ln w="9525">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0" name="Oval 43"/>
            <p:cNvSpPr>
              <a:spLocks noChangeArrowheads="1"/>
            </p:cNvSpPr>
            <p:nvPr/>
          </p:nvSpPr>
          <p:spPr bwMode="auto">
            <a:xfrm>
              <a:off x="2293" y="2279"/>
              <a:ext cx="234" cy="223"/>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1" name="Line 44"/>
            <p:cNvSpPr>
              <a:spLocks noChangeShapeType="1"/>
            </p:cNvSpPr>
            <p:nvPr/>
          </p:nvSpPr>
          <p:spPr bwMode="auto">
            <a:xfrm>
              <a:off x="2410" y="2112"/>
              <a:ext cx="0" cy="557"/>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2" name="Rectangle 45"/>
            <p:cNvSpPr>
              <a:spLocks noChangeArrowheads="1"/>
            </p:cNvSpPr>
            <p:nvPr/>
          </p:nvSpPr>
          <p:spPr bwMode="auto">
            <a:xfrm>
              <a:off x="2352" y="2669"/>
              <a:ext cx="117" cy="22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23" name="Line 46"/>
            <p:cNvSpPr>
              <a:spLocks noChangeShapeType="1"/>
            </p:cNvSpPr>
            <p:nvPr/>
          </p:nvSpPr>
          <p:spPr bwMode="auto">
            <a:xfrm>
              <a:off x="2410" y="2891"/>
              <a:ext cx="0" cy="223"/>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4" name="Text Box 47"/>
            <p:cNvSpPr txBox="1">
              <a:spLocks noChangeArrowheads="1"/>
            </p:cNvSpPr>
            <p:nvPr/>
          </p:nvSpPr>
          <p:spPr bwMode="auto">
            <a:xfrm>
              <a:off x="2175" y="2053"/>
              <a:ext cx="235" cy="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2400">
                  <a:solidFill>
                    <a:srgbClr val="4D4D4D"/>
                  </a:solidFill>
                </a:rPr>
                <a:t>+</a:t>
              </a:r>
              <a:endParaRPr kumimoji="1" lang="zh-CN" altLang="en-US" sz="2400" b="0">
                <a:solidFill>
                  <a:srgbClr val="4D4D4D"/>
                </a:solidFill>
              </a:endParaRPr>
            </a:p>
            <a:p>
              <a:pPr eaLnBrk="1" hangingPunct="1">
                <a:spcBef>
                  <a:spcPct val="50000"/>
                </a:spcBef>
              </a:pPr>
              <a:r>
                <a:rPr kumimoji="1" lang="zh-CN" altLang="en-US" sz="2400">
                  <a:solidFill>
                    <a:srgbClr val="4D4D4D"/>
                  </a:solidFill>
                </a:rPr>
                <a:t>-</a:t>
              </a:r>
            </a:p>
          </p:txBody>
        </p:sp>
        <p:sp>
          <p:nvSpPr>
            <p:cNvPr id="225" name="Line 48"/>
            <p:cNvSpPr>
              <a:spLocks noChangeShapeType="1"/>
            </p:cNvSpPr>
            <p:nvPr/>
          </p:nvSpPr>
          <p:spPr bwMode="auto">
            <a:xfrm>
              <a:off x="2995" y="2947"/>
              <a:ext cx="0" cy="167"/>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6" name="Line 49"/>
            <p:cNvSpPr>
              <a:spLocks noChangeShapeType="1"/>
            </p:cNvSpPr>
            <p:nvPr/>
          </p:nvSpPr>
          <p:spPr bwMode="auto">
            <a:xfrm>
              <a:off x="2995" y="2112"/>
              <a:ext cx="0" cy="167"/>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7" name="Line 50"/>
            <p:cNvSpPr>
              <a:spLocks noChangeShapeType="1"/>
            </p:cNvSpPr>
            <p:nvPr/>
          </p:nvSpPr>
          <p:spPr bwMode="auto">
            <a:xfrm>
              <a:off x="2410" y="2112"/>
              <a:ext cx="1169"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28" name="Group 51"/>
            <p:cNvGrpSpPr/>
            <p:nvPr/>
          </p:nvGrpSpPr>
          <p:grpSpPr bwMode="auto">
            <a:xfrm>
              <a:off x="3521" y="2112"/>
              <a:ext cx="117" cy="1002"/>
              <a:chOff x="4176" y="2064"/>
              <a:chExt cx="96" cy="864"/>
            </a:xfrm>
          </p:grpSpPr>
          <p:sp>
            <p:nvSpPr>
              <p:cNvPr id="229" name="Rectangle 52"/>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30" name="Line 53"/>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1" name="Line 54"/>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32" name="Line 55"/>
            <p:cNvSpPr>
              <a:spLocks noChangeShapeType="1"/>
            </p:cNvSpPr>
            <p:nvPr/>
          </p:nvSpPr>
          <p:spPr bwMode="auto">
            <a:xfrm>
              <a:off x="2410" y="3114"/>
              <a:ext cx="1169"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3" name="Text Box 56"/>
            <p:cNvSpPr txBox="1">
              <a:spLocks noChangeArrowheads="1"/>
            </p:cNvSpPr>
            <p:nvPr/>
          </p:nvSpPr>
          <p:spPr bwMode="auto">
            <a:xfrm>
              <a:off x="2062" y="2212"/>
              <a:ext cx="25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E</a:t>
              </a:r>
            </a:p>
          </p:txBody>
        </p:sp>
        <p:sp>
          <p:nvSpPr>
            <p:cNvPr id="234" name="Text Box 57"/>
            <p:cNvSpPr txBox="1">
              <a:spLocks noChangeArrowheads="1"/>
            </p:cNvSpPr>
            <p:nvPr/>
          </p:nvSpPr>
          <p:spPr bwMode="auto">
            <a:xfrm>
              <a:off x="2079" y="2832"/>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35" name="Text Box 58"/>
            <p:cNvSpPr txBox="1">
              <a:spLocks noChangeArrowheads="1"/>
            </p:cNvSpPr>
            <p:nvPr/>
          </p:nvSpPr>
          <p:spPr bwMode="auto">
            <a:xfrm>
              <a:off x="3579" y="2714"/>
              <a:ext cx="327"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4D4D4D"/>
                </a:solidFill>
              </a:endParaRPr>
            </a:p>
          </p:txBody>
        </p:sp>
        <p:sp>
          <p:nvSpPr>
            <p:cNvPr id="236" name="Line 59"/>
            <p:cNvSpPr>
              <a:spLocks noChangeShapeType="1"/>
            </p:cNvSpPr>
            <p:nvPr/>
          </p:nvSpPr>
          <p:spPr bwMode="auto">
            <a:xfrm flipV="1">
              <a:off x="2585" y="2502"/>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7" name="Text Box 60"/>
            <p:cNvSpPr txBox="1">
              <a:spLocks noChangeArrowheads="1"/>
            </p:cNvSpPr>
            <p:nvPr/>
          </p:nvSpPr>
          <p:spPr bwMode="auto">
            <a:xfrm>
              <a:off x="2756" y="3205"/>
              <a:ext cx="35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2400">
                  <a:solidFill>
                    <a:srgbClr val="4D4D4D"/>
                  </a:solidFill>
                </a:rPr>
                <a:t>(</a:t>
              </a:r>
              <a:r>
                <a:rPr kumimoji="1" lang="en-US" altLang="zh-CN" sz="2400">
                  <a:solidFill>
                    <a:srgbClr val="4D4D4D"/>
                  </a:solidFill>
                </a:rPr>
                <a:t>b)</a:t>
              </a:r>
            </a:p>
          </p:txBody>
        </p:sp>
        <p:sp>
          <p:nvSpPr>
            <p:cNvPr id="240" name="Line 63"/>
            <p:cNvSpPr>
              <a:spLocks noChangeShapeType="1"/>
            </p:cNvSpPr>
            <p:nvPr/>
          </p:nvSpPr>
          <p:spPr bwMode="auto">
            <a:xfrm>
              <a:off x="3408" y="2446"/>
              <a:ext cx="0" cy="43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grpSp>
        <p:nvGrpSpPr>
          <p:cNvPr id="241" name="Group 64"/>
          <p:cNvGrpSpPr/>
          <p:nvPr/>
        </p:nvGrpSpPr>
        <p:grpSpPr bwMode="auto">
          <a:xfrm>
            <a:off x="6127274" y="3312319"/>
            <a:ext cx="3044825" cy="2773362"/>
            <a:chOff x="3834" y="2112"/>
            <a:chExt cx="1961" cy="1747"/>
          </a:xfrm>
        </p:grpSpPr>
        <p:sp>
          <p:nvSpPr>
            <p:cNvPr id="242" name="Line 65"/>
            <p:cNvSpPr>
              <a:spLocks noChangeShapeType="1"/>
            </p:cNvSpPr>
            <p:nvPr/>
          </p:nvSpPr>
          <p:spPr bwMode="auto">
            <a:xfrm>
              <a:off x="5390" y="2390"/>
              <a:ext cx="0" cy="44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3" name="Text Box 66"/>
            <p:cNvSpPr txBox="1">
              <a:spLocks noChangeArrowheads="1"/>
            </p:cNvSpPr>
            <p:nvPr/>
          </p:nvSpPr>
          <p:spPr bwMode="auto">
            <a:xfrm>
              <a:off x="4071" y="3571"/>
              <a:ext cx="1593"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eaLnBrk="1" hangingPunct="1">
                <a:spcBef>
                  <a:spcPct val="50000"/>
                </a:spcBef>
              </a:pPr>
              <a:r>
                <a:rPr kumimoji="1" lang="en-US" altLang="zh-CN" sz="2400">
                  <a:solidFill>
                    <a:srgbClr val="4D4D4D"/>
                  </a:solidFill>
                </a:rPr>
                <a:t>I</a:t>
              </a:r>
              <a:r>
                <a:rPr kumimoji="1" lang="en-US" altLang="zh-CN" sz="2400" baseline="-25000">
                  <a:solidFill>
                    <a:srgbClr val="4D4D4D"/>
                  </a:solidFill>
                </a:rPr>
                <a:t>S</a:t>
              </a:r>
              <a:r>
                <a:rPr lang="zh-CN" altLang="en-US" sz="2400">
                  <a:solidFill>
                    <a:srgbClr val="4D4D4D"/>
                  </a:solidFill>
                </a:rPr>
                <a:t>单独作用</a:t>
              </a:r>
              <a:endParaRPr lang="zh-CN" altLang="zh-CN" sz="2400">
                <a:solidFill>
                  <a:srgbClr val="4D4D4D"/>
                </a:solidFill>
              </a:endParaRPr>
            </a:p>
          </p:txBody>
        </p:sp>
        <p:grpSp>
          <p:nvGrpSpPr>
            <p:cNvPr id="244" name="Group 67"/>
            <p:cNvGrpSpPr/>
            <p:nvPr/>
          </p:nvGrpSpPr>
          <p:grpSpPr bwMode="auto">
            <a:xfrm>
              <a:off x="4849" y="2112"/>
              <a:ext cx="241" cy="1002"/>
              <a:chOff x="3504" y="2064"/>
              <a:chExt cx="192" cy="864"/>
            </a:xfrm>
          </p:grpSpPr>
          <p:grpSp>
            <p:nvGrpSpPr>
              <p:cNvPr id="245" name="Group 68"/>
              <p:cNvGrpSpPr/>
              <p:nvPr/>
            </p:nvGrpSpPr>
            <p:grpSpPr bwMode="auto">
              <a:xfrm flipV="1">
                <a:off x="3504" y="2400"/>
                <a:ext cx="192" cy="192"/>
                <a:chOff x="1344" y="1872"/>
                <a:chExt cx="192" cy="192"/>
              </a:xfrm>
            </p:grpSpPr>
            <p:sp>
              <p:nvSpPr>
                <p:cNvPr id="246" name="Oval 69"/>
                <p:cNvSpPr>
                  <a:spLocks noChangeArrowheads="1"/>
                </p:cNvSpPr>
                <p:nvPr/>
              </p:nvSpPr>
              <p:spPr bwMode="auto">
                <a:xfrm>
                  <a:off x="1344" y="1872"/>
                  <a:ext cx="192" cy="19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7" name="Line 70"/>
                <p:cNvSpPr>
                  <a:spLocks noChangeShapeType="1"/>
                </p:cNvSpPr>
                <p:nvPr/>
              </p:nvSpPr>
              <p:spPr bwMode="auto">
                <a:xfrm>
                  <a:off x="1344" y="1968"/>
                  <a:ext cx="192" cy="0"/>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48" name="Line 71"/>
              <p:cNvSpPr>
                <a:spLocks noChangeShapeType="1"/>
              </p:cNvSpPr>
              <p:nvPr/>
            </p:nvSpPr>
            <p:spPr bwMode="auto">
              <a:xfrm>
                <a:off x="3600"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9" name="Line 72"/>
              <p:cNvSpPr>
                <a:spLocks noChangeShapeType="1"/>
              </p:cNvSpPr>
              <p:nvPr/>
            </p:nvSpPr>
            <p:spPr bwMode="auto">
              <a:xfrm>
                <a:off x="3600"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50" name="Line 73"/>
            <p:cNvSpPr>
              <a:spLocks noChangeShapeType="1"/>
            </p:cNvSpPr>
            <p:nvPr/>
          </p:nvSpPr>
          <p:spPr bwMode="auto">
            <a:xfrm>
              <a:off x="4307" y="2112"/>
              <a:ext cx="1204"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51" name="Group 74"/>
            <p:cNvGrpSpPr/>
            <p:nvPr/>
          </p:nvGrpSpPr>
          <p:grpSpPr bwMode="auto">
            <a:xfrm>
              <a:off x="5451" y="2112"/>
              <a:ext cx="120" cy="1002"/>
              <a:chOff x="4176" y="2064"/>
              <a:chExt cx="96" cy="864"/>
            </a:xfrm>
          </p:grpSpPr>
          <p:sp>
            <p:nvSpPr>
              <p:cNvPr id="252" name="Rectangle 75"/>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53" name="Line 76"/>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54" name="Line 77"/>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55" name="Line 78"/>
            <p:cNvSpPr>
              <a:spLocks noChangeShapeType="1"/>
            </p:cNvSpPr>
            <p:nvPr/>
          </p:nvSpPr>
          <p:spPr bwMode="auto">
            <a:xfrm>
              <a:off x="4307" y="3114"/>
              <a:ext cx="1204"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56" name="Text Box 79"/>
            <p:cNvSpPr txBox="1">
              <a:spLocks noChangeArrowheads="1"/>
            </p:cNvSpPr>
            <p:nvPr/>
          </p:nvSpPr>
          <p:spPr bwMode="auto">
            <a:xfrm>
              <a:off x="3998" y="2846"/>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57" name="Text Box 80"/>
            <p:cNvSpPr txBox="1">
              <a:spLocks noChangeArrowheads="1"/>
            </p:cNvSpPr>
            <p:nvPr/>
          </p:nvSpPr>
          <p:spPr bwMode="auto">
            <a:xfrm>
              <a:off x="5469" y="2688"/>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4D4D4D"/>
                </a:solidFill>
              </a:endParaRPr>
            </a:p>
          </p:txBody>
        </p:sp>
        <p:sp>
          <p:nvSpPr>
            <p:cNvPr id="258" name="Line 81"/>
            <p:cNvSpPr>
              <a:spLocks noChangeShapeType="1"/>
            </p:cNvSpPr>
            <p:nvPr/>
          </p:nvSpPr>
          <p:spPr bwMode="auto">
            <a:xfrm flipV="1">
              <a:off x="4752" y="2352"/>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59" name="Line 82"/>
            <p:cNvSpPr>
              <a:spLocks noChangeShapeType="1"/>
            </p:cNvSpPr>
            <p:nvPr/>
          </p:nvSpPr>
          <p:spPr bwMode="auto">
            <a:xfrm>
              <a:off x="4307" y="2724"/>
              <a:ext cx="0" cy="39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0" name="Line 83"/>
            <p:cNvSpPr>
              <a:spLocks noChangeShapeType="1"/>
            </p:cNvSpPr>
            <p:nvPr/>
          </p:nvSpPr>
          <p:spPr bwMode="auto">
            <a:xfrm flipV="1">
              <a:off x="4307" y="2112"/>
              <a:ext cx="0" cy="623"/>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1" name="Line 84"/>
            <p:cNvSpPr>
              <a:spLocks noChangeShapeType="1"/>
            </p:cNvSpPr>
            <p:nvPr/>
          </p:nvSpPr>
          <p:spPr bwMode="auto">
            <a:xfrm flipV="1">
              <a:off x="4416" y="2339"/>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2" name="Text Box 85"/>
            <p:cNvSpPr txBox="1">
              <a:spLocks noChangeArrowheads="1"/>
            </p:cNvSpPr>
            <p:nvPr/>
          </p:nvSpPr>
          <p:spPr bwMode="auto">
            <a:xfrm>
              <a:off x="4678" y="3233"/>
              <a:ext cx="28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800">
                  <a:solidFill>
                    <a:srgbClr val="4D4D4D"/>
                  </a:solidFill>
                </a:rPr>
                <a:t>(</a:t>
              </a:r>
              <a:r>
                <a:rPr kumimoji="1" lang="en-US" altLang="zh-CN" sz="1800">
                  <a:solidFill>
                    <a:srgbClr val="4D4D4D"/>
                  </a:solidFill>
                </a:rPr>
                <a:t>c)</a:t>
              </a:r>
              <a:endParaRPr kumimoji="1" lang="en-US" altLang="zh-CN" sz="2400">
                <a:solidFill>
                  <a:srgbClr val="4D4D4D"/>
                </a:solidFill>
              </a:endParaRPr>
            </a:p>
          </p:txBody>
        </p:sp>
        <p:sp>
          <p:nvSpPr>
            <p:cNvPr id="263" name="Rectangle 86"/>
            <p:cNvSpPr>
              <a:spLocks noChangeArrowheads="1"/>
            </p:cNvSpPr>
            <p:nvPr/>
          </p:nvSpPr>
          <p:spPr bwMode="auto">
            <a:xfrm>
              <a:off x="4368" y="2697"/>
              <a:ext cx="32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sz="2000" baseline="-25000">
                  <a:solidFill>
                    <a:schemeClr val="accent2"/>
                  </a:solidFill>
                </a:rPr>
                <a:t>1</a:t>
              </a:r>
              <a:r>
                <a:rPr lang="en-US" altLang="zh-CN" sz="2000" i="1" baseline="30000">
                  <a:solidFill>
                    <a:schemeClr val="accent2"/>
                  </a:solidFill>
                </a:rPr>
                <a:t>'</a:t>
              </a:r>
              <a:r>
                <a:rPr lang="en-US" altLang="zh-CN" sz="2000" i="1" baseline="30000">
                  <a:solidFill>
                    <a:srgbClr val="FFFF00"/>
                  </a:solidFill>
                </a:rPr>
                <a:t>'</a:t>
              </a:r>
            </a:p>
          </p:txBody>
        </p:sp>
        <p:sp>
          <p:nvSpPr>
            <p:cNvPr id="264" name="Rectangle 87"/>
            <p:cNvSpPr>
              <a:spLocks noChangeArrowheads="1"/>
            </p:cNvSpPr>
            <p:nvPr/>
          </p:nvSpPr>
          <p:spPr bwMode="auto">
            <a:xfrm>
              <a:off x="5133" y="2160"/>
              <a:ext cx="34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sz="2400" baseline="-25000">
                  <a:solidFill>
                    <a:schemeClr val="accent2"/>
                  </a:solidFill>
                </a:rPr>
                <a:t>2</a:t>
              </a:r>
              <a:r>
                <a:rPr lang="en-US" altLang="zh-CN" sz="2400" i="1" baseline="30000">
                  <a:solidFill>
                    <a:schemeClr val="accent2"/>
                  </a:solidFill>
                </a:rPr>
                <a:t>''</a:t>
              </a:r>
            </a:p>
          </p:txBody>
        </p:sp>
        <p:sp>
          <p:nvSpPr>
            <p:cNvPr id="266" name="Line 89"/>
            <p:cNvSpPr>
              <a:spLocks noChangeShapeType="1"/>
            </p:cNvSpPr>
            <p:nvPr/>
          </p:nvSpPr>
          <p:spPr bwMode="auto">
            <a:xfrm>
              <a:off x="4307" y="2190"/>
              <a:ext cx="0" cy="312"/>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7" name="Text Box 90"/>
            <p:cNvSpPr txBox="1">
              <a:spLocks noChangeArrowheads="1"/>
            </p:cNvSpPr>
            <p:nvPr/>
          </p:nvSpPr>
          <p:spPr bwMode="auto">
            <a:xfrm>
              <a:off x="3834" y="2457"/>
              <a:ext cx="25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r>
                <a:rPr kumimoji="1" lang="zh-CN" altLang="en-US">
                  <a:solidFill>
                    <a:schemeClr val="accent2"/>
                  </a:solidFill>
                  <a:effectLst>
                    <a:outerShdw blurRad="38100" dist="38100" dir="2700000" algn="tl">
                      <a:srgbClr val="000000"/>
                    </a:outerShdw>
                  </a:effectLst>
                </a:rPr>
                <a:t>+</a:t>
              </a:r>
            </a:p>
          </p:txBody>
        </p:sp>
        <p:sp>
          <p:nvSpPr>
            <p:cNvPr id="268" name="Rectangle 91"/>
            <p:cNvSpPr>
              <a:spLocks noChangeArrowheads="1"/>
            </p:cNvSpPr>
            <p:nvPr/>
          </p:nvSpPr>
          <p:spPr bwMode="auto">
            <a:xfrm>
              <a:off x="4247" y="2658"/>
              <a:ext cx="120" cy="222"/>
            </a:xfrm>
            <a:prstGeom prst="rect">
              <a:avLst/>
            </a:prstGeom>
            <a:solidFill>
              <a:srgbClr val="FFFFFF"/>
            </a:solidFill>
            <a:ln w="38100">
              <a:solidFill>
                <a:srgbClr val="4D4D4D"/>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grpSp>
      <p:sp>
        <p:nvSpPr>
          <p:cNvPr id="269" name="Rectangle 87"/>
          <p:cNvSpPr>
            <a:spLocks noChangeArrowheads="1"/>
          </p:cNvSpPr>
          <p:nvPr/>
        </p:nvSpPr>
        <p:spPr bwMode="auto">
          <a:xfrm>
            <a:off x="810260" y="428688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1</a:t>
            </a:r>
            <a:endParaRPr lang="en-US" altLang="zh-CN" sz="2400" i="1" baseline="-25000">
              <a:solidFill>
                <a:schemeClr val="accent2"/>
              </a:solidFill>
            </a:endParaRPr>
          </a:p>
        </p:txBody>
      </p:sp>
      <p:sp>
        <p:nvSpPr>
          <p:cNvPr id="270" name="Rectangle 87"/>
          <p:cNvSpPr>
            <a:spLocks noChangeArrowheads="1"/>
          </p:cNvSpPr>
          <p:nvPr/>
        </p:nvSpPr>
        <p:spPr bwMode="auto">
          <a:xfrm>
            <a:off x="2082800" y="3417570"/>
            <a:ext cx="56388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2</a:t>
            </a:r>
            <a:endParaRPr lang="en-US" altLang="zh-CN" sz="2400" i="1" baseline="-25000">
              <a:solidFill>
                <a:schemeClr val="accent2"/>
              </a:solidFill>
            </a:endParaRPr>
          </a:p>
        </p:txBody>
      </p:sp>
      <p:sp>
        <p:nvSpPr>
          <p:cNvPr id="271" name="Rectangle 87"/>
          <p:cNvSpPr>
            <a:spLocks noChangeArrowheads="1"/>
          </p:cNvSpPr>
          <p:nvPr/>
        </p:nvSpPr>
        <p:spPr bwMode="auto">
          <a:xfrm>
            <a:off x="4242435" y="4241800"/>
            <a:ext cx="564515"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1</a:t>
            </a:r>
            <a:r>
              <a:rPr lang="en-US" altLang="zh-CN" i="1" baseline="30000">
                <a:solidFill>
                  <a:schemeClr val="accent2"/>
                </a:solidFill>
              </a:rPr>
              <a:t>'</a:t>
            </a:r>
            <a:endParaRPr lang="en-US" altLang="zh-CN" sz="2400" i="1" baseline="30000">
              <a:solidFill>
                <a:schemeClr val="accent2"/>
              </a:solidFill>
            </a:endParaRPr>
          </a:p>
        </p:txBody>
      </p:sp>
      <p:sp>
        <p:nvSpPr>
          <p:cNvPr id="272" name="Rectangle 87"/>
          <p:cNvSpPr>
            <a:spLocks noChangeArrowheads="1"/>
          </p:cNvSpPr>
          <p:nvPr/>
        </p:nvSpPr>
        <p:spPr bwMode="auto">
          <a:xfrm>
            <a:off x="7519035" y="438467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s</a:t>
            </a:r>
            <a:endParaRPr lang="en-US" altLang="zh-CN" sz="2400" i="1" baseline="-25000">
              <a:solidFill>
                <a:schemeClr val="accent2"/>
              </a:solidFill>
            </a:endParaRPr>
          </a:p>
        </p:txBody>
      </p:sp>
      <p:sp>
        <p:nvSpPr>
          <p:cNvPr id="273" name="Rectangle 87"/>
          <p:cNvSpPr>
            <a:spLocks noChangeArrowheads="1"/>
          </p:cNvSpPr>
          <p:nvPr/>
        </p:nvSpPr>
        <p:spPr bwMode="auto">
          <a:xfrm>
            <a:off x="5158105" y="340804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2</a:t>
            </a:r>
            <a:r>
              <a:rPr lang="en-US" altLang="zh-CN" i="1" baseline="30000">
                <a:solidFill>
                  <a:schemeClr val="accent2"/>
                </a:solidFill>
              </a:rPr>
              <a:t>'</a:t>
            </a:r>
            <a:endParaRPr lang="en-US" altLang="zh-CN" sz="2400" i="1" baseline="30000">
              <a:solidFill>
                <a:schemeClr val="accent2"/>
              </a:solidFill>
            </a:endParaRPr>
          </a:p>
        </p:txBody>
      </p:sp>
      <p:sp>
        <p:nvSpPr>
          <p:cNvPr id="274" name="Rectangle 87"/>
          <p:cNvSpPr>
            <a:spLocks noChangeArrowheads="1"/>
          </p:cNvSpPr>
          <p:nvPr/>
        </p:nvSpPr>
        <p:spPr bwMode="auto">
          <a:xfrm>
            <a:off x="1084580" y="3255010"/>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s</a:t>
            </a:r>
            <a:endParaRPr lang="en-US" altLang="zh-CN" sz="2400" i="1" baseline="-2500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4181"/>
                                        </p:tgtEl>
                                        <p:attrNameLst>
                                          <p:attrName>style.visibility</p:attrName>
                                        </p:attrNameLst>
                                      </p:cBhvr>
                                      <p:to>
                                        <p:strVal val="visible"/>
                                      </p:to>
                                    </p:set>
                                    <p:animEffect transition="in" filter="blinds(horizontal)">
                                      <p:cBhvr>
                                        <p:cTn id="12" dur="500"/>
                                        <p:tgtEl>
                                          <p:spTgt spid="43418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34182"/>
                                        </p:tgtEl>
                                        <p:attrNameLst>
                                          <p:attrName>style.visibility</p:attrName>
                                        </p:attrNameLst>
                                      </p:cBhvr>
                                      <p:to>
                                        <p:strVal val="visible"/>
                                      </p:to>
                                    </p:set>
                                    <p:animEffect transition="in" filter="blinds(horizontal)">
                                      <p:cBhvr>
                                        <p:cTn id="17" dur="500"/>
                                        <p:tgtEl>
                                          <p:spTgt spid="43418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86"/>
                                        </p:tgtEl>
                                        <p:attrNameLst>
                                          <p:attrName>style.visibility</p:attrName>
                                        </p:attrNameLst>
                                      </p:cBhvr>
                                      <p:to>
                                        <p:strVal val="visible"/>
                                      </p:to>
                                    </p:set>
                                    <p:animEffect transition="in" filter="blinds(horizontal)">
                                      <p:cBhvr>
                                        <p:cTn id="22" dur="500"/>
                                        <p:tgtEl>
                                          <p:spTgt spid="18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16"/>
                                        </p:tgtEl>
                                        <p:attrNameLst>
                                          <p:attrName>style.visibility</p:attrName>
                                        </p:attrNameLst>
                                      </p:cBhvr>
                                      <p:to>
                                        <p:strVal val="visible"/>
                                      </p:to>
                                    </p:set>
                                    <p:animEffect transition="in" filter="blinds(horizontal)">
                                      <p:cBhvr>
                                        <p:cTn id="27" dur="500"/>
                                        <p:tgtEl>
                                          <p:spTgt spid="2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41"/>
                                        </p:tgtEl>
                                        <p:attrNameLst>
                                          <p:attrName>style.visibility</p:attrName>
                                        </p:attrNameLst>
                                      </p:cBhvr>
                                      <p:to>
                                        <p:strVal val="visible"/>
                                      </p:to>
                                    </p:set>
                                    <p:animEffect transition="in" filter="blinds(horizontal)">
                                      <p:cBhvr>
                                        <p:cTn id="32"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34181" grpId="0" animBg="1"/>
      <p:bldP spid="434182"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ln w="22225">
                  <a:solidFill>
                    <a:schemeClr val="accent2"/>
                  </a:solidFill>
                  <a:prstDash val="solid"/>
                </a:ln>
                <a:solidFill>
                  <a:schemeClr val="accent2">
                    <a:lumMod val="40000"/>
                    <a:lumOff val="60000"/>
                  </a:schemeClr>
                </a:solidFill>
                <a:effectLst/>
                <a:sym typeface="+mn-ea"/>
              </a:rPr>
              <a:t>2.5  叠加定理</a:t>
            </a:r>
            <a:r>
              <a:rPr lang="zh-CN" altLang="en-US"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a:p>
        </p:txBody>
      </p:sp>
      <p:grpSp>
        <p:nvGrpSpPr>
          <p:cNvPr id="199" name="Group 9"/>
          <p:cNvGrpSpPr/>
          <p:nvPr/>
        </p:nvGrpSpPr>
        <p:grpSpPr bwMode="auto">
          <a:xfrm>
            <a:off x="42022" y="1133316"/>
            <a:ext cx="3024234" cy="2147888"/>
            <a:chOff x="-47" y="2112"/>
            <a:chExt cx="1948" cy="1353"/>
          </a:xfrm>
        </p:grpSpPr>
        <p:sp>
          <p:nvSpPr>
            <p:cNvPr id="200" name="Line 10"/>
            <p:cNvSpPr>
              <a:spLocks noChangeShapeType="1"/>
            </p:cNvSpPr>
            <p:nvPr/>
          </p:nvSpPr>
          <p:spPr bwMode="auto">
            <a:xfrm>
              <a:off x="172" y="2501"/>
              <a:ext cx="0" cy="0"/>
            </a:xfrm>
            <a:prstGeom prst="line">
              <a:avLst/>
            </a:prstGeom>
            <a:noFill/>
            <a:ln w="9525">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1" name="Oval 11"/>
            <p:cNvSpPr>
              <a:spLocks noChangeArrowheads="1"/>
            </p:cNvSpPr>
            <p:nvPr/>
          </p:nvSpPr>
          <p:spPr bwMode="auto">
            <a:xfrm>
              <a:off x="233" y="2279"/>
              <a:ext cx="243" cy="22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2" name="Line 12"/>
            <p:cNvSpPr>
              <a:spLocks noChangeShapeType="1"/>
            </p:cNvSpPr>
            <p:nvPr/>
          </p:nvSpPr>
          <p:spPr bwMode="auto">
            <a:xfrm>
              <a:off x="355" y="2112"/>
              <a:ext cx="0" cy="557"/>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3" name="Rectangle 13"/>
            <p:cNvSpPr>
              <a:spLocks noChangeArrowheads="1"/>
            </p:cNvSpPr>
            <p:nvPr/>
          </p:nvSpPr>
          <p:spPr bwMode="auto">
            <a:xfrm>
              <a:off x="293" y="2669"/>
              <a:ext cx="123" cy="223"/>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04" name="Line 14"/>
            <p:cNvSpPr>
              <a:spLocks noChangeShapeType="1"/>
            </p:cNvSpPr>
            <p:nvPr/>
          </p:nvSpPr>
          <p:spPr bwMode="auto">
            <a:xfrm>
              <a:off x="355" y="2892"/>
              <a:ext cx="0" cy="222"/>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5" name="Text Box 15"/>
            <p:cNvSpPr txBox="1">
              <a:spLocks noChangeArrowheads="1"/>
            </p:cNvSpPr>
            <p:nvPr/>
          </p:nvSpPr>
          <p:spPr bwMode="auto">
            <a:xfrm>
              <a:off x="113" y="2149"/>
              <a:ext cx="244" cy="4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600">
                  <a:solidFill>
                    <a:srgbClr val="4D4D4D"/>
                  </a:solidFill>
                </a:rPr>
                <a:t>+</a:t>
              </a:r>
              <a:endParaRPr kumimoji="1" lang="zh-CN" altLang="en-US" sz="1600" b="0">
                <a:solidFill>
                  <a:srgbClr val="4D4D4D"/>
                </a:solidFill>
              </a:endParaRPr>
            </a:p>
            <a:p>
              <a:pPr eaLnBrk="1" hangingPunct="1">
                <a:spcBef>
                  <a:spcPct val="50000"/>
                </a:spcBef>
              </a:pPr>
              <a:r>
                <a:rPr kumimoji="1" lang="zh-CN" altLang="en-US" sz="1600">
                  <a:solidFill>
                    <a:srgbClr val="4D4D4D"/>
                  </a:solidFill>
                </a:rPr>
                <a:t>-</a:t>
              </a:r>
              <a:endParaRPr kumimoji="1" lang="zh-CN" altLang="en-US" sz="2400">
                <a:solidFill>
                  <a:srgbClr val="4D4D4D"/>
                </a:solidFill>
              </a:endParaRPr>
            </a:p>
          </p:txBody>
        </p:sp>
        <p:grpSp>
          <p:nvGrpSpPr>
            <p:cNvPr id="206" name="Group 16"/>
            <p:cNvGrpSpPr/>
            <p:nvPr/>
          </p:nvGrpSpPr>
          <p:grpSpPr bwMode="auto">
            <a:xfrm>
              <a:off x="902" y="2112"/>
              <a:ext cx="242" cy="1002"/>
              <a:chOff x="3504" y="2064"/>
              <a:chExt cx="192" cy="864"/>
            </a:xfrm>
          </p:grpSpPr>
          <p:grpSp>
            <p:nvGrpSpPr>
              <p:cNvPr id="207" name="Group 17"/>
              <p:cNvGrpSpPr/>
              <p:nvPr/>
            </p:nvGrpSpPr>
            <p:grpSpPr bwMode="auto">
              <a:xfrm flipV="1">
                <a:off x="3504" y="2400"/>
                <a:ext cx="192" cy="192"/>
                <a:chOff x="1344" y="1872"/>
                <a:chExt cx="192" cy="192"/>
              </a:xfrm>
            </p:grpSpPr>
            <p:sp>
              <p:nvSpPr>
                <p:cNvPr id="208" name="Oval 18"/>
                <p:cNvSpPr>
                  <a:spLocks noChangeArrowheads="1"/>
                </p:cNvSpPr>
                <p:nvPr/>
              </p:nvSpPr>
              <p:spPr bwMode="auto">
                <a:xfrm>
                  <a:off x="1344" y="1872"/>
                  <a:ext cx="192" cy="19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09" name="Line 19"/>
                <p:cNvSpPr>
                  <a:spLocks noChangeShapeType="1"/>
                </p:cNvSpPr>
                <p:nvPr/>
              </p:nvSpPr>
              <p:spPr bwMode="auto">
                <a:xfrm>
                  <a:off x="1344" y="1968"/>
                  <a:ext cx="192" cy="0"/>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10" name="Line 20"/>
              <p:cNvSpPr>
                <a:spLocks noChangeShapeType="1"/>
              </p:cNvSpPr>
              <p:nvPr/>
            </p:nvSpPr>
            <p:spPr bwMode="auto">
              <a:xfrm>
                <a:off x="3600"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11" name="Line 21"/>
              <p:cNvSpPr>
                <a:spLocks noChangeShapeType="1"/>
              </p:cNvSpPr>
              <p:nvPr/>
            </p:nvSpPr>
            <p:spPr bwMode="auto">
              <a:xfrm>
                <a:off x="3600"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12" name="Line 22"/>
            <p:cNvSpPr>
              <a:spLocks noChangeShapeType="1"/>
            </p:cNvSpPr>
            <p:nvPr/>
          </p:nvSpPr>
          <p:spPr bwMode="auto">
            <a:xfrm>
              <a:off x="354" y="2112"/>
              <a:ext cx="1216"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13" name="Group 23"/>
            <p:cNvGrpSpPr/>
            <p:nvPr/>
          </p:nvGrpSpPr>
          <p:grpSpPr bwMode="auto">
            <a:xfrm>
              <a:off x="1509" y="2112"/>
              <a:ext cx="122" cy="1002"/>
              <a:chOff x="4176" y="2064"/>
              <a:chExt cx="96" cy="864"/>
            </a:xfrm>
          </p:grpSpPr>
          <p:sp>
            <p:nvSpPr>
              <p:cNvPr id="214" name="Rectangle 24"/>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15" name="Line 25"/>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16" name="Line 26"/>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17" name="Line 27"/>
            <p:cNvSpPr>
              <a:spLocks noChangeShapeType="1"/>
            </p:cNvSpPr>
            <p:nvPr/>
          </p:nvSpPr>
          <p:spPr bwMode="auto">
            <a:xfrm>
              <a:off x="354" y="3114"/>
              <a:ext cx="1216"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18" name="Text Box 28"/>
            <p:cNvSpPr txBox="1">
              <a:spLocks noChangeArrowheads="1"/>
            </p:cNvSpPr>
            <p:nvPr/>
          </p:nvSpPr>
          <p:spPr bwMode="auto">
            <a:xfrm>
              <a:off x="-47" y="2214"/>
              <a:ext cx="34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u</a:t>
              </a:r>
              <a:r>
                <a:rPr kumimoji="1" lang="en-US" altLang="zh-CN" sz="2400" baseline="-25000">
                  <a:solidFill>
                    <a:srgbClr val="4D4D4D"/>
                  </a:solidFill>
                </a:rPr>
                <a:t>s1</a:t>
              </a:r>
            </a:p>
          </p:txBody>
        </p:sp>
        <p:sp>
          <p:nvSpPr>
            <p:cNvPr id="219" name="Text Box 29"/>
            <p:cNvSpPr txBox="1">
              <a:spLocks noChangeArrowheads="1"/>
            </p:cNvSpPr>
            <p:nvPr/>
          </p:nvSpPr>
          <p:spPr bwMode="auto">
            <a:xfrm>
              <a:off x="-3" y="2659"/>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20" name="Text Box 30"/>
            <p:cNvSpPr txBox="1">
              <a:spLocks noChangeArrowheads="1"/>
            </p:cNvSpPr>
            <p:nvPr/>
          </p:nvSpPr>
          <p:spPr bwMode="auto">
            <a:xfrm>
              <a:off x="1575" y="2714"/>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CC9900"/>
                </a:solidFill>
              </a:endParaRPr>
            </a:p>
          </p:txBody>
        </p:sp>
        <p:sp>
          <p:nvSpPr>
            <p:cNvPr id="221" name="Line 31"/>
            <p:cNvSpPr>
              <a:spLocks noChangeShapeType="1"/>
            </p:cNvSpPr>
            <p:nvPr/>
          </p:nvSpPr>
          <p:spPr bwMode="auto">
            <a:xfrm flipV="1">
              <a:off x="840" y="2387"/>
              <a:ext cx="0" cy="393"/>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2" name="Line 32"/>
            <p:cNvSpPr>
              <a:spLocks noChangeShapeType="1"/>
            </p:cNvSpPr>
            <p:nvPr/>
          </p:nvSpPr>
          <p:spPr bwMode="auto">
            <a:xfrm>
              <a:off x="1449" y="2460"/>
              <a:ext cx="0" cy="43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23" name="Text Box 33"/>
            <p:cNvSpPr txBox="1">
              <a:spLocks noChangeArrowheads="1"/>
            </p:cNvSpPr>
            <p:nvPr/>
          </p:nvSpPr>
          <p:spPr bwMode="auto">
            <a:xfrm>
              <a:off x="878" y="3234"/>
              <a:ext cx="291"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800">
                  <a:solidFill>
                    <a:srgbClr val="4D4D4D"/>
                  </a:solidFill>
                </a:rPr>
                <a:t>(</a:t>
              </a:r>
              <a:r>
                <a:rPr kumimoji="1" lang="en-US" altLang="zh-CN" sz="1800">
                  <a:solidFill>
                    <a:srgbClr val="4D4D4D"/>
                  </a:solidFill>
                </a:rPr>
                <a:t>a)</a:t>
              </a:r>
              <a:endParaRPr kumimoji="1" lang="en-US" altLang="zh-CN" sz="2400">
                <a:solidFill>
                  <a:srgbClr val="4D4D4D"/>
                </a:solidFill>
              </a:endParaRPr>
            </a:p>
          </p:txBody>
        </p:sp>
        <p:sp>
          <p:nvSpPr>
            <p:cNvPr id="225" name="Line 37"/>
            <p:cNvSpPr>
              <a:spLocks noChangeShapeType="1"/>
            </p:cNvSpPr>
            <p:nvPr/>
          </p:nvSpPr>
          <p:spPr bwMode="auto">
            <a:xfrm flipV="1">
              <a:off x="476" y="2460"/>
              <a:ext cx="0" cy="386"/>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grpSp>
        <p:nvGrpSpPr>
          <p:cNvPr id="226" name="Group 39"/>
          <p:cNvGrpSpPr/>
          <p:nvPr/>
        </p:nvGrpSpPr>
        <p:grpSpPr bwMode="auto">
          <a:xfrm>
            <a:off x="3012599" y="1146016"/>
            <a:ext cx="3208337" cy="2286000"/>
            <a:chOff x="1839" y="2053"/>
            <a:chExt cx="2067" cy="1440"/>
          </a:xfrm>
        </p:grpSpPr>
        <p:sp>
          <p:nvSpPr>
            <p:cNvPr id="227" name="Text Box 40"/>
            <p:cNvSpPr txBox="1">
              <a:spLocks noChangeArrowheads="1"/>
            </p:cNvSpPr>
            <p:nvPr/>
          </p:nvSpPr>
          <p:spPr bwMode="auto">
            <a:xfrm>
              <a:off x="1839" y="2313"/>
              <a:ext cx="268" cy="5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lnSpc>
                  <a:spcPct val="150000"/>
                </a:lnSpc>
              </a:pPr>
              <a:r>
                <a:rPr lang="zh-CN" altLang="en-US" sz="3200">
                  <a:solidFill>
                    <a:schemeClr val="accent2"/>
                  </a:solidFill>
                </a:rPr>
                <a:t>=</a:t>
              </a:r>
            </a:p>
          </p:txBody>
        </p:sp>
        <p:sp>
          <p:nvSpPr>
            <p:cNvPr id="229" name="Line 42"/>
            <p:cNvSpPr>
              <a:spLocks noChangeShapeType="1"/>
            </p:cNvSpPr>
            <p:nvPr/>
          </p:nvSpPr>
          <p:spPr bwMode="auto">
            <a:xfrm>
              <a:off x="2235" y="2502"/>
              <a:ext cx="0" cy="0"/>
            </a:xfrm>
            <a:prstGeom prst="line">
              <a:avLst/>
            </a:prstGeom>
            <a:noFill/>
            <a:ln w="9525">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0" name="Oval 43"/>
            <p:cNvSpPr>
              <a:spLocks noChangeArrowheads="1"/>
            </p:cNvSpPr>
            <p:nvPr/>
          </p:nvSpPr>
          <p:spPr bwMode="auto">
            <a:xfrm>
              <a:off x="2293" y="2279"/>
              <a:ext cx="234" cy="223"/>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1" name="Line 44"/>
            <p:cNvSpPr>
              <a:spLocks noChangeShapeType="1"/>
            </p:cNvSpPr>
            <p:nvPr/>
          </p:nvSpPr>
          <p:spPr bwMode="auto">
            <a:xfrm>
              <a:off x="2410" y="2112"/>
              <a:ext cx="0" cy="557"/>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2" name="Rectangle 45"/>
            <p:cNvSpPr>
              <a:spLocks noChangeArrowheads="1"/>
            </p:cNvSpPr>
            <p:nvPr/>
          </p:nvSpPr>
          <p:spPr bwMode="auto">
            <a:xfrm>
              <a:off x="2352" y="2669"/>
              <a:ext cx="117" cy="22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33" name="Line 46"/>
            <p:cNvSpPr>
              <a:spLocks noChangeShapeType="1"/>
            </p:cNvSpPr>
            <p:nvPr/>
          </p:nvSpPr>
          <p:spPr bwMode="auto">
            <a:xfrm>
              <a:off x="2410" y="2891"/>
              <a:ext cx="0" cy="223"/>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4" name="Text Box 47"/>
            <p:cNvSpPr txBox="1">
              <a:spLocks noChangeArrowheads="1"/>
            </p:cNvSpPr>
            <p:nvPr/>
          </p:nvSpPr>
          <p:spPr bwMode="auto">
            <a:xfrm>
              <a:off x="2175" y="2053"/>
              <a:ext cx="235" cy="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2400">
                  <a:solidFill>
                    <a:srgbClr val="4D4D4D"/>
                  </a:solidFill>
                </a:rPr>
                <a:t>+</a:t>
              </a:r>
              <a:endParaRPr kumimoji="1" lang="zh-CN" altLang="en-US" sz="2400" b="0">
                <a:solidFill>
                  <a:srgbClr val="4D4D4D"/>
                </a:solidFill>
              </a:endParaRPr>
            </a:p>
            <a:p>
              <a:pPr eaLnBrk="1" hangingPunct="1">
                <a:spcBef>
                  <a:spcPct val="50000"/>
                </a:spcBef>
              </a:pPr>
              <a:r>
                <a:rPr kumimoji="1" lang="zh-CN" altLang="en-US" sz="2400">
                  <a:solidFill>
                    <a:srgbClr val="4D4D4D"/>
                  </a:solidFill>
                </a:rPr>
                <a:t>-</a:t>
              </a:r>
            </a:p>
          </p:txBody>
        </p:sp>
        <p:sp>
          <p:nvSpPr>
            <p:cNvPr id="235" name="Line 48"/>
            <p:cNvSpPr>
              <a:spLocks noChangeShapeType="1"/>
            </p:cNvSpPr>
            <p:nvPr/>
          </p:nvSpPr>
          <p:spPr bwMode="auto">
            <a:xfrm>
              <a:off x="2995" y="2947"/>
              <a:ext cx="0" cy="167"/>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6" name="Line 49"/>
            <p:cNvSpPr>
              <a:spLocks noChangeShapeType="1"/>
            </p:cNvSpPr>
            <p:nvPr/>
          </p:nvSpPr>
          <p:spPr bwMode="auto">
            <a:xfrm>
              <a:off x="2995" y="2112"/>
              <a:ext cx="0" cy="167"/>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37" name="Line 50"/>
            <p:cNvSpPr>
              <a:spLocks noChangeShapeType="1"/>
            </p:cNvSpPr>
            <p:nvPr/>
          </p:nvSpPr>
          <p:spPr bwMode="auto">
            <a:xfrm>
              <a:off x="2410" y="2112"/>
              <a:ext cx="1169"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38" name="Group 51"/>
            <p:cNvGrpSpPr/>
            <p:nvPr/>
          </p:nvGrpSpPr>
          <p:grpSpPr bwMode="auto">
            <a:xfrm>
              <a:off x="3521" y="2112"/>
              <a:ext cx="117" cy="1002"/>
              <a:chOff x="4176" y="2064"/>
              <a:chExt cx="96" cy="864"/>
            </a:xfrm>
          </p:grpSpPr>
          <p:sp>
            <p:nvSpPr>
              <p:cNvPr id="239" name="Rectangle 52"/>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40" name="Line 53"/>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1" name="Line 54"/>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42" name="Line 55"/>
            <p:cNvSpPr>
              <a:spLocks noChangeShapeType="1"/>
            </p:cNvSpPr>
            <p:nvPr/>
          </p:nvSpPr>
          <p:spPr bwMode="auto">
            <a:xfrm>
              <a:off x="2410" y="3114"/>
              <a:ext cx="1169"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3" name="Text Box 56"/>
            <p:cNvSpPr txBox="1">
              <a:spLocks noChangeArrowheads="1"/>
            </p:cNvSpPr>
            <p:nvPr/>
          </p:nvSpPr>
          <p:spPr bwMode="auto">
            <a:xfrm>
              <a:off x="2062" y="2212"/>
              <a:ext cx="250"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E</a:t>
              </a:r>
            </a:p>
          </p:txBody>
        </p:sp>
        <p:sp>
          <p:nvSpPr>
            <p:cNvPr id="244" name="Text Box 57"/>
            <p:cNvSpPr txBox="1">
              <a:spLocks noChangeArrowheads="1"/>
            </p:cNvSpPr>
            <p:nvPr/>
          </p:nvSpPr>
          <p:spPr bwMode="auto">
            <a:xfrm>
              <a:off x="2079" y="2832"/>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45" name="Text Box 58"/>
            <p:cNvSpPr txBox="1">
              <a:spLocks noChangeArrowheads="1"/>
            </p:cNvSpPr>
            <p:nvPr/>
          </p:nvSpPr>
          <p:spPr bwMode="auto">
            <a:xfrm>
              <a:off x="3579" y="2714"/>
              <a:ext cx="327"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4D4D4D"/>
                </a:solidFill>
              </a:endParaRPr>
            </a:p>
          </p:txBody>
        </p:sp>
        <p:sp>
          <p:nvSpPr>
            <p:cNvPr id="246" name="Line 59"/>
            <p:cNvSpPr>
              <a:spLocks noChangeShapeType="1"/>
            </p:cNvSpPr>
            <p:nvPr/>
          </p:nvSpPr>
          <p:spPr bwMode="auto">
            <a:xfrm flipV="1">
              <a:off x="2585" y="2502"/>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47" name="Text Box 60"/>
            <p:cNvSpPr txBox="1">
              <a:spLocks noChangeArrowheads="1"/>
            </p:cNvSpPr>
            <p:nvPr/>
          </p:nvSpPr>
          <p:spPr bwMode="auto">
            <a:xfrm>
              <a:off x="2756" y="3205"/>
              <a:ext cx="359"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2400">
                  <a:solidFill>
                    <a:srgbClr val="4D4D4D"/>
                  </a:solidFill>
                </a:rPr>
                <a:t>(</a:t>
              </a:r>
              <a:r>
                <a:rPr kumimoji="1" lang="en-US" altLang="zh-CN" sz="2400">
                  <a:solidFill>
                    <a:srgbClr val="4D4D4D"/>
                  </a:solidFill>
                </a:rPr>
                <a:t>b)</a:t>
              </a:r>
            </a:p>
          </p:txBody>
        </p:sp>
        <p:sp>
          <p:nvSpPr>
            <p:cNvPr id="248" name="Line 63"/>
            <p:cNvSpPr>
              <a:spLocks noChangeShapeType="1"/>
            </p:cNvSpPr>
            <p:nvPr/>
          </p:nvSpPr>
          <p:spPr bwMode="auto">
            <a:xfrm>
              <a:off x="3408" y="2446"/>
              <a:ext cx="0" cy="43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grpSp>
        <p:nvGrpSpPr>
          <p:cNvPr id="249" name="Group 64"/>
          <p:cNvGrpSpPr/>
          <p:nvPr/>
        </p:nvGrpSpPr>
        <p:grpSpPr bwMode="auto">
          <a:xfrm>
            <a:off x="6127274" y="1159669"/>
            <a:ext cx="3044825" cy="2146300"/>
            <a:chOff x="3834" y="2112"/>
            <a:chExt cx="1961" cy="1352"/>
          </a:xfrm>
        </p:grpSpPr>
        <p:sp>
          <p:nvSpPr>
            <p:cNvPr id="250" name="Line 65"/>
            <p:cNvSpPr>
              <a:spLocks noChangeShapeType="1"/>
            </p:cNvSpPr>
            <p:nvPr/>
          </p:nvSpPr>
          <p:spPr bwMode="auto">
            <a:xfrm>
              <a:off x="5390" y="2390"/>
              <a:ext cx="0" cy="442"/>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52" name="Group 67"/>
            <p:cNvGrpSpPr/>
            <p:nvPr/>
          </p:nvGrpSpPr>
          <p:grpSpPr bwMode="auto">
            <a:xfrm>
              <a:off x="4849" y="2112"/>
              <a:ext cx="241" cy="1002"/>
              <a:chOff x="3504" y="2064"/>
              <a:chExt cx="192" cy="864"/>
            </a:xfrm>
          </p:grpSpPr>
          <p:grpSp>
            <p:nvGrpSpPr>
              <p:cNvPr id="253" name="Group 68"/>
              <p:cNvGrpSpPr/>
              <p:nvPr/>
            </p:nvGrpSpPr>
            <p:grpSpPr bwMode="auto">
              <a:xfrm flipV="1">
                <a:off x="3504" y="2400"/>
                <a:ext cx="192" cy="192"/>
                <a:chOff x="1344" y="1872"/>
                <a:chExt cx="192" cy="192"/>
              </a:xfrm>
            </p:grpSpPr>
            <p:sp>
              <p:nvSpPr>
                <p:cNvPr id="254" name="Oval 69"/>
                <p:cNvSpPr>
                  <a:spLocks noChangeArrowheads="1"/>
                </p:cNvSpPr>
                <p:nvPr/>
              </p:nvSpPr>
              <p:spPr bwMode="auto">
                <a:xfrm>
                  <a:off x="1344" y="1872"/>
                  <a:ext cx="192" cy="192"/>
                </a:xfrm>
                <a:prstGeom prst="ellipse">
                  <a:avLst/>
                </a:prstGeom>
                <a:noFill/>
                <a:ln w="38100">
                  <a:solidFill>
                    <a:srgbClr val="4D4D4D"/>
                  </a:solidFill>
                  <a:miter lim="800000"/>
                </a:ln>
                <a:effectLst/>
                <a:extLst>
                  <a:ext uri="{909E8E84-426E-40DD-AFC4-6F175D3DCCD1}">
                    <a14:hiddenFill xmlns:a14="http://schemas.microsoft.com/office/drawing/2010/main">
                      <a:solidFill>
                        <a:srgbClr val="CC990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55" name="Line 70"/>
                <p:cNvSpPr>
                  <a:spLocks noChangeShapeType="1"/>
                </p:cNvSpPr>
                <p:nvPr/>
              </p:nvSpPr>
              <p:spPr bwMode="auto">
                <a:xfrm>
                  <a:off x="1344" y="1968"/>
                  <a:ext cx="192" cy="0"/>
                </a:xfrm>
                <a:prstGeom prst="line">
                  <a:avLst/>
                </a:prstGeom>
                <a:noFill/>
                <a:ln w="38100">
                  <a:solidFill>
                    <a:srgbClr val="4D4D4D"/>
                  </a:solidFill>
                  <a:miter lim="800000"/>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56" name="Line 71"/>
              <p:cNvSpPr>
                <a:spLocks noChangeShapeType="1"/>
              </p:cNvSpPr>
              <p:nvPr/>
            </p:nvSpPr>
            <p:spPr bwMode="auto">
              <a:xfrm>
                <a:off x="3600"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57" name="Line 72"/>
              <p:cNvSpPr>
                <a:spLocks noChangeShapeType="1"/>
              </p:cNvSpPr>
              <p:nvPr/>
            </p:nvSpPr>
            <p:spPr bwMode="auto">
              <a:xfrm>
                <a:off x="3600"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58" name="Line 73"/>
            <p:cNvSpPr>
              <a:spLocks noChangeShapeType="1"/>
            </p:cNvSpPr>
            <p:nvPr/>
          </p:nvSpPr>
          <p:spPr bwMode="auto">
            <a:xfrm>
              <a:off x="4307" y="2112"/>
              <a:ext cx="1204"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nvGrpSpPr>
            <p:cNvPr id="259" name="Group 74"/>
            <p:cNvGrpSpPr/>
            <p:nvPr/>
          </p:nvGrpSpPr>
          <p:grpSpPr bwMode="auto">
            <a:xfrm>
              <a:off x="5451" y="2112"/>
              <a:ext cx="120" cy="1002"/>
              <a:chOff x="4176" y="2064"/>
              <a:chExt cx="96" cy="864"/>
            </a:xfrm>
          </p:grpSpPr>
          <p:sp>
            <p:nvSpPr>
              <p:cNvPr id="260" name="Rectangle 75"/>
              <p:cNvSpPr>
                <a:spLocks noChangeArrowheads="1"/>
              </p:cNvSpPr>
              <p:nvPr/>
            </p:nvSpPr>
            <p:spPr bwMode="auto">
              <a:xfrm>
                <a:off x="4176" y="2400"/>
                <a:ext cx="96" cy="192"/>
              </a:xfrm>
              <a:prstGeom prst="rect">
                <a:avLst/>
              </a:prstGeom>
              <a:noFill/>
              <a:ln w="38100">
                <a:solidFill>
                  <a:srgbClr val="4D4D4D"/>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sp>
            <p:nvSpPr>
              <p:cNvPr id="261" name="Line 76"/>
              <p:cNvSpPr>
                <a:spLocks noChangeShapeType="1"/>
              </p:cNvSpPr>
              <p:nvPr/>
            </p:nvSpPr>
            <p:spPr bwMode="auto">
              <a:xfrm>
                <a:off x="4224" y="2592"/>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2" name="Line 77"/>
              <p:cNvSpPr>
                <a:spLocks noChangeShapeType="1"/>
              </p:cNvSpPr>
              <p:nvPr/>
            </p:nvSpPr>
            <p:spPr bwMode="auto">
              <a:xfrm flipV="1">
                <a:off x="4224" y="2064"/>
                <a:ext cx="0" cy="336"/>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grpSp>
        <p:sp>
          <p:nvSpPr>
            <p:cNvPr id="263" name="Line 78"/>
            <p:cNvSpPr>
              <a:spLocks noChangeShapeType="1"/>
            </p:cNvSpPr>
            <p:nvPr/>
          </p:nvSpPr>
          <p:spPr bwMode="auto">
            <a:xfrm>
              <a:off x="4307" y="3114"/>
              <a:ext cx="1204" cy="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4" name="Text Box 79"/>
            <p:cNvSpPr txBox="1">
              <a:spLocks noChangeArrowheads="1"/>
            </p:cNvSpPr>
            <p:nvPr/>
          </p:nvSpPr>
          <p:spPr bwMode="auto">
            <a:xfrm>
              <a:off x="3998" y="2846"/>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1</a:t>
              </a:r>
              <a:endParaRPr kumimoji="1" lang="en-US" altLang="zh-CN" sz="2400">
                <a:solidFill>
                  <a:srgbClr val="4D4D4D"/>
                </a:solidFill>
              </a:endParaRPr>
            </a:p>
          </p:txBody>
        </p:sp>
        <p:sp>
          <p:nvSpPr>
            <p:cNvPr id="265" name="Text Box 80"/>
            <p:cNvSpPr txBox="1">
              <a:spLocks noChangeArrowheads="1"/>
            </p:cNvSpPr>
            <p:nvPr/>
          </p:nvSpPr>
          <p:spPr bwMode="auto">
            <a:xfrm>
              <a:off x="5469" y="2688"/>
              <a:ext cx="326"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en-US" altLang="zh-CN" sz="2400">
                  <a:solidFill>
                    <a:srgbClr val="4D4D4D"/>
                  </a:solidFill>
                </a:rPr>
                <a:t>R</a:t>
              </a:r>
              <a:r>
                <a:rPr kumimoji="1" lang="en-US" altLang="zh-CN" sz="2400" baseline="-25000">
                  <a:solidFill>
                    <a:srgbClr val="4D4D4D"/>
                  </a:solidFill>
                </a:rPr>
                <a:t>2</a:t>
              </a:r>
              <a:endParaRPr kumimoji="1" lang="en-US" altLang="zh-CN" sz="2400">
                <a:solidFill>
                  <a:srgbClr val="4D4D4D"/>
                </a:solidFill>
              </a:endParaRPr>
            </a:p>
          </p:txBody>
        </p:sp>
        <p:sp>
          <p:nvSpPr>
            <p:cNvPr id="266" name="Line 81"/>
            <p:cNvSpPr>
              <a:spLocks noChangeShapeType="1"/>
            </p:cNvSpPr>
            <p:nvPr/>
          </p:nvSpPr>
          <p:spPr bwMode="auto">
            <a:xfrm flipV="1">
              <a:off x="4752" y="2352"/>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7" name="Line 82"/>
            <p:cNvSpPr>
              <a:spLocks noChangeShapeType="1"/>
            </p:cNvSpPr>
            <p:nvPr/>
          </p:nvSpPr>
          <p:spPr bwMode="auto">
            <a:xfrm>
              <a:off x="4307" y="2724"/>
              <a:ext cx="0" cy="390"/>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8" name="Line 83"/>
            <p:cNvSpPr>
              <a:spLocks noChangeShapeType="1"/>
            </p:cNvSpPr>
            <p:nvPr/>
          </p:nvSpPr>
          <p:spPr bwMode="auto">
            <a:xfrm flipV="1">
              <a:off x="4307" y="2112"/>
              <a:ext cx="0" cy="623"/>
            </a:xfrm>
            <a:prstGeom prst="line">
              <a:avLst/>
            </a:prstGeom>
            <a:noFill/>
            <a:ln w="38100">
              <a:solidFill>
                <a:srgbClr val="4D4D4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69" name="Line 84"/>
            <p:cNvSpPr>
              <a:spLocks noChangeShapeType="1"/>
            </p:cNvSpPr>
            <p:nvPr/>
          </p:nvSpPr>
          <p:spPr bwMode="auto">
            <a:xfrm flipV="1">
              <a:off x="4416" y="2339"/>
              <a:ext cx="0" cy="445"/>
            </a:xfrm>
            <a:prstGeom prst="line">
              <a:avLst/>
            </a:prstGeom>
            <a:noFill/>
            <a:ln w="28575">
              <a:solidFill>
                <a:schemeClr val="accent2"/>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70" name="Text Box 85"/>
            <p:cNvSpPr txBox="1">
              <a:spLocks noChangeArrowheads="1"/>
            </p:cNvSpPr>
            <p:nvPr/>
          </p:nvSpPr>
          <p:spPr bwMode="auto">
            <a:xfrm>
              <a:off x="4678" y="3233"/>
              <a:ext cx="28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4D4D4D"/>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spcBef>
                  <a:spcPct val="50000"/>
                </a:spcBef>
              </a:pPr>
              <a:r>
                <a:rPr kumimoji="1" lang="zh-CN" altLang="en-US" sz="1800">
                  <a:solidFill>
                    <a:srgbClr val="4D4D4D"/>
                  </a:solidFill>
                </a:rPr>
                <a:t>(</a:t>
              </a:r>
              <a:r>
                <a:rPr kumimoji="1" lang="en-US" altLang="zh-CN" sz="1800">
                  <a:solidFill>
                    <a:srgbClr val="4D4D4D"/>
                  </a:solidFill>
                </a:rPr>
                <a:t>c)</a:t>
              </a:r>
              <a:endParaRPr kumimoji="1" lang="en-US" altLang="zh-CN" sz="2400">
                <a:solidFill>
                  <a:srgbClr val="4D4D4D"/>
                </a:solidFill>
              </a:endParaRPr>
            </a:p>
          </p:txBody>
        </p:sp>
        <p:sp>
          <p:nvSpPr>
            <p:cNvPr id="271" name="Rectangle 86"/>
            <p:cNvSpPr>
              <a:spLocks noChangeArrowheads="1"/>
            </p:cNvSpPr>
            <p:nvPr/>
          </p:nvSpPr>
          <p:spPr bwMode="auto">
            <a:xfrm>
              <a:off x="4368" y="2697"/>
              <a:ext cx="32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sz="2000" baseline="-25000">
                  <a:solidFill>
                    <a:schemeClr val="accent2"/>
                  </a:solidFill>
                </a:rPr>
                <a:t>1</a:t>
              </a:r>
              <a:r>
                <a:rPr lang="en-US" altLang="zh-CN" sz="2000" i="1" baseline="30000">
                  <a:solidFill>
                    <a:schemeClr val="accent2"/>
                  </a:solidFill>
                </a:rPr>
                <a:t>'</a:t>
              </a:r>
              <a:r>
                <a:rPr lang="en-US" altLang="zh-CN" sz="2000" i="1" baseline="30000">
                  <a:solidFill>
                    <a:srgbClr val="FFFF00"/>
                  </a:solidFill>
                </a:rPr>
                <a:t>'</a:t>
              </a:r>
            </a:p>
          </p:txBody>
        </p:sp>
        <p:sp>
          <p:nvSpPr>
            <p:cNvPr id="272" name="Rectangle 87"/>
            <p:cNvSpPr>
              <a:spLocks noChangeArrowheads="1"/>
            </p:cNvSpPr>
            <p:nvPr/>
          </p:nvSpPr>
          <p:spPr bwMode="auto">
            <a:xfrm>
              <a:off x="5133" y="2160"/>
              <a:ext cx="346"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sz="2400" baseline="-25000">
                  <a:solidFill>
                    <a:schemeClr val="accent2"/>
                  </a:solidFill>
                </a:rPr>
                <a:t>2</a:t>
              </a:r>
              <a:r>
                <a:rPr lang="en-US" altLang="zh-CN" sz="2400" i="1" baseline="30000">
                  <a:solidFill>
                    <a:schemeClr val="accent2"/>
                  </a:solidFill>
                </a:rPr>
                <a:t>''</a:t>
              </a:r>
            </a:p>
          </p:txBody>
        </p:sp>
        <p:sp>
          <p:nvSpPr>
            <p:cNvPr id="273" name="Line 89"/>
            <p:cNvSpPr>
              <a:spLocks noChangeShapeType="1"/>
            </p:cNvSpPr>
            <p:nvPr/>
          </p:nvSpPr>
          <p:spPr bwMode="auto">
            <a:xfrm>
              <a:off x="4307" y="2190"/>
              <a:ext cx="0" cy="312"/>
            </a:xfrm>
            <a:prstGeom prst="line">
              <a:avLst/>
            </a:prstGeom>
            <a:noFill/>
            <a:ln w="38100">
              <a:solidFill>
                <a:schemeClr val="accent2"/>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endParaRPr lang="zh-CN" altLang="en-US"/>
            </a:p>
          </p:txBody>
        </p:sp>
        <p:sp>
          <p:nvSpPr>
            <p:cNvPr id="274" name="Text Box 90"/>
            <p:cNvSpPr txBox="1">
              <a:spLocks noChangeArrowheads="1"/>
            </p:cNvSpPr>
            <p:nvPr/>
          </p:nvSpPr>
          <p:spPr bwMode="auto">
            <a:xfrm>
              <a:off x="3834" y="2457"/>
              <a:ext cx="250"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r>
                <a:rPr kumimoji="1" lang="zh-CN" altLang="en-US">
                  <a:solidFill>
                    <a:schemeClr val="accent2"/>
                  </a:solidFill>
                  <a:effectLst>
                    <a:outerShdw blurRad="38100" dist="38100" dir="2700000" algn="tl">
                      <a:srgbClr val="000000"/>
                    </a:outerShdw>
                  </a:effectLst>
                </a:rPr>
                <a:t>+</a:t>
              </a:r>
            </a:p>
          </p:txBody>
        </p:sp>
        <p:sp>
          <p:nvSpPr>
            <p:cNvPr id="275" name="Rectangle 91"/>
            <p:cNvSpPr>
              <a:spLocks noChangeArrowheads="1"/>
            </p:cNvSpPr>
            <p:nvPr/>
          </p:nvSpPr>
          <p:spPr bwMode="auto">
            <a:xfrm>
              <a:off x="4247" y="2658"/>
              <a:ext cx="120" cy="222"/>
            </a:xfrm>
            <a:prstGeom prst="rect">
              <a:avLst/>
            </a:prstGeom>
            <a:solidFill>
              <a:srgbClr val="FFFFFF"/>
            </a:solidFill>
            <a:ln w="38100">
              <a:solidFill>
                <a:srgbClr val="4D4D4D"/>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eaLnBrk="1" hangingPunct="1"/>
              <a:endParaRPr kumimoji="1" lang="zh-CN" altLang="en-US" sz="2400">
                <a:solidFill>
                  <a:srgbClr val="4D4D4D"/>
                </a:solidFill>
              </a:endParaRPr>
            </a:p>
          </p:txBody>
        </p:sp>
      </p:grpSp>
      <p:sp>
        <p:nvSpPr>
          <p:cNvPr id="276" name="Rectangle 87"/>
          <p:cNvSpPr>
            <a:spLocks noChangeArrowheads="1"/>
          </p:cNvSpPr>
          <p:nvPr/>
        </p:nvSpPr>
        <p:spPr bwMode="auto">
          <a:xfrm>
            <a:off x="810260" y="213423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1</a:t>
            </a:r>
            <a:endParaRPr lang="en-US" altLang="zh-CN" sz="2400" i="1" baseline="-25000">
              <a:solidFill>
                <a:schemeClr val="accent2"/>
              </a:solidFill>
            </a:endParaRPr>
          </a:p>
        </p:txBody>
      </p:sp>
      <p:sp>
        <p:nvSpPr>
          <p:cNvPr id="277" name="Rectangle 87"/>
          <p:cNvSpPr>
            <a:spLocks noChangeArrowheads="1"/>
          </p:cNvSpPr>
          <p:nvPr/>
        </p:nvSpPr>
        <p:spPr bwMode="auto">
          <a:xfrm>
            <a:off x="2082800" y="1264920"/>
            <a:ext cx="56388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2</a:t>
            </a:r>
            <a:endParaRPr lang="en-US" altLang="zh-CN" sz="2400" i="1" baseline="-25000">
              <a:solidFill>
                <a:schemeClr val="accent2"/>
              </a:solidFill>
            </a:endParaRPr>
          </a:p>
        </p:txBody>
      </p:sp>
      <p:sp>
        <p:nvSpPr>
          <p:cNvPr id="278" name="Rectangle 87"/>
          <p:cNvSpPr>
            <a:spLocks noChangeArrowheads="1"/>
          </p:cNvSpPr>
          <p:nvPr/>
        </p:nvSpPr>
        <p:spPr bwMode="auto">
          <a:xfrm>
            <a:off x="4242435" y="2089150"/>
            <a:ext cx="564515"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1</a:t>
            </a:r>
            <a:r>
              <a:rPr lang="en-US" altLang="zh-CN" i="1" baseline="30000">
                <a:solidFill>
                  <a:schemeClr val="accent2"/>
                </a:solidFill>
              </a:rPr>
              <a:t>'</a:t>
            </a:r>
            <a:endParaRPr lang="en-US" altLang="zh-CN" sz="2400" i="1" baseline="30000">
              <a:solidFill>
                <a:schemeClr val="accent2"/>
              </a:solidFill>
            </a:endParaRPr>
          </a:p>
        </p:txBody>
      </p:sp>
      <p:sp>
        <p:nvSpPr>
          <p:cNvPr id="279" name="Rectangle 87"/>
          <p:cNvSpPr>
            <a:spLocks noChangeArrowheads="1"/>
          </p:cNvSpPr>
          <p:nvPr/>
        </p:nvSpPr>
        <p:spPr bwMode="auto">
          <a:xfrm>
            <a:off x="7519035" y="223202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s</a:t>
            </a:r>
            <a:endParaRPr lang="en-US" altLang="zh-CN" sz="2400" i="1" baseline="-25000">
              <a:solidFill>
                <a:schemeClr val="accent2"/>
              </a:solidFill>
            </a:endParaRPr>
          </a:p>
        </p:txBody>
      </p:sp>
      <p:sp>
        <p:nvSpPr>
          <p:cNvPr id="280" name="Rectangle 87"/>
          <p:cNvSpPr>
            <a:spLocks noChangeArrowheads="1"/>
          </p:cNvSpPr>
          <p:nvPr/>
        </p:nvSpPr>
        <p:spPr bwMode="auto">
          <a:xfrm>
            <a:off x="5158105" y="1255395"/>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2</a:t>
            </a:r>
            <a:r>
              <a:rPr lang="en-US" altLang="zh-CN" i="1" baseline="30000">
                <a:solidFill>
                  <a:schemeClr val="accent2"/>
                </a:solidFill>
              </a:rPr>
              <a:t>'</a:t>
            </a:r>
            <a:endParaRPr lang="en-US" altLang="zh-CN" sz="2400" i="1" baseline="30000">
              <a:solidFill>
                <a:schemeClr val="accent2"/>
              </a:solidFill>
            </a:endParaRPr>
          </a:p>
        </p:txBody>
      </p:sp>
      <p:sp>
        <p:nvSpPr>
          <p:cNvPr id="281" name="Rectangle 87"/>
          <p:cNvSpPr>
            <a:spLocks noChangeArrowheads="1"/>
          </p:cNvSpPr>
          <p:nvPr/>
        </p:nvSpPr>
        <p:spPr bwMode="auto">
          <a:xfrm>
            <a:off x="1084580" y="1102360"/>
            <a:ext cx="55499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ea"/>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ea"/>
              </a:defRPr>
            </a:lvl9pPr>
          </a:lstStyle>
          <a:p>
            <a:pPr algn="l"/>
            <a:r>
              <a:rPr lang="en-US" altLang="zh-CN" i="1">
                <a:solidFill>
                  <a:schemeClr val="accent2"/>
                </a:solidFill>
              </a:rPr>
              <a:t>I</a:t>
            </a:r>
            <a:r>
              <a:rPr lang="en-US" altLang="zh-CN" i="1" baseline="-25000">
                <a:solidFill>
                  <a:schemeClr val="accent2"/>
                </a:solidFill>
              </a:rPr>
              <a:t>s</a:t>
            </a:r>
            <a:endParaRPr lang="en-US" altLang="zh-CN" sz="2400" i="1" baseline="-25000">
              <a:solidFill>
                <a:schemeClr val="accent2"/>
              </a:solidFill>
            </a:endParaRPr>
          </a:p>
        </p:txBody>
      </p:sp>
      <p:sp>
        <p:nvSpPr>
          <p:cNvPr id="283" name="Text Box 183"/>
          <p:cNvSpPr txBox="1">
            <a:spLocks noChangeArrowheads="1"/>
          </p:cNvSpPr>
          <p:nvPr/>
        </p:nvSpPr>
        <p:spPr bwMode="auto">
          <a:xfrm>
            <a:off x="4927600" y="3334385"/>
            <a:ext cx="4062413"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pPr algn="l" eaLnBrk="1" hangingPunct="1">
              <a:spcBef>
                <a:spcPct val="50000"/>
              </a:spcBef>
            </a:pPr>
            <a:r>
              <a:rPr kumimoji="1" lang="zh-CN" altLang="en-US">
                <a:solidFill>
                  <a:schemeClr val="accent2"/>
                </a:solidFill>
              </a:rPr>
              <a:t>（</a:t>
            </a:r>
            <a:r>
              <a:rPr kumimoji="1" lang="en-US" altLang="zh-CN">
                <a:solidFill>
                  <a:schemeClr val="accent2"/>
                </a:solidFill>
              </a:rPr>
              <a:t>C）I</a:t>
            </a:r>
            <a:r>
              <a:rPr kumimoji="1" lang="en-US" altLang="zh-CN" baseline="-25000">
                <a:solidFill>
                  <a:schemeClr val="accent2"/>
                </a:solidFill>
              </a:rPr>
              <a:t>S</a:t>
            </a:r>
            <a:r>
              <a:rPr lang="zh-CN" altLang="en-US">
                <a:solidFill>
                  <a:schemeClr val="accent2"/>
                </a:solidFill>
              </a:rPr>
              <a:t>单独作用电路</a:t>
            </a:r>
          </a:p>
        </p:txBody>
      </p:sp>
      <p:sp>
        <p:nvSpPr>
          <p:cNvPr id="289" name="Text Box 189"/>
          <p:cNvSpPr txBox="1">
            <a:spLocks noChangeArrowheads="1"/>
          </p:cNvSpPr>
          <p:nvPr/>
        </p:nvSpPr>
        <p:spPr bwMode="auto">
          <a:xfrm>
            <a:off x="616585" y="5788025"/>
            <a:ext cx="1590040" cy="5797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pPr algn="l" eaLnBrk="1" hangingPunct="1">
              <a:spcBef>
                <a:spcPct val="50000"/>
              </a:spcBef>
            </a:pPr>
            <a:r>
              <a:rPr kumimoji="1" lang="zh-CN" altLang="en-US" sz="2400">
                <a:solidFill>
                  <a:schemeClr val="accent2"/>
                </a:solidFill>
              </a:rPr>
              <a:t>同理</a:t>
            </a:r>
            <a:r>
              <a:rPr kumimoji="1" lang="zh-CN" altLang="en-US" sz="3200">
                <a:solidFill>
                  <a:schemeClr val="accent2"/>
                </a:solidFill>
              </a:rPr>
              <a:t>：</a:t>
            </a:r>
          </a:p>
        </p:txBody>
      </p:sp>
      <p:sp>
        <p:nvSpPr>
          <p:cNvPr id="291" name="Text Box 191"/>
          <p:cNvSpPr txBox="1">
            <a:spLocks noChangeArrowheads="1"/>
          </p:cNvSpPr>
          <p:nvPr/>
        </p:nvSpPr>
        <p:spPr bwMode="auto">
          <a:xfrm>
            <a:off x="7437755" y="6360160"/>
            <a:ext cx="1727200" cy="406400"/>
          </a:xfrm>
          <a:prstGeom prst="rect">
            <a:avLst/>
          </a:prstGeom>
          <a:solidFill>
            <a:schemeClr val="bg1"/>
          </a:solidFill>
          <a:ln w="9525">
            <a:solidFill>
              <a:srgbClr val="FF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pPr eaLnBrk="1" hangingPunct="1"/>
            <a:r>
              <a:rPr kumimoji="1" lang="zh-CN" altLang="en-US" sz="2000">
                <a:solidFill>
                  <a:schemeClr val="accent2"/>
                </a:solidFill>
              </a:rPr>
              <a:t>用支路法证明</a:t>
            </a:r>
          </a:p>
        </p:txBody>
      </p:sp>
      <p:sp>
        <p:nvSpPr>
          <p:cNvPr id="292" name="Line 192"/>
          <p:cNvSpPr>
            <a:spLocks noChangeShapeType="1"/>
          </p:cNvSpPr>
          <p:nvPr/>
        </p:nvSpPr>
        <p:spPr bwMode="auto">
          <a:xfrm>
            <a:off x="4718050" y="3181985"/>
            <a:ext cx="0" cy="1905000"/>
          </a:xfrm>
          <a:prstGeom prst="line">
            <a:avLst/>
          </a:prstGeom>
          <a:noFill/>
          <a:ln w="9525">
            <a:solidFill>
              <a:srgbClr val="FF99F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endParaRPr lang="zh-CN" altLang="en-US"/>
          </a:p>
        </p:txBody>
      </p:sp>
      <p:sp>
        <p:nvSpPr>
          <p:cNvPr id="293" name="Line 193"/>
          <p:cNvSpPr>
            <a:spLocks noChangeShapeType="1"/>
          </p:cNvSpPr>
          <p:nvPr/>
        </p:nvSpPr>
        <p:spPr bwMode="auto">
          <a:xfrm>
            <a:off x="203200" y="3164523"/>
            <a:ext cx="9023350" cy="0"/>
          </a:xfrm>
          <a:prstGeom prst="line">
            <a:avLst/>
          </a:prstGeom>
          <a:noFill/>
          <a:ln w="19050">
            <a:solidFill>
              <a:srgbClr val="FF99F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endParaRPr lang="zh-CN" altLang="en-US"/>
          </a:p>
        </p:txBody>
      </p:sp>
      <p:sp>
        <p:nvSpPr>
          <p:cNvPr id="294" name="Rectangle 194"/>
          <p:cNvSpPr>
            <a:spLocks noChangeArrowheads="1"/>
          </p:cNvSpPr>
          <p:nvPr/>
        </p:nvSpPr>
        <p:spPr bwMode="auto">
          <a:xfrm>
            <a:off x="452120" y="3305493"/>
            <a:ext cx="3643630" cy="51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FF33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defPPr>
              <a:defRPr lang="en-US"/>
            </a:defPPr>
            <a:lvl1pPr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1pPr>
            <a:lvl2pPr marL="4572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2pPr>
            <a:lvl3pPr marL="9144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3pPr>
            <a:lvl4pPr marL="13716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4pPr>
            <a:lvl5pPr marL="1828800" algn="ctr" rtl="0" eaLnBrk="0" fontAlgn="base" hangingPunct="0">
              <a:spcBef>
                <a:spcPct val="0"/>
              </a:spcBef>
              <a:spcAft>
                <a:spcPct val="0"/>
              </a:spcAft>
              <a:defRPr sz="2800" b="1" kern="1200">
                <a:solidFill>
                  <a:srgbClr val="00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000000"/>
                </a:solidFill>
                <a:latin typeface="Times New Roman" panose="02020603050405020304" pitchFamily="18" charset="0"/>
                <a:ea typeface="宋体" panose="02010600030101010101" pitchFamily="2" charset="-122"/>
                <a:cs typeface="+mn-cs"/>
              </a:defRPr>
            </a:lvl9pPr>
          </a:lstStyle>
          <a:p>
            <a:r>
              <a:rPr lang="zh-CN" altLang="en-US">
                <a:solidFill>
                  <a:schemeClr val="accent2"/>
                </a:solidFill>
              </a:rPr>
              <a:t>（</a:t>
            </a:r>
            <a:r>
              <a:rPr lang="en-US" altLang="zh-CN">
                <a:solidFill>
                  <a:schemeClr val="accent2"/>
                </a:solidFill>
              </a:rPr>
              <a:t>b）u</a:t>
            </a:r>
            <a:r>
              <a:rPr lang="en-US" altLang="zh-CN" baseline="-25000">
                <a:solidFill>
                  <a:schemeClr val="accent2"/>
                </a:solidFill>
              </a:rPr>
              <a:t>s1</a:t>
            </a:r>
            <a:r>
              <a:rPr lang="zh-CN" altLang="en-US">
                <a:solidFill>
                  <a:schemeClr val="accent2"/>
                </a:solidFill>
              </a:rPr>
              <a:t>单独作用电路</a:t>
            </a:r>
          </a:p>
        </p:txBody>
      </p:sp>
      <p:graphicFrame>
        <p:nvGraphicFramePr>
          <p:cNvPr id="5" name="对象 4"/>
          <p:cNvGraphicFramePr/>
          <p:nvPr/>
        </p:nvGraphicFramePr>
        <p:xfrm>
          <a:off x="5706745" y="3721735"/>
          <a:ext cx="2437765" cy="981710"/>
        </p:xfrm>
        <a:graphic>
          <a:graphicData uri="http://schemas.openxmlformats.org/presentationml/2006/ole">
            <mc:AlternateContent xmlns:mc="http://schemas.openxmlformats.org/markup-compatibility/2006">
              <mc:Choice xmlns:v="urn:schemas-microsoft-com:vml" Requires="v">
                <p:oleObj spid="_x0000_s32787" r:id="rId3" imgW="1785620" imgH="834390" progId="Equation.KSEE3">
                  <p:embed/>
                </p:oleObj>
              </mc:Choice>
              <mc:Fallback>
                <p:oleObj r:id="rId3" imgW="1785620" imgH="834390" progId="Equation.KSEE3">
                  <p:embed/>
                  <p:pic>
                    <p:nvPicPr>
                      <p:cNvPr id="0" name="图片 5"/>
                      <p:cNvPicPr/>
                      <p:nvPr/>
                    </p:nvPicPr>
                    <p:blipFill>
                      <a:blip r:embed="rId4"/>
                      <a:stretch>
                        <a:fillRect/>
                      </a:stretch>
                    </p:blipFill>
                    <p:spPr>
                      <a:xfrm>
                        <a:off x="5706745" y="3721735"/>
                        <a:ext cx="2437765" cy="981710"/>
                      </a:xfrm>
                      <a:prstGeom prst="rect">
                        <a:avLst/>
                      </a:prstGeom>
                    </p:spPr>
                  </p:pic>
                </p:oleObj>
              </mc:Fallback>
            </mc:AlternateContent>
          </a:graphicData>
        </a:graphic>
      </p:graphicFrame>
      <p:pic>
        <p:nvPicPr>
          <p:cNvPr id="8" name="图片 7"/>
          <p:cNvPicPr>
            <a:picLocks noChangeAspect="1"/>
          </p:cNvPicPr>
          <p:nvPr/>
        </p:nvPicPr>
        <p:blipFill>
          <a:blip r:embed="rId5"/>
          <a:stretch>
            <a:fillRect/>
          </a:stretch>
        </p:blipFill>
        <p:spPr>
          <a:xfrm>
            <a:off x="1663700" y="5730875"/>
            <a:ext cx="1963420" cy="636905"/>
          </a:xfrm>
          <a:prstGeom prst="rect">
            <a:avLst/>
          </a:prstGeom>
        </p:spPr>
      </p:pic>
      <p:graphicFrame>
        <p:nvGraphicFramePr>
          <p:cNvPr id="10" name="对象 9"/>
          <p:cNvGraphicFramePr/>
          <p:nvPr/>
        </p:nvGraphicFramePr>
        <p:xfrm>
          <a:off x="809625" y="3853815"/>
          <a:ext cx="3260725" cy="863600"/>
        </p:xfrm>
        <a:graphic>
          <a:graphicData uri="http://schemas.openxmlformats.org/presentationml/2006/ole">
            <mc:AlternateContent xmlns:mc="http://schemas.openxmlformats.org/markup-compatibility/2006">
              <mc:Choice xmlns:v="urn:schemas-microsoft-com:vml" Requires="v">
                <p:oleObj spid="_x0000_s32788" r:id="rId6" imgW="4241165" imgH="879475" progId="Equation.KSEE3">
                  <p:embed/>
                </p:oleObj>
              </mc:Choice>
              <mc:Fallback>
                <p:oleObj r:id="rId6" imgW="4241165" imgH="879475" progId="Equation.KSEE3">
                  <p:embed/>
                  <p:pic>
                    <p:nvPicPr>
                      <p:cNvPr id="0" name="图片 10"/>
                      <p:cNvPicPr/>
                      <p:nvPr/>
                    </p:nvPicPr>
                    <p:blipFill>
                      <a:blip r:embed="rId7"/>
                      <a:stretch>
                        <a:fillRect/>
                      </a:stretch>
                    </p:blipFill>
                    <p:spPr>
                      <a:xfrm>
                        <a:off x="809625" y="3853815"/>
                        <a:ext cx="3260725" cy="863600"/>
                      </a:xfrm>
                      <a:prstGeom prst="rect">
                        <a:avLst/>
                      </a:prstGeom>
                    </p:spPr>
                  </p:pic>
                </p:oleObj>
              </mc:Fallback>
            </mc:AlternateContent>
          </a:graphicData>
        </a:graphic>
      </p:graphicFrame>
      <p:graphicFrame>
        <p:nvGraphicFramePr>
          <p:cNvPr id="12" name="对象 11"/>
          <p:cNvGraphicFramePr/>
          <p:nvPr/>
        </p:nvGraphicFramePr>
        <p:xfrm>
          <a:off x="699770" y="4703445"/>
          <a:ext cx="4018280" cy="1026795"/>
        </p:xfrm>
        <a:graphic>
          <a:graphicData uri="http://schemas.openxmlformats.org/presentationml/2006/ole">
            <mc:AlternateContent xmlns:mc="http://schemas.openxmlformats.org/markup-compatibility/2006">
              <mc:Choice xmlns:v="urn:schemas-microsoft-com:vml" Requires="v">
                <p:oleObj spid="_x0000_s32789" r:id="rId8" imgW="3386455" imgH="1042035" progId="Equation.KSEE3">
                  <p:embed/>
                </p:oleObj>
              </mc:Choice>
              <mc:Fallback>
                <p:oleObj r:id="rId8" imgW="3386455" imgH="1042035" progId="Equation.KSEE3">
                  <p:embed/>
                  <p:pic>
                    <p:nvPicPr>
                      <p:cNvPr id="0" name="图片 12"/>
                      <p:cNvPicPr/>
                      <p:nvPr/>
                    </p:nvPicPr>
                    <p:blipFill>
                      <a:blip r:embed="rId9"/>
                      <a:stretch>
                        <a:fillRect/>
                      </a:stretch>
                    </p:blipFill>
                    <p:spPr>
                      <a:xfrm>
                        <a:off x="699770" y="4703445"/>
                        <a:ext cx="4018280" cy="1026795"/>
                      </a:xfrm>
                      <a:prstGeom prst="rect">
                        <a:avLst/>
                      </a:prstGeom>
                    </p:spPr>
                  </p:pic>
                </p:oleObj>
              </mc:Fallback>
            </mc:AlternateContent>
          </a:graphicData>
        </a:graphic>
      </p:graphicFrame>
      <p:cxnSp>
        <p:nvCxnSpPr>
          <p:cNvPr id="16" name="直接连接符 15"/>
          <p:cNvCxnSpPr/>
          <p:nvPr/>
        </p:nvCxnSpPr>
        <p:spPr>
          <a:xfrm>
            <a:off x="3366770" y="5791200"/>
            <a:ext cx="916940" cy="1397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9"/>
                                        </p:tgtEl>
                                        <p:attrNameLst>
                                          <p:attrName>style.visibility</p:attrName>
                                        </p:attrNameLst>
                                      </p:cBhvr>
                                      <p:to>
                                        <p:strVal val="visible"/>
                                      </p:to>
                                    </p:set>
                                    <p:animEffect transition="in" filter="blinds(horizontal)">
                                      <p:cBhvr>
                                        <p:cTn id="7" dur="500"/>
                                        <p:tgtEl>
                                          <p:spTgt spid="199"/>
                                        </p:tgtEl>
                                      </p:cBhvr>
                                    </p:animEffect>
                                  </p:childTnLst>
                                </p:cTn>
                              </p:par>
                              <p:par>
                                <p:cTn id="8" presetID="3" presetClass="entr" presetSubtype="10" fill="hold" nodeType="withEffect">
                                  <p:stCondLst>
                                    <p:cond delay="0"/>
                                  </p:stCondLst>
                                  <p:childTnLst>
                                    <p:set>
                                      <p:cBhvr>
                                        <p:cTn id="9" dur="1" fill="hold">
                                          <p:stCondLst>
                                            <p:cond delay="0"/>
                                          </p:stCondLst>
                                        </p:cTn>
                                        <p:tgtEl>
                                          <p:spTgt spid="226"/>
                                        </p:tgtEl>
                                        <p:attrNameLst>
                                          <p:attrName>style.visibility</p:attrName>
                                        </p:attrNameLst>
                                      </p:cBhvr>
                                      <p:to>
                                        <p:strVal val="visible"/>
                                      </p:to>
                                    </p:set>
                                    <p:animEffect transition="in" filter="blinds(horizontal)">
                                      <p:cBhvr>
                                        <p:cTn id="10" dur="500"/>
                                        <p:tgtEl>
                                          <p:spTgt spid="226"/>
                                        </p:tgtEl>
                                      </p:cBhvr>
                                    </p:animEffect>
                                  </p:childTnLst>
                                </p:cTn>
                              </p:par>
                              <p:par>
                                <p:cTn id="11" presetID="3" presetClass="entr" presetSubtype="10" fill="hold" nodeType="withEffect">
                                  <p:stCondLst>
                                    <p:cond delay="0"/>
                                  </p:stCondLst>
                                  <p:childTnLst>
                                    <p:set>
                                      <p:cBhvr>
                                        <p:cTn id="12" dur="1" fill="hold">
                                          <p:stCondLst>
                                            <p:cond delay="0"/>
                                          </p:stCondLst>
                                        </p:cTn>
                                        <p:tgtEl>
                                          <p:spTgt spid="249"/>
                                        </p:tgtEl>
                                        <p:attrNameLst>
                                          <p:attrName>style.visibility</p:attrName>
                                        </p:attrNameLst>
                                      </p:cBhvr>
                                      <p:to>
                                        <p:strVal val="visible"/>
                                      </p:to>
                                    </p:set>
                                    <p:animEffect transition="in" filter="blinds(horizontal)">
                                      <p:cBhvr>
                                        <p:cTn id="13" dur="500"/>
                                        <p:tgtEl>
                                          <p:spTgt spid="24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76"/>
                                        </p:tgtEl>
                                        <p:attrNameLst>
                                          <p:attrName>style.visibility</p:attrName>
                                        </p:attrNameLst>
                                      </p:cBhvr>
                                      <p:to>
                                        <p:strVal val="visible"/>
                                      </p:to>
                                    </p:set>
                                    <p:animEffect transition="in" filter="blinds(horizontal)">
                                      <p:cBhvr>
                                        <p:cTn id="16" dur="500"/>
                                        <p:tgtEl>
                                          <p:spTgt spid="27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77"/>
                                        </p:tgtEl>
                                        <p:attrNameLst>
                                          <p:attrName>style.visibility</p:attrName>
                                        </p:attrNameLst>
                                      </p:cBhvr>
                                      <p:to>
                                        <p:strVal val="visible"/>
                                      </p:to>
                                    </p:set>
                                    <p:animEffect transition="in" filter="blinds(horizontal)">
                                      <p:cBhvr>
                                        <p:cTn id="19" dur="500"/>
                                        <p:tgtEl>
                                          <p:spTgt spid="27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78"/>
                                        </p:tgtEl>
                                        <p:attrNameLst>
                                          <p:attrName>style.visibility</p:attrName>
                                        </p:attrNameLst>
                                      </p:cBhvr>
                                      <p:to>
                                        <p:strVal val="visible"/>
                                      </p:to>
                                    </p:set>
                                    <p:animEffect transition="in" filter="blinds(horizontal)">
                                      <p:cBhvr>
                                        <p:cTn id="22" dur="500"/>
                                        <p:tgtEl>
                                          <p:spTgt spid="278"/>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79"/>
                                        </p:tgtEl>
                                        <p:attrNameLst>
                                          <p:attrName>style.visibility</p:attrName>
                                        </p:attrNameLst>
                                      </p:cBhvr>
                                      <p:to>
                                        <p:strVal val="visible"/>
                                      </p:to>
                                    </p:set>
                                    <p:animEffect transition="in" filter="blinds(horizontal)">
                                      <p:cBhvr>
                                        <p:cTn id="25" dur="500"/>
                                        <p:tgtEl>
                                          <p:spTgt spid="279"/>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80"/>
                                        </p:tgtEl>
                                        <p:attrNameLst>
                                          <p:attrName>style.visibility</p:attrName>
                                        </p:attrNameLst>
                                      </p:cBhvr>
                                      <p:to>
                                        <p:strVal val="visible"/>
                                      </p:to>
                                    </p:set>
                                    <p:animEffect transition="in" filter="blinds(horizontal)">
                                      <p:cBhvr>
                                        <p:cTn id="28" dur="500"/>
                                        <p:tgtEl>
                                          <p:spTgt spid="280"/>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81"/>
                                        </p:tgtEl>
                                        <p:attrNameLst>
                                          <p:attrName>style.visibility</p:attrName>
                                        </p:attrNameLst>
                                      </p:cBhvr>
                                      <p:to>
                                        <p:strVal val="visible"/>
                                      </p:to>
                                    </p:set>
                                    <p:animEffect transition="in" filter="blinds(horizontal)">
                                      <p:cBhvr>
                                        <p:cTn id="31" dur="500"/>
                                        <p:tgtEl>
                                          <p:spTgt spid="281"/>
                                        </p:tgtEl>
                                      </p:cBhvr>
                                    </p:animEffect>
                                  </p:childTnLst>
                                </p:cTn>
                              </p:par>
                              <p:par>
                                <p:cTn id="32" presetID="3" presetClass="entr" presetSubtype="10" fill="hold" nodeType="withEffect">
                                  <p:stCondLst>
                                    <p:cond delay="0"/>
                                  </p:stCondLst>
                                  <p:childTnLst>
                                    <p:set>
                                      <p:cBhvr>
                                        <p:cTn id="33" dur="1" fill="hold">
                                          <p:stCondLst>
                                            <p:cond delay="0"/>
                                          </p:stCondLst>
                                        </p:cTn>
                                        <p:tgtEl>
                                          <p:spTgt spid="293"/>
                                        </p:tgtEl>
                                        <p:attrNameLst>
                                          <p:attrName>style.visibility</p:attrName>
                                        </p:attrNameLst>
                                      </p:cBhvr>
                                      <p:to>
                                        <p:strVal val="visible"/>
                                      </p:to>
                                    </p:set>
                                    <p:animEffect transition="in" filter="blinds(horizontal)">
                                      <p:cBhvr>
                                        <p:cTn id="34" dur="500"/>
                                        <p:tgtEl>
                                          <p:spTgt spid="29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94"/>
                                        </p:tgtEl>
                                        <p:attrNameLst>
                                          <p:attrName>style.visibility</p:attrName>
                                        </p:attrNameLst>
                                      </p:cBhvr>
                                      <p:to>
                                        <p:strVal val="visible"/>
                                      </p:to>
                                    </p:set>
                                    <p:animEffect transition="in" filter="blinds(horizontal)">
                                      <p:cBhvr>
                                        <p:cTn id="39" dur="500"/>
                                        <p:tgtEl>
                                          <p:spTgt spid="294"/>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linds(horizontal)">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283"/>
                                        </p:tgtEl>
                                        <p:attrNameLst>
                                          <p:attrName>style.visibility</p:attrName>
                                        </p:attrNameLst>
                                      </p:cBhvr>
                                      <p:to>
                                        <p:strVal val="visible"/>
                                      </p:to>
                                    </p:set>
                                    <p:animEffect transition="in" filter="blinds(horizontal)">
                                      <p:cBhvr>
                                        <p:cTn id="49" dur="500"/>
                                        <p:tgtEl>
                                          <p:spTgt spid="283"/>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blinds(horizontal)">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blinds(horizontal)">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89"/>
                                        </p:tgtEl>
                                        <p:attrNameLst>
                                          <p:attrName>style.visibility</p:attrName>
                                        </p:attrNameLst>
                                      </p:cBhvr>
                                      <p:to>
                                        <p:strVal val="visible"/>
                                      </p:to>
                                    </p:set>
                                    <p:animEffect transition="in" filter="blinds(horizontal)">
                                      <p:cBhvr>
                                        <p:cTn id="64" dur="500"/>
                                        <p:tgtEl>
                                          <p:spTgt spid="289"/>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blinds(horizontal)">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 grpId="0" animBg="1"/>
      <p:bldP spid="277" grpId="0" animBg="1"/>
      <p:bldP spid="278" grpId="0" animBg="1"/>
      <p:bldP spid="279" grpId="0" animBg="1"/>
      <p:bldP spid="280" grpId="0" animBg="1"/>
      <p:bldP spid="281" grpId="0" animBg="1"/>
      <p:bldP spid="283" grpId="0" animBg="1"/>
      <p:bldP spid="289" grpId="0" animBg="1"/>
      <p:bldP spid="29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460" name="Rectangle 92"/>
          <p:cNvSpPr>
            <a:spLocks noChangeArrowheads="1"/>
          </p:cNvSpPr>
          <p:nvPr/>
        </p:nvSpPr>
        <p:spPr bwMode="auto">
          <a:xfrm>
            <a:off x="609600" y="433705"/>
            <a:ext cx="3352800" cy="68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lvl1pPr algn="l">
              <a:defRPr sz="2400">
                <a:solidFill>
                  <a:schemeClr val="tx1"/>
                </a:solidFill>
                <a:latin typeface="Times New Roman" panose="02020603050405020304" pitchFamily="18" charset="0"/>
                <a:ea typeface="宋体" panose="02010600030101010101" pitchFamily="2" charset="-122"/>
              </a:defRPr>
            </a:lvl1pPr>
            <a:lvl2pPr algn="l">
              <a:defRPr sz="2400">
                <a:solidFill>
                  <a:schemeClr val="tx1"/>
                </a:solidFill>
                <a:latin typeface="Times New Roman" panose="02020603050405020304" pitchFamily="18" charset="0"/>
                <a:ea typeface="宋体" panose="02010600030101010101" pitchFamily="2" charset="-122"/>
              </a:defRPr>
            </a:lvl2pPr>
            <a:lvl3pPr algn="l">
              <a:defRPr sz="2400">
                <a:solidFill>
                  <a:schemeClr val="tx1"/>
                </a:solidFill>
                <a:latin typeface="Times New Roman" panose="02020603050405020304" pitchFamily="18" charset="0"/>
                <a:ea typeface="宋体" panose="02010600030101010101" pitchFamily="2" charset="-122"/>
              </a:defRPr>
            </a:lvl3pPr>
            <a:lvl4pPr algn="l">
              <a:defRPr sz="2400">
                <a:solidFill>
                  <a:schemeClr val="tx1"/>
                </a:solidFill>
                <a:latin typeface="Times New Roman" panose="02020603050405020304" pitchFamily="18" charset="0"/>
                <a:ea typeface="宋体" panose="02010600030101010101" pitchFamily="2" charset="-122"/>
              </a:defRPr>
            </a:lvl4pPr>
            <a:lvl5pPr algn="l">
              <a:defRPr sz="2400">
                <a:solidFill>
                  <a:schemeClr val="tx1"/>
                </a:solidFill>
                <a:latin typeface="Times New Roman" panose="02020603050405020304" pitchFamily="18" charset="0"/>
                <a:ea typeface="宋体" panose="02010600030101010101" pitchFamily="2" charset="-122"/>
              </a:defRPr>
            </a:lvl5pPr>
            <a:lvl6pPr marL="4572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9144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13716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18288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85000"/>
              </a:lnSpc>
              <a:spcBef>
                <a:spcPct val="0"/>
              </a:spcBef>
              <a:spcAft>
                <a:spcPct val="0"/>
              </a:spcAft>
              <a:buClrTx/>
              <a:buSzTx/>
              <a:buFontTx/>
              <a:buNone/>
              <a:defRPr/>
            </a:pPr>
            <a:r>
              <a:rPr kumimoji="1" lang="zh-CN" altLang="en-US" sz="2800" b="1" i="0" u="none" strike="noStrike" kern="1200" cap="none" spc="0" normalizeH="0" baseline="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应用支路法求解:</a:t>
            </a:r>
          </a:p>
        </p:txBody>
      </p:sp>
      <p:grpSp>
        <p:nvGrpSpPr>
          <p:cNvPr id="7171" name="Group 93"/>
          <p:cNvGrpSpPr/>
          <p:nvPr/>
        </p:nvGrpSpPr>
        <p:grpSpPr>
          <a:xfrm>
            <a:off x="5111750" y="1004888"/>
            <a:ext cx="3776663" cy="1895475"/>
            <a:chOff x="121" y="290"/>
            <a:chExt cx="1881" cy="1011"/>
          </a:xfrm>
        </p:grpSpPr>
        <p:sp>
          <p:nvSpPr>
            <p:cNvPr id="7236" name="Line 94"/>
            <p:cNvSpPr/>
            <p:nvPr/>
          </p:nvSpPr>
          <p:spPr>
            <a:xfrm>
              <a:off x="285" y="688"/>
              <a:ext cx="0" cy="0"/>
            </a:xfrm>
            <a:prstGeom prst="line">
              <a:avLst/>
            </a:prstGeom>
            <a:ln w="9525" cap="flat" cmpd="sng">
              <a:solidFill>
                <a:schemeClr val="tx1"/>
              </a:solidFill>
              <a:prstDash val="solid"/>
              <a:headEnd type="none" w="med" len="med"/>
              <a:tailEnd type="none" w="med" len="med"/>
            </a:ln>
          </p:spPr>
        </p:sp>
        <p:sp>
          <p:nvSpPr>
            <p:cNvPr id="7237" name="Oval 95"/>
            <p:cNvSpPr/>
            <p:nvPr/>
          </p:nvSpPr>
          <p:spPr>
            <a:xfrm>
              <a:off x="346" y="466"/>
              <a:ext cx="243" cy="222"/>
            </a:xfrm>
            <a:prstGeom prst="ellipse">
              <a:avLst/>
            </a:prstGeom>
            <a:noFill/>
            <a:ln w="38100"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7238" name="Line 96"/>
            <p:cNvSpPr/>
            <p:nvPr/>
          </p:nvSpPr>
          <p:spPr>
            <a:xfrm>
              <a:off x="468" y="299"/>
              <a:ext cx="0" cy="557"/>
            </a:xfrm>
            <a:prstGeom prst="line">
              <a:avLst/>
            </a:prstGeom>
            <a:ln w="38100" cap="flat" cmpd="sng">
              <a:solidFill>
                <a:schemeClr val="tx1"/>
              </a:solidFill>
              <a:prstDash val="solid"/>
              <a:miter/>
              <a:headEnd type="none" w="med" len="med"/>
              <a:tailEnd type="none" w="med" len="med"/>
            </a:ln>
          </p:spPr>
        </p:sp>
        <p:sp>
          <p:nvSpPr>
            <p:cNvPr id="7239" name="Rectangle 97"/>
            <p:cNvSpPr/>
            <p:nvPr/>
          </p:nvSpPr>
          <p:spPr>
            <a:xfrm>
              <a:off x="406" y="856"/>
              <a:ext cx="123" cy="223"/>
            </a:xfrm>
            <a:prstGeom prst="rect">
              <a:avLst/>
            </a:prstGeom>
            <a:noFill/>
            <a:ln w="38100" cap="flat" cmpd="sng">
              <a:solidFill>
                <a:schemeClr val="tx1"/>
              </a:solidFill>
              <a:prstDash val="solid"/>
              <a:miter/>
              <a:headEnd type="none" w="med" len="med"/>
              <a:tailEnd type="none" w="med" len="med"/>
            </a:ln>
          </p:spPr>
          <p:txBody>
            <a:bodyPr wrap="none" anchor="ctr"/>
            <a:lstStyle/>
            <a:p>
              <a:pPr lvl="0" eaLnBrk="1" hangingPunct="1"/>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7240" name="Line 98"/>
            <p:cNvSpPr/>
            <p:nvPr/>
          </p:nvSpPr>
          <p:spPr>
            <a:xfrm>
              <a:off x="468" y="1079"/>
              <a:ext cx="0" cy="222"/>
            </a:xfrm>
            <a:prstGeom prst="line">
              <a:avLst/>
            </a:prstGeom>
            <a:ln w="38100" cap="flat" cmpd="sng">
              <a:solidFill>
                <a:schemeClr val="tx1"/>
              </a:solidFill>
              <a:prstDash val="solid"/>
              <a:headEnd type="none" w="med" len="med"/>
              <a:tailEnd type="none" w="med" len="med"/>
            </a:ln>
          </p:spPr>
        </p:sp>
        <p:sp>
          <p:nvSpPr>
            <p:cNvPr id="7241" name="Text Box 99"/>
            <p:cNvSpPr txBox="1"/>
            <p:nvPr/>
          </p:nvSpPr>
          <p:spPr>
            <a:xfrm>
              <a:off x="226" y="290"/>
              <a:ext cx="244" cy="536"/>
            </a:xfrm>
            <a:prstGeom prst="rect">
              <a:avLst/>
            </a:prstGeom>
            <a:noFill/>
            <a:ln w="9525">
              <a:noFill/>
            </a:ln>
          </p:spPr>
          <p:txBody>
            <a:bodyPr anchor="ctr">
              <a:spAutoFit/>
            </a:bodyPr>
            <a:lstStyle/>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endParaRPr lang="zh-CN" altLang="en-US" sz="1600" b="0" dirty="0">
                <a:solidFill>
                  <a:schemeClr val="tx1"/>
                </a:solidFill>
                <a:latin typeface="Times New Roman" panose="02020603050405020304" pitchFamily="18" charset="0"/>
                <a:ea typeface="宋体" panose="02010600030101010101" pitchFamily="2" charset="-122"/>
              </a:endParaRPr>
            </a:p>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grpSp>
          <p:nvGrpSpPr>
            <p:cNvPr id="7242" name="Group 100"/>
            <p:cNvGrpSpPr/>
            <p:nvPr/>
          </p:nvGrpSpPr>
          <p:grpSpPr>
            <a:xfrm>
              <a:off x="1015" y="299"/>
              <a:ext cx="242" cy="1002"/>
              <a:chOff x="3504" y="2064"/>
              <a:chExt cx="192" cy="864"/>
            </a:xfrm>
          </p:grpSpPr>
          <p:grpSp>
            <p:nvGrpSpPr>
              <p:cNvPr id="7258" name="Group 101"/>
              <p:cNvGrpSpPr/>
              <p:nvPr/>
            </p:nvGrpSpPr>
            <p:grpSpPr>
              <a:xfrm flipV="1">
                <a:off x="3504" y="2400"/>
                <a:ext cx="192" cy="192"/>
                <a:chOff x="1344" y="1872"/>
                <a:chExt cx="192" cy="192"/>
              </a:xfrm>
            </p:grpSpPr>
            <p:sp>
              <p:nvSpPr>
                <p:cNvPr id="7261" name="Oval 102"/>
                <p:cNvSpPr/>
                <p:nvPr/>
              </p:nvSpPr>
              <p:spPr>
                <a:xfrm>
                  <a:off x="1344" y="1872"/>
                  <a:ext cx="192" cy="192"/>
                </a:xfrm>
                <a:prstGeom prst="ellipse">
                  <a:avLst/>
                </a:prstGeom>
                <a:noFill/>
                <a:ln w="38100"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7262" name="Line 103"/>
                <p:cNvSpPr/>
                <p:nvPr/>
              </p:nvSpPr>
              <p:spPr>
                <a:xfrm>
                  <a:off x="1344" y="1968"/>
                  <a:ext cx="192" cy="0"/>
                </a:xfrm>
                <a:prstGeom prst="line">
                  <a:avLst/>
                </a:prstGeom>
                <a:ln w="38100" cap="flat" cmpd="sng">
                  <a:solidFill>
                    <a:schemeClr val="tx1"/>
                  </a:solidFill>
                  <a:prstDash val="solid"/>
                  <a:miter/>
                  <a:headEnd type="none" w="med" len="med"/>
                  <a:tailEnd type="none" w="med" len="med"/>
                </a:ln>
              </p:spPr>
            </p:sp>
          </p:grpSp>
          <p:sp>
            <p:nvSpPr>
              <p:cNvPr id="7259" name="Line 104"/>
              <p:cNvSpPr/>
              <p:nvPr/>
            </p:nvSpPr>
            <p:spPr>
              <a:xfrm>
                <a:off x="3600" y="2592"/>
                <a:ext cx="0" cy="336"/>
              </a:xfrm>
              <a:prstGeom prst="line">
                <a:avLst/>
              </a:prstGeom>
              <a:ln w="38100" cap="flat" cmpd="sng">
                <a:solidFill>
                  <a:schemeClr val="tx1"/>
                </a:solidFill>
                <a:prstDash val="solid"/>
                <a:headEnd type="none" w="med" len="med"/>
                <a:tailEnd type="none" w="med" len="med"/>
              </a:ln>
            </p:spPr>
          </p:sp>
          <p:sp>
            <p:nvSpPr>
              <p:cNvPr id="7260" name="Line 105"/>
              <p:cNvSpPr/>
              <p:nvPr/>
            </p:nvSpPr>
            <p:spPr>
              <a:xfrm>
                <a:off x="3600" y="2064"/>
                <a:ext cx="0" cy="336"/>
              </a:xfrm>
              <a:prstGeom prst="line">
                <a:avLst/>
              </a:prstGeom>
              <a:ln w="38100" cap="flat" cmpd="sng">
                <a:solidFill>
                  <a:schemeClr val="tx1"/>
                </a:solidFill>
                <a:prstDash val="solid"/>
                <a:headEnd type="none" w="med" len="med"/>
                <a:tailEnd type="none" w="med" len="med"/>
              </a:ln>
            </p:spPr>
          </p:sp>
        </p:grpSp>
        <p:sp>
          <p:nvSpPr>
            <p:cNvPr id="7243" name="Line 106"/>
            <p:cNvSpPr/>
            <p:nvPr/>
          </p:nvSpPr>
          <p:spPr>
            <a:xfrm>
              <a:off x="467" y="299"/>
              <a:ext cx="1216" cy="0"/>
            </a:xfrm>
            <a:prstGeom prst="line">
              <a:avLst/>
            </a:prstGeom>
            <a:ln w="38100" cap="flat" cmpd="sng">
              <a:solidFill>
                <a:schemeClr val="tx1"/>
              </a:solidFill>
              <a:prstDash val="solid"/>
              <a:headEnd type="none" w="med" len="med"/>
              <a:tailEnd type="none" w="med" len="med"/>
            </a:ln>
          </p:spPr>
        </p:sp>
        <p:grpSp>
          <p:nvGrpSpPr>
            <p:cNvPr id="7244" name="Group 107"/>
            <p:cNvGrpSpPr/>
            <p:nvPr/>
          </p:nvGrpSpPr>
          <p:grpSpPr>
            <a:xfrm>
              <a:off x="1622" y="299"/>
              <a:ext cx="122" cy="1002"/>
              <a:chOff x="4176" y="2064"/>
              <a:chExt cx="96" cy="864"/>
            </a:xfrm>
          </p:grpSpPr>
          <p:sp>
            <p:nvSpPr>
              <p:cNvPr id="7255" name="Rectangle 108"/>
              <p:cNvSpPr/>
              <p:nvPr/>
            </p:nvSpPr>
            <p:spPr>
              <a:xfrm>
                <a:off x="4176" y="2400"/>
                <a:ext cx="96" cy="192"/>
              </a:xfrm>
              <a:prstGeom prst="rect">
                <a:avLst/>
              </a:prstGeom>
              <a:noFill/>
              <a:ln w="38100" cap="flat" cmpd="sng">
                <a:solidFill>
                  <a:schemeClr val="tx1"/>
                </a:solidFill>
                <a:prstDash val="solid"/>
                <a:miter/>
                <a:headEnd type="none" w="med" len="med"/>
                <a:tailEnd type="none" w="med" len="med"/>
              </a:ln>
            </p:spPr>
            <p:txBody>
              <a:bodyPr wrap="none" anchor="ctr"/>
              <a:lstStyle/>
              <a:p>
                <a:pPr lvl="0" eaLnBrk="1" hangingPunct="1"/>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7256" name="Line 109"/>
              <p:cNvSpPr/>
              <p:nvPr/>
            </p:nvSpPr>
            <p:spPr>
              <a:xfrm>
                <a:off x="4224" y="2592"/>
                <a:ext cx="0" cy="336"/>
              </a:xfrm>
              <a:prstGeom prst="line">
                <a:avLst/>
              </a:prstGeom>
              <a:ln w="38100" cap="flat" cmpd="sng">
                <a:solidFill>
                  <a:schemeClr val="tx1"/>
                </a:solidFill>
                <a:prstDash val="solid"/>
                <a:headEnd type="none" w="med" len="med"/>
                <a:tailEnd type="none" w="med" len="med"/>
              </a:ln>
            </p:spPr>
          </p:sp>
          <p:sp>
            <p:nvSpPr>
              <p:cNvPr id="7257" name="Line 110"/>
              <p:cNvSpPr/>
              <p:nvPr/>
            </p:nvSpPr>
            <p:spPr>
              <a:xfrm flipV="1">
                <a:off x="4224" y="2064"/>
                <a:ext cx="0" cy="336"/>
              </a:xfrm>
              <a:prstGeom prst="line">
                <a:avLst/>
              </a:prstGeom>
              <a:ln w="38100" cap="flat" cmpd="sng">
                <a:solidFill>
                  <a:schemeClr val="tx1"/>
                </a:solidFill>
                <a:prstDash val="solid"/>
                <a:headEnd type="none" w="med" len="med"/>
                <a:tailEnd type="none" w="med" len="med"/>
              </a:ln>
            </p:spPr>
          </p:sp>
        </p:grpSp>
        <p:sp>
          <p:nvSpPr>
            <p:cNvPr id="7245" name="Line 111"/>
            <p:cNvSpPr/>
            <p:nvPr/>
          </p:nvSpPr>
          <p:spPr>
            <a:xfrm>
              <a:off x="467" y="1301"/>
              <a:ext cx="1216" cy="0"/>
            </a:xfrm>
            <a:prstGeom prst="line">
              <a:avLst/>
            </a:prstGeom>
            <a:ln w="38100" cap="flat" cmpd="sng">
              <a:solidFill>
                <a:schemeClr val="tx1"/>
              </a:solidFill>
              <a:prstDash val="solid"/>
              <a:headEnd type="none" w="med" len="med"/>
              <a:tailEnd type="none" w="med" len="med"/>
            </a:ln>
          </p:spPr>
        </p:sp>
        <p:sp>
          <p:nvSpPr>
            <p:cNvPr id="7246" name="Text Box 112"/>
            <p:cNvSpPr txBox="1"/>
            <p:nvPr/>
          </p:nvSpPr>
          <p:spPr>
            <a:xfrm>
              <a:off x="121" y="391"/>
              <a:ext cx="227" cy="309"/>
            </a:xfrm>
            <a:prstGeom prst="rect">
              <a:avLst/>
            </a:prstGeom>
            <a:noFill/>
            <a:ln w="9525">
              <a:noFill/>
            </a:ln>
          </p:spPr>
          <p:txBody>
            <a:bodyPr wrap="none" anchor="ctr">
              <a:spAutoFit/>
            </a:bodyPr>
            <a:lstStyle/>
            <a:p>
              <a:pPr lvl="0" eaLnBrk="1" hangingPunct="1">
                <a:spcBef>
                  <a:spcPct val="50000"/>
                </a:spcBef>
              </a:pPr>
              <a:r>
                <a:rPr lang="en-US" altLang="zh-CN" sz="3200" dirty="0">
                  <a:solidFill>
                    <a:schemeClr val="tx1"/>
                  </a:solidFill>
                  <a:latin typeface="Times New Roman" panose="02020603050405020304" pitchFamily="18" charset="0"/>
                  <a:ea typeface="宋体" panose="02010600030101010101" pitchFamily="2" charset="-122"/>
                </a:rPr>
                <a:t>E</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7247" name="Text Box 113"/>
            <p:cNvSpPr txBox="1"/>
            <p:nvPr/>
          </p:nvSpPr>
          <p:spPr>
            <a:xfrm>
              <a:off x="121" y="836"/>
              <a:ext cx="304" cy="309"/>
            </a:xfrm>
            <a:prstGeom prst="rect">
              <a:avLst/>
            </a:prstGeom>
            <a:noFill/>
            <a:ln w="9525">
              <a:noFill/>
            </a:ln>
          </p:spPr>
          <p:txBody>
            <a:bodyPr wrap="none" anchor="ctr">
              <a:spAutoFit/>
            </a:bodyPr>
            <a:lstStyle/>
            <a:p>
              <a:pPr lvl="0" eaLnBrk="1" hangingPunct="1">
                <a:spcBef>
                  <a:spcPct val="50000"/>
                </a:spcBef>
              </a:pPr>
              <a:r>
                <a:rPr lang="en-US" altLang="zh-CN" sz="3200"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1</a:t>
              </a:r>
              <a:endParaRPr lang="en-US" altLang="zh-CN" dirty="0">
                <a:solidFill>
                  <a:schemeClr val="tx1"/>
                </a:solidFill>
                <a:latin typeface="Times New Roman" panose="02020603050405020304" pitchFamily="18" charset="0"/>
                <a:ea typeface="宋体" panose="02010600030101010101" pitchFamily="2" charset="-122"/>
              </a:endParaRPr>
            </a:p>
          </p:txBody>
        </p:sp>
        <p:sp>
          <p:nvSpPr>
            <p:cNvPr id="7248" name="Text Box 114"/>
            <p:cNvSpPr txBox="1"/>
            <p:nvPr/>
          </p:nvSpPr>
          <p:spPr>
            <a:xfrm>
              <a:off x="1698" y="891"/>
              <a:ext cx="304" cy="309"/>
            </a:xfrm>
            <a:prstGeom prst="rect">
              <a:avLst/>
            </a:prstGeom>
            <a:noFill/>
            <a:ln w="9525">
              <a:noFill/>
            </a:ln>
          </p:spPr>
          <p:txBody>
            <a:bodyPr wrap="none" anchor="ctr">
              <a:spAutoFit/>
            </a:bodyPr>
            <a:lstStyle/>
            <a:p>
              <a:pPr lvl="0" eaLnBrk="1" hangingPunct="1">
                <a:spcBef>
                  <a:spcPct val="50000"/>
                </a:spcBef>
              </a:pPr>
              <a:r>
                <a:rPr lang="en-US" altLang="zh-CN" sz="3200"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2</a:t>
              </a:r>
              <a:endParaRPr lang="en-US" altLang="zh-CN" sz="3200" dirty="0">
                <a:solidFill>
                  <a:schemeClr val="bg2"/>
                </a:solidFill>
                <a:latin typeface="Times New Roman" panose="02020603050405020304" pitchFamily="18" charset="0"/>
                <a:ea typeface="宋体" panose="02010600030101010101" pitchFamily="2" charset="-122"/>
              </a:endParaRPr>
            </a:p>
          </p:txBody>
        </p:sp>
        <p:sp>
          <p:nvSpPr>
            <p:cNvPr id="7249" name="Line 115"/>
            <p:cNvSpPr/>
            <p:nvPr/>
          </p:nvSpPr>
          <p:spPr>
            <a:xfrm flipV="1">
              <a:off x="953" y="574"/>
              <a:ext cx="0" cy="393"/>
            </a:xfrm>
            <a:prstGeom prst="line">
              <a:avLst/>
            </a:prstGeom>
            <a:ln w="28575" cap="flat" cmpd="sng">
              <a:solidFill>
                <a:schemeClr val="accent2"/>
              </a:solidFill>
              <a:prstDash val="solid"/>
              <a:headEnd type="none" w="med" len="med"/>
              <a:tailEnd type="triangle" w="med" len="med"/>
            </a:ln>
          </p:spPr>
        </p:sp>
        <p:sp>
          <p:nvSpPr>
            <p:cNvPr id="7250" name="Line 116"/>
            <p:cNvSpPr/>
            <p:nvPr/>
          </p:nvSpPr>
          <p:spPr>
            <a:xfrm>
              <a:off x="1562" y="647"/>
              <a:ext cx="0" cy="432"/>
            </a:xfrm>
            <a:prstGeom prst="line">
              <a:avLst/>
            </a:prstGeom>
            <a:ln w="28575" cap="flat" cmpd="sng">
              <a:solidFill>
                <a:schemeClr val="accent2"/>
              </a:solidFill>
              <a:prstDash val="solid"/>
              <a:headEnd type="none" w="med" len="med"/>
              <a:tailEnd type="triangle" w="med" len="med"/>
            </a:ln>
          </p:spPr>
        </p:sp>
        <p:graphicFrame>
          <p:nvGraphicFramePr>
            <p:cNvPr id="7252" name="Object 118"/>
            <p:cNvGraphicFramePr>
              <a:graphicFrameLocks noChangeAspect="1"/>
            </p:cNvGraphicFramePr>
            <p:nvPr/>
          </p:nvGraphicFramePr>
          <p:xfrm>
            <a:off x="566" y="875"/>
            <a:ext cx="241" cy="371"/>
          </p:xfrm>
          <a:graphic>
            <a:graphicData uri="http://schemas.openxmlformats.org/presentationml/2006/ole">
              <mc:AlternateContent xmlns:mc="http://schemas.openxmlformats.org/markup-compatibility/2006">
                <mc:Choice xmlns:v="urn:schemas-microsoft-com:vml" Requires="v">
                  <p:oleObj spid="_x0000_s33835" r:id="rId3" imgW="122555" imgH="186055" progId="Equation.3">
                    <p:embed/>
                  </p:oleObj>
                </mc:Choice>
                <mc:Fallback>
                  <p:oleObj r:id="rId3" imgW="122555" imgH="186055" progId="Equation.3">
                    <p:embed/>
                    <p:pic>
                      <p:nvPicPr>
                        <p:cNvPr id="0" name="图片 3132"/>
                        <p:cNvPicPr/>
                        <p:nvPr/>
                      </p:nvPicPr>
                      <p:blipFill>
                        <a:blip r:embed="rId4">
                          <a:clrChange>
                            <a:clrFrom>
                              <a:srgbClr val="000000"/>
                            </a:clrFrom>
                            <a:clrTo>
                              <a:srgbClr val="FFFF00"/>
                            </a:clrTo>
                          </a:clrChange>
                        </a:blip>
                        <a:stretch>
                          <a:fillRect/>
                        </a:stretch>
                      </p:blipFill>
                      <p:spPr>
                        <a:xfrm>
                          <a:off x="566" y="875"/>
                          <a:ext cx="241" cy="371"/>
                        </a:xfrm>
                        <a:prstGeom prst="rect">
                          <a:avLst/>
                        </a:prstGeom>
                        <a:noFill/>
                        <a:ln w="38100">
                          <a:noFill/>
                          <a:miter/>
                        </a:ln>
                      </p:spPr>
                    </p:pic>
                  </p:oleObj>
                </mc:Fallback>
              </mc:AlternateContent>
            </a:graphicData>
          </a:graphic>
        </p:graphicFrame>
        <p:sp>
          <p:nvSpPr>
            <p:cNvPr id="7253" name="Line 119"/>
            <p:cNvSpPr/>
            <p:nvPr/>
          </p:nvSpPr>
          <p:spPr>
            <a:xfrm flipV="1">
              <a:off x="589" y="647"/>
              <a:ext cx="0" cy="386"/>
            </a:xfrm>
            <a:prstGeom prst="line">
              <a:avLst/>
            </a:prstGeom>
            <a:ln w="28575" cap="flat" cmpd="sng">
              <a:solidFill>
                <a:schemeClr val="accent2"/>
              </a:solidFill>
              <a:prstDash val="solid"/>
              <a:headEnd type="none" w="med" len="med"/>
              <a:tailEnd type="triangle" w="med" len="med"/>
            </a:ln>
          </p:spPr>
        </p:sp>
        <p:graphicFrame>
          <p:nvGraphicFramePr>
            <p:cNvPr id="7254" name="Object 120"/>
            <p:cNvGraphicFramePr>
              <a:graphicFrameLocks noChangeAspect="1"/>
            </p:cNvGraphicFramePr>
            <p:nvPr/>
          </p:nvGraphicFramePr>
          <p:xfrm>
            <a:off x="881" y="922"/>
            <a:ext cx="271" cy="379"/>
          </p:xfrm>
          <a:graphic>
            <a:graphicData uri="http://schemas.openxmlformats.org/presentationml/2006/ole">
              <mc:AlternateContent xmlns:mc="http://schemas.openxmlformats.org/markup-compatibility/2006">
                <mc:Choice xmlns:v="urn:schemas-microsoft-com:vml" Requires="v">
                  <p:oleObj spid="_x0000_s33836" r:id="rId5" imgW="139065" imgH="194310" progId="Equation.3">
                    <p:embed/>
                  </p:oleObj>
                </mc:Choice>
                <mc:Fallback>
                  <p:oleObj r:id="rId5" imgW="139065" imgH="194310" progId="Equation.3">
                    <p:embed/>
                    <p:pic>
                      <p:nvPicPr>
                        <p:cNvPr id="0" name="图片 3131"/>
                        <p:cNvPicPr/>
                        <p:nvPr/>
                      </p:nvPicPr>
                      <p:blipFill>
                        <a:blip r:embed="rId6">
                          <a:clrChange>
                            <a:clrFrom>
                              <a:srgbClr val="000000"/>
                            </a:clrFrom>
                            <a:clrTo>
                              <a:srgbClr val="FFFF00"/>
                            </a:clrTo>
                          </a:clrChange>
                        </a:blip>
                        <a:stretch>
                          <a:fillRect/>
                        </a:stretch>
                      </p:blipFill>
                      <p:spPr>
                        <a:xfrm>
                          <a:off x="881" y="922"/>
                          <a:ext cx="271" cy="379"/>
                        </a:xfrm>
                        <a:prstGeom prst="rect">
                          <a:avLst/>
                        </a:prstGeom>
                        <a:noFill/>
                        <a:ln w="38100">
                          <a:noFill/>
                          <a:miter/>
                        </a:ln>
                      </p:spPr>
                    </p:pic>
                  </p:oleObj>
                </mc:Fallback>
              </mc:AlternateContent>
            </a:graphicData>
          </a:graphic>
        </p:graphicFrame>
      </p:grpSp>
      <p:sp>
        <p:nvSpPr>
          <p:cNvPr id="7172" name="Text Box 121"/>
          <p:cNvSpPr txBox="1"/>
          <p:nvPr/>
        </p:nvSpPr>
        <p:spPr>
          <a:xfrm>
            <a:off x="1203325" y="1181100"/>
            <a:ext cx="184150" cy="519113"/>
          </a:xfrm>
          <a:prstGeom prst="rect">
            <a:avLst/>
          </a:prstGeom>
          <a:noFill/>
          <a:ln w="9525">
            <a:noFill/>
          </a:ln>
        </p:spPr>
        <p:txBody>
          <a:bodyPr wrap="none">
            <a:spAutoFit/>
          </a:bodyPr>
          <a:lstStyle/>
          <a:p>
            <a:pPr lvl="0"/>
            <a:endParaRPr lang="zh-CN" altLang="en-US" dirty="0">
              <a:latin typeface="Times New Roman" panose="02020603050405020304" pitchFamily="18" charset="0"/>
              <a:ea typeface="宋体" panose="02010600030101010101" pitchFamily="2" charset="-122"/>
            </a:endParaRPr>
          </a:p>
        </p:txBody>
      </p:sp>
      <p:grpSp>
        <p:nvGrpSpPr>
          <p:cNvPr id="7176" name="Group 130"/>
          <p:cNvGrpSpPr/>
          <p:nvPr/>
        </p:nvGrpSpPr>
        <p:grpSpPr>
          <a:xfrm>
            <a:off x="1104900" y="6400800"/>
            <a:ext cx="8067675" cy="161925"/>
            <a:chOff x="192" y="960"/>
            <a:chExt cx="5082" cy="102"/>
          </a:xfrm>
        </p:grpSpPr>
        <p:pic>
          <p:nvPicPr>
            <p:cNvPr id="7178" name="Picture 131" descr="C:\Program Files\Microsoft Office\Clipart\Bullets\Green and Black Diamond.gif"/>
            <p:cNvPicPr>
              <a:picLocks noChangeAspect="1"/>
            </p:cNvPicPr>
            <p:nvPr/>
          </p:nvPicPr>
          <p:blipFill>
            <a:blip r:embed="rId7"/>
            <a:stretch>
              <a:fillRect/>
            </a:stretch>
          </p:blipFill>
          <p:spPr>
            <a:xfrm>
              <a:off x="192" y="960"/>
              <a:ext cx="102" cy="102"/>
            </a:xfrm>
            <a:prstGeom prst="rect">
              <a:avLst/>
            </a:prstGeom>
            <a:noFill/>
            <a:ln w="9525">
              <a:noFill/>
            </a:ln>
          </p:spPr>
        </p:pic>
        <p:pic>
          <p:nvPicPr>
            <p:cNvPr id="7179" name="Picture 132" descr="C:\Program Files\Microsoft Office\Clipart\Bullets\Green and Black Diamond.gif"/>
            <p:cNvPicPr>
              <a:picLocks noChangeAspect="1"/>
            </p:cNvPicPr>
            <p:nvPr/>
          </p:nvPicPr>
          <p:blipFill>
            <a:blip r:embed="rId7"/>
            <a:stretch>
              <a:fillRect/>
            </a:stretch>
          </p:blipFill>
          <p:spPr>
            <a:xfrm>
              <a:off x="282" y="960"/>
              <a:ext cx="102" cy="102"/>
            </a:xfrm>
            <a:prstGeom prst="rect">
              <a:avLst/>
            </a:prstGeom>
            <a:noFill/>
            <a:ln w="9525">
              <a:noFill/>
            </a:ln>
          </p:spPr>
        </p:pic>
        <p:pic>
          <p:nvPicPr>
            <p:cNvPr id="7180" name="Picture 133" descr="C:\Program Files\Microsoft Office\Clipart\Bullets\Green and Black Diamond.gif"/>
            <p:cNvPicPr>
              <a:picLocks noChangeAspect="1"/>
            </p:cNvPicPr>
            <p:nvPr/>
          </p:nvPicPr>
          <p:blipFill>
            <a:blip r:embed="rId7"/>
            <a:stretch>
              <a:fillRect/>
            </a:stretch>
          </p:blipFill>
          <p:spPr>
            <a:xfrm>
              <a:off x="384" y="960"/>
              <a:ext cx="102" cy="102"/>
            </a:xfrm>
            <a:prstGeom prst="rect">
              <a:avLst/>
            </a:prstGeom>
            <a:noFill/>
            <a:ln w="9525">
              <a:noFill/>
            </a:ln>
          </p:spPr>
        </p:pic>
        <p:pic>
          <p:nvPicPr>
            <p:cNvPr id="7181" name="Picture 134" descr="C:\Program Files\Microsoft Office\Clipart\Bullets\Green and Black Diamond.gif"/>
            <p:cNvPicPr>
              <a:picLocks noChangeAspect="1"/>
            </p:cNvPicPr>
            <p:nvPr/>
          </p:nvPicPr>
          <p:blipFill>
            <a:blip r:embed="rId7"/>
            <a:stretch>
              <a:fillRect/>
            </a:stretch>
          </p:blipFill>
          <p:spPr>
            <a:xfrm>
              <a:off x="570" y="960"/>
              <a:ext cx="102" cy="102"/>
            </a:xfrm>
            <a:prstGeom prst="rect">
              <a:avLst/>
            </a:prstGeom>
            <a:noFill/>
            <a:ln w="9525">
              <a:noFill/>
            </a:ln>
          </p:spPr>
        </p:pic>
        <p:pic>
          <p:nvPicPr>
            <p:cNvPr id="7182" name="Picture 135" descr="C:\Program Files\Microsoft Office\Clipart\Bullets\Green and Black Diamond.gif"/>
            <p:cNvPicPr>
              <a:picLocks noChangeAspect="1"/>
            </p:cNvPicPr>
            <p:nvPr/>
          </p:nvPicPr>
          <p:blipFill>
            <a:blip r:embed="rId7"/>
            <a:stretch>
              <a:fillRect/>
            </a:stretch>
          </p:blipFill>
          <p:spPr>
            <a:xfrm>
              <a:off x="672" y="960"/>
              <a:ext cx="102" cy="102"/>
            </a:xfrm>
            <a:prstGeom prst="rect">
              <a:avLst/>
            </a:prstGeom>
            <a:noFill/>
            <a:ln w="9525">
              <a:noFill/>
            </a:ln>
          </p:spPr>
        </p:pic>
        <p:pic>
          <p:nvPicPr>
            <p:cNvPr id="7183" name="Picture 136" descr="C:\Program Files\Microsoft Office\Clipart\Bullets\Green and Black Diamond.gif"/>
            <p:cNvPicPr>
              <a:picLocks noChangeAspect="1"/>
            </p:cNvPicPr>
            <p:nvPr/>
          </p:nvPicPr>
          <p:blipFill>
            <a:blip r:embed="rId7"/>
            <a:stretch>
              <a:fillRect/>
            </a:stretch>
          </p:blipFill>
          <p:spPr>
            <a:xfrm>
              <a:off x="768" y="960"/>
              <a:ext cx="102" cy="102"/>
            </a:xfrm>
            <a:prstGeom prst="rect">
              <a:avLst/>
            </a:prstGeom>
            <a:noFill/>
            <a:ln w="9525">
              <a:noFill/>
            </a:ln>
          </p:spPr>
        </p:pic>
        <p:pic>
          <p:nvPicPr>
            <p:cNvPr id="7184" name="Picture 137" descr="C:\Program Files\Microsoft Office\Clipart\Bullets\Green and Black Diamond.gif"/>
            <p:cNvPicPr>
              <a:picLocks noChangeAspect="1"/>
            </p:cNvPicPr>
            <p:nvPr/>
          </p:nvPicPr>
          <p:blipFill>
            <a:blip r:embed="rId7"/>
            <a:stretch>
              <a:fillRect/>
            </a:stretch>
          </p:blipFill>
          <p:spPr>
            <a:xfrm>
              <a:off x="858" y="960"/>
              <a:ext cx="102" cy="102"/>
            </a:xfrm>
            <a:prstGeom prst="rect">
              <a:avLst/>
            </a:prstGeom>
            <a:noFill/>
            <a:ln w="9525">
              <a:noFill/>
            </a:ln>
          </p:spPr>
        </p:pic>
        <p:pic>
          <p:nvPicPr>
            <p:cNvPr id="7185" name="Picture 138" descr="C:\Program Files\Microsoft Office\Clipart\Bullets\Green and Black Diamond.gif"/>
            <p:cNvPicPr>
              <a:picLocks noChangeAspect="1"/>
            </p:cNvPicPr>
            <p:nvPr/>
          </p:nvPicPr>
          <p:blipFill>
            <a:blip r:embed="rId7"/>
            <a:stretch>
              <a:fillRect/>
            </a:stretch>
          </p:blipFill>
          <p:spPr>
            <a:xfrm>
              <a:off x="960" y="960"/>
              <a:ext cx="102" cy="102"/>
            </a:xfrm>
            <a:prstGeom prst="rect">
              <a:avLst/>
            </a:prstGeom>
            <a:noFill/>
            <a:ln w="9525">
              <a:noFill/>
            </a:ln>
          </p:spPr>
        </p:pic>
        <p:pic>
          <p:nvPicPr>
            <p:cNvPr id="7186" name="Picture 139" descr="C:\Program Files\Microsoft Office\Clipart\Bullets\Green and Black Diamond.gif"/>
            <p:cNvPicPr>
              <a:picLocks noChangeAspect="1"/>
            </p:cNvPicPr>
            <p:nvPr/>
          </p:nvPicPr>
          <p:blipFill>
            <a:blip r:embed="rId7"/>
            <a:stretch>
              <a:fillRect/>
            </a:stretch>
          </p:blipFill>
          <p:spPr>
            <a:xfrm>
              <a:off x="1146" y="960"/>
              <a:ext cx="102" cy="102"/>
            </a:xfrm>
            <a:prstGeom prst="rect">
              <a:avLst/>
            </a:prstGeom>
            <a:noFill/>
            <a:ln w="9525">
              <a:noFill/>
            </a:ln>
          </p:spPr>
        </p:pic>
        <p:pic>
          <p:nvPicPr>
            <p:cNvPr id="7187" name="Picture 140" descr="C:\Program Files\Microsoft Office\Clipart\Bullets\Green and Black Diamond.gif"/>
            <p:cNvPicPr>
              <a:picLocks noChangeAspect="1"/>
            </p:cNvPicPr>
            <p:nvPr/>
          </p:nvPicPr>
          <p:blipFill>
            <a:blip r:embed="rId7"/>
            <a:stretch>
              <a:fillRect/>
            </a:stretch>
          </p:blipFill>
          <p:spPr>
            <a:xfrm>
              <a:off x="1248" y="960"/>
              <a:ext cx="102" cy="102"/>
            </a:xfrm>
            <a:prstGeom prst="rect">
              <a:avLst/>
            </a:prstGeom>
            <a:noFill/>
            <a:ln w="9525">
              <a:noFill/>
            </a:ln>
          </p:spPr>
        </p:pic>
        <p:pic>
          <p:nvPicPr>
            <p:cNvPr id="7188" name="Picture 141" descr="C:\Program Files\Microsoft Office\Clipart\Bullets\Green and Black Diamond.gif"/>
            <p:cNvPicPr>
              <a:picLocks noChangeAspect="1"/>
            </p:cNvPicPr>
            <p:nvPr/>
          </p:nvPicPr>
          <p:blipFill>
            <a:blip r:embed="rId7"/>
            <a:stretch>
              <a:fillRect/>
            </a:stretch>
          </p:blipFill>
          <p:spPr>
            <a:xfrm>
              <a:off x="1344" y="960"/>
              <a:ext cx="102" cy="102"/>
            </a:xfrm>
            <a:prstGeom prst="rect">
              <a:avLst/>
            </a:prstGeom>
            <a:noFill/>
            <a:ln w="9525">
              <a:noFill/>
            </a:ln>
          </p:spPr>
        </p:pic>
        <p:pic>
          <p:nvPicPr>
            <p:cNvPr id="7189" name="Picture 142" descr="C:\Program Files\Microsoft Office\Clipart\Bullets\Green and Black Diamond.gif"/>
            <p:cNvPicPr>
              <a:picLocks noChangeAspect="1"/>
            </p:cNvPicPr>
            <p:nvPr/>
          </p:nvPicPr>
          <p:blipFill>
            <a:blip r:embed="rId7"/>
            <a:stretch>
              <a:fillRect/>
            </a:stretch>
          </p:blipFill>
          <p:spPr>
            <a:xfrm>
              <a:off x="1434" y="960"/>
              <a:ext cx="102" cy="102"/>
            </a:xfrm>
            <a:prstGeom prst="rect">
              <a:avLst/>
            </a:prstGeom>
            <a:noFill/>
            <a:ln w="9525">
              <a:noFill/>
            </a:ln>
          </p:spPr>
        </p:pic>
        <p:pic>
          <p:nvPicPr>
            <p:cNvPr id="7190" name="Picture 143" descr="C:\Program Files\Microsoft Office\Clipart\Bullets\Green and Black Diamond.gif"/>
            <p:cNvPicPr>
              <a:picLocks noChangeAspect="1"/>
            </p:cNvPicPr>
            <p:nvPr/>
          </p:nvPicPr>
          <p:blipFill>
            <a:blip r:embed="rId7"/>
            <a:stretch>
              <a:fillRect/>
            </a:stretch>
          </p:blipFill>
          <p:spPr>
            <a:xfrm>
              <a:off x="480" y="960"/>
              <a:ext cx="102" cy="102"/>
            </a:xfrm>
            <a:prstGeom prst="rect">
              <a:avLst/>
            </a:prstGeom>
            <a:noFill/>
            <a:ln w="9525">
              <a:noFill/>
            </a:ln>
          </p:spPr>
        </p:pic>
        <p:pic>
          <p:nvPicPr>
            <p:cNvPr id="7191" name="Picture 144" descr="C:\Program Files\Microsoft Office\Clipart\Bullets\Green and Black Diamond.gif"/>
            <p:cNvPicPr>
              <a:picLocks noChangeAspect="1"/>
            </p:cNvPicPr>
            <p:nvPr/>
          </p:nvPicPr>
          <p:blipFill>
            <a:blip r:embed="rId7"/>
            <a:stretch>
              <a:fillRect/>
            </a:stretch>
          </p:blipFill>
          <p:spPr>
            <a:xfrm>
              <a:off x="1056" y="960"/>
              <a:ext cx="102" cy="102"/>
            </a:xfrm>
            <a:prstGeom prst="rect">
              <a:avLst/>
            </a:prstGeom>
            <a:noFill/>
            <a:ln w="9525">
              <a:noFill/>
            </a:ln>
          </p:spPr>
        </p:pic>
        <p:pic>
          <p:nvPicPr>
            <p:cNvPr id="7192" name="Picture 145" descr="C:\Program Files\Microsoft Office\Clipart\Bullets\Green and Black Diamond.gif"/>
            <p:cNvPicPr>
              <a:picLocks noChangeAspect="1"/>
            </p:cNvPicPr>
            <p:nvPr/>
          </p:nvPicPr>
          <p:blipFill>
            <a:blip r:embed="rId7"/>
            <a:stretch>
              <a:fillRect/>
            </a:stretch>
          </p:blipFill>
          <p:spPr>
            <a:xfrm>
              <a:off x="1536" y="960"/>
              <a:ext cx="102" cy="102"/>
            </a:xfrm>
            <a:prstGeom prst="rect">
              <a:avLst/>
            </a:prstGeom>
            <a:noFill/>
            <a:ln w="9525">
              <a:noFill/>
            </a:ln>
          </p:spPr>
        </p:pic>
        <p:pic>
          <p:nvPicPr>
            <p:cNvPr id="7193" name="Picture 146" descr="C:\Program Files\Microsoft Office\Clipart\Bullets\Green and Black Diamond.gif"/>
            <p:cNvPicPr>
              <a:picLocks noChangeAspect="1"/>
            </p:cNvPicPr>
            <p:nvPr/>
          </p:nvPicPr>
          <p:blipFill>
            <a:blip r:embed="rId7"/>
            <a:stretch>
              <a:fillRect/>
            </a:stretch>
          </p:blipFill>
          <p:spPr>
            <a:xfrm>
              <a:off x="1632" y="960"/>
              <a:ext cx="102" cy="102"/>
            </a:xfrm>
            <a:prstGeom prst="rect">
              <a:avLst/>
            </a:prstGeom>
            <a:noFill/>
            <a:ln w="9525">
              <a:noFill/>
            </a:ln>
          </p:spPr>
        </p:pic>
        <p:pic>
          <p:nvPicPr>
            <p:cNvPr id="7194" name="Picture 147" descr="C:\Program Files\Microsoft Office\Clipart\Bullets\Green and Black Diamond.gif"/>
            <p:cNvPicPr>
              <a:picLocks noChangeAspect="1"/>
            </p:cNvPicPr>
            <p:nvPr/>
          </p:nvPicPr>
          <p:blipFill>
            <a:blip r:embed="rId7"/>
            <a:stretch>
              <a:fillRect/>
            </a:stretch>
          </p:blipFill>
          <p:spPr>
            <a:xfrm>
              <a:off x="1722" y="960"/>
              <a:ext cx="102" cy="102"/>
            </a:xfrm>
            <a:prstGeom prst="rect">
              <a:avLst/>
            </a:prstGeom>
            <a:noFill/>
            <a:ln w="9525">
              <a:noFill/>
            </a:ln>
          </p:spPr>
        </p:pic>
        <p:pic>
          <p:nvPicPr>
            <p:cNvPr id="7195" name="Picture 148" descr="C:\Program Files\Microsoft Office\Clipart\Bullets\Green and Black Diamond.gif"/>
            <p:cNvPicPr>
              <a:picLocks noChangeAspect="1"/>
            </p:cNvPicPr>
            <p:nvPr/>
          </p:nvPicPr>
          <p:blipFill>
            <a:blip r:embed="rId7"/>
            <a:stretch>
              <a:fillRect/>
            </a:stretch>
          </p:blipFill>
          <p:spPr>
            <a:xfrm>
              <a:off x="1824" y="960"/>
              <a:ext cx="102" cy="102"/>
            </a:xfrm>
            <a:prstGeom prst="rect">
              <a:avLst/>
            </a:prstGeom>
            <a:noFill/>
            <a:ln w="9525">
              <a:noFill/>
            </a:ln>
          </p:spPr>
        </p:pic>
        <p:pic>
          <p:nvPicPr>
            <p:cNvPr id="7196" name="Picture 149" descr="C:\Program Files\Microsoft Office\Clipart\Bullets\Green and Black Diamond.gif"/>
            <p:cNvPicPr>
              <a:picLocks noChangeAspect="1"/>
            </p:cNvPicPr>
            <p:nvPr/>
          </p:nvPicPr>
          <p:blipFill>
            <a:blip r:embed="rId7"/>
            <a:stretch>
              <a:fillRect/>
            </a:stretch>
          </p:blipFill>
          <p:spPr>
            <a:xfrm>
              <a:off x="1920" y="960"/>
              <a:ext cx="102" cy="102"/>
            </a:xfrm>
            <a:prstGeom prst="rect">
              <a:avLst/>
            </a:prstGeom>
            <a:noFill/>
            <a:ln w="9525">
              <a:noFill/>
            </a:ln>
          </p:spPr>
        </p:pic>
        <p:pic>
          <p:nvPicPr>
            <p:cNvPr id="7197" name="Picture 150" descr="C:\Program Files\Microsoft Office\Clipart\Bullets\Green and Black Diamond.gif"/>
            <p:cNvPicPr>
              <a:picLocks noChangeAspect="1"/>
            </p:cNvPicPr>
            <p:nvPr/>
          </p:nvPicPr>
          <p:blipFill>
            <a:blip r:embed="rId7"/>
            <a:stretch>
              <a:fillRect/>
            </a:stretch>
          </p:blipFill>
          <p:spPr>
            <a:xfrm>
              <a:off x="2010" y="960"/>
              <a:ext cx="102" cy="102"/>
            </a:xfrm>
            <a:prstGeom prst="rect">
              <a:avLst/>
            </a:prstGeom>
            <a:noFill/>
            <a:ln w="9525">
              <a:noFill/>
            </a:ln>
          </p:spPr>
        </p:pic>
        <p:pic>
          <p:nvPicPr>
            <p:cNvPr id="7198" name="Picture 151" descr="C:\Program Files\Microsoft Office\Clipart\Bullets\Green and Black Diamond.gif"/>
            <p:cNvPicPr>
              <a:picLocks noChangeAspect="1"/>
            </p:cNvPicPr>
            <p:nvPr/>
          </p:nvPicPr>
          <p:blipFill>
            <a:blip r:embed="rId7"/>
            <a:stretch>
              <a:fillRect/>
            </a:stretch>
          </p:blipFill>
          <p:spPr>
            <a:xfrm>
              <a:off x="2112" y="960"/>
              <a:ext cx="102" cy="102"/>
            </a:xfrm>
            <a:prstGeom prst="rect">
              <a:avLst/>
            </a:prstGeom>
            <a:noFill/>
            <a:ln w="9525">
              <a:noFill/>
            </a:ln>
          </p:spPr>
        </p:pic>
        <p:pic>
          <p:nvPicPr>
            <p:cNvPr id="7199" name="Picture 152" descr="C:\Program Files\Microsoft Office\Clipart\Bullets\Green and Black Diamond.gif"/>
            <p:cNvPicPr>
              <a:picLocks noChangeAspect="1"/>
            </p:cNvPicPr>
            <p:nvPr/>
          </p:nvPicPr>
          <p:blipFill>
            <a:blip r:embed="rId7"/>
            <a:stretch>
              <a:fillRect/>
            </a:stretch>
          </p:blipFill>
          <p:spPr>
            <a:xfrm>
              <a:off x="2298" y="960"/>
              <a:ext cx="102" cy="102"/>
            </a:xfrm>
            <a:prstGeom prst="rect">
              <a:avLst/>
            </a:prstGeom>
            <a:noFill/>
            <a:ln w="9525">
              <a:noFill/>
            </a:ln>
          </p:spPr>
        </p:pic>
        <p:pic>
          <p:nvPicPr>
            <p:cNvPr id="7200" name="Picture 153" descr="C:\Program Files\Microsoft Office\Clipart\Bullets\Green and Black Diamond.gif"/>
            <p:cNvPicPr>
              <a:picLocks noChangeAspect="1"/>
            </p:cNvPicPr>
            <p:nvPr/>
          </p:nvPicPr>
          <p:blipFill>
            <a:blip r:embed="rId7"/>
            <a:stretch>
              <a:fillRect/>
            </a:stretch>
          </p:blipFill>
          <p:spPr>
            <a:xfrm>
              <a:off x="2400" y="960"/>
              <a:ext cx="102" cy="102"/>
            </a:xfrm>
            <a:prstGeom prst="rect">
              <a:avLst/>
            </a:prstGeom>
            <a:noFill/>
            <a:ln w="9525">
              <a:noFill/>
            </a:ln>
          </p:spPr>
        </p:pic>
        <p:pic>
          <p:nvPicPr>
            <p:cNvPr id="7201" name="Picture 154" descr="C:\Program Files\Microsoft Office\Clipart\Bullets\Green and Black Diamond.gif"/>
            <p:cNvPicPr>
              <a:picLocks noChangeAspect="1"/>
            </p:cNvPicPr>
            <p:nvPr/>
          </p:nvPicPr>
          <p:blipFill>
            <a:blip r:embed="rId7"/>
            <a:stretch>
              <a:fillRect/>
            </a:stretch>
          </p:blipFill>
          <p:spPr>
            <a:xfrm>
              <a:off x="2496" y="960"/>
              <a:ext cx="102" cy="102"/>
            </a:xfrm>
            <a:prstGeom prst="rect">
              <a:avLst/>
            </a:prstGeom>
            <a:noFill/>
            <a:ln w="9525">
              <a:noFill/>
            </a:ln>
          </p:spPr>
        </p:pic>
        <p:pic>
          <p:nvPicPr>
            <p:cNvPr id="7202" name="Picture 155" descr="C:\Program Files\Microsoft Office\Clipart\Bullets\Green and Black Diamond.gif"/>
            <p:cNvPicPr>
              <a:picLocks noChangeAspect="1"/>
            </p:cNvPicPr>
            <p:nvPr/>
          </p:nvPicPr>
          <p:blipFill>
            <a:blip r:embed="rId7"/>
            <a:stretch>
              <a:fillRect/>
            </a:stretch>
          </p:blipFill>
          <p:spPr>
            <a:xfrm>
              <a:off x="2586" y="960"/>
              <a:ext cx="102" cy="102"/>
            </a:xfrm>
            <a:prstGeom prst="rect">
              <a:avLst/>
            </a:prstGeom>
            <a:noFill/>
            <a:ln w="9525">
              <a:noFill/>
            </a:ln>
          </p:spPr>
        </p:pic>
        <p:pic>
          <p:nvPicPr>
            <p:cNvPr id="7203" name="Picture 156" descr="C:\Program Files\Microsoft Office\Clipart\Bullets\Green and Black Diamond.gif"/>
            <p:cNvPicPr>
              <a:picLocks noChangeAspect="1"/>
            </p:cNvPicPr>
            <p:nvPr/>
          </p:nvPicPr>
          <p:blipFill>
            <a:blip r:embed="rId7"/>
            <a:stretch>
              <a:fillRect/>
            </a:stretch>
          </p:blipFill>
          <p:spPr>
            <a:xfrm>
              <a:off x="2688" y="960"/>
              <a:ext cx="102" cy="102"/>
            </a:xfrm>
            <a:prstGeom prst="rect">
              <a:avLst/>
            </a:prstGeom>
            <a:noFill/>
            <a:ln w="9525">
              <a:noFill/>
            </a:ln>
          </p:spPr>
        </p:pic>
        <p:pic>
          <p:nvPicPr>
            <p:cNvPr id="7204" name="Picture 157" descr="C:\Program Files\Microsoft Office\Clipart\Bullets\Green and Black Diamond.gif"/>
            <p:cNvPicPr>
              <a:picLocks noChangeAspect="1"/>
            </p:cNvPicPr>
            <p:nvPr/>
          </p:nvPicPr>
          <p:blipFill>
            <a:blip r:embed="rId7"/>
            <a:stretch>
              <a:fillRect/>
            </a:stretch>
          </p:blipFill>
          <p:spPr>
            <a:xfrm>
              <a:off x="2874" y="960"/>
              <a:ext cx="102" cy="102"/>
            </a:xfrm>
            <a:prstGeom prst="rect">
              <a:avLst/>
            </a:prstGeom>
            <a:noFill/>
            <a:ln w="9525">
              <a:noFill/>
            </a:ln>
          </p:spPr>
        </p:pic>
        <p:pic>
          <p:nvPicPr>
            <p:cNvPr id="7205" name="Picture 158" descr="C:\Program Files\Microsoft Office\Clipart\Bullets\Green and Black Diamond.gif"/>
            <p:cNvPicPr>
              <a:picLocks noChangeAspect="1"/>
            </p:cNvPicPr>
            <p:nvPr/>
          </p:nvPicPr>
          <p:blipFill>
            <a:blip r:embed="rId7"/>
            <a:stretch>
              <a:fillRect/>
            </a:stretch>
          </p:blipFill>
          <p:spPr>
            <a:xfrm>
              <a:off x="2976" y="960"/>
              <a:ext cx="102" cy="102"/>
            </a:xfrm>
            <a:prstGeom prst="rect">
              <a:avLst/>
            </a:prstGeom>
            <a:noFill/>
            <a:ln w="9525">
              <a:noFill/>
            </a:ln>
          </p:spPr>
        </p:pic>
        <p:pic>
          <p:nvPicPr>
            <p:cNvPr id="7206" name="Picture 159" descr="C:\Program Files\Microsoft Office\Clipart\Bullets\Green and Black Diamond.gif"/>
            <p:cNvPicPr>
              <a:picLocks noChangeAspect="1"/>
            </p:cNvPicPr>
            <p:nvPr/>
          </p:nvPicPr>
          <p:blipFill>
            <a:blip r:embed="rId7"/>
            <a:stretch>
              <a:fillRect/>
            </a:stretch>
          </p:blipFill>
          <p:spPr>
            <a:xfrm>
              <a:off x="3072" y="960"/>
              <a:ext cx="102" cy="102"/>
            </a:xfrm>
            <a:prstGeom prst="rect">
              <a:avLst/>
            </a:prstGeom>
            <a:noFill/>
            <a:ln w="9525">
              <a:noFill/>
            </a:ln>
          </p:spPr>
        </p:pic>
        <p:pic>
          <p:nvPicPr>
            <p:cNvPr id="7207" name="Picture 160" descr="C:\Program Files\Microsoft Office\Clipart\Bullets\Green and Black Diamond.gif"/>
            <p:cNvPicPr>
              <a:picLocks noChangeAspect="1"/>
            </p:cNvPicPr>
            <p:nvPr/>
          </p:nvPicPr>
          <p:blipFill>
            <a:blip r:embed="rId7"/>
            <a:stretch>
              <a:fillRect/>
            </a:stretch>
          </p:blipFill>
          <p:spPr>
            <a:xfrm>
              <a:off x="3162" y="960"/>
              <a:ext cx="102" cy="102"/>
            </a:xfrm>
            <a:prstGeom prst="rect">
              <a:avLst/>
            </a:prstGeom>
            <a:noFill/>
            <a:ln w="9525">
              <a:noFill/>
            </a:ln>
          </p:spPr>
        </p:pic>
        <p:pic>
          <p:nvPicPr>
            <p:cNvPr id="7208" name="Picture 161" descr="C:\Program Files\Microsoft Office\Clipart\Bullets\Green and Black Diamond.gif"/>
            <p:cNvPicPr>
              <a:picLocks noChangeAspect="1"/>
            </p:cNvPicPr>
            <p:nvPr/>
          </p:nvPicPr>
          <p:blipFill>
            <a:blip r:embed="rId7"/>
            <a:stretch>
              <a:fillRect/>
            </a:stretch>
          </p:blipFill>
          <p:spPr>
            <a:xfrm>
              <a:off x="2208" y="960"/>
              <a:ext cx="102" cy="102"/>
            </a:xfrm>
            <a:prstGeom prst="rect">
              <a:avLst/>
            </a:prstGeom>
            <a:noFill/>
            <a:ln w="9525">
              <a:noFill/>
            </a:ln>
          </p:spPr>
        </p:pic>
        <p:pic>
          <p:nvPicPr>
            <p:cNvPr id="7209" name="Picture 162" descr="C:\Program Files\Microsoft Office\Clipart\Bullets\Green and Black Diamond.gif"/>
            <p:cNvPicPr>
              <a:picLocks noChangeAspect="1"/>
            </p:cNvPicPr>
            <p:nvPr/>
          </p:nvPicPr>
          <p:blipFill>
            <a:blip r:embed="rId7"/>
            <a:stretch>
              <a:fillRect/>
            </a:stretch>
          </p:blipFill>
          <p:spPr>
            <a:xfrm>
              <a:off x="2784" y="960"/>
              <a:ext cx="102" cy="102"/>
            </a:xfrm>
            <a:prstGeom prst="rect">
              <a:avLst/>
            </a:prstGeom>
            <a:noFill/>
            <a:ln w="9525">
              <a:noFill/>
            </a:ln>
          </p:spPr>
        </p:pic>
        <p:pic>
          <p:nvPicPr>
            <p:cNvPr id="7210" name="Picture 163" descr="C:\Program Files\Microsoft Office\Clipart\Bullets\Green and Black Diamond.gif"/>
            <p:cNvPicPr>
              <a:picLocks noChangeAspect="1"/>
            </p:cNvPicPr>
            <p:nvPr/>
          </p:nvPicPr>
          <p:blipFill>
            <a:blip r:embed="rId7"/>
            <a:stretch>
              <a:fillRect/>
            </a:stretch>
          </p:blipFill>
          <p:spPr>
            <a:xfrm>
              <a:off x="3264" y="960"/>
              <a:ext cx="102" cy="102"/>
            </a:xfrm>
            <a:prstGeom prst="rect">
              <a:avLst/>
            </a:prstGeom>
            <a:noFill/>
            <a:ln w="9525">
              <a:noFill/>
            </a:ln>
          </p:spPr>
        </p:pic>
        <p:grpSp>
          <p:nvGrpSpPr>
            <p:cNvPr id="7211" name="Group 164"/>
            <p:cNvGrpSpPr/>
            <p:nvPr/>
          </p:nvGrpSpPr>
          <p:grpSpPr>
            <a:xfrm>
              <a:off x="3360" y="960"/>
              <a:ext cx="1158" cy="102"/>
              <a:chOff x="3456" y="1008"/>
              <a:chExt cx="1158" cy="102"/>
            </a:xfrm>
          </p:grpSpPr>
          <p:pic>
            <p:nvPicPr>
              <p:cNvPr id="7220" name="Picture 165" descr="C:\Program Files\Microsoft Office\Clipart\Bullets\Green and Black Diamond.gif"/>
              <p:cNvPicPr>
                <a:picLocks noChangeAspect="1"/>
              </p:cNvPicPr>
              <p:nvPr/>
            </p:nvPicPr>
            <p:blipFill>
              <a:blip r:embed="rId7"/>
              <a:stretch>
                <a:fillRect/>
              </a:stretch>
            </p:blipFill>
            <p:spPr>
              <a:xfrm>
                <a:off x="3456" y="1008"/>
                <a:ext cx="102" cy="102"/>
              </a:xfrm>
              <a:prstGeom prst="rect">
                <a:avLst/>
              </a:prstGeom>
              <a:noFill/>
              <a:ln w="9525">
                <a:noFill/>
              </a:ln>
            </p:spPr>
          </p:pic>
          <p:pic>
            <p:nvPicPr>
              <p:cNvPr id="7221" name="Picture 166" descr="C:\Program Files\Microsoft Office\Clipart\Bullets\Green and Black Diamond.gif"/>
              <p:cNvPicPr>
                <a:picLocks noChangeAspect="1"/>
              </p:cNvPicPr>
              <p:nvPr/>
            </p:nvPicPr>
            <p:blipFill>
              <a:blip r:embed="rId7"/>
              <a:stretch>
                <a:fillRect/>
              </a:stretch>
            </p:blipFill>
            <p:spPr>
              <a:xfrm>
                <a:off x="3546" y="1008"/>
                <a:ext cx="102" cy="102"/>
              </a:xfrm>
              <a:prstGeom prst="rect">
                <a:avLst/>
              </a:prstGeom>
              <a:noFill/>
              <a:ln w="9525">
                <a:noFill/>
              </a:ln>
            </p:spPr>
          </p:pic>
          <p:pic>
            <p:nvPicPr>
              <p:cNvPr id="7222" name="Picture 167" descr="C:\Program Files\Microsoft Office\Clipart\Bullets\Green and Black Diamond.gif"/>
              <p:cNvPicPr>
                <a:picLocks noChangeAspect="1"/>
              </p:cNvPicPr>
              <p:nvPr/>
            </p:nvPicPr>
            <p:blipFill>
              <a:blip r:embed="rId7"/>
              <a:stretch>
                <a:fillRect/>
              </a:stretch>
            </p:blipFill>
            <p:spPr>
              <a:xfrm>
                <a:off x="3648" y="1008"/>
                <a:ext cx="102" cy="102"/>
              </a:xfrm>
              <a:prstGeom prst="rect">
                <a:avLst/>
              </a:prstGeom>
              <a:noFill/>
              <a:ln w="9525">
                <a:noFill/>
              </a:ln>
            </p:spPr>
          </p:pic>
          <p:pic>
            <p:nvPicPr>
              <p:cNvPr id="7223" name="Picture 168" descr="C:\Program Files\Microsoft Office\Clipart\Bullets\Green and Black Diamond.gif"/>
              <p:cNvPicPr>
                <a:picLocks noChangeAspect="1"/>
              </p:cNvPicPr>
              <p:nvPr/>
            </p:nvPicPr>
            <p:blipFill>
              <a:blip r:embed="rId7"/>
              <a:stretch>
                <a:fillRect/>
              </a:stretch>
            </p:blipFill>
            <p:spPr>
              <a:xfrm>
                <a:off x="3744" y="1008"/>
                <a:ext cx="102" cy="102"/>
              </a:xfrm>
              <a:prstGeom prst="rect">
                <a:avLst/>
              </a:prstGeom>
              <a:noFill/>
              <a:ln w="9525">
                <a:noFill/>
              </a:ln>
            </p:spPr>
          </p:pic>
          <p:pic>
            <p:nvPicPr>
              <p:cNvPr id="7224" name="Picture 169" descr="C:\Program Files\Microsoft Office\Clipart\Bullets\Green and Black Diamond.gif"/>
              <p:cNvPicPr>
                <a:picLocks noChangeAspect="1"/>
              </p:cNvPicPr>
              <p:nvPr/>
            </p:nvPicPr>
            <p:blipFill>
              <a:blip r:embed="rId7"/>
              <a:stretch>
                <a:fillRect/>
              </a:stretch>
            </p:blipFill>
            <p:spPr>
              <a:xfrm>
                <a:off x="3834" y="1008"/>
                <a:ext cx="102" cy="102"/>
              </a:xfrm>
              <a:prstGeom prst="rect">
                <a:avLst/>
              </a:prstGeom>
              <a:noFill/>
              <a:ln w="9525">
                <a:noFill/>
              </a:ln>
            </p:spPr>
          </p:pic>
          <p:pic>
            <p:nvPicPr>
              <p:cNvPr id="7225" name="Picture 170" descr="C:\Program Files\Microsoft Office\Clipart\Bullets\Green and Black Diamond.gif"/>
              <p:cNvPicPr>
                <a:picLocks noChangeAspect="1"/>
              </p:cNvPicPr>
              <p:nvPr/>
            </p:nvPicPr>
            <p:blipFill>
              <a:blip r:embed="rId7"/>
              <a:stretch>
                <a:fillRect/>
              </a:stretch>
            </p:blipFill>
            <p:spPr>
              <a:xfrm>
                <a:off x="3936" y="1008"/>
                <a:ext cx="102" cy="102"/>
              </a:xfrm>
              <a:prstGeom prst="rect">
                <a:avLst/>
              </a:prstGeom>
              <a:noFill/>
              <a:ln w="9525">
                <a:noFill/>
              </a:ln>
            </p:spPr>
          </p:pic>
          <p:pic>
            <p:nvPicPr>
              <p:cNvPr id="7226" name="Picture 171" descr="C:\Program Files\Microsoft Office\Clipart\Bullets\Green and Black Diamond.gif"/>
              <p:cNvPicPr>
                <a:picLocks noChangeAspect="1"/>
              </p:cNvPicPr>
              <p:nvPr/>
            </p:nvPicPr>
            <p:blipFill>
              <a:blip r:embed="rId7"/>
              <a:stretch>
                <a:fillRect/>
              </a:stretch>
            </p:blipFill>
            <p:spPr>
              <a:xfrm>
                <a:off x="4122" y="1008"/>
                <a:ext cx="102" cy="102"/>
              </a:xfrm>
              <a:prstGeom prst="rect">
                <a:avLst/>
              </a:prstGeom>
              <a:noFill/>
              <a:ln w="9525">
                <a:noFill/>
              </a:ln>
            </p:spPr>
          </p:pic>
          <p:pic>
            <p:nvPicPr>
              <p:cNvPr id="7227" name="Picture 172" descr="C:\Program Files\Microsoft Office\Clipart\Bullets\Green and Black Diamond.gif"/>
              <p:cNvPicPr>
                <a:picLocks noChangeAspect="1"/>
              </p:cNvPicPr>
              <p:nvPr/>
            </p:nvPicPr>
            <p:blipFill>
              <a:blip r:embed="rId7"/>
              <a:stretch>
                <a:fillRect/>
              </a:stretch>
            </p:blipFill>
            <p:spPr>
              <a:xfrm>
                <a:off x="4224" y="1008"/>
                <a:ext cx="102" cy="102"/>
              </a:xfrm>
              <a:prstGeom prst="rect">
                <a:avLst/>
              </a:prstGeom>
              <a:noFill/>
              <a:ln w="9525">
                <a:noFill/>
              </a:ln>
            </p:spPr>
          </p:pic>
          <p:pic>
            <p:nvPicPr>
              <p:cNvPr id="7228" name="Picture 173" descr="C:\Program Files\Microsoft Office\Clipart\Bullets\Green and Black Diamond.gif"/>
              <p:cNvPicPr>
                <a:picLocks noChangeAspect="1"/>
              </p:cNvPicPr>
              <p:nvPr/>
            </p:nvPicPr>
            <p:blipFill>
              <a:blip r:embed="rId7"/>
              <a:stretch>
                <a:fillRect/>
              </a:stretch>
            </p:blipFill>
            <p:spPr>
              <a:xfrm>
                <a:off x="4320" y="1008"/>
                <a:ext cx="102" cy="102"/>
              </a:xfrm>
              <a:prstGeom prst="rect">
                <a:avLst/>
              </a:prstGeom>
              <a:noFill/>
              <a:ln w="9525">
                <a:noFill/>
              </a:ln>
            </p:spPr>
          </p:pic>
          <p:pic>
            <p:nvPicPr>
              <p:cNvPr id="7229" name="Picture 174" descr="C:\Program Files\Microsoft Office\Clipart\Bullets\Green and Black Diamond.gif"/>
              <p:cNvPicPr>
                <a:picLocks noChangeAspect="1"/>
              </p:cNvPicPr>
              <p:nvPr/>
            </p:nvPicPr>
            <p:blipFill>
              <a:blip r:embed="rId7"/>
              <a:stretch>
                <a:fillRect/>
              </a:stretch>
            </p:blipFill>
            <p:spPr>
              <a:xfrm>
                <a:off x="4410" y="1008"/>
                <a:ext cx="102" cy="102"/>
              </a:xfrm>
              <a:prstGeom prst="rect">
                <a:avLst/>
              </a:prstGeom>
              <a:noFill/>
              <a:ln w="9525">
                <a:noFill/>
              </a:ln>
            </p:spPr>
          </p:pic>
          <p:pic>
            <p:nvPicPr>
              <p:cNvPr id="7230" name="Picture 175" descr="C:\Program Files\Microsoft Office\Clipart\Bullets\Green and Black Diamond.gif"/>
              <p:cNvPicPr>
                <a:picLocks noChangeAspect="1"/>
              </p:cNvPicPr>
              <p:nvPr/>
            </p:nvPicPr>
            <p:blipFill>
              <a:blip r:embed="rId7"/>
              <a:stretch>
                <a:fillRect/>
              </a:stretch>
            </p:blipFill>
            <p:spPr>
              <a:xfrm>
                <a:off x="4512" y="1008"/>
                <a:ext cx="102" cy="102"/>
              </a:xfrm>
              <a:prstGeom prst="rect">
                <a:avLst/>
              </a:prstGeom>
              <a:noFill/>
              <a:ln w="9525">
                <a:noFill/>
              </a:ln>
            </p:spPr>
          </p:pic>
          <p:pic>
            <p:nvPicPr>
              <p:cNvPr id="7231" name="Picture 176" descr="C:\Program Files\Microsoft Office\Clipart\Bullets\Green and Black Diamond.gif"/>
              <p:cNvPicPr>
                <a:picLocks noChangeAspect="1"/>
              </p:cNvPicPr>
              <p:nvPr/>
            </p:nvPicPr>
            <p:blipFill>
              <a:blip r:embed="rId7"/>
              <a:stretch>
                <a:fillRect/>
              </a:stretch>
            </p:blipFill>
            <p:spPr>
              <a:xfrm>
                <a:off x="4032" y="1008"/>
                <a:ext cx="102" cy="102"/>
              </a:xfrm>
              <a:prstGeom prst="rect">
                <a:avLst/>
              </a:prstGeom>
              <a:noFill/>
              <a:ln w="9525">
                <a:noFill/>
              </a:ln>
            </p:spPr>
          </p:pic>
        </p:grpSp>
        <p:pic>
          <p:nvPicPr>
            <p:cNvPr id="7212" name="Picture 177" descr="C:\Program Files\Microsoft Office\Clipart\Bullets\Green and Black Diamond.gif"/>
            <p:cNvPicPr>
              <a:picLocks noChangeAspect="1"/>
            </p:cNvPicPr>
            <p:nvPr/>
          </p:nvPicPr>
          <p:blipFill>
            <a:blip r:embed="rId7"/>
            <a:stretch>
              <a:fillRect/>
            </a:stretch>
          </p:blipFill>
          <p:spPr>
            <a:xfrm>
              <a:off x="4506" y="960"/>
              <a:ext cx="102" cy="102"/>
            </a:xfrm>
            <a:prstGeom prst="rect">
              <a:avLst/>
            </a:prstGeom>
            <a:noFill/>
            <a:ln w="9525">
              <a:noFill/>
            </a:ln>
          </p:spPr>
        </p:pic>
        <p:pic>
          <p:nvPicPr>
            <p:cNvPr id="7213" name="Picture 178" descr="C:\Program Files\Microsoft Office\Clipart\Bullets\Green and Black Diamond.gif"/>
            <p:cNvPicPr>
              <a:picLocks noChangeAspect="1"/>
            </p:cNvPicPr>
            <p:nvPr/>
          </p:nvPicPr>
          <p:blipFill>
            <a:blip r:embed="rId7"/>
            <a:stretch>
              <a:fillRect/>
            </a:stretch>
          </p:blipFill>
          <p:spPr>
            <a:xfrm>
              <a:off x="4596" y="960"/>
              <a:ext cx="102" cy="102"/>
            </a:xfrm>
            <a:prstGeom prst="rect">
              <a:avLst/>
            </a:prstGeom>
            <a:noFill/>
            <a:ln w="9525">
              <a:noFill/>
            </a:ln>
          </p:spPr>
        </p:pic>
        <p:pic>
          <p:nvPicPr>
            <p:cNvPr id="7214" name="Picture 179" descr="C:\Program Files\Microsoft Office\Clipart\Bullets\Green and Black Diamond.gif"/>
            <p:cNvPicPr>
              <a:picLocks noChangeAspect="1"/>
            </p:cNvPicPr>
            <p:nvPr/>
          </p:nvPicPr>
          <p:blipFill>
            <a:blip r:embed="rId7"/>
            <a:stretch>
              <a:fillRect/>
            </a:stretch>
          </p:blipFill>
          <p:spPr>
            <a:xfrm>
              <a:off x="4698" y="960"/>
              <a:ext cx="102" cy="102"/>
            </a:xfrm>
            <a:prstGeom prst="rect">
              <a:avLst/>
            </a:prstGeom>
            <a:noFill/>
            <a:ln w="9525">
              <a:noFill/>
            </a:ln>
          </p:spPr>
        </p:pic>
        <p:pic>
          <p:nvPicPr>
            <p:cNvPr id="7215" name="Picture 180" descr="C:\Program Files\Microsoft Office\Clipart\Bullets\Green and Black Diamond.gif"/>
            <p:cNvPicPr>
              <a:picLocks noChangeAspect="1"/>
            </p:cNvPicPr>
            <p:nvPr/>
          </p:nvPicPr>
          <p:blipFill>
            <a:blip r:embed="rId7"/>
            <a:stretch>
              <a:fillRect/>
            </a:stretch>
          </p:blipFill>
          <p:spPr>
            <a:xfrm>
              <a:off x="4794" y="960"/>
              <a:ext cx="102" cy="102"/>
            </a:xfrm>
            <a:prstGeom prst="rect">
              <a:avLst/>
            </a:prstGeom>
            <a:noFill/>
            <a:ln w="9525">
              <a:noFill/>
            </a:ln>
          </p:spPr>
        </p:pic>
        <p:pic>
          <p:nvPicPr>
            <p:cNvPr id="7216" name="Picture 181" descr="C:\Program Files\Microsoft Office\Clipart\Bullets\Green and Black Diamond.gif"/>
            <p:cNvPicPr>
              <a:picLocks noChangeAspect="1"/>
            </p:cNvPicPr>
            <p:nvPr/>
          </p:nvPicPr>
          <p:blipFill>
            <a:blip r:embed="rId7"/>
            <a:stretch>
              <a:fillRect/>
            </a:stretch>
          </p:blipFill>
          <p:spPr>
            <a:xfrm>
              <a:off x="4884" y="960"/>
              <a:ext cx="102" cy="102"/>
            </a:xfrm>
            <a:prstGeom prst="rect">
              <a:avLst/>
            </a:prstGeom>
            <a:noFill/>
            <a:ln w="9525">
              <a:noFill/>
            </a:ln>
          </p:spPr>
        </p:pic>
        <p:pic>
          <p:nvPicPr>
            <p:cNvPr id="7217" name="Picture 182" descr="C:\Program Files\Microsoft Office\Clipart\Bullets\Green and Black Diamond.gif"/>
            <p:cNvPicPr>
              <a:picLocks noChangeAspect="1"/>
            </p:cNvPicPr>
            <p:nvPr/>
          </p:nvPicPr>
          <p:blipFill>
            <a:blip r:embed="rId7"/>
            <a:stretch>
              <a:fillRect/>
            </a:stretch>
          </p:blipFill>
          <p:spPr>
            <a:xfrm>
              <a:off x="4986" y="960"/>
              <a:ext cx="102" cy="102"/>
            </a:xfrm>
            <a:prstGeom prst="rect">
              <a:avLst/>
            </a:prstGeom>
            <a:noFill/>
            <a:ln w="9525">
              <a:noFill/>
            </a:ln>
          </p:spPr>
        </p:pic>
        <p:pic>
          <p:nvPicPr>
            <p:cNvPr id="7218" name="Picture 183" descr="C:\Program Files\Microsoft Office\Clipart\Bullets\Green and Black Diamond.gif"/>
            <p:cNvPicPr>
              <a:picLocks noChangeAspect="1"/>
            </p:cNvPicPr>
            <p:nvPr/>
          </p:nvPicPr>
          <p:blipFill>
            <a:blip r:embed="rId7"/>
            <a:stretch>
              <a:fillRect/>
            </a:stretch>
          </p:blipFill>
          <p:spPr>
            <a:xfrm>
              <a:off x="5172" y="960"/>
              <a:ext cx="102" cy="102"/>
            </a:xfrm>
            <a:prstGeom prst="rect">
              <a:avLst/>
            </a:prstGeom>
            <a:noFill/>
            <a:ln w="9525">
              <a:noFill/>
            </a:ln>
          </p:spPr>
        </p:pic>
        <p:pic>
          <p:nvPicPr>
            <p:cNvPr id="7219" name="Picture 184" descr="C:\Program Files\Microsoft Office\Clipart\Bullets\Green and Black Diamond.gif"/>
            <p:cNvPicPr>
              <a:picLocks noChangeAspect="1"/>
            </p:cNvPicPr>
            <p:nvPr/>
          </p:nvPicPr>
          <p:blipFill>
            <a:blip r:embed="rId7"/>
            <a:stretch>
              <a:fillRect/>
            </a:stretch>
          </p:blipFill>
          <p:spPr>
            <a:xfrm>
              <a:off x="5082" y="960"/>
              <a:ext cx="102" cy="102"/>
            </a:xfrm>
            <a:prstGeom prst="rect">
              <a:avLst/>
            </a:prstGeom>
            <a:noFill/>
            <a:ln w="9525">
              <a:noFill/>
            </a:ln>
          </p:spPr>
        </p:pic>
      </p:grpSp>
      <p:sp>
        <p:nvSpPr>
          <p:cNvPr id="7177" name="AutoShape 186"/>
          <p:cNvSpPr/>
          <p:nvPr/>
        </p:nvSpPr>
        <p:spPr>
          <a:xfrm>
            <a:off x="609600" y="1381125"/>
            <a:ext cx="152400" cy="1057275"/>
          </a:xfrm>
          <a:prstGeom prst="leftBrace">
            <a:avLst>
              <a:gd name="adj1" fmla="val 57812"/>
              <a:gd name="adj2" fmla="val 50000"/>
            </a:avLst>
          </a:prstGeom>
          <a:noFill/>
          <a:ln w="9525" cap="flat" cmpd="sng">
            <a:solidFill>
              <a:schemeClr val="accent2"/>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graphicFrame>
        <p:nvGraphicFramePr>
          <p:cNvPr id="2" name="对象 1"/>
          <p:cNvGraphicFramePr/>
          <p:nvPr/>
        </p:nvGraphicFramePr>
        <p:xfrm>
          <a:off x="857250" y="1181100"/>
          <a:ext cx="3095625" cy="1430655"/>
        </p:xfrm>
        <a:graphic>
          <a:graphicData uri="http://schemas.openxmlformats.org/presentationml/2006/ole">
            <mc:AlternateContent xmlns:mc="http://schemas.openxmlformats.org/markup-compatibility/2006">
              <mc:Choice xmlns:v="urn:schemas-microsoft-com:vml" Requires="v">
                <p:oleObj spid="_x0000_s33837" r:id="rId8" imgW="3095625" imgH="1430655" progId="Equation.KSEE3">
                  <p:embed/>
                </p:oleObj>
              </mc:Choice>
              <mc:Fallback>
                <p:oleObj r:id="rId8" imgW="3095625" imgH="1430655" progId="Equation.KSEE3">
                  <p:embed/>
                  <p:pic>
                    <p:nvPicPr>
                      <p:cNvPr id="0" name="图片 2"/>
                      <p:cNvPicPr/>
                      <p:nvPr/>
                    </p:nvPicPr>
                    <p:blipFill>
                      <a:blip r:embed="rId9"/>
                      <a:stretch>
                        <a:fillRect/>
                      </a:stretch>
                    </p:blipFill>
                    <p:spPr>
                      <a:xfrm>
                        <a:off x="857250" y="1181100"/>
                        <a:ext cx="3095625" cy="1430655"/>
                      </a:xfrm>
                      <a:prstGeom prst="rect">
                        <a:avLst/>
                      </a:prstGeom>
                    </p:spPr>
                  </p:pic>
                </p:oleObj>
              </mc:Fallback>
            </mc:AlternateContent>
          </a:graphicData>
        </a:graphic>
      </p:graphicFrame>
      <p:graphicFrame>
        <p:nvGraphicFramePr>
          <p:cNvPr id="4" name="对象 3"/>
          <p:cNvGraphicFramePr/>
          <p:nvPr/>
        </p:nvGraphicFramePr>
        <p:xfrm>
          <a:off x="690245" y="2899410"/>
          <a:ext cx="4965700" cy="958850"/>
        </p:xfrm>
        <a:graphic>
          <a:graphicData uri="http://schemas.openxmlformats.org/presentationml/2006/ole">
            <mc:AlternateContent xmlns:mc="http://schemas.openxmlformats.org/markup-compatibility/2006">
              <mc:Choice xmlns:v="urn:schemas-microsoft-com:vml" Requires="v">
                <p:oleObj spid="_x0000_s33838" r:id="rId10" imgW="2057400" imgH="431800" progId="Equation.KSEE3">
                  <p:embed/>
                </p:oleObj>
              </mc:Choice>
              <mc:Fallback>
                <p:oleObj r:id="rId10" imgW="2057400" imgH="431800" progId="Equation.KSEE3">
                  <p:embed/>
                  <p:pic>
                    <p:nvPicPr>
                      <p:cNvPr id="0" name="图片 4"/>
                      <p:cNvPicPr/>
                      <p:nvPr/>
                    </p:nvPicPr>
                    <p:blipFill>
                      <a:blip r:embed="rId11"/>
                      <a:stretch>
                        <a:fillRect/>
                      </a:stretch>
                    </p:blipFill>
                    <p:spPr>
                      <a:xfrm>
                        <a:off x="690245" y="2899410"/>
                        <a:ext cx="4965700" cy="958850"/>
                      </a:xfrm>
                      <a:prstGeom prst="rect">
                        <a:avLst/>
                      </a:prstGeom>
                    </p:spPr>
                  </p:pic>
                </p:oleObj>
              </mc:Fallback>
            </mc:AlternateContent>
          </a:graphicData>
        </a:graphic>
      </p:graphicFrame>
      <p:graphicFrame>
        <p:nvGraphicFramePr>
          <p:cNvPr id="6" name="对象 5"/>
          <p:cNvGraphicFramePr/>
          <p:nvPr/>
        </p:nvGraphicFramePr>
        <p:xfrm>
          <a:off x="702945" y="3983355"/>
          <a:ext cx="2392045" cy="966470"/>
        </p:xfrm>
        <a:graphic>
          <a:graphicData uri="http://schemas.openxmlformats.org/presentationml/2006/ole">
            <mc:AlternateContent xmlns:mc="http://schemas.openxmlformats.org/markup-compatibility/2006">
              <mc:Choice xmlns:v="urn:schemas-microsoft-com:vml" Requires="v">
                <p:oleObj spid="_x0000_s33839" r:id="rId12" imgW="774065" imgH="431800" progId="Equation.KSEE3">
                  <p:embed/>
                </p:oleObj>
              </mc:Choice>
              <mc:Fallback>
                <p:oleObj r:id="rId12" imgW="774065" imgH="431800" progId="Equation.KSEE3">
                  <p:embed/>
                  <p:pic>
                    <p:nvPicPr>
                      <p:cNvPr id="0" name="图片 6"/>
                      <p:cNvPicPr/>
                      <p:nvPr/>
                    </p:nvPicPr>
                    <p:blipFill>
                      <a:blip r:embed="rId13"/>
                      <a:stretch>
                        <a:fillRect/>
                      </a:stretch>
                    </p:blipFill>
                    <p:spPr>
                      <a:xfrm>
                        <a:off x="702945" y="3983355"/>
                        <a:ext cx="2392045" cy="966470"/>
                      </a:xfrm>
                      <a:prstGeom prst="rect">
                        <a:avLst/>
                      </a:prstGeom>
                    </p:spPr>
                  </p:pic>
                </p:oleObj>
              </mc:Fallback>
            </mc:AlternateContent>
          </a:graphicData>
        </a:graphic>
      </p:graphicFrame>
      <p:graphicFrame>
        <p:nvGraphicFramePr>
          <p:cNvPr id="8" name="对象 7"/>
          <p:cNvGraphicFramePr/>
          <p:nvPr/>
        </p:nvGraphicFramePr>
        <p:xfrm>
          <a:off x="578485" y="5089525"/>
          <a:ext cx="3869055" cy="1006475"/>
        </p:xfrm>
        <a:graphic>
          <a:graphicData uri="http://schemas.openxmlformats.org/presentationml/2006/ole">
            <mc:AlternateContent xmlns:mc="http://schemas.openxmlformats.org/markup-compatibility/2006">
              <mc:Choice xmlns:v="urn:schemas-microsoft-com:vml" Requires="v">
                <p:oleObj spid="_x0000_s33840" r:id="rId14" imgW="2956560" imgH="1042670" progId="Equation.KSEE3">
                  <p:embed/>
                </p:oleObj>
              </mc:Choice>
              <mc:Fallback>
                <p:oleObj r:id="rId14" imgW="2956560" imgH="1042670" progId="Equation.KSEE3">
                  <p:embed/>
                  <p:pic>
                    <p:nvPicPr>
                      <p:cNvPr id="0" name="图片 8"/>
                      <p:cNvPicPr/>
                      <p:nvPr/>
                    </p:nvPicPr>
                    <p:blipFill>
                      <a:blip r:embed="rId15"/>
                      <a:stretch>
                        <a:fillRect/>
                      </a:stretch>
                    </p:blipFill>
                    <p:spPr>
                      <a:xfrm>
                        <a:off x="578485" y="5089525"/>
                        <a:ext cx="3869055" cy="1006475"/>
                      </a:xfrm>
                      <a:prstGeom prst="rect">
                        <a:avLst/>
                      </a:prstGeom>
                    </p:spPr>
                  </p:pic>
                </p:oleObj>
              </mc:Fallback>
            </mc:AlternateContent>
          </a:graphicData>
        </a:graphic>
      </p:graphicFrame>
      <p:graphicFrame>
        <p:nvGraphicFramePr>
          <p:cNvPr id="10" name="对象 9"/>
          <p:cNvGraphicFramePr/>
          <p:nvPr/>
        </p:nvGraphicFramePr>
        <p:xfrm>
          <a:off x="7667625" y="1334770"/>
          <a:ext cx="304800" cy="528955"/>
        </p:xfrm>
        <a:graphic>
          <a:graphicData uri="http://schemas.openxmlformats.org/presentationml/2006/ole">
            <mc:AlternateContent xmlns:mc="http://schemas.openxmlformats.org/markup-compatibility/2006">
              <mc:Choice xmlns:v="urn:schemas-microsoft-com:vml" Requires="v">
                <p:oleObj spid="_x0000_s33841" r:id="rId16" imgW="304800" imgH="528955" progId="Equation.KSEE3">
                  <p:embed/>
                </p:oleObj>
              </mc:Choice>
              <mc:Fallback>
                <p:oleObj r:id="rId16" imgW="304800" imgH="528955" progId="Equation.KSEE3">
                  <p:embed/>
                  <p:pic>
                    <p:nvPicPr>
                      <p:cNvPr id="0" name="图片 10"/>
                      <p:cNvPicPr/>
                      <p:nvPr/>
                    </p:nvPicPr>
                    <p:blipFill>
                      <a:blip r:embed="rId17"/>
                      <a:stretch>
                        <a:fillRect/>
                      </a:stretch>
                    </p:blipFill>
                    <p:spPr>
                      <a:xfrm>
                        <a:off x="7667625" y="1334770"/>
                        <a:ext cx="304800" cy="5289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2460"/>
                                        </p:tgtEl>
                                        <p:attrNameLst>
                                          <p:attrName>style.visibility</p:attrName>
                                        </p:attrNameLst>
                                      </p:cBhvr>
                                      <p:to>
                                        <p:strVal val="visible"/>
                                      </p:to>
                                    </p:set>
                                    <p:animEffect transition="in" filter="blinds(horizontal)">
                                      <p:cBhvr>
                                        <p:cTn id="7" dur="500"/>
                                        <p:tgtEl>
                                          <p:spTgt spid="44246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7"/>
                                        </p:tgtEl>
                                        <p:attrNameLst>
                                          <p:attrName>style.visibility</p:attrName>
                                        </p:attrNameLst>
                                      </p:cBhvr>
                                      <p:to>
                                        <p:strVal val="visible"/>
                                      </p:to>
                                    </p:set>
                                    <p:animEffect transition="in" filter="blinds(horizontal)">
                                      <p:cBhvr>
                                        <p:cTn id="12" dur="500"/>
                                        <p:tgtEl>
                                          <p:spTgt spid="7177"/>
                                        </p:tgtEl>
                                      </p:cBhvr>
                                    </p:animEffect>
                                  </p:childTnLst>
                                </p:cTn>
                              </p:par>
                              <p:par>
                                <p:cTn id="13" presetID="3" presetClass="entr" presetSubtype="1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7171"/>
                                        </p:tgtEl>
                                        <p:attrNameLst>
                                          <p:attrName>style.visibility</p:attrName>
                                        </p:attrNameLst>
                                      </p:cBhvr>
                                      <p:to>
                                        <p:strVal val="visible"/>
                                      </p:to>
                                    </p:set>
                                    <p:animEffect transition="in" filter="blinds(horizontal)">
                                      <p:cBhvr>
                                        <p:cTn id="20" dur="500"/>
                                        <p:tgtEl>
                                          <p:spTgt spid="7171"/>
                                        </p:tgtEl>
                                      </p:cBhvr>
                                    </p:animEffect>
                                  </p:childTnLst>
                                </p:cTn>
                              </p:par>
                              <p:par>
                                <p:cTn id="21" presetID="3" presetClass="entr" presetSubtype="1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linds(horizontal)">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460" grpId="0"/>
      <p:bldP spid="7177"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488" name="Text Box 96"/>
          <p:cNvSpPr txBox="1">
            <a:spLocks noChangeArrowheads="1"/>
          </p:cNvSpPr>
          <p:nvPr/>
        </p:nvSpPr>
        <p:spPr bwMode="auto">
          <a:xfrm>
            <a:off x="224155" y="511175"/>
            <a:ext cx="8610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indent="571500" algn="l">
              <a:defRPr sz="2400">
                <a:solidFill>
                  <a:schemeClr val="tx1"/>
                </a:solidFill>
                <a:latin typeface="Times New Roman" panose="02020603050405020304" pitchFamily="18" charset="0"/>
                <a:ea typeface="宋体" panose="02010600030101010101" pitchFamily="2" charset="-122"/>
              </a:defRPr>
            </a:lvl1pPr>
            <a:lvl2pPr indent="571500" algn="l">
              <a:defRPr sz="2400">
                <a:solidFill>
                  <a:schemeClr val="tx1"/>
                </a:solidFill>
                <a:latin typeface="Times New Roman" panose="02020603050405020304" pitchFamily="18" charset="0"/>
                <a:ea typeface="宋体" panose="02010600030101010101" pitchFamily="2" charset="-122"/>
              </a:defRPr>
            </a:lvl2pPr>
            <a:lvl3pPr indent="571500" algn="l">
              <a:defRPr sz="2400">
                <a:solidFill>
                  <a:schemeClr val="tx1"/>
                </a:solidFill>
                <a:latin typeface="Times New Roman" panose="02020603050405020304" pitchFamily="18" charset="0"/>
                <a:ea typeface="宋体" panose="02010600030101010101" pitchFamily="2" charset="-122"/>
              </a:defRPr>
            </a:lvl3pPr>
            <a:lvl4pPr indent="571500" algn="l">
              <a:defRPr sz="2400">
                <a:solidFill>
                  <a:schemeClr val="tx1"/>
                </a:solidFill>
                <a:latin typeface="Times New Roman" panose="02020603050405020304" pitchFamily="18" charset="0"/>
                <a:ea typeface="宋体" panose="02010600030101010101" pitchFamily="2" charset="-122"/>
              </a:defRPr>
            </a:lvl4pPr>
            <a:lvl5pPr indent="571500" algn="l">
              <a:defRPr sz="2400">
                <a:solidFill>
                  <a:schemeClr val="tx1"/>
                </a:solidFill>
                <a:latin typeface="Times New Roman" panose="02020603050405020304" pitchFamily="18" charset="0"/>
                <a:ea typeface="宋体" panose="02010600030101010101" pitchFamily="2" charset="-122"/>
              </a:defRPr>
            </a:lvl5pPr>
            <a:lvl6pPr marL="457200" indent="5715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914400" indent="5715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1371600" indent="5715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1828800" indent="571500"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marL="0" marR="0" lvl="0" indent="571500" algn="just" defTabSz="914400" rtl="0" eaLnBrk="1" fontAlgn="base" latinLnBrk="0" hangingPunct="1">
              <a:lnSpc>
                <a:spcPct val="120000"/>
              </a:lnSpc>
              <a:spcBef>
                <a:spcPct val="0"/>
              </a:spcBef>
              <a:spcAft>
                <a:spcPct val="0"/>
              </a:spcAft>
              <a:buClr>
                <a:schemeClr val="accent2"/>
              </a:buClr>
              <a:buSzPct val="75000"/>
              <a:buFont typeface="Monotype Sorts" pitchFamily="2" charset="2"/>
              <a:buNone/>
              <a:defRPr/>
            </a:pPr>
            <a:r>
              <a:rPr kumimoji="0" lang="zh-CN" altLang="en-US" sz="2400" b="1" i="0" u="none" strike="noStrike" kern="1200" cap="none" spc="0" normalizeH="0" baseline="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当一个电源单独作用时，其余电源不作用，就意味着取零值。即对</a:t>
            </a:r>
            <a:r>
              <a:rPr kumimoji="0" lang="zh-CN" altLang="en-US" sz="2400" b="1" i="0" u="none" strike="noStrike" kern="1200" cap="none" spc="0" normalizeH="0" baseline="0" noProof="0" smtClean="0">
                <a:ln>
                  <a:noFill/>
                </a:ln>
                <a:solidFill>
                  <a:srgbClr val="00FF00"/>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电压源</a:t>
            </a:r>
            <a:r>
              <a:rPr kumimoji="0" lang="zh-CN" altLang="en-US" sz="2400" b="1" i="0" u="none" strike="noStrike" kern="1200" cap="none" spc="0" normalizeH="0" baseline="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看作</a:t>
            </a:r>
            <a:r>
              <a:rPr kumimoji="0" lang="zh-CN" altLang="en-US" sz="2400" b="1" i="0" u="none" strike="noStrike" kern="1200" cap="none" spc="0" normalizeH="0" baseline="0" noProof="0" smtClean="0">
                <a:ln>
                  <a:noFill/>
                </a:ln>
                <a:solidFill>
                  <a:srgbClr val="00FF00"/>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短路</a:t>
            </a: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a:t>
            </a:r>
            <a:r>
              <a:rPr kumimoji="0" lang="zh-CN" altLang="en-US" sz="2400" b="1" i="0" u="none" strike="noStrike" kern="1200" cap="none" spc="0" normalizeH="0" baseline="0" noProof="0" smtClean="0">
                <a:ln>
                  <a:noFill/>
                </a:ln>
                <a:solidFill>
                  <a:srgbClr val="00FF00"/>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而对电流源</a:t>
            </a:r>
            <a:r>
              <a:rPr kumimoji="0" lang="zh-CN" altLang="en-US" sz="2400" b="1" i="0" u="none" strike="noStrike" kern="1200" cap="none" spc="0" normalizeH="0" baseline="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看作</a:t>
            </a:r>
            <a:r>
              <a:rPr kumimoji="0" lang="zh-CN" altLang="en-US" sz="2400" b="1" i="0" u="none" strike="noStrike" kern="1200" cap="none" spc="0" normalizeH="0" baseline="0" noProof="0" smtClean="0">
                <a:ln>
                  <a:noFill/>
                </a:ln>
                <a:solidFill>
                  <a:srgbClr val="00FF00"/>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开路</a:t>
            </a:r>
            <a:r>
              <a:rPr kumimoji="0" lang="zh-CN" altLang="en-US" sz="2400" b="1" i="0" u="none" strike="noStrike" kern="1200" cap="none" spc="0" normalizeH="0" baseline="0" noProof="0" smtClean="0">
                <a:ln>
                  <a:noFill/>
                </a:ln>
                <a:solidFill>
                  <a:schemeClr val="tx1"/>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rPr>
              <a:t>。</a:t>
            </a:r>
          </a:p>
        </p:txBody>
      </p:sp>
      <p:sp>
        <p:nvSpPr>
          <p:cNvPr id="443489" name="Text Box 97"/>
          <p:cNvSpPr txBox="1"/>
          <p:nvPr/>
        </p:nvSpPr>
        <p:spPr>
          <a:xfrm>
            <a:off x="937895" y="3648076"/>
            <a:ext cx="2226310" cy="396240"/>
          </a:xfrm>
          <a:prstGeom prst="rect">
            <a:avLst/>
          </a:prstGeom>
          <a:noFill/>
          <a:ln w="12700" cap="sq" cmpd="sng">
            <a:solidFill>
              <a:srgbClr val="FF66FF"/>
            </a:solidFill>
            <a:prstDash val="solid"/>
            <a:miter/>
            <a:headEnd type="none" w="sm" len="sm"/>
            <a:tailEnd type="none" w="sm" len="sm"/>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Arial Black" panose="020B0A04020102020204" pitchFamily="34" charset="0"/>
                <a:ea typeface="宋体" panose="02010600030101010101" pitchFamily="2" charset="-122"/>
              </a:rPr>
              <a:t>三个电源共同作用</a:t>
            </a:r>
          </a:p>
        </p:txBody>
      </p:sp>
      <p:sp>
        <p:nvSpPr>
          <p:cNvPr id="443490" name="Text Box 98"/>
          <p:cNvSpPr txBox="1"/>
          <p:nvPr/>
        </p:nvSpPr>
        <p:spPr>
          <a:xfrm>
            <a:off x="4078288" y="2395538"/>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1" name="Text Box 99"/>
          <p:cNvSpPr txBox="1"/>
          <p:nvPr/>
        </p:nvSpPr>
        <p:spPr>
          <a:xfrm>
            <a:off x="4078605" y="3553143"/>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2" name="Text Box 100"/>
          <p:cNvSpPr txBox="1"/>
          <p:nvPr/>
        </p:nvSpPr>
        <p:spPr>
          <a:xfrm>
            <a:off x="5736908" y="3624898"/>
            <a:ext cx="1858962" cy="396240"/>
          </a:xfrm>
          <a:prstGeom prst="rect">
            <a:avLst/>
          </a:prstGeom>
          <a:noFill/>
          <a:ln w="12700" cap="sq" cmpd="sng">
            <a:solidFill>
              <a:srgbClr val="FF66FF"/>
            </a:solidFill>
            <a:prstDash val="solid"/>
            <a:miter/>
            <a:headEnd type="none" w="sm" len="sm"/>
            <a:tailEnd type="none" w="sm" len="sm"/>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rgbClr val="FF0000"/>
                </a:solidFill>
                <a:latin typeface="Times New Roman" panose="02020603050405020304" pitchFamily="18" charset="0"/>
                <a:ea typeface="楷体_GB2312" pitchFamily="49" charset="-122"/>
              </a:rPr>
              <a:t>u</a:t>
            </a:r>
            <a:r>
              <a:rPr lang="en-US" altLang="zh-CN" sz="2000" b="1" baseline="-25000" dirty="0">
                <a:solidFill>
                  <a:srgbClr val="FF0000"/>
                </a:solidFill>
                <a:latin typeface="Times New Roman" panose="02020603050405020304" pitchFamily="18" charset="0"/>
                <a:ea typeface="楷体_GB2312" pitchFamily="49" charset="-122"/>
              </a:rPr>
              <a:t>s1</a:t>
            </a:r>
            <a:r>
              <a:rPr lang="zh-CN" altLang="en-US" sz="2000" b="1" dirty="0">
                <a:solidFill>
                  <a:schemeClr val="tx1"/>
                </a:solidFill>
                <a:latin typeface="Times New Roman" panose="02020603050405020304" pitchFamily="18" charset="0"/>
                <a:ea typeface="宋体" panose="02010600030101010101" pitchFamily="2" charset="-122"/>
              </a:rPr>
              <a:t>单独作用</a:t>
            </a:r>
            <a:endParaRPr lang="zh-CN" altLang="en-US" sz="2000" b="1" baseline="-25000" dirty="0">
              <a:solidFill>
                <a:srgbClr val="0000FF"/>
              </a:solidFill>
              <a:latin typeface="Times New Roman" panose="02020603050405020304" pitchFamily="18" charset="0"/>
              <a:ea typeface="楷体_GB2312" pitchFamily="49" charset="-122"/>
            </a:endParaRPr>
          </a:p>
        </p:txBody>
      </p:sp>
      <p:sp>
        <p:nvSpPr>
          <p:cNvPr id="443493" name="Text Box 101"/>
          <p:cNvSpPr txBox="1"/>
          <p:nvPr/>
        </p:nvSpPr>
        <p:spPr>
          <a:xfrm>
            <a:off x="8385175" y="3260408"/>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4" name="Text Box 102"/>
          <p:cNvSpPr txBox="1"/>
          <p:nvPr/>
        </p:nvSpPr>
        <p:spPr>
          <a:xfrm>
            <a:off x="1522730" y="6153151"/>
            <a:ext cx="1492885" cy="396240"/>
          </a:xfrm>
          <a:prstGeom prst="rect">
            <a:avLst/>
          </a:prstGeom>
          <a:noFill/>
          <a:ln w="12700" cap="sq" cmpd="sng">
            <a:solidFill>
              <a:srgbClr val="FF66FF"/>
            </a:solidFill>
            <a:prstDash val="solid"/>
            <a:miter/>
            <a:headEnd type="none" w="sm" len="sm"/>
            <a:tailEnd type="none" w="sm" len="sm"/>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rgbClr val="FF0000"/>
                </a:solidFill>
                <a:latin typeface="Times New Roman" panose="02020603050405020304" pitchFamily="18" charset="0"/>
                <a:ea typeface="楷体_GB2312" pitchFamily="49" charset="-122"/>
              </a:rPr>
              <a:t>u</a:t>
            </a:r>
            <a:r>
              <a:rPr lang="en-US" altLang="zh-CN" sz="2000" b="1" baseline="-25000" dirty="0">
                <a:solidFill>
                  <a:srgbClr val="FF0000"/>
                </a:solidFill>
                <a:latin typeface="Times New Roman" panose="02020603050405020304" pitchFamily="18" charset="0"/>
                <a:ea typeface="楷体_GB2312" pitchFamily="49" charset="-122"/>
              </a:rPr>
              <a:t>s2</a:t>
            </a:r>
            <a:r>
              <a:rPr lang="zh-CN" altLang="zh-CN" sz="2000" b="1" dirty="0">
                <a:solidFill>
                  <a:schemeClr val="tx1"/>
                </a:solidFill>
                <a:latin typeface="Times New Roman" panose="02020603050405020304" pitchFamily="18" charset="0"/>
                <a:ea typeface="宋体" panose="02010600030101010101" pitchFamily="2" charset="-122"/>
              </a:rPr>
              <a:t>单独作用</a:t>
            </a:r>
            <a:endParaRPr lang="zh-CN" altLang="en-US" sz="2000" b="1" baseline="-25000" dirty="0">
              <a:solidFill>
                <a:srgbClr val="0000FF"/>
              </a:solidFill>
              <a:latin typeface="Times New Roman" panose="02020603050405020304" pitchFamily="18" charset="0"/>
              <a:ea typeface="楷体_GB2312" pitchFamily="49" charset="-122"/>
            </a:endParaRPr>
          </a:p>
        </p:txBody>
      </p:sp>
      <p:sp>
        <p:nvSpPr>
          <p:cNvPr id="443495" name="Text Box 103"/>
          <p:cNvSpPr txBox="1"/>
          <p:nvPr/>
        </p:nvSpPr>
        <p:spPr>
          <a:xfrm>
            <a:off x="4191000" y="5117783"/>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6" name="Text Box 104"/>
          <p:cNvSpPr txBox="1"/>
          <p:nvPr/>
        </p:nvSpPr>
        <p:spPr>
          <a:xfrm>
            <a:off x="4191000" y="6193473"/>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7" name="Text Box 105"/>
          <p:cNvSpPr txBox="1"/>
          <p:nvPr/>
        </p:nvSpPr>
        <p:spPr>
          <a:xfrm>
            <a:off x="5831840" y="6245226"/>
            <a:ext cx="1492885" cy="396240"/>
          </a:xfrm>
          <a:prstGeom prst="rect">
            <a:avLst/>
          </a:prstGeom>
          <a:noFill/>
          <a:ln w="12700" cap="sq" cmpd="sng">
            <a:solidFill>
              <a:srgbClr val="FF66FF"/>
            </a:solidFill>
            <a:prstDash val="solid"/>
            <a:miter/>
            <a:headEnd type="none" w="sm" len="sm"/>
            <a:tailEnd type="none" w="sm" len="sm"/>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rgbClr val="FF0000"/>
                </a:solidFill>
                <a:latin typeface="Times New Roman" panose="02020603050405020304" pitchFamily="18" charset="0"/>
                <a:ea typeface="楷体_GB2312" pitchFamily="49" charset="-122"/>
              </a:rPr>
              <a:t>u</a:t>
            </a:r>
            <a:r>
              <a:rPr lang="en-US" altLang="zh-CN" sz="2000" b="1" baseline="-25000" dirty="0">
                <a:solidFill>
                  <a:srgbClr val="FF0000"/>
                </a:solidFill>
                <a:latin typeface="Times New Roman" panose="02020603050405020304" pitchFamily="18" charset="0"/>
                <a:ea typeface="楷体_GB2312" pitchFamily="49" charset="-122"/>
              </a:rPr>
              <a:t>s3</a:t>
            </a:r>
            <a:r>
              <a:rPr lang="zh-CN" altLang="en-US" sz="2000" b="1" dirty="0">
                <a:solidFill>
                  <a:schemeClr val="tx1"/>
                </a:solidFill>
                <a:latin typeface="Times New Roman" panose="02020603050405020304" pitchFamily="18" charset="0"/>
                <a:ea typeface="宋体" panose="02010600030101010101" pitchFamily="2" charset="-122"/>
              </a:rPr>
              <a:t>单独作用</a:t>
            </a:r>
            <a:endParaRPr lang="zh-CN" altLang="en-US" sz="2000" b="1" baseline="-25000" dirty="0">
              <a:solidFill>
                <a:srgbClr val="0000FF"/>
              </a:solidFill>
              <a:latin typeface="Times New Roman" panose="02020603050405020304" pitchFamily="18" charset="0"/>
              <a:ea typeface="楷体_GB2312" pitchFamily="49" charset="-122"/>
            </a:endParaRPr>
          </a:p>
        </p:txBody>
      </p:sp>
      <p:sp>
        <p:nvSpPr>
          <p:cNvPr id="443498" name="Text Box 106"/>
          <p:cNvSpPr txBox="1"/>
          <p:nvPr/>
        </p:nvSpPr>
        <p:spPr>
          <a:xfrm>
            <a:off x="8345488" y="1965008"/>
            <a:ext cx="386080" cy="48958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Arial Black" panose="020B0A04020102020204" pitchFamily="34" charset="0"/>
                <a:ea typeface="宋体" panose="02010600030101010101" pitchFamily="2" charset="-122"/>
              </a:rPr>
              <a:t>+</a:t>
            </a:r>
          </a:p>
        </p:txBody>
      </p:sp>
      <p:sp>
        <p:nvSpPr>
          <p:cNvPr id="443499" name="Text Box 107"/>
          <p:cNvSpPr txBox="1"/>
          <p:nvPr/>
        </p:nvSpPr>
        <p:spPr>
          <a:xfrm>
            <a:off x="7191375" y="1099185"/>
            <a:ext cx="1714500" cy="457200"/>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accent2"/>
                </a:solidFill>
                <a:latin typeface="Arial Black" panose="020B0A04020102020204" pitchFamily="34" charset="0"/>
                <a:ea typeface="宋体" panose="02010600030101010101" pitchFamily="2" charset="-122"/>
              </a:rPr>
              <a:t>即如下图：</a:t>
            </a:r>
          </a:p>
        </p:txBody>
      </p:sp>
      <p:grpSp>
        <p:nvGrpSpPr>
          <p:cNvPr id="443500" name="Group 108"/>
          <p:cNvGrpSpPr/>
          <p:nvPr/>
        </p:nvGrpSpPr>
        <p:grpSpPr>
          <a:xfrm>
            <a:off x="76200" y="1447800"/>
            <a:ext cx="3889375" cy="2009775"/>
            <a:chOff x="-2" y="782"/>
            <a:chExt cx="2450" cy="1266"/>
          </a:xfrm>
        </p:grpSpPr>
        <p:grpSp>
          <p:nvGrpSpPr>
            <p:cNvPr id="8264" name="Group 109"/>
            <p:cNvGrpSpPr/>
            <p:nvPr/>
          </p:nvGrpSpPr>
          <p:grpSpPr>
            <a:xfrm>
              <a:off x="-2" y="782"/>
              <a:ext cx="2450" cy="1266"/>
              <a:chOff x="2937" y="931"/>
              <a:chExt cx="2553" cy="1256"/>
            </a:xfrm>
          </p:grpSpPr>
          <p:sp>
            <p:nvSpPr>
              <p:cNvPr id="8271" name="Rectangle 110"/>
              <p:cNvSpPr/>
              <p:nvPr/>
            </p:nvSpPr>
            <p:spPr>
              <a:xfrm>
                <a:off x="3312" y="1200"/>
                <a:ext cx="1728" cy="960"/>
              </a:xfrm>
              <a:prstGeom prst="rect">
                <a:avLst/>
              </a:prstGeom>
              <a:noFill/>
              <a:ln w="127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2" name="Line 111"/>
              <p:cNvSpPr/>
              <p:nvPr/>
            </p:nvSpPr>
            <p:spPr>
              <a:xfrm>
                <a:off x="4176" y="1200"/>
                <a:ext cx="0" cy="960"/>
              </a:xfrm>
              <a:prstGeom prst="line">
                <a:avLst/>
              </a:prstGeom>
              <a:ln w="12700" cap="flat" cmpd="sng">
                <a:solidFill>
                  <a:schemeClr val="tx1"/>
                </a:solidFill>
                <a:prstDash val="solid"/>
                <a:headEnd type="none" w="med" len="med"/>
                <a:tailEnd type="none" w="med" len="med"/>
              </a:ln>
            </p:spPr>
          </p:sp>
          <p:sp>
            <p:nvSpPr>
              <p:cNvPr id="8273" name="Oval 112"/>
              <p:cNvSpPr/>
              <p:nvPr/>
            </p:nvSpPr>
            <p:spPr>
              <a:xfrm>
                <a:off x="3204" y="1789"/>
                <a:ext cx="204" cy="204"/>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4" name="Oval 113"/>
              <p:cNvSpPr/>
              <p:nvPr/>
            </p:nvSpPr>
            <p:spPr>
              <a:xfrm>
                <a:off x="4080" y="1824"/>
                <a:ext cx="204" cy="204"/>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5" name="Oval 114"/>
              <p:cNvSpPr/>
              <p:nvPr/>
            </p:nvSpPr>
            <p:spPr>
              <a:xfrm>
                <a:off x="4944" y="1824"/>
                <a:ext cx="204" cy="204"/>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6" name="Rectangle 115"/>
              <p:cNvSpPr/>
              <p:nvPr/>
            </p:nvSpPr>
            <p:spPr>
              <a:xfrm>
                <a:off x="4992" y="1392"/>
                <a:ext cx="96" cy="240"/>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7" name="Rectangle 116"/>
              <p:cNvSpPr/>
              <p:nvPr/>
            </p:nvSpPr>
            <p:spPr>
              <a:xfrm>
                <a:off x="4128" y="1392"/>
                <a:ext cx="96" cy="240"/>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8" name="Rectangle 117"/>
              <p:cNvSpPr/>
              <p:nvPr/>
            </p:nvSpPr>
            <p:spPr>
              <a:xfrm>
                <a:off x="3264" y="1392"/>
                <a:ext cx="96" cy="240"/>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79" name="Text Box 118"/>
              <p:cNvSpPr txBox="1"/>
              <p:nvPr/>
            </p:nvSpPr>
            <p:spPr>
              <a:xfrm>
                <a:off x="2975" y="1364"/>
                <a:ext cx="297" cy="248"/>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1</a:t>
                </a:r>
                <a:endParaRPr lang="en-US" altLang="zh-CN" sz="2000" b="1" dirty="0">
                  <a:solidFill>
                    <a:schemeClr val="tx1"/>
                  </a:solidFill>
                  <a:latin typeface="Times New Roman" panose="02020603050405020304" pitchFamily="18" charset="0"/>
                  <a:ea typeface="楷体_GB2312" pitchFamily="49" charset="-122"/>
                </a:endParaRPr>
              </a:p>
            </p:txBody>
          </p:sp>
          <p:sp>
            <p:nvSpPr>
              <p:cNvPr id="8280" name="Text Box 119"/>
              <p:cNvSpPr txBox="1"/>
              <p:nvPr/>
            </p:nvSpPr>
            <p:spPr>
              <a:xfrm>
                <a:off x="2937" y="1747"/>
                <a:ext cx="310"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s1</a:t>
                </a:r>
                <a:endParaRPr lang="en-US" altLang="zh-CN" sz="2000" b="1" dirty="0">
                  <a:solidFill>
                    <a:schemeClr val="tx1"/>
                  </a:solidFill>
                  <a:latin typeface="Times New Roman" panose="02020603050405020304" pitchFamily="18" charset="0"/>
                  <a:ea typeface="楷体_GB2312" pitchFamily="49" charset="-122"/>
                </a:endParaRPr>
              </a:p>
            </p:txBody>
          </p:sp>
          <p:sp>
            <p:nvSpPr>
              <p:cNvPr id="8281" name="Text Box 120"/>
              <p:cNvSpPr txBox="1"/>
              <p:nvPr/>
            </p:nvSpPr>
            <p:spPr>
              <a:xfrm>
                <a:off x="4176" y="1364"/>
                <a:ext cx="336" cy="248"/>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2</a:t>
                </a:r>
                <a:endParaRPr lang="en-US" altLang="zh-CN" sz="2000" b="1" dirty="0">
                  <a:solidFill>
                    <a:schemeClr val="tx1"/>
                  </a:solidFill>
                  <a:latin typeface="Times New Roman" panose="02020603050405020304" pitchFamily="18" charset="0"/>
                  <a:ea typeface="楷体_GB2312" pitchFamily="49" charset="-122"/>
                </a:endParaRPr>
              </a:p>
            </p:txBody>
          </p:sp>
          <p:sp>
            <p:nvSpPr>
              <p:cNvPr id="8282" name="Text Box 121"/>
              <p:cNvSpPr txBox="1"/>
              <p:nvPr/>
            </p:nvSpPr>
            <p:spPr>
              <a:xfrm>
                <a:off x="4291" y="1747"/>
                <a:ext cx="310"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s2</a:t>
                </a:r>
                <a:endParaRPr lang="en-US" altLang="zh-CN" sz="2000" b="1" dirty="0">
                  <a:solidFill>
                    <a:schemeClr val="tx1"/>
                  </a:solidFill>
                  <a:latin typeface="Times New Roman" panose="02020603050405020304" pitchFamily="18" charset="0"/>
                  <a:ea typeface="楷体_GB2312" pitchFamily="49" charset="-122"/>
                </a:endParaRPr>
              </a:p>
            </p:txBody>
          </p:sp>
          <p:sp>
            <p:nvSpPr>
              <p:cNvPr id="8283" name="Text Box 122"/>
              <p:cNvSpPr txBox="1"/>
              <p:nvPr/>
            </p:nvSpPr>
            <p:spPr>
              <a:xfrm>
                <a:off x="5091" y="1387"/>
                <a:ext cx="297" cy="248"/>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3</a:t>
                </a:r>
                <a:endParaRPr lang="en-US" altLang="zh-CN" sz="2000" b="1" dirty="0">
                  <a:solidFill>
                    <a:schemeClr val="tx1"/>
                  </a:solidFill>
                  <a:latin typeface="Times New Roman" panose="02020603050405020304" pitchFamily="18" charset="0"/>
                  <a:ea typeface="楷体_GB2312" pitchFamily="49" charset="-122"/>
                </a:endParaRPr>
              </a:p>
            </p:txBody>
          </p:sp>
          <p:sp>
            <p:nvSpPr>
              <p:cNvPr id="8284" name="Text Box 123"/>
              <p:cNvSpPr txBox="1"/>
              <p:nvPr/>
            </p:nvSpPr>
            <p:spPr>
              <a:xfrm>
                <a:off x="5107" y="1747"/>
                <a:ext cx="383" cy="248"/>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s3</a:t>
                </a:r>
                <a:endParaRPr lang="en-US" altLang="zh-CN" sz="2000" b="1" dirty="0">
                  <a:solidFill>
                    <a:schemeClr val="tx1"/>
                  </a:solidFill>
                  <a:latin typeface="Times New Roman" panose="02020603050405020304" pitchFamily="18" charset="0"/>
                  <a:ea typeface="楷体_GB2312" pitchFamily="49" charset="-122"/>
                </a:endParaRPr>
              </a:p>
            </p:txBody>
          </p:sp>
          <p:sp>
            <p:nvSpPr>
              <p:cNvPr id="8285" name="Line 124"/>
              <p:cNvSpPr/>
              <p:nvPr/>
            </p:nvSpPr>
            <p:spPr>
              <a:xfrm>
                <a:off x="3312" y="1104"/>
                <a:ext cx="240" cy="0"/>
              </a:xfrm>
              <a:prstGeom prst="line">
                <a:avLst/>
              </a:prstGeom>
              <a:ln w="12700" cap="flat" cmpd="sng">
                <a:solidFill>
                  <a:schemeClr val="accent1"/>
                </a:solidFill>
                <a:prstDash val="solid"/>
                <a:headEnd type="none" w="med" len="med"/>
                <a:tailEnd type="stealth" w="sm" len="med"/>
              </a:ln>
            </p:spPr>
          </p:sp>
          <p:sp>
            <p:nvSpPr>
              <p:cNvPr id="8286" name="Text Box 125"/>
              <p:cNvSpPr txBox="1"/>
              <p:nvPr/>
            </p:nvSpPr>
            <p:spPr>
              <a:xfrm>
                <a:off x="3515" y="931"/>
                <a:ext cx="221"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1</a:t>
                </a:r>
                <a:endParaRPr lang="en-US" altLang="zh-CN" sz="2000" b="1" dirty="0">
                  <a:solidFill>
                    <a:schemeClr val="tx1"/>
                  </a:solidFill>
                  <a:latin typeface="Times New Roman" panose="02020603050405020304" pitchFamily="18" charset="0"/>
                  <a:ea typeface="楷体_GB2312" pitchFamily="49" charset="-122"/>
                </a:endParaRPr>
              </a:p>
            </p:txBody>
          </p:sp>
          <p:sp>
            <p:nvSpPr>
              <p:cNvPr id="8287" name="Line 126"/>
              <p:cNvSpPr/>
              <p:nvPr/>
            </p:nvSpPr>
            <p:spPr>
              <a:xfrm>
                <a:off x="4080" y="1248"/>
                <a:ext cx="0" cy="192"/>
              </a:xfrm>
              <a:prstGeom prst="line">
                <a:avLst/>
              </a:prstGeom>
              <a:ln w="12700" cap="flat" cmpd="sng">
                <a:solidFill>
                  <a:schemeClr val="accent1"/>
                </a:solidFill>
                <a:prstDash val="solid"/>
                <a:headEnd type="none" w="med" len="med"/>
                <a:tailEnd type="stealth" w="sm" len="med"/>
              </a:ln>
            </p:spPr>
          </p:sp>
          <p:sp>
            <p:nvSpPr>
              <p:cNvPr id="8288" name="Text Box 127"/>
              <p:cNvSpPr txBox="1"/>
              <p:nvPr/>
            </p:nvSpPr>
            <p:spPr>
              <a:xfrm>
                <a:off x="3845" y="1208"/>
                <a:ext cx="221"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2</a:t>
                </a:r>
                <a:endParaRPr lang="en-US" altLang="zh-CN" sz="2000" b="1" dirty="0">
                  <a:solidFill>
                    <a:schemeClr val="tx1"/>
                  </a:solidFill>
                  <a:latin typeface="Times New Roman" panose="02020603050405020304" pitchFamily="18" charset="0"/>
                  <a:ea typeface="楷体_GB2312" pitchFamily="49" charset="-122"/>
                </a:endParaRPr>
              </a:p>
            </p:txBody>
          </p:sp>
          <p:sp>
            <p:nvSpPr>
              <p:cNvPr id="8289" name="Line 128"/>
              <p:cNvSpPr/>
              <p:nvPr/>
            </p:nvSpPr>
            <p:spPr>
              <a:xfrm>
                <a:off x="4656" y="1104"/>
                <a:ext cx="288" cy="0"/>
              </a:xfrm>
              <a:prstGeom prst="line">
                <a:avLst/>
              </a:prstGeom>
              <a:ln w="12700" cap="flat" cmpd="sng">
                <a:solidFill>
                  <a:schemeClr val="accent1"/>
                </a:solidFill>
                <a:prstDash val="solid"/>
                <a:headEnd type="none" w="med" len="med"/>
                <a:tailEnd type="stealth" w="sm" len="med"/>
              </a:ln>
            </p:spPr>
          </p:sp>
          <p:sp>
            <p:nvSpPr>
              <p:cNvPr id="8290" name="Text Box 129"/>
              <p:cNvSpPr txBox="1"/>
              <p:nvPr/>
            </p:nvSpPr>
            <p:spPr>
              <a:xfrm>
                <a:off x="4948" y="931"/>
                <a:ext cx="221"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3</a:t>
                </a:r>
                <a:endParaRPr lang="en-US" altLang="zh-CN" sz="2000" b="1" dirty="0">
                  <a:solidFill>
                    <a:schemeClr val="tx1"/>
                  </a:solidFill>
                  <a:latin typeface="Times New Roman" panose="02020603050405020304" pitchFamily="18" charset="0"/>
                  <a:ea typeface="楷体_GB2312" pitchFamily="49" charset="-122"/>
                </a:endParaRPr>
              </a:p>
            </p:txBody>
          </p:sp>
          <p:sp>
            <p:nvSpPr>
              <p:cNvPr id="8291" name="Text Box 130"/>
              <p:cNvSpPr txBox="1"/>
              <p:nvPr/>
            </p:nvSpPr>
            <p:spPr>
              <a:xfrm>
                <a:off x="3124" y="1603"/>
                <a:ext cx="216"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92" name="Text Box 131"/>
              <p:cNvSpPr txBox="1"/>
              <p:nvPr/>
            </p:nvSpPr>
            <p:spPr>
              <a:xfrm>
                <a:off x="3125" y="1939"/>
                <a:ext cx="204"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93" name="Text Box 132"/>
              <p:cNvSpPr txBox="1"/>
              <p:nvPr/>
            </p:nvSpPr>
            <p:spPr>
              <a:xfrm>
                <a:off x="4147" y="1603"/>
                <a:ext cx="216"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94" name="Text Box 133"/>
              <p:cNvSpPr txBox="1"/>
              <p:nvPr/>
            </p:nvSpPr>
            <p:spPr>
              <a:xfrm>
                <a:off x="4159" y="1939"/>
                <a:ext cx="204"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95" name="Text Box 134"/>
              <p:cNvSpPr txBox="1"/>
              <p:nvPr/>
            </p:nvSpPr>
            <p:spPr>
              <a:xfrm>
                <a:off x="5011" y="1603"/>
                <a:ext cx="216"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96" name="Text Box 135"/>
              <p:cNvSpPr txBox="1"/>
              <p:nvPr/>
            </p:nvSpPr>
            <p:spPr>
              <a:xfrm>
                <a:off x="5024" y="1939"/>
                <a:ext cx="204" cy="248"/>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grpSp>
        <p:grpSp>
          <p:nvGrpSpPr>
            <p:cNvPr id="8265" name="Group 136"/>
            <p:cNvGrpSpPr/>
            <p:nvPr/>
          </p:nvGrpSpPr>
          <p:grpSpPr>
            <a:xfrm>
              <a:off x="576" y="1296"/>
              <a:ext cx="333" cy="466"/>
              <a:chOff x="3552" y="1440"/>
              <a:chExt cx="384" cy="480"/>
            </a:xfrm>
          </p:grpSpPr>
          <p:sp>
            <p:nvSpPr>
              <p:cNvPr id="8269" name="Text Box 137"/>
              <p:cNvSpPr txBox="1"/>
              <p:nvPr/>
            </p:nvSpPr>
            <p:spPr>
              <a:xfrm>
                <a:off x="3648" y="1503"/>
                <a:ext cx="245" cy="257"/>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a</a:t>
                </a:r>
                <a:endParaRPr lang="en-US" altLang="zh-CN" sz="2000" b="1" dirty="0">
                  <a:solidFill>
                    <a:schemeClr val="tx1"/>
                  </a:solidFill>
                  <a:latin typeface="Times New Roman" panose="02020603050405020304" pitchFamily="18" charset="0"/>
                  <a:ea typeface="楷体_GB2312" pitchFamily="49" charset="-122"/>
                </a:endParaRPr>
              </a:p>
            </p:txBody>
          </p:sp>
          <p:sp>
            <p:nvSpPr>
              <p:cNvPr id="8270" name="Freeform 138"/>
              <p:cNvSpPr/>
              <p:nvPr/>
            </p:nvSpPr>
            <p:spPr>
              <a:xfrm>
                <a:off x="3552" y="1440"/>
                <a:ext cx="384" cy="480"/>
              </a:xfrm>
              <a:custGeom>
                <a:avLst/>
                <a:gdLst/>
                <a:ahLst/>
                <a:cxnLst>
                  <a:cxn ang="0">
                    <a:pos x="0" y="195"/>
                  </a:cxn>
                  <a:cxn ang="0">
                    <a:pos x="0" y="0"/>
                  </a:cxn>
                  <a:cxn ang="0">
                    <a:pos x="384" y="0"/>
                  </a:cxn>
                  <a:cxn ang="0">
                    <a:pos x="384" y="480"/>
                  </a:cxn>
                  <a:cxn ang="0">
                    <a:pos x="0" y="480"/>
                  </a:cxn>
                  <a:cxn ang="0">
                    <a:pos x="0" y="280"/>
                  </a:cxn>
                </a:cxnLst>
                <a:rect l="0" t="0" r="0" b="0"/>
                <a:pathLst>
                  <a:path w="432" h="576">
                    <a:moveTo>
                      <a:pt x="0" y="234"/>
                    </a:moveTo>
                    <a:lnTo>
                      <a:pt x="0" y="0"/>
                    </a:lnTo>
                    <a:lnTo>
                      <a:pt x="432" y="0"/>
                    </a:lnTo>
                    <a:lnTo>
                      <a:pt x="432" y="576"/>
                    </a:lnTo>
                    <a:lnTo>
                      <a:pt x="0" y="576"/>
                    </a:lnTo>
                    <a:lnTo>
                      <a:pt x="0" y="336"/>
                    </a:lnTo>
                  </a:path>
                </a:pathLst>
              </a:custGeom>
              <a:noFill/>
              <a:ln w="12700" cap="flat" cmpd="sng">
                <a:solidFill>
                  <a:schemeClr val="accent1">
                    <a:alpha val="100000"/>
                  </a:schemeClr>
                </a:solidFill>
                <a:prstDash val="solid"/>
                <a:round/>
                <a:headEnd type="none" w="med" len="med"/>
                <a:tailEnd type="stealth" w="sm" len="med"/>
              </a:ln>
            </p:spPr>
            <p:txBody>
              <a:bodyPr/>
              <a:lstStyle/>
              <a:p>
                <a:endParaRPr lang="zh-CN" altLang="en-US" b="1"/>
              </a:p>
            </p:txBody>
          </p:sp>
        </p:grpSp>
        <p:grpSp>
          <p:nvGrpSpPr>
            <p:cNvPr id="8266" name="Group 139"/>
            <p:cNvGrpSpPr/>
            <p:nvPr/>
          </p:nvGrpSpPr>
          <p:grpSpPr>
            <a:xfrm>
              <a:off x="1488" y="1291"/>
              <a:ext cx="333" cy="466"/>
              <a:chOff x="4512" y="1440"/>
              <a:chExt cx="384" cy="480"/>
            </a:xfrm>
          </p:grpSpPr>
          <p:sp>
            <p:nvSpPr>
              <p:cNvPr id="8267" name="Text Box 140"/>
              <p:cNvSpPr txBox="1"/>
              <p:nvPr/>
            </p:nvSpPr>
            <p:spPr>
              <a:xfrm>
                <a:off x="4556" y="1503"/>
                <a:ext cx="252" cy="257"/>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b</a:t>
                </a:r>
                <a:endParaRPr lang="en-US" altLang="zh-CN" sz="2000" b="1" dirty="0">
                  <a:solidFill>
                    <a:schemeClr val="tx1"/>
                  </a:solidFill>
                  <a:latin typeface="Times New Roman" panose="02020603050405020304" pitchFamily="18" charset="0"/>
                  <a:ea typeface="楷体_GB2312" pitchFamily="49" charset="-122"/>
                </a:endParaRPr>
              </a:p>
            </p:txBody>
          </p:sp>
          <p:sp>
            <p:nvSpPr>
              <p:cNvPr id="8268" name="Freeform 141"/>
              <p:cNvSpPr/>
              <p:nvPr/>
            </p:nvSpPr>
            <p:spPr>
              <a:xfrm>
                <a:off x="4512" y="1440"/>
                <a:ext cx="384" cy="480"/>
              </a:xfrm>
              <a:custGeom>
                <a:avLst/>
                <a:gdLst/>
                <a:ahLst/>
                <a:cxnLst>
                  <a:cxn ang="0">
                    <a:pos x="0" y="195"/>
                  </a:cxn>
                  <a:cxn ang="0">
                    <a:pos x="0" y="0"/>
                  </a:cxn>
                  <a:cxn ang="0">
                    <a:pos x="384" y="0"/>
                  </a:cxn>
                  <a:cxn ang="0">
                    <a:pos x="384" y="480"/>
                  </a:cxn>
                  <a:cxn ang="0">
                    <a:pos x="0" y="480"/>
                  </a:cxn>
                  <a:cxn ang="0">
                    <a:pos x="0" y="280"/>
                  </a:cxn>
                </a:cxnLst>
                <a:rect l="0" t="0" r="0" b="0"/>
                <a:pathLst>
                  <a:path w="432" h="576">
                    <a:moveTo>
                      <a:pt x="0" y="234"/>
                    </a:moveTo>
                    <a:lnTo>
                      <a:pt x="0" y="0"/>
                    </a:lnTo>
                    <a:lnTo>
                      <a:pt x="432" y="0"/>
                    </a:lnTo>
                    <a:lnTo>
                      <a:pt x="432" y="576"/>
                    </a:lnTo>
                    <a:lnTo>
                      <a:pt x="0" y="576"/>
                    </a:lnTo>
                    <a:lnTo>
                      <a:pt x="0" y="336"/>
                    </a:lnTo>
                  </a:path>
                </a:pathLst>
              </a:custGeom>
              <a:noFill/>
              <a:ln w="12700" cap="flat" cmpd="sng">
                <a:solidFill>
                  <a:schemeClr val="accent1">
                    <a:alpha val="100000"/>
                  </a:schemeClr>
                </a:solidFill>
                <a:prstDash val="solid"/>
                <a:round/>
                <a:headEnd type="none" w="med" len="med"/>
                <a:tailEnd type="stealth" w="sm" len="med"/>
              </a:ln>
            </p:spPr>
            <p:txBody>
              <a:bodyPr/>
              <a:lstStyle/>
              <a:p>
                <a:endParaRPr lang="zh-CN" altLang="en-US" b="1"/>
              </a:p>
            </p:txBody>
          </p:sp>
        </p:grpSp>
      </p:grpSp>
      <p:grpSp>
        <p:nvGrpSpPr>
          <p:cNvPr id="443534" name="Group 142"/>
          <p:cNvGrpSpPr/>
          <p:nvPr/>
        </p:nvGrpSpPr>
        <p:grpSpPr>
          <a:xfrm>
            <a:off x="4572000" y="1425575"/>
            <a:ext cx="3733800" cy="2009775"/>
            <a:chOff x="2830" y="768"/>
            <a:chExt cx="2352" cy="1266"/>
          </a:xfrm>
        </p:grpSpPr>
        <p:sp>
          <p:nvSpPr>
            <p:cNvPr id="8246" name="Rectangle 143"/>
            <p:cNvSpPr/>
            <p:nvPr/>
          </p:nvSpPr>
          <p:spPr>
            <a:xfrm>
              <a:off x="3190" y="1039"/>
              <a:ext cx="1658" cy="968"/>
            </a:xfrm>
            <a:prstGeom prst="rect">
              <a:avLst/>
            </a:prstGeom>
            <a:noFill/>
            <a:ln w="127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47" name="Line 144"/>
            <p:cNvSpPr/>
            <p:nvPr/>
          </p:nvSpPr>
          <p:spPr>
            <a:xfrm>
              <a:off x="4019" y="1039"/>
              <a:ext cx="0" cy="968"/>
            </a:xfrm>
            <a:prstGeom prst="line">
              <a:avLst/>
            </a:prstGeom>
            <a:ln w="12700" cap="flat" cmpd="sng">
              <a:solidFill>
                <a:schemeClr val="tx1"/>
              </a:solidFill>
              <a:prstDash val="solid"/>
              <a:headEnd type="none" w="med" len="med"/>
              <a:tailEnd type="none" w="med" len="med"/>
            </a:ln>
          </p:spPr>
        </p:sp>
        <p:sp>
          <p:nvSpPr>
            <p:cNvPr id="8248" name="Oval 145"/>
            <p:cNvSpPr/>
            <p:nvPr/>
          </p:nvSpPr>
          <p:spPr>
            <a:xfrm>
              <a:off x="3086" y="1633"/>
              <a:ext cx="196" cy="205"/>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49" name="Rectangle 146"/>
            <p:cNvSpPr/>
            <p:nvPr/>
          </p:nvSpPr>
          <p:spPr>
            <a:xfrm>
              <a:off x="4802" y="123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50" name="Rectangle 147"/>
            <p:cNvSpPr/>
            <p:nvPr/>
          </p:nvSpPr>
          <p:spPr>
            <a:xfrm>
              <a:off x="3973" y="123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51" name="Rectangle 148"/>
            <p:cNvSpPr/>
            <p:nvPr/>
          </p:nvSpPr>
          <p:spPr>
            <a:xfrm>
              <a:off x="3144" y="123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52" name="Text Box 149"/>
            <p:cNvSpPr txBox="1"/>
            <p:nvPr/>
          </p:nvSpPr>
          <p:spPr>
            <a:xfrm>
              <a:off x="2867" y="1204"/>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1</a:t>
              </a:r>
              <a:endParaRPr lang="en-US" altLang="zh-CN" sz="2000" b="1" dirty="0">
                <a:solidFill>
                  <a:schemeClr val="tx1"/>
                </a:solidFill>
                <a:latin typeface="Times New Roman" panose="02020603050405020304" pitchFamily="18" charset="0"/>
                <a:ea typeface="楷体_GB2312" pitchFamily="49" charset="-122"/>
              </a:endParaRPr>
            </a:p>
          </p:txBody>
        </p:sp>
        <p:sp>
          <p:nvSpPr>
            <p:cNvPr id="8253" name="Text Box 150"/>
            <p:cNvSpPr txBox="1"/>
            <p:nvPr/>
          </p:nvSpPr>
          <p:spPr>
            <a:xfrm>
              <a:off x="2830" y="1590"/>
              <a:ext cx="29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s1</a:t>
              </a:r>
              <a:endParaRPr lang="en-US" altLang="zh-CN" sz="2000" b="1" dirty="0">
                <a:solidFill>
                  <a:schemeClr val="tx1"/>
                </a:solidFill>
                <a:latin typeface="Times New Roman" panose="02020603050405020304" pitchFamily="18" charset="0"/>
                <a:ea typeface="楷体_GB2312" pitchFamily="49" charset="-122"/>
              </a:endParaRPr>
            </a:p>
          </p:txBody>
        </p:sp>
        <p:sp>
          <p:nvSpPr>
            <p:cNvPr id="8254" name="Text Box 151"/>
            <p:cNvSpPr txBox="1"/>
            <p:nvPr/>
          </p:nvSpPr>
          <p:spPr>
            <a:xfrm>
              <a:off x="4019" y="1204"/>
              <a:ext cx="322"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2</a:t>
              </a:r>
              <a:endParaRPr lang="en-US" altLang="zh-CN" sz="2000" b="1" dirty="0">
                <a:solidFill>
                  <a:schemeClr val="tx1"/>
                </a:solidFill>
                <a:latin typeface="Times New Roman" panose="02020603050405020304" pitchFamily="18" charset="0"/>
                <a:ea typeface="楷体_GB2312" pitchFamily="49" charset="-122"/>
              </a:endParaRPr>
            </a:p>
          </p:txBody>
        </p:sp>
        <p:sp>
          <p:nvSpPr>
            <p:cNvPr id="8255" name="Text Box 152"/>
            <p:cNvSpPr txBox="1"/>
            <p:nvPr/>
          </p:nvSpPr>
          <p:spPr>
            <a:xfrm>
              <a:off x="4897" y="1228"/>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3</a:t>
              </a:r>
              <a:endParaRPr lang="en-US" altLang="zh-CN" sz="2000" b="1" dirty="0">
                <a:solidFill>
                  <a:schemeClr val="tx1"/>
                </a:solidFill>
                <a:latin typeface="Times New Roman" panose="02020603050405020304" pitchFamily="18" charset="0"/>
                <a:ea typeface="楷体_GB2312" pitchFamily="49" charset="-122"/>
              </a:endParaRPr>
            </a:p>
          </p:txBody>
        </p:sp>
        <p:sp>
          <p:nvSpPr>
            <p:cNvPr id="8256" name="Line 153"/>
            <p:cNvSpPr/>
            <p:nvPr/>
          </p:nvSpPr>
          <p:spPr>
            <a:xfrm>
              <a:off x="3190" y="942"/>
              <a:ext cx="230" cy="0"/>
            </a:xfrm>
            <a:prstGeom prst="line">
              <a:avLst/>
            </a:prstGeom>
            <a:ln w="12700" cap="flat" cmpd="sng">
              <a:solidFill>
                <a:schemeClr val="accent1"/>
              </a:solidFill>
              <a:prstDash val="solid"/>
              <a:headEnd type="none" w="med" len="med"/>
              <a:tailEnd type="stealth" w="sm" len="med"/>
            </a:ln>
          </p:spPr>
        </p:sp>
        <p:sp>
          <p:nvSpPr>
            <p:cNvPr id="8257" name="Text Box 154"/>
            <p:cNvSpPr txBox="1"/>
            <p:nvPr/>
          </p:nvSpPr>
          <p:spPr>
            <a:xfrm>
              <a:off x="3363" y="768"/>
              <a:ext cx="25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1</a:t>
              </a:r>
              <a:r>
                <a:rPr lang="en-US" altLang="zh-CN" sz="2000" b="1" dirty="0">
                  <a:solidFill>
                    <a:schemeClr val="tx1"/>
                  </a:solidFill>
                  <a:latin typeface="Times New Roman" panose="02020603050405020304" pitchFamily="18" charset="0"/>
                  <a:ea typeface="楷体_GB2312" pitchFamily="49" charset="-122"/>
                </a:rPr>
                <a:t>'</a:t>
              </a:r>
            </a:p>
          </p:txBody>
        </p:sp>
        <p:sp>
          <p:nvSpPr>
            <p:cNvPr id="8258" name="Line 155"/>
            <p:cNvSpPr/>
            <p:nvPr/>
          </p:nvSpPr>
          <p:spPr>
            <a:xfrm>
              <a:off x="3927" y="1088"/>
              <a:ext cx="0" cy="193"/>
            </a:xfrm>
            <a:prstGeom prst="line">
              <a:avLst/>
            </a:prstGeom>
            <a:ln w="12700" cap="flat" cmpd="sng">
              <a:solidFill>
                <a:schemeClr val="accent1"/>
              </a:solidFill>
              <a:prstDash val="solid"/>
              <a:headEnd type="none" w="med" len="med"/>
              <a:tailEnd type="stealth" w="sm" len="med"/>
            </a:ln>
          </p:spPr>
        </p:sp>
        <p:sp>
          <p:nvSpPr>
            <p:cNvPr id="8259" name="Text Box 156"/>
            <p:cNvSpPr txBox="1"/>
            <p:nvPr/>
          </p:nvSpPr>
          <p:spPr>
            <a:xfrm>
              <a:off x="3679" y="1047"/>
              <a:ext cx="25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2</a:t>
              </a:r>
              <a:r>
                <a:rPr lang="en-US" altLang="zh-CN" sz="2000" b="1" dirty="0">
                  <a:solidFill>
                    <a:schemeClr val="tx1"/>
                  </a:solidFill>
                  <a:latin typeface="Times New Roman" panose="02020603050405020304" pitchFamily="18" charset="0"/>
                  <a:ea typeface="楷体_GB2312" pitchFamily="49" charset="-122"/>
                </a:rPr>
                <a:t>'</a:t>
              </a:r>
            </a:p>
          </p:txBody>
        </p:sp>
        <p:sp>
          <p:nvSpPr>
            <p:cNvPr id="8260" name="Line 157"/>
            <p:cNvSpPr/>
            <p:nvPr/>
          </p:nvSpPr>
          <p:spPr>
            <a:xfrm>
              <a:off x="4480" y="942"/>
              <a:ext cx="276" cy="0"/>
            </a:xfrm>
            <a:prstGeom prst="line">
              <a:avLst/>
            </a:prstGeom>
            <a:ln w="12700" cap="flat" cmpd="sng">
              <a:solidFill>
                <a:schemeClr val="accent1"/>
              </a:solidFill>
              <a:prstDash val="solid"/>
              <a:headEnd type="none" w="med" len="med"/>
              <a:tailEnd type="stealth" w="sm" len="med"/>
            </a:ln>
          </p:spPr>
        </p:sp>
        <p:sp>
          <p:nvSpPr>
            <p:cNvPr id="8261" name="Text Box 158"/>
            <p:cNvSpPr txBox="1"/>
            <p:nvPr/>
          </p:nvSpPr>
          <p:spPr>
            <a:xfrm>
              <a:off x="4738" y="768"/>
              <a:ext cx="25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3</a:t>
              </a:r>
              <a:r>
                <a:rPr lang="en-US" altLang="zh-CN" sz="2000" b="1" dirty="0">
                  <a:solidFill>
                    <a:schemeClr val="tx1"/>
                  </a:solidFill>
                  <a:latin typeface="Times New Roman" panose="02020603050405020304" pitchFamily="18" charset="0"/>
                  <a:ea typeface="楷体_GB2312" pitchFamily="49" charset="-122"/>
                </a:rPr>
                <a:t>'</a:t>
              </a:r>
            </a:p>
          </p:txBody>
        </p:sp>
        <p:sp>
          <p:nvSpPr>
            <p:cNvPr id="8262" name="Text Box 159"/>
            <p:cNvSpPr txBox="1"/>
            <p:nvPr/>
          </p:nvSpPr>
          <p:spPr>
            <a:xfrm>
              <a:off x="3009" y="1445"/>
              <a:ext cx="20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63" name="Text Box 160"/>
            <p:cNvSpPr txBox="1"/>
            <p:nvPr/>
          </p:nvSpPr>
          <p:spPr>
            <a:xfrm>
              <a:off x="3010" y="1784"/>
              <a:ext cx="19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grpSp>
      <p:grpSp>
        <p:nvGrpSpPr>
          <p:cNvPr id="443553" name="Group 161"/>
          <p:cNvGrpSpPr/>
          <p:nvPr/>
        </p:nvGrpSpPr>
        <p:grpSpPr>
          <a:xfrm>
            <a:off x="228600" y="4114800"/>
            <a:ext cx="3675063" cy="2009775"/>
            <a:chOff x="37" y="2400"/>
            <a:chExt cx="2315" cy="1266"/>
          </a:xfrm>
        </p:grpSpPr>
        <p:sp>
          <p:nvSpPr>
            <p:cNvPr id="8228" name="Rectangle 162"/>
            <p:cNvSpPr/>
            <p:nvPr/>
          </p:nvSpPr>
          <p:spPr>
            <a:xfrm>
              <a:off x="360" y="2671"/>
              <a:ext cx="1658" cy="968"/>
            </a:xfrm>
            <a:prstGeom prst="rect">
              <a:avLst/>
            </a:prstGeom>
            <a:noFill/>
            <a:ln w="127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29" name="Line 163"/>
            <p:cNvSpPr/>
            <p:nvPr/>
          </p:nvSpPr>
          <p:spPr>
            <a:xfrm>
              <a:off x="1189" y="2671"/>
              <a:ext cx="0" cy="968"/>
            </a:xfrm>
            <a:prstGeom prst="line">
              <a:avLst/>
            </a:prstGeom>
            <a:ln w="12700" cap="flat" cmpd="sng">
              <a:solidFill>
                <a:schemeClr val="tx1"/>
              </a:solidFill>
              <a:prstDash val="solid"/>
              <a:headEnd type="none" w="med" len="med"/>
              <a:tailEnd type="none" w="med" len="med"/>
            </a:ln>
          </p:spPr>
        </p:sp>
        <p:sp>
          <p:nvSpPr>
            <p:cNvPr id="8230" name="Oval 164"/>
            <p:cNvSpPr/>
            <p:nvPr/>
          </p:nvSpPr>
          <p:spPr>
            <a:xfrm>
              <a:off x="1097" y="3300"/>
              <a:ext cx="196" cy="206"/>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31" name="Rectangle 165"/>
            <p:cNvSpPr/>
            <p:nvPr/>
          </p:nvSpPr>
          <p:spPr>
            <a:xfrm>
              <a:off x="1972" y="2865"/>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32" name="Rectangle 166"/>
            <p:cNvSpPr/>
            <p:nvPr/>
          </p:nvSpPr>
          <p:spPr>
            <a:xfrm>
              <a:off x="1143" y="2865"/>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33" name="Rectangle 167"/>
            <p:cNvSpPr/>
            <p:nvPr/>
          </p:nvSpPr>
          <p:spPr>
            <a:xfrm>
              <a:off x="314" y="2865"/>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34" name="Text Box 168"/>
            <p:cNvSpPr txBox="1"/>
            <p:nvPr/>
          </p:nvSpPr>
          <p:spPr>
            <a:xfrm>
              <a:off x="37" y="2836"/>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1</a:t>
              </a:r>
              <a:endParaRPr lang="en-US" altLang="zh-CN" sz="2000" b="1" dirty="0">
                <a:solidFill>
                  <a:schemeClr val="tx1"/>
                </a:solidFill>
                <a:latin typeface="Times New Roman" panose="02020603050405020304" pitchFamily="18" charset="0"/>
                <a:ea typeface="楷体_GB2312" pitchFamily="49" charset="-122"/>
              </a:endParaRPr>
            </a:p>
          </p:txBody>
        </p:sp>
        <p:sp>
          <p:nvSpPr>
            <p:cNvPr id="8235" name="Text Box 169"/>
            <p:cNvSpPr txBox="1"/>
            <p:nvPr/>
          </p:nvSpPr>
          <p:spPr>
            <a:xfrm>
              <a:off x="1189" y="2836"/>
              <a:ext cx="322"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2</a:t>
              </a:r>
              <a:endParaRPr lang="en-US" altLang="zh-CN" sz="2000" b="1" dirty="0">
                <a:solidFill>
                  <a:schemeClr val="tx1"/>
                </a:solidFill>
                <a:latin typeface="Times New Roman" panose="02020603050405020304" pitchFamily="18" charset="0"/>
                <a:ea typeface="楷体_GB2312" pitchFamily="49" charset="-122"/>
              </a:endParaRPr>
            </a:p>
          </p:txBody>
        </p:sp>
        <p:sp>
          <p:nvSpPr>
            <p:cNvPr id="8236" name="Text Box 170"/>
            <p:cNvSpPr txBox="1"/>
            <p:nvPr/>
          </p:nvSpPr>
          <p:spPr>
            <a:xfrm>
              <a:off x="1299" y="3222"/>
              <a:ext cx="29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s2</a:t>
              </a:r>
              <a:endParaRPr lang="en-US" altLang="zh-CN" sz="2000" b="1" dirty="0">
                <a:solidFill>
                  <a:schemeClr val="tx1"/>
                </a:solidFill>
                <a:latin typeface="Times New Roman" panose="02020603050405020304" pitchFamily="18" charset="0"/>
                <a:ea typeface="楷体_GB2312" pitchFamily="49" charset="-122"/>
              </a:endParaRPr>
            </a:p>
          </p:txBody>
        </p:sp>
        <p:sp>
          <p:nvSpPr>
            <p:cNvPr id="8237" name="Text Box 171"/>
            <p:cNvSpPr txBox="1"/>
            <p:nvPr/>
          </p:nvSpPr>
          <p:spPr>
            <a:xfrm>
              <a:off x="2067" y="2860"/>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3</a:t>
              </a:r>
              <a:endParaRPr lang="en-US" altLang="zh-CN" sz="2000" b="1" dirty="0">
                <a:solidFill>
                  <a:schemeClr val="tx1"/>
                </a:solidFill>
                <a:latin typeface="Times New Roman" panose="02020603050405020304" pitchFamily="18" charset="0"/>
                <a:ea typeface="楷体_GB2312" pitchFamily="49" charset="-122"/>
              </a:endParaRPr>
            </a:p>
          </p:txBody>
        </p:sp>
        <p:sp>
          <p:nvSpPr>
            <p:cNvPr id="8238" name="Line 172"/>
            <p:cNvSpPr/>
            <p:nvPr/>
          </p:nvSpPr>
          <p:spPr>
            <a:xfrm>
              <a:off x="360" y="2574"/>
              <a:ext cx="230" cy="0"/>
            </a:xfrm>
            <a:prstGeom prst="line">
              <a:avLst/>
            </a:prstGeom>
            <a:ln w="12700" cap="flat" cmpd="sng">
              <a:solidFill>
                <a:schemeClr val="accent1"/>
              </a:solidFill>
              <a:prstDash val="solid"/>
              <a:headEnd type="none" w="med" len="med"/>
              <a:tailEnd type="stealth" w="sm" len="med"/>
            </a:ln>
          </p:spPr>
        </p:sp>
        <p:sp>
          <p:nvSpPr>
            <p:cNvPr id="8239" name="Text Box 173"/>
            <p:cNvSpPr txBox="1"/>
            <p:nvPr/>
          </p:nvSpPr>
          <p:spPr>
            <a:xfrm>
              <a:off x="511" y="2400"/>
              <a:ext cx="301"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1</a:t>
              </a:r>
              <a:r>
                <a:rPr lang="en-US" altLang="zh-CN" sz="2000" b="1" dirty="0">
                  <a:solidFill>
                    <a:schemeClr val="tx1"/>
                  </a:solidFill>
                  <a:latin typeface="Times New Roman" panose="02020603050405020304" pitchFamily="18" charset="0"/>
                  <a:ea typeface="楷体_GB2312" pitchFamily="49" charset="-122"/>
                </a:rPr>
                <a:t>''</a:t>
              </a:r>
            </a:p>
          </p:txBody>
        </p:sp>
        <p:sp>
          <p:nvSpPr>
            <p:cNvPr id="8240" name="Line 174"/>
            <p:cNvSpPr/>
            <p:nvPr/>
          </p:nvSpPr>
          <p:spPr>
            <a:xfrm>
              <a:off x="1097" y="2720"/>
              <a:ext cx="0" cy="193"/>
            </a:xfrm>
            <a:prstGeom prst="line">
              <a:avLst/>
            </a:prstGeom>
            <a:ln w="12700" cap="flat" cmpd="sng">
              <a:solidFill>
                <a:schemeClr val="accent1"/>
              </a:solidFill>
              <a:prstDash val="solid"/>
              <a:headEnd type="none" w="med" len="med"/>
              <a:tailEnd type="stealth" w="sm" len="med"/>
            </a:ln>
          </p:spPr>
        </p:sp>
        <p:sp>
          <p:nvSpPr>
            <p:cNvPr id="8241" name="Text Box 175"/>
            <p:cNvSpPr txBox="1"/>
            <p:nvPr/>
          </p:nvSpPr>
          <p:spPr>
            <a:xfrm>
              <a:off x="827" y="2679"/>
              <a:ext cx="301"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2</a:t>
              </a:r>
              <a:r>
                <a:rPr lang="en-US" altLang="zh-CN" sz="2000" b="1" dirty="0">
                  <a:solidFill>
                    <a:schemeClr val="tx1"/>
                  </a:solidFill>
                  <a:latin typeface="Times New Roman" panose="02020603050405020304" pitchFamily="18" charset="0"/>
                  <a:ea typeface="楷体_GB2312" pitchFamily="49" charset="-122"/>
                </a:rPr>
                <a:t>''</a:t>
              </a:r>
            </a:p>
          </p:txBody>
        </p:sp>
        <p:sp>
          <p:nvSpPr>
            <p:cNvPr id="8242" name="Line 176"/>
            <p:cNvSpPr/>
            <p:nvPr/>
          </p:nvSpPr>
          <p:spPr>
            <a:xfrm>
              <a:off x="1650" y="2574"/>
              <a:ext cx="276" cy="0"/>
            </a:xfrm>
            <a:prstGeom prst="line">
              <a:avLst/>
            </a:prstGeom>
            <a:ln w="12700" cap="flat" cmpd="sng">
              <a:solidFill>
                <a:schemeClr val="accent1"/>
              </a:solidFill>
              <a:prstDash val="solid"/>
              <a:headEnd type="none" w="med" len="med"/>
              <a:tailEnd type="stealth" w="sm" len="med"/>
            </a:ln>
          </p:spPr>
        </p:sp>
        <p:sp>
          <p:nvSpPr>
            <p:cNvPr id="8243" name="Text Box 177"/>
            <p:cNvSpPr txBox="1"/>
            <p:nvPr/>
          </p:nvSpPr>
          <p:spPr>
            <a:xfrm>
              <a:off x="1886" y="2400"/>
              <a:ext cx="301"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3</a:t>
              </a:r>
              <a:r>
                <a:rPr lang="en-US" altLang="zh-CN" sz="2000" b="1" dirty="0">
                  <a:solidFill>
                    <a:schemeClr val="tx1"/>
                  </a:solidFill>
                  <a:latin typeface="Times New Roman" panose="02020603050405020304" pitchFamily="18" charset="0"/>
                  <a:ea typeface="楷体_GB2312" pitchFamily="49" charset="-122"/>
                </a:rPr>
                <a:t>''</a:t>
              </a:r>
            </a:p>
          </p:txBody>
        </p:sp>
        <p:sp>
          <p:nvSpPr>
            <p:cNvPr id="8244" name="Text Box 178"/>
            <p:cNvSpPr txBox="1"/>
            <p:nvPr/>
          </p:nvSpPr>
          <p:spPr>
            <a:xfrm>
              <a:off x="1161" y="3077"/>
              <a:ext cx="20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45" name="Text Box 179"/>
            <p:cNvSpPr txBox="1"/>
            <p:nvPr/>
          </p:nvSpPr>
          <p:spPr>
            <a:xfrm>
              <a:off x="1173" y="3416"/>
              <a:ext cx="19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grpSp>
      <p:grpSp>
        <p:nvGrpSpPr>
          <p:cNvPr id="443572" name="Group 180"/>
          <p:cNvGrpSpPr/>
          <p:nvPr/>
        </p:nvGrpSpPr>
        <p:grpSpPr>
          <a:xfrm>
            <a:off x="4859338" y="4143375"/>
            <a:ext cx="3830637" cy="2009775"/>
            <a:chOff x="2965" y="2448"/>
            <a:chExt cx="2413" cy="1266"/>
          </a:xfrm>
        </p:grpSpPr>
        <p:sp>
          <p:nvSpPr>
            <p:cNvPr id="8210" name="Rectangle 181"/>
            <p:cNvSpPr/>
            <p:nvPr/>
          </p:nvSpPr>
          <p:spPr>
            <a:xfrm>
              <a:off x="3288" y="2719"/>
              <a:ext cx="1658" cy="968"/>
            </a:xfrm>
            <a:prstGeom prst="rect">
              <a:avLst/>
            </a:prstGeom>
            <a:noFill/>
            <a:ln w="127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11" name="Line 182"/>
            <p:cNvSpPr/>
            <p:nvPr/>
          </p:nvSpPr>
          <p:spPr>
            <a:xfrm>
              <a:off x="4117" y="2719"/>
              <a:ext cx="0" cy="968"/>
            </a:xfrm>
            <a:prstGeom prst="line">
              <a:avLst/>
            </a:prstGeom>
            <a:ln w="12700" cap="flat" cmpd="sng">
              <a:solidFill>
                <a:schemeClr val="tx1"/>
              </a:solidFill>
              <a:prstDash val="solid"/>
              <a:headEnd type="none" w="med" len="med"/>
              <a:tailEnd type="none" w="med" len="med"/>
            </a:ln>
          </p:spPr>
        </p:sp>
        <p:sp>
          <p:nvSpPr>
            <p:cNvPr id="8212" name="Oval 183"/>
            <p:cNvSpPr/>
            <p:nvPr/>
          </p:nvSpPr>
          <p:spPr>
            <a:xfrm>
              <a:off x="4854" y="3348"/>
              <a:ext cx="196" cy="206"/>
            </a:xfrm>
            <a:prstGeom prst="ellipse">
              <a:avLst/>
            </a:prstGeom>
            <a:noFill/>
            <a:ln w="25400" cap="flat" cmpd="sng">
              <a:solidFill>
                <a:schemeClr val="tx1"/>
              </a:solidFill>
              <a:prstDash val="solid"/>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13" name="Rectangle 184"/>
            <p:cNvSpPr/>
            <p:nvPr/>
          </p:nvSpPr>
          <p:spPr>
            <a:xfrm>
              <a:off x="4900" y="291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14" name="Rectangle 185"/>
            <p:cNvSpPr/>
            <p:nvPr/>
          </p:nvSpPr>
          <p:spPr>
            <a:xfrm>
              <a:off x="4071" y="291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15" name="Rectangle 186"/>
            <p:cNvSpPr/>
            <p:nvPr/>
          </p:nvSpPr>
          <p:spPr>
            <a:xfrm>
              <a:off x="3242" y="2913"/>
              <a:ext cx="92" cy="242"/>
            </a:xfrm>
            <a:prstGeom prst="rect">
              <a:avLst/>
            </a:prstGeom>
            <a:solidFill>
              <a:srgbClr val="00FFFF"/>
            </a:solidFill>
            <a:ln w="25400" cap="flat" cmpd="sng">
              <a:solidFill>
                <a:schemeClr val="tx1"/>
              </a:solidFill>
              <a:prstDash val="solid"/>
              <a:miter/>
              <a:headEnd type="none" w="med" len="med"/>
              <a:tailEnd type="none" w="med" len="med"/>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sp>
          <p:nvSpPr>
            <p:cNvPr id="8216" name="Text Box 187"/>
            <p:cNvSpPr txBox="1"/>
            <p:nvPr/>
          </p:nvSpPr>
          <p:spPr>
            <a:xfrm>
              <a:off x="2965" y="2884"/>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1</a:t>
              </a:r>
              <a:endParaRPr lang="en-US" altLang="zh-CN" sz="2000" b="1" dirty="0">
                <a:solidFill>
                  <a:schemeClr val="tx1"/>
                </a:solidFill>
                <a:latin typeface="Times New Roman" panose="02020603050405020304" pitchFamily="18" charset="0"/>
                <a:ea typeface="楷体_GB2312" pitchFamily="49" charset="-122"/>
              </a:endParaRPr>
            </a:p>
          </p:txBody>
        </p:sp>
        <p:sp>
          <p:nvSpPr>
            <p:cNvPr id="8217" name="Text Box 188"/>
            <p:cNvSpPr txBox="1"/>
            <p:nvPr/>
          </p:nvSpPr>
          <p:spPr>
            <a:xfrm>
              <a:off x="4117" y="2884"/>
              <a:ext cx="322"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2</a:t>
              </a:r>
              <a:endParaRPr lang="en-US" altLang="zh-CN" sz="2000" b="1" dirty="0">
                <a:solidFill>
                  <a:schemeClr val="tx1"/>
                </a:solidFill>
                <a:latin typeface="Times New Roman" panose="02020603050405020304" pitchFamily="18" charset="0"/>
                <a:ea typeface="楷体_GB2312" pitchFamily="49" charset="-122"/>
              </a:endParaRPr>
            </a:p>
          </p:txBody>
        </p:sp>
        <p:sp>
          <p:nvSpPr>
            <p:cNvPr id="8218" name="Text Box 189"/>
            <p:cNvSpPr txBox="1"/>
            <p:nvPr/>
          </p:nvSpPr>
          <p:spPr>
            <a:xfrm>
              <a:off x="4995" y="2908"/>
              <a:ext cx="285"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R</a:t>
              </a:r>
              <a:r>
                <a:rPr lang="en-US" altLang="zh-CN" sz="2000" b="1" baseline="-25000" dirty="0">
                  <a:solidFill>
                    <a:schemeClr val="tx1"/>
                  </a:solidFill>
                  <a:latin typeface="Times New Roman" panose="02020603050405020304" pitchFamily="18" charset="0"/>
                  <a:ea typeface="楷体_GB2312" pitchFamily="49" charset="-122"/>
                </a:rPr>
                <a:t>3</a:t>
              </a:r>
              <a:endParaRPr lang="en-US" altLang="zh-CN" sz="2000" b="1" dirty="0">
                <a:solidFill>
                  <a:schemeClr val="tx1"/>
                </a:solidFill>
                <a:latin typeface="Times New Roman" panose="02020603050405020304" pitchFamily="18" charset="0"/>
                <a:ea typeface="楷体_GB2312" pitchFamily="49" charset="-122"/>
              </a:endParaRPr>
            </a:p>
          </p:txBody>
        </p:sp>
        <p:sp>
          <p:nvSpPr>
            <p:cNvPr id="8219" name="Text Box 190"/>
            <p:cNvSpPr txBox="1"/>
            <p:nvPr/>
          </p:nvSpPr>
          <p:spPr>
            <a:xfrm>
              <a:off x="5010" y="3270"/>
              <a:ext cx="368" cy="250"/>
            </a:xfrm>
            <a:prstGeom prst="rect">
              <a:avLst/>
            </a:prstGeom>
            <a:noFill/>
            <a:ln w="9525">
              <a:noFill/>
            </a:ln>
          </p:spPr>
          <p:txBody>
            <a:bodyPr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u</a:t>
              </a:r>
              <a:r>
                <a:rPr lang="en-US" altLang="zh-CN" sz="2000" b="1" baseline="-25000" dirty="0">
                  <a:solidFill>
                    <a:schemeClr val="tx1"/>
                  </a:solidFill>
                  <a:latin typeface="Times New Roman" panose="02020603050405020304" pitchFamily="18" charset="0"/>
                  <a:ea typeface="楷体_GB2312" pitchFamily="49" charset="-122"/>
                </a:rPr>
                <a:t>s3</a:t>
              </a:r>
              <a:endParaRPr lang="en-US" altLang="zh-CN" sz="2000" b="1" dirty="0">
                <a:solidFill>
                  <a:schemeClr val="tx1"/>
                </a:solidFill>
                <a:latin typeface="Times New Roman" panose="02020603050405020304" pitchFamily="18" charset="0"/>
                <a:ea typeface="楷体_GB2312" pitchFamily="49" charset="-122"/>
              </a:endParaRPr>
            </a:p>
          </p:txBody>
        </p:sp>
        <p:sp>
          <p:nvSpPr>
            <p:cNvPr id="8220" name="Line 191"/>
            <p:cNvSpPr/>
            <p:nvPr/>
          </p:nvSpPr>
          <p:spPr>
            <a:xfrm>
              <a:off x="3288" y="2622"/>
              <a:ext cx="230" cy="0"/>
            </a:xfrm>
            <a:prstGeom prst="line">
              <a:avLst/>
            </a:prstGeom>
            <a:ln w="12700" cap="flat" cmpd="sng">
              <a:solidFill>
                <a:schemeClr val="accent1"/>
              </a:solidFill>
              <a:prstDash val="solid"/>
              <a:headEnd type="none" w="med" len="med"/>
              <a:tailEnd type="stealth" w="sm" len="med"/>
            </a:ln>
          </p:spPr>
        </p:sp>
        <p:sp>
          <p:nvSpPr>
            <p:cNvPr id="8221" name="Text Box 192"/>
            <p:cNvSpPr txBox="1"/>
            <p:nvPr/>
          </p:nvSpPr>
          <p:spPr>
            <a:xfrm>
              <a:off x="3417" y="2448"/>
              <a:ext cx="34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1</a:t>
              </a:r>
              <a:r>
                <a:rPr lang="en-US" altLang="zh-CN" sz="2000" b="1" dirty="0">
                  <a:solidFill>
                    <a:schemeClr val="tx1"/>
                  </a:solidFill>
                  <a:latin typeface="Times New Roman" panose="02020603050405020304" pitchFamily="18" charset="0"/>
                  <a:ea typeface="楷体_GB2312" pitchFamily="49" charset="-122"/>
                </a:rPr>
                <a:t>'''</a:t>
              </a:r>
            </a:p>
          </p:txBody>
        </p:sp>
        <p:sp>
          <p:nvSpPr>
            <p:cNvPr id="8222" name="Line 193"/>
            <p:cNvSpPr/>
            <p:nvPr/>
          </p:nvSpPr>
          <p:spPr>
            <a:xfrm>
              <a:off x="4025" y="2768"/>
              <a:ext cx="0" cy="193"/>
            </a:xfrm>
            <a:prstGeom prst="line">
              <a:avLst/>
            </a:prstGeom>
            <a:ln w="12700" cap="flat" cmpd="sng">
              <a:solidFill>
                <a:schemeClr val="accent1"/>
              </a:solidFill>
              <a:prstDash val="solid"/>
              <a:headEnd type="none" w="med" len="med"/>
              <a:tailEnd type="stealth" w="sm" len="med"/>
            </a:ln>
          </p:spPr>
        </p:sp>
        <p:sp>
          <p:nvSpPr>
            <p:cNvPr id="8223" name="Text Box 194"/>
            <p:cNvSpPr txBox="1"/>
            <p:nvPr/>
          </p:nvSpPr>
          <p:spPr>
            <a:xfrm>
              <a:off x="3733" y="2727"/>
              <a:ext cx="34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2</a:t>
              </a:r>
              <a:r>
                <a:rPr lang="en-US" altLang="zh-CN" sz="2000" b="1" dirty="0">
                  <a:solidFill>
                    <a:schemeClr val="tx1"/>
                  </a:solidFill>
                  <a:latin typeface="Times New Roman" panose="02020603050405020304" pitchFamily="18" charset="0"/>
                  <a:ea typeface="楷体_GB2312" pitchFamily="49" charset="-122"/>
                </a:rPr>
                <a:t>'''</a:t>
              </a:r>
            </a:p>
          </p:txBody>
        </p:sp>
        <p:sp>
          <p:nvSpPr>
            <p:cNvPr id="8224" name="Line 195"/>
            <p:cNvSpPr/>
            <p:nvPr/>
          </p:nvSpPr>
          <p:spPr>
            <a:xfrm>
              <a:off x="4578" y="2622"/>
              <a:ext cx="276" cy="0"/>
            </a:xfrm>
            <a:prstGeom prst="line">
              <a:avLst/>
            </a:prstGeom>
            <a:ln w="12700" cap="flat" cmpd="sng">
              <a:solidFill>
                <a:schemeClr val="accent1"/>
              </a:solidFill>
              <a:prstDash val="solid"/>
              <a:headEnd type="none" w="med" len="med"/>
              <a:tailEnd type="stealth" w="sm" len="med"/>
            </a:ln>
          </p:spPr>
        </p:sp>
        <p:sp>
          <p:nvSpPr>
            <p:cNvPr id="8225" name="Text Box 196"/>
            <p:cNvSpPr txBox="1"/>
            <p:nvPr/>
          </p:nvSpPr>
          <p:spPr>
            <a:xfrm>
              <a:off x="4792" y="2448"/>
              <a:ext cx="34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2000" b="1" i="1" dirty="0">
                  <a:solidFill>
                    <a:schemeClr val="tx1"/>
                  </a:solidFill>
                  <a:latin typeface="Times New Roman" panose="02020603050405020304" pitchFamily="18" charset="0"/>
                  <a:ea typeface="楷体_GB2312" pitchFamily="49" charset="-122"/>
                </a:rPr>
                <a:t>i</a:t>
              </a:r>
              <a:r>
                <a:rPr lang="en-US" altLang="zh-CN" sz="2000" b="1" baseline="-25000" dirty="0">
                  <a:solidFill>
                    <a:schemeClr val="tx1"/>
                  </a:solidFill>
                  <a:latin typeface="Times New Roman" panose="02020603050405020304" pitchFamily="18" charset="0"/>
                  <a:ea typeface="楷体_GB2312" pitchFamily="49" charset="-122"/>
                </a:rPr>
                <a:t>3</a:t>
              </a:r>
              <a:r>
                <a:rPr lang="en-US" altLang="zh-CN" sz="2000" b="1" dirty="0">
                  <a:solidFill>
                    <a:schemeClr val="tx1"/>
                  </a:solidFill>
                  <a:latin typeface="Times New Roman" panose="02020603050405020304" pitchFamily="18" charset="0"/>
                  <a:ea typeface="楷体_GB2312" pitchFamily="49" charset="-122"/>
                </a:rPr>
                <a:t>'''</a:t>
              </a:r>
            </a:p>
          </p:txBody>
        </p:sp>
        <p:sp>
          <p:nvSpPr>
            <p:cNvPr id="8226" name="Text Box 197"/>
            <p:cNvSpPr txBox="1"/>
            <p:nvPr/>
          </p:nvSpPr>
          <p:spPr>
            <a:xfrm>
              <a:off x="4918" y="3125"/>
              <a:ext cx="207"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sp>
          <p:nvSpPr>
            <p:cNvPr id="8227" name="Text Box 198"/>
            <p:cNvSpPr txBox="1"/>
            <p:nvPr/>
          </p:nvSpPr>
          <p:spPr>
            <a:xfrm>
              <a:off x="4931" y="3464"/>
              <a:ext cx="196" cy="250"/>
            </a:xfrm>
            <a:prstGeom prst="rect">
              <a:avLst/>
            </a:prstGeom>
            <a:noFill/>
            <a:ln w="9525">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000" b="1" dirty="0">
                  <a:solidFill>
                    <a:schemeClr val="tx1"/>
                  </a:solidFill>
                  <a:latin typeface="Times New Roman" panose="02020603050405020304" pitchFamily="18" charset="0"/>
                  <a:ea typeface="楷体_GB2312" pitchFamily="49" charset="-122"/>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43488"/>
                                        </p:tgtEl>
                                        <p:attrNameLst>
                                          <p:attrName>style.visibility</p:attrName>
                                        </p:attrNameLst>
                                      </p:cBhvr>
                                      <p:to>
                                        <p:strVal val="visible"/>
                                      </p:to>
                                    </p:set>
                                    <p:animEffect transition="in" filter="barn(outVertical)">
                                      <p:cBhvr>
                                        <p:cTn id="7" dur="500"/>
                                        <p:tgtEl>
                                          <p:spTgt spid="4434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3" fill="hold" grpId="0" nodeType="clickEffect">
                                  <p:stCondLst>
                                    <p:cond delay="0"/>
                                  </p:stCondLst>
                                  <p:childTnLst>
                                    <p:set>
                                      <p:cBhvr>
                                        <p:cTn id="11" dur="1" fill="hold">
                                          <p:stCondLst>
                                            <p:cond delay="0"/>
                                          </p:stCondLst>
                                        </p:cTn>
                                        <p:tgtEl>
                                          <p:spTgt spid="443499"/>
                                        </p:tgtEl>
                                        <p:attrNameLst>
                                          <p:attrName>style.visibility</p:attrName>
                                        </p:attrNameLst>
                                      </p:cBhvr>
                                      <p:to>
                                        <p:strVal val="visible"/>
                                      </p:to>
                                    </p:set>
                                    <p:anim calcmode="lin" valueType="num">
                                      <p:cBhvr additive="base">
                                        <p:cTn id="12" dur="500" fill="hold"/>
                                        <p:tgtEl>
                                          <p:spTgt spid="443499"/>
                                        </p:tgtEl>
                                        <p:attrNameLst>
                                          <p:attrName>ppt_x</p:attrName>
                                        </p:attrNameLst>
                                      </p:cBhvr>
                                      <p:tavLst>
                                        <p:tav tm="0">
                                          <p:val>
                                            <p:strVal val="1+#ppt_w/2"/>
                                          </p:val>
                                        </p:tav>
                                        <p:tav tm="100000">
                                          <p:val>
                                            <p:strVal val="#ppt_x"/>
                                          </p:val>
                                        </p:tav>
                                      </p:tavLst>
                                    </p:anim>
                                    <p:anim calcmode="lin" valueType="num">
                                      <p:cBhvr additive="base">
                                        <p:cTn id="13" dur="500" fill="hold"/>
                                        <p:tgtEl>
                                          <p:spTgt spid="443499"/>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nodeType="clickEffect">
                                  <p:stCondLst>
                                    <p:cond delay="0"/>
                                  </p:stCondLst>
                                  <p:childTnLst>
                                    <p:set>
                                      <p:cBhvr>
                                        <p:cTn id="17" dur="1" fill="hold">
                                          <p:stCondLst>
                                            <p:cond delay="0"/>
                                          </p:stCondLst>
                                        </p:cTn>
                                        <p:tgtEl>
                                          <p:spTgt spid="443500"/>
                                        </p:tgtEl>
                                        <p:attrNameLst>
                                          <p:attrName>style.visibility</p:attrName>
                                        </p:attrNameLst>
                                      </p:cBhvr>
                                      <p:to>
                                        <p:strVal val="visible"/>
                                      </p:to>
                                    </p:set>
                                    <p:anim calcmode="lin" valueType="num">
                                      <p:cBhvr>
                                        <p:cTn id="18" dur="500" fill="hold"/>
                                        <p:tgtEl>
                                          <p:spTgt spid="443500"/>
                                        </p:tgtEl>
                                        <p:attrNameLst>
                                          <p:attrName>ppt_w</p:attrName>
                                        </p:attrNameLst>
                                      </p:cBhvr>
                                      <p:tavLst>
                                        <p:tav tm="0">
                                          <p:val>
                                            <p:fltVal val="0"/>
                                          </p:val>
                                        </p:tav>
                                        <p:tav tm="100000">
                                          <p:val>
                                            <p:strVal val="#ppt_w"/>
                                          </p:val>
                                        </p:tav>
                                      </p:tavLst>
                                    </p:anim>
                                    <p:anim calcmode="lin" valueType="num">
                                      <p:cBhvr>
                                        <p:cTn id="19" dur="500" fill="hold"/>
                                        <p:tgtEl>
                                          <p:spTgt spid="443500"/>
                                        </p:tgtEl>
                                        <p:attrNameLst>
                                          <p:attrName>ppt_h</p:attrName>
                                        </p:attrNameLst>
                                      </p:cBhvr>
                                      <p:tavLst>
                                        <p:tav tm="0">
                                          <p:val>
                                            <p:fltVal val="0"/>
                                          </p:val>
                                        </p:tav>
                                        <p:tav tm="100000">
                                          <p:val>
                                            <p:strVal val="#ppt_h"/>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443489"/>
                                        </p:tgtEl>
                                        <p:attrNameLst>
                                          <p:attrName>style.visibility</p:attrName>
                                        </p:attrNameLst>
                                      </p:cBhvr>
                                      <p:to>
                                        <p:strVal val="visible"/>
                                      </p:to>
                                    </p:set>
                                    <p:anim calcmode="lin" valueType="num">
                                      <p:cBhvr additive="base">
                                        <p:cTn id="23" dur="500" fill="hold"/>
                                        <p:tgtEl>
                                          <p:spTgt spid="443489"/>
                                        </p:tgtEl>
                                        <p:attrNameLst>
                                          <p:attrName>ppt_x</p:attrName>
                                        </p:attrNameLst>
                                      </p:cBhvr>
                                      <p:tavLst>
                                        <p:tav tm="0">
                                          <p:val>
                                            <p:strVal val="0-#ppt_w/2"/>
                                          </p:val>
                                        </p:tav>
                                        <p:tav tm="100000">
                                          <p:val>
                                            <p:strVal val="#ppt_x"/>
                                          </p:val>
                                        </p:tav>
                                      </p:tavLst>
                                    </p:anim>
                                    <p:anim calcmode="lin" valueType="num">
                                      <p:cBhvr additive="base">
                                        <p:cTn id="24" dur="500" fill="hold"/>
                                        <p:tgtEl>
                                          <p:spTgt spid="443489"/>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1" presetClass="entr" presetSubtype="0" fill="hold" grpId="0" nodeType="afterEffect">
                                  <p:stCondLst>
                                    <p:cond delay="0"/>
                                  </p:stCondLst>
                                  <p:childTnLst>
                                    <p:set>
                                      <p:cBhvr>
                                        <p:cTn id="27" dur="1" fill="hold">
                                          <p:stCondLst>
                                            <p:cond delay="499"/>
                                          </p:stCondLst>
                                        </p:cTn>
                                        <p:tgtEl>
                                          <p:spTgt spid="443490"/>
                                        </p:tgtEl>
                                        <p:attrNameLst>
                                          <p:attrName>style.visibility</p:attrName>
                                        </p:attrNameLst>
                                      </p:cBhvr>
                                      <p:to>
                                        <p:strVal val="visible"/>
                                      </p:to>
                                    </p:se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499"/>
                                          </p:stCondLst>
                                        </p:cTn>
                                        <p:tgtEl>
                                          <p:spTgt spid="44349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8" fill="hold" nodeType="clickEffect">
                                  <p:stCondLst>
                                    <p:cond delay="0"/>
                                  </p:stCondLst>
                                  <p:childTnLst>
                                    <p:set>
                                      <p:cBhvr>
                                        <p:cTn id="34" dur="1" fill="hold">
                                          <p:stCondLst>
                                            <p:cond delay="0"/>
                                          </p:stCondLst>
                                        </p:cTn>
                                        <p:tgtEl>
                                          <p:spTgt spid="443534"/>
                                        </p:tgtEl>
                                        <p:attrNameLst>
                                          <p:attrName>style.visibility</p:attrName>
                                        </p:attrNameLst>
                                      </p:cBhvr>
                                      <p:to>
                                        <p:strVal val="visible"/>
                                      </p:to>
                                    </p:set>
                                    <p:anim calcmode="lin" valueType="num">
                                      <p:cBhvr additive="base">
                                        <p:cTn id="35" dur="500"/>
                                        <p:tgtEl>
                                          <p:spTgt spid="443534"/>
                                        </p:tgtEl>
                                        <p:attrNameLst>
                                          <p:attrName>ppt_x</p:attrName>
                                        </p:attrNameLst>
                                      </p:cBhvr>
                                      <p:tavLst>
                                        <p:tav tm="0">
                                          <p:val>
                                            <p:strVal val="#ppt_x-#ppt_w*1.125000"/>
                                          </p:val>
                                        </p:tav>
                                        <p:tav tm="100000">
                                          <p:val>
                                            <p:strVal val="#ppt_x"/>
                                          </p:val>
                                        </p:tav>
                                      </p:tavLst>
                                    </p:anim>
                                    <p:animEffect transition="in" filter="wipe(right)">
                                      <p:cBhvr>
                                        <p:cTn id="36" dur="500"/>
                                        <p:tgtEl>
                                          <p:spTgt spid="443534"/>
                                        </p:tgtEl>
                                      </p:cBhvr>
                                    </p:animEffect>
                                  </p:childTnLst>
                                </p:cTn>
                              </p:par>
                            </p:childTnLst>
                          </p:cTn>
                        </p:par>
                        <p:par>
                          <p:cTn id="37" fill="hold">
                            <p:stCondLst>
                              <p:cond delay="500"/>
                            </p:stCondLst>
                            <p:childTnLst>
                              <p:par>
                                <p:cTn id="38" presetID="12" presetClass="entr" presetSubtype="8" fill="hold" grpId="0" nodeType="afterEffect">
                                  <p:stCondLst>
                                    <p:cond delay="0"/>
                                  </p:stCondLst>
                                  <p:childTnLst>
                                    <p:set>
                                      <p:cBhvr>
                                        <p:cTn id="39" dur="1" fill="hold">
                                          <p:stCondLst>
                                            <p:cond delay="0"/>
                                          </p:stCondLst>
                                        </p:cTn>
                                        <p:tgtEl>
                                          <p:spTgt spid="443492"/>
                                        </p:tgtEl>
                                        <p:attrNameLst>
                                          <p:attrName>style.visibility</p:attrName>
                                        </p:attrNameLst>
                                      </p:cBhvr>
                                      <p:to>
                                        <p:strVal val="visible"/>
                                      </p:to>
                                    </p:set>
                                    <p:anim calcmode="lin" valueType="num">
                                      <p:cBhvr additive="base">
                                        <p:cTn id="40" dur="500"/>
                                        <p:tgtEl>
                                          <p:spTgt spid="443492"/>
                                        </p:tgtEl>
                                        <p:attrNameLst>
                                          <p:attrName>ppt_x</p:attrName>
                                        </p:attrNameLst>
                                      </p:cBhvr>
                                      <p:tavLst>
                                        <p:tav tm="0">
                                          <p:val>
                                            <p:strVal val="#ppt_x-#ppt_w*1.125000"/>
                                          </p:val>
                                        </p:tav>
                                        <p:tav tm="100000">
                                          <p:val>
                                            <p:strVal val="#ppt_x"/>
                                          </p:val>
                                        </p:tav>
                                      </p:tavLst>
                                    </p:anim>
                                    <p:animEffect transition="in" filter="wipe(right)">
                                      <p:cBhvr>
                                        <p:cTn id="41" dur="500"/>
                                        <p:tgtEl>
                                          <p:spTgt spid="443492"/>
                                        </p:tgtEl>
                                      </p:cBhvr>
                                    </p:animEffect>
                                  </p:childTnLst>
                                </p:cTn>
                              </p:par>
                            </p:childTnLst>
                          </p:cTn>
                        </p:par>
                        <p:par>
                          <p:cTn id="42" fill="hold">
                            <p:stCondLst>
                              <p:cond delay="1000"/>
                            </p:stCondLst>
                            <p:childTnLst>
                              <p:par>
                                <p:cTn id="43" presetID="1" presetClass="entr" presetSubtype="0" fill="hold" grpId="0" nodeType="afterEffect">
                                  <p:stCondLst>
                                    <p:cond delay="0"/>
                                  </p:stCondLst>
                                  <p:childTnLst>
                                    <p:set>
                                      <p:cBhvr>
                                        <p:cTn id="44" dur="1" fill="hold">
                                          <p:stCondLst>
                                            <p:cond delay="499"/>
                                          </p:stCondLst>
                                        </p:cTn>
                                        <p:tgtEl>
                                          <p:spTgt spid="443498"/>
                                        </p:tgtEl>
                                        <p:attrNameLst>
                                          <p:attrName>style.visibility</p:attrName>
                                        </p:attrNameLst>
                                      </p:cBhvr>
                                      <p:to>
                                        <p:strVal val="visible"/>
                                      </p:to>
                                    </p:set>
                                  </p:childTnLst>
                                </p:cTn>
                              </p:par>
                            </p:childTnLst>
                          </p:cTn>
                        </p:par>
                        <p:par>
                          <p:cTn id="45" fill="hold">
                            <p:stCondLst>
                              <p:cond delay="1500"/>
                            </p:stCondLst>
                            <p:childTnLst>
                              <p:par>
                                <p:cTn id="46" presetID="1" presetClass="entr" presetSubtype="0" fill="hold" grpId="0" nodeType="afterEffect">
                                  <p:stCondLst>
                                    <p:cond delay="0"/>
                                  </p:stCondLst>
                                  <p:childTnLst>
                                    <p:set>
                                      <p:cBhvr>
                                        <p:cTn id="47" dur="1" fill="hold">
                                          <p:stCondLst>
                                            <p:cond delay="499"/>
                                          </p:stCondLst>
                                        </p:cTn>
                                        <p:tgtEl>
                                          <p:spTgt spid="44349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nodeType="clickEffect">
                                  <p:stCondLst>
                                    <p:cond delay="0"/>
                                  </p:stCondLst>
                                  <p:childTnLst>
                                    <p:set>
                                      <p:cBhvr>
                                        <p:cTn id="51" dur="1" fill="hold">
                                          <p:stCondLst>
                                            <p:cond delay="0"/>
                                          </p:stCondLst>
                                        </p:cTn>
                                        <p:tgtEl>
                                          <p:spTgt spid="443553"/>
                                        </p:tgtEl>
                                        <p:attrNameLst>
                                          <p:attrName>style.visibility</p:attrName>
                                        </p:attrNameLst>
                                      </p:cBhvr>
                                      <p:to>
                                        <p:strVal val="visible"/>
                                      </p:to>
                                    </p:set>
                                    <p:anim calcmode="lin" valueType="num">
                                      <p:cBhvr additive="base">
                                        <p:cTn id="52" dur="500" fill="hold"/>
                                        <p:tgtEl>
                                          <p:spTgt spid="443553"/>
                                        </p:tgtEl>
                                        <p:attrNameLst>
                                          <p:attrName>ppt_x</p:attrName>
                                        </p:attrNameLst>
                                      </p:cBhvr>
                                      <p:tavLst>
                                        <p:tav tm="0">
                                          <p:val>
                                            <p:strVal val="0-#ppt_w/2"/>
                                          </p:val>
                                        </p:tav>
                                        <p:tav tm="100000">
                                          <p:val>
                                            <p:strVal val="#ppt_x"/>
                                          </p:val>
                                        </p:tav>
                                      </p:tavLst>
                                    </p:anim>
                                    <p:anim calcmode="lin" valueType="num">
                                      <p:cBhvr additive="base">
                                        <p:cTn id="53" dur="500" fill="hold"/>
                                        <p:tgtEl>
                                          <p:spTgt spid="443553"/>
                                        </p:tgtEl>
                                        <p:attrNameLst>
                                          <p:attrName>ppt_y</p:attrName>
                                        </p:attrNameLst>
                                      </p:cBhvr>
                                      <p:tavLst>
                                        <p:tav tm="0">
                                          <p:val>
                                            <p:strVal val="#ppt_y"/>
                                          </p:val>
                                        </p:tav>
                                        <p:tav tm="100000">
                                          <p:val>
                                            <p:strVal val="#ppt_y"/>
                                          </p:val>
                                        </p:tav>
                                      </p:tavLst>
                                    </p:anim>
                                  </p:childTnLst>
                                </p:cTn>
                              </p:par>
                            </p:childTnLst>
                          </p:cTn>
                        </p:par>
                        <p:par>
                          <p:cTn id="54" fill="hold">
                            <p:stCondLst>
                              <p:cond delay="500"/>
                            </p:stCondLst>
                            <p:childTnLst>
                              <p:par>
                                <p:cTn id="55" presetID="2" presetClass="entr" presetSubtype="8" fill="hold" grpId="0" nodeType="afterEffect">
                                  <p:stCondLst>
                                    <p:cond delay="0"/>
                                  </p:stCondLst>
                                  <p:childTnLst>
                                    <p:set>
                                      <p:cBhvr>
                                        <p:cTn id="56" dur="1" fill="hold">
                                          <p:stCondLst>
                                            <p:cond delay="0"/>
                                          </p:stCondLst>
                                        </p:cTn>
                                        <p:tgtEl>
                                          <p:spTgt spid="443494"/>
                                        </p:tgtEl>
                                        <p:attrNameLst>
                                          <p:attrName>style.visibility</p:attrName>
                                        </p:attrNameLst>
                                      </p:cBhvr>
                                      <p:to>
                                        <p:strVal val="visible"/>
                                      </p:to>
                                    </p:set>
                                    <p:anim calcmode="lin" valueType="num">
                                      <p:cBhvr additive="base">
                                        <p:cTn id="57" dur="500" fill="hold"/>
                                        <p:tgtEl>
                                          <p:spTgt spid="443494"/>
                                        </p:tgtEl>
                                        <p:attrNameLst>
                                          <p:attrName>ppt_x</p:attrName>
                                        </p:attrNameLst>
                                      </p:cBhvr>
                                      <p:tavLst>
                                        <p:tav tm="0">
                                          <p:val>
                                            <p:strVal val="0-#ppt_w/2"/>
                                          </p:val>
                                        </p:tav>
                                        <p:tav tm="100000">
                                          <p:val>
                                            <p:strVal val="#ppt_x"/>
                                          </p:val>
                                        </p:tav>
                                      </p:tavLst>
                                    </p:anim>
                                    <p:anim calcmode="lin" valueType="num">
                                      <p:cBhvr additive="base">
                                        <p:cTn id="58" dur="500" fill="hold"/>
                                        <p:tgtEl>
                                          <p:spTgt spid="443494"/>
                                        </p:tgtEl>
                                        <p:attrNameLst>
                                          <p:attrName>ppt_y</p:attrName>
                                        </p:attrNameLst>
                                      </p:cBhvr>
                                      <p:tavLst>
                                        <p:tav tm="0">
                                          <p:val>
                                            <p:strVal val="#ppt_y"/>
                                          </p:val>
                                        </p:tav>
                                        <p:tav tm="100000">
                                          <p:val>
                                            <p:strVal val="#ppt_y"/>
                                          </p:val>
                                        </p:tav>
                                      </p:tavLst>
                                    </p:anim>
                                  </p:childTnLst>
                                </p:cTn>
                              </p:par>
                            </p:childTnLst>
                          </p:cTn>
                        </p:par>
                        <p:par>
                          <p:cTn id="59" fill="hold">
                            <p:stCondLst>
                              <p:cond delay="1000"/>
                            </p:stCondLst>
                            <p:childTnLst>
                              <p:par>
                                <p:cTn id="60" presetID="1" presetClass="entr" presetSubtype="0" fill="hold" grpId="0" nodeType="afterEffect">
                                  <p:stCondLst>
                                    <p:cond delay="0"/>
                                  </p:stCondLst>
                                  <p:childTnLst>
                                    <p:set>
                                      <p:cBhvr>
                                        <p:cTn id="61" dur="1" fill="hold">
                                          <p:stCondLst>
                                            <p:cond delay="499"/>
                                          </p:stCondLst>
                                        </p:cTn>
                                        <p:tgtEl>
                                          <p:spTgt spid="443495"/>
                                        </p:tgtEl>
                                        <p:attrNameLst>
                                          <p:attrName>style.visibility</p:attrName>
                                        </p:attrNameLst>
                                      </p:cBhvr>
                                      <p:to>
                                        <p:strVal val="visible"/>
                                      </p:to>
                                    </p:set>
                                  </p:childTnLst>
                                </p:cTn>
                              </p:par>
                            </p:childTnLst>
                          </p:cTn>
                        </p:par>
                        <p:par>
                          <p:cTn id="62" fill="hold">
                            <p:stCondLst>
                              <p:cond delay="1500"/>
                            </p:stCondLst>
                            <p:childTnLst>
                              <p:par>
                                <p:cTn id="63" presetID="1" presetClass="entr" presetSubtype="0" fill="hold" grpId="0" nodeType="afterEffect">
                                  <p:stCondLst>
                                    <p:cond delay="0"/>
                                  </p:stCondLst>
                                  <p:childTnLst>
                                    <p:set>
                                      <p:cBhvr>
                                        <p:cTn id="64" dur="1" fill="hold">
                                          <p:stCondLst>
                                            <p:cond delay="499"/>
                                          </p:stCondLst>
                                        </p:cTn>
                                        <p:tgtEl>
                                          <p:spTgt spid="443496"/>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2" fill="hold" nodeType="clickEffect">
                                  <p:stCondLst>
                                    <p:cond delay="0"/>
                                  </p:stCondLst>
                                  <p:childTnLst>
                                    <p:set>
                                      <p:cBhvr>
                                        <p:cTn id="68" dur="1" fill="hold">
                                          <p:stCondLst>
                                            <p:cond delay="0"/>
                                          </p:stCondLst>
                                        </p:cTn>
                                        <p:tgtEl>
                                          <p:spTgt spid="443572"/>
                                        </p:tgtEl>
                                        <p:attrNameLst>
                                          <p:attrName>style.visibility</p:attrName>
                                        </p:attrNameLst>
                                      </p:cBhvr>
                                      <p:to>
                                        <p:strVal val="visible"/>
                                      </p:to>
                                    </p:set>
                                    <p:anim calcmode="lin" valueType="num">
                                      <p:cBhvr additive="base">
                                        <p:cTn id="69" dur="500" fill="hold"/>
                                        <p:tgtEl>
                                          <p:spTgt spid="443572"/>
                                        </p:tgtEl>
                                        <p:attrNameLst>
                                          <p:attrName>ppt_x</p:attrName>
                                        </p:attrNameLst>
                                      </p:cBhvr>
                                      <p:tavLst>
                                        <p:tav tm="0">
                                          <p:val>
                                            <p:strVal val="1+#ppt_w/2"/>
                                          </p:val>
                                        </p:tav>
                                        <p:tav tm="100000">
                                          <p:val>
                                            <p:strVal val="#ppt_x"/>
                                          </p:val>
                                        </p:tav>
                                      </p:tavLst>
                                    </p:anim>
                                    <p:anim calcmode="lin" valueType="num">
                                      <p:cBhvr additive="base">
                                        <p:cTn id="70" dur="500" fill="hold"/>
                                        <p:tgtEl>
                                          <p:spTgt spid="443572"/>
                                        </p:tgtEl>
                                        <p:attrNameLst>
                                          <p:attrName>ppt_y</p:attrName>
                                        </p:attrNameLst>
                                      </p:cBhvr>
                                      <p:tavLst>
                                        <p:tav tm="0">
                                          <p:val>
                                            <p:strVal val="#ppt_y"/>
                                          </p:val>
                                        </p:tav>
                                        <p:tav tm="100000">
                                          <p:val>
                                            <p:strVal val="#ppt_y"/>
                                          </p:val>
                                        </p:tav>
                                      </p:tavLst>
                                    </p:anim>
                                  </p:childTnLst>
                                </p:cTn>
                              </p:par>
                            </p:childTnLst>
                          </p:cTn>
                        </p:par>
                        <p:par>
                          <p:cTn id="71" fill="hold">
                            <p:stCondLst>
                              <p:cond delay="500"/>
                            </p:stCondLst>
                            <p:childTnLst>
                              <p:par>
                                <p:cTn id="72" presetID="2" presetClass="entr" presetSubtype="6" fill="hold" grpId="0" nodeType="afterEffect">
                                  <p:stCondLst>
                                    <p:cond delay="0"/>
                                  </p:stCondLst>
                                  <p:childTnLst>
                                    <p:set>
                                      <p:cBhvr>
                                        <p:cTn id="73" dur="1" fill="hold">
                                          <p:stCondLst>
                                            <p:cond delay="0"/>
                                          </p:stCondLst>
                                        </p:cTn>
                                        <p:tgtEl>
                                          <p:spTgt spid="443497"/>
                                        </p:tgtEl>
                                        <p:attrNameLst>
                                          <p:attrName>style.visibility</p:attrName>
                                        </p:attrNameLst>
                                      </p:cBhvr>
                                      <p:to>
                                        <p:strVal val="visible"/>
                                      </p:to>
                                    </p:set>
                                    <p:anim calcmode="lin" valueType="num">
                                      <p:cBhvr additive="base">
                                        <p:cTn id="74" dur="500" fill="hold"/>
                                        <p:tgtEl>
                                          <p:spTgt spid="443497"/>
                                        </p:tgtEl>
                                        <p:attrNameLst>
                                          <p:attrName>ppt_x</p:attrName>
                                        </p:attrNameLst>
                                      </p:cBhvr>
                                      <p:tavLst>
                                        <p:tav tm="0">
                                          <p:val>
                                            <p:strVal val="1+#ppt_w/2"/>
                                          </p:val>
                                        </p:tav>
                                        <p:tav tm="100000">
                                          <p:val>
                                            <p:strVal val="#ppt_x"/>
                                          </p:val>
                                        </p:tav>
                                      </p:tavLst>
                                    </p:anim>
                                    <p:anim calcmode="lin" valueType="num">
                                      <p:cBhvr additive="base">
                                        <p:cTn id="75" dur="500" fill="hold"/>
                                        <p:tgtEl>
                                          <p:spTgt spid="4434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88" grpId="0" bldLvl="0" animBg="1"/>
      <p:bldP spid="443489" grpId="0" bldLvl="0" animBg="1"/>
      <p:bldP spid="443490" grpId="0"/>
      <p:bldP spid="443491" grpId="0"/>
      <p:bldP spid="443492" grpId="0" bldLvl="0" animBg="1"/>
      <p:bldP spid="443493" grpId="0"/>
      <p:bldP spid="443494" grpId="0" bldLvl="0" animBg="1"/>
      <p:bldP spid="443495" grpId="0"/>
      <p:bldP spid="443496" grpId="0"/>
      <p:bldP spid="443497" grpId="0" bldLvl="0" animBg="1"/>
      <p:bldP spid="443498" grpId="0"/>
      <p:bldP spid="44349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521" name="Text Box 105"/>
          <p:cNvSpPr txBox="1"/>
          <p:nvPr/>
        </p:nvSpPr>
        <p:spPr>
          <a:xfrm>
            <a:off x="1706563" y="2094230"/>
            <a:ext cx="796290" cy="457200"/>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i="1" dirty="0">
                <a:solidFill>
                  <a:srgbClr val="FF66FF"/>
                </a:solidFill>
                <a:latin typeface="Arial Black" panose="020B0A04020102020204" pitchFamily="34" charset="0"/>
                <a:ea typeface="宋体" panose="02010600030101010101" pitchFamily="2" charset="-122"/>
              </a:rPr>
              <a:t>因此</a:t>
            </a:r>
          </a:p>
        </p:txBody>
      </p:sp>
      <p:grpSp>
        <p:nvGrpSpPr>
          <p:cNvPr id="444530" name="Group 114"/>
          <p:cNvGrpSpPr/>
          <p:nvPr/>
        </p:nvGrpSpPr>
        <p:grpSpPr>
          <a:xfrm>
            <a:off x="3232150" y="1238568"/>
            <a:ext cx="2778125" cy="2174875"/>
            <a:chOff x="1968" y="348"/>
            <a:chExt cx="1191" cy="955"/>
          </a:xfrm>
        </p:grpSpPr>
        <p:sp>
          <p:nvSpPr>
            <p:cNvPr id="9224" name="Text Box 106"/>
            <p:cNvSpPr txBox="1"/>
            <p:nvPr/>
          </p:nvSpPr>
          <p:spPr>
            <a:xfrm>
              <a:off x="2504" y="574"/>
              <a:ext cx="79" cy="282"/>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endParaRPr lang="zh-CN" altLang="en-US" sz="3600" dirty="0">
                <a:solidFill>
                  <a:srgbClr val="FFFF00"/>
                </a:solidFill>
                <a:latin typeface="Arial Black" panose="020B0A04020102020204" pitchFamily="34" charset="0"/>
                <a:ea typeface="宋体" panose="02010600030101010101" pitchFamily="2" charset="-122"/>
              </a:endParaRPr>
            </a:p>
          </p:txBody>
        </p:sp>
        <p:grpSp>
          <p:nvGrpSpPr>
            <p:cNvPr id="9225" name="Group 107"/>
            <p:cNvGrpSpPr/>
            <p:nvPr/>
          </p:nvGrpSpPr>
          <p:grpSpPr>
            <a:xfrm>
              <a:off x="2048" y="348"/>
              <a:ext cx="1111" cy="955"/>
              <a:chOff x="1136" y="41"/>
              <a:chExt cx="1111" cy="955"/>
            </a:xfrm>
          </p:grpSpPr>
          <p:sp>
            <p:nvSpPr>
              <p:cNvPr id="9227" name="Text Box 108"/>
              <p:cNvSpPr txBox="1"/>
              <p:nvPr/>
            </p:nvSpPr>
            <p:spPr>
              <a:xfrm>
                <a:off x="1136" y="41"/>
                <a:ext cx="1111" cy="282"/>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3600" i="1" dirty="0">
                    <a:solidFill>
                      <a:schemeClr val="accent2"/>
                    </a:solidFill>
                    <a:latin typeface="Times New Roman" panose="02020603050405020304" pitchFamily="18" charset="0"/>
                    <a:ea typeface="宋体" panose="02010600030101010101" pitchFamily="2" charset="-122"/>
                  </a:rPr>
                  <a:t>i</a:t>
                </a:r>
                <a:r>
                  <a:rPr lang="en-US" altLang="zh-CN" sz="3600" baseline="-25000" dirty="0">
                    <a:solidFill>
                      <a:schemeClr val="accent2"/>
                    </a:solidFill>
                    <a:latin typeface="Times New Roman" panose="02020603050405020304" pitchFamily="18" charset="0"/>
                    <a:ea typeface="宋体" panose="02010600030101010101" pitchFamily="2" charset="-122"/>
                  </a:rPr>
                  <a:t>1</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1</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1</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1</a:t>
                </a:r>
                <a:r>
                  <a:rPr lang="en-US" altLang="zh-CN" sz="3600" baseline="30000" dirty="0">
                    <a:solidFill>
                      <a:schemeClr val="accent2"/>
                    </a:solidFill>
                    <a:latin typeface="Times New Roman" panose="02020603050405020304" pitchFamily="18" charset="0"/>
                    <a:ea typeface="楷体_GB2312" pitchFamily="49" charset="-122"/>
                  </a:rPr>
                  <a:t>"'</a:t>
                </a:r>
              </a:p>
            </p:txBody>
          </p:sp>
          <p:sp>
            <p:nvSpPr>
              <p:cNvPr id="9228" name="Text Box 109"/>
              <p:cNvSpPr txBox="1"/>
              <p:nvPr/>
            </p:nvSpPr>
            <p:spPr>
              <a:xfrm>
                <a:off x="1136" y="714"/>
                <a:ext cx="1110" cy="282"/>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3600" i="1" dirty="0">
                    <a:solidFill>
                      <a:schemeClr val="accent2"/>
                    </a:solidFill>
                    <a:latin typeface="Times New Roman" panose="02020603050405020304" pitchFamily="18" charset="0"/>
                    <a:ea typeface="宋体" panose="02010600030101010101" pitchFamily="2" charset="-122"/>
                  </a:rPr>
                  <a:t>i</a:t>
                </a:r>
                <a:r>
                  <a:rPr lang="en-US" altLang="zh-CN" sz="3600" baseline="-25000" dirty="0">
                    <a:solidFill>
                      <a:schemeClr val="accent2"/>
                    </a:solidFill>
                    <a:latin typeface="Times New Roman" panose="02020603050405020304" pitchFamily="18" charset="0"/>
                    <a:ea typeface="宋体" panose="02010600030101010101" pitchFamily="2" charset="-122"/>
                  </a:rPr>
                  <a:t>3</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3</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3</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3</a:t>
                </a:r>
                <a:r>
                  <a:rPr lang="en-US" altLang="zh-CN" sz="3600" baseline="30000" dirty="0">
                    <a:solidFill>
                      <a:schemeClr val="accent2"/>
                    </a:solidFill>
                    <a:latin typeface="Times New Roman" panose="02020603050405020304" pitchFamily="18" charset="0"/>
                    <a:ea typeface="楷体_GB2312" pitchFamily="49" charset="-122"/>
                  </a:rPr>
                  <a:t>"'</a:t>
                </a:r>
              </a:p>
            </p:txBody>
          </p:sp>
          <p:sp>
            <p:nvSpPr>
              <p:cNvPr id="9229" name="Text Box 110"/>
              <p:cNvSpPr txBox="1"/>
              <p:nvPr/>
            </p:nvSpPr>
            <p:spPr>
              <a:xfrm>
                <a:off x="1136" y="379"/>
                <a:ext cx="1110" cy="282"/>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en-US" altLang="zh-CN" sz="3600" i="1" dirty="0">
                    <a:solidFill>
                      <a:schemeClr val="accent2"/>
                    </a:solidFill>
                    <a:latin typeface="Times New Roman" panose="02020603050405020304" pitchFamily="18" charset="0"/>
                    <a:ea typeface="宋体" panose="02010600030101010101" pitchFamily="2" charset="-122"/>
                  </a:rPr>
                  <a:t>i</a:t>
                </a:r>
                <a:r>
                  <a:rPr lang="en-US" altLang="zh-CN" sz="3600" baseline="-25000" dirty="0">
                    <a:solidFill>
                      <a:schemeClr val="accent2"/>
                    </a:solidFill>
                    <a:latin typeface="Times New Roman" panose="02020603050405020304" pitchFamily="18" charset="0"/>
                    <a:ea typeface="宋体" panose="02010600030101010101" pitchFamily="2" charset="-122"/>
                  </a:rPr>
                  <a:t>2</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2</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2</a:t>
                </a:r>
                <a:r>
                  <a:rPr lang="en-US" altLang="zh-CN" sz="3600" baseline="30000" dirty="0">
                    <a:solidFill>
                      <a:schemeClr val="accent2"/>
                    </a:solidFill>
                    <a:latin typeface="Times New Roman" panose="02020603050405020304" pitchFamily="18" charset="0"/>
                    <a:ea typeface="楷体_GB2312" pitchFamily="49" charset="-122"/>
                  </a:rPr>
                  <a:t>"</a:t>
                </a:r>
                <a:r>
                  <a:rPr lang="en-US" altLang="zh-CN" sz="3600" dirty="0">
                    <a:solidFill>
                      <a:schemeClr val="accent2"/>
                    </a:solidFill>
                    <a:latin typeface="Times New Roman" panose="02020603050405020304" pitchFamily="18" charset="0"/>
                    <a:ea typeface="楷体_GB2312" pitchFamily="49" charset="-122"/>
                  </a:rPr>
                  <a:t>+</a:t>
                </a:r>
                <a:r>
                  <a:rPr lang="en-US" altLang="zh-CN" sz="3600" i="1" dirty="0">
                    <a:solidFill>
                      <a:schemeClr val="accent2"/>
                    </a:solidFill>
                    <a:latin typeface="Times New Roman" panose="02020603050405020304" pitchFamily="18" charset="0"/>
                    <a:ea typeface="楷体_GB2312" pitchFamily="49" charset="-122"/>
                  </a:rPr>
                  <a:t>i</a:t>
                </a:r>
                <a:r>
                  <a:rPr lang="en-US" altLang="zh-CN" sz="3600" baseline="-25000" dirty="0">
                    <a:solidFill>
                      <a:schemeClr val="accent2"/>
                    </a:solidFill>
                    <a:latin typeface="Times New Roman" panose="02020603050405020304" pitchFamily="18" charset="0"/>
                    <a:ea typeface="楷体_GB2312" pitchFamily="49" charset="-122"/>
                  </a:rPr>
                  <a:t>2</a:t>
                </a:r>
                <a:r>
                  <a:rPr lang="en-US" altLang="zh-CN" sz="3600" baseline="30000" dirty="0">
                    <a:solidFill>
                      <a:schemeClr val="accent2"/>
                    </a:solidFill>
                    <a:latin typeface="Times New Roman" panose="02020603050405020304" pitchFamily="18" charset="0"/>
                    <a:ea typeface="楷体_GB2312" pitchFamily="49" charset="-122"/>
                  </a:rPr>
                  <a:t>"'</a:t>
                </a:r>
              </a:p>
            </p:txBody>
          </p:sp>
        </p:grpSp>
        <p:sp>
          <p:nvSpPr>
            <p:cNvPr id="9226" name="AutoShape 111"/>
            <p:cNvSpPr/>
            <p:nvPr/>
          </p:nvSpPr>
          <p:spPr>
            <a:xfrm>
              <a:off x="1968" y="451"/>
              <a:ext cx="96" cy="816"/>
            </a:xfrm>
            <a:prstGeom prst="leftBrace">
              <a:avLst>
                <a:gd name="adj1" fmla="val 70833"/>
                <a:gd name="adj2" fmla="val 50000"/>
              </a:avLst>
            </a:prstGeom>
            <a:noFill/>
            <a:ln w="12700" cap="sq" cmpd="sng">
              <a:solidFill>
                <a:schemeClr val="tx1"/>
              </a:solidFill>
              <a:prstDash val="solid"/>
              <a:headEnd type="none" w="sm" len="sm"/>
              <a:tailEnd type="none" w="sm" len="sm"/>
            </a:ln>
          </p:spPr>
          <p:txBody>
            <a:bodyPr wrap="none" lIns="92075" tIns="46038" rIns="92075" bIns="46038" anchor="ctr"/>
            <a:lstStyle/>
            <a:p>
              <a:pPr lvl="0" eaLnBrk="1" hangingPunct="1">
                <a:spcBef>
                  <a:spcPct val="50000"/>
                </a:spcBef>
                <a:buClr>
                  <a:schemeClr val="accent2"/>
                </a:buClr>
                <a:buSzPct val="75000"/>
                <a:buFont typeface="Monotype Sorts" pitchFamily="2" charset="2"/>
                <a:buNone/>
              </a:pPr>
              <a:endParaRPr lang="zh-CN" altLang="en-US" sz="3600" dirty="0">
                <a:solidFill>
                  <a:srgbClr val="FFFF00"/>
                </a:solidFill>
                <a:latin typeface="Times New Roman" panose="02020603050405020304" pitchFamily="18" charset="0"/>
                <a:ea typeface="宋体" panose="02010600030101010101" pitchFamily="2" charset="-122"/>
              </a:endParaRPr>
            </a:p>
          </p:txBody>
        </p:sp>
      </p:grpSp>
      <p:sp>
        <p:nvSpPr>
          <p:cNvPr id="444529" name="Text Box 113"/>
          <p:cNvSpPr txBox="1"/>
          <p:nvPr/>
        </p:nvSpPr>
        <p:spPr>
          <a:xfrm>
            <a:off x="609600" y="3527425"/>
            <a:ext cx="8229600" cy="968375"/>
          </a:xfrm>
          <a:prstGeom prst="rect">
            <a:avLst/>
          </a:prstGeom>
          <a:noFill/>
          <a:ln w="12700">
            <a:noFill/>
          </a:ln>
        </p:spPr>
        <p:txBody>
          <a:bodyPr lIns="92075" tIns="46038" rIns="92075" bIns="46038" anchor="ct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666750" algn="just" eaLnBrk="1" hangingPunct="1">
              <a:lnSpc>
                <a:spcPct val="120000"/>
              </a:lnSpc>
              <a:spcBef>
                <a:spcPct val="50000"/>
              </a:spcBef>
              <a:buClr>
                <a:schemeClr val="accent2"/>
              </a:buClr>
              <a:buSzPct val="75000"/>
              <a:buFont typeface="Monotype Sorts" pitchFamily="2" charset="2"/>
              <a:buNone/>
            </a:pPr>
            <a:r>
              <a:rPr lang="zh-CN" altLang="en-US" sz="2400" b="1" dirty="0">
                <a:latin typeface="Times New Roman" panose="02020603050405020304" pitchFamily="18" charset="0"/>
              </a:rPr>
              <a:t>上述以一个具体例子来说明叠加的概念，这个方法也可推广到多个电源的电路中去。</a:t>
            </a:r>
          </a:p>
        </p:txBody>
      </p:sp>
      <p:sp>
        <p:nvSpPr>
          <p:cNvPr id="444531" name="Text Box 115"/>
          <p:cNvSpPr txBox="1"/>
          <p:nvPr/>
        </p:nvSpPr>
        <p:spPr>
          <a:xfrm>
            <a:off x="609600" y="4676775"/>
            <a:ext cx="8015288" cy="1735138"/>
          </a:xfrm>
          <a:prstGeom prst="rect">
            <a:avLst/>
          </a:prstGeom>
          <a:noFill/>
          <a:ln w="9525">
            <a:noFill/>
          </a:ln>
        </p:spPr>
        <p:txBody>
          <a:bodyPr lIns="92075" tIns="46038" rIns="92075" bIns="46038" anchor="ct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666750" eaLnBrk="1" hangingPunct="1">
              <a:lnSpc>
                <a:spcPct val="150000"/>
              </a:lnSpc>
              <a:spcBef>
                <a:spcPct val="50000"/>
              </a:spcBef>
              <a:buClr>
                <a:schemeClr val="accent2"/>
              </a:buClr>
              <a:buSzPct val="75000"/>
              <a:buFont typeface="Monotype Sorts" pitchFamily="2" charset="2"/>
              <a:buNone/>
            </a:pPr>
            <a:r>
              <a:rPr lang="zh-CN" altLang="en-US" sz="2400" b="1" u="sng" dirty="0">
                <a:solidFill>
                  <a:srgbClr val="FFFF00"/>
                </a:solidFill>
                <a:latin typeface="Times New Roman" panose="02020603050405020304" pitchFamily="18" charset="0"/>
              </a:rPr>
              <a:t>可以证明</a:t>
            </a:r>
            <a:r>
              <a:rPr lang="zh-CN" altLang="en-US" sz="2400" b="1" dirty="0">
                <a:latin typeface="Times New Roman" panose="02020603050405020304" pitchFamily="18" charset="0"/>
              </a:rPr>
              <a:t>：线性电阻电路中任意两点间的电压等于各电源在此两点间产生的电压的代数和。电源既可是电压源,也可是电流源。</a:t>
            </a:r>
          </a:p>
        </p:txBody>
      </p:sp>
      <p:sp>
        <p:nvSpPr>
          <p:cNvPr id="9222" name="AutoShape 116">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9223" name="AutoShape 117">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 name="文本框 1"/>
          <p:cNvSpPr txBox="1"/>
          <p:nvPr/>
        </p:nvSpPr>
        <p:spPr>
          <a:xfrm>
            <a:off x="701675" y="434975"/>
            <a:ext cx="4980305" cy="457200"/>
          </a:xfrm>
          <a:prstGeom prst="rect">
            <a:avLst/>
          </a:prstGeom>
          <a:noFill/>
        </p:spPr>
        <p:txBody>
          <a:bodyPr wrap="none" rtlCol="0" anchor="t">
            <a:spAutoFit/>
          </a:bodyPr>
          <a:lstStyle/>
          <a:p>
            <a:r>
              <a:rPr lang="zh-CN" altLang="en-US" sz="2400">
                <a:ln w="22225">
                  <a:solidFill>
                    <a:schemeClr val="accent2"/>
                  </a:solidFill>
                  <a:prstDash val="solid"/>
                </a:ln>
                <a:solidFill>
                  <a:schemeClr val="accent2">
                    <a:lumMod val="40000"/>
                    <a:lumOff val="60000"/>
                  </a:schemeClr>
                </a:solidFill>
                <a:effectLst/>
                <a:sym typeface="+mn-ea"/>
              </a:rPr>
              <a:t>2.5  叠加定理</a:t>
            </a:r>
            <a:r>
              <a:rPr lang="zh-CN" altLang="en-US" sz="24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24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24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44521"/>
                                        </p:tgtEl>
                                        <p:attrNameLst>
                                          <p:attrName>style.visibility</p:attrName>
                                        </p:attrNameLst>
                                      </p:cBhvr>
                                      <p:to>
                                        <p:strVal val="visible"/>
                                      </p:to>
                                    </p:set>
                                    <p:anim calcmode="lin" valueType="num">
                                      <p:cBhvr additive="base">
                                        <p:cTn id="7" dur="500" fill="hold"/>
                                        <p:tgtEl>
                                          <p:spTgt spid="444521"/>
                                        </p:tgtEl>
                                        <p:attrNameLst>
                                          <p:attrName>ppt_x</p:attrName>
                                        </p:attrNameLst>
                                      </p:cBhvr>
                                      <p:tavLst>
                                        <p:tav tm="0">
                                          <p:val>
                                            <p:strVal val="0-#ppt_w/2"/>
                                          </p:val>
                                        </p:tav>
                                        <p:tav tm="100000">
                                          <p:val>
                                            <p:strVal val="#ppt_x"/>
                                          </p:val>
                                        </p:tav>
                                      </p:tavLst>
                                    </p:anim>
                                    <p:anim calcmode="lin" valueType="num">
                                      <p:cBhvr additive="base">
                                        <p:cTn id="8" dur="500" fill="hold"/>
                                        <p:tgtEl>
                                          <p:spTgt spid="44452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44530"/>
                                        </p:tgtEl>
                                        <p:attrNameLst>
                                          <p:attrName>style.visibility</p:attrName>
                                        </p:attrNameLst>
                                      </p:cBhvr>
                                      <p:to>
                                        <p:strVal val="visible"/>
                                      </p:to>
                                    </p:set>
                                    <p:anim calcmode="lin" valueType="num">
                                      <p:cBhvr additive="base">
                                        <p:cTn id="13" dur="500" fill="hold"/>
                                        <p:tgtEl>
                                          <p:spTgt spid="444530"/>
                                        </p:tgtEl>
                                        <p:attrNameLst>
                                          <p:attrName>ppt_x</p:attrName>
                                        </p:attrNameLst>
                                      </p:cBhvr>
                                      <p:tavLst>
                                        <p:tav tm="0">
                                          <p:val>
                                            <p:strVal val="0-#ppt_w/2"/>
                                          </p:val>
                                        </p:tav>
                                        <p:tav tm="100000">
                                          <p:val>
                                            <p:strVal val="#ppt_x"/>
                                          </p:val>
                                        </p:tav>
                                      </p:tavLst>
                                    </p:anim>
                                    <p:anim calcmode="lin" valueType="num">
                                      <p:cBhvr additive="base">
                                        <p:cTn id="14" dur="500" fill="hold"/>
                                        <p:tgtEl>
                                          <p:spTgt spid="44453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grpId="0" nodeType="clickEffect">
                                  <p:stCondLst>
                                    <p:cond delay="0"/>
                                  </p:stCondLst>
                                  <p:childTnLst>
                                    <p:set>
                                      <p:cBhvr>
                                        <p:cTn id="18" dur="1" fill="hold">
                                          <p:stCondLst>
                                            <p:cond delay="0"/>
                                          </p:stCondLst>
                                        </p:cTn>
                                        <p:tgtEl>
                                          <p:spTgt spid="444529"/>
                                        </p:tgtEl>
                                        <p:attrNameLst>
                                          <p:attrName>style.visibility</p:attrName>
                                        </p:attrNameLst>
                                      </p:cBhvr>
                                      <p:to>
                                        <p:strVal val="visible"/>
                                      </p:to>
                                    </p:set>
                                    <p:animEffect transition="in" filter="barn(outHorizontal)">
                                      <p:cBhvr>
                                        <p:cTn id="19" dur="500"/>
                                        <p:tgtEl>
                                          <p:spTgt spid="444529"/>
                                        </p:tgtEl>
                                      </p:cBhvr>
                                    </p:animEffect>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444531"/>
                                        </p:tgtEl>
                                        <p:attrNameLst>
                                          <p:attrName>style.visibility</p:attrName>
                                        </p:attrNameLst>
                                      </p:cBhvr>
                                      <p:to>
                                        <p:strVal val="visible"/>
                                      </p:to>
                                    </p:set>
                                    <p:anim calcmode="lin" valueType="num">
                                      <p:cBhvr>
                                        <p:cTn id="24" dur="500" fill="hold"/>
                                        <p:tgtEl>
                                          <p:spTgt spid="444531"/>
                                        </p:tgtEl>
                                        <p:attrNameLst>
                                          <p:attrName>ppt_w</p:attrName>
                                        </p:attrNameLst>
                                      </p:cBhvr>
                                      <p:tavLst>
                                        <p:tav tm="0">
                                          <p:val>
                                            <p:fltVal val="0"/>
                                          </p:val>
                                        </p:tav>
                                        <p:tav tm="100000">
                                          <p:val>
                                            <p:strVal val="#ppt_w"/>
                                          </p:val>
                                        </p:tav>
                                      </p:tavLst>
                                    </p:anim>
                                    <p:anim calcmode="lin" valueType="num">
                                      <p:cBhvr>
                                        <p:cTn id="25" dur="500" fill="hold"/>
                                        <p:tgtEl>
                                          <p:spTgt spid="4445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521" grpId="0"/>
      <p:bldP spid="444529" grpId="0"/>
      <p:bldP spid="444531"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r>
              <a:rPr lang="zh-CN" altLang="en-US" sz="3200">
                <a:ln w="22225">
                  <a:solidFill>
                    <a:schemeClr val="accent2"/>
                  </a:solidFill>
                  <a:prstDash val="solid"/>
                </a:ln>
                <a:solidFill>
                  <a:schemeClr val="accent2">
                    <a:lumMod val="40000"/>
                    <a:lumOff val="60000"/>
                  </a:schemeClr>
                </a:solidFill>
                <a:effectLst/>
                <a:sym typeface="+mn-ea"/>
              </a:rPr>
              <a:t>2.5  叠加定理</a:t>
            </a:r>
            <a:r>
              <a:rPr lang="zh-CN" altLang="en-US" sz="32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32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32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3200"/>
          </a:p>
        </p:txBody>
      </p:sp>
      <p:sp>
        <p:nvSpPr>
          <p:cNvPr id="14" name="内容占位符 13"/>
          <p:cNvSpPr>
            <a:spLocks noGrp="1"/>
          </p:cNvSpPr>
          <p:nvPr>
            <p:ph sz="half" idx="1"/>
          </p:nvPr>
        </p:nvSpPr>
        <p:spPr>
          <a:xfrm>
            <a:off x="529590" y="1141095"/>
            <a:ext cx="7927975" cy="873760"/>
          </a:xfrm>
        </p:spPr>
        <p:txBody>
          <a:bodyPr/>
          <a:lstStyle/>
          <a:p>
            <a:r>
              <a:rPr lang="zh-CN" altLang="en-US"/>
              <a:t>例</a:t>
            </a:r>
            <a:r>
              <a:rPr lang="en-US" altLang="zh-CN"/>
              <a:t>2-10电路如图2-24（a）所示，试用叠加定理求i和u</a:t>
            </a:r>
          </a:p>
          <a:p>
            <a:pPr marL="0" indent="0">
              <a:buNone/>
            </a:pPr>
            <a:endParaRPr lang="en-US" altLang="zh-CN"/>
          </a:p>
        </p:txBody>
      </p:sp>
      <p:pic>
        <p:nvPicPr>
          <p:cNvPr id="16" name="图片 15"/>
          <p:cNvPicPr>
            <a:picLocks noChangeAspect="1"/>
          </p:cNvPicPr>
          <p:nvPr/>
        </p:nvPicPr>
        <p:blipFill>
          <a:blip r:embed="rId2"/>
          <a:srcRect r="62834" b="2789"/>
          <a:stretch>
            <a:fillRect/>
          </a:stretch>
        </p:blipFill>
        <p:spPr>
          <a:xfrm>
            <a:off x="529590" y="1847850"/>
            <a:ext cx="4623435" cy="3126740"/>
          </a:xfrm>
          <a:prstGeom prst="rect">
            <a:avLst/>
          </a:prstGeom>
        </p:spPr>
      </p:pic>
      <p:pic>
        <p:nvPicPr>
          <p:cNvPr id="17" name="图片 16"/>
          <p:cNvPicPr>
            <a:picLocks noChangeAspect="1"/>
          </p:cNvPicPr>
          <p:nvPr/>
        </p:nvPicPr>
        <p:blipFill>
          <a:blip r:embed="rId2"/>
          <a:srcRect l="38006" r="30234" b="5471"/>
          <a:stretch>
            <a:fillRect/>
          </a:stretch>
        </p:blipFill>
        <p:spPr>
          <a:xfrm>
            <a:off x="5624830" y="1574800"/>
            <a:ext cx="3342640" cy="2572385"/>
          </a:xfrm>
          <a:prstGeom prst="rect">
            <a:avLst/>
          </a:prstGeom>
        </p:spPr>
      </p:pic>
      <p:pic>
        <p:nvPicPr>
          <p:cNvPr id="18" name="图片 17"/>
          <p:cNvPicPr>
            <a:picLocks noChangeAspect="1"/>
          </p:cNvPicPr>
          <p:nvPr/>
        </p:nvPicPr>
        <p:blipFill>
          <a:blip r:embed="rId2"/>
          <a:srcRect l="69892" b="4550"/>
          <a:stretch>
            <a:fillRect/>
          </a:stretch>
        </p:blipFill>
        <p:spPr>
          <a:xfrm>
            <a:off x="5624830" y="3848735"/>
            <a:ext cx="3149600" cy="2581275"/>
          </a:xfrm>
          <a:prstGeom prst="rect">
            <a:avLst/>
          </a:prstGeom>
        </p:spPr>
      </p:pic>
      <p:sp>
        <p:nvSpPr>
          <p:cNvPr id="3" name="右箭头 2"/>
          <p:cNvSpPr/>
          <p:nvPr/>
        </p:nvSpPr>
        <p:spPr>
          <a:xfrm rot="20640000">
            <a:off x="4787900" y="2636520"/>
            <a:ext cx="576580" cy="4324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右箭头 3"/>
          <p:cNvSpPr/>
          <p:nvPr/>
        </p:nvSpPr>
        <p:spPr>
          <a:xfrm rot="2040000">
            <a:off x="4787900" y="3813175"/>
            <a:ext cx="576580" cy="4324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P spid="3" grpId="0" animBg="1"/>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ln w="22225">
                  <a:solidFill>
                    <a:schemeClr val="accent2"/>
                  </a:solidFill>
                  <a:prstDash val="solid"/>
                </a:ln>
                <a:solidFill>
                  <a:schemeClr val="accent2">
                    <a:lumMod val="40000"/>
                    <a:lumOff val="60000"/>
                  </a:schemeClr>
                </a:solidFill>
                <a:effectLst/>
                <a:sym typeface="+mn-ea"/>
              </a:rPr>
              <a:t>2.5  叠加定理</a:t>
            </a:r>
            <a:r>
              <a:rPr lang="zh-CN" altLang="en-US" sz="32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32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32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3200"/>
          </a:p>
        </p:txBody>
      </p:sp>
      <p:sp>
        <p:nvSpPr>
          <p:cNvPr id="3" name="内容占位符 2"/>
          <p:cNvSpPr>
            <a:spLocks noGrp="1"/>
          </p:cNvSpPr>
          <p:nvPr>
            <p:ph sz="half" idx="1"/>
          </p:nvPr>
        </p:nvSpPr>
        <p:spPr>
          <a:xfrm>
            <a:off x="316230" y="2864485"/>
            <a:ext cx="4626610" cy="646430"/>
          </a:xfrm>
        </p:spPr>
        <p:txBody>
          <a:bodyPr/>
          <a:lstStyle/>
          <a:p>
            <a:r>
              <a:rPr lang="zh-CN" altLang="en-US"/>
              <a:t>当6V电压源单独作用时</a:t>
            </a:r>
          </a:p>
          <a:p>
            <a:endParaRPr lang="zh-CN" altLang="en-US"/>
          </a:p>
        </p:txBody>
      </p:sp>
      <p:graphicFrame>
        <p:nvGraphicFramePr>
          <p:cNvPr id="5" name="内容占位符 4"/>
          <p:cNvGraphicFramePr>
            <a:graphicFrameLocks noGrp="1" noChangeAspect="1"/>
          </p:cNvGraphicFramePr>
          <p:nvPr>
            <p:ph sz="half" idx="2"/>
          </p:nvPr>
        </p:nvGraphicFramePr>
        <p:xfrm>
          <a:off x="1212215" y="3316605"/>
          <a:ext cx="1973580" cy="906780"/>
        </p:xfrm>
        <a:graphic>
          <a:graphicData uri="http://schemas.openxmlformats.org/presentationml/2006/ole">
            <mc:AlternateContent xmlns:mc="http://schemas.openxmlformats.org/markup-compatibility/2006">
              <mc:Choice xmlns:v="urn:schemas-microsoft-com:vml" Requires="v">
                <p:oleObj spid="_x0000_s34823" r:id="rId3" imgW="2308225" imgH="1060450" progId="Equation.DSMT4">
                  <p:embed/>
                </p:oleObj>
              </mc:Choice>
              <mc:Fallback>
                <p:oleObj r:id="rId3" imgW="2308225" imgH="1060450" progId="Equation.DSMT4">
                  <p:embed/>
                  <p:pic>
                    <p:nvPicPr>
                      <p:cNvPr id="0" name="图片 5"/>
                      <p:cNvPicPr/>
                      <p:nvPr/>
                    </p:nvPicPr>
                    <p:blipFill>
                      <a:blip r:embed="rId4"/>
                      <a:stretch>
                        <a:fillRect/>
                      </a:stretch>
                    </p:blipFill>
                    <p:spPr>
                      <a:xfrm>
                        <a:off x="1212215" y="3316605"/>
                        <a:ext cx="1973580" cy="906780"/>
                      </a:xfrm>
                      <a:prstGeom prst="rect">
                        <a:avLst/>
                      </a:prstGeom>
                    </p:spPr>
                  </p:pic>
                </p:oleObj>
              </mc:Fallback>
            </mc:AlternateContent>
          </a:graphicData>
        </a:graphic>
      </p:graphicFrame>
      <p:pic>
        <p:nvPicPr>
          <p:cNvPr id="7" name="图片 6"/>
          <p:cNvPicPr>
            <a:picLocks noChangeAspect="1"/>
          </p:cNvPicPr>
          <p:nvPr/>
        </p:nvPicPr>
        <p:blipFill>
          <a:blip r:embed="rId5"/>
          <a:stretch>
            <a:fillRect/>
          </a:stretch>
        </p:blipFill>
        <p:spPr>
          <a:xfrm>
            <a:off x="3495675" y="3510915"/>
            <a:ext cx="2995930" cy="518160"/>
          </a:xfrm>
          <a:prstGeom prst="rect">
            <a:avLst/>
          </a:prstGeom>
        </p:spPr>
      </p:pic>
      <p:sp>
        <p:nvSpPr>
          <p:cNvPr id="8" name="文本框 7"/>
          <p:cNvSpPr txBox="1"/>
          <p:nvPr/>
        </p:nvSpPr>
        <p:spPr>
          <a:xfrm>
            <a:off x="554990" y="4300220"/>
            <a:ext cx="4387850" cy="457200"/>
          </a:xfrm>
          <a:prstGeom prst="rect">
            <a:avLst/>
          </a:prstGeom>
          <a:noFill/>
        </p:spPr>
        <p:txBody>
          <a:bodyPr wrap="square" rtlCol="0" anchor="t">
            <a:spAutoFit/>
          </a:bodyPr>
          <a:lstStyle/>
          <a:p>
            <a:r>
              <a:rPr lang="zh-CN" altLang="en-US" sz="2400" b="1"/>
              <a:t>当4A电流源单独作用时</a:t>
            </a:r>
          </a:p>
        </p:txBody>
      </p:sp>
      <p:pic>
        <p:nvPicPr>
          <p:cNvPr id="9" name="图片 8"/>
          <p:cNvPicPr>
            <a:picLocks noChangeAspect="1"/>
          </p:cNvPicPr>
          <p:nvPr/>
        </p:nvPicPr>
        <p:blipFill>
          <a:blip r:embed="rId6"/>
          <a:stretch>
            <a:fillRect/>
          </a:stretch>
        </p:blipFill>
        <p:spPr>
          <a:xfrm>
            <a:off x="862330" y="4690110"/>
            <a:ext cx="2556510" cy="921385"/>
          </a:xfrm>
          <a:prstGeom prst="rect">
            <a:avLst/>
          </a:prstGeom>
        </p:spPr>
      </p:pic>
      <p:pic>
        <p:nvPicPr>
          <p:cNvPr id="10" name="图片 9"/>
          <p:cNvPicPr>
            <a:picLocks noChangeAspect="1"/>
          </p:cNvPicPr>
          <p:nvPr/>
        </p:nvPicPr>
        <p:blipFill>
          <a:blip r:embed="rId7"/>
          <a:stretch>
            <a:fillRect/>
          </a:stretch>
        </p:blipFill>
        <p:spPr>
          <a:xfrm>
            <a:off x="3495675" y="4829175"/>
            <a:ext cx="2592070" cy="782320"/>
          </a:xfrm>
          <a:prstGeom prst="rect">
            <a:avLst/>
          </a:prstGeom>
        </p:spPr>
      </p:pic>
      <p:sp>
        <p:nvSpPr>
          <p:cNvPr id="11" name="文本框 10"/>
          <p:cNvSpPr txBox="1"/>
          <p:nvPr/>
        </p:nvSpPr>
        <p:spPr>
          <a:xfrm>
            <a:off x="640080" y="5528310"/>
            <a:ext cx="6518910" cy="457200"/>
          </a:xfrm>
          <a:prstGeom prst="rect">
            <a:avLst/>
          </a:prstGeom>
          <a:noFill/>
        </p:spPr>
        <p:txBody>
          <a:bodyPr wrap="square" rtlCol="0" anchor="t">
            <a:spAutoFit/>
          </a:bodyPr>
          <a:lstStyle/>
          <a:p>
            <a:r>
              <a:rPr lang="zh-CN" altLang="en-US" sz="2400" b="1">
                <a:solidFill>
                  <a:schemeClr val="accent2"/>
                </a:solidFill>
              </a:rPr>
              <a:t>由叠加定理可知，当两个电源共同作用时</a:t>
            </a:r>
          </a:p>
        </p:txBody>
      </p:sp>
      <p:pic>
        <p:nvPicPr>
          <p:cNvPr id="12" name="图片 11"/>
          <p:cNvPicPr>
            <a:picLocks noChangeAspect="1"/>
          </p:cNvPicPr>
          <p:nvPr/>
        </p:nvPicPr>
        <p:blipFill>
          <a:blip r:embed="rId8"/>
          <a:stretch>
            <a:fillRect/>
          </a:stretch>
        </p:blipFill>
        <p:spPr>
          <a:xfrm>
            <a:off x="862330" y="6046470"/>
            <a:ext cx="1909445" cy="403860"/>
          </a:xfrm>
          <a:prstGeom prst="rect">
            <a:avLst/>
          </a:prstGeom>
        </p:spPr>
      </p:pic>
      <p:pic>
        <p:nvPicPr>
          <p:cNvPr id="13" name="图片 12"/>
          <p:cNvPicPr>
            <a:picLocks noChangeAspect="1"/>
          </p:cNvPicPr>
          <p:nvPr/>
        </p:nvPicPr>
        <p:blipFill>
          <a:blip r:embed="rId9"/>
          <a:stretch>
            <a:fillRect/>
          </a:stretch>
        </p:blipFill>
        <p:spPr>
          <a:xfrm>
            <a:off x="3185795" y="5980430"/>
            <a:ext cx="2771775" cy="469900"/>
          </a:xfrm>
          <a:prstGeom prst="rect">
            <a:avLst/>
          </a:prstGeom>
        </p:spPr>
      </p:pic>
      <p:pic>
        <p:nvPicPr>
          <p:cNvPr id="15" name="图片 14"/>
          <p:cNvPicPr>
            <a:picLocks noChangeAspect="1"/>
          </p:cNvPicPr>
          <p:nvPr/>
        </p:nvPicPr>
        <p:blipFill>
          <a:blip r:embed="rId10"/>
          <a:stretch>
            <a:fillRect/>
          </a:stretch>
        </p:blipFill>
        <p:spPr>
          <a:xfrm>
            <a:off x="468630" y="889000"/>
            <a:ext cx="8135620" cy="21031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130" name="Group 2"/>
          <p:cNvGrpSpPr/>
          <p:nvPr/>
        </p:nvGrpSpPr>
        <p:grpSpPr bwMode="auto">
          <a:xfrm>
            <a:off x="755650" y="2781895"/>
            <a:ext cx="2517775" cy="1311275"/>
            <a:chOff x="431" y="164"/>
            <a:chExt cx="1586" cy="826"/>
          </a:xfrm>
        </p:grpSpPr>
        <p:grpSp>
          <p:nvGrpSpPr>
            <p:cNvPr id="176131" name="Group 3"/>
            <p:cNvGrpSpPr/>
            <p:nvPr/>
          </p:nvGrpSpPr>
          <p:grpSpPr bwMode="auto">
            <a:xfrm>
              <a:off x="431" y="210"/>
              <a:ext cx="1270" cy="771"/>
              <a:chOff x="612" y="1979"/>
              <a:chExt cx="1270" cy="771"/>
            </a:xfrm>
          </p:grpSpPr>
          <p:sp>
            <p:nvSpPr>
              <p:cNvPr id="176132" name="Rectangle 4"/>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B</a:t>
                </a:r>
              </a:p>
            </p:txBody>
          </p:sp>
          <p:sp>
            <p:nvSpPr>
              <p:cNvPr id="176133" name="Line 5"/>
              <p:cNvSpPr>
                <a:spLocks noChangeShapeType="1"/>
              </p:cNvSpPr>
              <p:nvPr/>
            </p:nvSpPr>
            <p:spPr bwMode="auto">
              <a:xfrm>
                <a:off x="1247" y="2115"/>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34" name="Line 6"/>
              <p:cNvSpPr>
                <a:spLocks noChangeShapeType="1"/>
              </p:cNvSpPr>
              <p:nvPr/>
            </p:nvSpPr>
            <p:spPr bwMode="auto">
              <a:xfrm>
                <a:off x="1247" y="2614"/>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6135" name="Line 7"/>
            <p:cNvSpPr>
              <a:spLocks noChangeShapeType="1"/>
            </p:cNvSpPr>
            <p:nvPr/>
          </p:nvSpPr>
          <p:spPr bwMode="auto">
            <a:xfrm flipH="1">
              <a:off x="1202" y="255"/>
              <a:ext cx="363" cy="0"/>
            </a:xfrm>
            <a:prstGeom prst="line">
              <a:avLst/>
            </a:prstGeom>
            <a:noFill/>
            <a:ln w="28575">
              <a:solidFill>
                <a:srgbClr val="0066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36" name="Text Box 8"/>
            <p:cNvSpPr txBox="1">
              <a:spLocks noChangeArrowheads="1"/>
            </p:cNvSpPr>
            <p:nvPr/>
          </p:nvSpPr>
          <p:spPr bwMode="auto">
            <a:xfrm>
              <a:off x="1746" y="164"/>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a:solidFill>
                    <a:schemeClr val="bg1"/>
                  </a:solidFill>
                  <a:latin typeface="宋体" panose="02010600030101010101" pitchFamily="2" charset="-122"/>
                </a:rPr>
                <a:t>+</a:t>
              </a:r>
            </a:p>
          </p:txBody>
        </p:sp>
        <p:sp>
          <p:nvSpPr>
            <p:cNvPr id="176137" name="Text Box 9"/>
            <p:cNvSpPr txBox="1">
              <a:spLocks noChangeArrowheads="1"/>
            </p:cNvSpPr>
            <p:nvPr/>
          </p:nvSpPr>
          <p:spPr bwMode="auto">
            <a:xfrm>
              <a:off x="1746" y="663"/>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a:solidFill>
                    <a:schemeClr val="bg1"/>
                  </a:solidFill>
                  <a:latin typeface="宋体" panose="02010600030101010101" pitchFamily="2" charset="-122"/>
                </a:rPr>
                <a:t>-</a:t>
              </a:r>
            </a:p>
          </p:txBody>
        </p:sp>
        <p:sp>
          <p:nvSpPr>
            <p:cNvPr id="176138" name="Text Box 10"/>
            <p:cNvSpPr txBox="1">
              <a:spLocks noChangeArrowheads="1"/>
            </p:cNvSpPr>
            <p:nvPr/>
          </p:nvSpPr>
          <p:spPr bwMode="auto">
            <a:xfrm>
              <a:off x="1791" y="436"/>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chemeClr val="bg1"/>
                  </a:solidFill>
                  <a:ea typeface="仿宋_GB2312" pitchFamily="49" charset="-122"/>
                </a:rPr>
                <a:t>u</a:t>
              </a:r>
            </a:p>
          </p:txBody>
        </p:sp>
        <p:sp>
          <p:nvSpPr>
            <p:cNvPr id="176139" name="Text Box 11"/>
            <p:cNvSpPr txBox="1">
              <a:spLocks noChangeArrowheads="1"/>
            </p:cNvSpPr>
            <p:nvPr/>
          </p:nvSpPr>
          <p:spPr bwMode="auto">
            <a:xfrm>
              <a:off x="1292" y="300"/>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chemeClr val="bg1"/>
                  </a:solidFill>
                  <a:ea typeface="仿宋_GB2312" pitchFamily="49" charset="-122"/>
                </a:rPr>
                <a:t>i</a:t>
              </a:r>
            </a:p>
          </p:txBody>
        </p:sp>
      </p:grpSp>
      <p:grpSp>
        <p:nvGrpSpPr>
          <p:cNvPr id="176140" name="Group 12"/>
          <p:cNvGrpSpPr/>
          <p:nvPr/>
        </p:nvGrpSpPr>
        <p:grpSpPr bwMode="auto">
          <a:xfrm>
            <a:off x="3348038" y="2853332"/>
            <a:ext cx="1439862" cy="719138"/>
            <a:chOff x="2109" y="210"/>
            <a:chExt cx="907" cy="453"/>
          </a:xfrm>
        </p:grpSpPr>
        <p:sp>
          <p:nvSpPr>
            <p:cNvPr id="176141" name="AutoShape 13"/>
            <p:cNvSpPr>
              <a:spLocks noChangeArrowheads="1"/>
            </p:cNvSpPr>
            <p:nvPr/>
          </p:nvSpPr>
          <p:spPr bwMode="auto">
            <a:xfrm>
              <a:off x="2109" y="482"/>
              <a:ext cx="907" cy="181"/>
            </a:xfrm>
            <a:prstGeom prst="leftRightArrow">
              <a:avLst>
                <a:gd name="adj1" fmla="val 50000"/>
                <a:gd name="adj2" fmla="val 100221"/>
              </a:avLst>
            </a:prstGeom>
            <a:solidFill>
              <a:srgbClr val="66CCFF"/>
            </a:solidFill>
            <a:ln>
              <a:noFill/>
            </a:ln>
            <a:effectLst/>
            <a:extLst>
              <a:ext uri="{91240B29-F687-4F45-9708-019B960494DF}">
                <a14:hiddenLine xmlns:a14="http://schemas.microsoft.com/office/drawing/2010/main" w="9525">
                  <a:solidFill>
                    <a:srgbClr val="66CC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6142" name="Text Box 14"/>
            <p:cNvSpPr txBox="1">
              <a:spLocks noChangeArrowheads="1"/>
            </p:cNvSpPr>
            <p:nvPr/>
          </p:nvSpPr>
          <p:spPr bwMode="auto">
            <a:xfrm>
              <a:off x="2290" y="210"/>
              <a:ext cx="72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a:solidFill>
                    <a:schemeClr val="bg1"/>
                  </a:solidFill>
                  <a:latin typeface="Arial" panose="020B0604020202020204" pitchFamily="34" charset="0"/>
                </a:rPr>
                <a:t>等效</a:t>
              </a:r>
            </a:p>
          </p:txBody>
        </p:sp>
      </p:grpSp>
      <p:sp>
        <p:nvSpPr>
          <p:cNvPr id="176143" name="Text Box 15"/>
          <p:cNvSpPr txBox="1">
            <a:spLocks noChangeArrowheads="1"/>
          </p:cNvSpPr>
          <p:nvPr/>
        </p:nvSpPr>
        <p:spPr bwMode="auto">
          <a:xfrm>
            <a:off x="684213" y="4221757"/>
            <a:ext cx="7559675" cy="519113"/>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Aft>
                <a:spcPct val="50000"/>
              </a:spcAft>
            </a:pPr>
            <a:r>
              <a:rPr lang="zh-CN" altLang="en-US" sz="2800" b="1">
                <a:solidFill>
                  <a:srgbClr val="FF3300"/>
                </a:solidFill>
                <a:latin typeface="楷体_GB2312" pitchFamily="49" charset="-122"/>
                <a:ea typeface="楷体_GB2312" pitchFamily="49" charset="-122"/>
              </a:rPr>
              <a:t>对</a:t>
            </a:r>
            <a:r>
              <a:rPr lang="en-US" altLang="zh-CN" sz="2800">
                <a:solidFill>
                  <a:srgbClr val="FF3300"/>
                </a:solidFill>
                <a:ea typeface="楷体_GB2312" pitchFamily="49" charset="-122"/>
              </a:rPr>
              <a:t>A</a:t>
            </a:r>
            <a:r>
              <a:rPr lang="zh-CN" altLang="en-US" sz="2800" b="1">
                <a:solidFill>
                  <a:srgbClr val="FF3300"/>
                </a:solidFill>
                <a:latin typeface="楷体_GB2312" pitchFamily="49" charset="-122"/>
                <a:ea typeface="楷体_GB2312" pitchFamily="49" charset="-122"/>
              </a:rPr>
              <a:t>电路中的电流、电压和功率而言，满足：</a:t>
            </a:r>
          </a:p>
        </p:txBody>
      </p:sp>
      <p:grpSp>
        <p:nvGrpSpPr>
          <p:cNvPr id="176144" name="Group 16"/>
          <p:cNvGrpSpPr/>
          <p:nvPr/>
        </p:nvGrpSpPr>
        <p:grpSpPr bwMode="auto">
          <a:xfrm>
            <a:off x="755650" y="5013920"/>
            <a:ext cx="2951163" cy="1223962"/>
            <a:chOff x="431" y="1752"/>
            <a:chExt cx="1859" cy="771"/>
          </a:xfrm>
        </p:grpSpPr>
        <p:grpSp>
          <p:nvGrpSpPr>
            <p:cNvPr id="176145" name="Group 17"/>
            <p:cNvGrpSpPr/>
            <p:nvPr/>
          </p:nvGrpSpPr>
          <p:grpSpPr bwMode="auto">
            <a:xfrm>
              <a:off x="431" y="1752"/>
              <a:ext cx="1270" cy="771"/>
              <a:chOff x="612" y="1979"/>
              <a:chExt cx="1270" cy="771"/>
            </a:xfrm>
          </p:grpSpPr>
          <p:sp>
            <p:nvSpPr>
              <p:cNvPr id="176146" name="Rectangle 18"/>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B</a:t>
                </a:r>
              </a:p>
            </p:txBody>
          </p:sp>
          <p:sp>
            <p:nvSpPr>
              <p:cNvPr id="176147" name="Line 19"/>
              <p:cNvSpPr>
                <a:spLocks noChangeShapeType="1"/>
              </p:cNvSpPr>
              <p:nvPr/>
            </p:nvSpPr>
            <p:spPr bwMode="auto">
              <a:xfrm>
                <a:off x="1247" y="2115"/>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48" name="Line 20"/>
              <p:cNvSpPr>
                <a:spLocks noChangeShapeType="1"/>
              </p:cNvSpPr>
              <p:nvPr/>
            </p:nvSpPr>
            <p:spPr bwMode="auto">
              <a:xfrm>
                <a:off x="1247" y="2614"/>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6149" name="Rectangle 21"/>
            <p:cNvSpPr>
              <a:spLocks noChangeArrowheads="1"/>
            </p:cNvSpPr>
            <p:nvPr/>
          </p:nvSpPr>
          <p:spPr bwMode="auto">
            <a:xfrm>
              <a:off x="1655" y="1752"/>
              <a:ext cx="635" cy="771"/>
            </a:xfrm>
            <a:prstGeom prst="rect">
              <a:avLst/>
            </a:prstGeom>
            <a:gradFill rotWithShape="1">
              <a:gsLst>
                <a:gs pos="0">
                  <a:schemeClr val="folHlink"/>
                </a:gs>
                <a:gs pos="100000">
                  <a:schemeClr val="folHlink">
                    <a:gamma/>
                    <a:shade val="46275"/>
                    <a:invGamma/>
                  </a:scheme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A</a:t>
              </a:r>
            </a:p>
          </p:txBody>
        </p:sp>
      </p:grpSp>
      <p:grpSp>
        <p:nvGrpSpPr>
          <p:cNvPr id="176150" name="Group 22"/>
          <p:cNvGrpSpPr/>
          <p:nvPr/>
        </p:nvGrpSpPr>
        <p:grpSpPr bwMode="auto">
          <a:xfrm>
            <a:off x="5003800" y="5085357"/>
            <a:ext cx="2951163" cy="1223963"/>
            <a:chOff x="431" y="1752"/>
            <a:chExt cx="1859" cy="771"/>
          </a:xfrm>
        </p:grpSpPr>
        <p:grpSp>
          <p:nvGrpSpPr>
            <p:cNvPr id="176151" name="Group 23"/>
            <p:cNvGrpSpPr/>
            <p:nvPr/>
          </p:nvGrpSpPr>
          <p:grpSpPr bwMode="auto">
            <a:xfrm>
              <a:off x="431" y="1752"/>
              <a:ext cx="1270" cy="771"/>
              <a:chOff x="612" y="1979"/>
              <a:chExt cx="1270" cy="771"/>
            </a:xfrm>
          </p:grpSpPr>
          <p:sp>
            <p:nvSpPr>
              <p:cNvPr id="176152" name="Rectangle 24"/>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C</a:t>
                </a:r>
              </a:p>
            </p:txBody>
          </p:sp>
          <p:sp>
            <p:nvSpPr>
              <p:cNvPr id="176153" name="Line 25"/>
              <p:cNvSpPr>
                <a:spLocks noChangeShapeType="1"/>
              </p:cNvSpPr>
              <p:nvPr/>
            </p:nvSpPr>
            <p:spPr bwMode="auto">
              <a:xfrm>
                <a:off x="1247" y="2115"/>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54" name="Line 26"/>
              <p:cNvSpPr>
                <a:spLocks noChangeShapeType="1"/>
              </p:cNvSpPr>
              <p:nvPr/>
            </p:nvSpPr>
            <p:spPr bwMode="auto">
              <a:xfrm>
                <a:off x="1247" y="2614"/>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6155" name="Rectangle 27"/>
            <p:cNvSpPr>
              <a:spLocks noChangeArrowheads="1"/>
            </p:cNvSpPr>
            <p:nvPr/>
          </p:nvSpPr>
          <p:spPr bwMode="auto">
            <a:xfrm>
              <a:off x="1655" y="1752"/>
              <a:ext cx="635" cy="771"/>
            </a:xfrm>
            <a:prstGeom prst="rect">
              <a:avLst/>
            </a:prstGeom>
            <a:gradFill rotWithShape="1">
              <a:gsLst>
                <a:gs pos="0">
                  <a:schemeClr val="folHlink"/>
                </a:gs>
                <a:gs pos="100000">
                  <a:schemeClr val="folHlink">
                    <a:gamma/>
                    <a:shade val="46275"/>
                    <a:invGamma/>
                  </a:scheme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A</a:t>
              </a:r>
            </a:p>
          </p:txBody>
        </p:sp>
      </p:grpSp>
      <p:grpSp>
        <p:nvGrpSpPr>
          <p:cNvPr id="176156" name="Group 28"/>
          <p:cNvGrpSpPr/>
          <p:nvPr/>
        </p:nvGrpSpPr>
        <p:grpSpPr bwMode="auto">
          <a:xfrm>
            <a:off x="3995738" y="5590182"/>
            <a:ext cx="792162" cy="215900"/>
            <a:chOff x="2154" y="3203"/>
            <a:chExt cx="499" cy="136"/>
          </a:xfrm>
        </p:grpSpPr>
        <p:sp>
          <p:nvSpPr>
            <p:cNvPr id="176157" name="Line 29"/>
            <p:cNvSpPr>
              <a:spLocks noChangeShapeType="1"/>
            </p:cNvSpPr>
            <p:nvPr/>
          </p:nvSpPr>
          <p:spPr bwMode="auto">
            <a:xfrm>
              <a:off x="2154" y="3203"/>
              <a:ext cx="499" cy="0"/>
            </a:xfrm>
            <a:prstGeom prst="line">
              <a:avLst/>
            </a:prstGeom>
            <a:noFill/>
            <a:ln w="57150">
              <a:solidFill>
                <a:srgbClr val="00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58" name="Line 30"/>
            <p:cNvSpPr>
              <a:spLocks noChangeShapeType="1"/>
            </p:cNvSpPr>
            <p:nvPr/>
          </p:nvSpPr>
          <p:spPr bwMode="auto">
            <a:xfrm>
              <a:off x="2154" y="3339"/>
              <a:ext cx="499" cy="0"/>
            </a:xfrm>
            <a:prstGeom prst="line">
              <a:avLst/>
            </a:prstGeom>
            <a:noFill/>
            <a:ln w="57150">
              <a:solidFill>
                <a:srgbClr val="0066FF"/>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6165" name="Text Box 37"/>
          <p:cNvSpPr txBox="1">
            <a:spLocks noChangeArrowheads="1"/>
          </p:cNvSpPr>
          <p:nvPr/>
        </p:nvSpPr>
        <p:spPr bwMode="auto">
          <a:xfrm>
            <a:off x="502444" y="948305"/>
            <a:ext cx="4681537" cy="579438"/>
          </a:xfrm>
          <a:prstGeom prst="rect">
            <a:avLst/>
          </a:prstGeom>
          <a:noFill/>
          <a:ln>
            <a:noFill/>
          </a:ln>
          <a:effectLst/>
          <a:extLst>
            <a:ext uri="{909E8E84-426E-40DD-AFC4-6F175D3DCCD1}">
              <a14:hiddenFill xmlns:a14="http://schemas.microsoft.com/office/drawing/2010/main">
                <a:solidFill>
                  <a:srgbClr val="FF33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两端电路等效的概念</a:t>
            </a:r>
          </a:p>
        </p:txBody>
      </p:sp>
      <p:sp>
        <p:nvSpPr>
          <p:cNvPr id="176166" name="Text Box 38"/>
          <p:cNvSpPr txBox="1">
            <a:spLocks noChangeArrowheads="1"/>
          </p:cNvSpPr>
          <p:nvPr/>
        </p:nvSpPr>
        <p:spPr bwMode="auto">
          <a:xfrm>
            <a:off x="611188" y="1533413"/>
            <a:ext cx="7848600" cy="1126462"/>
          </a:xfrm>
          <a:prstGeom prst="rect">
            <a:avLst/>
          </a:prstGeom>
          <a:noFill/>
          <a:ln w="9525">
            <a:solidFill>
              <a:schemeClr val="bg1"/>
            </a:solidFill>
            <a:miter lim="800000"/>
          </a:ln>
          <a:effectLst/>
          <a:extLst>
            <a:ext uri="{909E8E84-426E-40DD-AFC4-6F175D3DCCD1}">
              <a14:hiddenFill xmlns:a14="http://schemas.microsoft.com/office/drawing/2010/main">
                <a:gradFill rotWithShape="0">
                  <a:gsLst>
                    <a:gs pos="0">
                      <a:srgbClr val="FFFFFF"/>
                    </a:gs>
                    <a:gs pos="100000">
                      <a:schemeClr val="accent1"/>
                    </a:gs>
                  </a:gsLst>
                  <a:lin ang="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spcBef>
                <a:spcPct val="50000"/>
              </a:spcBef>
            </a:pPr>
            <a:r>
              <a:rPr kumimoji="1" lang="en-US" altLang="zh-CN" sz="2000" dirty="0">
                <a:solidFill>
                  <a:srgbClr val="FF3300"/>
                </a:solidFill>
                <a:latin typeface="楷体_GB2312" pitchFamily="49" charset="-122"/>
                <a:ea typeface="楷体_GB2312" pitchFamily="49" charset="-122"/>
              </a:rPr>
              <a:t>    </a:t>
            </a:r>
            <a:r>
              <a:rPr kumimoji="1" lang="zh-CN" altLang="en-US" sz="2800" b="1" dirty="0">
                <a:solidFill>
                  <a:srgbClr val="FF3300"/>
                </a:solidFill>
                <a:latin typeface="楷体_GB2312" pitchFamily="49" charset="-122"/>
                <a:ea typeface="楷体_GB2312" pitchFamily="49" charset="-122"/>
              </a:rPr>
              <a:t>两个两端电路，端口具有相同的电压、电流关系</a:t>
            </a:r>
            <a:r>
              <a:rPr kumimoji="1" lang="en-US" altLang="zh-CN" sz="2800" b="1" dirty="0">
                <a:solidFill>
                  <a:srgbClr val="FF3300"/>
                </a:solidFill>
                <a:latin typeface="楷体_GB2312" pitchFamily="49" charset="-122"/>
                <a:ea typeface="楷体_GB2312" pitchFamily="49" charset="-122"/>
              </a:rPr>
              <a:t>,</a:t>
            </a:r>
            <a:r>
              <a:rPr kumimoji="1" lang="zh-CN" altLang="en-US" sz="2800" b="1" dirty="0">
                <a:solidFill>
                  <a:srgbClr val="FF3300"/>
                </a:solidFill>
                <a:latin typeface="楷体_GB2312" pitchFamily="49" charset="-122"/>
                <a:ea typeface="楷体_GB2312" pitchFamily="49" charset="-122"/>
              </a:rPr>
              <a:t>则称它们是等效的电路。</a:t>
            </a:r>
          </a:p>
        </p:txBody>
      </p:sp>
      <p:grpSp>
        <p:nvGrpSpPr>
          <p:cNvPr id="176167" name="Group 39"/>
          <p:cNvGrpSpPr/>
          <p:nvPr/>
        </p:nvGrpSpPr>
        <p:grpSpPr bwMode="auto">
          <a:xfrm>
            <a:off x="5003800" y="2926357"/>
            <a:ext cx="2517775" cy="1311275"/>
            <a:chOff x="431" y="164"/>
            <a:chExt cx="1586" cy="826"/>
          </a:xfrm>
        </p:grpSpPr>
        <p:grpSp>
          <p:nvGrpSpPr>
            <p:cNvPr id="176168" name="Group 40"/>
            <p:cNvGrpSpPr/>
            <p:nvPr/>
          </p:nvGrpSpPr>
          <p:grpSpPr bwMode="auto">
            <a:xfrm>
              <a:off x="431" y="210"/>
              <a:ext cx="1270" cy="771"/>
              <a:chOff x="612" y="1979"/>
              <a:chExt cx="1270" cy="771"/>
            </a:xfrm>
          </p:grpSpPr>
          <p:sp>
            <p:nvSpPr>
              <p:cNvPr id="176169" name="Rectangle 41"/>
              <p:cNvSpPr>
                <a:spLocks noChangeArrowheads="1"/>
              </p:cNvSpPr>
              <p:nvPr/>
            </p:nvSpPr>
            <p:spPr bwMode="auto">
              <a:xfrm>
                <a:off x="612" y="1979"/>
                <a:ext cx="635" cy="771"/>
              </a:xfrm>
              <a:prstGeom prst="rect">
                <a:avLst/>
              </a:prstGeom>
              <a:gradFill rotWithShape="1">
                <a:gsLst>
                  <a:gs pos="0">
                    <a:srgbClr val="FF9900"/>
                  </a:gs>
                  <a:gs pos="100000">
                    <a:srgbClr val="FF9900">
                      <a:gamma/>
                      <a:shade val="46275"/>
                      <a:invGamma/>
                    </a:srgbClr>
                  </a:gs>
                </a:gsLst>
                <a:path path="shape">
                  <a:fillToRect l="50000" t="50000" r="50000" b="50000"/>
                </a:path>
              </a:gradFill>
              <a:ln>
                <a:noFill/>
              </a:ln>
              <a:effectLst/>
              <a:extLst>
                <a:ext uri="{91240B29-F687-4F45-9708-019B960494DF}">
                  <a14:hiddenLine xmlns:a14="http://schemas.microsoft.com/office/drawing/2010/main" w="38100">
                    <a:solidFill>
                      <a:srgbClr val="66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3200">
                    <a:solidFill>
                      <a:schemeClr val="bg1"/>
                    </a:solidFill>
                    <a:ea typeface="仿宋_GB2312" pitchFamily="49" charset="-122"/>
                  </a:rPr>
                  <a:t>C</a:t>
                </a:r>
              </a:p>
            </p:txBody>
          </p:sp>
          <p:sp>
            <p:nvSpPr>
              <p:cNvPr id="176170" name="Line 42"/>
              <p:cNvSpPr>
                <a:spLocks noChangeShapeType="1"/>
              </p:cNvSpPr>
              <p:nvPr/>
            </p:nvSpPr>
            <p:spPr bwMode="auto">
              <a:xfrm>
                <a:off x="1247" y="2115"/>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71" name="Line 43"/>
              <p:cNvSpPr>
                <a:spLocks noChangeShapeType="1"/>
              </p:cNvSpPr>
              <p:nvPr/>
            </p:nvSpPr>
            <p:spPr bwMode="auto">
              <a:xfrm>
                <a:off x="1247" y="2614"/>
                <a:ext cx="635" cy="0"/>
              </a:xfrm>
              <a:prstGeom prst="line">
                <a:avLst/>
              </a:prstGeom>
              <a:noFill/>
              <a:ln w="38100">
                <a:solidFill>
                  <a:srgbClr val="FFCC00"/>
                </a:solidFill>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6172" name="Line 44"/>
            <p:cNvSpPr>
              <a:spLocks noChangeShapeType="1"/>
            </p:cNvSpPr>
            <p:nvPr/>
          </p:nvSpPr>
          <p:spPr bwMode="auto">
            <a:xfrm flipH="1">
              <a:off x="1202" y="255"/>
              <a:ext cx="363" cy="0"/>
            </a:xfrm>
            <a:prstGeom prst="line">
              <a:avLst/>
            </a:prstGeom>
            <a:noFill/>
            <a:ln w="28575">
              <a:solidFill>
                <a:srgbClr val="0066FF"/>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6173" name="Text Box 45"/>
            <p:cNvSpPr txBox="1">
              <a:spLocks noChangeArrowheads="1"/>
            </p:cNvSpPr>
            <p:nvPr/>
          </p:nvSpPr>
          <p:spPr bwMode="auto">
            <a:xfrm>
              <a:off x="1746" y="164"/>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dirty="0">
                  <a:solidFill>
                    <a:schemeClr val="bg1"/>
                  </a:solidFill>
                  <a:latin typeface="宋体" panose="02010600030101010101" pitchFamily="2" charset="-122"/>
                </a:rPr>
                <a:t>+</a:t>
              </a:r>
            </a:p>
          </p:txBody>
        </p:sp>
        <p:sp>
          <p:nvSpPr>
            <p:cNvPr id="176174" name="Text Box 46"/>
            <p:cNvSpPr txBox="1">
              <a:spLocks noChangeArrowheads="1"/>
            </p:cNvSpPr>
            <p:nvPr/>
          </p:nvSpPr>
          <p:spPr bwMode="auto">
            <a:xfrm>
              <a:off x="1746" y="663"/>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a:solidFill>
                    <a:schemeClr val="bg1"/>
                  </a:solidFill>
                  <a:latin typeface="宋体" panose="02010600030101010101" pitchFamily="2" charset="-122"/>
                </a:rPr>
                <a:t>-</a:t>
              </a:r>
            </a:p>
          </p:txBody>
        </p:sp>
        <p:sp>
          <p:nvSpPr>
            <p:cNvPr id="176175" name="Text Box 47"/>
            <p:cNvSpPr txBox="1">
              <a:spLocks noChangeArrowheads="1"/>
            </p:cNvSpPr>
            <p:nvPr/>
          </p:nvSpPr>
          <p:spPr bwMode="auto">
            <a:xfrm>
              <a:off x="1791" y="436"/>
              <a:ext cx="226"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chemeClr val="bg1"/>
                  </a:solidFill>
                  <a:ea typeface="仿宋_GB2312" pitchFamily="49" charset="-122"/>
                </a:rPr>
                <a:t>u</a:t>
              </a:r>
            </a:p>
          </p:txBody>
        </p:sp>
        <p:sp>
          <p:nvSpPr>
            <p:cNvPr id="176176" name="Text Box 48"/>
            <p:cNvSpPr txBox="1">
              <a:spLocks noChangeArrowheads="1"/>
            </p:cNvSpPr>
            <p:nvPr/>
          </p:nvSpPr>
          <p:spPr bwMode="auto">
            <a:xfrm>
              <a:off x="1292" y="300"/>
              <a:ext cx="226" cy="327"/>
            </a:xfrm>
            <a:prstGeom prst="rect">
              <a:avLst/>
            </a:prstGeom>
            <a:solidFill>
              <a:srgbClr val="0066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i="1">
                  <a:solidFill>
                    <a:schemeClr val="bg1"/>
                  </a:solidFill>
                  <a:ea typeface="仿宋_GB2312" pitchFamily="49" charset="-122"/>
                </a:rPr>
                <a:t>i</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6165"/>
                                        </p:tgtEl>
                                        <p:attrNameLst>
                                          <p:attrName>style.visibility</p:attrName>
                                        </p:attrNameLst>
                                      </p:cBhvr>
                                      <p:to>
                                        <p:strVal val="visible"/>
                                      </p:to>
                                    </p:set>
                                    <p:anim calcmode="lin" valueType="num">
                                      <p:cBhvr additive="base">
                                        <p:cTn id="7" dur="500" fill="hold"/>
                                        <p:tgtEl>
                                          <p:spTgt spid="176165"/>
                                        </p:tgtEl>
                                        <p:attrNameLst>
                                          <p:attrName>ppt_x</p:attrName>
                                        </p:attrNameLst>
                                      </p:cBhvr>
                                      <p:tavLst>
                                        <p:tav tm="0">
                                          <p:val>
                                            <p:strVal val="0-#ppt_w/2"/>
                                          </p:val>
                                        </p:tav>
                                        <p:tav tm="100000">
                                          <p:val>
                                            <p:strVal val="#ppt_x"/>
                                          </p:val>
                                        </p:tav>
                                      </p:tavLst>
                                    </p:anim>
                                    <p:anim calcmode="lin" valueType="num">
                                      <p:cBhvr additive="base">
                                        <p:cTn id="8" dur="500" fill="hold"/>
                                        <p:tgtEl>
                                          <p:spTgt spid="17616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iterate type="lt">
                                    <p:tmPct val="100000"/>
                                  </p:iterate>
                                  <p:childTnLst>
                                    <p:set>
                                      <p:cBhvr>
                                        <p:cTn id="12" dur="1" fill="hold">
                                          <p:stCondLst>
                                            <p:cond delay="0"/>
                                          </p:stCondLst>
                                        </p:cTn>
                                        <p:tgtEl>
                                          <p:spTgt spid="176166">
                                            <p:txEl>
                                              <p:pRg st="0" end="0"/>
                                            </p:txEl>
                                          </p:spTgt>
                                        </p:tgtEl>
                                        <p:attrNameLst>
                                          <p:attrName>style.visibility</p:attrName>
                                        </p:attrNameLst>
                                      </p:cBhvr>
                                      <p:to>
                                        <p:strVal val="visible"/>
                                      </p:to>
                                    </p:set>
                                    <p:animEffect transition="in" filter="wipe(up)">
                                      <p:cBhvr>
                                        <p:cTn id="13" dur="75"/>
                                        <p:tgtEl>
                                          <p:spTgt spid="176166">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176130"/>
                                        </p:tgtEl>
                                        <p:attrNameLst>
                                          <p:attrName>style.visibility</p:attrName>
                                        </p:attrNameLst>
                                      </p:cBhvr>
                                      <p:to>
                                        <p:strVal val="visible"/>
                                      </p:to>
                                    </p:set>
                                    <p:animEffect transition="in" filter="wedge">
                                      <p:cBhvr>
                                        <p:cTn id="18" dur="2000"/>
                                        <p:tgtEl>
                                          <p:spTgt spid="176130"/>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176167"/>
                                        </p:tgtEl>
                                        <p:attrNameLst>
                                          <p:attrName>style.visibility</p:attrName>
                                        </p:attrNameLst>
                                      </p:cBhvr>
                                      <p:to>
                                        <p:strVal val="visible"/>
                                      </p:to>
                                    </p:set>
                                    <p:animEffect transition="in" filter="wedge">
                                      <p:cBhvr>
                                        <p:cTn id="23" dur="2000"/>
                                        <p:tgtEl>
                                          <p:spTgt spid="17616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76140"/>
                                        </p:tgtEl>
                                        <p:attrNameLst>
                                          <p:attrName>style.visibility</p:attrName>
                                        </p:attrNameLst>
                                      </p:cBhvr>
                                      <p:to>
                                        <p:strVal val="visible"/>
                                      </p:to>
                                    </p:set>
                                    <p:anim calcmode="lin" valueType="num">
                                      <p:cBhvr additive="base">
                                        <p:cTn id="28" dur="500" fill="hold"/>
                                        <p:tgtEl>
                                          <p:spTgt spid="176140"/>
                                        </p:tgtEl>
                                        <p:attrNameLst>
                                          <p:attrName>ppt_x</p:attrName>
                                        </p:attrNameLst>
                                      </p:cBhvr>
                                      <p:tavLst>
                                        <p:tav tm="0">
                                          <p:val>
                                            <p:strVal val="#ppt_x"/>
                                          </p:val>
                                        </p:tav>
                                        <p:tav tm="100000">
                                          <p:val>
                                            <p:strVal val="#ppt_x"/>
                                          </p:val>
                                        </p:tav>
                                      </p:tavLst>
                                    </p:anim>
                                    <p:anim calcmode="lin" valueType="num">
                                      <p:cBhvr additive="base">
                                        <p:cTn id="29" dur="500" fill="hold"/>
                                        <p:tgtEl>
                                          <p:spTgt spid="17614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76143"/>
                                        </p:tgtEl>
                                        <p:attrNameLst>
                                          <p:attrName>style.visibility</p:attrName>
                                        </p:attrNameLst>
                                      </p:cBhvr>
                                      <p:to>
                                        <p:strVal val="visible"/>
                                      </p:to>
                                    </p:set>
                                    <p:animEffect transition="in" filter="wipe(left)">
                                      <p:cBhvr>
                                        <p:cTn id="34" dur="2000"/>
                                        <p:tgtEl>
                                          <p:spTgt spid="17614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nodeType="clickEffect">
                                  <p:stCondLst>
                                    <p:cond delay="0"/>
                                  </p:stCondLst>
                                  <p:childTnLst>
                                    <p:set>
                                      <p:cBhvr>
                                        <p:cTn id="38" dur="1" fill="hold">
                                          <p:stCondLst>
                                            <p:cond delay="0"/>
                                          </p:stCondLst>
                                        </p:cTn>
                                        <p:tgtEl>
                                          <p:spTgt spid="176144"/>
                                        </p:tgtEl>
                                        <p:attrNameLst>
                                          <p:attrName>style.visibility</p:attrName>
                                        </p:attrNameLst>
                                      </p:cBhvr>
                                      <p:to>
                                        <p:strVal val="visible"/>
                                      </p:to>
                                    </p:set>
                                    <p:animEffect transition="in" filter="wipe(right)">
                                      <p:cBhvr>
                                        <p:cTn id="39" dur="1000"/>
                                        <p:tgtEl>
                                          <p:spTgt spid="176144"/>
                                        </p:tgtEl>
                                      </p:cBhvr>
                                    </p:animEffect>
                                  </p:childTnLst>
                                </p:cTn>
                              </p:par>
                            </p:childTnLst>
                          </p:cTn>
                        </p:par>
                        <p:par>
                          <p:cTn id="40" fill="hold">
                            <p:stCondLst>
                              <p:cond delay="1000"/>
                            </p:stCondLst>
                            <p:childTnLst>
                              <p:par>
                                <p:cTn id="41" presetID="23" presetClass="entr" presetSubtype="16" fill="hold" nodeType="afterEffect">
                                  <p:stCondLst>
                                    <p:cond delay="0"/>
                                  </p:stCondLst>
                                  <p:childTnLst>
                                    <p:set>
                                      <p:cBhvr>
                                        <p:cTn id="42" dur="1" fill="hold">
                                          <p:stCondLst>
                                            <p:cond delay="0"/>
                                          </p:stCondLst>
                                        </p:cTn>
                                        <p:tgtEl>
                                          <p:spTgt spid="176156"/>
                                        </p:tgtEl>
                                        <p:attrNameLst>
                                          <p:attrName>style.visibility</p:attrName>
                                        </p:attrNameLst>
                                      </p:cBhvr>
                                      <p:to>
                                        <p:strVal val="visible"/>
                                      </p:to>
                                    </p:set>
                                    <p:anim calcmode="lin" valueType="num">
                                      <p:cBhvr>
                                        <p:cTn id="43" dur="500" fill="hold"/>
                                        <p:tgtEl>
                                          <p:spTgt spid="176156"/>
                                        </p:tgtEl>
                                        <p:attrNameLst>
                                          <p:attrName>ppt_w</p:attrName>
                                        </p:attrNameLst>
                                      </p:cBhvr>
                                      <p:tavLst>
                                        <p:tav tm="0">
                                          <p:val>
                                            <p:fltVal val="0"/>
                                          </p:val>
                                        </p:tav>
                                        <p:tav tm="100000">
                                          <p:val>
                                            <p:strVal val="#ppt_w"/>
                                          </p:val>
                                        </p:tav>
                                      </p:tavLst>
                                    </p:anim>
                                    <p:anim calcmode="lin" valueType="num">
                                      <p:cBhvr>
                                        <p:cTn id="44" dur="500" fill="hold"/>
                                        <p:tgtEl>
                                          <p:spTgt spid="176156"/>
                                        </p:tgtEl>
                                        <p:attrNameLst>
                                          <p:attrName>ppt_h</p:attrName>
                                        </p:attrNameLst>
                                      </p:cBhvr>
                                      <p:tavLst>
                                        <p:tav tm="0">
                                          <p:val>
                                            <p:fltVal val="0"/>
                                          </p:val>
                                        </p:tav>
                                        <p:tav tm="100000">
                                          <p:val>
                                            <p:strVal val="#ppt_h"/>
                                          </p:val>
                                        </p:tav>
                                      </p:tavLst>
                                    </p:anim>
                                  </p:childTnLst>
                                </p:cTn>
                              </p:par>
                            </p:childTnLst>
                          </p:cTn>
                        </p:par>
                        <p:par>
                          <p:cTn id="45" fill="hold">
                            <p:stCondLst>
                              <p:cond delay="1500"/>
                            </p:stCondLst>
                            <p:childTnLst>
                              <p:par>
                                <p:cTn id="46" presetID="22" presetClass="entr" presetSubtype="2" fill="hold" nodeType="afterEffect">
                                  <p:stCondLst>
                                    <p:cond delay="0"/>
                                  </p:stCondLst>
                                  <p:childTnLst>
                                    <p:set>
                                      <p:cBhvr>
                                        <p:cTn id="47" dur="1" fill="hold">
                                          <p:stCondLst>
                                            <p:cond delay="0"/>
                                          </p:stCondLst>
                                        </p:cTn>
                                        <p:tgtEl>
                                          <p:spTgt spid="176150"/>
                                        </p:tgtEl>
                                        <p:attrNameLst>
                                          <p:attrName>style.visibility</p:attrName>
                                        </p:attrNameLst>
                                      </p:cBhvr>
                                      <p:to>
                                        <p:strVal val="visible"/>
                                      </p:to>
                                    </p:set>
                                    <p:animEffect transition="in" filter="wipe(right)">
                                      <p:cBhvr>
                                        <p:cTn id="48" dur="1000"/>
                                        <p:tgtEl>
                                          <p:spTgt spid="17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43" grpId="0"/>
      <p:bldP spid="176165" grpId="0"/>
      <p:bldP spid="176166" grpId="0" build="p"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8165" y="250825"/>
            <a:ext cx="7848600" cy="720725"/>
          </a:xfrm>
        </p:spPr>
        <p:txBody>
          <a:bodyPr/>
          <a:lstStyle/>
          <a:p>
            <a:r>
              <a:rPr lang="zh-CN" altLang="en-US" sz="2800">
                <a:ln w="22225">
                  <a:solidFill>
                    <a:schemeClr val="accent2"/>
                  </a:solidFill>
                  <a:prstDash val="solid"/>
                </a:ln>
                <a:solidFill>
                  <a:schemeClr val="accent2">
                    <a:lumMod val="40000"/>
                    <a:lumOff val="60000"/>
                  </a:schemeClr>
                </a:solidFill>
                <a:effectLst/>
                <a:sym typeface="+mn-ea"/>
              </a:rPr>
              <a:t>2.5  叠加定理</a:t>
            </a:r>
            <a:r>
              <a:rPr lang="zh-CN" altLang="en-US"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28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2800"/>
          </a:p>
        </p:txBody>
      </p:sp>
      <p:sp>
        <p:nvSpPr>
          <p:cNvPr id="3" name="内容占位符 2"/>
          <p:cNvSpPr>
            <a:spLocks noGrp="1"/>
          </p:cNvSpPr>
          <p:nvPr>
            <p:ph sz="half" idx="1"/>
          </p:nvPr>
        </p:nvSpPr>
        <p:spPr>
          <a:xfrm>
            <a:off x="387350" y="981075"/>
            <a:ext cx="6203315" cy="489585"/>
          </a:xfrm>
        </p:spPr>
        <p:txBody>
          <a:bodyPr/>
          <a:lstStyle/>
          <a:p>
            <a:r>
              <a:rPr lang="zh-CN" altLang="en-US" sz="2400">
                <a:solidFill>
                  <a:schemeClr val="tx1"/>
                </a:solidFill>
              </a:rPr>
              <a:t>例2-11</a:t>
            </a:r>
            <a:r>
              <a:rPr lang="en-US" altLang="zh-CN" sz="2400">
                <a:solidFill>
                  <a:schemeClr val="tx1"/>
                </a:solidFill>
              </a:rPr>
              <a:t>, </a:t>
            </a:r>
            <a:r>
              <a:rPr lang="zh-CN" altLang="en-US" sz="2400">
                <a:solidFill>
                  <a:schemeClr val="tx1"/>
                </a:solidFill>
              </a:rPr>
              <a:t>如图所示，</a:t>
            </a:r>
            <a:r>
              <a:rPr lang="en-US" altLang="zh-CN" sz="2400">
                <a:solidFill>
                  <a:schemeClr val="tx1"/>
                </a:solidFill>
              </a:rPr>
              <a:t>试用叠加定理求i和u</a:t>
            </a:r>
          </a:p>
        </p:txBody>
      </p:sp>
      <p:pic>
        <p:nvPicPr>
          <p:cNvPr id="5" name="内容占位符 4"/>
          <p:cNvPicPr>
            <a:picLocks noGrp="1" noChangeAspect="1"/>
          </p:cNvPicPr>
          <p:nvPr>
            <p:ph sz="half" idx="2"/>
          </p:nvPr>
        </p:nvPicPr>
        <p:blipFill>
          <a:blip r:embed="rId2"/>
          <a:srcRect l="-1777" t="4240" r="62436" b="785"/>
          <a:stretch>
            <a:fillRect/>
          </a:stretch>
        </p:blipFill>
        <p:spPr>
          <a:xfrm>
            <a:off x="387350" y="1556385"/>
            <a:ext cx="3176905" cy="2304415"/>
          </a:xfrm>
          <a:prstGeom prst="rect">
            <a:avLst/>
          </a:prstGeom>
        </p:spPr>
      </p:pic>
      <p:sp>
        <p:nvSpPr>
          <p:cNvPr id="4" name="椭圆 3"/>
          <p:cNvSpPr/>
          <p:nvPr/>
        </p:nvSpPr>
        <p:spPr>
          <a:xfrm>
            <a:off x="1115695" y="1988820"/>
            <a:ext cx="544195" cy="5759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701415" y="1556385"/>
            <a:ext cx="4809490" cy="3749040"/>
          </a:xfrm>
          <a:prstGeom prst="rect">
            <a:avLst/>
          </a:prstGeom>
          <a:noFill/>
        </p:spPr>
        <p:txBody>
          <a:bodyPr wrap="square" rtlCol="0">
            <a:spAutoFit/>
          </a:bodyPr>
          <a:lstStyle/>
          <a:p>
            <a:r>
              <a:rPr lang="zh-CN" altLang="en-US" sz="2400" b="1">
                <a:solidFill>
                  <a:srgbClr val="FF0000"/>
                </a:solidFill>
              </a:rPr>
              <a:t>讨论：</a:t>
            </a:r>
          </a:p>
          <a:p>
            <a:r>
              <a:rPr lang="en-US" altLang="zh-CN" sz="2400" b="1">
                <a:solidFill>
                  <a:schemeClr val="accent2"/>
                </a:solidFill>
                <a:latin typeface="隶书" panose="02010509060101010101" pitchFamily="49" charset="-122"/>
                <a:ea typeface="隶书" panose="02010509060101010101" pitchFamily="49" charset="-122"/>
              </a:rPr>
              <a:t>1</a:t>
            </a:r>
            <a:r>
              <a:rPr lang="zh-CN" altLang="en-US" sz="2400" b="1">
                <a:solidFill>
                  <a:schemeClr val="accent2"/>
                </a:solidFill>
                <a:latin typeface="隶书" panose="02010509060101010101" pitchFamily="49" charset="-122"/>
                <a:ea typeface="隶书" panose="02010509060101010101" pitchFamily="49" charset="-122"/>
              </a:rPr>
              <a:t>、图中与电流源串联的电阻，如何处理？</a:t>
            </a:r>
          </a:p>
          <a:p>
            <a:endParaRPr lang="zh-CN" altLang="en-US" sz="2400" b="1">
              <a:solidFill>
                <a:schemeClr val="accent2"/>
              </a:solidFill>
              <a:latin typeface="隶书" panose="02010509060101010101" pitchFamily="49" charset="-122"/>
              <a:ea typeface="隶书" panose="02010509060101010101" pitchFamily="49" charset="-122"/>
            </a:endParaRPr>
          </a:p>
          <a:p>
            <a:r>
              <a:rPr lang="en-US" altLang="zh-CN" sz="2400" b="1">
                <a:solidFill>
                  <a:schemeClr val="accent2"/>
                </a:solidFill>
                <a:latin typeface="隶书" panose="02010509060101010101" pitchFamily="49" charset="-122"/>
                <a:ea typeface="隶书" panose="02010509060101010101" pitchFamily="49" charset="-122"/>
              </a:rPr>
              <a:t>2</a:t>
            </a:r>
            <a:r>
              <a:rPr lang="zh-CN" altLang="en-US" sz="2400" b="1">
                <a:solidFill>
                  <a:schemeClr val="accent2"/>
                </a:solidFill>
                <a:latin typeface="隶书" panose="02010509060101010101" pitchFamily="49" charset="-122"/>
                <a:ea typeface="隶书" panose="02010509060101010101" pitchFamily="49" charset="-122"/>
              </a:rPr>
              <a:t>、为了简化计算，同类型的电压源，如图中的两个电压源可作为一组处理吗？</a:t>
            </a:r>
          </a:p>
          <a:p>
            <a:r>
              <a:rPr lang="zh-CN" altLang="en-US" sz="2400" b="1">
                <a:solidFill>
                  <a:schemeClr val="accent2"/>
                </a:solidFill>
                <a:latin typeface="隶书" panose="02010509060101010101" pitchFamily="49" charset="-122"/>
                <a:ea typeface="隶书" panose="02010509060101010101" pitchFamily="49" charset="-122"/>
              </a:rPr>
              <a:t> </a:t>
            </a:r>
          </a:p>
          <a:p>
            <a:r>
              <a:rPr lang="en-US" altLang="zh-CN" sz="2400" b="1">
                <a:solidFill>
                  <a:schemeClr val="accent2"/>
                </a:solidFill>
                <a:latin typeface="隶书" panose="02010509060101010101" pitchFamily="49" charset="-122"/>
                <a:ea typeface="隶书" panose="02010509060101010101" pitchFamily="49" charset="-122"/>
              </a:rPr>
              <a:t>3</a:t>
            </a:r>
            <a:r>
              <a:rPr lang="zh-CN" altLang="en-US" sz="2400" b="1">
                <a:solidFill>
                  <a:schemeClr val="accent2"/>
                </a:solidFill>
                <a:latin typeface="隶书" panose="02010509060101010101" pitchFamily="49" charset="-122"/>
                <a:ea typeface="隶书" panose="02010509060101010101" pitchFamily="49" charset="-122"/>
              </a:rPr>
              <a:t>、含受控源的电路受控源怎么处理？</a:t>
            </a:r>
          </a:p>
        </p:txBody>
      </p:sp>
      <p:pic>
        <p:nvPicPr>
          <p:cNvPr id="7" name="图片 6"/>
          <p:cNvPicPr>
            <a:picLocks noChangeAspect="1"/>
          </p:cNvPicPr>
          <p:nvPr/>
        </p:nvPicPr>
        <p:blipFill>
          <a:blip r:embed="rId3"/>
          <a:srcRect r="66191" b="-10244"/>
          <a:stretch>
            <a:fillRect/>
          </a:stretch>
        </p:blipFill>
        <p:spPr>
          <a:xfrm>
            <a:off x="95250" y="4418330"/>
            <a:ext cx="2880360" cy="2825750"/>
          </a:xfrm>
          <a:prstGeom prst="rect">
            <a:avLst/>
          </a:prstGeom>
        </p:spPr>
      </p:pic>
      <p:sp>
        <p:nvSpPr>
          <p:cNvPr id="8" name="文本框 7"/>
          <p:cNvSpPr txBox="1"/>
          <p:nvPr/>
        </p:nvSpPr>
        <p:spPr>
          <a:xfrm>
            <a:off x="75565" y="3709035"/>
            <a:ext cx="3800475" cy="822960"/>
          </a:xfrm>
          <a:prstGeom prst="rect">
            <a:avLst/>
          </a:prstGeom>
          <a:noFill/>
        </p:spPr>
        <p:txBody>
          <a:bodyPr wrap="square" rtlCol="0" anchor="t">
            <a:spAutoFit/>
          </a:bodyPr>
          <a:lstStyle/>
          <a:p>
            <a:r>
              <a:rPr lang="zh-CN" altLang="en-US" sz="2400" b="1">
                <a:solidFill>
                  <a:schemeClr val="tx1"/>
                </a:solidFill>
                <a:sym typeface="+mn-ea"/>
              </a:rPr>
              <a:t>例2-</a:t>
            </a:r>
            <a:r>
              <a:rPr lang="zh-CN" altLang="en-US" sz="2400" kern="0">
                <a:solidFill>
                  <a:schemeClr val="tx1"/>
                </a:solidFill>
                <a:ea typeface="黑体" panose="02010609060101010101" pitchFamily="49" charset="-122"/>
                <a:sym typeface="+mn-ea"/>
              </a:rPr>
              <a:t>12</a:t>
            </a:r>
            <a:r>
              <a:rPr lang="en-US" altLang="zh-CN" sz="2400" b="1">
                <a:solidFill>
                  <a:schemeClr val="tx1"/>
                </a:solidFill>
                <a:sym typeface="+mn-ea"/>
              </a:rPr>
              <a:t>, </a:t>
            </a:r>
            <a:r>
              <a:rPr lang="zh-CN" altLang="en-US" sz="2400" b="1">
                <a:solidFill>
                  <a:schemeClr val="tx1"/>
                </a:solidFill>
                <a:sym typeface="+mn-ea"/>
              </a:rPr>
              <a:t>如图所示，</a:t>
            </a:r>
            <a:r>
              <a:rPr lang="en-US" altLang="zh-CN" sz="2400" b="1">
                <a:solidFill>
                  <a:schemeClr val="tx1"/>
                </a:solidFill>
                <a:sym typeface="+mn-ea"/>
              </a:rPr>
              <a:t>试用叠加定理求i和u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par>
                          <p:cTn id="18" fill="hold">
                            <p:stCondLst>
                              <p:cond delay="500"/>
                            </p:stCondLst>
                            <p:childTnLst>
                              <p:par>
                                <p:cTn id="19" presetID="3" presetClass="entr" presetSubtype="10"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blinds(horizontal)">
                                      <p:cBhvr>
                                        <p:cTn id="21" dur="500"/>
                                        <p:tgtEl>
                                          <p:spTgt spid="6">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linds(horizontal)">
                                      <p:cBhvr>
                                        <p:cTn id="26" dur="500"/>
                                        <p:tgtEl>
                                          <p:spTgt spid="4"/>
                                        </p:tgtEl>
                                      </p:cBhvr>
                                    </p:animEffect>
                                  </p:childTnLst>
                                </p:cTn>
                              </p:par>
                            </p:childTnLst>
                          </p:cTn>
                        </p:par>
                        <p:par>
                          <p:cTn id="27" fill="hold">
                            <p:stCondLst>
                              <p:cond delay="500"/>
                            </p:stCondLst>
                            <p:childTnLst>
                              <p:par>
                                <p:cTn id="28" presetID="3" presetClass="entr" presetSubtype="10" fill="hold" nodeType="after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blinds(horizontal)">
                                      <p:cBhvr>
                                        <p:cTn id="30" dur="500"/>
                                        <p:tgtEl>
                                          <p:spTgt spid="6">
                                            <p:txEl>
                                              <p:pRg st="3" end="3"/>
                                            </p:txEl>
                                          </p:spTgt>
                                        </p:tgtEl>
                                      </p:cBhvr>
                                    </p:animEffect>
                                  </p:childTnLst>
                                </p:cTn>
                              </p:par>
                            </p:childTnLst>
                          </p:cTn>
                        </p:par>
                        <p:par>
                          <p:cTn id="31" fill="hold">
                            <p:stCondLst>
                              <p:cond delay="1000"/>
                            </p:stCondLst>
                            <p:childTnLst>
                              <p:par>
                                <p:cTn id="32" presetID="3" presetClass="entr" presetSubtype="10" fill="hold" nodeType="after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blinds(horizontal)">
                                      <p:cBhvr>
                                        <p:cTn id="34" dur="500"/>
                                        <p:tgtEl>
                                          <p:spTgt spid="6">
                                            <p:txEl>
                                              <p:pRg st="4" end="4"/>
                                            </p:txEl>
                                          </p:spTgt>
                                        </p:tgtEl>
                                      </p:cBhvr>
                                    </p:animEffect>
                                  </p:childTnLst>
                                </p:cTn>
                              </p:par>
                            </p:childTnLst>
                          </p:cTn>
                        </p:par>
                        <p:par>
                          <p:cTn id="35" fill="hold">
                            <p:stCondLst>
                              <p:cond delay="1500"/>
                            </p:stCondLst>
                            <p:childTnLst>
                              <p:par>
                                <p:cTn id="36" presetID="3" presetClass="entr" presetSubtype="10" fill="hold" nodeType="after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blinds(horizontal)">
                                      <p:cBhvr>
                                        <p:cTn id="3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71</a:t>
            </a:fld>
            <a:endParaRPr lang="zh-CN" altLang="en-US" sz="1600" b="1" dirty="0">
              <a:solidFill>
                <a:srgbClr val="FFFF00"/>
              </a:solidFill>
              <a:ea typeface="宋体" panose="02010600030101010101" pitchFamily="2" charset="-122"/>
            </a:endParaRPr>
          </a:p>
        </p:txBody>
      </p:sp>
      <p:sp>
        <p:nvSpPr>
          <p:cNvPr id="7174" name="Text Box 2"/>
          <p:cNvSpPr txBox="1"/>
          <p:nvPr/>
        </p:nvSpPr>
        <p:spPr>
          <a:xfrm>
            <a:off x="250825" y="1052513"/>
            <a:ext cx="5832475" cy="493395"/>
          </a:xfrm>
          <a:prstGeom prst="rect">
            <a:avLst/>
          </a:prstGeom>
          <a:noFill/>
          <a:ln w="9525">
            <a:noFill/>
          </a:ln>
        </p:spPr>
        <p:txBody>
          <a:bodyPr>
            <a:spAutoFit/>
          </a:bodyPr>
          <a:lstStyle/>
          <a:p>
            <a:pPr lvl="0" eaLnBrk="1" hangingPunct="1">
              <a:lnSpc>
                <a:spcPct val="110000"/>
              </a:lnSpc>
              <a:spcBef>
                <a:spcPct val="10000"/>
              </a:spcBef>
            </a:pPr>
            <a:r>
              <a:rPr lang="en-US" altLang="zh-CN" sz="2400" dirty="0">
                <a:solidFill>
                  <a:srgbClr val="FF3300"/>
                </a:solidFill>
                <a:latin typeface="Times New Roman" panose="02020603050405020304" pitchFamily="18" charset="0"/>
                <a:ea typeface="黑体" panose="02010609060101010101" pitchFamily="49" charset="-122"/>
              </a:rPr>
              <a:t>【</a:t>
            </a:r>
            <a:r>
              <a:rPr lang="zh-CN" altLang="en-US" sz="2400" dirty="0">
                <a:solidFill>
                  <a:srgbClr val="FF3300"/>
                </a:solidFill>
                <a:latin typeface="Times New Roman" panose="02020603050405020304" pitchFamily="18" charset="0"/>
                <a:ea typeface="黑体" panose="02010609060101010101" pitchFamily="49" charset="-122"/>
              </a:rPr>
              <a:t>例</a:t>
            </a:r>
            <a:r>
              <a:rPr lang="en-US" altLang="zh-CN" sz="2400" dirty="0">
                <a:solidFill>
                  <a:srgbClr val="FF3300"/>
                </a:solidFill>
                <a:latin typeface="Times New Roman" panose="02020603050405020304" pitchFamily="18" charset="0"/>
                <a:ea typeface="黑体" panose="02010609060101010101" pitchFamily="49" charset="-122"/>
              </a:rPr>
              <a:t>】</a:t>
            </a:r>
            <a:r>
              <a:rPr lang="zh-CN" altLang="en-US" sz="2400" dirty="0">
                <a:solidFill>
                  <a:srgbClr val="FF3300"/>
                </a:solidFill>
                <a:latin typeface="Times New Roman" panose="02020603050405020304" pitchFamily="18" charset="0"/>
                <a:ea typeface="黑体" panose="02010609060101010101" pitchFamily="49" charset="-122"/>
              </a:rPr>
              <a:t>用叠加原理</a:t>
            </a:r>
            <a:r>
              <a:rPr lang="zh-CN" altLang="en-US" sz="2400" dirty="0">
                <a:latin typeface="Times New Roman" panose="02020603050405020304" pitchFamily="18" charset="0"/>
                <a:ea typeface="黑体" panose="02010609060101010101" pitchFamily="49" charset="-122"/>
              </a:rPr>
              <a:t>求解图</a:t>
            </a:r>
            <a:r>
              <a:rPr lang="en-US" altLang="zh-CN" sz="2400" b="1" dirty="0">
                <a:latin typeface="Times New Roman" panose="02020603050405020304" pitchFamily="18" charset="0"/>
                <a:ea typeface="黑体" panose="02010609060101010101" pitchFamily="49" charset="-122"/>
              </a:rPr>
              <a:t>(a)</a:t>
            </a:r>
            <a:r>
              <a:rPr lang="zh-CN" altLang="en-US" sz="2400" dirty="0">
                <a:latin typeface="Times New Roman" panose="02020603050405020304" pitchFamily="18" charset="0"/>
                <a:ea typeface="黑体" panose="02010609060101010101" pitchFamily="49" charset="-122"/>
              </a:rPr>
              <a:t>中的电压</a:t>
            </a:r>
            <a:r>
              <a:rPr lang="en-US" altLang="zh-CN" sz="2400" b="1" i="1" dirty="0">
                <a:latin typeface="Times New Roman" panose="02020603050405020304" pitchFamily="18" charset="0"/>
                <a:ea typeface="黑体" panose="02010609060101010101" pitchFamily="49" charset="-122"/>
              </a:rPr>
              <a:t>U</a:t>
            </a:r>
            <a:r>
              <a:rPr lang="en-US" altLang="zh-CN" sz="2400" baseline="-25000" dirty="0">
                <a:latin typeface="Times New Roman" panose="02020603050405020304" pitchFamily="18" charset="0"/>
                <a:ea typeface="黑体" panose="02010609060101010101" pitchFamily="49" charset="-122"/>
              </a:rPr>
              <a:t> </a:t>
            </a:r>
            <a:r>
              <a:rPr lang="zh-CN" altLang="en-US" sz="2400" dirty="0">
                <a:latin typeface="Times New Roman" panose="02020603050405020304" pitchFamily="18" charset="0"/>
                <a:ea typeface="黑体" panose="02010609060101010101" pitchFamily="49" charset="-122"/>
              </a:rPr>
              <a:t>。</a:t>
            </a:r>
          </a:p>
        </p:txBody>
      </p:sp>
      <p:sp>
        <p:nvSpPr>
          <p:cNvPr id="163950" name="Text Box 110"/>
          <p:cNvSpPr txBox="1"/>
          <p:nvPr/>
        </p:nvSpPr>
        <p:spPr>
          <a:xfrm>
            <a:off x="468313" y="1545908"/>
            <a:ext cx="8064500" cy="1097280"/>
          </a:xfrm>
          <a:prstGeom prst="rect">
            <a:avLst/>
          </a:prstGeom>
          <a:noFill/>
          <a:ln w="9525">
            <a:noFill/>
          </a:ln>
        </p:spPr>
        <p:txBody>
          <a:bodyPr>
            <a:spAutoFit/>
          </a:bodyPr>
          <a:lstStyle/>
          <a:p>
            <a:pPr lvl="0" eaLnBrk="1" hangingPunct="1">
              <a:lnSpc>
                <a:spcPct val="110000"/>
              </a:lnSpc>
              <a:spcBef>
                <a:spcPct val="10000"/>
              </a:spcBef>
            </a:pPr>
            <a:r>
              <a:rPr lang="zh-CN" altLang="en-US" sz="2000" dirty="0">
                <a:solidFill>
                  <a:srgbClr val="FF3300"/>
                </a:solidFill>
                <a:latin typeface="Times New Roman" panose="02020603050405020304" pitchFamily="18" charset="0"/>
                <a:ea typeface="黑体" panose="02010609060101010101" pitchFamily="49" charset="-122"/>
              </a:rPr>
              <a:t>解：</a:t>
            </a:r>
            <a:r>
              <a:rPr lang="zh-CN" altLang="en-US" sz="2000" dirty="0">
                <a:latin typeface="Times New Roman" panose="02020603050405020304" pitchFamily="18" charset="0"/>
                <a:ea typeface="黑体" panose="02010609060101010101" pitchFamily="49" charset="-122"/>
              </a:rPr>
              <a:t>应用叠加原理是将每个独立源单独作用时的响应叠加，受控源不能这样处理。只要有控制量就有受控量。图</a:t>
            </a:r>
            <a:r>
              <a:rPr lang="en-US" altLang="zh-CN" sz="2000" b="1" dirty="0">
                <a:latin typeface="Times New Roman" panose="02020603050405020304" pitchFamily="18" charset="0"/>
                <a:ea typeface="黑体" panose="02010609060101010101" pitchFamily="49" charset="-122"/>
              </a:rPr>
              <a:t>(a)</a:t>
            </a:r>
            <a:r>
              <a:rPr lang="zh-CN" altLang="en-US" sz="2000" dirty="0">
                <a:latin typeface="Times New Roman" panose="02020603050405020304" pitchFamily="18" charset="0"/>
                <a:ea typeface="黑体" panose="02010609060101010101" pitchFamily="49" charset="-122"/>
              </a:rPr>
              <a:t>中有</a:t>
            </a:r>
            <a:r>
              <a:rPr lang="en-US" altLang="zh-CN" sz="2000" b="1" dirty="0">
                <a:latin typeface="Times New Roman" panose="02020603050405020304" pitchFamily="18" charset="0"/>
                <a:ea typeface="黑体" panose="02010609060101010101" pitchFamily="49" charset="-122"/>
              </a:rPr>
              <a:t>2</a:t>
            </a:r>
            <a:r>
              <a:rPr lang="zh-CN" altLang="en-US" sz="2000" dirty="0">
                <a:latin typeface="Times New Roman" panose="02020603050405020304" pitchFamily="18" charset="0"/>
                <a:ea typeface="黑体" panose="02010609060101010101" pitchFamily="49" charset="-122"/>
              </a:rPr>
              <a:t>个独立源，将他们单独作用时的响应用图</a:t>
            </a:r>
            <a:r>
              <a:rPr lang="en-US" altLang="zh-CN" sz="2000" b="1" dirty="0">
                <a:latin typeface="Times New Roman" panose="02020603050405020304" pitchFamily="18" charset="0"/>
                <a:ea typeface="黑体" panose="02010609060101010101" pitchFamily="49" charset="-122"/>
              </a:rPr>
              <a:t>(b)</a:t>
            </a:r>
            <a:r>
              <a:rPr lang="zh-CN" altLang="en-US" sz="2000" dirty="0">
                <a:latin typeface="Times New Roman" panose="02020603050405020304" pitchFamily="18" charset="0"/>
                <a:ea typeface="黑体" panose="02010609060101010101" pitchFamily="49" charset="-122"/>
              </a:rPr>
              <a:t>和图</a:t>
            </a:r>
            <a:r>
              <a:rPr lang="en-US" altLang="zh-CN" sz="2000" dirty="0">
                <a:latin typeface="Times New Roman" panose="02020603050405020304" pitchFamily="18" charset="0"/>
                <a:ea typeface="黑体" panose="02010609060101010101" pitchFamily="49" charset="-122"/>
              </a:rPr>
              <a:t> </a:t>
            </a:r>
            <a:r>
              <a:rPr lang="en-US" altLang="zh-CN" sz="2000" b="1" dirty="0">
                <a:latin typeface="Times New Roman" panose="02020603050405020304" pitchFamily="18" charset="0"/>
                <a:ea typeface="黑体" panose="02010609060101010101" pitchFamily="49" charset="-122"/>
              </a:rPr>
              <a:t>(c)</a:t>
            </a:r>
            <a:r>
              <a:rPr lang="zh-CN" altLang="en-US" sz="2000" dirty="0">
                <a:latin typeface="Times New Roman" panose="02020603050405020304" pitchFamily="18" charset="0"/>
                <a:ea typeface="黑体" panose="02010609060101010101" pitchFamily="49" charset="-122"/>
              </a:rPr>
              <a:t>求出来。</a:t>
            </a:r>
          </a:p>
        </p:txBody>
      </p:sp>
      <p:sp>
        <p:nvSpPr>
          <p:cNvPr id="7176" name="Rectangle 114"/>
          <p:cNvSpPr/>
          <p:nvPr/>
        </p:nvSpPr>
        <p:spPr>
          <a:xfrm>
            <a:off x="554355" y="224790"/>
            <a:ext cx="7019925" cy="720725"/>
          </a:xfrm>
          <a:prstGeom prst="rect">
            <a:avLst/>
          </a:prstGeom>
          <a:noFill/>
          <a:ln w="9525">
            <a:noFill/>
          </a:ln>
        </p:spPr>
        <p:txBody>
          <a:bodyPr anchor="ctr"/>
          <a:lstStyle/>
          <a:p>
            <a:pPr lvl="0" eaLnBrk="0" hangingPunct="0"/>
            <a:r>
              <a:rPr lang="zh-CN" altLang="en-US" sz="2800">
                <a:ln w="22225">
                  <a:solidFill>
                    <a:schemeClr val="accent2"/>
                  </a:solidFill>
                  <a:prstDash val="solid"/>
                </a:ln>
                <a:solidFill>
                  <a:schemeClr val="accent2">
                    <a:lumMod val="40000"/>
                    <a:lumOff val="60000"/>
                  </a:schemeClr>
                </a:solidFill>
                <a:effectLst/>
                <a:sym typeface="+mn-ea"/>
              </a:rPr>
              <a:t>2.5  叠加定理</a:t>
            </a:r>
            <a:r>
              <a:rPr lang="zh-CN" altLang="en-US"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28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2800" dirty="0">
              <a:solidFill>
                <a:srgbClr val="FF0000"/>
              </a:solidFill>
              <a:latin typeface="Times New Roman" panose="02020603050405020304" pitchFamily="18" charset="0"/>
              <a:ea typeface="黑体" panose="02010609060101010101" pitchFamily="49" charset="-122"/>
            </a:endParaRPr>
          </a:p>
        </p:txBody>
      </p:sp>
      <p:graphicFrame>
        <p:nvGraphicFramePr>
          <p:cNvPr id="7170" name="Object 115"/>
          <p:cNvGraphicFramePr/>
          <p:nvPr/>
        </p:nvGraphicFramePr>
        <p:xfrm>
          <a:off x="322263" y="2932113"/>
          <a:ext cx="2954337" cy="2873375"/>
        </p:xfrm>
        <a:graphic>
          <a:graphicData uri="http://schemas.openxmlformats.org/presentationml/2006/ole">
            <mc:AlternateContent xmlns:mc="http://schemas.openxmlformats.org/markup-compatibility/2006">
              <mc:Choice xmlns:v="urn:schemas-microsoft-com:vml" Requires="v">
                <p:oleObj spid="_x0000_s35859" r:id="rId3" imgW="1748155" imgH="2145030" progId="Visio.Drawing.11">
                  <p:embed/>
                </p:oleObj>
              </mc:Choice>
              <mc:Fallback>
                <p:oleObj r:id="rId3" imgW="1748155" imgH="2145030" progId="Visio.Drawing.11">
                  <p:embed/>
                  <p:pic>
                    <p:nvPicPr>
                      <p:cNvPr id="0" name="图片 3090"/>
                      <p:cNvPicPr/>
                      <p:nvPr/>
                    </p:nvPicPr>
                    <p:blipFill>
                      <a:blip r:embed="rId4"/>
                      <a:stretch>
                        <a:fillRect/>
                      </a:stretch>
                    </p:blipFill>
                    <p:spPr>
                      <a:xfrm>
                        <a:off x="322263" y="2932113"/>
                        <a:ext cx="2954337" cy="2873375"/>
                      </a:xfrm>
                      <a:prstGeom prst="rect">
                        <a:avLst/>
                      </a:prstGeom>
                      <a:noFill/>
                      <a:ln w="38100">
                        <a:noFill/>
                        <a:miter/>
                      </a:ln>
                    </p:spPr>
                  </p:pic>
                </p:oleObj>
              </mc:Fallback>
            </mc:AlternateContent>
          </a:graphicData>
        </a:graphic>
      </p:graphicFrame>
      <p:graphicFrame>
        <p:nvGraphicFramePr>
          <p:cNvPr id="163956" name="Object 116"/>
          <p:cNvGraphicFramePr/>
          <p:nvPr/>
        </p:nvGraphicFramePr>
        <p:xfrm>
          <a:off x="3310573" y="2999105"/>
          <a:ext cx="2522537" cy="2873375"/>
        </p:xfrm>
        <a:graphic>
          <a:graphicData uri="http://schemas.openxmlformats.org/presentationml/2006/ole">
            <mc:AlternateContent xmlns:mc="http://schemas.openxmlformats.org/markup-compatibility/2006">
              <mc:Choice xmlns:v="urn:schemas-microsoft-com:vml" Requires="v">
                <p:oleObj spid="_x0000_s35860" r:id="rId5" imgW="1497330" imgH="2145030" progId="Visio.Drawing.11">
                  <p:embed/>
                </p:oleObj>
              </mc:Choice>
              <mc:Fallback>
                <p:oleObj r:id="rId5" imgW="1497330" imgH="2145030" progId="Visio.Drawing.11">
                  <p:embed/>
                  <p:pic>
                    <p:nvPicPr>
                      <p:cNvPr id="0" name="图片 3095"/>
                      <p:cNvPicPr/>
                      <p:nvPr/>
                    </p:nvPicPr>
                    <p:blipFill>
                      <a:blip r:embed="rId6"/>
                      <a:stretch>
                        <a:fillRect/>
                      </a:stretch>
                    </p:blipFill>
                    <p:spPr>
                      <a:xfrm>
                        <a:off x="3310573" y="2999105"/>
                        <a:ext cx="2522537" cy="2873375"/>
                      </a:xfrm>
                      <a:prstGeom prst="rect">
                        <a:avLst/>
                      </a:prstGeom>
                      <a:noFill/>
                      <a:ln w="38100">
                        <a:noFill/>
                        <a:miter/>
                      </a:ln>
                    </p:spPr>
                  </p:pic>
                </p:oleObj>
              </mc:Fallback>
            </mc:AlternateContent>
          </a:graphicData>
        </a:graphic>
      </p:graphicFrame>
      <p:graphicFrame>
        <p:nvGraphicFramePr>
          <p:cNvPr id="163957" name="Object 117"/>
          <p:cNvGraphicFramePr/>
          <p:nvPr/>
        </p:nvGraphicFramePr>
        <p:xfrm>
          <a:off x="6160770" y="2997200"/>
          <a:ext cx="2947988" cy="2874963"/>
        </p:xfrm>
        <a:graphic>
          <a:graphicData uri="http://schemas.openxmlformats.org/presentationml/2006/ole">
            <mc:AlternateContent xmlns:mc="http://schemas.openxmlformats.org/markup-compatibility/2006">
              <mc:Choice xmlns:v="urn:schemas-microsoft-com:vml" Requires="v">
                <p:oleObj spid="_x0000_s35861" r:id="rId7" imgW="1739265" imgH="2145030" progId="Visio.Drawing.11">
                  <p:embed/>
                </p:oleObj>
              </mc:Choice>
              <mc:Fallback>
                <p:oleObj r:id="rId7" imgW="1739265" imgH="2145030" progId="Visio.Drawing.11">
                  <p:embed/>
                  <p:pic>
                    <p:nvPicPr>
                      <p:cNvPr id="0" name="图片 3096"/>
                      <p:cNvPicPr/>
                      <p:nvPr/>
                    </p:nvPicPr>
                    <p:blipFill>
                      <a:blip r:embed="rId8"/>
                      <a:stretch>
                        <a:fillRect/>
                      </a:stretch>
                    </p:blipFill>
                    <p:spPr>
                      <a:xfrm>
                        <a:off x="6160770" y="2997200"/>
                        <a:ext cx="2947988" cy="28749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950"/>
                                        </p:tgtEl>
                                        <p:attrNameLst>
                                          <p:attrName>style.visibility</p:attrName>
                                        </p:attrNameLst>
                                      </p:cBhvr>
                                      <p:to>
                                        <p:strVal val="visible"/>
                                      </p:to>
                                    </p:set>
                                    <p:anim calcmode="discrete" valueType="clr">
                                      <p:cBhvr override="childStyle">
                                        <p:cTn id="7" dur="50"/>
                                        <p:tgtEl>
                                          <p:spTgt spid="163950"/>
                                        </p:tgtEl>
                                        <p:attrNameLst>
                                          <p:attrName>style.color</p:attrName>
                                        </p:attrNameLst>
                                      </p:cBhvr>
                                      <p:tavLst>
                                        <p:tav tm="0">
                                          <p:val>
                                            <p:clrVal>
                                              <a:schemeClr val="accent2"/>
                                            </p:clrVal>
                                          </p:val>
                                        </p:tav>
                                        <p:tav tm="50000">
                                          <p:val>
                                            <p:clrVal>
                                              <a:schemeClr val="hlink"/>
                                            </p:clrVal>
                                          </p:val>
                                        </p:tav>
                                      </p:tavLst>
                                    </p:anim>
                                    <p:anim calcmode="discrete" valueType="clr">
                                      <p:cBhvr>
                                        <p:cTn id="8" dur="50"/>
                                        <p:tgtEl>
                                          <p:spTgt spid="163950"/>
                                        </p:tgtEl>
                                        <p:attrNameLst>
                                          <p:attrName>fillcolor</p:attrName>
                                        </p:attrNameLst>
                                      </p:cBhvr>
                                      <p:tavLst>
                                        <p:tav tm="0">
                                          <p:val>
                                            <p:clrVal>
                                              <a:schemeClr val="accent2"/>
                                            </p:clrVal>
                                          </p:val>
                                        </p:tav>
                                        <p:tav tm="50000">
                                          <p:val>
                                            <p:clrVal>
                                              <a:schemeClr val="hlink"/>
                                            </p:clrVal>
                                          </p:val>
                                        </p:tav>
                                      </p:tavLst>
                                    </p:anim>
                                    <p:set>
                                      <p:cBhvr>
                                        <p:cTn id="9" dur="50"/>
                                        <p:tgtEl>
                                          <p:spTgt spid="163950"/>
                                        </p:tgtEl>
                                        <p:attrNameLst>
                                          <p:attrName>fill.type</p:attrName>
                                        </p:attrNameLst>
                                      </p:cBhvr>
                                      <p:to>
                                        <p:strVal val="solid"/>
                                      </p:to>
                                    </p:set>
                                  </p:childTnLst>
                                </p:cTn>
                              </p:par>
                            </p:childTnLst>
                          </p:cTn>
                        </p:par>
                        <p:par>
                          <p:cTn id="10" fill="hold">
                            <p:stCondLst>
                              <p:cond delay="2174"/>
                            </p:stCondLst>
                            <p:childTnLst>
                              <p:par>
                                <p:cTn id="11" presetID="9" presetClass="entr" presetSubtype="0" fill="hold" nodeType="afterEffect">
                                  <p:stCondLst>
                                    <p:cond delay="0"/>
                                  </p:stCondLst>
                                  <p:childTnLst>
                                    <p:set>
                                      <p:cBhvr>
                                        <p:cTn id="12" dur="1" fill="hold">
                                          <p:stCondLst>
                                            <p:cond delay="0"/>
                                          </p:stCondLst>
                                        </p:cTn>
                                        <p:tgtEl>
                                          <p:spTgt spid="163956"/>
                                        </p:tgtEl>
                                        <p:attrNameLst>
                                          <p:attrName>style.visibility</p:attrName>
                                        </p:attrNameLst>
                                      </p:cBhvr>
                                      <p:to>
                                        <p:strVal val="visible"/>
                                      </p:to>
                                    </p:set>
                                    <p:animEffect transition="in" filter="dissolve">
                                      <p:cBhvr>
                                        <p:cTn id="13" dur="1000"/>
                                        <p:tgtEl>
                                          <p:spTgt spid="163956"/>
                                        </p:tgtEl>
                                      </p:cBhvr>
                                    </p:animEffect>
                                  </p:childTnLst>
                                </p:cTn>
                              </p:par>
                            </p:childTnLst>
                          </p:cTn>
                        </p:par>
                        <p:par>
                          <p:cTn id="14" fill="hold">
                            <p:stCondLst>
                              <p:cond delay="3174"/>
                            </p:stCondLst>
                            <p:childTnLst>
                              <p:par>
                                <p:cTn id="15" presetID="9" presetClass="entr" presetSubtype="0" fill="hold" nodeType="afterEffect">
                                  <p:stCondLst>
                                    <p:cond delay="0"/>
                                  </p:stCondLst>
                                  <p:childTnLst>
                                    <p:set>
                                      <p:cBhvr>
                                        <p:cTn id="16" dur="1" fill="hold">
                                          <p:stCondLst>
                                            <p:cond delay="0"/>
                                          </p:stCondLst>
                                        </p:cTn>
                                        <p:tgtEl>
                                          <p:spTgt spid="163957"/>
                                        </p:tgtEl>
                                        <p:attrNameLst>
                                          <p:attrName>style.visibility</p:attrName>
                                        </p:attrNameLst>
                                      </p:cBhvr>
                                      <p:to>
                                        <p:strVal val="visible"/>
                                      </p:to>
                                    </p:set>
                                    <p:animEffect transition="in" filter="dissolve">
                                      <p:cBhvr>
                                        <p:cTn id="17" dur="1000"/>
                                        <p:tgtEl>
                                          <p:spTgt spid="163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5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72</a:t>
            </a:fld>
            <a:endParaRPr lang="zh-CN" altLang="en-US" sz="1600" b="1" dirty="0">
              <a:solidFill>
                <a:srgbClr val="FFFF00"/>
              </a:solidFill>
              <a:ea typeface="宋体" panose="02010600030101010101" pitchFamily="2" charset="-122"/>
            </a:endParaRPr>
          </a:p>
        </p:txBody>
      </p:sp>
      <p:sp>
        <p:nvSpPr>
          <p:cNvPr id="164933" name="Text Box 69"/>
          <p:cNvSpPr txBox="1">
            <a:spLocks noChangeArrowheads="1"/>
          </p:cNvSpPr>
          <p:nvPr/>
        </p:nvSpPr>
        <p:spPr bwMode="auto">
          <a:xfrm>
            <a:off x="539750" y="1052513"/>
            <a:ext cx="4679950" cy="8588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1</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、计算</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8V</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电压源单独作用时电</a:t>
            </a:r>
          </a:p>
          <a:p>
            <a:pPr marL="0" marR="0" lvl="0" indent="0" algn="l" defTabSz="914400" rtl="0" eaLnBrk="1" fontAlgn="base" latinLnBrk="0" hangingPunct="1">
              <a:lnSpc>
                <a:spcPct val="100000"/>
              </a:lnSpc>
              <a:spcBef>
                <a:spcPct val="1000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压</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U</a:t>
            </a:r>
            <a:r>
              <a:rPr kumimoji="0" lang="en-US" altLang="zh-CN" sz="2400" b="1" i="1" u="none" strike="noStrike" kern="1200" cap="none" spc="0" normalizeH="0" baseline="30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 '</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，见图</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(b)</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endParaRPr kumimoji="0" lang="zh-CN" altLang="en-US" sz="2400" b="0" i="1" u="none" strike="noStrike" kern="1200" cap="none" spc="0" normalizeH="0" baseline="30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endParaRPr>
          </a:p>
        </p:txBody>
      </p:sp>
      <p:graphicFrame>
        <p:nvGraphicFramePr>
          <p:cNvPr id="164934" name="Object 70"/>
          <p:cNvGraphicFramePr/>
          <p:nvPr/>
        </p:nvGraphicFramePr>
        <p:xfrm>
          <a:off x="1042988" y="3860800"/>
          <a:ext cx="3127375" cy="812800"/>
        </p:xfrm>
        <a:graphic>
          <a:graphicData uri="http://schemas.openxmlformats.org/presentationml/2006/ole">
            <mc:AlternateContent xmlns:mc="http://schemas.openxmlformats.org/markup-compatibility/2006">
              <mc:Choice xmlns:v="urn:schemas-microsoft-com:vml" Requires="v">
                <p:oleObj spid="_x0000_s36907" r:id="rId3" imgW="1560830" imgH="405765" progId="Equation.3">
                  <p:embed/>
                </p:oleObj>
              </mc:Choice>
              <mc:Fallback>
                <p:oleObj r:id="rId3" imgW="1560830" imgH="405765" progId="Equation.3">
                  <p:embed/>
                  <p:pic>
                    <p:nvPicPr>
                      <p:cNvPr id="0" name="图片 3093"/>
                      <p:cNvPicPr/>
                      <p:nvPr/>
                    </p:nvPicPr>
                    <p:blipFill>
                      <a:blip r:embed="rId4"/>
                      <a:stretch>
                        <a:fillRect/>
                      </a:stretch>
                    </p:blipFill>
                    <p:spPr>
                      <a:xfrm>
                        <a:off x="1042988" y="3860800"/>
                        <a:ext cx="3127375" cy="812800"/>
                      </a:xfrm>
                      <a:prstGeom prst="rect">
                        <a:avLst/>
                      </a:prstGeom>
                      <a:noFill/>
                      <a:ln w="38100">
                        <a:noFill/>
                        <a:miter/>
                      </a:ln>
                    </p:spPr>
                  </p:pic>
                </p:oleObj>
              </mc:Fallback>
            </mc:AlternateContent>
          </a:graphicData>
        </a:graphic>
      </p:graphicFrame>
      <p:sp>
        <p:nvSpPr>
          <p:cNvPr id="164935" name="Text Box 71"/>
          <p:cNvSpPr txBox="1">
            <a:spLocks noChangeArrowheads="1"/>
          </p:cNvSpPr>
          <p:nvPr/>
        </p:nvSpPr>
        <p:spPr bwMode="auto">
          <a:xfrm>
            <a:off x="539750" y="3068638"/>
            <a:ext cx="4419600" cy="85883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2</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、计算</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5A</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电流压源单独作用时</a:t>
            </a:r>
          </a:p>
          <a:p>
            <a:pPr marL="0" marR="0" lvl="0" indent="0" algn="l" defTabSz="914400" rtl="0" eaLnBrk="1" fontAlgn="base" latinLnBrk="0" hangingPunct="1">
              <a:lnSpc>
                <a:spcPct val="100000"/>
              </a:lnSpc>
              <a:spcBef>
                <a:spcPct val="10000"/>
              </a:spcBef>
              <a:spcAft>
                <a:spcPct val="0"/>
              </a:spcAft>
              <a:buClrTx/>
              <a:buSzTx/>
              <a:buFontTx/>
              <a:buNone/>
              <a:defRPr/>
            </a:pP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电 压</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U</a:t>
            </a:r>
            <a:r>
              <a:rPr kumimoji="0" lang="en-US" altLang="zh-CN" sz="2400" b="1" i="1" u="none" strike="noStrike" kern="1200" cap="none" spc="0" normalizeH="0" baseline="30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 "</a:t>
            </a: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，见图</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(c)</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p>
        </p:txBody>
      </p:sp>
      <p:graphicFrame>
        <p:nvGraphicFramePr>
          <p:cNvPr id="164936" name="Object 72"/>
          <p:cNvGraphicFramePr/>
          <p:nvPr/>
        </p:nvGraphicFramePr>
        <p:xfrm>
          <a:off x="971550" y="5661025"/>
          <a:ext cx="2954338" cy="431800"/>
        </p:xfrm>
        <a:graphic>
          <a:graphicData uri="http://schemas.openxmlformats.org/presentationml/2006/ole">
            <mc:AlternateContent xmlns:mc="http://schemas.openxmlformats.org/markup-compatibility/2006">
              <mc:Choice xmlns:v="urn:schemas-microsoft-com:vml" Requires="v">
                <p:oleObj spid="_x0000_s36908" r:id="rId5" imgW="1471295" imgH="215900" progId="Equation.3">
                  <p:embed/>
                </p:oleObj>
              </mc:Choice>
              <mc:Fallback>
                <p:oleObj r:id="rId5" imgW="1471295" imgH="215900" progId="Equation.3">
                  <p:embed/>
                  <p:pic>
                    <p:nvPicPr>
                      <p:cNvPr id="0" name="图片 3097"/>
                      <p:cNvPicPr/>
                      <p:nvPr/>
                    </p:nvPicPr>
                    <p:blipFill>
                      <a:blip r:embed="rId6"/>
                      <a:stretch>
                        <a:fillRect/>
                      </a:stretch>
                    </p:blipFill>
                    <p:spPr>
                      <a:xfrm>
                        <a:off x="971550" y="5661025"/>
                        <a:ext cx="2954338" cy="431800"/>
                      </a:xfrm>
                      <a:prstGeom prst="rect">
                        <a:avLst/>
                      </a:prstGeom>
                      <a:noFill/>
                      <a:ln w="38100">
                        <a:noFill/>
                        <a:miter/>
                      </a:ln>
                    </p:spPr>
                  </p:pic>
                </p:oleObj>
              </mc:Fallback>
            </mc:AlternateContent>
          </a:graphicData>
        </a:graphic>
      </p:graphicFrame>
      <p:graphicFrame>
        <p:nvGraphicFramePr>
          <p:cNvPr id="164937" name="Object 73"/>
          <p:cNvGraphicFramePr/>
          <p:nvPr/>
        </p:nvGraphicFramePr>
        <p:xfrm>
          <a:off x="1020763" y="4751388"/>
          <a:ext cx="3714750" cy="406400"/>
        </p:xfrm>
        <a:graphic>
          <a:graphicData uri="http://schemas.openxmlformats.org/presentationml/2006/ole">
            <mc:AlternateContent xmlns:mc="http://schemas.openxmlformats.org/markup-compatibility/2006">
              <mc:Choice xmlns:v="urn:schemas-microsoft-com:vml" Requires="v">
                <p:oleObj spid="_x0000_s36909" r:id="rId7" imgW="1852295" imgH="203200" progId="Equation.3">
                  <p:embed/>
                </p:oleObj>
              </mc:Choice>
              <mc:Fallback>
                <p:oleObj r:id="rId7" imgW="1852295" imgH="203200" progId="Equation.3">
                  <p:embed/>
                  <p:pic>
                    <p:nvPicPr>
                      <p:cNvPr id="0" name="图片 3101"/>
                      <p:cNvPicPr/>
                      <p:nvPr/>
                    </p:nvPicPr>
                    <p:blipFill>
                      <a:blip r:embed="rId8"/>
                      <a:stretch>
                        <a:fillRect/>
                      </a:stretch>
                    </p:blipFill>
                    <p:spPr>
                      <a:xfrm>
                        <a:off x="1020763" y="4751388"/>
                        <a:ext cx="3714750" cy="406400"/>
                      </a:xfrm>
                      <a:prstGeom prst="rect">
                        <a:avLst/>
                      </a:prstGeom>
                      <a:noFill/>
                      <a:ln w="38100">
                        <a:noFill/>
                        <a:miter/>
                      </a:ln>
                    </p:spPr>
                  </p:pic>
                </p:oleObj>
              </mc:Fallback>
            </mc:AlternateContent>
          </a:graphicData>
        </a:graphic>
      </p:graphicFrame>
      <p:graphicFrame>
        <p:nvGraphicFramePr>
          <p:cNvPr id="164939" name="Object 75"/>
          <p:cNvGraphicFramePr/>
          <p:nvPr/>
        </p:nvGraphicFramePr>
        <p:xfrm>
          <a:off x="1228725" y="1773238"/>
          <a:ext cx="2522538" cy="814387"/>
        </p:xfrm>
        <a:graphic>
          <a:graphicData uri="http://schemas.openxmlformats.org/presentationml/2006/ole">
            <mc:AlternateContent xmlns:mc="http://schemas.openxmlformats.org/markup-compatibility/2006">
              <mc:Choice xmlns:v="urn:schemas-microsoft-com:vml" Requires="v">
                <p:oleObj spid="_x0000_s36910" r:id="rId9" imgW="1256030" imgH="405765" progId="Equation.3">
                  <p:embed/>
                </p:oleObj>
              </mc:Choice>
              <mc:Fallback>
                <p:oleObj r:id="rId9" imgW="1256030" imgH="405765" progId="Equation.3">
                  <p:embed/>
                  <p:pic>
                    <p:nvPicPr>
                      <p:cNvPr id="0" name="图片 3092"/>
                      <p:cNvPicPr/>
                      <p:nvPr/>
                    </p:nvPicPr>
                    <p:blipFill>
                      <a:blip r:embed="rId10"/>
                      <a:stretch>
                        <a:fillRect/>
                      </a:stretch>
                    </p:blipFill>
                    <p:spPr>
                      <a:xfrm>
                        <a:off x="1228725" y="1773238"/>
                        <a:ext cx="2522538" cy="814387"/>
                      </a:xfrm>
                      <a:prstGeom prst="rect">
                        <a:avLst/>
                      </a:prstGeom>
                      <a:noFill/>
                      <a:ln w="38100">
                        <a:noFill/>
                        <a:miter/>
                      </a:ln>
                    </p:spPr>
                  </p:pic>
                </p:oleObj>
              </mc:Fallback>
            </mc:AlternateContent>
          </a:graphicData>
        </a:graphic>
      </p:graphicFrame>
      <p:graphicFrame>
        <p:nvGraphicFramePr>
          <p:cNvPr id="164940" name="Object 76"/>
          <p:cNvGraphicFramePr/>
          <p:nvPr/>
        </p:nvGraphicFramePr>
        <p:xfrm>
          <a:off x="1185863" y="2636838"/>
          <a:ext cx="3692525" cy="406400"/>
        </p:xfrm>
        <a:graphic>
          <a:graphicData uri="http://schemas.openxmlformats.org/presentationml/2006/ole">
            <mc:AlternateContent xmlns:mc="http://schemas.openxmlformats.org/markup-compatibility/2006">
              <mc:Choice xmlns:v="urn:schemas-microsoft-com:vml" Requires="v">
                <p:oleObj spid="_x0000_s36911" r:id="rId11" imgW="1839595" imgH="203200" progId="Equation.3">
                  <p:embed/>
                </p:oleObj>
              </mc:Choice>
              <mc:Fallback>
                <p:oleObj r:id="rId11" imgW="1839595" imgH="203200" progId="Equation.3">
                  <p:embed/>
                  <p:pic>
                    <p:nvPicPr>
                      <p:cNvPr id="0" name="图片 3098"/>
                      <p:cNvPicPr/>
                      <p:nvPr/>
                    </p:nvPicPr>
                    <p:blipFill>
                      <a:blip r:embed="rId12"/>
                      <a:stretch>
                        <a:fillRect/>
                      </a:stretch>
                    </p:blipFill>
                    <p:spPr>
                      <a:xfrm>
                        <a:off x="1185863" y="2636838"/>
                        <a:ext cx="3692525" cy="406400"/>
                      </a:xfrm>
                      <a:prstGeom prst="rect">
                        <a:avLst/>
                      </a:prstGeom>
                      <a:noFill/>
                      <a:ln w="38100">
                        <a:noFill/>
                        <a:miter/>
                      </a:ln>
                    </p:spPr>
                  </p:pic>
                </p:oleObj>
              </mc:Fallback>
            </mc:AlternateContent>
          </a:graphicData>
        </a:graphic>
      </p:graphicFrame>
      <p:sp>
        <p:nvSpPr>
          <p:cNvPr id="164941" name="Text Box 77"/>
          <p:cNvSpPr txBox="1">
            <a:spLocks noChangeArrowheads="1"/>
          </p:cNvSpPr>
          <p:nvPr/>
        </p:nvSpPr>
        <p:spPr bwMode="auto">
          <a:xfrm>
            <a:off x="611188" y="5157788"/>
            <a:ext cx="2743200" cy="4572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3</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、计算电 压</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U</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a:t>
            </a:r>
          </a:p>
        </p:txBody>
      </p:sp>
      <p:sp>
        <p:nvSpPr>
          <p:cNvPr id="8205" name="Rectangle 81"/>
          <p:cNvSpPr/>
          <p:nvPr/>
        </p:nvSpPr>
        <p:spPr>
          <a:xfrm>
            <a:off x="684530" y="260350"/>
            <a:ext cx="6880860" cy="720725"/>
          </a:xfrm>
          <a:prstGeom prst="rect">
            <a:avLst/>
          </a:prstGeom>
          <a:noFill/>
          <a:ln w="9525">
            <a:noFill/>
          </a:ln>
        </p:spPr>
        <p:txBody>
          <a:bodyPr anchor="ctr"/>
          <a:lstStyle/>
          <a:p>
            <a:pPr lvl="0" eaLnBrk="0" hangingPunct="0"/>
            <a:r>
              <a:rPr lang="zh-CN" altLang="en-US" sz="2800">
                <a:ln w="22225">
                  <a:solidFill>
                    <a:schemeClr val="accent2"/>
                  </a:solidFill>
                  <a:prstDash val="solid"/>
                </a:ln>
                <a:solidFill>
                  <a:schemeClr val="accent2">
                    <a:lumMod val="40000"/>
                    <a:lumOff val="60000"/>
                  </a:schemeClr>
                </a:solidFill>
                <a:effectLst/>
                <a:sym typeface="+mn-ea"/>
              </a:rPr>
              <a:t>2.5  叠加定理</a:t>
            </a:r>
            <a:r>
              <a:rPr lang="zh-CN" altLang="en-US"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r>
              <a:rPr lang="en-US" altLang="zh-CN" sz="2800" i="1"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Superposition Theorem</a:t>
            </a:r>
            <a:r>
              <a:rPr lang="en-US" altLang="zh-CN" sz="2800" dirty="0">
                <a:ln w="22225">
                  <a:solidFill>
                    <a:schemeClr val="accent2"/>
                  </a:solidFill>
                  <a:prstDash val="solid"/>
                </a:ln>
                <a:solidFill>
                  <a:schemeClr val="accent2">
                    <a:lumMod val="40000"/>
                    <a:lumOff val="60000"/>
                  </a:schemeClr>
                </a:solidFill>
                <a:effectLst/>
                <a:latin typeface="Times New Roman" panose="02020603050405020304" pitchFamily="18" charset="0"/>
                <a:sym typeface="+mn-ea"/>
              </a:rPr>
              <a:t>)</a:t>
            </a:r>
            <a:endParaRPr lang="zh-CN" altLang="en-US" sz="2800" dirty="0">
              <a:solidFill>
                <a:srgbClr val="FF0000"/>
              </a:solidFill>
              <a:latin typeface="Times New Roman" panose="02020603050405020304" pitchFamily="18" charset="0"/>
              <a:ea typeface="黑体" panose="02010609060101010101" pitchFamily="49" charset="-122"/>
            </a:endParaRPr>
          </a:p>
        </p:txBody>
      </p:sp>
      <p:graphicFrame>
        <p:nvGraphicFramePr>
          <p:cNvPr id="164946" name="Object 82"/>
          <p:cNvGraphicFramePr/>
          <p:nvPr/>
        </p:nvGraphicFramePr>
        <p:xfrm>
          <a:off x="5724525" y="476250"/>
          <a:ext cx="2522538" cy="2873375"/>
        </p:xfrm>
        <a:graphic>
          <a:graphicData uri="http://schemas.openxmlformats.org/presentationml/2006/ole">
            <mc:AlternateContent xmlns:mc="http://schemas.openxmlformats.org/markup-compatibility/2006">
              <mc:Choice xmlns:v="urn:schemas-microsoft-com:vml" Requires="v">
                <p:oleObj spid="_x0000_s36912" r:id="rId13" imgW="1497330" imgH="2145030" progId="Visio.Drawing.11">
                  <p:embed/>
                </p:oleObj>
              </mc:Choice>
              <mc:Fallback>
                <p:oleObj r:id="rId13" imgW="1497330" imgH="2145030" progId="Visio.Drawing.11">
                  <p:embed/>
                  <p:pic>
                    <p:nvPicPr>
                      <p:cNvPr id="0" name="图片 3099"/>
                      <p:cNvPicPr/>
                      <p:nvPr/>
                    </p:nvPicPr>
                    <p:blipFill>
                      <a:blip r:embed="rId14"/>
                      <a:stretch>
                        <a:fillRect/>
                      </a:stretch>
                    </p:blipFill>
                    <p:spPr>
                      <a:xfrm>
                        <a:off x="5724525" y="476250"/>
                        <a:ext cx="2522538" cy="2873375"/>
                      </a:xfrm>
                      <a:prstGeom prst="rect">
                        <a:avLst/>
                      </a:prstGeom>
                      <a:noFill/>
                      <a:ln w="38100">
                        <a:noFill/>
                        <a:miter/>
                      </a:ln>
                    </p:spPr>
                  </p:pic>
                </p:oleObj>
              </mc:Fallback>
            </mc:AlternateContent>
          </a:graphicData>
        </a:graphic>
      </p:graphicFrame>
      <p:graphicFrame>
        <p:nvGraphicFramePr>
          <p:cNvPr id="164947" name="Object 83"/>
          <p:cNvGraphicFramePr/>
          <p:nvPr/>
        </p:nvGraphicFramePr>
        <p:xfrm>
          <a:off x="5945188" y="2997200"/>
          <a:ext cx="2947987" cy="2874963"/>
        </p:xfrm>
        <a:graphic>
          <a:graphicData uri="http://schemas.openxmlformats.org/presentationml/2006/ole">
            <mc:AlternateContent xmlns:mc="http://schemas.openxmlformats.org/markup-compatibility/2006">
              <mc:Choice xmlns:v="urn:schemas-microsoft-com:vml" Requires="v">
                <p:oleObj spid="_x0000_s36913" r:id="rId15" imgW="1739265" imgH="2145030" progId="Visio.Drawing.11">
                  <p:embed/>
                </p:oleObj>
              </mc:Choice>
              <mc:Fallback>
                <p:oleObj r:id="rId15" imgW="1739265" imgH="2145030" progId="Visio.Drawing.11">
                  <p:embed/>
                  <p:pic>
                    <p:nvPicPr>
                      <p:cNvPr id="0" name="图片 3094"/>
                      <p:cNvPicPr/>
                      <p:nvPr/>
                    </p:nvPicPr>
                    <p:blipFill>
                      <a:blip r:embed="rId16"/>
                      <a:stretch>
                        <a:fillRect/>
                      </a:stretch>
                    </p:blipFill>
                    <p:spPr>
                      <a:xfrm>
                        <a:off x="5945188" y="2997200"/>
                        <a:ext cx="2947987" cy="28749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933"/>
                                        </p:tgtEl>
                                        <p:attrNameLst>
                                          <p:attrName>style.visibility</p:attrName>
                                        </p:attrNameLst>
                                      </p:cBhvr>
                                      <p:to>
                                        <p:strVal val="visible"/>
                                      </p:to>
                                    </p:set>
                                    <p:animEffect transition="in" filter="dissolve">
                                      <p:cBhvr>
                                        <p:cTn id="7" dur="1000"/>
                                        <p:tgtEl>
                                          <p:spTgt spid="164933"/>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164946"/>
                                        </p:tgtEl>
                                        <p:attrNameLst>
                                          <p:attrName>style.visibility</p:attrName>
                                        </p:attrNameLst>
                                      </p:cBhvr>
                                      <p:to>
                                        <p:strVal val="visible"/>
                                      </p:to>
                                    </p:set>
                                    <p:animEffect transition="in" filter="dissolve">
                                      <p:cBhvr>
                                        <p:cTn id="11" dur="1000"/>
                                        <p:tgtEl>
                                          <p:spTgt spid="164946"/>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164939"/>
                                        </p:tgtEl>
                                        <p:attrNameLst>
                                          <p:attrName>style.visibility</p:attrName>
                                        </p:attrNameLst>
                                      </p:cBhvr>
                                      <p:to>
                                        <p:strVal val="visible"/>
                                      </p:to>
                                    </p:set>
                                    <p:animEffect transition="in" filter="dissolve">
                                      <p:cBhvr>
                                        <p:cTn id="16" dur="1000"/>
                                        <p:tgtEl>
                                          <p:spTgt spid="164939"/>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64940"/>
                                        </p:tgtEl>
                                        <p:attrNameLst>
                                          <p:attrName>style.visibility</p:attrName>
                                        </p:attrNameLst>
                                      </p:cBhvr>
                                      <p:to>
                                        <p:strVal val="visible"/>
                                      </p:to>
                                    </p:set>
                                    <p:animEffect transition="in" filter="dissolve">
                                      <p:cBhvr>
                                        <p:cTn id="21" dur="1000"/>
                                        <p:tgtEl>
                                          <p:spTgt spid="164940"/>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64935"/>
                                        </p:tgtEl>
                                        <p:attrNameLst>
                                          <p:attrName>style.visibility</p:attrName>
                                        </p:attrNameLst>
                                      </p:cBhvr>
                                      <p:to>
                                        <p:strVal val="visible"/>
                                      </p:to>
                                    </p:set>
                                    <p:animEffect transition="in" filter="dissolve">
                                      <p:cBhvr>
                                        <p:cTn id="26" dur="1000"/>
                                        <p:tgtEl>
                                          <p:spTgt spid="164935"/>
                                        </p:tgtEl>
                                      </p:cBhvr>
                                    </p:animEffect>
                                  </p:childTnLst>
                                </p:cTn>
                              </p:par>
                            </p:childTnLst>
                          </p:cTn>
                        </p:par>
                        <p:par>
                          <p:cTn id="27" fill="hold">
                            <p:stCondLst>
                              <p:cond delay="1000"/>
                            </p:stCondLst>
                            <p:childTnLst>
                              <p:par>
                                <p:cTn id="28" presetID="9" presetClass="entr" presetSubtype="0" fill="hold" nodeType="afterEffect">
                                  <p:stCondLst>
                                    <p:cond delay="0"/>
                                  </p:stCondLst>
                                  <p:childTnLst>
                                    <p:set>
                                      <p:cBhvr>
                                        <p:cTn id="29" dur="1" fill="hold">
                                          <p:stCondLst>
                                            <p:cond delay="0"/>
                                          </p:stCondLst>
                                        </p:cTn>
                                        <p:tgtEl>
                                          <p:spTgt spid="164947"/>
                                        </p:tgtEl>
                                        <p:attrNameLst>
                                          <p:attrName>style.visibility</p:attrName>
                                        </p:attrNameLst>
                                      </p:cBhvr>
                                      <p:to>
                                        <p:strVal val="visible"/>
                                      </p:to>
                                    </p:set>
                                    <p:animEffect transition="in" filter="dissolve">
                                      <p:cBhvr>
                                        <p:cTn id="30" dur="1000"/>
                                        <p:tgtEl>
                                          <p:spTgt spid="164947"/>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164934"/>
                                        </p:tgtEl>
                                        <p:attrNameLst>
                                          <p:attrName>style.visibility</p:attrName>
                                        </p:attrNameLst>
                                      </p:cBhvr>
                                      <p:to>
                                        <p:strVal val="visible"/>
                                      </p:to>
                                    </p:set>
                                    <p:animEffect transition="in" filter="dissolve">
                                      <p:cBhvr>
                                        <p:cTn id="35" dur="1000"/>
                                        <p:tgtEl>
                                          <p:spTgt spid="164934"/>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164937"/>
                                        </p:tgtEl>
                                        <p:attrNameLst>
                                          <p:attrName>style.visibility</p:attrName>
                                        </p:attrNameLst>
                                      </p:cBhvr>
                                      <p:to>
                                        <p:strVal val="visible"/>
                                      </p:to>
                                    </p:set>
                                    <p:animEffect transition="in" filter="dissolve">
                                      <p:cBhvr>
                                        <p:cTn id="40" dur="1000"/>
                                        <p:tgtEl>
                                          <p:spTgt spid="164937"/>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64941"/>
                                        </p:tgtEl>
                                        <p:attrNameLst>
                                          <p:attrName>style.visibility</p:attrName>
                                        </p:attrNameLst>
                                      </p:cBhvr>
                                      <p:to>
                                        <p:strVal val="visible"/>
                                      </p:to>
                                    </p:set>
                                    <p:animEffect transition="in" filter="dissolve">
                                      <p:cBhvr>
                                        <p:cTn id="45" dur="1000"/>
                                        <p:tgtEl>
                                          <p:spTgt spid="164941"/>
                                        </p:tgtEl>
                                      </p:cBhvr>
                                    </p:animEffect>
                                  </p:childTnLst>
                                </p:cTn>
                              </p:par>
                            </p:childTnLst>
                          </p:cTn>
                        </p:par>
                        <p:par>
                          <p:cTn id="46" fill="hold">
                            <p:stCondLst>
                              <p:cond delay="1000"/>
                            </p:stCondLst>
                            <p:childTnLst>
                              <p:par>
                                <p:cTn id="47" presetID="9" presetClass="entr" presetSubtype="0" fill="hold" nodeType="afterEffect">
                                  <p:stCondLst>
                                    <p:cond delay="0"/>
                                  </p:stCondLst>
                                  <p:childTnLst>
                                    <p:set>
                                      <p:cBhvr>
                                        <p:cTn id="48" dur="1" fill="hold">
                                          <p:stCondLst>
                                            <p:cond delay="0"/>
                                          </p:stCondLst>
                                        </p:cTn>
                                        <p:tgtEl>
                                          <p:spTgt spid="164936"/>
                                        </p:tgtEl>
                                        <p:attrNameLst>
                                          <p:attrName>style.visibility</p:attrName>
                                        </p:attrNameLst>
                                      </p:cBhvr>
                                      <p:to>
                                        <p:strVal val="visible"/>
                                      </p:to>
                                    </p:set>
                                    <p:animEffect transition="in" filter="dissolve">
                                      <p:cBhvr>
                                        <p:cTn id="49" dur="1000"/>
                                        <p:tgtEl>
                                          <p:spTgt spid="164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933" grpId="0" bldLvl="0" animBg="1"/>
      <p:bldP spid="164935" grpId="0" bldLvl="0" animBg="1"/>
      <p:bldP spid="164941"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9" name="Text Box 9"/>
          <p:cNvSpPr txBox="1"/>
          <p:nvPr/>
        </p:nvSpPr>
        <p:spPr>
          <a:xfrm>
            <a:off x="1295400" y="1371759"/>
            <a:ext cx="4569460" cy="579120"/>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3200" b="1" dirty="0">
                <a:solidFill>
                  <a:srgbClr val="FF66FF"/>
                </a:solidFill>
                <a:latin typeface="Times New Roman" panose="02020603050405020304" pitchFamily="18" charset="0"/>
                <a:ea typeface="宋体" panose="02010600030101010101" pitchFamily="2" charset="-122"/>
              </a:rPr>
              <a:t>1. </a:t>
            </a:r>
            <a:r>
              <a:rPr lang="zh-CN" altLang="en-US" sz="2400" b="1" dirty="0">
                <a:solidFill>
                  <a:schemeClr val="tx1"/>
                </a:solidFill>
                <a:latin typeface="Times New Roman" panose="02020603050405020304" pitchFamily="18" charset="0"/>
                <a:ea typeface="宋体" panose="02010600030101010101" pitchFamily="2" charset="-122"/>
              </a:rPr>
              <a:t>叠加定理只适用于线性电路。</a:t>
            </a:r>
          </a:p>
        </p:txBody>
      </p:sp>
      <p:grpSp>
        <p:nvGrpSpPr>
          <p:cNvPr id="440339" name="Group 19"/>
          <p:cNvGrpSpPr/>
          <p:nvPr/>
        </p:nvGrpSpPr>
        <p:grpSpPr>
          <a:xfrm>
            <a:off x="1295400" y="2027238"/>
            <a:ext cx="7702550" cy="1066800"/>
            <a:chOff x="431" y="1334"/>
            <a:chExt cx="4852" cy="672"/>
          </a:xfrm>
        </p:grpSpPr>
        <p:sp>
          <p:nvSpPr>
            <p:cNvPr id="10249" name="Text Box 10"/>
            <p:cNvSpPr txBox="1"/>
            <p:nvPr/>
          </p:nvSpPr>
          <p:spPr>
            <a:xfrm>
              <a:off x="431" y="1497"/>
              <a:ext cx="3070" cy="365"/>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3200" b="1" dirty="0">
                  <a:solidFill>
                    <a:srgbClr val="FF66FF"/>
                  </a:solidFill>
                  <a:latin typeface="Times New Roman" panose="02020603050405020304" pitchFamily="18" charset="0"/>
                  <a:ea typeface="宋体" panose="02010600030101010101" pitchFamily="2" charset="-122"/>
                </a:rPr>
                <a:t>2. </a:t>
              </a:r>
              <a:r>
                <a:rPr lang="zh-CN" altLang="en-US" sz="2400" b="1" dirty="0">
                  <a:solidFill>
                    <a:schemeClr val="tx1"/>
                  </a:solidFill>
                  <a:latin typeface="Times New Roman" panose="02020603050405020304" pitchFamily="18" charset="0"/>
                  <a:ea typeface="宋体" panose="02010600030101010101" pitchFamily="2" charset="-122"/>
                </a:rPr>
                <a:t>一个电源作用，其余电源为零    </a:t>
              </a:r>
            </a:p>
          </p:txBody>
        </p:sp>
        <p:sp>
          <p:nvSpPr>
            <p:cNvPr id="10250" name="Text Box 11"/>
            <p:cNvSpPr txBox="1"/>
            <p:nvPr/>
          </p:nvSpPr>
          <p:spPr>
            <a:xfrm>
              <a:off x="3433" y="1334"/>
              <a:ext cx="1850" cy="288"/>
            </a:xfrm>
            <a:prstGeom prst="rect">
              <a:avLst/>
            </a:prstGeom>
            <a:noFill/>
            <a:ln w="12700">
              <a:solidFill>
                <a:schemeClr val="accent1"/>
              </a:solid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Times New Roman" panose="02020603050405020304" pitchFamily="18" charset="0"/>
                  <a:ea typeface="宋体" panose="02010600030101010101" pitchFamily="2" charset="-122"/>
                </a:rPr>
                <a:t>电压源为零</a:t>
              </a:r>
              <a:r>
                <a:rPr lang="zh-CN" altLang="en-US" sz="2400" b="1" dirty="0">
                  <a:solidFill>
                    <a:schemeClr val="accent2"/>
                  </a:solidFill>
                  <a:latin typeface="Times New Roman" panose="02020603050405020304" pitchFamily="18" charset="0"/>
                  <a:ea typeface="宋体" panose="02010600030101010101" pitchFamily="2" charset="-122"/>
                </a:rPr>
                <a:t>—</a:t>
              </a:r>
              <a:r>
                <a:rPr lang="zh-CN" altLang="en-US" sz="2400" b="1" dirty="0">
                  <a:solidFill>
                    <a:schemeClr val="tx1"/>
                  </a:solidFill>
                  <a:latin typeface="Times New Roman" panose="02020603050405020304" pitchFamily="18" charset="0"/>
                  <a:ea typeface="宋体" panose="02010600030101010101" pitchFamily="2" charset="-122"/>
                </a:rPr>
                <a:t>短路。</a:t>
              </a:r>
            </a:p>
          </p:txBody>
        </p:sp>
        <p:sp>
          <p:nvSpPr>
            <p:cNvPr id="10251" name="Text Box 12"/>
            <p:cNvSpPr txBox="1"/>
            <p:nvPr/>
          </p:nvSpPr>
          <p:spPr>
            <a:xfrm>
              <a:off x="3433" y="1718"/>
              <a:ext cx="1850" cy="288"/>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2400" b="1" dirty="0">
                  <a:solidFill>
                    <a:schemeClr val="tx1"/>
                  </a:solidFill>
                  <a:latin typeface="Times New Roman" panose="02020603050405020304" pitchFamily="18" charset="0"/>
                  <a:ea typeface="宋体" panose="02010600030101010101" pitchFamily="2" charset="-122"/>
                </a:rPr>
                <a:t>电流源为零</a:t>
              </a:r>
              <a:r>
                <a:rPr lang="zh-CN" altLang="en-US" sz="2400" b="1" dirty="0">
                  <a:solidFill>
                    <a:schemeClr val="accent2"/>
                  </a:solidFill>
                  <a:latin typeface="Times New Roman" panose="02020603050405020304" pitchFamily="18" charset="0"/>
                  <a:ea typeface="宋体" panose="02010600030101010101" pitchFamily="2" charset="-122"/>
                </a:rPr>
                <a:t>—</a:t>
              </a:r>
              <a:r>
                <a:rPr lang="zh-CN" altLang="en-US" sz="2400" b="1" dirty="0">
                  <a:solidFill>
                    <a:schemeClr val="tx1"/>
                  </a:solidFill>
                  <a:latin typeface="Times New Roman" panose="02020603050405020304" pitchFamily="18" charset="0"/>
                  <a:ea typeface="宋体" panose="02010600030101010101" pitchFamily="2" charset="-122"/>
                </a:rPr>
                <a:t>开路。</a:t>
              </a:r>
            </a:p>
          </p:txBody>
        </p:sp>
        <p:sp>
          <p:nvSpPr>
            <p:cNvPr id="10252" name="AutoShape 13"/>
            <p:cNvSpPr/>
            <p:nvPr/>
          </p:nvSpPr>
          <p:spPr>
            <a:xfrm>
              <a:off x="3349" y="1391"/>
              <a:ext cx="96" cy="576"/>
            </a:xfrm>
            <a:prstGeom prst="leftBrace">
              <a:avLst>
                <a:gd name="adj1" fmla="val 50000"/>
                <a:gd name="adj2" fmla="val 50000"/>
              </a:avLst>
            </a:prstGeom>
            <a:noFill/>
            <a:ln w="12700" cap="sq" cmpd="sng">
              <a:solidFill>
                <a:schemeClr val="accent2"/>
              </a:solidFill>
              <a:prstDash val="solid"/>
              <a:headEnd type="none" w="sm" len="sm"/>
              <a:tailEnd type="none" w="sm" len="sm"/>
            </a:ln>
          </p:spPr>
          <p:txBody>
            <a:bodyPr wrap="none" lIns="92075" tIns="46038" rIns="92075" bIns="46038" anchor="ctr"/>
            <a:lstStyle/>
            <a:p>
              <a:pPr lvl="0"/>
              <a:endParaRPr lang="zh-CN" altLang="en-US" b="1" dirty="0">
                <a:latin typeface="Times New Roman" panose="02020603050405020304" pitchFamily="18" charset="0"/>
                <a:ea typeface="宋体" panose="02010600030101010101" pitchFamily="2" charset="-122"/>
              </a:endParaRPr>
            </a:p>
          </p:txBody>
        </p:sp>
      </p:grpSp>
      <p:sp>
        <p:nvSpPr>
          <p:cNvPr id="440334" name="Text Box 14"/>
          <p:cNvSpPr txBox="1"/>
          <p:nvPr/>
        </p:nvSpPr>
        <p:spPr>
          <a:xfrm>
            <a:off x="1300163" y="3289459"/>
            <a:ext cx="5996940" cy="579120"/>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3200" b="1" dirty="0">
                <a:solidFill>
                  <a:srgbClr val="FF66FF"/>
                </a:solidFill>
                <a:latin typeface="Times New Roman" panose="02020603050405020304" pitchFamily="18" charset="0"/>
                <a:ea typeface="宋体" panose="02010600030101010101" pitchFamily="2" charset="-122"/>
              </a:rPr>
              <a:t>3. </a:t>
            </a:r>
            <a:r>
              <a:rPr lang="zh-CN" altLang="en-US" sz="2400" b="1" dirty="0">
                <a:solidFill>
                  <a:schemeClr val="tx1"/>
                </a:solidFill>
                <a:latin typeface="Times New Roman" panose="02020603050405020304" pitchFamily="18" charset="0"/>
                <a:ea typeface="宋体" panose="02010600030101010101" pitchFamily="2" charset="-122"/>
              </a:rPr>
              <a:t>功率不能叠加(功率为电源的二次函数)。</a:t>
            </a:r>
          </a:p>
        </p:txBody>
      </p:sp>
      <p:sp>
        <p:nvSpPr>
          <p:cNvPr id="440335" name="Text Box 15"/>
          <p:cNvSpPr txBox="1"/>
          <p:nvPr/>
        </p:nvSpPr>
        <p:spPr>
          <a:xfrm>
            <a:off x="1304925" y="3868896"/>
            <a:ext cx="5153660" cy="579120"/>
          </a:xfrm>
          <a:prstGeom prst="rect">
            <a:avLst/>
          </a:prstGeom>
          <a:noFill/>
          <a:ln w="12700">
            <a:noFill/>
          </a:ln>
        </p:spPr>
        <p:txBody>
          <a:bodyPr wrap="none" lIns="92075" tIns="46038" rIns="92075" bIns="46038" anchor="ctr">
            <a:spAutoFit/>
          </a:bodyPr>
          <a:lstStyle/>
          <a:p>
            <a:pPr lvl="0" eaLnBrk="1" hangingPunct="1">
              <a:spcBef>
                <a:spcPct val="50000"/>
              </a:spcBef>
              <a:buClr>
                <a:schemeClr val="accent2"/>
              </a:buClr>
              <a:buSzPct val="75000"/>
              <a:buFont typeface="Monotype Sorts" pitchFamily="2" charset="2"/>
              <a:buNone/>
            </a:pPr>
            <a:r>
              <a:rPr lang="zh-CN" altLang="en-US" sz="3200" b="1" dirty="0">
                <a:solidFill>
                  <a:srgbClr val="FF66FF"/>
                </a:solidFill>
                <a:latin typeface="Times New Roman" panose="02020603050405020304" pitchFamily="18" charset="0"/>
                <a:ea typeface="宋体" panose="02010600030101010101" pitchFamily="2" charset="-122"/>
              </a:rPr>
              <a:t>4.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i</a:t>
            </a:r>
            <a:r>
              <a:rPr lang="zh-CN" altLang="en-US" sz="2400" b="1" dirty="0">
                <a:solidFill>
                  <a:schemeClr val="tx1"/>
                </a:solidFill>
                <a:latin typeface="Times New Roman" panose="02020603050405020304" pitchFamily="18" charset="0"/>
                <a:ea typeface="宋体" panose="02010600030101010101" pitchFamily="2" charset="-122"/>
              </a:rPr>
              <a:t>叠加时要注意各分量的方向。</a:t>
            </a:r>
          </a:p>
        </p:txBody>
      </p:sp>
      <p:sp>
        <p:nvSpPr>
          <p:cNvPr id="440336" name="Text Box 16"/>
          <p:cNvSpPr txBox="1"/>
          <p:nvPr/>
        </p:nvSpPr>
        <p:spPr>
          <a:xfrm>
            <a:off x="1296988" y="4447858"/>
            <a:ext cx="7270750" cy="1115060"/>
          </a:xfrm>
          <a:prstGeom prst="rect">
            <a:avLst/>
          </a:prstGeom>
          <a:noFill/>
          <a:ln w="12700">
            <a:noFill/>
          </a:ln>
        </p:spPr>
        <p:txBody>
          <a:bodyPr lIns="92075" tIns="46038" rIns="92075" bIns="46038" anchor="ct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476250" lvl="0" indent="-476250" algn="just" eaLnBrk="1" hangingPunct="1">
              <a:lnSpc>
                <a:spcPct val="120000"/>
              </a:lnSpc>
              <a:spcBef>
                <a:spcPct val="50000"/>
              </a:spcBef>
              <a:buClr>
                <a:schemeClr val="accent2"/>
              </a:buClr>
              <a:buSzPct val="75000"/>
              <a:buFont typeface="Monotype Sorts" pitchFamily="2" charset="2"/>
              <a:buNone/>
            </a:pPr>
            <a:r>
              <a:rPr lang="zh-CN" altLang="en-US" sz="3200" b="1" dirty="0">
                <a:solidFill>
                  <a:srgbClr val="FF66FF"/>
                </a:solidFill>
                <a:latin typeface="Times New Roman" panose="02020603050405020304" pitchFamily="18" charset="0"/>
              </a:rPr>
              <a:t>5.</a:t>
            </a:r>
            <a:r>
              <a:rPr lang="zh-CN" altLang="en-US" sz="3200" b="1" dirty="0">
                <a:solidFill>
                  <a:schemeClr val="accent2"/>
                </a:solidFill>
                <a:latin typeface="Times New Roman" panose="02020603050405020304" pitchFamily="18" charset="0"/>
              </a:rPr>
              <a:t> </a:t>
            </a:r>
            <a:r>
              <a:rPr lang="zh-CN" altLang="en-US" sz="2400" b="1" dirty="0">
                <a:solidFill>
                  <a:schemeClr val="accent2"/>
                </a:solidFill>
                <a:latin typeface="Times New Roman" panose="02020603050405020304" pitchFamily="18" charset="0"/>
              </a:rPr>
              <a:t>含受控源(线性)电路亦可用叠加，但叠加只适用于独立源，受控源应始终保留。</a:t>
            </a:r>
          </a:p>
        </p:txBody>
      </p:sp>
      <p:sp>
        <p:nvSpPr>
          <p:cNvPr id="440338" name="AutoShape 18" descr="40%"/>
          <p:cNvSpPr/>
          <p:nvPr/>
        </p:nvSpPr>
        <p:spPr>
          <a:xfrm>
            <a:off x="152400" y="228600"/>
            <a:ext cx="1752600" cy="838200"/>
          </a:xfrm>
          <a:prstGeom prst="cloudCallout">
            <a:avLst>
              <a:gd name="adj1" fmla="val 59060"/>
              <a:gd name="adj2" fmla="val 67801"/>
            </a:avLst>
          </a:prstGeom>
          <a:pattFill prst="pct40">
            <a:fgClr>
              <a:srgbClr val="FF9999"/>
            </a:fgClr>
            <a:bgClr>
              <a:srgbClr val="FFFFFF"/>
            </a:bgClr>
          </a:pattFill>
          <a:ln w="9525" cap="flat" cmpd="sng">
            <a:solidFill>
              <a:srgbClr val="FF3300"/>
            </a:solidFill>
            <a:prstDash val="solid"/>
            <a:headEnd type="none" w="med" len="med"/>
            <a:tailEnd type="none" w="med" len="med"/>
          </a:ln>
        </p:spPr>
        <p:txBody>
          <a:bodyPr wrap="none" anchor="ctr"/>
          <a:lstStyle/>
          <a:p>
            <a:pPr lvl="0"/>
            <a:r>
              <a:rPr lang="zh-CN" altLang="en-US" sz="3200" b="1" dirty="0">
                <a:solidFill>
                  <a:schemeClr val="bg2"/>
                </a:solidFill>
                <a:latin typeface="Times New Roman" panose="02020603050405020304" pitchFamily="18" charset="0"/>
                <a:ea typeface="宋体" panose="02010600030101010101" pitchFamily="2" charset="-122"/>
              </a:rPr>
              <a:t>    </a:t>
            </a:r>
            <a:r>
              <a:rPr lang="zh-CN" altLang="en-US" sz="3200" b="1" dirty="0">
                <a:solidFill>
                  <a:srgbClr val="FF3300"/>
                </a:solidFill>
                <a:latin typeface="Times New Roman" panose="02020603050405020304" pitchFamily="18" charset="0"/>
                <a:ea typeface="宋体" panose="02010600030101010101" pitchFamily="2" charset="-122"/>
              </a:rPr>
              <a:t>注意：</a:t>
            </a:r>
            <a:endParaRPr lang="zh-CN" altLang="en-US" sz="3200" b="1" dirty="0">
              <a:solidFill>
                <a:schemeClr val="bg2"/>
              </a:solidFill>
              <a:latin typeface="Times New Roman" panose="02020603050405020304" pitchFamily="18" charset="0"/>
              <a:ea typeface="宋体" panose="02010600030101010101" pitchFamily="2" charset="-122"/>
            </a:endParaRPr>
          </a:p>
        </p:txBody>
      </p:sp>
      <p:graphicFrame>
        <p:nvGraphicFramePr>
          <p:cNvPr id="10248" name="Object 20"/>
          <p:cNvGraphicFramePr>
            <a:graphicFrameLocks noChangeAspect="1"/>
          </p:cNvGraphicFramePr>
          <p:nvPr/>
        </p:nvGraphicFramePr>
        <p:xfrm>
          <a:off x="7302500" y="5630863"/>
          <a:ext cx="1714500" cy="1138237"/>
        </p:xfrm>
        <a:graphic>
          <a:graphicData uri="http://schemas.openxmlformats.org/presentationml/2006/ole">
            <mc:AlternateContent xmlns:mc="http://schemas.openxmlformats.org/markup-compatibility/2006">
              <mc:Choice xmlns:v="urn:schemas-microsoft-com:vml" Requires="v">
                <p:oleObj spid="_x0000_s37895" r:id="rId3" imgW="4582795" imgH="3041650" progId="MS_ClipArt_Gallery.2">
                  <p:embed/>
                </p:oleObj>
              </mc:Choice>
              <mc:Fallback>
                <p:oleObj r:id="rId3" imgW="4582795" imgH="3041650" progId="MS_ClipArt_Gallery.2">
                  <p:embed/>
                  <p:pic>
                    <p:nvPicPr>
                      <p:cNvPr id="0" name="图片 3133"/>
                      <p:cNvPicPr/>
                      <p:nvPr/>
                    </p:nvPicPr>
                    <p:blipFill>
                      <a:blip r:embed="rId4"/>
                      <a:stretch>
                        <a:fillRect/>
                      </a:stretch>
                    </p:blipFill>
                    <p:spPr>
                      <a:xfrm>
                        <a:off x="7302500" y="5630863"/>
                        <a:ext cx="1714500" cy="1138237"/>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40338"/>
                                        </p:tgtEl>
                                        <p:attrNameLst>
                                          <p:attrName>style.visibility</p:attrName>
                                        </p:attrNameLst>
                                      </p:cBhvr>
                                      <p:to>
                                        <p:strVal val="visible"/>
                                      </p:to>
                                    </p:set>
                                    <p:animEffect transition="in" filter="wipe(up)">
                                      <p:cBhvr>
                                        <p:cTn id="7" dur="500"/>
                                        <p:tgtEl>
                                          <p:spTgt spid="44033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40329"/>
                                        </p:tgtEl>
                                        <p:attrNameLst>
                                          <p:attrName>style.visibility</p:attrName>
                                        </p:attrNameLst>
                                      </p:cBhvr>
                                      <p:to>
                                        <p:strVal val="visible"/>
                                      </p:to>
                                    </p:set>
                                    <p:anim calcmode="lin" valueType="num">
                                      <p:cBhvr additive="base">
                                        <p:cTn id="12" dur="500" fill="hold"/>
                                        <p:tgtEl>
                                          <p:spTgt spid="440329"/>
                                        </p:tgtEl>
                                        <p:attrNameLst>
                                          <p:attrName>ppt_x</p:attrName>
                                        </p:attrNameLst>
                                      </p:cBhvr>
                                      <p:tavLst>
                                        <p:tav tm="0">
                                          <p:val>
                                            <p:strVal val="#ppt_x"/>
                                          </p:val>
                                        </p:tav>
                                        <p:tav tm="100000">
                                          <p:val>
                                            <p:strVal val="#ppt_x"/>
                                          </p:val>
                                        </p:tav>
                                      </p:tavLst>
                                    </p:anim>
                                    <p:anim calcmode="lin" valueType="num">
                                      <p:cBhvr additive="base">
                                        <p:cTn id="13" dur="500" fill="hold"/>
                                        <p:tgtEl>
                                          <p:spTgt spid="44032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40339"/>
                                        </p:tgtEl>
                                        <p:attrNameLst>
                                          <p:attrName>style.visibility</p:attrName>
                                        </p:attrNameLst>
                                      </p:cBhvr>
                                      <p:to>
                                        <p:strVal val="visible"/>
                                      </p:to>
                                    </p:set>
                                    <p:anim calcmode="lin" valueType="num">
                                      <p:cBhvr additive="base">
                                        <p:cTn id="18" dur="500" fill="hold"/>
                                        <p:tgtEl>
                                          <p:spTgt spid="440339"/>
                                        </p:tgtEl>
                                        <p:attrNameLst>
                                          <p:attrName>ppt_x</p:attrName>
                                        </p:attrNameLst>
                                      </p:cBhvr>
                                      <p:tavLst>
                                        <p:tav tm="0">
                                          <p:val>
                                            <p:strVal val="#ppt_x"/>
                                          </p:val>
                                        </p:tav>
                                        <p:tav tm="100000">
                                          <p:val>
                                            <p:strVal val="#ppt_x"/>
                                          </p:val>
                                        </p:tav>
                                      </p:tavLst>
                                    </p:anim>
                                    <p:anim calcmode="lin" valueType="num">
                                      <p:cBhvr additive="base">
                                        <p:cTn id="19" dur="500" fill="hold"/>
                                        <p:tgtEl>
                                          <p:spTgt spid="44033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40334"/>
                                        </p:tgtEl>
                                        <p:attrNameLst>
                                          <p:attrName>style.visibility</p:attrName>
                                        </p:attrNameLst>
                                      </p:cBhvr>
                                      <p:to>
                                        <p:strVal val="visible"/>
                                      </p:to>
                                    </p:set>
                                    <p:anim calcmode="lin" valueType="num">
                                      <p:cBhvr additive="base">
                                        <p:cTn id="24" dur="500" fill="hold"/>
                                        <p:tgtEl>
                                          <p:spTgt spid="440334"/>
                                        </p:tgtEl>
                                        <p:attrNameLst>
                                          <p:attrName>ppt_x</p:attrName>
                                        </p:attrNameLst>
                                      </p:cBhvr>
                                      <p:tavLst>
                                        <p:tav tm="0">
                                          <p:val>
                                            <p:strVal val="#ppt_x"/>
                                          </p:val>
                                        </p:tav>
                                        <p:tav tm="100000">
                                          <p:val>
                                            <p:strVal val="#ppt_x"/>
                                          </p:val>
                                        </p:tav>
                                      </p:tavLst>
                                    </p:anim>
                                    <p:anim calcmode="lin" valueType="num">
                                      <p:cBhvr additive="base">
                                        <p:cTn id="25" dur="500" fill="hold"/>
                                        <p:tgtEl>
                                          <p:spTgt spid="44033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40335"/>
                                        </p:tgtEl>
                                        <p:attrNameLst>
                                          <p:attrName>style.visibility</p:attrName>
                                        </p:attrNameLst>
                                      </p:cBhvr>
                                      <p:to>
                                        <p:strVal val="visible"/>
                                      </p:to>
                                    </p:set>
                                    <p:anim calcmode="lin" valueType="num">
                                      <p:cBhvr additive="base">
                                        <p:cTn id="30" dur="500" fill="hold"/>
                                        <p:tgtEl>
                                          <p:spTgt spid="440335"/>
                                        </p:tgtEl>
                                        <p:attrNameLst>
                                          <p:attrName>ppt_x</p:attrName>
                                        </p:attrNameLst>
                                      </p:cBhvr>
                                      <p:tavLst>
                                        <p:tav tm="0">
                                          <p:val>
                                            <p:strVal val="#ppt_x"/>
                                          </p:val>
                                        </p:tav>
                                        <p:tav tm="100000">
                                          <p:val>
                                            <p:strVal val="#ppt_x"/>
                                          </p:val>
                                        </p:tav>
                                      </p:tavLst>
                                    </p:anim>
                                    <p:anim calcmode="lin" valueType="num">
                                      <p:cBhvr additive="base">
                                        <p:cTn id="31" dur="500" fill="hold"/>
                                        <p:tgtEl>
                                          <p:spTgt spid="44033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40336"/>
                                        </p:tgtEl>
                                        <p:attrNameLst>
                                          <p:attrName>style.visibility</p:attrName>
                                        </p:attrNameLst>
                                      </p:cBhvr>
                                      <p:to>
                                        <p:strVal val="visible"/>
                                      </p:to>
                                    </p:set>
                                    <p:anim calcmode="lin" valueType="num">
                                      <p:cBhvr additive="base">
                                        <p:cTn id="36" dur="500" fill="hold"/>
                                        <p:tgtEl>
                                          <p:spTgt spid="440336"/>
                                        </p:tgtEl>
                                        <p:attrNameLst>
                                          <p:attrName>ppt_x</p:attrName>
                                        </p:attrNameLst>
                                      </p:cBhvr>
                                      <p:tavLst>
                                        <p:tav tm="0">
                                          <p:val>
                                            <p:strVal val="#ppt_x"/>
                                          </p:val>
                                        </p:tav>
                                        <p:tav tm="100000">
                                          <p:val>
                                            <p:strVal val="#ppt_x"/>
                                          </p:val>
                                        </p:tav>
                                      </p:tavLst>
                                    </p:anim>
                                    <p:anim calcmode="lin" valueType="num">
                                      <p:cBhvr additive="base">
                                        <p:cTn id="37" dur="500" fill="hold"/>
                                        <p:tgtEl>
                                          <p:spTgt spid="4403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9" grpId="0"/>
      <p:bldP spid="440334" grpId="0"/>
      <p:bldP spid="440335" grpId="0"/>
      <p:bldP spid="440336" grpId="0"/>
      <p:bldP spid="440338"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2.6  等效电源定理</a:t>
            </a:r>
          </a:p>
        </p:txBody>
      </p:sp>
      <p:sp>
        <p:nvSpPr>
          <p:cNvPr id="3" name="内容占位符 2"/>
          <p:cNvSpPr>
            <a:spLocks noGrp="1"/>
          </p:cNvSpPr>
          <p:nvPr>
            <p:ph idx="1"/>
          </p:nvPr>
        </p:nvSpPr>
        <p:spPr>
          <a:xfrm>
            <a:off x="685800" y="1196975"/>
            <a:ext cx="7772400" cy="1835150"/>
          </a:xfrm>
        </p:spPr>
        <p:txBody>
          <a:bodyPr/>
          <a:lstStyle/>
          <a:p>
            <a:pPr marL="0" marR="0" lvl="0" indent="0" algn="l" defTabSz="914400" rtl="0" eaLnBrk="1" fontAlgn="base" latinLnBrk="0" hangingPunct="1">
              <a:lnSpc>
                <a:spcPct val="85000"/>
              </a:lnSpc>
              <a:spcBef>
                <a:spcPct val="0"/>
              </a:spcBef>
              <a:spcAft>
                <a:spcPct val="0"/>
              </a:spcAft>
              <a:buClrTx/>
              <a:buSzTx/>
              <a:buFontTx/>
              <a:buNone/>
              <a:defRPr/>
            </a:pPr>
            <a:r>
              <a:rPr kumimoji="1" lang="zh-CN" altLang="en-US" b="1" kern="120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sym typeface="+mn-ea"/>
              </a:rPr>
              <a:t>戴维宁定理和诺顿定理 </a:t>
            </a:r>
            <a:endParaRPr kumimoji="1" lang="zh-CN" altLang="en-US" b="1" i="0" u="none" strike="noStrike" kern="1200" cap="none" spc="0" normalizeH="0" baseline="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cs typeface="+mn-cs"/>
              <a:sym typeface="+mn-ea"/>
            </a:endParaRPr>
          </a:p>
          <a:p>
            <a:pPr marL="0" marR="0" lvl="0" indent="0" algn="l" defTabSz="914400" rtl="0" eaLnBrk="1" fontAlgn="base" latinLnBrk="0" hangingPunct="1">
              <a:lnSpc>
                <a:spcPct val="85000"/>
              </a:lnSpc>
              <a:spcBef>
                <a:spcPct val="0"/>
              </a:spcBef>
              <a:spcAft>
                <a:spcPct val="0"/>
              </a:spcAft>
              <a:buClrTx/>
              <a:buSzTx/>
              <a:buFontTx/>
              <a:buNone/>
              <a:defRPr/>
            </a:pPr>
            <a:r>
              <a:rPr kumimoji="1" lang="zh-CN" altLang="en-US" b="1" kern="1200" noProof="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sym typeface="+mn-ea"/>
              </a:rPr>
              <a:t>     </a:t>
            </a:r>
            <a:r>
              <a:rPr kumimoji="1" lang="zh-CN" altLang="en-US" b="1" kern="1200" noProof="0" smtClean="0">
                <a:ln>
                  <a:noFill/>
                </a:ln>
                <a:solidFill>
                  <a:schemeClr val="accent2"/>
                </a:solidFill>
                <a:effectLst/>
                <a:uLnTx/>
                <a:uFillTx/>
                <a:latin typeface="Times New Roman" panose="02020603050405020304" pitchFamily="18" charset="0"/>
                <a:ea typeface="宋体" panose="02010600030101010101" pitchFamily="2" charset="-122"/>
                <a:sym typeface="+mn-ea"/>
              </a:rPr>
              <a:t>(</a:t>
            </a:r>
            <a:r>
              <a:rPr kumimoji="1" lang="en-US" altLang="zh-CN" b="1" i="1" kern="1200" noProof="0" smtClean="0">
                <a:ln>
                  <a:noFill/>
                </a:ln>
                <a:solidFill>
                  <a:schemeClr val="accent2"/>
                </a:solidFill>
                <a:effectLst/>
                <a:uLnTx/>
                <a:uFillTx/>
                <a:latin typeface="Times New Roman" panose="02020603050405020304" pitchFamily="18" charset="0"/>
                <a:ea typeface="宋体" panose="02010600030101010101" pitchFamily="2" charset="-122"/>
                <a:sym typeface="+mn-ea"/>
              </a:rPr>
              <a:t>Thevenin</a:t>
            </a:r>
            <a:r>
              <a:rPr kumimoji="1" lang="en-US" altLang="zh-CN" b="1" i="1" kern="1200" noProof="0" smtClean="0">
                <a:ln>
                  <a:noFill/>
                </a:ln>
                <a:solidFill>
                  <a:schemeClr val="accent2"/>
                </a:solidFill>
                <a:effectLst/>
                <a:uLnTx/>
                <a:uFillTx/>
                <a:latin typeface="宋体" panose="02010600030101010101" pitchFamily="2" charset="-122"/>
                <a:ea typeface="宋体" panose="02010600030101010101" pitchFamily="2" charset="-122"/>
                <a:sym typeface="+mn-ea"/>
              </a:rPr>
              <a:t>-</a:t>
            </a:r>
            <a:r>
              <a:rPr kumimoji="1" lang="en-US" altLang="zh-CN" b="1" i="1" kern="1200" noProof="0" smtClean="0">
                <a:ln>
                  <a:noFill/>
                </a:ln>
                <a:solidFill>
                  <a:schemeClr val="accent2"/>
                </a:solidFill>
                <a:effectLst/>
                <a:uLnTx/>
                <a:uFillTx/>
                <a:latin typeface="Times New Roman" panose="02020603050405020304" pitchFamily="18" charset="0"/>
                <a:ea typeface="宋体" panose="02010600030101010101" pitchFamily="2" charset="-122"/>
                <a:sym typeface="+mn-ea"/>
              </a:rPr>
              <a:t>Norton  Theorem</a:t>
            </a:r>
            <a:r>
              <a:rPr kumimoji="1" lang="en-US" altLang="zh-CN" b="1" kern="1200" noProof="0" smtClean="0">
                <a:ln>
                  <a:noFill/>
                </a:ln>
                <a:solidFill>
                  <a:schemeClr val="accent2"/>
                </a:solidFill>
                <a:effectLst/>
                <a:uLnTx/>
                <a:uFillTx/>
                <a:latin typeface="Times New Roman" panose="02020603050405020304" pitchFamily="18" charset="0"/>
                <a:ea typeface="宋体" panose="02010600030101010101" pitchFamily="2" charset="-122"/>
                <a:sym typeface="+mn-ea"/>
              </a:rPr>
              <a:t>)</a:t>
            </a:r>
            <a:endParaRPr kumimoji="1" lang="en-US" altLang="zh-CN" b="1" i="0" u="none" strike="noStrike" kern="1200" cap="none" spc="0" normalizeH="0" baseline="0" noProof="0" smtClean="0">
              <a:ln>
                <a:noFill/>
              </a:ln>
              <a:solidFill>
                <a:schemeClr val="accent2"/>
              </a:solidFill>
              <a:effectLst/>
              <a:uLnTx/>
              <a:uFillTx/>
              <a:latin typeface="Times New Roman" panose="02020603050405020304" pitchFamily="18" charset="0"/>
              <a:ea typeface="宋体" panose="02010600030101010101" pitchFamily="2" charset="-122"/>
              <a:cs typeface="+mn-cs"/>
              <a:sym typeface="+mn-ea"/>
            </a:endParaRPr>
          </a:p>
          <a:p>
            <a:r>
              <a:rPr lang="zh-CN" altLang="en-US" sz="2000" b="1" dirty="0">
                <a:latin typeface="Times New Roman" panose="02020603050405020304" pitchFamily="18" charset="0"/>
                <a:ea typeface="宋体" panose="02010600030101010101" pitchFamily="2" charset="-122"/>
                <a:sym typeface="+mn-ea"/>
              </a:rPr>
              <a:t>统称为发电机定理、有源二端网络定理、等效电源定理</a:t>
            </a:r>
            <a:endParaRPr lang="zh-CN" altLang="en-US" sz="2000" b="1"/>
          </a:p>
        </p:txBody>
      </p:sp>
      <p:grpSp>
        <p:nvGrpSpPr>
          <p:cNvPr id="399531" name="Group 171"/>
          <p:cNvGrpSpPr/>
          <p:nvPr/>
        </p:nvGrpSpPr>
        <p:grpSpPr>
          <a:xfrm>
            <a:off x="590550" y="2937193"/>
            <a:ext cx="2362200" cy="2713037"/>
            <a:chOff x="240" y="1187"/>
            <a:chExt cx="1488" cy="1709"/>
          </a:xfrm>
        </p:grpSpPr>
        <p:sp>
          <p:nvSpPr>
            <p:cNvPr id="18438" name="Rectangle 145"/>
            <p:cNvSpPr/>
            <p:nvPr/>
          </p:nvSpPr>
          <p:spPr>
            <a:xfrm>
              <a:off x="240" y="1600"/>
              <a:ext cx="1488" cy="1152"/>
            </a:xfrm>
            <a:prstGeom prst="rect">
              <a:avLst/>
            </a:prstGeom>
            <a:no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39" name="Line 146"/>
            <p:cNvSpPr/>
            <p:nvPr/>
          </p:nvSpPr>
          <p:spPr>
            <a:xfrm>
              <a:off x="240" y="2176"/>
              <a:ext cx="1488" cy="0"/>
            </a:xfrm>
            <a:prstGeom prst="line">
              <a:avLst/>
            </a:prstGeom>
            <a:ln w="9525" cap="flat" cmpd="sng">
              <a:solidFill>
                <a:schemeClr val="tx1"/>
              </a:solidFill>
              <a:prstDash val="solid"/>
              <a:headEnd type="none" w="med" len="med"/>
              <a:tailEnd type="none" w="med" len="med"/>
            </a:ln>
          </p:spPr>
        </p:sp>
        <p:sp>
          <p:nvSpPr>
            <p:cNvPr id="18440" name="Line 147"/>
            <p:cNvSpPr/>
            <p:nvPr/>
          </p:nvSpPr>
          <p:spPr>
            <a:xfrm>
              <a:off x="960" y="1600"/>
              <a:ext cx="0" cy="576"/>
            </a:xfrm>
            <a:prstGeom prst="line">
              <a:avLst/>
            </a:prstGeom>
            <a:ln w="9525" cap="flat" cmpd="sng">
              <a:solidFill>
                <a:schemeClr val="tx1"/>
              </a:solidFill>
              <a:prstDash val="solid"/>
              <a:headEnd type="none" w="med" len="med"/>
              <a:tailEnd type="none" w="med" len="med"/>
            </a:ln>
          </p:spPr>
        </p:sp>
        <p:sp>
          <p:nvSpPr>
            <p:cNvPr id="18441" name="Rectangle 148"/>
            <p:cNvSpPr/>
            <p:nvPr/>
          </p:nvSpPr>
          <p:spPr>
            <a:xfrm>
              <a:off x="1248" y="1552"/>
              <a:ext cx="288" cy="96"/>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42" name="Text Box 149"/>
            <p:cNvSpPr txBox="1"/>
            <p:nvPr/>
          </p:nvSpPr>
          <p:spPr>
            <a:xfrm>
              <a:off x="1248" y="1200"/>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3</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43" name="Rectangle 150"/>
            <p:cNvSpPr/>
            <p:nvPr/>
          </p:nvSpPr>
          <p:spPr>
            <a:xfrm>
              <a:off x="480" y="1552"/>
              <a:ext cx="288" cy="96"/>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44" name="Text Box 151"/>
            <p:cNvSpPr txBox="1"/>
            <p:nvPr/>
          </p:nvSpPr>
          <p:spPr>
            <a:xfrm>
              <a:off x="480" y="1187"/>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1</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45" name="Rectangle 152"/>
            <p:cNvSpPr/>
            <p:nvPr/>
          </p:nvSpPr>
          <p:spPr>
            <a:xfrm>
              <a:off x="432" y="2704"/>
              <a:ext cx="288" cy="96"/>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46" name="Text Box 153"/>
            <p:cNvSpPr txBox="1"/>
            <p:nvPr/>
          </p:nvSpPr>
          <p:spPr>
            <a:xfrm>
              <a:off x="432" y="2329"/>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5</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47" name="Rectangle 154"/>
            <p:cNvSpPr/>
            <p:nvPr/>
          </p:nvSpPr>
          <p:spPr>
            <a:xfrm>
              <a:off x="1200" y="2128"/>
              <a:ext cx="288" cy="96"/>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48" name="Text Box 155"/>
            <p:cNvSpPr txBox="1"/>
            <p:nvPr/>
          </p:nvSpPr>
          <p:spPr>
            <a:xfrm>
              <a:off x="1200" y="1763"/>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4</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49" name="Rectangle 156"/>
            <p:cNvSpPr/>
            <p:nvPr/>
          </p:nvSpPr>
          <p:spPr>
            <a:xfrm>
              <a:off x="432" y="2128"/>
              <a:ext cx="288" cy="96"/>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50" name="Text Box 157"/>
            <p:cNvSpPr txBox="1"/>
            <p:nvPr/>
          </p:nvSpPr>
          <p:spPr>
            <a:xfrm>
              <a:off x="384" y="1763"/>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2</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51" name="Line 158"/>
            <p:cNvSpPr/>
            <p:nvPr/>
          </p:nvSpPr>
          <p:spPr>
            <a:xfrm>
              <a:off x="1056" y="1648"/>
              <a:ext cx="0" cy="240"/>
            </a:xfrm>
            <a:prstGeom prst="line">
              <a:avLst/>
            </a:prstGeom>
            <a:ln w="9525" cap="flat" cmpd="sng">
              <a:solidFill>
                <a:schemeClr val="tx1"/>
              </a:solidFill>
              <a:prstDash val="solid"/>
              <a:headEnd type="none" w="med" len="med"/>
              <a:tailEnd type="triangle" w="med" len="med"/>
            </a:ln>
          </p:spPr>
        </p:sp>
        <p:sp>
          <p:nvSpPr>
            <p:cNvPr id="18452" name="Text Box 159"/>
            <p:cNvSpPr txBox="1"/>
            <p:nvPr/>
          </p:nvSpPr>
          <p:spPr>
            <a:xfrm>
              <a:off x="1056" y="1696"/>
              <a:ext cx="384"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18453" name="Rectangle 160"/>
            <p:cNvSpPr/>
            <p:nvPr/>
          </p:nvSpPr>
          <p:spPr>
            <a:xfrm>
              <a:off x="912" y="1792"/>
              <a:ext cx="96" cy="240"/>
            </a:xfrm>
            <a:prstGeom prst="rect">
              <a:avLst/>
            </a:prstGeom>
            <a:solidFill>
              <a:srgbClr val="66FF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18454" name="Text Box 161"/>
            <p:cNvSpPr txBox="1"/>
            <p:nvPr/>
          </p:nvSpPr>
          <p:spPr>
            <a:xfrm>
              <a:off x="576" y="1696"/>
              <a:ext cx="336"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i="1" baseline="-25000" dirty="0">
                  <a:solidFill>
                    <a:schemeClr val="tx1"/>
                  </a:solidFill>
                  <a:latin typeface="Times New Roman" panose="02020603050405020304" pitchFamily="18" charset="0"/>
                  <a:ea typeface="宋体" panose="02010600030101010101" pitchFamily="2" charset="-122"/>
                </a:rPr>
                <a:t>x</a:t>
              </a:r>
              <a:endParaRPr lang="en-US" altLang="zh-CN" sz="3200" baseline="-25000" dirty="0">
                <a:solidFill>
                  <a:schemeClr val="tx1"/>
                </a:solidFill>
                <a:latin typeface="Times New Roman" panose="02020603050405020304" pitchFamily="18" charset="0"/>
                <a:ea typeface="宋体" panose="02010600030101010101" pitchFamily="2" charset="-122"/>
              </a:endParaRPr>
            </a:p>
          </p:txBody>
        </p:sp>
        <p:sp>
          <p:nvSpPr>
            <p:cNvPr id="18455" name="Text Box 162"/>
            <p:cNvSpPr txBox="1"/>
            <p:nvPr/>
          </p:nvSpPr>
          <p:spPr>
            <a:xfrm>
              <a:off x="864" y="1312"/>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FFFF00"/>
                  </a:solidFill>
                  <a:latin typeface="Times New Roman" panose="02020603050405020304" pitchFamily="18" charset="0"/>
                  <a:ea typeface="宋体" panose="02010600030101010101" pitchFamily="2" charset="-122"/>
                </a:rPr>
                <a:t>a</a:t>
              </a:r>
            </a:p>
          </p:txBody>
        </p:sp>
        <p:sp>
          <p:nvSpPr>
            <p:cNvPr id="18456" name="Text Box 163"/>
            <p:cNvSpPr txBox="1"/>
            <p:nvPr/>
          </p:nvSpPr>
          <p:spPr>
            <a:xfrm>
              <a:off x="864" y="2128"/>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FFFF00"/>
                  </a:solidFill>
                  <a:latin typeface="Times New Roman" panose="02020603050405020304" pitchFamily="18" charset="0"/>
                  <a:ea typeface="宋体" panose="02010600030101010101" pitchFamily="2" charset="-122"/>
                </a:rPr>
                <a:t>b</a:t>
              </a:r>
              <a:endParaRPr lang="en-US" altLang="zh-CN" sz="3200" dirty="0">
                <a:solidFill>
                  <a:srgbClr val="FFFF00"/>
                </a:solidFill>
                <a:latin typeface="Times New Roman" panose="02020603050405020304" pitchFamily="18" charset="0"/>
                <a:ea typeface="宋体" panose="02010600030101010101" pitchFamily="2" charset="-122"/>
              </a:endParaRPr>
            </a:p>
          </p:txBody>
        </p:sp>
        <p:grpSp>
          <p:nvGrpSpPr>
            <p:cNvPr id="18457" name="Group 164"/>
            <p:cNvGrpSpPr/>
            <p:nvPr/>
          </p:nvGrpSpPr>
          <p:grpSpPr>
            <a:xfrm>
              <a:off x="960" y="2512"/>
              <a:ext cx="720" cy="384"/>
              <a:chOff x="864" y="2304"/>
              <a:chExt cx="720" cy="384"/>
            </a:xfrm>
          </p:grpSpPr>
          <p:grpSp>
            <p:nvGrpSpPr>
              <p:cNvPr id="18459" name="Group 165"/>
              <p:cNvGrpSpPr/>
              <p:nvPr/>
            </p:nvGrpSpPr>
            <p:grpSpPr>
              <a:xfrm>
                <a:off x="1056" y="2400"/>
                <a:ext cx="288" cy="288"/>
                <a:chOff x="1056" y="2400"/>
                <a:chExt cx="288" cy="288"/>
              </a:xfrm>
            </p:grpSpPr>
            <p:sp>
              <p:nvSpPr>
                <p:cNvPr id="18462" name="Oval 166"/>
                <p:cNvSpPr/>
                <p:nvPr/>
              </p:nvSpPr>
              <p:spPr>
                <a:xfrm>
                  <a:off x="1056" y="2400"/>
                  <a:ext cx="288" cy="288"/>
                </a:xfrm>
                <a:prstGeom prst="ellipse">
                  <a:avLst/>
                </a:prstGeom>
                <a:solidFill>
                  <a:srgbClr val="66FFFF"/>
                </a:solidFill>
                <a:ln w="952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cxnSp>
              <p:nvCxnSpPr>
                <p:cNvPr id="18463" name="AutoShape 167"/>
                <p:cNvCxnSpPr>
                  <a:stCxn id="18462" idx="2"/>
                  <a:endCxn id="18462" idx="6"/>
                </p:cNvCxnSpPr>
                <p:nvPr/>
              </p:nvCxnSpPr>
              <p:spPr>
                <a:xfrm>
                  <a:off x="1056" y="2544"/>
                  <a:ext cx="288" cy="0"/>
                </a:xfrm>
                <a:prstGeom prst="straightConnector1">
                  <a:avLst/>
                </a:prstGeom>
                <a:ln w="9525" cap="flat" cmpd="sng">
                  <a:solidFill>
                    <a:schemeClr val="tx1"/>
                  </a:solidFill>
                  <a:prstDash val="solid"/>
                  <a:headEnd type="none" w="med" len="med"/>
                  <a:tailEnd type="none" w="med" len="med"/>
                </a:ln>
              </p:spPr>
            </p:cxnSp>
          </p:grpSp>
          <p:sp>
            <p:nvSpPr>
              <p:cNvPr id="18460" name="Text Box 168"/>
              <p:cNvSpPr txBox="1"/>
              <p:nvPr/>
            </p:nvSpPr>
            <p:spPr>
              <a:xfrm>
                <a:off x="864" y="2304"/>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18461" name="Text Box 169"/>
              <p:cNvSpPr txBox="1"/>
              <p:nvPr/>
            </p:nvSpPr>
            <p:spPr>
              <a:xfrm>
                <a:off x="1296" y="2304"/>
                <a:ext cx="288"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grpSp>
        <p:sp>
          <p:nvSpPr>
            <p:cNvPr id="18458" name="Text Box 170"/>
            <p:cNvSpPr txBox="1"/>
            <p:nvPr/>
          </p:nvSpPr>
          <p:spPr>
            <a:xfrm>
              <a:off x="1200" y="2243"/>
              <a:ext cx="384"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u</a:t>
              </a:r>
              <a:r>
                <a:rPr lang="en-US" altLang="zh-CN" sz="3200" baseline="-25000" dirty="0">
                  <a:solidFill>
                    <a:schemeClr val="tx1"/>
                  </a:solidFill>
                  <a:latin typeface="Times New Roman" panose="02020603050405020304" pitchFamily="18" charset="0"/>
                  <a:ea typeface="宋体" panose="02010600030101010101" pitchFamily="2" charset="-122"/>
                </a:rPr>
                <a:t>s</a:t>
              </a:r>
              <a:endParaRPr lang="en-US" altLang="zh-CN" sz="3200" dirty="0">
                <a:solidFill>
                  <a:schemeClr val="tx1"/>
                </a:solidFill>
                <a:latin typeface="Times New Roman" panose="02020603050405020304" pitchFamily="18" charset="0"/>
                <a:ea typeface="宋体" panose="02010600030101010101" pitchFamily="2" charset="-122"/>
              </a:endParaRPr>
            </a:p>
          </p:txBody>
        </p:sp>
      </p:grpSp>
      <p:sp>
        <p:nvSpPr>
          <p:cNvPr id="399502" name="Text Box 142"/>
          <p:cNvSpPr txBox="1"/>
          <p:nvPr/>
        </p:nvSpPr>
        <p:spPr>
          <a:xfrm>
            <a:off x="3200400" y="2587625"/>
            <a:ext cx="5715000" cy="3891280"/>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571500" algn="just" eaLnBrk="1" hangingPunct="1">
              <a:lnSpc>
                <a:spcPct val="130000"/>
              </a:lnSpc>
              <a:spcBef>
                <a:spcPct val="50000"/>
              </a:spcBef>
              <a:buClr>
                <a:srgbClr val="000000"/>
              </a:buClr>
              <a:buNone/>
            </a:pPr>
            <a:r>
              <a:rPr lang="zh-CN" altLang="en-US" sz="2400" b="1" dirty="0">
                <a:effectLst/>
                <a:latin typeface="Times New Roman" panose="02020603050405020304" pitchFamily="18" charset="0"/>
              </a:rPr>
              <a:t>工程实际中，常常碰到只需研究</a:t>
            </a:r>
            <a:r>
              <a:rPr lang="zh-CN" altLang="en-US" sz="2400" b="1" dirty="0">
                <a:solidFill>
                  <a:schemeClr val="accent2"/>
                </a:solidFill>
                <a:effectLst/>
                <a:latin typeface="Times New Roman" panose="02020603050405020304" pitchFamily="18" charset="0"/>
              </a:rPr>
              <a:t>某一支路</a:t>
            </a:r>
            <a:r>
              <a:rPr lang="zh-CN" altLang="en-US" sz="2400" b="1" dirty="0">
                <a:effectLst/>
                <a:latin typeface="Times New Roman" panose="02020603050405020304" pitchFamily="18" charset="0"/>
              </a:rPr>
              <a:t>的情况。这时，可以将除我们需保留的支路外的</a:t>
            </a:r>
            <a:r>
              <a:rPr lang="zh-CN" altLang="en-US" sz="2400" b="1" dirty="0">
                <a:solidFill>
                  <a:schemeClr val="accent2"/>
                </a:solidFill>
                <a:effectLst/>
                <a:latin typeface="Times New Roman" panose="02020603050405020304" pitchFamily="18" charset="0"/>
              </a:rPr>
              <a:t>其余部分</a:t>
            </a:r>
            <a:r>
              <a:rPr lang="zh-CN" altLang="en-US" sz="2400" b="1" dirty="0">
                <a:effectLst/>
                <a:latin typeface="Times New Roman" panose="02020603050405020304" pitchFamily="18" charset="0"/>
              </a:rPr>
              <a:t>的电路(通常为二端网络或称一端口网络),</a:t>
            </a:r>
            <a:r>
              <a:rPr lang="zh-CN" altLang="en-US" sz="2400" b="1" dirty="0">
                <a:solidFill>
                  <a:schemeClr val="accent2"/>
                </a:solidFill>
                <a:effectLst/>
                <a:latin typeface="Times New Roman" panose="02020603050405020304" pitchFamily="18" charset="0"/>
              </a:rPr>
              <a:t>等效变换为较简单的含源支路</a:t>
            </a:r>
            <a:r>
              <a:rPr lang="zh-CN" altLang="en-US" sz="2400" b="1" dirty="0">
                <a:effectLst/>
                <a:latin typeface="Times New Roman" panose="02020603050405020304" pitchFamily="18" charset="0"/>
              </a:rPr>
              <a:t>  (电压源与电阻串联或电流源与电阻并联支路),可大大方便我们的分析和计算。戴维南定理和诺顿定理正是给出了等效含源支路及其计算方法。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99531"/>
                                        </p:tgtEl>
                                        <p:attrNameLst>
                                          <p:attrName>style.visibility</p:attrName>
                                        </p:attrNameLst>
                                      </p:cBhvr>
                                      <p:to>
                                        <p:strVal val="visible"/>
                                      </p:to>
                                    </p:set>
                                    <p:anim calcmode="lin" valueType="num">
                                      <p:cBhvr additive="base">
                                        <p:cTn id="7" dur="500" fill="hold"/>
                                        <p:tgtEl>
                                          <p:spTgt spid="399531"/>
                                        </p:tgtEl>
                                        <p:attrNameLst>
                                          <p:attrName>ppt_x</p:attrName>
                                        </p:attrNameLst>
                                      </p:cBhvr>
                                      <p:tavLst>
                                        <p:tav tm="0">
                                          <p:val>
                                            <p:strVal val="0-#ppt_w/2"/>
                                          </p:val>
                                        </p:tav>
                                        <p:tav tm="100000">
                                          <p:val>
                                            <p:strVal val="#ppt_x"/>
                                          </p:val>
                                        </p:tav>
                                      </p:tavLst>
                                    </p:anim>
                                    <p:anim calcmode="lin" valueType="num">
                                      <p:cBhvr additive="base">
                                        <p:cTn id="8" dur="500" fill="hold"/>
                                        <p:tgtEl>
                                          <p:spTgt spid="3995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99502"/>
                                        </p:tgtEl>
                                        <p:attrNameLst>
                                          <p:attrName>style.visibility</p:attrName>
                                        </p:attrNameLst>
                                      </p:cBhvr>
                                      <p:to>
                                        <p:strVal val="visible"/>
                                      </p:to>
                                    </p:set>
                                    <p:animEffect transition="in" filter="blinds(horizontal)">
                                      <p:cBhvr>
                                        <p:cTn id="13" dur="500"/>
                                        <p:tgtEl>
                                          <p:spTgt spid="399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0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439" name="Text Box 55"/>
          <p:cNvSpPr txBox="1"/>
          <p:nvPr/>
        </p:nvSpPr>
        <p:spPr>
          <a:xfrm>
            <a:off x="533400" y="445135"/>
            <a:ext cx="2057400" cy="518160"/>
          </a:xfrm>
          <a:prstGeom prst="rect">
            <a:avLst/>
          </a:prstGeom>
          <a:noFill/>
          <a:ln w="9525">
            <a:noFill/>
          </a:ln>
        </p:spPr>
        <p:txBody>
          <a:bodyPr>
            <a:spAutoFit/>
          </a:bodyPr>
          <a:lstStyle/>
          <a:p>
            <a:pPr lvl="0" algn="l" eaLnBrk="1" hangingPunct="1">
              <a:spcBef>
                <a:spcPct val="50000"/>
              </a:spcBef>
            </a:pPr>
            <a:r>
              <a:rPr lang="zh-CN" altLang="en-US" sz="2800" b="1" dirty="0">
                <a:solidFill>
                  <a:schemeClr val="accent2"/>
                </a:solidFill>
                <a:latin typeface="Times New Roman" panose="02020603050405020304" pitchFamily="18" charset="0"/>
                <a:ea typeface="宋体" panose="02010600030101010101" pitchFamily="2" charset="-122"/>
              </a:rPr>
              <a:t>1. 概念解释</a:t>
            </a:r>
          </a:p>
        </p:txBody>
      </p:sp>
      <p:sp>
        <p:nvSpPr>
          <p:cNvPr id="400440" name="Text Box 56"/>
          <p:cNvSpPr txBox="1"/>
          <p:nvPr/>
        </p:nvSpPr>
        <p:spPr>
          <a:xfrm>
            <a:off x="381000" y="1143000"/>
            <a:ext cx="2362200" cy="457200"/>
          </a:xfrm>
          <a:prstGeom prst="rect">
            <a:avLst/>
          </a:prstGeom>
          <a:noFill/>
          <a:ln w="9525">
            <a:noFill/>
          </a:ln>
        </p:spPr>
        <p:txBody>
          <a:bodyPr>
            <a:spAutoFit/>
          </a:bodyPr>
          <a:lstStyle/>
          <a:p>
            <a:pPr lvl="0" algn="just" eaLnBrk="1" hangingPunct="1">
              <a:spcBef>
                <a:spcPct val="50000"/>
              </a:spcBef>
            </a:pPr>
            <a:r>
              <a:rPr lang="zh-CN" altLang="en-US" sz="2400" b="1" dirty="0">
                <a:solidFill>
                  <a:srgbClr val="FF0066"/>
                </a:solidFill>
                <a:latin typeface="Times New Roman" panose="02020603050405020304" pitchFamily="18" charset="0"/>
                <a:ea typeface="宋体" panose="02010600030101010101" pitchFamily="2" charset="-122"/>
              </a:rPr>
              <a:t>(1)  端口( </a:t>
            </a:r>
            <a:r>
              <a:rPr lang="en-US" altLang="zh-CN" sz="2400" b="1" i="1" dirty="0">
                <a:solidFill>
                  <a:srgbClr val="FF0066"/>
                </a:solidFill>
                <a:latin typeface="Times New Roman" panose="02020603050405020304" pitchFamily="18" charset="0"/>
                <a:ea typeface="宋体" panose="02010600030101010101" pitchFamily="2" charset="-122"/>
              </a:rPr>
              <a:t>port </a:t>
            </a:r>
            <a:r>
              <a:rPr lang="en-US" altLang="zh-CN" sz="2400" b="1" dirty="0">
                <a:solidFill>
                  <a:srgbClr val="FF0066"/>
                </a:solidFill>
                <a:latin typeface="Times New Roman" panose="02020603050405020304" pitchFamily="18" charset="0"/>
                <a:ea typeface="宋体" panose="02010600030101010101" pitchFamily="2" charset="-122"/>
              </a:rPr>
              <a:t>)</a:t>
            </a:r>
          </a:p>
        </p:txBody>
      </p:sp>
      <p:sp>
        <p:nvSpPr>
          <p:cNvPr id="400441" name="Text Box 57"/>
          <p:cNvSpPr txBox="1"/>
          <p:nvPr/>
        </p:nvSpPr>
        <p:spPr>
          <a:xfrm>
            <a:off x="3200400" y="1831975"/>
            <a:ext cx="5486400" cy="1407795"/>
          </a:xfrm>
          <a:prstGeom prst="rect">
            <a:avLst/>
          </a:prstGeom>
          <a:noFill/>
          <a:ln w="9525">
            <a:noFill/>
          </a:ln>
        </p:spPr>
        <p:txBody>
          <a:bodyPr>
            <a:spAutoFit/>
          </a:bodyPr>
          <a:lstStyle/>
          <a:p>
            <a:pPr lvl="0" algn="just" eaLnBrk="1" hangingPunct="1">
              <a:lnSpc>
                <a:spcPct val="120000"/>
              </a:lnSpc>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端口指电路引出的一对端钮，其中从一个端钮(如</a:t>
            </a:r>
            <a:r>
              <a:rPr lang="en-US" altLang="zh-CN" sz="2400" b="1" dirty="0">
                <a:solidFill>
                  <a:schemeClr val="accent2"/>
                </a:solidFill>
                <a:latin typeface="Times New Roman" panose="02020603050405020304" pitchFamily="18" charset="0"/>
                <a:ea typeface="宋体" panose="02010600030101010101" pitchFamily="2" charset="-122"/>
              </a:rPr>
              <a:t>a</a:t>
            </a:r>
            <a:r>
              <a:rPr lang="en-US" altLang="zh-CN" sz="2400" b="1" dirty="0">
                <a:solidFill>
                  <a:schemeClr val="tx1"/>
                </a:solidFill>
                <a:latin typeface="Times New Roman" panose="02020603050405020304" pitchFamily="18" charset="0"/>
                <a:ea typeface="宋体" panose="02010600030101010101" pitchFamily="2" charset="-122"/>
              </a:rPr>
              <a:t>)</a:t>
            </a:r>
            <a:r>
              <a:rPr lang="zh-CN" altLang="en-US" sz="2400" b="1" dirty="0">
                <a:solidFill>
                  <a:schemeClr val="tx1"/>
                </a:solidFill>
                <a:latin typeface="Times New Roman" panose="02020603050405020304" pitchFamily="18" charset="0"/>
                <a:ea typeface="宋体" panose="02010600030101010101" pitchFamily="2" charset="-122"/>
              </a:rPr>
              <a:t>流入的电流一定等于从另一端钮(如</a:t>
            </a:r>
            <a:r>
              <a:rPr lang="en-US" altLang="zh-CN" sz="2400" b="1" dirty="0">
                <a:solidFill>
                  <a:schemeClr val="accent2"/>
                </a:solidFill>
                <a:latin typeface="Times New Roman" panose="02020603050405020304" pitchFamily="18" charset="0"/>
                <a:ea typeface="宋体" panose="02010600030101010101" pitchFamily="2" charset="-122"/>
              </a:rPr>
              <a:t>b</a:t>
            </a:r>
            <a:r>
              <a:rPr lang="en-US" altLang="zh-CN" sz="2400" b="1" dirty="0">
                <a:solidFill>
                  <a:schemeClr val="tx1"/>
                </a:solidFill>
                <a:latin typeface="Times New Roman" panose="02020603050405020304" pitchFamily="18" charset="0"/>
                <a:ea typeface="宋体" panose="02010600030101010101" pitchFamily="2" charset="-122"/>
              </a:rPr>
              <a:t>)</a:t>
            </a:r>
            <a:r>
              <a:rPr lang="zh-CN" altLang="zh-CN" sz="2400" b="1" dirty="0">
                <a:solidFill>
                  <a:schemeClr val="tx1"/>
                </a:solidFill>
                <a:latin typeface="Times New Roman" panose="02020603050405020304" pitchFamily="18" charset="0"/>
                <a:ea typeface="宋体" panose="02010600030101010101" pitchFamily="2" charset="-122"/>
              </a:rPr>
              <a:t>流出的电流。</a:t>
            </a:r>
            <a:endParaRPr lang="zh-CN" altLang="en-US" sz="2400" b="1" dirty="0">
              <a:solidFill>
                <a:schemeClr val="tx1"/>
              </a:solidFill>
              <a:latin typeface="Times New Roman" panose="02020603050405020304" pitchFamily="18" charset="0"/>
              <a:ea typeface="宋体" panose="02010600030101010101" pitchFamily="2" charset="-122"/>
            </a:endParaRPr>
          </a:p>
        </p:txBody>
      </p:sp>
      <p:grpSp>
        <p:nvGrpSpPr>
          <p:cNvPr id="400442" name="Group 58"/>
          <p:cNvGrpSpPr/>
          <p:nvPr/>
        </p:nvGrpSpPr>
        <p:grpSpPr>
          <a:xfrm>
            <a:off x="958850" y="1485900"/>
            <a:ext cx="2173288" cy="2019300"/>
            <a:chOff x="604" y="816"/>
            <a:chExt cx="1369" cy="1272"/>
          </a:xfrm>
        </p:grpSpPr>
        <p:sp>
          <p:nvSpPr>
            <p:cNvPr id="19467" name="Rectangle 59"/>
            <p:cNvSpPr/>
            <p:nvPr/>
          </p:nvSpPr>
          <p:spPr>
            <a:xfrm>
              <a:off x="604" y="1080"/>
              <a:ext cx="528" cy="816"/>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19468" name="Text Box 60"/>
            <p:cNvSpPr txBox="1"/>
            <p:nvPr/>
          </p:nvSpPr>
          <p:spPr>
            <a:xfrm>
              <a:off x="730" y="1368"/>
              <a:ext cx="219" cy="230"/>
            </a:xfrm>
            <a:prstGeom prst="rect">
              <a:avLst/>
            </a:prstGeom>
            <a:noFill/>
            <a:ln w="9525">
              <a:noFill/>
            </a:ln>
          </p:spPr>
          <p:txBody>
            <a:bodyPr wrap="none" anchor="ctr">
              <a:spAutoFit/>
            </a:bodyPr>
            <a:lstStyle/>
            <a:p>
              <a:pPr lvl="0" eaLnBrk="1" hangingPunct="1">
                <a:spcBef>
                  <a:spcPct val="50000"/>
                </a:spcBef>
              </a:pPr>
              <a:r>
                <a:rPr lang="en-US" altLang="zh-CN" b="1" dirty="0">
                  <a:solidFill>
                    <a:srgbClr val="040000"/>
                  </a:solidFill>
                  <a:latin typeface="Times New Roman" panose="02020603050405020304" pitchFamily="18" charset="0"/>
                  <a:ea typeface="宋体" panose="02010600030101010101" pitchFamily="2" charset="-122"/>
                </a:rPr>
                <a:t>A</a:t>
              </a:r>
              <a:endParaRPr lang="en-US" altLang="zh-CN" sz="2400" b="1" dirty="0">
                <a:solidFill>
                  <a:srgbClr val="040000"/>
                </a:solidFill>
                <a:latin typeface="Times New Roman" panose="02020603050405020304" pitchFamily="18" charset="0"/>
                <a:ea typeface="宋体" panose="02010600030101010101" pitchFamily="2" charset="-122"/>
              </a:endParaRPr>
            </a:p>
          </p:txBody>
        </p:sp>
        <p:sp>
          <p:nvSpPr>
            <p:cNvPr id="19469" name="Freeform 61"/>
            <p:cNvSpPr/>
            <p:nvPr/>
          </p:nvSpPr>
          <p:spPr>
            <a:xfrm>
              <a:off x="1134" y="1211"/>
              <a:ext cx="528" cy="1"/>
            </a:xfrm>
            <a:custGeom>
              <a:avLst/>
              <a:gdLst/>
              <a:ahLst/>
              <a:cxnLst>
                <a:cxn ang="0">
                  <a:pos x="0" y="1"/>
                </a:cxn>
                <a:cxn ang="0">
                  <a:pos x="528" y="0"/>
                </a:cxn>
              </a:cxnLst>
              <a:rect l="0" t="0" r="0" b="0"/>
              <a:pathLst>
                <a:path w="528" h="1">
                  <a:moveTo>
                    <a:pt x="0" y="1"/>
                  </a:moveTo>
                  <a:lnTo>
                    <a:pt x="528"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b="1"/>
            </a:p>
          </p:txBody>
        </p:sp>
        <p:sp>
          <p:nvSpPr>
            <p:cNvPr id="19470" name="Freeform 62"/>
            <p:cNvSpPr/>
            <p:nvPr/>
          </p:nvSpPr>
          <p:spPr>
            <a:xfrm>
              <a:off x="1138" y="1764"/>
              <a:ext cx="516" cy="1"/>
            </a:xfrm>
            <a:custGeom>
              <a:avLst/>
              <a:gdLst/>
              <a:ahLst/>
              <a:cxnLst>
                <a:cxn ang="0">
                  <a:pos x="0" y="0"/>
                </a:cxn>
                <a:cxn ang="0">
                  <a:pos x="516" y="0"/>
                </a:cxn>
              </a:cxnLst>
              <a:rect l="0" t="0" r="0" b="0"/>
              <a:pathLst>
                <a:path w="516" h="1">
                  <a:moveTo>
                    <a:pt x="0" y="0"/>
                  </a:moveTo>
                  <a:lnTo>
                    <a:pt x="516"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b="1"/>
            </a:p>
          </p:txBody>
        </p:sp>
        <p:sp>
          <p:nvSpPr>
            <p:cNvPr id="19471" name="Line 63"/>
            <p:cNvSpPr/>
            <p:nvPr/>
          </p:nvSpPr>
          <p:spPr>
            <a:xfrm flipH="1">
              <a:off x="1276" y="1128"/>
              <a:ext cx="336" cy="0"/>
            </a:xfrm>
            <a:prstGeom prst="line">
              <a:avLst/>
            </a:prstGeom>
            <a:ln w="19050" cap="flat" cmpd="sng">
              <a:solidFill>
                <a:schemeClr val="tx1"/>
              </a:solidFill>
              <a:prstDash val="solid"/>
              <a:headEnd type="none" w="med" len="med"/>
              <a:tailEnd type="stealth" w="sm" len="med"/>
            </a:ln>
          </p:spPr>
        </p:sp>
        <p:sp>
          <p:nvSpPr>
            <p:cNvPr id="19472" name="Line 64"/>
            <p:cNvSpPr/>
            <p:nvPr/>
          </p:nvSpPr>
          <p:spPr>
            <a:xfrm>
              <a:off x="1276" y="1848"/>
              <a:ext cx="336" cy="0"/>
            </a:xfrm>
            <a:prstGeom prst="line">
              <a:avLst/>
            </a:prstGeom>
            <a:ln w="19050" cap="flat" cmpd="sng">
              <a:solidFill>
                <a:schemeClr val="tx1"/>
              </a:solidFill>
              <a:prstDash val="solid"/>
              <a:headEnd type="none" w="med" len="med"/>
              <a:tailEnd type="stealth" w="sm" len="med"/>
            </a:ln>
          </p:spPr>
        </p:sp>
        <p:sp>
          <p:nvSpPr>
            <p:cNvPr id="19473" name="Oval 65"/>
            <p:cNvSpPr/>
            <p:nvPr/>
          </p:nvSpPr>
          <p:spPr>
            <a:xfrm>
              <a:off x="1660" y="1176"/>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19474" name="Oval 66"/>
            <p:cNvSpPr/>
            <p:nvPr/>
          </p:nvSpPr>
          <p:spPr>
            <a:xfrm>
              <a:off x="1660" y="1732"/>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19475" name="Text Box 67"/>
            <p:cNvSpPr txBox="1"/>
            <p:nvPr/>
          </p:nvSpPr>
          <p:spPr>
            <a:xfrm>
              <a:off x="1751" y="1032"/>
              <a:ext cx="211" cy="288"/>
            </a:xfrm>
            <a:prstGeom prst="rect">
              <a:avLst/>
            </a:prstGeom>
            <a:noFill/>
            <a:ln w="9525">
              <a:noFill/>
            </a:ln>
          </p:spPr>
          <p:txBody>
            <a:bodyPr wrap="none" anchor="ctr">
              <a:spAutoFit/>
            </a:bodyPr>
            <a:lstStyle/>
            <a:p>
              <a:pPr lvl="0" eaLnBrk="1" hangingPunct="1">
                <a:spcBef>
                  <a:spcPct val="50000"/>
                </a:spcBef>
              </a:pPr>
              <a:r>
                <a:rPr lang="en-US" altLang="zh-CN" sz="2400" b="1" dirty="0">
                  <a:solidFill>
                    <a:schemeClr val="accent2"/>
                  </a:solidFill>
                  <a:latin typeface="Times New Roman" panose="02020603050405020304" pitchFamily="18" charset="0"/>
                  <a:ea typeface="宋体" panose="02010600030101010101" pitchFamily="2" charset="-122"/>
                </a:rPr>
                <a:t>a</a:t>
              </a:r>
            </a:p>
          </p:txBody>
        </p:sp>
        <p:sp>
          <p:nvSpPr>
            <p:cNvPr id="19476" name="Text Box 68"/>
            <p:cNvSpPr txBox="1"/>
            <p:nvPr/>
          </p:nvSpPr>
          <p:spPr>
            <a:xfrm>
              <a:off x="1751" y="1608"/>
              <a:ext cx="222" cy="288"/>
            </a:xfrm>
            <a:prstGeom prst="rect">
              <a:avLst/>
            </a:prstGeom>
            <a:noFill/>
            <a:ln w="9525">
              <a:noFill/>
            </a:ln>
          </p:spPr>
          <p:txBody>
            <a:bodyPr wrap="none" anchor="ctr">
              <a:spAutoFit/>
            </a:bodyPr>
            <a:lstStyle/>
            <a:p>
              <a:pPr lvl="0" eaLnBrk="1" hangingPunct="1">
                <a:spcBef>
                  <a:spcPct val="50000"/>
                </a:spcBef>
              </a:pPr>
              <a:r>
                <a:rPr lang="en-US" altLang="zh-CN" sz="2400" b="1" dirty="0">
                  <a:solidFill>
                    <a:schemeClr val="accent2"/>
                  </a:solidFill>
                  <a:latin typeface="Times New Roman" panose="02020603050405020304" pitchFamily="18" charset="0"/>
                  <a:ea typeface="宋体" panose="02010600030101010101" pitchFamily="2" charset="-122"/>
                </a:rPr>
                <a:t>b</a:t>
              </a:r>
            </a:p>
          </p:txBody>
        </p:sp>
        <p:sp>
          <p:nvSpPr>
            <p:cNvPr id="19477" name="Text Box 69"/>
            <p:cNvSpPr txBox="1"/>
            <p:nvPr/>
          </p:nvSpPr>
          <p:spPr>
            <a:xfrm>
              <a:off x="1384" y="816"/>
              <a:ext cx="168" cy="288"/>
            </a:xfrm>
            <a:prstGeom prst="rect">
              <a:avLst/>
            </a:prstGeom>
            <a:noFill/>
            <a:ln w="9525">
              <a:noFill/>
            </a:ln>
          </p:spPr>
          <p:txBody>
            <a:bodyPr wrap="none" anchor="ctr">
              <a:spAutoFit/>
            </a:bodyPr>
            <a:lstStyle/>
            <a:p>
              <a:pPr lvl="0" eaLnBrk="1" hangingPunct="1">
                <a:spcBef>
                  <a:spcPct val="50000"/>
                </a:spcBef>
              </a:pPr>
              <a:r>
                <a:rPr lang="en-US" altLang="zh-CN" sz="2400" b="1" i="1" dirty="0">
                  <a:solidFill>
                    <a:schemeClr val="tx1"/>
                  </a:solidFill>
                  <a:latin typeface="Times New Roman" panose="02020603050405020304" pitchFamily="18" charset="0"/>
                  <a:ea typeface="宋体" panose="02010600030101010101" pitchFamily="2" charset="-122"/>
                </a:rPr>
                <a:t>i</a:t>
              </a:r>
            </a:p>
          </p:txBody>
        </p:sp>
        <p:sp>
          <p:nvSpPr>
            <p:cNvPr id="19478" name="Text Box 70"/>
            <p:cNvSpPr txBox="1"/>
            <p:nvPr/>
          </p:nvSpPr>
          <p:spPr>
            <a:xfrm>
              <a:off x="1372" y="1800"/>
              <a:ext cx="168" cy="288"/>
            </a:xfrm>
            <a:prstGeom prst="rect">
              <a:avLst/>
            </a:prstGeom>
            <a:noFill/>
            <a:ln w="9525">
              <a:noFill/>
            </a:ln>
          </p:spPr>
          <p:txBody>
            <a:bodyPr wrap="none" anchor="ctr">
              <a:spAutoFit/>
            </a:bodyPr>
            <a:lstStyle/>
            <a:p>
              <a:pPr lvl="0" eaLnBrk="1" hangingPunct="1">
                <a:spcBef>
                  <a:spcPct val="50000"/>
                </a:spcBef>
              </a:pPr>
              <a:r>
                <a:rPr lang="en-US" altLang="zh-CN" sz="2400" b="1" i="1" dirty="0">
                  <a:solidFill>
                    <a:schemeClr val="tx1"/>
                  </a:solidFill>
                  <a:latin typeface="Times New Roman" panose="02020603050405020304" pitchFamily="18" charset="0"/>
                  <a:ea typeface="宋体" panose="02010600030101010101" pitchFamily="2" charset="-122"/>
                </a:rPr>
                <a:t>i</a:t>
              </a:r>
            </a:p>
          </p:txBody>
        </p:sp>
      </p:grpSp>
      <p:sp>
        <p:nvSpPr>
          <p:cNvPr id="400455" name="Text Box 71"/>
          <p:cNvSpPr txBox="1"/>
          <p:nvPr/>
        </p:nvSpPr>
        <p:spPr>
          <a:xfrm>
            <a:off x="381000" y="3581400"/>
            <a:ext cx="6096000" cy="457200"/>
          </a:xfrm>
          <a:prstGeom prst="rect">
            <a:avLst/>
          </a:prstGeom>
          <a:noFill/>
          <a:ln w="9525">
            <a:noFill/>
          </a:ln>
        </p:spPr>
        <p:txBody>
          <a:bodyPr>
            <a:spAutoFit/>
          </a:bodyPr>
          <a:lstStyle/>
          <a:p>
            <a:pPr lvl="0" algn="l" eaLnBrk="1" hangingPunct="1">
              <a:spcBef>
                <a:spcPct val="50000"/>
              </a:spcBef>
            </a:pPr>
            <a:r>
              <a:rPr lang="zh-CN" altLang="en-US" sz="2400" b="1" dirty="0">
                <a:solidFill>
                  <a:srgbClr val="FF0066"/>
                </a:solidFill>
                <a:latin typeface="Times New Roman" panose="02020603050405020304" pitchFamily="18" charset="0"/>
                <a:ea typeface="宋体" panose="02010600030101010101" pitchFamily="2" charset="-122"/>
              </a:rPr>
              <a:t>(2) 一端口网络 (</a:t>
            </a:r>
            <a:r>
              <a:rPr lang="en-US" altLang="zh-CN" sz="2400" b="1" i="1" dirty="0">
                <a:solidFill>
                  <a:srgbClr val="FF0066"/>
                </a:solidFill>
                <a:latin typeface="Times New Roman" panose="02020603050405020304" pitchFamily="18" charset="0"/>
                <a:ea typeface="宋体" panose="02010600030101010101" pitchFamily="2" charset="-122"/>
              </a:rPr>
              <a:t>network</a:t>
            </a:r>
            <a:r>
              <a:rPr lang="en-US" altLang="zh-CN" sz="2400" b="1" dirty="0">
                <a:solidFill>
                  <a:srgbClr val="FF0066"/>
                </a:solidFill>
                <a:latin typeface="Times New Roman" panose="02020603050405020304" pitchFamily="18" charset="0"/>
                <a:ea typeface="宋体" panose="02010600030101010101" pitchFamily="2" charset="-122"/>
              </a:rPr>
              <a:t>) (</a:t>
            </a:r>
            <a:r>
              <a:rPr lang="zh-CN" altLang="en-US" sz="2400" b="1" dirty="0">
                <a:solidFill>
                  <a:srgbClr val="FF0066"/>
                </a:solidFill>
                <a:latin typeface="Times New Roman" panose="02020603050405020304" pitchFamily="18" charset="0"/>
                <a:ea typeface="宋体" panose="02010600030101010101" pitchFamily="2" charset="-122"/>
              </a:rPr>
              <a:t>亦称二端网络)</a:t>
            </a:r>
          </a:p>
        </p:txBody>
      </p:sp>
      <p:sp>
        <p:nvSpPr>
          <p:cNvPr id="400456" name="Text Box 72"/>
          <p:cNvSpPr txBox="1"/>
          <p:nvPr/>
        </p:nvSpPr>
        <p:spPr>
          <a:xfrm>
            <a:off x="990600" y="4114800"/>
            <a:ext cx="69342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网络与外部电路只有一对端钮(或一个端口)联接。</a:t>
            </a:r>
          </a:p>
        </p:txBody>
      </p:sp>
      <p:sp>
        <p:nvSpPr>
          <p:cNvPr id="400457" name="Text Box 73"/>
          <p:cNvSpPr txBox="1"/>
          <p:nvPr/>
        </p:nvSpPr>
        <p:spPr>
          <a:xfrm>
            <a:off x="381000" y="4690110"/>
            <a:ext cx="6400800" cy="457200"/>
          </a:xfrm>
          <a:prstGeom prst="rect">
            <a:avLst/>
          </a:prstGeom>
          <a:noFill/>
          <a:ln w="9525">
            <a:noFill/>
          </a:ln>
        </p:spPr>
        <p:txBody>
          <a:bodyPr>
            <a:spAutoFit/>
          </a:bodyPr>
          <a:lstStyle/>
          <a:p>
            <a:pPr lvl="0" algn="l" eaLnBrk="1" hangingPunct="1">
              <a:spcBef>
                <a:spcPct val="50000"/>
              </a:spcBef>
            </a:pPr>
            <a:r>
              <a:rPr lang="zh-CN" altLang="en-US" sz="2400" b="1" dirty="0">
                <a:solidFill>
                  <a:srgbClr val="FF0066"/>
                </a:solidFill>
                <a:latin typeface="Times New Roman" panose="02020603050405020304" pitchFamily="18" charset="0"/>
                <a:ea typeface="宋体" panose="02010600030101010101" pitchFamily="2" charset="-122"/>
              </a:rPr>
              <a:t>(3) 含源(</a:t>
            </a:r>
            <a:r>
              <a:rPr lang="en-US" altLang="zh-CN" sz="2400" b="1" dirty="0">
                <a:solidFill>
                  <a:srgbClr val="FF0066"/>
                </a:solidFill>
                <a:latin typeface="Times New Roman" panose="02020603050405020304" pitchFamily="18" charset="0"/>
                <a:ea typeface="宋体" panose="02010600030101010101" pitchFamily="2" charset="-122"/>
              </a:rPr>
              <a:t>active)</a:t>
            </a:r>
            <a:r>
              <a:rPr lang="zh-CN" altLang="en-US" sz="2400" b="1" dirty="0">
                <a:solidFill>
                  <a:srgbClr val="FF0066"/>
                </a:solidFill>
                <a:latin typeface="Times New Roman" panose="02020603050405020304" pitchFamily="18" charset="0"/>
                <a:ea typeface="宋体" panose="02010600030101010101" pitchFamily="2" charset="-122"/>
              </a:rPr>
              <a:t>与无源(</a:t>
            </a:r>
            <a:r>
              <a:rPr lang="en-US" altLang="zh-CN" sz="2400" b="1" dirty="0">
                <a:solidFill>
                  <a:srgbClr val="FF0066"/>
                </a:solidFill>
                <a:latin typeface="Times New Roman" panose="02020603050405020304" pitchFamily="18" charset="0"/>
                <a:ea typeface="宋体" panose="02010600030101010101" pitchFamily="2" charset="-122"/>
              </a:rPr>
              <a:t>passive)</a:t>
            </a:r>
            <a:r>
              <a:rPr lang="zh-CN" altLang="en-US" sz="2400" b="1" dirty="0">
                <a:solidFill>
                  <a:srgbClr val="FF0066"/>
                </a:solidFill>
                <a:latin typeface="Times New Roman" panose="02020603050405020304" pitchFamily="18" charset="0"/>
                <a:ea typeface="宋体" panose="02010600030101010101" pitchFamily="2" charset="-122"/>
              </a:rPr>
              <a:t>一端口网络</a:t>
            </a:r>
          </a:p>
        </p:txBody>
      </p:sp>
      <p:sp>
        <p:nvSpPr>
          <p:cNvPr id="400458" name="Text Box 74"/>
          <p:cNvSpPr txBox="1"/>
          <p:nvPr/>
        </p:nvSpPr>
        <p:spPr>
          <a:xfrm>
            <a:off x="533400" y="5353050"/>
            <a:ext cx="86106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网络内部</a:t>
            </a:r>
            <a:r>
              <a:rPr lang="zh-CN" altLang="en-US" sz="2400" b="1" dirty="0">
                <a:solidFill>
                  <a:schemeClr val="accent2"/>
                </a:solidFill>
                <a:latin typeface="Times New Roman" panose="02020603050405020304" pitchFamily="18" charset="0"/>
                <a:ea typeface="宋体" panose="02010600030101010101" pitchFamily="2" charset="-122"/>
              </a:rPr>
              <a:t>含有独立电源的</a:t>
            </a:r>
            <a:r>
              <a:rPr lang="zh-CN" altLang="en-US" sz="2400" b="1" dirty="0">
                <a:solidFill>
                  <a:schemeClr val="tx1"/>
                </a:solidFill>
                <a:latin typeface="Times New Roman" panose="02020603050405020304" pitchFamily="18" charset="0"/>
                <a:ea typeface="宋体" panose="02010600030101010101" pitchFamily="2" charset="-122"/>
              </a:rPr>
              <a:t>一端口网络称为</a:t>
            </a:r>
            <a:r>
              <a:rPr lang="zh-CN" altLang="en-US" sz="2400" b="1" dirty="0">
                <a:solidFill>
                  <a:schemeClr val="accent2"/>
                </a:solidFill>
                <a:latin typeface="Times New Roman" panose="02020603050405020304" pitchFamily="18" charset="0"/>
                <a:ea typeface="宋体" panose="02010600030101010101" pitchFamily="2" charset="-122"/>
              </a:rPr>
              <a:t>含源一端口网络。</a:t>
            </a:r>
          </a:p>
        </p:txBody>
      </p:sp>
      <p:sp>
        <p:nvSpPr>
          <p:cNvPr id="400459" name="Text Box 75"/>
          <p:cNvSpPr txBox="1"/>
          <p:nvPr/>
        </p:nvSpPr>
        <p:spPr>
          <a:xfrm>
            <a:off x="533400" y="5810250"/>
            <a:ext cx="86868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网络内部</a:t>
            </a:r>
            <a:r>
              <a:rPr lang="zh-CN" altLang="en-US" sz="2400" b="1" dirty="0">
                <a:solidFill>
                  <a:schemeClr val="accent2"/>
                </a:solidFill>
                <a:latin typeface="Times New Roman" panose="02020603050405020304" pitchFamily="18" charset="0"/>
                <a:ea typeface="宋体" panose="02010600030101010101" pitchFamily="2" charset="-122"/>
              </a:rPr>
              <a:t>不含有独立电源</a:t>
            </a:r>
            <a:r>
              <a:rPr lang="zh-CN" altLang="en-US" sz="2400" b="1" dirty="0">
                <a:solidFill>
                  <a:schemeClr val="tx1"/>
                </a:solidFill>
                <a:latin typeface="Times New Roman" panose="02020603050405020304" pitchFamily="18" charset="0"/>
                <a:ea typeface="宋体" panose="02010600030101010101" pitchFamily="2" charset="-122"/>
              </a:rPr>
              <a:t>的一端口网络称为</a:t>
            </a:r>
            <a:r>
              <a:rPr lang="zh-CN" altLang="en-US" sz="2400" b="1" dirty="0">
                <a:solidFill>
                  <a:schemeClr val="accent2"/>
                </a:solidFill>
                <a:latin typeface="Times New Roman" panose="02020603050405020304" pitchFamily="18" charset="0"/>
                <a:ea typeface="宋体" panose="02010600030101010101" pitchFamily="2" charset="-122"/>
              </a:rPr>
              <a:t>无源一端口网络。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400439"/>
                                        </p:tgtEl>
                                        <p:attrNameLst>
                                          <p:attrName>style.visibility</p:attrName>
                                        </p:attrNameLst>
                                      </p:cBhvr>
                                      <p:to>
                                        <p:strVal val="visible"/>
                                      </p:to>
                                    </p:set>
                                    <p:anim calcmode="lin" valueType="num">
                                      <p:cBhvr additive="base">
                                        <p:cTn id="7" dur="500" fill="hold"/>
                                        <p:tgtEl>
                                          <p:spTgt spid="400439"/>
                                        </p:tgtEl>
                                        <p:attrNameLst>
                                          <p:attrName>ppt_x</p:attrName>
                                        </p:attrNameLst>
                                      </p:cBhvr>
                                      <p:tavLst>
                                        <p:tav tm="0">
                                          <p:val>
                                            <p:strVal val="0-#ppt_w/2"/>
                                          </p:val>
                                        </p:tav>
                                        <p:tav tm="100000">
                                          <p:val>
                                            <p:strVal val="#ppt_x"/>
                                          </p:val>
                                        </p:tav>
                                      </p:tavLst>
                                    </p:anim>
                                    <p:anim calcmode="lin" valueType="num">
                                      <p:cBhvr additive="base">
                                        <p:cTn id="8" dur="500" fill="hold"/>
                                        <p:tgtEl>
                                          <p:spTgt spid="40043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1000"/>
                                  </p:stCondLst>
                                  <p:childTnLst>
                                    <p:set>
                                      <p:cBhvr>
                                        <p:cTn id="11" dur="1" fill="hold">
                                          <p:stCondLst>
                                            <p:cond delay="0"/>
                                          </p:stCondLst>
                                        </p:cTn>
                                        <p:tgtEl>
                                          <p:spTgt spid="400440"/>
                                        </p:tgtEl>
                                        <p:attrNameLst>
                                          <p:attrName>style.visibility</p:attrName>
                                        </p:attrNameLst>
                                      </p:cBhvr>
                                      <p:to>
                                        <p:strVal val="visible"/>
                                      </p:to>
                                    </p:set>
                                    <p:anim calcmode="lin" valueType="num">
                                      <p:cBhvr additive="base">
                                        <p:cTn id="12" dur="500"/>
                                        <p:tgtEl>
                                          <p:spTgt spid="400440"/>
                                        </p:tgtEl>
                                        <p:attrNameLst>
                                          <p:attrName>ppt_x</p:attrName>
                                        </p:attrNameLst>
                                      </p:cBhvr>
                                      <p:tavLst>
                                        <p:tav tm="0">
                                          <p:val>
                                            <p:strVal val="#ppt_x-#ppt_w*1.125000"/>
                                          </p:val>
                                        </p:tav>
                                        <p:tav tm="100000">
                                          <p:val>
                                            <p:strVal val="#ppt_x"/>
                                          </p:val>
                                        </p:tav>
                                      </p:tavLst>
                                    </p:anim>
                                    <p:animEffect transition="in" filter="wipe(right)">
                                      <p:cBhvr>
                                        <p:cTn id="13" dur="500"/>
                                        <p:tgtEl>
                                          <p:spTgt spid="400440"/>
                                        </p:tgtEl>
                                      </p:cBhvr>
                                    </p:animEffect>
                                  </p:childTnLst>
                                </p:cTn>
                              </p:par>
                            </p:childTnLst>
                          </p:cTn>
                        </p:par>
                        <p:par>
                          <p:cTn id="14" fill="hold">
                            <p:stCondLst>
                              <p:cond delay="2000"/>
                            </p:stCondLst>
                            <p:childTnLst>
                              <p:par>
                                <p:cTn id="15" presetID="23" presetClass="entr" presetSubtype="16" fill="hold" nodeType="afterEffect">
                                  <p:stCondLst>
                                    <p:cond delay="0"/>
                                  </p:stCondLst>
                                  <p:childTnLst>
                                    <p:set>
                                      <p:cBhvr>
                                        <p:cTn id="16" dur="1" fill="hold">
                                          <p:stCondLst>
                                            <p:cond delay="0"/>
                                          </p:stCondLst>
                                        </p:cTn>
                                        <p:tgtEl>
                                          <p:spTgt spid="400442"/>
                                        </p:tgtEl>
                                        <p:attrNameLst>
                                          <p:attrName>style.visibility</p:attrName>
                                        </p:attrNameLst>
                                      </p:cBhvr>
                                      <p:to>
                                        <p:strVal val="visible"/>
                                      </p:to>
                                    </p:set>
                                    <p:anim calcmode="lin" valueType="num">
                                      <p:cBhvr>
                                        <p:cTn id="17" dur="500" fill="hold"/>
                                        <p:tgtEl>
                                          <p:spTgt spid="400442"/>
                                        </p:tgtEl>
                                        <p:attrNameLst>
                                          <p:attrName>ppt_w</p:attrName>
                                        </p:attrNameLst>
                                      </p:cBhvr>
                                      <p:tavLst>
                                        <p:tav tm="0">
                                          <p:val>
                                            <p:fltVal val="0"/>
                                          </p:val>
                                        </p:tav>
                                        <p:tav tm="100000">
                                          <p:val>
                                            <p:strVal val="#ppt_w"/>
                                          </p:val>
                                        </p:tav>
                                      </p:tavLst>
                                    </p:anim>
                                    <p:anim calcmode="lin" valueType="num">
                                      <p:cBhvr>
                                        <p:cTn id="18" dur="500" fill="hold"/>
                                        <p:tgtEl>
                                          <p:spTgt spid="400442"/>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00441"/>
                                        </p:tgtEl>
                                        <p:attrNameLst>
                                          <p:attrName>style.visibility</p:attrName>
                                        </p:attrNameLst>
                                      </p:cBhvr>
                                      <p:to>
                                        <p:strVal val="visible"/>
                                      </p:to>
                                    </p:set>
                                    <p:animEffect transition="in" filter="barn(inVertical)">
                                      <p:cBhvr>
                                        <p:cTn id="23" dur="500"/>
                                        <p:tgtEl>
                                          <p:spTgt spid="400441"/>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400455"/>
                                        </p:tgtEl>
                                        <p:attrNameLst>
                                          <p:attrName>style.visibility</p:attrName>
                                        </p:attrNameLst>
                                      </p:cBhvr>
                                      <p:to>
                                        <p:strVal val="visible"/>
                                      </p:to>
                                    </p:set>
                                    <p:anim calcmode="lin" valueType="num">
                                      <p:cBhvr additive="base">
                                        <p:cTn id="28" dur="500" fill="hold"/>
                                        <p:tgtEl>
                                          <p:spTgt spid="400455"/>
                                        </p:tgtEl>
                                        <p:attrNameLst>
                                          <p:attrName>ppt_x</p:attrName>
                                        </p:attrNameLst>
                                      </p:cBhvr>
                                      <p:tavLst>
                                        <p:tav tm="0">
                                          <p:val>
                                            <p:strVal val="0-#ppt_w/2"/>
                                          </p:val>
                                        </p:tav>
                                        <p:tav tm="100000">
                                          <p:val>
                                            <p:strVal val="#ppt_x"/>
                                          </p:val>
                                        </p:tav>
                                      </p:tavLst>
                                    </p:anim>
                                    <p:anim calcmode="lin" valueType="num">
                                      <p:cBhvr additive="base">
                                        <p:cTn id="29" dur="500" fill="hold"/>
                                        <p:tgtEl>
                                          <p:spTgt spid="400455"/>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400456"/>
                                        </p:tgtEl>
                                        <p:attrNameLst>
                                          <p:attrName>style.visibility</p:attrName>
                                        </p:attrNameLst>
                                      </p:cBhvr>
                                      <p:to>
                                        <p:strVal val="visible"/>
                                      </p:to>
                                    </p:set>
                                    <p:animEffect transition="in" filter="blinds(horizontal)">
                                      <p:cBhvr>
                                        <p:cTn id="34" dur="500"/>
                                        <p:tgtEl>
                                          <p:spTgt spid="40045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12" fill="hold" grpId="0" nodeType="clickEffect">
                                  <p:stCondLst>
                                    <p:cond delay="0"/>
                                  </p:stCondLst>
                                  <p:childTnLst>
                                    <p:set>
                                      <p:cBhvr>
                                        <p:cTn id="38" dur="1" fill="hold">
                                          <p:stCondLst>
                                            <p:cond delay="0"/>
                                          </p:stCondLst>
                                        </p:cTn>
                                        <p:tgtEl>
                                          <p:spTgt spid="400457"/>
                                        </p:tgtEl>
                                        <p:attrNameLst>
                                          <p:attrName>style.visibility</p:attrName>
                                        </p:attrNameLst>
                                      </p:cBhvr>
                                      <p:to>
                                        <p:strVal val="visible"/>
                                      </p:to>
                                    </p:set>
                                    <p:anim calcmode="lin" valueType="num">
                                      <p:cBhvr additive="base">
                                        <p:cTn id="39" dur="500" fill="hold"/>
                                        <p:tgtEl>
                                          <p:spTgt spid="400457"/>
                                        </p:tgtEl>
                                        <p:attrNameLst>
                                          <p:attrName>ppt_x</p:attrName>
                                        </p:attrNameLst>
                                      </p:cBhvr>
                                      <p:tavLst>
                                        <p:tav tm="0">
                                          <p:val>
                                            <p:strVal val="0-#ppt_w/2"/>
                                          </p:val>
                                        </p:tav>
                                        <p:tav tm="100000">
                                          <p:val>
                                            <p:strVal val="#ppt_x"/>
                                          </p:val>
                                        </p:tav>
                                      </p:tavLst>
                                    </p:anim>
                                    <p:anim calcmode="lin" valueType="num">
                                      <p:cBhvr additive="base">
                                        <p:cTn id="40" dur="500" fill="hold"/>
                                        <p:tgtEl>
                                          <p:spTgt spid="40045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5" fill="hold" grpId="0" nodeType="clickEffect">
                                  <p:stCondLst>
                                    <p:cond delay="0"/>
                                  </p:stCondLst>
                                  <p:childTnLst>
                                    <p:set>
                                      <p:cBhvr>
                                        <p:cTn id="44" dur="1" fill="hold">
                                          <p:stCondLst>
                                            <p:cond delay="0"/>
                                          </p:stCondLst>
                                        </p:cTn>
                                        <p:tgtEl>
                                          <p:spTgt spid="400458"/>
                                        </p:tgtEl>
                                        <p:attrNameLst>
                                          <p:attrName>style.visibility</p:attrName>
                                        </p:attrNameLst>
                                      </p:cBhvr>
                                      <p:to>
                                        <p:strVal val="visible"/>
                                      </p:to>
                                    </p:set>
                                    <p:animEffect transition="in" filter="blinds(vertical)">
                                      <p:cBhvr>
                                        <p:cTn id="45" dur="500"/>
                                        <p:tgtEl>
                                          <p:spTgt spid="400458"/>
                                        </p:tgtEl>
                                      </p:cBhvr>
                                    </p:animEffect>
                                  </p:childTnLst>
                                </p:cTn>
                              </p:par>
                            </p:childTnLst>
                          </p:cTn>
                        </p:par>
                        <p:par>
                          <p:cTn id="46" fill="hold">
                            <p:stCondLst>
                              <p:cond delay="500"/>
                            </p:stCondLst>
                            <p:childTnLst>
                              <p:par>
                                <p:cTn id="47" presetID="3" presetClass="entr" presetSubtype="5" fill="hold" grpId="0" nodeType="afterEffect">
                                  <p:stCondLst>
                                    <p:cond delay="1000"/>
                                  </p:stCondLst>
                                  <p:childTnLst>
                                    <p:set>
                                      <p:cBhvr>
                                        <p:cTn id="48" dur="1" fill="hold">
                                          <p:stCondLst>
                                            <p:cond delay="0"/>
                                          </p:stCondLst>
                                        </p:cTn>
                                        <p:tgtEl>
                                          <p:spTgt spid="400459"/>
                                        </p:tgtEl>
                                        <p:attrNameLst>
                                          <p:attrName>style.visibility</p:attrName>
                                        </p:attrNameLst>
                                      </p:cBhvr>
                                      <p:to>
                                        <p:strVal val="visible"/>
                                      </p:to>
                                    </p:set>
                                    <p:animEffect transition="in" filter="blinds(vertical)">
                                      <p:cBhvr>
                                        <p:cTn id="49" dur="500"/>
                                        <p:tgtEl>
                                          <p:spTgt spid="400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0439" grpId="0"/>
      <p:bldP spid="400440" grpId="0"/>
      <p:bldP spid="400441" grpId="0"/>
      <p:bldP spid="400455" grpId="0"/>
      <p:bldP spid="400456" grpId="0"/>
      <p:bldP spid="400457" grpId="0"/>
      <p:bldP spid="400458" grpId="0"/>
      <p:bldP spid="400459"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588" name="Text Box 180"/>
          <p:cNvSpPr txBox="1"/>
          <p:nvPr/>
        </p:nvSpPr>
        <p:spPr>
          <a:xfrm>
            <a:off x="633095" y="481330"/>
            <a:ext cx="3404870" cy="518160"/>
          </a:xfrm>
          <a:prstGeom prst="rect">
            <a:avLst/>
          </a:prstGeom>
          <a:noFill/>
          <a:ln w="9525">
            <a:noFill/>
          </a:ln>
        </p:spPr>
        <p:txBody>
          <a:bodyPr wrap="square">
            <a:spAutoFit/>
          </a:bodyPr>
          <a:lstStyle/>
          <a:p>
            <a:pPr lvl="0" algn="l" eaLnBrk="1" hangingPunct="1">
              <a:spcBef>
                <a:spcPct val="50000"/>
              </a:spcBef>
            </a:pPr>
            <a:r>
              <a:rPr lang="en-US" altLang="zh-CN" sz="2800" b="1" i="1" dirty="0">
                <a:solidFill>
                  <a:srgbClr val="C00000"/>
                </a:solidFill>
                <a:latin typeface="Times New Roman" panose="02020603050405020304" pitchFamily="18" charset="0"/>
                <a:ea typeface="宋体" panose="02010600030101010101" pitchFamily="2" charset="-122"/>
                <a:sym typeface="+mn-ea"/>
              </a:rPr>
              <a:t>2.6.1</a:t>
            </a:r>
            <a:r>
              <a:rPr lang="zh-CN" altLang="en-US" sz="2800" b="1" i="1" dirty="0">
                <a:solidFill>
                  <a:srgbClr val="C00000"/>
                </a:solidFill>
                <a:latin typeface="Times New Roman" panose="02020603050405020304" pitchFamily="18" charset="0"/>
                <a:ea typeface="宋体" panose="02010600030101010101" pitchFamily="2" charset="-122"/>
              </a:rPr>
              <a:t>戴维宁定理</a:t>
            </a:r>
          </a:p>
        </p:txBody>
      </p:sp>
      <p:sp>
        <p:nvSpPr>
          <p:cNvPr id="401589" name="Text Box 181"/>
          <p:cNvSpPr txBox="1"/>
          <p:nvPr/>
        </p:nvSpPr>
        <p:spPr>
          <a:xfrm>
            <a:off x="685800" y="1143000"/>
            <a:ext cx="7772400" cy="2830513"/>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571500" algn="just" eaLnBrk="1" hangingPunct="1">
              <a:lnSpc>
                <a:spcPct val="150000"/>
              </a:lnSpc>
              <a:spcBef>
                <a:spcPct val="50000"/>
              </a:spcBef>
              <a:buClr>
                <a:srgbClr val="000000"/>
              </a:buClr>
              <a:buNone/>
            </a:pPr>
            <a:r>
              <a:rPr lang="zh-CN" altLang="en-US" sz="2400" b="1" dirty="0">
                <a:effectLst/>
                <a:latin typeface="Times New Roman" panose="02020603050405020304" pitchFamily="18" charset="0"/>
              </a:rPr>
              <a:t>任何一个线性含有独立电源、线性电阻和线性受控源的一端口网络，对外电路来说，可以用</a:t>
            </a:r>
            <a:r>
              <a:rPr lang="zh-CN" altLang="en-US" sz="2400" b="1" dirty="0">
                <a:solidFill>
                  <a:schemeClr val="accent2"/>
                </a:solidFill>
                <a:effectLst/>
                <a:latin typeface="Times New Roman" panose="02020603050405020304" pitchFamily="18" charset="0"/>
              </a:rPr>
              <a:t>一个电压源(</a:t>
            </a:r>
            <a:r>
              <a:rPr lang="en-US" altLang="zh-CN" sz="2400" b="1" i="1" dirty="0">
                <a:solidFill>
                  <a:schemeClr val="accent2"/>
                </a:solidFill>
                <a:effectLst/>
                <a:latin typeface="Times New Roman" panose="02020603050405020304" pitchFamily="18" charset="0"/>
              </a:rPr>
              <a:t>U</a:t>
            </a:r>
            <a:r>
              <a:rPr lang="en-US" altLang="zh-CN" sz="2400" b="1" baseline="-25000" dirty="0">
                <a:solidFill>
                  <a:schemeClr val="accent2"/>
                </a:solidFill>
                <a:effectLst/>
                <a:latin typeface="Times New Roman" panose="02020603050405020304" pitchFamily="18" charset="0"/>
              </a:rPr>
              <a:t>oc</a:t>
            </a:r>
            <a:r>
              <a:rPr lang="en-US" altLang="zh-CN" sz="2400" b="1" dirty="0">
                <a:solidFill>
                  <a:schemeClr val="accent2"/>
                </a:solidFill>
                <a:effectLst/>
                <a:latin typeface="Times New Roman" panose="02020603050405020304" pitchFamily="18" charset="0"/>
              </a:rPr>
              <a:t>)</a:t>
            </a:r>
            <a:r>
              <a:rPr lang="zh-CN" altLang="en-US" sz="2400" b="1" dirty="0">
                <a:effectLst/>
                <a:latin typeface="Times New Roman" panose="02020603050405020304" pitchFamily="18" charset="0"/>
              </a:rPr>
              <a:t>和</a:t>
            </a:r>
            <a:r>
              <a:rPr lang="zh-CN" altLang="en-US" sz="2400" b="1" dirty="0">
                <a:solidFill>
                  <a:schemeClr val="accent2"/>
                </a:solidFill>
                <a:effectLst/>
                <a:latin typeface="Times New Roman" panose="02020603050405020304" pitchFamily="18" charset="0"/>
              </a:rPr>
              <a:t>电阻</a:t>
            </a:r>
            <a:r>
              <a:rPr lang="en-US" altLang="zh-CN" sz="2400" b="1" i="1" dirty="0">
                <a:solidFill>
                  <a:schemeClr val="accent2"/>
                </a:solidFill>
                <a:effectLst/>
                <a:latin typeface="Times New Roman" panose="02020603050405020304" pitchFamily="18" charset="0"/>
              </a:rPr>
              <a:t>R</a:t>
            </a:r>
            <a:r>
              <a:rPr lang="en-US" altLang="zh-CN" sz="3200" b="1" baseline="-25000" dirty="0">
                <a:solidFill>
                  <a:schemeClr val="accent2"/>
                </a:solidFill>
                <a:effectLst/>
                <a:latin typeface="Times New Roman" panose="02020603050405020304" pitchFamily="18" charset="0"/>
              </a:rPr>
              <a:t>i</a:t>
            </a:r>
            <a:r>
              <a:rPr lang="zh-CN" altLang="en-US" sz="2400" b="1" dirty="0">
                <a:solidFill>
                  <a:schemeClr val="accent2"/>
                </a:solidFill>
                <a:effectLst/>
                <a:latin typeface="Times New Roman" panose="02020603050405020304" pitchFamily="18" charset="0"/>
              </a:rPr>
              <a:t>的串联组合来等效置换</a:t>
            </a:r>
            <a:r>
              <a:rPr lang="zh-CN" altLang="en-US" sz="2400" b="1" dirty="0">
                <a:effectLst/>
                <a:latin typeface="Times New Roman" panose="02020603050405020304" pitchFamily="18" charset="0"/>
              </a:rPr>
              <a:t>；此电压源的电压等于外电路断开时端口处的</a:t>
            </a:r>
            <a:r>
              <a:rPr lang="zh-CN" altLang="en-US" sz="2400" b="1" dirty="0">
                <a:solidFill>
                  <a:schemeClr val="accent2"/>
                </a:solidFill>
                <a:effectLst/>
                <a:latin typeface="Times New Roman" panose="02020603050405020304" pitchFamily="18" charset="0"/>
              </a:rPr>
              <a:t>开路电压</a:t>
            </a:r>
            <a:r>
              <a:rPr lang="zh-CN" altLang="en-US" sz="2400" b="1" dirty="0">
                <a:effectLst/>
                <a:latin typeface="Times New Roman" panose="02020603050405020304" pitchFamily="18" charset="0"/>
              </a:rPr>
              <a:t>，而电阻等于一端口中全部独立电源置零后的</a:t>
            </a:r>
            <a:r>
              <a:rPr lang="zh-CN" altLang="en-US" sz="2400" b="1" dirty="0">
                <a:solidFill>
                  <a:schemeClr val="accent2"/>
                </a:solidFill>
                <a:effectLst/>
                <a:latin typeface="Times New Roman" panose="02020603050405020304" pitchFamily="18" charset="0"/>
              </a:rPr>
              <a:t>端口等效电阻</a:t>
            </a:r>
            <a:r>
              <a:rPr lang="zh-CN" altLang="en-US" sz="2400" b="1" dirty="0">
                <a:effectLst/>
                <a:latin typeface="Times New Roman" panose="02020603050405020304" pitchFamily="18" charset="0"/>
              </a:rPr>
              <a:t>。</a:t>
            </a:r>
          </a:p>
        </p:txBody>
      </p:sp>
      <p:sp>
        <p:nvSpPr>
          <p:cNvPr id="401590" name="AutoShape 182"/>
          <p:cNvSpPr/>
          <p:nvPr/>
        </p:nvSpPr>
        <p:spPr>
          <a:xfrm>
            <a:off x="4038600" y="5181600"/>
            <a:ext cx="609600" cy="304800"/>
          </a:xfrm>
          <a:prstGeom prst="rightArrow">
            <a:avLst>
              <a:gd name="adj1" fmla="val 50000"/>
              <a:gd name="adj2" fmla="val 50000"/>
            </a:avLst>
          </a:prstGeom>
          <a:solidFill>
            <a:srgbClr val="FF00FF"/>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grpSp>
        <p:nvGrpSpPr>
          <p:cNvPr id="401591" name="Group 183"/>
          <p:cNvGrpSpPr/>
          <p:nvPr/>
        </p:nvGrpSpPr>
        <p:grpSpPr>
          <a:xfrm>
            <a:off x="1547495" y="4114800"/>
            <a:ext cx="2174875" cy="1943100"/>
            <a:chOff x="768" y="2496"/>
            <a:chExt cx="1370" cy="1224"/>
          </a:xfrm>
        </p:grpSpPr>
        <p:sp>
          <p:nvSpPr>
            <p:cNvPr id="20509" name="Rectangle 184"/>
            <p:cNvSpPr/>
            <p:nvPr/>
          </p:nvSpPr>
          <p:spPr>
            <a:xfrm>
              <a:off x="768" y="2832"/>
              <a:ext cx="528" cy="816"/>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510" name="Text Box 185"/>
            <p:cNvSpPr txBox="1"/>
            <p:nvPr/>
          </p:nvSpPr>
          <p:spPr>
            <a:xfrm>
              <a:off x="894" y="3072"/>
              <a:ext cx="278" cy="327"/>
            </a:xfrm>
            <a:prstGeom prst="rect">
              <a:avLst/>
            </a:prstGeom>
            <a:noFill/>
            <a:ln w="9525">
              <a:noFill/>
            </a:ln>
          </p:spPr>
          <p:txBody>
            <a:bodyPr wrap="none" anchor="ctr">
              <a:spAutoFit/>
            </a:bodyPr>
            <a:lstStyle/>
            <a:p>
              <a:pPr lvl="0" eaLnBrk="1" hangingPunct="1">
                <a:spcBef>
                  <a:spcPct val="50000"/>
                </a:spcBef>
              </a:pPr>
              <a:r>
                <a:rPr lang="en-US" altLang="zh-CN" dirty="0">
                  <a:solidFill>
                    <a:srgbClr val="040000"/>
                  </a:solidFill>
                  <a:latin typeface="Times New Roman" panose="02020603050405020304" pitchFamily="18" charset="0"/>
                  <a:ea typeface="宋体" panose="02010600030101010101" pitchFamily="2" charset="-122"/>
                </a:rPr>
                <a:t>A</a:t>
              </a:r>
              <a:endParaRPr lang="en-US" altLang="zh-CN" sz="2400" dirty="0">
                <a:solidFill>
                  <a:srgbClr val="040000"/>
                </a:solidFill>
                <a:latin typeface="Times New Roman" panose="02020603050405020304" pitchFamily="18" charset="0"/>
                <a:ea typeface="宋体" panose="02010600030101010101" pitchFamily="2" charset="-122"/>
              </a:endParaRPr>
            </a:p>
          </p:txBody>
        </p:sp>
        <p:sp>
          <p:nvSpPr>
            <p:cNvPr id="20511" name="Freeform 186"/>
            <p:cNvSpPr/>
            <p:nvPr/>
          </p:nvSpPr>
          <p:spPr>
            <a:xfrm>
              <a:off x="1298" y="2891"/>
              <a:ext cx="528" cy="1"/>
            </a:xfrm>
            <a:custGeom>
              <a:avLst/>
              <a:gdLst/>
              <a:ahLst/>
              <a:cxnLst>
                <a:cxn ang="0">
                  <a:pos x="0" y="1"/>
                </a:cxn>
                <a:cxn ang="0">
                  <a:pos x="528" y="0"/>
                </a:cxn>
              </a:cxnLst>
              <a:rect l="0" t="0" r="0" b="0"/>
              <a:pathLst>
                <a:path w="528" h="1">
                  <a:moveTo>
                    <a:pt x="0" y="1"/>
                  </a:moveTo>
                  <a:lnTo>
                    <a:pt x="528"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0512" name="Freeform 187"/>
            <p:cNvSpPr/>
            <p:nvPr/>
          </p:nvSpPr>
          <p:spPr>
            <a:xfrm>
              <a:off x="1302" y="3588"/>
              <a:ext cx="516" cy="1"/>
            </a:xfrm>
            <a:custGeom>
              <a:avLst/>
              <a:gdLst/>
              <a:ahLst/>
              <a:cxnLst>
                <a:cxn ang="0">
                  <a:pos x="0" y="0"/>
                </a:cxn>
                <a:cxn ang="0">
                  <a:pos x="516" y="0"/>
                </a:cxn>
              </a:cxnLst>
              <a:rect l="0" t="0" r="0" b="0"/>
              <a:pathLst>
                <a:path w="516" h="1">
                  <a:moveTo>
                    <a:pt x="0" y="0"/>
                  </a:moveTo>
                  <a:lnTo>
                    <a:pt x="516"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0513" name="Line 188"/>
            <p:cNvSpPr/>
            <p:nvPr/>
          </p:nvSpPr>
          <p:spPr>
            <a:xfrm>
              <a:off x="1440" y="2808"/>
              <a:ext cx="336" cy="0"/>
            </a:xfrm>
            <a:prstGeom prst="line">
              <a:avLst/>
            </a:prstGeom>
            <a:ln w="19050" cap="flat" cmpd="sng">
              <a:solidFill>
                <a:schemeClr val="tx1"/>
              </a:solidFill>
              <a:prstDash val="solid"/>
              <a:headEnd type="none" w="med" len="med"/>
              <a:tailEnd type="stealth" w="sm" len="med"/>
            </a:ln>
          </p:spPr>
        </p:sp>
        <p:sp>
          <p:nvSpPr>
            <p:cNvPr id="20514" name="Oval 189"/>
            <p:cNvSpPr/>
            <p:nvPr/>
          </p:nvSpPr>
          <p:spPr>
            <a:xfrm>
              <a:off x="1824" y="2856"/>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515" name="Oval 190"/>
            <p:cNvSpPr/>
            <p:nvPr/>
          </p:nvSpPr>
          <p:spPr>
            <a:xfrm>
              <a:off x="1824" y="3556"/>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516" name="Text Box 191"/>
            <p:cNvSpPr txBox="1"/>
            <p:nvPr/>
          </p:nvSpPr>
          <p:spPr>
            <a:xfrm>
              <a:off x="1915" y="2712"/>
              <a:ext cx="212" cy="288"/>
            </a:xfrm>
            <a:prstGeom prst="rect">
              <a:avLst/>
            </a:prstGeom>
            <a:noFill/>
            <a:ln w="9525">
              <a:noFill/>
            </a:ln>
          </p:spPr>
          <p:txBody>
            <a:bodyPr wrap="none" anchor="ctr">
              <a:spAutoFit/>
            </a:bodyPr>
            <a:lstStyle/>
            <a:p>
              <a:pPr lvl="0"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0517" name="Text Box 192"/>
            <p:cNvSpPr txBox="1"/>
            <p:nvPr/>
          </p:nvSpPr>
          <p:spPr>
            <a:xfrm>
              <a:off x="1915" y="3432"/>
              <a:ext cx="223" cy="288"/>
            </a:xfrm>
            <a:prstGeom prst="rect">
              <a:avLst/>
            </a:prstGeom>
            <a:noFill/>
            <a:ln w="9525">
              <a:noFill/>
            </a:ln>
          </p:spPr>
          <p:txBody>
            <a:bodyPr wrap="none" anchor="ctr">
              <a:spAutoFit/>
            </a:bodyPr>
            <a:lstStyle/>
            <a:p>
              <a:pPr lvl="0"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0518" name="Text Box 193"/>
            <p:cNvSpPr txBox="1"/>
            <p:nvPr/>
          </p:nvSpPr>
          <p:spPr>
            <a:xfrm>
              <a:off x="1548" y="2496"/>
              <a:ext cx="169" cy="288"/>
            </a:xfrm>
            <a:prstGeom prst="rect">
              <a:avLst/>
            </a:prstGeom>
            <a:noFill/>
            <a:ln w="9525">
              <a:noFill/>
            </a:ln>
          </p:spPr>
          <p:txBody>
            <a:bodyPr wrap="none"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0519" name="Line 194"/>
            <p:cNvSpPr/>
            <p:nvPr/>
          </p:nvSpPr>
          <p:spPr>
            <a:xfrm>
              <a:off x="1695" y="3480"/>
              <a:ext cx="168" cy="0"/>
            </a:xfrm>
            <a:prstGeom prst="line">
              <a:avLst/>
            </a:prstGeom>
            <a:ln w="19050" cap="flat" cmpd="sng">
              <a:solidFill>
                <a:srgbClr val="FF0000"/>
              </a:solidFill>
              <a:prstDash val="solid"/>
              <a:headEnd type="none" w="med" len="med"/>
              <a:tailEnd type="none" w="med" len="med"/>
            </a:ln>
          </p:spPr>
        </p:sp>
        <p:sp>
          <p:nvSpPr>
            <p:cNvPr id="20520" name="Line 195"/>
            <p:cNvSpPr/>
            <p:nvPr/>
          </p:nvSpPr>
          <p:spPr>
            <a:xfrm>
              <a:off x="1695" y="3036"/>
              <a:ext cx="168" cy="0"/>
            </a:xfrm>
            <a:prstGeom prst="line">
              <a:avLst/>
            </a:prstGeom>
            <a:ln w="19050" cap="flat" cmpd="sng">
              <a:solidFill>
                <a:srgbClr val="FF0000"/>
              </a:solidFill>
              <a:prstDash val="solid"/>
              <a:headEnd type="none" w="med" len="med"/>
              <a:tailEnd type="none" w="med" len="med"/>
            </a:ln>
          </p:spPr>
        </p:sp>
        <p:sp>
          <p:nvSpPr>
            <p:cNvPr id="20521" name="Line 196"/>
            <p:cNvSpPr/>
            <p:nvPr/>
          </p:nvSpPr>
          <p:spPr>
            <a:xfrm rot="-5400000">
              <a:off x="1695" y="3036"/>
              <a:ext cx="168" cy="0"/>
            </a:xfrm>
            <a:prstGeom prst="line">
              <a:avLst/>
            </a:prstGeom>
            <a:ln w="19050" cap="flat" cmpd="sng">
              <a:solidFill>
                <a:srgbClr val="FF0000"/>
              </a:solidFill>
              <a:prstDash val="solid"/>
              <a:headEnd type="none" w="med" len="med"/>
              <a:tailEnd type="none" w="med" len="med"/>
            </a:ln>
          </p:spPr>
        </p:sp>
        <p:sp>
          <p:nvSpPr>
            <p:cNvPr id="20522" name="Text Box 197"/>
            <p:cNvSpPr txBox="1"/>
            <p:nvPr/>
          </p:nvSpPr>
          <p:spPr>
            <a:xfrm>
              <a:off x="1648" y="3144"/>
              <a:ext cx="223" cy="288"/>
            </a:xfrm>
            <a:prstGeom prst="rect">
              <a:avLst/>
            </a:prstGeom>
            <a:noFill/>
            <a:ln w="9525">
              <a:noFill/>
            </a:ln>
          </p:spPr>
          <p:txBody>
            <a:bodyPr wrap="none" anchor="ctr">
              <a:spAutoFit/>
            </a:bodyPr>
            <a:lstStyle/>
            <a:p>
              <a:pPr lvl="0"/>
              <a:r>
                <a:rPr lang="en-US" altLang="zh-CN" sz="24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u</a:t>
              </a:r>
            </a:p>
          </p:txBody>
        </p:sp>
      </p:grpSp>
      <p:grpSp>
        <p:nvGrpSpPr>
          <p:cNvPr id="401606" name="Group 198"/>
          <p:cNvGrpSpPr/>
          <p:nvPr/>
        </p:nvGrpSpPr>
        <p:grpSpPr>
          <a:xfrm>
            <a:off x="5029200" y="4191000"/>
            <a:ext cx="2209800" cy="2057400"/>
            <a:chOff x="2976" y="2544"/>
            <a:chExt cx="1392" cy="1296"/>
          </a:xfrm>
        </p:grpSpPr>
        <p:sp>
          <p:nvSpPr>
            <p:cNvPr id="20489" name="Line 199"/>
            <p:cNvSpPr/>
            <p:nvPr/>
          </p:nvSpPr>
          <p:spPr>
            <a:xfrm>
              <a:off x="3600" y="2784"/>
              <a:ext cx="336" cy="0"/>
            </a:xfrm>
            <a:prstGeom prst="line">
              <a:avLst/>
            </a:prstGeom>
            <a:ln w="19050" cap="flat" cmpd="sng">
              <a:solidFill>
                <a:schemeClr val="tx1"/>
              </a:solidFill>
              <a:prstDash val="solid"/>
              <a:headEnd type="none" w="med" len="med"/>
              <a:tailEnd type="stealth" w="sm" len="med"/>
            </a:ln>
          </p:spPr>
        </p:sp>
        <p:sp>
          <p:nvSpPr>
            <p:cNvPr id="20490" name="Text Box 200"/>
            <p:cNvSpPr txBox="1"/>
            <p:nvPr/>
          </p:nvSpPr>
          <p:spPr>
            <a:xfrm>
              <a:off x="3648" y="2544"/>
              <a:ext cx="192"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0491" name="Line 201"/>
            <p:cNvSpPr/>
            <p:nvPr/>
          </p:nvSpPr>
          <p:spPr>
            <a:xfrm>
              <a:off x="3456" y="2880"/>
              <a:ext cx="528" cy="0"/>
            </a:xfrm>
            <a:prstGeom prst="line">
              <a:avLst/>
            </a:prstGeom>
            <a:ln w="19050" cap="flat" cmpd="sng">
              <a:solidFill>
                <a:schemeClr val="tx1"/>
              </a:solidFill>
              <a:prstDash val="solid"/>
              <a:headEnd type="none" w="med" len="med"/>
              <a:tailEnd type="none" w="med" len="med"/>
            </a:ln>
          </p:spPr>
        </p:sp>
        <p:sp>
          <p:nvSpPr>
            <p:cNvPr id="20492" name="Line 202"/>
            <p:cNvSpPr/>
            <p:nvPr/>
          </p:nvSpPr>
          <p:spPr>
            <a:xfrm>
              <a:off x="3456" y="2880"/>
              <a:ext cx="0" cy="864"/>
            </a:xfrm>
            <a:prstGeom prst="line">
              <a:avLst/>
            </a:prstGeom>
            <a:ln w="19050" cap="flat" cmpd="sng">
              <a:solidFill>
                <a:schemeClr val="tx1"/>
              </a:solidFill>
              <a:prstDash val="solid"/>
              <a:headEnd type="none" w="med" len="med"/>
              <a:tailEnd type="none" w="med" len="med"/>
            </a:ln>
          </p:spPr>
        </p:sp>
        <p:sp>
          <p:nvSpPr>
            <p:cNvPr id="20493" name="Line 203"/>
            <p:cNvSpPr/>
            <p:nvPr/>
          </p:nvSpPr>
          <p:spPr>
            <a:xfrm>
              <a:off x="3456" y="3744"/>
              <a:ext cx="528" cy="0"/>
            </a:xfrm>
            <a:prstGeom prst="line">
              <a:avLst/>
            </a:prstGeom>
            <a:ln w="19050" cap="flat" cmpd="sng">
              <a:solidFill>
                <a:schemeClr val="tx1"/>
              </a:solidFill>
              <a:prstDash val="solid"/>
              <a:headEnd type="none" w="med" len="med"/>
              <a:tailEnd type="none" w="med" len="med"/>
            </a:ln>
          </p:spPr>
        </p:sp>
        <p:sp>
          <p:nvSpPr>
            <p:cNvPr id="20494" name="Text Box 204"/>
            <p:cNvSpPr txBox="1"/>
            <p:nvPr/>
          </p:nvSpPr>
          <p:spPr>
            <a:xfrm>
              <a:off x="4032" y="2688"/>
              <a:ext cx="336"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0495" name="Text Box 205"/>
            <p:cNvSpPr txBox="1"/>
            <p:nvPr/>
          </p:nvSpPr>
          <p:spPr>
            <a:xfrm>
              <a:off x="4032" y="3552"/>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0496" name="Rectangle 206"/>
            <p:cNvSpPr/>
            <p:nvPr/>
          </p:nvSpPr>
          <p:spPr>
            <a:xfrm>
              <a:off x="3408" y="2976"/>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497" name="Text Box 207"/>
            <p:cNvSpPr txBox="1"/>
            <p:nvPr/>
          </p:nvSpPr>
          <p:spPr>
            <a:xfrm>
              <a:off x="3120" y="2976"/>
              <a:ext cx="336"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i</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0498" name="Oval 208"/>
            <p:cNvSpPr/>
            <p:nvPr/>
          </p:nvSpPr>
          <p:spPr>
            <a:xfrm>
              <a:off x="3360" y="3408"/>
              <a:ext cx="192" cy="192"/>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cxnSp>
          <p:nvCxnSpPr>
            <p:cNvPr id="20499" name="AutoShape 209"/>
            <p:cNvCxnSpPr>
              <a:stCxn id="20498" idx="0"/>
              <a:endCxn id="20498" idx="4"/>
            </p:cNvCxnSpPr>
            <p:nvPr/>
          </p:nvCxnSpPr>
          <p:spPr>
            <a:xfrm>
              <a:off x="3456" y="3399"/>
              <a:ext cx="0" cy="210"/>
            </a:xfrm>
            <a:prstGeom prst="straightConnector1">
              <a:avLst/>
            </a:prstGeom>
            <a:ln w="19050" cap="flat" cmpd="sng">
              <a:solidFill>
                <a:schemeClr val="tx1"/>
              </a:solidFill>
              <a:prstDash val="solid"/>
              <a:headEnd type="none" w="med" len="med"/>
              <a:tailEnd type="none" w="med" len="med"/>
            </a:ln>
          </p:spPr>
        </p:cxnSp>
        <p:sp>
          <p:nvSpPr>
            <p:cNvPr id="20500" name="Text Box 210"/>
            <p:cNvSpPr txBox="1"/>
            <p:nvPr/>
          </p:nvSpPr>
          <p:spPr>
            <a:xfrm>
              <a:off x="2976" y="3360"/>
              <a:ext cx="432"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U</a:t>
              </a:r>
              <a:r>
                <a:rPr lang="en-US" altLang="zh-CN" sz="3200" baseline="-25000" dirty="0">
                  <a:solidFill>
                    <a:schemeClr val="tx1"/>
                  </a:solidFill>
                  <a:latin typeface="Times New Roman" panose="02020603050405020304" pitchFamily="18" charset="0"/>
                  <a:ea typeface="宋体" panose="02010600030101010101" pitchFamily="2" charset="-122"/>
                </a:rPr>
                <a:t>oc</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0501" name="Oval 211"/>
            <p:cNvSpPr/>
            <p:nvPr/>
          </p:nvSpPr>
          <p:spPr>
            <a:xfrm>
              <a:off x="3984" y="3696"/>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502" name="Oval 212"/>
            <p:cNvSpPr/>
            <p:nvPr/>
          </p:nvSpPr>
          <p:spPr>
            <a:xfrm>
              <a:off x="3984" y="2832"/>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503" name="Text Box 213"/>
            <p:cNvSpPr txBox="1"/>
            <p:nvPr/>
          </p:nvSpPr>
          <p:spPr>
            <a:xfrm>
              <a:off x="3232" y="3216"/>
              <a:ext cx="225" cy="288"/>
            </a:xfrm>
            <a:prstGeom prst="rect">
              <a:avLst/>
            </a:prstGeom>
            <a:noFill/>
            <a:ln w="9525">
              <a:noFill/>
            </a:ln>
          </p:spPr>
          <p:txBody>
            <a:bodyPr wrap="none" anchor="ctr">
              <a:spAutoFit/>
            </a:bodyPr>
            <a:lstStyle/>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20504" name="Text Box 214"/>
            <p:cNvSpPr txBox="1"/>
            <p:nvPr/>
          </p:nvSpPr>
          <p:spPr>
            <a:xfrm>
              <a:off x="3244" y="3552"/>
              <a:ext cx="212" cy="288"/>
            </a:xfrm>
            <a:prstGeom prst="rect">
              <a:avLst/>
            </a:prstGeom>
            <a:noFill/>
            <a:ln w="9525">
              <a:noFill/>
            </a:ln>
          </p:spPr>
          <p:txBody>
            <a:bodyPr wrap="none" anchor="ctr">
              <a:spAutoFit/>
            </a:bodyPr>
            <a:lstStyle/>
            <a:p>
              <a:pPr lvl="0" eaLnBrk="1" hangingPunct="1">
                <a:spcBef>
                  <a:spcPct val="50000"/>
                </a:spcBef>
              </a:pPr>
              <a:r>
                <a:rPr lang="zh-CN" altLang="en-US" sz="2400" dirty="0">
                  <a:solidFill>
                    <a:schemeClr val="tx1"/>
                  </a:solidFill>
                  <a:latin typeface="宋体" panose="02010600030101010101" pitchFamily="2" charset="-122"/>
                  <a:ea typeface="宋体" panose="02010600030101010101" pitchFamily="2" charset="-122"/>
                </a:rPr>
                <a:t>-</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20505" name="Line 215"/>
            <p:cNvSpPr/>
            <p:nvPr/>
          </p:nvSpPr>
          <p:spPr>
            <a:xfrm>
              <a:off x="3999" y="3528"/>
              <a:ext cx="168" cy="0"/>
            </a:xfrm>
            <a:prstGeom prst="line">
              <a:avLst/>
            </a:prstGeom>
            <a:ln w="19050" cap="flat" cmpd="sng">
              <a:solidFill>
                <a:srgbClr val="FF0000"/>
              </a:solidFill>
              <a:prstDash val="solid"/>
              <a:headEnd type="none" w="med" len="med"/>
              <a:tailEnd type="none" w="med" len="med"/>
            </a:ln>
          </p:spPr>
        </p:sp>
        <p:sp>
          <p:nvSpPr>
            <p:cNvPr id="20506" name="Line 216"/>
            <p:cNvSpPr/>
            <p:nvPr/>
          </p:nvSpPr>
          <p:spPr>
            <a:xfrm>
              <a:off x="3999" y="3084"/>
              <a:ext cx="168" cy="0"/>
            </a:xfrm>
            <a:prstGeom prst="line">
              <a:avLst/>
            </a:prstGeom>
            <a:ln w="19050" cap="flat" cmpd="sng">
              <a:solidFill>
                <a:srgbClr val="FF0000"/>
              </a:solidFill>
              <a:prstDash val="solid"/>
              <a:headEnd type="none" w="med" len="med"/>
              <a:tailEnd type="none" w="med" len="med"/>
            </a:ln>
          </p:spPr>
        </p:sp>
        <p:sp>
          <p:nvSpPr>
            <p:cNvPr id="20507" name="Line 217"/>
            <p:cNvSpPr/>
            <p:nvPr/>
          </p:nvSpPr>
          <p:spPr>
            <a:xfrm rot="-5400000">
              <a:off x="3999" y="3084"/>
              <a:ext cx="168" cy="0"/>
            </a:xfrm>
            <a:prstGeom prst="line">
              <a:avLst/>
            </a:prstGeom>
            <a:ln w="19050" cap="flat" cmpd="sng">
              <a:solidFill>
                <a:srgbClr val="FF0000"/>
              </a:solidFill>
              <a:prstDash val="solid"/>
              <a:headEnd type="none" w="med" len="med"/>
              <a:tailEnd type="none" w="med" len="med"/>
            </a:ln>
          </p:spPr>
        </p:sp>
        <p:sp>
          <p:nvSpPr>
            <p:cNvPr id="20508" name="Text Box 218"/>
            <p:cNvSpPr txBox="1"/>
            <p:nvPr/>
          </p:nvSpPr>
          <p:spPr>
            <a:xfrm>
              <a:off x="3952" y="3192"/>
              <a:ext cx="223" cy="288"/>
            </a:xfrm>
            <a:prstGeom prst="rect">
              <a:avLst/>
            </a:prstGeom>
            <a:noFill/>
            <a:ln w="9525">
              <a:noFill/>
            </a:ln>
          </p:spPr>
          <p:txBody>
            <a:bodyPr wrap="none" anchor="ctr">
              <a:spAutoFit/>
            </a:bodyPr>
            <a:lstStyle/>
            <a:p>
              <a:pPr lvl="0"/>
              <a:r>
                <a:rPr lang="en-US" altLang="zh-CN" sz="24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u</a:t>
              </a:r>
            </a:p>
          </p:txBody>
        </p:sp>
      </p:grpSp>
      <p:sp>
        <p:nvSpPr>
          <p:cNvPr id="20487" name="AutoShape 219">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0488" name="AutoShape 220">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01588"/>
                                        </p:tgtEl>
                                        <p:attrNameLst>
                                          <p:attrName>style.visibility</p:attrName>
                                        </p:attrNameLst>
                                      </p:cBhvr>
                                      <p:to>
                                        <p:strVal val="visible"/>
                                      </p:to>
                                    </p:set>
                                    <p:anim calcmode="lin" valueType="num">
                                      <p:cBhvr>
                                        <p:cTn id="7" dur="1000" fill="hold"/>
                                        <p:tgtEl>
                                          <p:spTgt spid="401588"/>
                                        </p:tgtEl>
                                        <p:attrNameLst>
                                          <p:attrName>ppt_w</p:attrName>
                                        </p:attrNameLst>
                                      </p:cBhvr>
                                      <p:tavLst>
                                        <p:tav tm="0">
                                          <p:val>
                                            <p:fltVal val="0"/>
                                          </p:val>
                                        </p:tav>
                                        <p:tav tm="100000">
                                          <p:val>
                                            <p:strVal val="#ppt_w"/>
                                          </p:val>
                                        </p:tav>
                                      </p:tavLst>
                                    </p:anim>
                                    <p:anim calcmode="lin" valueType="num">
                                      <p:cBhvr>
                                        <p:cTn id="8" dur="1000" fill="hold"/>
                                        <p:tgtEl>
                                          <p:spTgt spid="401588"/>
                                        </p:tgtEl>
                                        <p:attrNameLst>
                                          <p:attrName>ppt_h</p:attrName>
                                        </p:attrNameLst>
                                      </p:cBhvr>
                                      <p:tavLst>
                                        <p:tav tm="0">
                                          <p:val>
                                            <p:fltVal val="0"/>
                                          </p:val>
                                        </p:tav>
                                        <p:tav tm="100000">
                                          <p:val>
                                            <p:strVal val="#ppt_h"/>
                                          </p:val>
                                        </p:tav>
                                      </p:tavLst>
                                    </p:anim>
                                    <p:anim calcmode="lin" valueType="num">
                                      <p:cBhvr>
                                        <p:cTn id="9" dur="1000" fill="hold"/>
                                        <p:tgtEl>
                                          <p:spTgt spid="4015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158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401589"/>
                                        </p:tgtEl>
                                        <p:attrNameLst>
                                          <p:attrName>style.visibility</p:attrName>
                                        </p:attrNameLst>
                                      </p:cBhvr>
                                      <p:to>
                                        <p:strVal val="visible"/>
                                      </p:to>
                                    </p:set>
                                    <p:animEffect transition="in" filter="box(out)">
                                      <p:cBhvr>
                                        <p:cTn id="15" dur="500"/>
                                        <p:tgtEl>
                                          <p:spTgt spid="401589"/>
                                        </p:tgtEl>
                                      </p:cBhvr>
                                    </p:animEffect>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nodeType="clickEffect">
                                  <p:stCondLst>
                                    <p:cond delay="0"/>
                                  </p:stCondLst>
                                  <p:childTnLst>
                                    <p:set>
                                      <p:cBhvr>
                                        <p:cTn id="19" dur="1" fill="hold">
                                          <p:stCondLst>
                                            <p:cond delay="0"/>
                                          </p:stCondLst>
                                        </p:cTn>
                                        <p:tgtEl>
                                          <p:spTgt spid="401591"/>
                                        </p:tgtEl>
                                        <p:attrNameLst>
                                          <p:attrName>style.visibility</p:attrName>
                                        </p:attrNameLst>
                                      </p:cBhvr>
                                      <p:to>
                                        <p:strVal val="visible"/>
                                      </p:to>
                                    </p:set>
                                    <p:anim calcmode="lin" valueType="num">
                                      <p:cBhvr>
                                        <p:cTn id="20" dur="500" fill="hold"/>
                                        <p:tgtEl>
                                          <p:spTgt spid="401591"/>
                                        </p:tgtEl>
                                        <p:attrNameLst>
                                          <p:attrName>ppt_x</p:attrName>
                                        </p:attrNameLst>
                                      </p:cBhvr>
                                      <p:tavLst>
                                        <p:tav tm="0">
                                          <p:val>
                                            <p:strVal val="#ppt_x-#ppt_w/2"/>
                                          </p:val>
                                        </p:tav>
                                        <p:tav tm="100000">
                                          <p:val>
                                            <p:strVal val="#ppt_x"/>
                                          </p:val>
                                        </p:tav>
                                      </p:tavLst>
                                    </p:anim>
                                    <p:anim calcmode="lin" valueType="num">
                                      <p:cBhvr>
                                        <p:cTn id="21" dur="500" fill="hold"/>
                                        <p:tgtEl>
                                          <p:spTgt spid="401591"/>
                                        </p:tgtEl>
                                        <p:attrNameLst>
                                          <p:attrName>ppt_y</p:attrName>
                                        </p:attrNameLst>
                                      </p:cBhvr>
                                      <p:tavLst>
                                        <p:tav tm="0">
                                          <p:val>
                                            <p:strVal val="#ppt_y"/>
                                          </p:val>
                                        </p:tav>
                                        <p:tav tm="100000">
                                          <p:val>
                                            <p:strVal val="#ppt_y"/>
                                          </p:val>
                                        </p:tav>
                                      </p:tavLst>
                                    </p:anim>
                                    <p:anim calcmode="lin" valueType="num">
                                      <p:cBhvr>
                                        <p:cTn id="22" dur="500" fill="hold"/>
                                        <p:tgtEl>
                                          <p:spTgt spid="401591"/>
                                        </p:tgtEl>
                                        <p:attrNameLst>
                                          <p:attrName>ppt_w</p:attrName>
                                        </p:attrNameLst>
                                      </p:cBhvr>
                                      <p:tavLst>
                                        <p:tav tm="0">
                                          <p:val>
                                            <p:fltVal val="0"/>
                                          </p:val>
                                        </p:tav>
                                        <p:tav tm="100000">
                                          <p:val>
                                            <p:strVal val="#ppt_w"/>
                                          </p:val>
                                        </p:tav>
                                      </p:tavLst>
                                    </p:anim>
                                    <p:anim calcmode="lin" valueType="num">
                                      <p:cBhvr>
                                        <p:cTn id="23" dur="500" fill="hold"/>
                                        <p:tgtEl>
                                          <p:spTgt spid="401591"/>
                                        </p:tgtEl>
                                        <p:attrNameLst>
                                          <p:attrName>ppt_h</p:attrName>
                                        </p:attrNameLst>
                                      </p:cBhvr>
                                      <p:tavLst>
                                        <p:tav tm="0">
                                          <p:val>
                                            <p:strVal val="#ppt_h"/>
                                          </p:val>
                                        </p:tav>
                                        <p:tav tm="100000">
                                          <p:val>
                                            <p:strVal val="#ppt_h"/>
                                          </p:val>
                                        </p:tav>
                                      </p:tavLst>
                                    </p:anim>
                                  </p:childTnLst>
                                </p:cTn>
                              </p:par>
                            </p:childTnLst>
                          </p:cTn>
                        </p:par>
                        <p:par>
                          <p:cTn id="24" fill="hold">
                            <p:stCondLst>
                              <p:cond delay="500"/>
                            </p:stCondLst>
                            <p:childTnLst>
                              <p:par>
                                <p:cTn id="25" presetID="12" presetClass="entr" presetSubtype="4" fill="hold" grpId="0" nodeType="afterEffect">
                                  <p:stCondLst>
                                    <p:cond delay="0"/>
                                  </p:stCondLst>
                                  <p:childTnLst>
                                    <p:set>
                                      <p:cBhvr>
                                        <p:cTn id="26" dur="1" fill="hold">
                                          <p:stCondLst>
                                            <p:cond delay="0"/>
                                          </p:stCondLst>
                                        </p:cTn>
                                        <p:tgtEl>
                                          <p:spTgt spid="401590"/>
                                        </p:tgtEl>
                                        <p:attrNameLst>
                                          <p:attrName>style.visibility</p:attrName>
                                        </p:attrNameLst>
                                      </p:cBhvr>
                                      <p:to>
                                        <p:strVal val="visible"/>
                                      </p:to>
                                    </p:set>
                                    <p:anim calcmode="lin" valueType="num">
                                      <p:cBhvr additive="base">
                                        <p:cTn id="27" dur="500"/>
                                        <p:tgtEl>
                                          <p:spTgt spid="401590"/>
                                        </p:tgtEl>
                                        <p:attrNameLst>
                                          <p:attrName>ppt_y</p:attrName>
                                        </p:attrNameLst>
                                      </p:cBhvr>
                                      <p:tavLst>
                                        <p:tav tm="0">
                                          <p:val>
                                            <p:strVal val="#ppt_y+#ppt_h*1.125000"/>
                                          </p:val>
                                        </p:tav>
                                        <p:tav tm="100000">
                                          <p:val>
                                            <p:strVal val="#ppt_y"/>
                                          </p:val>
                                        </p:tav>
                                      </p:tavLst>
                                    </p:anim>
                                    <p:animEffect transition="in" filter="wipe(up)">
                                      <p:cBhvr>
                                        <p:cTn id="28" dur="500"/>
                                        <p:tgtEl>
                                          <p:spTgt spid="40159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401606"/>
                                        </p:tgtEl>
                                        <p:attrNameLst>
                                          <p:attrName>style.visibility</p:attrName>
                                        </p:attrNameLst>
                                      </p:cBhvr>
                                      <p:to>
                                        <p:strVal val="visible"/>
                                      </p:to>
                                    </p:set>
                                    <p:animEffect transition="in" filter="wipe(right)">
                                      <p:cBhvr>
                                        <p:cTn id="33" dur="500"/>
                                        <p:tgtEl>
                                          <p:spTgt spid="401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588" grpId="0"/>
      <p:bldP spid="401589" grpId="0"/>
      <p:bldP spid="401590"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609" name="Text Box 177"/>
          <p:cNvSpPr txBox="1"/>
          <p:nvPr/>
        </p:nvSpPr>
        <p:spPr>
          <a:xfrm>
            <a:off x="533400" y="401955"/>
            <a:ext cx="1219200" cy="579120"/>
          </a:xfrm>
          <a:prstGeom prst="rect">
            <a:avLst/>
          </a:prstGeom>
          <a:noFill/>
          <a:ln w="9525">
            <a:noFill/>
          </a:ln>
        </p:spPr>
        <p:txBody>
          <a:bodyPr>
            <a:spAutoFit/>
          </a:bodyPr>
          <a:lstStyle/>
          <a:p>
            <a:pPr lvl="0" algn="l" eaLnBrk="1" hangingPunct="1">
              <a:spcBef>
                <a:spcPct val="50000"/>
              </a:spcBef>
            </a:pPr>
            <a:r>
              <a:rPr lang="zh-CN" altLang="en-US" sz="3200" b="1" i="1" dirty="0">
                <a:solidFill>
                  <a:srgbClr val="C00000"/>
                </a:solidFill>
                <a:latin typeface="Times New Roman" panose="02020603050405020304" pitchFamily="18" charset="0"/>
                <a:ea typeface="宋体" panose="02010600030101010101" pitchFamily="2" charset="-122"/>
              </a:rPr>
              <a:t>证明:</a:t>
            </a:r>
          </a:p>
        </p:txBody>
      </p:sp>
      <p:sp>
        <p:nvSpPr>
          <p:cNvPr id="402610" name="Text Box 178"/>
          <p:cNvSpPr txBox="1"/>
          <p:nvPr/>
        </p:nvSpPr>
        <p:spPr>
          <a:xfrm>
            <a:off x="762000" y="1277620"/>
            <a:ext cx="685800" cy="57943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r>
              <a:rPr lang="en-US" altLang="zh-CN" sz="3200" dirty="0">
                <a:solidFill>
                  <a:schemeClr val="accent2"/>
                </a:solidFill>
                <a:latin typeface="Times New Roman" panose="02020603050405020304" pitchFamily="18" charset="0"/>
                <a:ea typeface="宋体" panose="02010600030101010101" pitchFamily="2" charset="-122"/>
              </a:rPr>
              <a:t>a</a:t>
            </a:r>
            <a:r>
              <a:rPr lang="en-US" altLang="zh-CN" sz="2400" dirty="0">
                <a:solidFill>
                  <a:schemeClr val="accent2"/>
                </a:solidFill>
                <a:latin typeface="Times New Roman" panose="02020603050405020304" pitchFamily="18" charset="0"/>
                <a:ea typeface="宋体" panose="02010600030101010101" pitchFamily="2" charset="-122"/>
              </a:rPr>
              <a:t>)</a:t>
            </a:r>
          </a:p>
        </p:txBody>
      </p:sp>
      <p:sp>
        <p:nvSpPr>
          <p:cNvPr id="402611" name="Text Box 179"/>
          <p:cNvSpPr txBox="1"/>
          <p:nvPr/>
        </p:nvSpPr>
        <p:spPr>
          <a:xfrm>
            <a:off x="8077200" y="1636395"/>
            <a:ext cx="685800" cy="57943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r>
              <a:rPr lang="en-US" altLang="zh-CN" sz="3200" dirty="0">
                <a:solidFill>
                  <a:schemeClr val="accent2"/>
                </a:solidFill>
                <a:latin typeface="Times New Roman" panose="02020603050405020304" pitchFamily="18" charset="0"/>
                <a:ea typeface="宋体" panose="02010600030101010101" pitchFamily="2" charset="-122"/>
              </a:rPr>
              <a:t>b</a:t>
            </a:r>
            <a:r>
              <a:rPr lang="en-US" altLang="zh-CN" sz="2400" dirty="0">
                <a:solidFill>
                  <a:schemeClr val="accent2"/>
                </a:solidFill>
                <a:latin typeface="Times New Roman" panose="02020603050405020304" pitchFamily="18" charset="0"/>
                <a:ea typeface="宋体" panose="02010600030101010101" pitchFamily="2" charset="-122"/>
              </a:rPr>
              <a:t>)</a:t>
            </a:r>
          </a:p>
        </p:txBody>
      </p:sp>
      <p:sp>
        <p:nvSpPr>
          <p:cNvPr id="402612" name="AutoShape 180"/>
          <p:cNvSpPr/>
          <p:nvPr/>
        </p:nvSpPr>
        <p:spPr>
          <a:xfrm>
            <a:off x="4419600" y="1788795"/>
            <a:ext cx="533400" cy="304800"/>
          </a:xfrm>
          <a:prstGeom prst="rightArrow">
            <a:avLst>
              <a:gd name="adj1" fmla="val 50000"/>
              <a:gd name="adj2" fmla="val 43750"/>
            </a:avLst>
          </a:prstGeom>
          <a:no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402613" name="Text Box 181"/>
          <p:cNvSpPr txBox="1"/>
          <p:nvPr/>
        </p:nvSpPr>
        <p:spPr>
          <a:xfrm>
            <a:off x="228600" y="2459355"/>
            <a:ext cx="914400" cy="57943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(对</a:t>
            </a:r>
            <a:r>
              <a:rPr lang="en-US" altLang="zh-CN" sz="3200" dirty="0">
                <a:solidFill>
                  <a:schemeClr val="accent2"/>
                </a:solidFill>
                <a:latin typeface="Times New Roman" panose="02020603050405020304" pitchFamily="18" charset="0"/>
                <a:ea typeface="宋体" panose="02010600030101010101" pitchFamily="2" charset="-122"/>
              </a:rPr>
              <a:t>a</a:t>
            </a:r>
            <a:r>
              <a:rPr lang="en-US" altLang="zh-CN" sz="2400" dirty="0">
                <a:solidFill>
                  <a:schemeClr val="accent2"/>
                </a:solidFill>
                <a:latin typeface="Times New Roman" panose="02020603050405020304" pitchFamily="18" charset="0"/>
                <a:ea typeface="宋体" panose="02010600030101010101" pitchFamily="2" charset="-122"/>
              </a:rPr>
              <a:t>)</a:t>
            </a:r>
          </a:p>
        </p:txBody>
      </p:sp>
      <p:sp>
        <p:nvSpPr>
          <p:cNvPr id="402614" name="Text Box 182"/>
          <p:cNvSpPr txBox="1"/>
          <p:nvPr/>
        </p:nvSpPr>
        <p:spPr>
          <a:xfrm>
            <a:off x="1181100" y="2459038"/>
            <a:ext cx="7010400" cy="822960"/>
          </a:xfrm>
          <a:prstGeom prst="rect">
            <a:avLst/>
          </a:prstGeom>
          <a:noFill/>
          <a:ln w="9525">
            <a:noFill/>
          </a:ln>
        </p:spPr>
        <p:txBody>
          <a:bodyPr>
            <a:spAutoFit/>
          </a:bodyPr>
          <a:lstStyle/>
          <a:p>
            <a:pPr lvl="0" algn="just" eaLnBrk="1" hangingPunct="1">
              <a:spcBef>
                <a:spcPct val="50000"/>
              </a:spcBef>
            </a:pPr>
            <a:r>
              <a:rPr lang="zh-CN" altLang="en-US" sz="2400" dirty="0">
                <a:solidFill>
                  <a:schemeClr val="accent2"/>
                </a:solidFill>
                <a:latin typeface="隶书" panose="02010509060101010101" pitchFamily="49" charset="-122"/>
                <a:ea typeface="隶书" panose="02010509060101010101" pitchFamily="49" charset="-122"/>
              </a:rPr>
              <a:t>将外部电路用电流源替代，此时</a:t>
            </a:r>
            <a:r>
              <a:rPr lang="en-US" altLang="zh-CN" sz="2400" i="1" dirty="0">
                <a:solidFill>
                  <a:schemeClr val="accent2"/>
                </a:solidFill>
                <a:latin typeface="隶书" panose="02010509060101010101" pitchFamily="49" charset="-122"/>
                <a:ea typeface="隶书" panose="02010509060101010101" pitchFamily="49" charset="-122"/>
              </a:rPr>
              <a:t>u</a:t>
            </a:r>
            <a:r>
              <a:rPr lang="en-US" altLang="zh-CN" sz="2400" dirty="0">
                <a:solidFill>
                  <a:schemeClr val="accent2"/>
                </a:solidFill>
                <a:latin typeface="隶书" panose="02010509060101010101" pitchFamily="49" charset="-122"/>
                <a:ea typeface="隶书" panose="02010509060101010101" pitchFamily="49" charset="-122"/>
              </a:rPr>
              <a:t>, </a:t>
            </a:r>
            <a:r>
              <a:rPr lang="en-US" altLang="zh-CN" sz="2400" i="1" dirty="0">
                <a:solidFill>
                  <a:schemeClr val="accent2"/>
                </a:solidFill>
                <a:latin typeface="隶书" panose="02010509060101010101" pitchFamily="49" charset="-122"/>
                <a:ea typeface="隶书" panose="02010509060101010101" pitchFamily="49" charset="-122"/>
              </a:rPr>
              <a:t>i</a:t>
            </a:r>
            <a:r>
              <a:rPr lang="zh-CN" altLang="en-US" sz="2400" dirty="0">
                <a:solidFill>
                  <a:schemeClr val="accent2"/>
                </a:solidFill>
                <a:latin typeface="隶书" panose="02010509060101010101" pitchFamily="49" charset="-122"/>
                <a:ea typeface="隶书" panose="02010509060101010101" pitchFamily="49" charset="-122"/>
              </a:rPr>
              <a:t>值不变。计算</a:t>
            </a:r>
            <a:r>
              <a:rPr lang="en-US" altLang="zh-CN" sz="2400" i="1" dirty="0">
                <a:solidFill>
                  <a:schemeClr val="accent2"/>
                </a:solidFill>
                <a:latin typeface="隶书" panose="02010509060101010101" pitchFamily="49" charset="-122"/>
                <a:ea typeface="隶书" panose="02010509060101010101" pitchFamily="49" charset="-122"/>
              </a:rPr>
              <a:t>u</a:t>
            </a:r>
            <a:r>
              <a:rPr lang="zh-CN" altLang="en-US" sz="2400" dirty="0">
                <a:solidFill>
                  <a:schemeClr val="accent2"/>
                </a:solidFill>
                <a:latin typeface="隶书" panose="02010509060101010101" pitchFamily="49" charset="-122"/>
                <a:ea typeface="隶书" panose="02010509060101010101" pitchFamily="49" charset="-122"/>
              </a:rPr>
              <a:t>值。（用叠加定理）</a:t>
            </a:r>
          </a:p>
        </p:txBody>
      </p:sp>
      <p:sp>
        <p:nvSpPr>
          <p:cNvPr id="402615" name="Text Box 183"/>
          <p:cNvSpPr txBox="1"/>
          <p:nvPr/>
        </p:nvSpPr>
        <p:spPr>
          <a:xfrm>
            <a:off x="2819400" y="3586798"/>
            <a:ext cx="533400" cy="579437"/>
          </a:xfrm>
          <a:prstGeom prst="rect">
            <a:avLst/>
          </a:prstGeom>
          <a:noFill/>
          <a:ln w="9525">
            <a:noFill/>
          </a:ln>
        </p:spPr>
        <p:txBody>
          <a:bodyPr>
            <a:spAutoFit/>
          </a:bodyPr>
          <a:lstStyle/>
          <a:p>
            <a:pPr lvl="0" algn="l" eaLnBrk="1" hangingPunct="1">
              <a:spcBef>
                <a:spcPct val="50000"/>
              </a:spcBef>
            </a:pPr>
            <a:r>
              <a:rPr lang="zh-CN" altLang="en-US" sz="3200" dirty="0">
                <a:solidFill>
                  <a:schemeClr val="accent2"/>
                </a:solidFill>
                <a:latin typeface="Times New Roman" panose="02020603050405020304" pitchFamily="18" charset="0"/>
                <a:ea typeface="宋体" panose="02010600030101010101" pitchFamily="2" charset="-122"/>
              </a:rPr>
              <a:t>=</a:t>
            </a:r>
          </a:p>
        </p:txBody>
      </p:sp>
      <p:sp>
        <p:nvSpPr>
          <p:cNvPr id="402616" name="Text Box 184"/>
          <p:cNvSpPr txBox="1"/>
          <p:nvPr/>
        </p:nvSpPr>
        <p:spPr>
          <a:xfrm>
            <a:off x="5334000" y="3510598"/>
            <a:ext cx="457200" cy="579437"/>
          </a:xfrm>
          <a:prstGeom prst="rect">
            <a:avLst/>
          </a:prstGeom>
          <a:noFill/>
          <a:ln w="9525">
            <a:noFill/>
          </a:ln>
        </p:spPr>
        <p:txBody>
          <a:bodyPr>
            <a:spAutoFit/>
          </a:bodyPr>
          <a:lstStyle/>
          <a:p>
            <a:pPr lvl="0" algn="l" eaLnBrk="1" hangingPunct="1">
              <a:spcBef>
                <a:spcPct val="50000"/>
              </a:spcBef>
            </a:pPr>
            <a:r>
              <a:rPr lang="zh-CN" altLang="en-US" sz="3200" dirty="0">
                <a:solidFill>
                  <a:schemeClr val="accent2"/>
                </a:solidFill>
                <a:latin typeface="Times New Roman" panose="02020603050405020304" pitchFamily="18" charset="0"/>
                <a:ea typeface="宋体" panose="02010600030101010101" pitchFamily="2" charset="-122"/>
              </a:rPr>
              <a:t>+</a:t>
            </a:r>
          </a:p>
        </p:txBody>
      </p:sp>
      <p:sp>
        <p:nvSpPr>
          <p:cNvPr id="402617" name="Text Box 185"/>
          <p:cNvSpPr txBox="1"/>
          <p:nvPr/>
        </p:nvSpPr>
        <p:spPr>
          <a:xfrm>
            <a:off x="304800" y="4882198"/>
            <a:ext cx="31242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accent2"/>
                </a:solidFill>
                <a:latin typeface="Times New Roman" panose="02020603050405020304" pitchFamily="18" charset="0"/>
                <a:ea typeface="宋体" panose="02010600030101010101" pitchFamily="2" charset="-122"/>
              </a:rPr>
              <a:t>根据叠加定理，可得</a:t>
            </a:r>
          </a:p>
        </p:txBody>
      </p:sp>
      <p:sp>
        <p:nvSpPr>
          <p:cNvPr id="402618" name="Text Box 186"/>
          <p:cNvSpPr txBox="1"/>
          <p:nvPr/>
        </p:nvSpPr>
        <p:spPr>
          <a:xfrm>
            <a:off x="3124200" y="4683443"/>
            <a:ext cx="2057400" cy="396240"/>
          </a:xfrm>
          <a:prstGeom prst="rect">
            <a:avLst/>
          </a:prstGeom>
          <a:noFill/>
          <a:ln w="9525">
            <a:noFill/>
          </a:ln>
        </p:spPr>
        <p:txBody>
          <a:bodyPr>
            <a:spAutoFit/>
          </a:bodyPr>
          <a:lstStyle/>
          <a:p>
            <a:pPr lvl="0" algn="l" eaLnBrk="1" hangingPunct="1">
              <a:spcBef>
                <a:spcPct val="50000"/>
              </a:spcBef>
            </a:pPr>
            <a:r>
              <a:rPr lang="zh-CN" altLang="en-US" sz="2000" b="1" dirty="0">
                <a:solidFill>
                  <a:srgbClr val="C00000"/>
                </a:solidFill>
                <a:latin typeface="Times New Roman" panose="02020603050405020304" pitchFamily="18" charset="0"/>
                <a:ea typeface="宋体" panose="02010600030101010101" pitchFamily="2" charset="-122"/>
              </a:rPr>
              <a:t>电流源</a:t>
            </a:r>
            <a:r>
              <a:rPr lang="en-US" altLang="zh-CN" sz="2000" b="1" i="1" dirty="0">
                <a:solidFill>
                  <a:srgbClr val="C00000"/>
                </a:solidFill>
                <a:latin typeface="Times New Roman" panose="02020603050405020304" pitchFamily="18" charset="0"/>
                <a:ea typeface="宋体" panose="02010600030101010101" pitchFamily="2" charset="-122"/>
              </a:rPr>
              <a:t>i</a:t>
            </a:r>
            <a:r>
              <a:rPr lang="zh-CN" altLang="en-US" sz="2000" b="1" dirty="0">
                <a:solidFill>
                  <a:srgbClr val="C00000"/>
                </a:solidFill>
                <a:latin typeface="Times New Roman" panose="02020603050405020304" pitchFamily="18" charset="0"/>
                <a:ea typeface="宋体" panose="02010600030101010101" pitchFamily="2" charset="-122"/>
              </a:rPr>
              <a:t>为零</a:t>
            </a:r>
          </a:p>
        </p:txBody>
      </p:sp>
      <p:sp>
        <p:nvSpPr>
          <p:cNvPr id="402619" name="Text Box 187"/>
          <p:cNvSpPr txBox="1"/>
          <p:nvPr/>
        </p:nvSpPr>
        <p:spPr>
          <a:xfrm>
            <a:off x="5791200" y="4613593"/>
            <a:ext cx="3657600" cy="396240"/>
          </a:xfrm>
          <a:prstGeom prst="rect">
            <a:avLst/>
          </a:prstGeom>
          <a:noFill/>
          <a:ln w="9525">
            <a:noFill/>
          </a:ln>
        </p:spPr>
        <p:txBody>
          <a:bodyPr>
            <a:spAutoFit/>
          </a:bodyPr>
          <a:lstStyle/>
          <a:p>
            <a:pPr lvl="0" algn="l" eaLnBrk="1" hangingPunct="1">
              <a:spcBef>
                <a:spcPct val="50000"/>
              </a:spcBef>
            </a:pPr>
            <a:r>
              <a:rPr lang="zh-CN" altLang="en-US" sz="2000" b="1" dirty="0">
                <a:solidFill>
                  <a:srgbClr val="C00000"/>
                </a:solidFill>
                <a:latin typeface="Times New Roman" panose="02020603050405020304" pitchFamily="18" charset="0"/>
                <a:ea typeface="宋体" panose="02010600030101010101" pitchFamily="2" charset="-122"/>
              </a:rPr>
              <a:t>网络</a:t>
            </a:r>
            <a:r>
              <a:rPr lang="en-US" altLang="zh-CN" sz="2000" b="1" dirty="0">
                <a:solidFill>
                  <a:srgbClr val="C00000"/>
                </a:solidFill>
                <a:latin typeface="Times New Roman" panose="02020603050405020304" pitchFamily="18" charset="0"/>
                <a:ea typeface="宋体" panose="02010600030101010101" pitchFamily="2" charset="-122"/>
              </a:rPr>
              <a:t>A</a:t>
            </a:r>
            <a:r>
              <a:rPr lang="zh-CN" altLang="en-US" sz="2000" b="1" dirty="0">
                <a:solidFill>
                  <a:srgbClr val="C00000"/>
                </a:solidFill>
                <a:latin typeface="Times New Roman" panose="02020603050405020304" pitchFamily="18" charset="0"/>
                <a:ea typeface="宋体" panose="02010600030101010101" pitchFamily="2" charset="-122"/>
              </a:rPr>
              <a:t>中独立源全部置零</a:t>
            </a:r>
          </a:p>
        </p:txBody>
      </p:sp>
      <p:grpSp>
        <p:nvGrpSpPr>
          <p:cNvPr id="402620" name="Group 188"/>
          <p:cNvGrpSpPr/>
          <p:nvPr/>
        </p:nvGrpSpPr>
        <p:grpSpPr>
          <a:xfrm>
            <a:off x="1524000" y="637858"/>
            <a:ext cx="2743200" cy="1782762"/>
            <a:chOff x="1200" y="221"/>
            <a:chExt cx="1728" cy="1123"/>
          </a:xfrm>
        </p:grpSpPr>
        <p:sp>
          <p:nvSpPr>
            <p:cNvPr id="21600" name="Text Box 189"/>
            <p:cNvSpPr txBox="1"/>
            <p:nvPr/>
          </p:nvSpPr>
          <p:spPr>
            <a:xfrm>
              <a:off x="1968" y="221"/>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1601" name="Text Box 190"/>
            <p:cNvSpPr txBox="1"/>
            <p:nvPr/>
          </p:nvSpPr>
          <p:spPr>
            <a:xfrm>
              <a:off x="1968" y="1056"/>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1602" name="Rectangle 191"/>
            <p:cNvSpPr/>
            <p:nvPr/>
          </p:nvSpPr>
          <p:spPr>
            <a:xfrm>
              <a:off x="1200" y="461"/>
              <a:ext cx="480" cy="720"/>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603" name="Text Box 192"/>
            <p:cNvSpPr txBox="1"/>
            <p:nvPr/>
          </p:nvSpPr>
          <p:spPr>
            <a:xfrm>
              <a:off x="1296" y="605"/>
              <a:ext cx="336" cy="404"/>
            </a:xfrm>
            <a:prstGeom prst="rect">
              <a:avLst/>
            </a:prstGeom>
            <a:noFill/>
            <a:ln w="9525">
              <a:noFill/>
            </a:ln>
          </p:spPr>
          <p:txBody>
            <a:bodyPr>
              <a:spAutoFit/>
            </a:bodyPr>
            <a:lstStyle/>
            <a:p>
              <a:pPr lvl="0" algn="l" eaLnBrk="1" hangingPunct="1">
                <a:spcBef>
                  <a:spcPct val="50000"/>
                </a:spcBef>
              </a:pPr>
              <a:r>
                <a:rPr lang="en-US" altLang="zh-CN" sz="3600" dirty="0">
                  <a:solidFill>
                    <a:schemeClr val="accent2"/>
                  </a:solidFill>
                  <a:latin typeface="Times New Roman" panose="02020603050405020304" pitchFamily="18" charset="0"/>
                  <a:ea typeface="宋体" panose="02010600030101010101" pitchFamily="2" charset="-122"/>
                </a:rPr>
                <a:t>A</a:t>
              </a:r>
            </a:p>
          </p:txBody>
        </p:sp>
        <p:sp>
          <p:nvSpPr>
            <p:cNvPr id="21604" name="Line 193"/>
            <p:cNvSpPr/>
            <p:nvPr/>
          </p:nvSpPr>
          <p:spPr>
            <a:xfrm>
              <a:off x="1680" y="581"/>
              <a:ext cx="768" cy="0"/>
            </a:xfrm>
            <a:prstGeom prst="line">
              <a:avLst/>
            </a:prstGeom>
            <a:ln w="9525" cap="flat" cmpd="sng">
              <a:solidFill>
                <a:schemeClr val="tx1"/>
              </a:solidFill>
              <a:prstDash val="solid"/>
              <a:headEnd type="none" w="med" len="med"/>
              <a:tailEnd type="none" w="med" len="med"/>
            </a:ln>
          </p:spPr>
        </p:sp>
        <p:sp>
          <p:nvSpPr>
            <p:cNvPr id="21605" name="Line 194"/>
            <p:cNvSpPr/>
            <p:nvPr/>
          </p:nvSpPr>
          <p:spPr>
            <a:xfrm>
              <a:off x="1680" y="1061"/>
              <a:ext cx="768" cy="0"/>
            </a:xfrm>
            <a:prstGeom prst="line">
              <a:avLst/>
            </a:prstGeom>
            <a:ln w="9525" cap="flat" cmpd="sng">
              <a:solidFill>
                <a:schemeClr val="tx1"/>
              </a:solidFill>
              <a:prstDash val="solid"/>
              <a:headEnd type="none" w="med" len="med"/>
              <a:tailEnd type="none" w="med" len="med"/>
            </a:ln>
          </p:spPr>
        </p:sp>
        <p:sp>
          <p:nvSpPr>
            <p:cNvPr id="21606" name="Line 195"/>
            <p:cNvSpPr/>
            <p:nvPr/>
          </p:nvSpPr>
          <p:spPr>
            <a:xfrm>
              <a:off x="1776" y="509"/>
              <a:ext cx="240" cy="0"/>
            </a:xfrm>
            <a:prstGeom prst="line">
              <a:avLst/>
            </a:prstGeom>
            <a:ln w="9525" cap="flat" cmpd="sng">
              <a:solidFill>
                <a:schemeClr val="tx1"/>
              </a:solidFill>
              <a:prstDash val="solid"/>
              <a:headEnd type="none" w="med" len="med"/>
              <a:tailEnd type="stealth" w="sm" len="med"/>
            </a:ln>
          </p:spPr>
        </p:sp>
        <p:sp>
          <p:nvSpPr>
            <p:cNvPr id="21607" name="Text Box 196"/>
            <p:cNvSpPr txBox="1"/>
            <p:nvPr/>
          </p:nvSpPr>
          <p:spPr>
            <a:xfrm>
              <a:off x="1824" y="221"/>
              <a:ext cx="240"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i</a:t>
              </a:r>
            </a:p>
          </p:txBody>
        </p:sp>
        <p:sp>
          <p:nvSpPr>
            <p:cNvPr id="21608" name="Text Box 197"/>
            <p:cNvSpPr txBox="1"/>
            <p:nvPr/>
          </p:nvSpPr>
          <p:spPr>
            <a:xfrm>
              <a:off x="1968" y="557"/>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609" name="Text Box 198"/>
            <p:cNvSpPr txBox="1"/>
            <p:nvPr/>
          </p:nvSpPr>
          <p:spPr>
            <a:xfrm>
              <a:off x="1968" y="797"/>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610" name="Text Box 199"/>
            <p:cNvSpPr txBox="1"/>
            <p:nvPr/>
          </p:nvSpPr>
          <p:spPr>
            <a:xfrm>
              <a:off x="1968" y="701"/>
              <a:ext cx="288"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u</a:t>
              </a:r>
            </a:p>
          </p:txBody>
        </p:sp>
        <p:sp>
          <p:nvSpPr>
            <p:cNvPr id="21611" name="Rectangle 200"/>
            <p:cNvSpPr/>
            <p:nvPr/>
          </p:nvSpPr>
          <p:spPr>
            <a:xfrm>
              <a:off x="2448" y="461"/>
              <a:ext cx="480" cy="720"/>
            </a:xfrm>
            <a:prstGeom prst="rect">
              <a:avLst/>
            </a:prstGeom>
            <a:solidFill>
              <a:srgbClr val="00FFFF"/>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612" name="Text Box 201"/>
            <p:cNvSpPr txBox="1"/>
            <p:nvPr/>
          </p:nvSpPr>
          <p:spPr>
            <a:xfrm>
              <a:off x="2544" y="605"/>
              <a:ext cx="384" cy="365"/>
            </a:xfrm>
            <a:prstGeom prst="rect">
              <a:avLst/>
            </a:prstGeom>
            <a:noFill/>
            <a:ln w="9525">
              <a:noFill/>
            </a:ln>
          </p:spPr>
          <p:txBody>
            <a:bodyPr>
              <a:spAutoFit/>
            </a:bodyPr>
            <a:lstStyle/>
            <a:p>
              <a:pPr lvl="0" algn="l" eaLnBrk="1" hangingPunct="1">
                <a:spcBef>
                  <a:spcPct val="50000"/>
                </a:spcBef>
              </a:pPr>
              <a:r>
                <a:rPr lang="en-US" altLang="zh-CN" sz="3200" dirty="0">
                  <a:solidFill>
                    <a:schemeClr val="accent2"/>
                  </a:solidFill>
                  <a:latin typeface="Times New Roman" panose="02020603050405020304" pitchFamily="18" charset="0"/>
                  <a:ea typeface="宋体" panose="02010600030101010101" pitchFamily="2" charset="-122"/>
                </a:rPr>
                <a:t>N</a:t>
              </a:r>
              <a:r>
                <a:rPr lang="en-US" altLang="zh-CN" sz="3200" baseline="30000" dirty="0">
                  <a:solidFill>
                    <a:schemeClr val="accent2"/>
                  </a:solidFill>
                  <a:latin typeface="Times New Roman" panose="02020603050405020304" pitchFamily="18" charset="0"/>
                  <a:ea typeface="宋体" panose="02010600030101010101" pitchFamily="2" charset="-122"/>
                </a:rPr>
                <a:t>'</a:t>
              </a:r>
            </a:p>
          </p:txBody>
        </p:sp>
        <p:sp>
          <p:nvSpPr>
            <p:cNvPr id="21613" name="Oval 202"/>
            <p:cNvSpPr/>
            <p:nvPr/>
          </p:nvSpPr>
          <p:spPr>
            <a:xfrm>
              <a:off x="2064" y="557"/>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614" name="Oval 203"/>
            <p:cNvSpPr/>
            <p:nvPr/>
          </p:nvSpPr>
          <p:spPr>
            <a:xfrm>
              <a:off x="2064" y="1037"/>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grpSp>
      <p:grpSp>
        <p:nvGrpSpPr>
          <p:cNvPr id="402636" name="Group 204"/>
          <p:cNvGrpSpPr/>
          <p:nvPr/>
        </p:nvGrpSpPr>
        <p:grpSpPr>
          <a:xfrm>
            <a:off x="762000" y="3023235"/>
            <a:ext cx="2209800" cy="1706563"/>
            <a:chOff x="480" y="2400"/>
            <a:chExt cx="1392" cy="1075"/>
          </a:xfrm>
        </p:grpSpPr>
        <p:sp>
          <p:nvSpPr>
            <p:cNvPr id="21583" name="Text Box 205"/>
            <p:cNvSpPr txBox="1"/>
            <p:nvPr/>
          </p:nvSpPr>
          <p:spPr>
            <a:xfrm>
              <a:off x="1344" y="2400"/>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1584" name="Text Box 206"/>
            <p:cNvSpPr txBox="1"/>
            <p:nvPr/>
          </p:nvSpPr>
          <p:spPr>
            <a:xfrm>
              <a:off x="1344" y="3187"/>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1585" name="Rectangle 207"/>
            <p:cNvSpPr/>
            <p:nvPr/>
          </p:nvSpPr>
          <p:spPr>
            <a:xfrm>
              <a:off x="480" y="2592"/>
              <a:ext cx="480" cy="720"/>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86" name="Text Box 208"/>
            <p:cNvSpPr txBox="1"/>
            <p:nvPr/>
          </p:nvSpPr>
          <p:spPr>
            <a:xfrm>
              <a:off x="576" y="2736"/>
              <a:ext cx="336" cy="404"/>
            </a:xfrm>
            <a:prstGeom prst="rect">
              <a:avLst/>
            </a:prstGeom>
            <a:noFill/>
            <a:ln w="9525">
              <a:noFill/>
            </a:ln>
          </p:spPr>
          <p:txBody>
            <a:bodyPr>
              <a:spAutoFit/>
            </a:bodyPr>
            <a:lstStyle/>
            <a:p>
              <a:pPr lvl="0" algn="l" eaLnBrk="1" hangingPunct="1">
                <a:spcBef>
                  <a:spcPct val="50000"/>
                </a:spcBef>
              </a:pPr>
              <a:r>
                <a:rPr lang="en-US" altLang="zh-CN" sz="3600" dirty="0">
                  <a:solidFill>
                    <a:schemeClr val="accent2"/>
                  </a:solidFill>
                  <a:latin typeface="Times New Roman" panose="02020603050405020304" pitchFamily="18" charset="0"/>
                  <a:ea typeface="宋体" panose="02010600030101010101" pitchFamily="2" charset="-122"/>
                </a:rPr>
                <a:t>A</a:t>
              </a:r>
            </a:p>
          </p:txBody>
        </p:sp>
        <p:sp>
          <p:nvSpPr>
            <p:cNvPr id="21587" name="Freeform 209"/>
            <p:cNvSpPr/>
            <p:nvPr/>
          </p:nvSpPr>
          <p:spPr>
            <a:xfrm>
              <a:off x="960" y="2712"/>
              <a:ext cx="504" cy="3"/>
            </a:xfrm>
            <a:custGeom>
              <a:avLst/>
              <a:gdLst/>
              <a:ahLst/>
              <a:cxnLst>
                <a:cxn ang="0">
                  <a:pos x="0" y="0"/>
                </a:cxn>
                <a:cxn ang="0">
                  <a:pos x="504" y="3"/>
                </a:cxn>
              </a:cxnLst>
              <a:rect l="0" t="0" r="0" b="0"/>
              <a:pathLst>
                <a:path w="504" h="3">
                  <a:moveTo>
                    <a:pt x="0" y="0"/>
                  </a:moveTo>
                  <a:lnTo>
                    <a:pt x="504" y="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88" name="Freeform 210"/>
            <p:cNvSpPr/>
            <p:nvPr/>
          </p:nvSpPr>
          <p:spPr>
            <a:xfrm>
              <a:off x="960" y="3189"/>
              <a:ext cx="507" cy="3"/>
            </a:xfrm>
            <a:custGeom>
              <a:avLst/>
              <a:gdLst/>
              <a:ahLst/>
              <a:cxnLst>
                <a:cxn ang="0">
                  <a:pos x="0" y="3"/>
                </a:cxn>
                <a:cxn ang="0">
                  <a:pos x="507" y="0"/>
                </a:cxn>
              </a:cxnLst>
              <a:rect l="0" t="0" r="0" b="0"/>
              <a:pathLst>
                <a:path w="507" h="3">
                  <a:moveTo>
                    <a:pt x="0" y="3"/>
                  </a:moveTo>
                  <a:lnTo>
                    <a:pt x="507"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89" name="Line 211"/>
            <p:cNvSpPr/>
            <p:nvPr/>
          </p:nvSpPr>
          <p:spPr>
            <a:xfrm rot="5400000">
              <a:off x="1476" y="2940"/>
              <a:ext cx="312" cy="0"/>
            </a:xfrm>
            <a:prstGeom prst="line">
              <a:avLst/>
            </a:prstGeom>
            <a:ln w="19050" cap="flat" cmpd="sng">
              <a:solidFill>
                <a:schemeClr val="tx1"/>
              </a:solidFill>
              <a:prstDash val="solid"/>
              <a:headEnd type="none" w="med" len="med"/>
              <a:tailEnd type="stealth" w="sm" len="med"/>
            </a:ln>
          </p:spPr>
        </p:sp>
        <p:sp>
          <p:nvSpPr>
            <p:cNvPr id="21590" name="Text Box 212"/>
            <p:cNvSpPr txBox="1"/>
            <p:nvPr/>
          </p:nvSpPr>
          <p:spPr>
            <a:xfrm>
              <a:off x="1632" y="2784"/>
              <a:ext cx="240"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i</a:t>
              </a:r>
            </a:p>
          </p:txBody>
        </p:sp>
        <p:sp>
          <p:nvSpPr>
            <p:cNvPr id="21591" name="Text Box 213"/>
            <p:cNvSpPr txBox="1"/>
            <p:nvPr/>
          </p:nvSpPr>
          <p:spPr>
            <a:xfrm>
              <a:off x="1152" y="2640"/>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92" name="Text Box 214"/>
            <p:cNvSpPr txBox="1"/>
            <p:nvPr/>
          </p:nvSpPr>
          <p:spPr>
            <a:xfrm>
              <a:off x="1152" y="2976"/>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93" name="Text Box 215"/>
            <p:cNvSpPr txBox="1"/>
            <p:nvPr/>
          </p:nvSpPr>
          <p:spPr>
            <a:xfrm>
              <a:off x="1104" y="2784"/>
              <a:ext cx="288"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u</a:t>
              </a:r>
            </a:p>
          </p:txBody>
        </p:sp>
        <p:sp>
          <p:nvSpPr>
            <p:cNvPr id="21594" name="Oval 216"/>
            <p:cNvSpPr/>
            <p:nvPr/>
          </p:nvSpPr>
          <p:spPr>
            <a:xfrm>
              <a:off x="1440" y="2688"/>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95" name="Oval 217"/>
            <p:cNvSpPr/>
            <p:nvPr/>
          </p:nvSpPr>
          <p:spPr>
            <a:xfrm>
              <a:off x="1440" y="3168"/>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96" name="Oval 218"/>
            <p:cNvSpPr/>
            <p:nvPr/>
          </p:nvSpPr>
          <p:spPr>
            <a:xfrm>
              <a:off x="1344" y="2832"/>
              <a:ext cx="240" cy="240"/>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97" name="Freeform 219"/>
            <p:cNvSpPr/>
            <p:nvPr/>
          </p:nvSpPr>
          <p:spPr>
            <a:xfrm>
              <a:off x="1464" y="2712"/>
              <a:ext cx="1" cy="120"/>
            </a:xfrm>
            <a:custGeom>
              <a:avLst/>
              <a:gdLst/>
              <a:ahLst/>
              <a:cxnLst>
                <a:cxn ang="0">
                  <a:pos x="0" y="0"/>
                </a:cxn>
                <a:cxn ang="0">
                  <a:pos x="0" y="120"/>
                </a:cxn>
              </a:cxnLst>
              <a:rect l="0" t="0" r="0" b="0"/>
              <a:pathLst>
                <a:path w="1" h="120">
                  <a:moveTo>
                    <a:pt x="0" y="0"/>
                  </a:moveTo>
                  <a:lnTo>
                    <a:pt x="0" y="12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98" name="Freeform 220"/>
            <p:cNvSpPr/>
            <p:nvPr/>
          </p:nvSpPr>
          <p:spPr>
            <a:xfrm>
              <a:off x="1467" y="3075"/>
              <a:ext cx="1" cy="117"/>
            </a:xfrm>
            <a:custGeom>
              <a:avLst/>
              <a:gdLst/>
              <a:ahLst/>
              <a:cxnLst>
                <a:cxn ang="0">
                  <a:pos x="0" y="0"/>
                </a:cxn>
                <a:cxn ang="0">
                  <a:pos x="0" y="117"/>
                </a:cxn>
              </a:cxnLst>
              <a:rect l="0" t="0" r="0" b="0"/>
              <a:pathLst>
                <a:path w="1" h="117">
                  <a:moveTo>
                    <a:pt x="0" y="0"/>
                  </a:moveTo>
                  <a:lnTo>
                    <a:pt x="0" y="117"/>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99" name="Freeform 221"/>
            <p:cNvSpPr/>
            <p:nvPr/>
          </p:nvSpPr>
          <p:spPr>
            <a:xfrm>
              <a:off x="1341" y="2955"/>
              <a:ext cx="237" cy="1"/>
            </a:xfrm>
            <a:custGeom>
              <a:avLst/>
              <a:gdLst/>
              <a:ahLst/>
              <a:cxnLst>
                <a:cxn ang="0">
                  <a:pos x="0" y="0"/>
                </a:cxn>
                <a:cxn ang="0">
                  <a:pos x="237" y="0"/>
                </a:cxn>
              </a:cxnLst>
              <a:rect l="0" t="0" r="0" b="0"/>
              <a:pathLst>
                <a:path w="237" h="1">
                  <a:moveTo>
                    <a:pt x="0" y="0"/>
                  </a:moveTo>
                  <a:lnTo>
                    <a:pt x="237"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grpSp>
      <p:grpSp>
        <p:nvGrpSpPr>
          <p:cNvPr id="402654" name="Group 222"/>
          <p:cNvGrpSpPr/>
          <p:nvPr/>
        </p:nvGrpSpPr>
        <p:grpSpPr>
          <a:xfrm>
            <a:off x="3429000" y="3023235"/>
            <a:ext cx="1828800" cy="1706563"/>
            <a:chOff x="2160" y="1757"/>
            <a:chExt cx="1152" cy="1075"/>
          </a:xfrm>
        </p:grpSpPr>
        <p:sp>
          <p:nvSpPr>
            <p:cNvPr id="21572" name="Text Box 223"/>
            <p:cNvSpPr txBox="1"/>
            <p:nvPr/>
          </p:nvSpPr>
          <p:spPr>
            <a:xfrm>
              <a:off x="3024" y="1757"/>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1573" name="Text Box 224"/>
            <p:cNvSpPr txBox="1"/>
            <p:nvPr/>
          </p:nvSpPr>
          <p:spPr>
            <a:xfrm>
              <a:off x="3024" y="2544"/>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1574" name="Rectangle 225"/>
            <p:cNvSpPr/>
            <p:nvPr/>
          </p:nvSpPr>
          <p:spPr>
            <a:xfrm>
              <a:off x="2160" y="1949"/>
              <a:ext cx="480" cy="720"/>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75" name="Text Box 226"/>
            <p:cNvSpPr txBox="1"/>
            <p:nvPr/>
          </p:nvSpPr>
          <p:spPr>
            <a:xfrm>
              <a:off x="2256" y="2093"/>
              <a:ext cx="336" cy="404"/>
            </a:xfrm>
            <a:prstGeom prst="rect">
              <a:avLst/>
            </a:prstGeom>
            <a:noFill/>
            <a:ln w="9525">
              <a:noFill/>
            </a:ln>
          </p:spPr>
          <p:txBody>
            <a:bodyPr>
              <a:spAutoFit/>
            </a:bodyPr>
            <a:lstStyle/>
            <a:p>
              <a:pPr lvl="0" algn="l" eaLnBrk="1" hangingPunct="1">
                <a:spcBef>
                  <a:spcPct val="50000"/>
                </a:spcBef>
              </a:pPr>
              <a:r>
                <a:rPr lang="en-US" altLang="zh-CN" sz="3600" dirty="0">
                  <a:solidFill>
                    <a:schemeClr val="accent2"/>
                  </a:solidFill>
                  <a:latin typeface="Times New Roman" panose="02020603050405020304" pitchFamily="18" charset="0"/>
                  <a:ea typeface="宋体" panose="02010600030101010101" pitchFamily="2" charset="-122"/>
                </a:rPr>
                <a:t>A</a:t>
              </a:r>
            </a:p>
          </p:txBody>
        </p:sp>
        <p:sp>
          <p:nvSpPr>
            <p:cNvPr id="21576" name="Freeform 227"/>
            <p:cNvSpPr/>
            <p:nvPr/>
          </p:nvSpPr>
          <p:spPr>
            <a:xfrm>
              <a:off x="2640" y="2069"/>
              <a:ext cx="504" cy="3"/>
            </a:xfrm>
            <a:custGeom>
              <a:avLst/>
              <a:gdLst/>
              <a:ahLst/>
              <a:cxnLst>
                <a:cxn ang="0">
                  <a:pos x="0" y="0"/>
                </a:cxn>
                <a:cxn ang="0">
                  <a:pos x="504" y="3"/>
                </a:cxn>
              </a:cxnLst>
              <a:rect l="0" t="0" r="0" b="0"/>
              <a:pathLst>
                <a:path w="504" h="3">
                  <a:moveTo>
                    <a:pt x="0" y="0"/>
                  </a:moveTo>
                  <a:lnTo>
                    <a:pt x="504" y="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77" name="Freeform 228"/>
            <p:cNvSpPr/>
            <p:nvPr/>
          </p:nvSpPr>
          <p:spPr>
            <a:xfrm>
              <a:off x="2640" y="2546"/>
              <a:ext cx="507" cy="3"/>
            </a:xfrm>
            <a:custGeom>
              <a:avLst/>
              <a:gdLst/>
              <a:ahLst/>
              <a:cxnLst>
                <a:cxn ang="0">
                  <a:pos x="0" y="3"/>
                </a:cxn>
                <a:cxn ang="0">
                  <a:pos x="507" y="0"/>
                </a:cxn>
              </a:cxnLst>
              <a:rect l="0" t="0" r="0" b="0"/>
              <a:pathLst>
                <a:path w="507" h="3">
                  <a:moveTo>
                    <a:pt x="0" y="3"/>
                  </a:moveTo>
                  <a:lnTo>
                    <a:pt x="507"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78" name="Text Box 229"/>
            <p:cNvSpPr txBox="1"/>
            <p:nvPr/>
          </p:nvSpPr>
          <p:spPr>
            <a:xfrm>
              <a:off x="3024" y="2016"/>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79" name="Text Box 230"/>
            <p:cNvSpPr txBox="1"/>
            <p:nvPr/>
          </p:nvSpPr>
          <p:spPr>
            <a:xfrm>
              <a:off x="3024" y="2304"/>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80" name="Text Box 231"/>
            <p:cNvSpPr txBox="1"/>
            <p:nvPr/>
          </p:nvSpPr>
          <p:spPr>
            <a:xfrm>
              <a:off x="3024" y="2141"/>
              <a:ext cx="288"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u'</a:t>
              </a:r>
            </a:p>
          </p:txBody>
        </p:sp>
        <p:sp>
          <p:nvSpPr>
            <p:cNvPr id="21581" name="Oval 232"/>
            <p:cNvSpPr/>
            <p:nvPr/>
          </p:nvSpPr>
          <p:spPr>
            <a:xfrm>
              <a:off x="3120" y="2045"/>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82" name="Oval 233"/>
            <p:cNvSpPr/>
            <p:nvPr/>
          </p:nvSpPr>
          <p:spPr>
            <a:xfrm>
              <a:off x="3120" y="2525"/>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grpSp>
      <p:grpSp>
        <p:nvGrpSpPr>
          <p:cNvPr id="402666" name="Group 234"/>
          <p:cNvGrpSpPr/>
          <p:nvPr/>
        </p:nvGrpSpPr>
        <p:grpSpPr>
          <a:xfrm>
            <a:off x="6019800" y="2977198"/>
            <a:ext cx="2209800" cy="1706562"/>
            <a:chOff x="3792" y="1728"/>
            <a:chExt cx="1392" cy="1075"/>
          </a:xfrm>
        </p:grpSpPr>
        <p:sp>
          <p:nvSpPr>
            <p:cNvPr id="21555" name="Text Box 235"/>
            <p:cNvSpPr txBox="1"/>
            <p:nvPr/>
          </p:nvSpPr>
          <p:spPr>
            <a:xfrm>
              <a:off x="4656" y="1728"/>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1556" name="Text Box 236"/>
            <p:cNvSpPr txBox="1"/>
            <p:nvPr/>
          </p:nvSpPr>
          <p:spPr>
            <a:xfrm>
              <a:off x="4704" y="2515"/>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1557" name="Rectangle 237"/>
            <p:cNvSpPr/>
            <p:nvPr/>
          </p:nvSpPr>
          <p:spPr>
            <a:xfrm>
              <a:off x="3792" y="1920"/>
              <a:ext cx="480" cy="720"/>
            </a:xfrm>
            <a:prstGeom prst="rect">
              <a:avLst/>
            </a:prstGeom>
            <a:noFill/>
            <a:ln w="2857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58" name="Text Box 238"/>
            <p:cNvSpPr txBox="1"/>
            <p:nvPr/>
          </p:nvSpPr>
          <p:spPr>
            <a:xfrm>
              <a:off x="3792" y="1920"/>
              <a:ext cx="336" cy="404"/>
            </a:xfrm>
            <a:prstGeom prst="rect">
              <a:avLst/>
            </a:prstGeom>
            <a:noFill/>
            <a:ln w="9525">
              <a:noFill/>
            </a:ln>
          </p:spPr>
          <p:txBody>
            <a:bodyPr>
              <a:spAutoFit/>
            </a:bodyPr>
            <a:lstStyle/>
            <a:p>
              <a:pPr lvl="0" algn="l" eaLnBrk="1" hangingPunct="1">
                <a:spcBef>
                  <a:spcPct val="50000"/>
                </a:spcBef>
              </a:pPr>
              <a:r>
                <a:rPr lang="en-US" altLang="zh-CN" sz="3600" dirty="0">
                  <a:solidFill>
                    <a:schemeClr val="accent2"/>
                  </a:solidFill>
                  <a:latin typeface="Times New Roman" panose="02020603050405020304" pitchFamily="18" charset="0"/>
                  <a:ea typeface="宋体" panose="02010600030101010101" pitchFamily="2" charset="-122"/>
                </a:rPr>
                <a:t>P</a:t>
              </a:r>
            </a:p>
          </p:txBody>
        </p:sp>
        <p:sp>
          <p:nvSpPr>
            <p:cNvPr id="21559" name="Freeform 239"/>
            <p:cNvSpPr/>
            <p:nvPr/>
          </p:nvSpPr>
          <p:spPr>
            <a:xfrm>
              <a:off x="4128" y="2040"/>
              <a:ext cx="648" cy="6"/>
            </a:xfrm>
            <a:custGeom>
              <a:avLst/>
              <a:gdLst/>
              <a:ahLst/>
              <a:cxnLst>
                <a:cxn ang="0">
                  <a:pos x="12" y="6"/>
                </a:cxn>
                <a:cxn ang="0">
                  <a:pos x="0" y="0"/>
                </a:cxn>
                <a:cxn ang="0">
                  <a:pos x="648" y="4"/>
                </a:cxn>
              </a:cxnLst>
              <a:rect l="0" t="0" r="0" b="0"/>
              <a:pathLst>
                <a:path w="648" h="6">
                  <a:moveTo>
                    <a:pt x="12" y="6"/>
                  </a:moveTo>
                  <a:lnTo>
                    <a:pt x="0" y="0"/>
                  </a:lnTo>
                  <a:lnTo>
                    <a:pt x="648" y="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60" name="Freeform 240"/>
            <p:cNvSpPr/>
            <p:nvPr/>
          </p:nvSpPr>
          <p:spPr>
            <a:xfrm>
              <a:off x="4128" y="2508"/>
              <a:ext cx="651" cy="9"/>
            </a:xfrm>
            <a:custGeom>
              <a:avLst/>
              <a:gdLst/>
              <a:ahLst/>
              <a:cxnLst>
                <a:cxn ang="0">
                  <a:pos x="0" y="0"/>
                </a:cxn>
                <a:cxn ang="0">
                  <a:pos x="651" y="9"/>
                </a:cxn>
              </a:cxnLst>
              <a:rect l="0" t="0" r="0" b="0"/>
              <a:pathLst>
                <a:path w="651" h="9">
                  <a:moveTo>
                    <a:pt x="0" y="0"/>
                  </a:moveTo>
                  <a:lnTo>
                    <a:pt x="651" y="9"/>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61" name="Line 241"/>
            <p:cNvSpPr/>
            <p:nvPr/>
          </p:nvSpPr>
          <p:spPr>
            <a:xfrm rot="5400000">
              <a:off x="4788" y="2268"/>
              <a:ext cx="312" cy="0"/>
            </a:xfrm>
            <a:prstGeom prst="line">
              <a:avLst/>
            </a:prstGeom>
            <a:ln w="19050" cap="flat" cmpd="sng">
              <a:solidFill>
                <a:schemeClr val="tx1"/>
              </a:solidFill>
              <a:prstDash val="solid"/>
              <a:headEnd type="none" w="med" len="med"/>
              <a:tailEnd type="stealth" w="sm" len="med"/>
            </a:ln>
          </p:spPr>
        </p:sp>
        <p:sp>
          <p:nvSpPr>
            <p:cNvPr id="21562" name="Text Box 242"/>
            <p:cNvSpPr txBox="1"/>
            <p:nvPr/>
          </p:nvSpPr>
          <p:spPr>
            <a:xfrm>
              <a:off x="4944" y="2112"/>
              <a:ext cx="240"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i</a:t>
              </a:r>
            </a:p>
          </p:txBody>
        </p:sp>
        <p:sp>
          <p:nvSpPr>
            <p:cNvPr id="21563" name="Text Box 243"/>
            <p:cNvSpPr txBox="1"/>
            <p:nvPr/>
          </p:nvSpPr>
          <p:spPr>
            <a:xfrm>
              <a:off x="4464" y="1968"/>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64" name="Text Box 244"/>
            <p:cNvSpPr txBox="1"/>
            <p:nvPr/>
          </p:nvSpPr>
          <p:spPr>
            <a:xfrm>
              <a:off x="4464" y="2304"/>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accent2"/>
                  </a:solidFill>
                  <a:latin typeface="Times New Roman" panose="02020603050405020304" pitchFamily="18" charset="0"/>
                  <a:ea typeface="宋体" panose="02010600030101010101" pitchFamily="2" charset="-122"/>
                </a:rPr>
                <a:t>–</a:t>
              </a:r>
            </a:p>
          </p:txBody>
        </p:sp>
        <p:sp>
          <p:nvSpPr>
            <p:cNvPr id="21565" name="Text Box 245"/>
            <p:cNvSpPr txBox="1"/>
            <p:nvPr/>
          </p:nvSpPr>
          <p:spPr>
            <a:xfrm>
              <a:off x="4368" y="2112"/>
              <a:ext cx="336"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u''</a:t>
              </a:r>
            </a:p>
          </p:txBody>
        </p:sp>
        <p:sp>
          <p:nvSpPr>
            <p:cNvPr id="21566" name="Oval 246"/>
            <p:cNvSpPr/>
            <p:nvPr/>
          </p:nvSpPr>
          <p:spPr>
            <a:xfrm>
              <a:off x="4752" y="2016"/>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67" name="Oval 247"/>
            <p:cNvSpPr/>
            <p:nvPr/>
          </p:nvSpPr>
          <p:spPr>
            <a:xfrm>
              <a:off x="4752" y="2496"/>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68" name="Oval 248"/>
            <p:cNvSpPr/>
            <p:nvPr/>
          </p:nvSpPr>
          <p:spPr>
            <a:xfrm>
              <a:off x="4656" y="2160"/>
              <a:ext cx="240" cy="240"/>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69" name="Freeform 249"/>
            <p:cNvSpPr/>
            <p:nvPr/>
          </p:nvSpPr>
          <p:spPr>
            <a:xfrm>
              <a:off x="4776" y="2040"/>
              <a:ext cx="1" cy="120"/>
            </a:xfrm>
            <a:custGeom>
              <a:avLst/>
              <a:gdLst/>
              <a:ahLst/>
              <a:cxnLst>
                <a:cxn ang="0">
                  <a:pos x="0" y="0"/>
                </a:cxn>
                <a:cxn ang="0">
                  <a:pos x="0" y="120"/>
                </a:cxn>
              </a:cxnLst>
              <a:rect l="0" t="0" r="0" b="0"/>
              <a:pathLst>
                <a:path w="1" h="120">
                  <a:moveTo>
                    <a:pt x="0" y="0"/>
                  </a:moveTo>
                  <a:lnTo>
                    <a:pt x="0" y="12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70" name="Freeform 250"/>
            <p:cNvSpPr/>
            <p:nvPr/>
          </p:nvSpPr>
          <p:spPr>
            <a:xfrm>
              <a:off x="4779" y="2403"/>
              <a:ext cx="1" cy="117"/>
            </a:xfrm>
            <a:custGeom>
              <a:avLst/>
              <a:gdLst/>
              <a:ahLst/>
              <a:cxnLst>
                <a:cxn ang="0">
                  <a:pos x="0" y="0"/>
                </a:cxn>
                <a:cxn ang="0">
                  <a:pos x="0" y="117"/>
                </a:cxn>
              </a:cxnLst>
              <a:rect l="0" t="0" r="0" b="0"/>
              <a:pathLst>
                <a:path w="1" h="117">
                  <a:moveTo>
                    <a:pt x="0" y="0"/>
                  </a:moveTo>
                  <a:lnTo>
                    <a:pt x="0" y="117"/>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71" name="Freeform 251"/>
            <p:cNvSpPr/>
            <p:nvPr/>
          </p:nvSpPr>
          <p:spPr>
            <a:xfrm>
              <a:off x="4653" y="2283"/>
              <a:ext cx="237" cy="1"/>
            </a:xfrm>
            <a:custGeom>
              <a:avLst/>
              <a:gdLst/>
              <a:ahLst/>
              <a:cxnLst>
                <a:cxn ang="0">
                  <a:pos x="0" y="0"/>
                </a:cxn>
                <a:cxn ang="0">
                  <a:pos x="237" y="0"/>
                </a:cxn>
              </a:cxnLst>
              <a:rect l="0" t="0" r="0" b="0"/>
              <a:pathLst>
                <a:path w="237" h="1">
                  <a:moveTo>
                    <a:pt x="0" y="0"/>
                  </a:moveTo>
                  <a:lnTo>
                    <a:pt x="237"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grpSp>
      <p:grpSp>
        <p:nvGrpSpPr>
          <p:cNvPr id="402684" name="Group 252"/>
          <p:cNvGrpSpPr/>
          <p:nvPr/>
        </p:nvGrpSpPr>
        <p:grpSpPr>
          <a:xfrm>
            <a:off x="6019800" y="3472498"/>
            <a:ext cx="596900" cy="762000"/>
            <a:chOff x="4952" y="1680"/>
            <a:chExt cx="376" cy="480"/>
          </a:xfrm>
        </p:grpSpPr>
        <p:sp>
          <p:nvSpPr>
            <p:cNvPr id="21551" name="Rectangle 253"/>
            <p:cNvSpPr/>
            <p:nvPr/>
          </p:nvSpPr>
          <p:spPr>
            <a:xfrm>
              <a:off x="5232" y="1794"/>
              <a:ext cx="96" cy="240"/>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chemeClr val="accent2"/>
                </a:solidFill>
                <a:latin typeface="Times New Roman" panose="02020603050405020304" pitchFamily="18" charset="0"/>
                <a:ea typeface="宋体" panose="02010600030101010101" pitchFamily="2" charset="-122"/>
              </a:endParaRPr>
            </a:p>
          </p:txBody>
        </p:sp>
        <p:sp>
          <p:nvSpPr>
            <p:cNvPr id="21552" name="Freeform 254"/>
            <p:cNvSpPr/>
            <p:nvPr/>
          </p:nvSpPr>
          <p:spPr>
            <a:xfrm>
              <a:off x="5280" y="1680"/>
              <a:ext cx="1" cy="114"/>
            </a:xfrm>
            <a:custGeom>
              <a:avLst/>
              <a:gdLst/>
              <a:ahLst/>
              <a:cxnLst>
                <a:cxn ang="0">
                  <a:pos x="0" y="0"/>
                </a:cxn>
                <a:cxn ang="0">
                  <a:pos x="1" y="114"/>
                </a:cxn>
              </a:cxnLst>
              <a:rect l="0" t="0" r="0" b="0"/>
              <a:pathLst>
                <a:path w="1" h="114">
                  <a:moveTo>
                    <a:pt x="0" y="0"/>
                  </a:moveTo>
                  <a:lnTo>
                    <a:pt x="1" y="11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53" name="Freeform 255"/>
            <p:cNvSpPr/>
            <p:nvPr/>
          </p:nvSpPr>
          <p:spPr>
            <a:xfrm>
              <a:off x="5280" y="2034"/>
              <a:ext cx="1" cy="114"/>
            </a:xfrm>
            <a:custGeom>
              <a:avLst/>
              <a:gdLst/>
              <a:ahLst/>
              <a:cxnLst>
                <a:cxn ang="0">
                  <a:pos x="0" y="0"/>
                </a:cxn>
                <a:cxn ang="0">
                  <a:pos x="0" y="114"/>
                </a:cxn>
              </a:cxnLst>
              <a:rect l="0" t="0" r="0" b="0"/>
              <a:pathLst>
                <a:path w="1" h="114">
                  <a:moveTo>
                    <a:pt x="0" y="0"/>
                  </a:moveTo>
                  <a:lnTo>
                    <a:pt x="0" y="11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chemeClr val="accent2"/>
                </a:solidFill>
              </a:endParaRPr>
            </a:p>
          </p:txBody>
        </p:sp>
        <p:sp>
          <p:nvSpPr>
            <p:cNvPr id="21554" name="Text Box 256"/>
            <p:cNvSpPr txBox="1"/>
            <p:nvPr/>
          </p:nvSpPr>
          <p:spPr>
            <a:xfrm>
              <a:off x="4952" y="1872"/>
              <a:ext cx="280" cy="288"/>
            </a:xfrm>
            <a:prstGeom prst="rect">
              <a:avLst/>
            </a:prstGeom>
            <a:noFill/>
            <a:ln w="9525">
              <a:noFill/>
            </a:ln>
          </p:spPr>
          <p:txBody>
            <a:bodyPr wrap="none" anchor="ctr">
              <a:spAutoFit/>
            </a:bodyPr>
            <a:lstStyle/>
            <a:p>
              <a:pPr lvl="0" eaLnBrk="1" hangingPunct="1">
                <a:spcBef>
                  <a:spcPct val="50000"/>
                </a:spcBef>
              </a:pPr>
              <a:r>
                <a:rPr lang="en-US" altLang="zh-CN" sz="2400" i="1" dirty="0">
                  <a:solidFill>
                    <a:schemeClr val="accent2"/>
                  </a:solidFill>
                  <a:latin typeface="Times New Roman" panose="02020603050405020304" pitchFamily="18" charset="0"/>
                  <a:ea typeface="宋体" panose="02010600030101010101" pitchFamily="2" charset="-122"/>
                </a:rPr>
                <a:t>R</a:t>
              </a:r>
              <a:r>
                <a:rPr lang="en-US" altLang="zh-CN" sz="2400" baseline="-25000" dirty="0">
                  <a:solidFill>
                    <a:schemeClr val="accent2"/>
                  </a:solidFill>
                  <a:latin typeface="Times New Roman" panose="02020603050405020304" pitchFamily="18" charset="0"/>
                  <a:ea typeface="宋体" panose="02010600030101010101" pitchFamily="2" charset="-122"/>
                </a:rPr>
                <a:t>i</a:t>
              </a:r>
            </a:p>
          </p:txBody>
        </p:sp>
      </p:grpSp>
      <p:sp>
        <p:nvSpPr>
          <p:cNvPr id="402689" name="AutoShape 257"/>
          <p:cNvSpPr/>
          <p:nvPr/>
        </p:nvSpPr>
        <p:spPr>
          <a:xfrm>
            <a:off x="1143000" y="5378450"/>
            <a:ext cx="76200" cy="762000"/>
          </a:xfrm>
          <a:prstGeom prst="leftBrace">
            <a:avLst>
              <a:gd name="adj1" fmla="val 83333"/>
              <a:gd name="adj2" fmla="val 50000"/>
            </a:avLst>
          </a:prstGeom>
          <a:noFill/>
          <a:ln w="9525" cap="flat" cmpd="sng">
            <a:solidFill>
              <a:srgbClr val="FF0000"/>
            </a:solidFill>
            <a:prstDash val="solid"/>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402690" name="Text Box 258"/>
          <p:cNvSpPr txBox="1"/>
          <p:nvPr/>
        </p:nvSpPr>
        <p:spPr>
          <a:xfrm>
            <a:off x="1219200" y="5226050"/>
            <a:ext cx="5791200" cy="457200"/>
          </a:xfrm>
          <a:prstGeom prst="rect">
            <a:avLst/>
          </a:prstGeom>
          <a:noFill/>
          <a:ln w="9525">
            <a:noFill/>
          </a:ln>
        </p:spPr>
        <p:txBody>
          <a:bodyPr>
            <a:spAutoFit/>
          </a:bodyPr>
          <a:lstStyle/>
          <a:p>
            <a:pPr lvl="0" algn="l" eaLnBrk="1" hangingPunct="1">
              <a:spcBef>
                <a:spcPct val="50000"/>
              </a:spcBef>
            </a:pP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30000" dirty="0">
                <a:solidFill>
                  <a:schemeClr val="tx1"/>
                </a:solidFill>
                <a:latin typeface="Times New Roman" panose="02020603050405020304" pitchFamily="18" charset="0"/>
                <a:ea typeface="宋体" panose="02010600030101010101" pitchFamily="2" charset="-122"/>
              </a:rPr>
              <a:t>'</a:t>
            </a:r>
            <a:r>
              <a:rPr lang="en-US" altLang="zh-CN" sz="2400" b="1" dirty="0">
                <a:solidFill>
                  <a:schemeClr val="tx1"/>
                </a:solidFill>
                <a:latin typeface="Times New Roman" panose="02020603050405020304" pitchFamily="18" charset="0"/>
                <a:ea typeface="宋体" panose="02010600030101010101" pitchFamily="2" charset="-122"/>
              </a:rPr>
              <a:t>=</a:t>
            </a:r>
            <a:r>
              <a:rPr lang="en-US" altLang="zh-CN" sz="2400" b="1" baseline="30000"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25000" dirty="0">
                <a:solidFill>
                  <a:schemeClr val="tx1"/>
                </a:solidFill>
                <a:latin typeface="Times New Roman" panose="02020603050405020304" pitchFamily="18" charset="0"/>
                <a:ea typeface="宋体" panose="02010600030101010101" pitchFamily="2" charset="-122"/>
              </a:rPr>
              <a:t>oc     </a:t>
            </a:r>
            <a:r>
              <a:rPr lang="en-US" altLang="zh-CN" sz="2400" b="1" dirty="0">
                <a:solidFill>
                  <a:schemeClr val="tx1"/>
                </a:solidFill>
                <a:latin typeface="Times New Roman" panose="02020603050405020304" pitchFamily="18" charset="0"/>
                <a:ea typeface="宋体" panose="02010600030101010101" pitchFamily="2" charset="-122"/>
              </a:rPr>
              <a:t> (</a:t>
            </a:r>
            <a:r>
              <a:rPr lang="zh-CN" altLang="en-US" sz="2400" b="1" dirty="0">
                <a:solidFill>
                  <a:schemeClr val="tx1"/>
                </a:solidFill>
                <a:latin typeface="Times New Roman" panose="02020603050405020304" pitchFamily="18" charset="0"/>
                <a:ea typeface="宋体" panose="02010600030101010101" pitchFamily="2" charset="-122"/>
              </a:rPr>
              <a:t>外电路开路时</a:t>
            </a:r>
            <a:r>
              <a:rPr lang="en-US" altLang="zh-CN" sz="2400" b="1" dirty="0">
                <a:solidFill>
                  <a:schemeClr val="accent2"/>
                </a:solidFill>
                <a:latin typeface="Times New Roman" panose="02020603050405020304" pitchFamily="18" charset="0"/>
                <a:ea typeface="宋体" panose="02010600030101010101" pitchFamily="2" charset="-122"/>
              </a:rPr>
              <a:t>a 、b</a:t>
            </a:r>
            <a:r>
              <a:rPr lang="zh-CN" altLang="en-US" sz="2400" b="1" dirty="0">
                <a:solidFill>
                  <a:schemeClr val="tx1"/>
                </a:solidFill>
                <a:latin typeface="Times New Roman" panose="02020603050405020304" pitchFamily="18" charset="0"/>
                <a:ea typeface="宋体" panose="02010600030101010101" pitchFamily="2" charset="-122"/>
              </a:rPr>
              <a:t>间开路电压)</a:t>
            </a:r>
          </a:p>
        </p:txBody>
      </p:sp>
      <p:sp>
        <p:nvSpPr>
          <p:cNvPr id="402691" name="Text Box 259"/>
          <p:cNvSpPr txBox="1"/>
          <p:nvPr/>
        </p:nvSpPr>
        <p:spPr>
          <a:xfrm>
            <a:off x="1143000" y="5759450"/>
            <a:ext cx="1447800" cy="457200"/>
          </a:xfrm>
          <a:prstGeom prst="rect">
            <a:avLst/>
          </a:prstGeom>
          <a:noFill/>
          <a:ln w="9525">
            <a:noFill/>
          </a:ln>
        </p:spPr>
        <p:txBody>
          <a:bodyPr>
            <a:spAutoFit/>
          </a:bodyPr>
          <a:lstStyle/>
          <a:p>
            <a:pPr lvl="0" algn="l" eaLnBrk="1" hangingPunct="1">
              <a:spcBef>
                <a:spcPct val="50000"/>
              </a:spcBef>
            </a:pPr>
            <a:r>
              <a:rPr lang="zh-CN" altLang="en-US" sz="2400" b="1" i="1"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30000" dirty="0">
                <a:solidFill>
                  <a:schemeClr val="tx1"/>
                </a:solidFill>
                <a:latin typeface="Times New Roman" panose="02020603050405020304" pitchFamily="18" charset="0"/>
                <a:ea typeface="宋体" panose="02010600030101010101" pitchFamily="2" charset="-122"/>
              </a:rPr>
              <a:t>"</a:t>
            </a:r>
            <a:r>
              <a:rPr lang="en-US" altLang="zh-CN" sz="2400" b="1" dirty="0">
                <a:solidFill>
                  <a:schemeClr val="tx1"/>
                </a:solidFill>
                <a:latin typeface="Times New Roman" panose="02020603050405020304" pitchFamily="18" charset="0"/>
                <a:ea typeface="宋体" panose="02010600030101010101" pitchFamily="2" charset="-122"/>
              </a:rPr>
              <a:t>= -</a:t>
            </a:r>
            <a:r>
              <a:rPr lang="en-US" altLang="zh-CN" sz="2400" b="1" baseline="30000"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R</a:t>
            </a:r>
            <a:r>
              <a:rPr lang="en-US" altLang="zh-CN" sz="2400" b="1" baseline="-25000" dirty="0">
                <a:solidFill>
                  <a:schemeClr val="tx1"/>
                </a:solidFill>
                <a:latin typeface="Times New Roman" panose="02020603050405020304" pitchFamily="18" charset="0"/>
                <a:ea typeface="宋体" panose="02010600030101010101" pitchFamily="2" charset="-122"/>
              </a:rPr>
              <a:t>i </a:t>
            </a:r>
            <a:r>
              <a:rPr lang="en-US" altLang="zh-CN" sz="2400" b="1" i="1" dirty="0">
                <a:solidFill>
                  <a:schemeClr val="tx1"/>
                </a:solidFill>
                <a:latin typeface="Times New Roman" panose="02020603050405020304" pitchFamily="18" charset="0"/>
                <a:ea typeface="宋体" panose="02010600030101010101" pitchFamily="2" charset="-122"/>
              </a:rPr>
              <a:t>i</a:t>
            </a:r>
            <a:endParaRPr lang="en-US" altLang="zh-CN" sz="2400" b="1" dirty="0">
              <a:solidFill>
                <a:schemeClr val="tx1"/>
              </a:solidFill>
              <a:latin typeface="Times New Roman" panose="02020603050405020304" pitchFamily="18" charset="0"/>
              <a:ea typeface="宋体" panose="02010600030101010101" pitchFamily="2" charset="-122"/>
            </a:endParaRPr>
          </a:p>
        </p:txBody>
      </p:sp>
      <p:sp>
        <p:nvSpPr>
          <p:cNvPr id="402692" name="Text Box 260"/>
          <p:cNvSpPr txBox="1"/>
          <p:nvPr/>
        </p:nvSpPr>
        <p:spPr>
          <a:xfrm>
            <a:off x="304800" y="6262688"/>
            <a:ext cx="609600" cy="365760"/>
          </a:xfrm>
          <a:prstGeom prst="rect">
            <a:avLst/>
          </a:prstGeom>
          <a:noFill/>
          <a:ln w="9525">
            <a:noFill/>
          </a:ln>
        </p:spPr>
        <p:txBody>
          <a:bodyPr>
            <a:spAutoFit/>
          </a:bodyPr>
          <a:lstStyle/>
          <a:p>
            <a:pPr lvl="0" algn="l" eaLnBrk="1" hangingPunct="1">
              <a:spcBef>
                <a:spcPct val="50000"/>
              </a:spcBef>
            </a:pPr>
            <a:r>
              <a:rPr lang="zh-CN" altLang="en-US" b="1" dirty="0">
                <a:solidFill>
                  <a:schemeClr val="tx1"/>
                </a:solidFill>
                <a:latin typeface="Times New Roman" panose="02020603050405020304" pitchFamily="18" charset="0"/>
                <a:ea typeface="宋体" panose="02010600030101010101" pitchFamily="2" charset="-122"/>
              </a:rPr>
              <a:t>则</a:t>
            </a:r>
          </a:p>
        </p:txBody>
      </p:sp>
      <p:sp>
        <p:nvSpPr>
          <p:cNvPr id="402693" name="Text Box 261"/>
          <p:cNvSpPr txBox="1"/>
          <p:nvPr/>
        </p:nvSpPr>
        <p:spPr>
          <a:xfrm>
            <a:off x="838200" y="6140133"/>
            <a:ext cx="3276600" cy="457200"/>
          </a:xfrm>
          <a:prstGeom prst="rect">
            <a:avLst/>
          </a:prstGeom>
          <a:noFill/>
          <a:ln w="9525">
            <a:noFill/>
          </a:ln>
        </p:spPr>
        <p:txBody>
          <a:bodyPr>
            <a:spAutoFit/>
          </a:bodyPr>
          <a:lstStyle/>
          <a:p>
            <a:pPr lvl="0" algn="l" eaLnBrk="1" hangingPunct="1">
              <a:spcBef>
                <a:spcPct val="50000"/>
              </a:spcBef>
            </a:pP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dirty="0">
                <a:solidFill>
                  <a:schemeClr val="tx1"/>
                </a:solidFill>
                <a:latin typeface="Times New Roman" panose="02020603050405020304" pitchFamily="18" charset="0"/>
                <a:ea typeface="宋体" panose="02010600030101010101" pitchFamily="2" charset="-122"/>
              </a:rPr>
              <a:t> =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30000" dirty="0">
                <a:solidFill>
                  <a:schemeClr val="tx1"/>
                </a:solidFill>
                <a:latin typeface="Times New Roman" panose="02020603050405020304" pitchFamily="18" charset="0"/>
                <a:ea typeface="宋体" panose="02010600030101010101" pitchFamily="2" charset="-122"/>
              </a:rPr>
              <a:t>'</a:t>
            </a:r>
            <a:r>
              <a:rPr lang="en-US" altLang="zh-CN" sz="2400" b="1" dirty="0">
                <a:solidFill>
                  <a:schemeClr val="tx1"/>
                </a:solidFill>
                <a:latin typeface="Times New Roman" panose="02020603050405020304" pitchFamily="18" charset="0"/>
                <a:ea typeface="宋体" panose="02010600030101010101" pitchFamily="2" charset="-122"/>
              </a:rPr>
              <a:t> +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30000" dirty="0">
                <a:solidFill>
                  <a:schemeClr val="tx1"/>
                </a:solidFill>
                <a:latin typeface="Times New Roman" panose="02020603050405020304" pitchFamily="18" charset="0"/>
                <a:ea typeface="宋体" panose="02010600030101010101" pitchFamily="2" charset="-122"/>
              </a:rPr>
              <a:t>"</a:t>
            </a:r>
            <a:r>
              <a:rPr lang="en-US" altLang="zh-CN" sz="2400" b="1" dirty="0">
                <a:solidFill>
                  <a:schemeClr val="tx1"/>
                </a:solidFill>
                <a:latin typeface="Times New Roman" panose="02020603050405020304" pitchFamily="18" charset="0"/>
                <a:ea typeface="宋体" panose="02010600030101010101" pitchFamily="2" charset="-122"/>
              </a:rPr>
              <a:t> =</a:t>
            </a:r>
            <a:r>
              <a:rPr lang="en-US" altLang="zh-CN" sz="2400" b="1" baseline="30000"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U</a:t>
            </a:r>
            <a:r>
              <a:rPr lang="en-US" altLang="zh-CN" sz="2400" b="1" baseline="-25000" dirty="0">
                <a:solidFill>
                  <a:schemeClr val="tx1"/>
                </a:solidFill>
                <a:latin typeface="Times New Roman" panose="02020603050405020304" pitchFamily="18" charset="0"/>
                <a:ea typeface="宋体" panose="02010600030101010101" pitchFamily="2" charset="-122"/>
              </a:rPr>
              <a:t>oc</a:t>
            </a:r>
            <a:r>
              <a:rPr lang="en-US" altLang="zh-CN" sz="2400" b="1" baseline="-25000" dirty="0">
                <a:solidFill>
                  <a:schemeClr val="tx1"/>
                </a:solidFill>
                <a:latin typeface="宋体" panose="02010600030101010101" pitchFamily="2" charset="-122"/>
                <a:ea typeface="宋体" panose="02010600030101010101" pitchFamily="2" charset="-122"/>
              </a:rPr>
              <a:t> </a:t>
            </a:r>
            <a:r>
              <a:rPr lang="en-US" altLang="zh-CN" sz="2400" b="1" dirty="0">
                <a:solidFill>
                  <a:schemeClr val="tx1"/>
                </a:solidFill>
                <a:latin typeface="宋体" panose="02010600030101010101" pitchFamily="2" charset="-122"/>
                <a:ea typeface="宋体" panose="02010600030101010101" pitchFamily="2" charset="-122"/>
              </a:rPr>
              <a:t>-</a:t>
            </a:r>
            <a:r>
              <a:rPr lang="en-US" altLang="zh-CN" sz="2400" b="1" dirty="0">
                <a:solidFill>
                  <a:schemeClr val="tx1"/>
                </a:solidFill>
                <a:latin typeface="Times New Roman" panose="02020603050405020304" pitchFamily="18" charset="0"/>
                <a:ea typeface="宋体" panose="02010600030101010101" pitchFamily="2" charset="-122"/>
              </a:rPr>
              <a:t> </a:t>
            </a:r>
            <a:r>
              <a:rPr lang="en-US" altLang="zh-CN" sz="2400" b="1" i="1" dirty="0">
                <a:solidFill>
                  <a:schemeClr val="tx1"/>
                </a:solidFill>
                <a:latin typeface="Times New Roman" panose="02020603050405020304" pitchFamily="18" charset="0"/>
                <a:ea typeface="宋体" panose="02010600030101010101" pitchFamily="2" charset="-122"/>
              </a:rPr>
              <a:t>R</a:t>
            </a:r>
            <a:r>
              <a:rPr lang="en-US" altLang="zh-CN" sz="2400" b="1" baseline="-25000" dirty="0">
                <a:solidFill>
                  <a:schemeClr val="tx1"/>
                </a:solidFill>
                <a:latin typeface="Times New Roman" panose="02020603050405020304" pitchFamily="18" charset="0"/>
                <a:ea typeface="宋体" panose="02010600030101010101" pitchFamily="2" charset="-122"/>
              </a:rPr>
              <a:t>i </a:t>
            </a:r>
            <a:r>
              <a:rPr lang="en-US" altLang="zh-CN" sz="2400" b="1" i="1" dirty="0">
                <a:solidFill>
                  <a:schemeClr val="tx1"/>
                </a:solidFill>
                <a:latin typeface="Times New Roman" panose="02020603050405020304" pitchFamily="18" charset="0"/>
                <a:ea typeface="宋体" panose="02010600030101010101" pitchFamily="2" charset="-122"/>
              </a:rPr>
              <a:t>i</a:t>
            </a:r>
            <a:endParaRPr lang="en-US" altLang="zh-CN" sz="2400" b="1" dirty="0">
              <a:solidFill>
                <a:schemeClr val="tx1"/>
              </a:solidFill>
              <a:latin typeface="Times New Roman" panose="02020603050405020304" pitchFamily="18" charset="0"/>
              <a:ea typeface="宋体" panose="02010600030101010101" pitchFamily="2" charset="-122"/>
            </a:endParaRPr>
          </a:p>
        </p:txBody>
      </p:sp>
      <p:sp>
        <p:nvSpPr>
          <p:cNvPr id="402694" name="Text Box 262"/>
          <p:cNvSpPr txBox="1"/>
          <p:nvPr/>
        </p:nvSpPr>
        <p:spPr>
          <a:xfrm>
            <a:off x="3810000" y="6140133"/>
            <a:ext cx="51816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此关系式恰与图(</a:t>
            </a:r>
            <a:r>
              <a:rPr lang="en-US" altLang="zh-CN" sz="2400" b="1" dirty="0">
                <a:solidFill>
                  <a:schemeClr val="tx1"/>
                </a:solidFill>
                <a:latin typeface="Times New Roman" panose="02020603050405020304" pitchFamily="18" charset="0"/>
                <a:ea typeface="宋体" panose="02010600030101010101" pitchFamily="2" charset="-122"/>
              </a:rPr>
              <a:t>b)</a:t>
            </a:r>
            <a:r>
              <a:rPr lang="zh-CN" altLang="en-US" sz="2400" b="1" dirty="0">
                <a:solidFill>
                  <a:schemeClr val="tx1"/>
                </a:solidFill>
                <a:latin typeface="Times New Roman" panose="02020603050405020304" pitchFamily="18" charset="0"/>
                <a:ea typeface="宋体" panose="02010600030101010101" pitchFamily="2" charset="-122"/>
              </a:rPr>
              <a:t>电路相同。证毕！</a:t>
            </a:r>
          </a:p>
        </p:txBody>
      </p:sp>
      <p:grpSp>
        <p:nvGrpSpPr>
          <p:cNvPr id="402697" name="Group 265"/>
          <p:cNvGrpSpPr/>
          <p:nvPr/>
        </p:nvGrpSpPr>
        <p:grpSpPr>
          <a:xfrm>
            <a:off x="5130800" y="404813"/>
            <a:ext cx="2819400" cy="2239962"/>
            <a:chOff x="3456" y="48"/>
            <a:chExt cx="1776" cy="1411"/>
          </a:xfrm>
        </p:grpSpPr>
        <p:sp>
          <p:nvSpPr>
            <p:cNvPr id="21529" name="Text Box 266"/>
            <p:cNvSpPr txBox="1"/>
            <p:nvPr/>
          </p:nvSpPr>
          <p:spPr>
            <a:xfrm>
              <a:off x="3840" y="48"/>
              <a:ext cx="240"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21530" name="Text Box 267"/>
            <p:cNvSpPr txBox="1"/>
            <p:nvPr/>
          </p:nvSpPr>
          <p:spPr>
            <a:xfrm>
              <a:off x="3456" y="768"/>
              <a:ext cx="432"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U</a:t>
              </a:r>
              <a:r>
                <a:rPr lang="en-US" altLang="zh-CN" sz="3200" baseline="-25000" dirty="0">
                  <a:solidFill>
                    <a:schemeClr val="tx1"/>
                  </a:solidFill>
                  <a:latin typeface="Times New Roman" panose="02020603050405020304" pitchFamily="18" charset="0"/>
                  <a:ea typeface="宋体" panose="02010600030101010101" pitchFamily="2" charset="-122"/>
                </a:rPr>
                <a:t>oc</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1531" name="Freeform 268"/>
            <p:cNvSpPr/>
            <p:nvPr/>
          </p:nvSpPr>
          <p:spPr>
            <a:xfrm>
              <a:off x="3953" y="414"/>
              <a:ext cx="1" cy="762"/>
            </a:xfrm>
            <a:custGeom>
              <a:avLst/>
              <a:gdLst/>
              <a:ahLst/>
              <a:cxnLst>
                <a:cxn ang="0">
                  <a:pos x="0" y="0"/>
                </a:cxn>
                <a:cxn ang="0">
                  <a:pos x="1" y="762"/>
                </a:cxn>
              </a:cxnLst>
              <a:rect l="0" t="0" r="0" b="0"/>
              <a:pathLst>
                <a:path w="1" h="762">
                  <a:moveTo>
                    <a:pt x="0" y="0"/>
                  </a:moveTo>
                  <a:lnTo>
                    <a:pt x="1" y="762"/>
                  </a:lnTo>
                </a:path>
              </a:pathLst>
            </a:custGeom>
            <a:no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1532" name="Freeform 269"/>
            <p:cNvSpPr/>
            <p:nvPr/>
          </p:nvSpPr>
          <p:spPr>
            <a:xfrm>
              <a:off x="3954" y="409"/>
              <a:ext cx="798" cy="2"/>
            </a:xfrm>
            <a:custGeom>
              <a:avLst/>
              <a:gdLst/>
              <a:ahLst/>
              <a:cxnLst>
                <a:cxn ang="0">
                  <a:pos x="0" y="2"/>
                </a:cxn>
                <a:cxn ang="0">
                  <a:pos x="798" y="0"/>
                </a:cxn>
              </a:cxnLst>
              <a:rect l="0" t="0" r="0" b="0"/>
              <a:pathLst>
                <a:path w="798" h="2">
                  <a:moveTo>
                    <a:pt x="0" y="2"/>
                  </a:moveTo>
                  <a:lnTo>
                    <a:pt x="798" y="0"/>
                  </a:lnTo>
                </a:path>
              </a:pathLst>
            </a:custGeom>
            <a:no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1533" name="Freeform 270"/>
            <p:cNvSpPr/>
            <p:nvPr/>
          </p:nvSpPr>
          <p:spPr>
            <a:xfrm>
              <a:off x="3960" y="1176"/>
              <a:ext cx="792" cy="1"/>
            </a:xfrm>
            <a:custGeom>
              <a:avLst/>
              <a:gdLst/>
              <a:ahLst/>
              <a:cxnLst>
                <a:cxn ang="0">
                  <a:pos x="0" y="0"/>
                </a:cxn>
                <a:cxn ang="0">
                  <a:pos x="792" y="1"/>
                </a:cxn>
              </a:cxnLst>
              <a:rect l="0" t="0" r="0" b="0"/>
              <a:pathLst>
                <a:path w="792" h="1">
                  <a:moveTo>
                    <a:pt x="0" y="0"/>
                  </a:moveTo>
                  <a:lnTo>
                    <a:pt x="792" y="1"/>
                  </a:lnTo>
                </a:path>
              </a:pathLst>
            </a:custGeom>
            <a:no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1534" name="Line 271"/>
            <p:cNvSpPr/>
            <p:nvPr/>
          </p:nvSpPr>
          <p:spPr>
            <a:xfrm>
              <a:off x="3984" y="288"/>
              <a:ext cx="336" cy="0"/>
            </a:xfrm>
            <a:prstGeom prst="line">
              <a:avLst/>
            </a:prstGeom>
            <a:ln w="19050" cap="flat" cmpd="sng">
              <a:solidFill>
                <a:schemeClr val="tx1"/>
              </a:solidFill>
              <a:prstDash val="solid"/>
              <a:headEnd type="none" w="med" len="med"/>
              <a:tailEnd type="stealth" w="sm" len="med"/>
            </a:ln>
          </p:spPr>
        </p:sp>
        <p:sp>
          <p:nvSpPr>
            <p:cNvPr id="21535" name="Text Box 272"/>
            <p:cNvSpPr txBox="1"/>
            <p:nvPr/>
          </p:nvSpPr>
          <p:spPr>
            <a:xfrm>
              <a:off x="4272" y="384"/>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21536" name="Text Box 273"/>
            <p:cNvSpPr txBox="1"/>
            <p:nvPr/>
          </p:nvSpPr>
          <p:spPr>
            <a:xfrm>
              <a:off x="4272" y="912"/>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21537" name="Text Box 274"/>
            <p:cNvSpPr txBox="1"/>
            <p:nvPr/>
          </p:nvSpPr>
          <p:spPr>
            <a:xfrm>
              <a:off x="4272" y="624"/>
              <a:ext cx="288"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u</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1538" name="Rectangle 275"/>
            <p:cNvSpPr/>
            <p:nvPr/>
          </p:nvSpPr>
          <p:spPr>
            <a:xfrm>
              <a:off x="4752" y="336"/>
              <a:ext cx="480" cy="912"/>
            </a:xfrm>
            <a:prstGeom prst="rect">
              <a:avLst/>
            </a:prstGeom>
            <a:solidFill>
              <a:srgbClr val="00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1539" name="Text Box 276"/>
            <p:cNvSpPr txBox="1"/>
            <p:nvPr/>
          </p:nvSpPr>
          <p:spPr>
            <a:xfrm>
              <a:off x="4848" y="624"/>
              <a:ext cx="384" cy="365"/>
            </a:xfrm>
            <a:prstGeom prst="rect">
              <a:avLst/>
            </a:prstGeom>
            <a:noFill/>
            <a:ln w="9525">
              <a:noFill/>
            </a:ln>
          </p:spPr>
          <p:txBody>
            <a:bodyPr>
              <a:spAutoFit/>
            </a:bodyPr>
            <a:lstStyle/>
            <a:p>
              <a:pPr lvl="0" algn="l" eaLnBrk="1" hangingPunct="1">
                <a:spcBef>
                  <a:spcPct val="50000"/>
                </a:spcBef>
              </a:pPr>
              <a:r>
                <a:rPr lang="en-US" altLang="zh-CN" sz="3200" dirty="0">
                  <a:solidFill>
                    <a:srgbClr val="040000"/>
                  </a:solidFill>
                  <a:latin typeface="Times New Roman" panose="02020603050405020304" pitchFamily="18" charset="0"/>
                  <a:ea typeface="宋体" panose="02010600030101010101" pitchFamily="2" charset="-122"/>
                </a:rPr>
                <a:t>N</a:t>
              </a:r>
              <a:r>
                <a:rPr lang="en-US" altLang="zh-CN" sz="3200" baseline="30000" dirty="0">
                  <a:solidFill>
                    <a:srgbClr val="040000"/>
                  </a:solidFill>
                  <a:latin typeface="Times New Roman" panose="02020603050405020304" pitchFamily="18" charset="0"/>
                  <a:ea typeface="宋体" panose="02010600030101010101" pitchFamily="2" charset="-122"/>
                </a:rPr>
                <a:t>'</a:t>
              </a:r>
              <a:endParaRPr lang="en-US" altLang="zh-CN" sz="3200" dirty="0">
                <a:solidFill>
                  <a:srgbClr val="040000"/>
                </a:solidFill>
                <a:latin typeface="Times New Roman" panose="02020603050405020304" pitchFamily="18" charset="0"/>
                <a:ea typeface="宋体" panose="02010600030101010101" pitchFamily="2" charset="-122"/>
              </a:endParaRPr>
            </a:p>
          </p:txBody>
        </p:sp>
        <p:sp>
          <p:nvSpPr>
            <p:cNvPr id="21540" name="Text Box 277"/>
            <p:cNvSpPr txBox="1"/>
            <p:nvPr/>
          </p:nvSpPr>
          <p:spPr>
            <a:xfrm>
              <a:off x="4307" y="96"/>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a</a:t>
              </a:r>
            </a:p>
          </p:txBody>
        </p:sp>
        <p:sp>
          <p:nvSpPr>
            <p:cNvPr id="21541" name="Text Box 278"/>
            <p:cNvSpPr txBox="1"/>
            <p:nvPr/>
          </p:nvSpPr>
          <p:spPr>
            <a:xfrm>
              <a:off x="4320" y="1171"/>
              <a:ext cx="240" cy="288"/>
            </a:xfrm>
            <a:prstGeom prst="rect">
              <a:avLst/>
            </a:prstGeom>
            <a:noFill/>
            <a:ln w="9525">
              <a:noFill/>
            </a:ln>
          </p:spPr>
          <p:txBody>
            <a:bodyPr>
              <a:spAutoFit/>
            </a:bodyPr>
            <a:lstStyle/>
            <a:p>
              <a:pPr lvl="0" algn="l" eaLnBrk="1" hangingPunct="1">
                <a:spcBef>
                  <a:spcPct val="50000"/>
                </a:spcBef>
              </a:pPr>
              <a:r>
                <a:rPr lang="en-US" altLang="zh-CN" sz="2400" dirty="0">
                  <a:solidFill>
                    <a:schemeClr val="accent2"/>
                  </a:solidFill>
                  <a:latin typeface="Times New Roman" panose="02020603050405020304" pitchFamily="18" charset="0"/>
                  <a:ea typeface="宋体" panose="02010600030101010101" pitchFamily="2" charset="-122"/>
                </a:rPr>
                <a:t>b</a:t>
              </a:r>
            </a:p>
          </p:txBody>
        </p:sp>
        <p:sp>
          <p:nvSpPr>
            <p:cNvPr id="21542" name="Text Box 279"/>
            <p:cNvSpPr txBox="1"/>
            <p:nvPr/>
          </p:nvSpPr>
          <p:spPr>
            <a:xfrm>
              <a:off x="3696" y="624"/>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21543" name="Text Box 280"/>
            <p:cNvSpPr txBox="1"/>
            <p:nvPr/>
          </p:nvSpPr>
          <p:spPr>
            <a:xfrm>
              <a:off x="3696" y="960"/>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21544" name="Text Box 281"/>
            <p:cNvSpPr txBox="1"/>
            <p:nvPr/>
          </p:nvSpPr>
          <p:spPr>
            <a:xfrm>
              <a:off x="3984" y="810"/>
              <a:ext cx="288" cy="288"/>
            </a:xfrm>
            <a:prstGeom prst="rect">
              <a:avLst/>
            </a:prstGeom>
            <a:noFill/>
            <a:ln w="9525">
              <a:noFill/>
            </a:ln>
          </p:spPr>
          <p:txBody>
            <a:bodyPr>
              <a:spAutoFit/>
            </a:bodyPr>
            <a:lstStyle/>
            <a:p>
              <a:pPr lvl="0" algn="l" eaLnBrk="1" hangingPunct="1">
                <a:spcBef>
                  <a:spcPct val="50000"/>
                </a:spcBef>
              </a:pP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21545" name="Text Box 282"/>
            <p:cNvSpPr txBox="1"/>
            <p:nvPr/>
          </p:nvSpPr>
          <p:spPr>
            <a:xfrm>
              <a:off x="3600" y="384"/>
              <a:ext cx="336" cy="365"/>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i</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21546" name="Rectangle 283"/>
            <p:cNvSpPr/>
            <p:nvPr/>
          </p:nvSpPr>
          <p:spPr>
            <a:xfrm>
              <a:off x="3906" y="480"/>
              <a:ext cx="96" cy="240"/>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1547" name="Oval 284"/>
            <p:cNvSpPr/>
            <p:nvPr/>
          </p:nvSpPr>
          <p:spPr>
            <a:xfrm>
              <a:off x="4368" y="384"/>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1548" name="Oval 285"/>
            <p:cNvSpPr/>
            <p:nvPr/>
          </p:nvSpPr>
          <p:spPr>
            <a:xfrm>
              <a:off x="3840" y="829"/>
              <a:ext cx="227" cy="227"/>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1549" name="Oval 286"/>
            <p:cNvSpPr/>
            <p:nvPr/>
          </p:nvSpPr>
          <p:spPr>
            <a:xfrm>
              <a:off x="4368" y="1152"/>
              <a:ext cx="48" cy="4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21550" name="Freeform 287"/>
            <p:cNvSpPr/>
            <p:nvPr/>
          </p:nvSpPr>
          <p:spPr>
            <a:xfrm>
              <a:off x="3954" y="828"/>
              <a:ext cx="1" cy="228"/>
            </a:xfrm>
            <a:custGeom>
              <a:avLst/>
              <a:gdLst/>
              <a:ahLst/>
              <a:cxnLst>
                <a:cxn ang="0">
                  <a:pos x="0" y="0"/>
                </a:cxn>
                <a:cxn ang="0">
                  <a:pos x="0" y="228"/>
                </a:cxn>
              </a:cxnLst>
              <a:rect l="0" t="0" r="0" b="0"/>
              <a:pathLst>
                <a:path w="1" h="228">
                  <a:moveTo>
                    <a:pt x="0" y="0"/>
                  </a:moveTo>
                  <a:lnTo>
                    <a:pt x="0" y="228"/>
                  </a:lnTo>
                </a:path>
              </a:pathLst>
            </a:custGeom>
            <a:noFill/>
            <a:ln w="9525" cap="flat" cmpd="sng">
              <a:solidFill>
                <a:schemeClr val="tx1">
                  <a:alpha val="100000"/>
                </a:schemeClr>
              </a:solidFill>
              <a:prstDash val="solid"/>
              <a:round/>
              <a:headEnd type="none" w="med" len="med"/>
              <a:tailEnd type="none" w="med" len="med"/>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02609"/>
                                        </p:tgtEl>
                                        <p:attrNameLst>
                                          <p:attrName>style.visibility</p:attrName>
                                        </p:attrNameLst>
                                      </p:cBhvr>
                                      <p:to>
                                        <p:strVal val="visible"/>
                                      </p:to>
                                    </p:set>
                                    <p:anim calcmode="lin" valueType="num">
                                      <p:cBhvr>
                                        <p:cTn id="7" dur="1000" fill="hold"/>
                                        <p:tgtEl>
                                          <p:spTgt spid="402609"/>
                                        </p:tgtEl>
                                        <p:attrNameLst>
                                          <p:attrName>ppt_w</p:attrName>
                                        </p:attrNameLst>
                                      </p:cBhvr>
                                      <p:tavLst>
                                        <p:tav tm="0">
                                          <p:val>
                                            <p:fltVal val="0"/>
                                          </p:val>
                                        </p:tav>
                                        <p:tav tm="100000">
                                          <p:val>
                                            <p:strVal val="#ppt_w"/>
                                          </p:val>
                                        </p:tav>
                                      </p:tavLst>
                                    </p:anim>
                                    <p:anim calcmode="lin" valueType="num">
                                      <p:cBhvr>
                                        <p:cTn id="8" dur="1000" fill="hold"/>
                                        <p:tgtEl>
                                          <p:spTgt spid="402609"/>
                                        </p:tgtEl>
                                        <p:attrNameLst>
                                          <p:attrName>ppt_h</p:attrName>
                                        </p:attrNameLst>
                                      </p:cBhvr>
                                      <p:tavLst>
                                        <p:tav tm="0">
                                          <p:val>
                                            <p:fltVal val="0"/>
                                          </p:val>
                                        </p:tav>
                                        <p:tav tm="100000">
                                          <p:val>
                                            <p:strVal val="#ppt_h"/>
                                          </p:val>
                                        </p:tav>
                                      </p:tavLst>
                                    </p:anim>
                                    <p:anim calcmode="lin" valueType="num">
                                      <p:cBhvr>
                                        <p:cTn id="9" dur="1000" fill="hold"/>
                                        <p:tgtEl>
                                          <p:spTgt spid="40260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260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402620"/>
                                        </p:tgtEl>
                                        <p:attrNameLst>
                                          <p:attrName>style.visibility</p:attrName>
                                        </p:attrNameLst>
                                      </p:cBhvr>
                                      <p:to>
                                        <p:strVal val="visible"/>
                                      </p:to>
                                    </p:set>
                                    <p:anim calcmode="lin" valueType="num">
                                      <p:cBhvr>
                                        <p:cTn id="15" dur="500" fill="hold"/>
                                        <p:tgtEl>
                                          <p:spTgt spid="402620"/>
                                        </p:tgtEl>
                                        <p:attrNameLst>
                                          <p:attrName>ppt_w</p:attrName>
                                        </p:attrNameLst>
                                      </p:cBhvr>
                                      <p:tavLst>
                                        <p:tav tm="0">
                                          <p:val>
                                            <p:fltVal val="0"/>
                                          </p:val>
                                        </p:tav>
                                        <p:tav tm="100000">
                                          <p:val>
                                            <p:strVal val="#ppt_w"/>
                                          </p:val>
                                        </p:tav>
                                      </p:tavLst>
                                    </p:anim>
                                    <p:anim calcmode="lin" valueType="num">
                                      <p:cBhvr>
                                        <p:cTn id="16" dur="500" fill="hold"/>
                                        <p:tgtEl>
                                          <p:spTgt spid="402620"/>
                                        </p:tgtEl>
                                        <p:attrNameLst>
                                          <p:attrName>ppt_h</p:attrName>
                                        </p:attrNameLst>
                                      </p:cBhvr>
                                      <p:tavLst>
                                        <p:tav tm="0">
                                          <p:val>
                                            <p:fltVal val="0"/>
                                          </p:val>
                                        </p:tav>
                                        <p:tav tm="100000">
                                          <p:val>
                                            <p:strVal val="#ppt_h"/>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402610"/>
                                        </p:tgtEl>
                                        <p:attrNameLst>
                                          <p:attrName>style.visibility</p:attrName>
                                        </p:attrNameLst>
                                      </p:cBhvr>
                                      <p:to>
                                        <p:strVal val="visible"/>
                                      </p:to>
                                    </p:set>
                                    <p:anim calcmode="lin" valueType="num">
                                      <p:cBhvr additive="base">
                                        <p:cTn id="20" dur="500" fill="hold"/>
                                        <p:tgtEl>
                                          <p:spTgt spid="402610"/>
                                        </p:tgtEl>
                                        <p:attrNameLst>
                                          <p:attrName>ppt_x</p:attrName>
                                        </p:attrNameLst>
                                      </p:cBhvr>
                                      <p:tavLst>
                                        <p:tav tm="0">
                                          <p:val>
                                            <p:strVal val="0-#ppt_w/2"/>
                                          </p:val>
                                        </p:tav>
                                        <p:tav tm="100000">
                                          <p:val>
                                            <p:strVal val="#ppt_x"/>
                                          </p:val>
                                        </p:tav>
                                      </p:tavLst>
                                    </p:anim>
                                    <p:anim calcmode="lin" valueType="num">
                                      <p:cBhvr additive="base">
                                        <p:cTn id="21" dur="500" fill="hold"/>
                                        <p:tgtEl>
                                          <p:spTgt spid="402610"/>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402612"/>
                                        </p:tgtEl>
                                        <p:attrNameLst>
                                          <p:attrName>style.visibility</p:attrName>
                                        </p:attrNameLst>
                                      </p:cBhvr>
                                      <p:to>
                                        <p:strVal val="visible"/>
                                      </p:to>
                                    </p:set>
                                    <p:anim calcmode="lin" valueType="num">
                                      <p:cBhvr additive="base">
                                        <p:cTn id="25" dur="500" fill="hold"/>
                                        <p:tgtEl>
                                          <p:spTgt spid="402612"/>
                                        </p:tgtEl>
                                        <p:attrNameLst>
                                          <p:attrName>ppt_x</p:attrName>
                                        </p:attrNameLst>
                                      </p:cBhvr>
                                      <p:tavLst>
                                        <p:tav tm="0">
                                          <p:val>
                                            <p:strVal val="#ppt_x"/>
                                          </p:val>
                                        </p:tav>
                                        <p:tav tm="100000">
                                          <p:val>
                                            <p:strVal val="#ppt_x"/>
                                          </p:val>
                                        </p:tav>
                                      </p:tavLst>
                                    </p:anim>
                                    <p:anim calcmode="lin" valueType="num">
                                      <p:cBhvr additive="base">
                                        <p:cTn id="26" dur="500" fill="hold"/>
                                        <p:tgtEl>
                                          <p:spTgt spid="40261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402697"/>
                                        </p:tgtEl>
                                        <p:attrNameLst>
                                          <p:attrName>style.visibility</p:attrName>
                                        </p:attrNameLst>
                                      </p:cBhvr>
                                      <p:to>
                                        <p:strVal val="visible"/>
                                      </p:to>
                                    </p:set>
                                    <p:anim calcmode="lin" valueType="num">
                                      <p:cBhvr additive="base">
                                        <p:cTn id="31" dur="500" fill="hold"/>
                                        <p:tgtEl>
                                          <p:spTgt spid="402697"/>
                                        </p:tgtEl>
                                        <p:attrNameLst>
                                          <p:attrName>ppt_x</p:attrName>
                                        </p:attrNameLst>
                                      </p:cBhvr>
                                      <p:tavLst>
                                        <p:tav tm="0">
                                          <p:val>
                                            <p:strVal val="1+#ppt_w/2"/>
                                          </p:val>
                                        </p:tav>
                                        <p:tav tm="100000">
                                          <p:val>
                                            <p:strVal val="#ppt_x"/>
                                          </p:val>
                                        </p:tav>
                                      </p:tavLst>
                                    </p:anim>
                                    <p:anim calcmode="lin" valueType="num">
                                      <p:cBhvr additive="base">
                                        <p:cTn id="32" dur="500" fill="hold"/>
                                        <p:tgtEl>
                                          <p:spTgt spid="402697"/>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1" fill="hold" grpId="0" nodeType="afterEffect">
                                  <p:stCondLst>
                                    <p:cond delay="0"/>
                                  </p:stCondLst>
                                  <p:childTnLst>
                                    <p:set>
                                      <p:cBhvr>
                                        <p:cTn id="35" dur="1" fill="hold">
                                          <p:stCondLst>
                                            <p:cond delay="0"/>
                                          </p:stCondLst>
                                        </p:cTn>
                                        <p:tgtEl>
                                          <p:spTgt spid="402611"/>
                                        </p:tgtEl>
                                        <p:attrNameLst>
                                          <p:attrName>style.visibility</p:attrName>
                                        </p:attrNameLst>
                                      </p:cBhvr>
                                      <p:to>
                                        <p:strVal val="visible"/>
                                      </p:to>
                                    </p:set>
                                    <p:anim calcmode="lin" valueType="num">
                                      <p:cBhvr additive="base">
                                        <p:cTn id="36" dur="500" fill="hold"/>
                                        <p:tgtEl>
                                          <p:spTgt spid="402611"/>
                                        </p:tgtEl>
                                        <p:attrNameLst>
                                          <p:attrName>ppt_x</p:attrName>
                                        </p:attrNameLst>
                                      </p:cBhvr>
                                      <p:tavLst>
                                        <p:tav tm="0">
                                          <p:val>
                                            <p:strVal val="#ppt_x"/>
                                          </p:val>
                                        </p:tav>
                                        <p:tav tm="100000">
                                          <p:val>
                                            <p:strVal val="#ppt_x"/>
                                          </p:val>
                                        </p:tav>
                                      </p:tavLst>
                                    </p:anim>
                                    <p:anim calcmode="lin" valueType="num">
                                      <p:cBhvr additive="base">
                                        <p:cTn id="37" dur="500" fill="hold"/>
                                        <p:tgtEl>
                                          <p:spTgt spid="402611"/>
                                        </p:tgtEl>
                                        <p:attrNameLst>
                                          <p:attrName>ppt_y</p:attrName>
                                        </p:attrNameLst>
                                      </p:cBhvr>
                                      <p:tavLst>
                                        <p:tav tm="0">
                                          <p:val>
                                            <p:strVal val="0-#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402613"/>
                                        </p:tgtEl>
                                        <p:attrNameLst>
                                          <p:attrName>style.visibility</p:attrName>
                                        </p:attrNameLst>
                                      </p:cBhvr>
                                      <p:to>
                                        <p:strVal val="visible"/>
                                      </p:to>
                                    </p:set>
                                    <p:anim calcmode="lin" valueType="num">
                                      <p:cBhvr additive="base">
                                        <p:cTn id="42" dur="500" fill="hold"/>
                                        <p:tgtEl>
                                          <p:spTgt spid="402613"/>
                                        </p:tgtEl>
                                        <p:attrNameLst>
                                          <p:attrName>ppt_x</p:attrName>
                                        </p:attrNameLst>
                                      </p:cBhvr>
                                      <p:tavLst>
                                        <p:tav tm="0">
                                          <p:val>
                                            <p:strVal val="0-#ppt_w/2"/>
                                          </p:val>
                                        </p:tav>
                                        <p:tav tm="100000">
                                          <p:val>
                                            <p:strVal val="#ppt_x"/>
                                          </p:val>
                                        </p:tav>
                                      </p:tavLst>
                                    </p:anim>
                                    <p:anim calcmode="lin" valueType="num">
                                      <p:cBhvr additive="base">
                                        <p:cTn id="43" dur="500" fill="hold"/>
                                        <p:tgtEl>
                                          <p:spTgt spid="402613"/>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4" presetClass="entr" presetSubtype="32" fill="hold" grpId="0" nodeType="afterEffect">
                                  <p:stCondLst>
                                    <p:cond delay="0"/>
                                  </p:stCondLst>
                                  <p:childTnLst>
                                    <p:set>
                                      <p:cBhvr>
                                        <p:cTn id="46" dur="1" fill="hold">
                                          <p:stCondLst>
                                            <p:cond delay="0"/>
                                          </p:stCondLst>
                                        </p:cTn>
                                        <p:tgtEl>
                                          <p:spTgt spid="402614"/>
                                        </p:tgtEl>
                                        <p:attrNameLst>
                                          <p:attrName>style.visibility</p:attrName>
                                        </p:attrNameLst>
                                      </p:cBhvr>
                                      <p:to>
                                        <p:strVal val="visible"/>
                                      </p:to>
                                    </p:set>
                                    <p:animEffect transition="in" filter="box(out)">
                                      <p:cBhvr>
                                        <p:cTn id="47" dur="500"/>
                                        <p:tgtEl>
                                          <p:spTgt spid="402614"/>
                                        </p:tgtEl>
                                      </p:cBhvr>
                                    </p:animEffect>
                                  </p:childTnLst>
                                </p:cTn>
                              </p:par>
                            </p:childTnLst>
                          </p:cTn>
                        </p:par>
                      </p:childTnLst>
                    </p:cTn>
                  </p:par>
                  <p:par>
                    <p:cTn id="48" fill="hold">
                      <p:stCondLst>
                        <p:cond delay="indefinite"/>
                      </p:stCondLst>
                      <p:childTnLst>
                        <p:par>
                          <p:cTn id="49" fill="hold">
                            <p:stCondLst>
                              <p:cond delay="0"/>
                            </p:stCondLst>
                            <p:childTnLst>
                              <p:par>
                                <p:cTn id="50" presetID="17" presetClass="entr" presetSubtype="10" fill="hold" nodeType="clickEffect">
                                  <p:stCondLst>
                                    <p:cond delay="0"/>
                                  </p:stCondLst>
                                  <p:childTnLst>
                                    <p:set>
                                      <p:cBhvr>
                                        <p:cTn id="51" dur="1" fill="hold">
                                          <p:stCondLst>
                                            <p:cond delay="0"/>
                                          </p:stCondLst>
                                        </p:cTn>
                                        <p:tgtEl>
                                          <p:spTgt spid="402636"/>
                                        </p:tgtEl>
                                        <p:attrNameLst>
                                          <p:attrName>style.visibility</p:attrName>
                                        </p:attrNameLst>
                                      </p:cBhvr>
                                      <p:to>
                                        <p:strVal val="visible"/>
                                      </p:to>
                                    </p:set>
                                    <p:anim calcmode="lin" valueType="num">
                                      <p:cBhvr>
                                        <p:cTn id="52" dur="500" fill="hold"/>
                                        <p:tgtEl>
                                          <p:spTgt spid="402636"/>
                                        </p:tgtEl>
                                        <p:attrNameLst>
                                          <p:attrName>ppt_w</p:attrName>
                                        </p:attrNameLst>
                                      </p:cBhvr>
                                      <p:tavLst>
                                        <p:tav tm="0">
                                          <p:val>
                                            <p:fltVal val="0"/>
                                          </p:val>
                                        </p:tav>
                                        <p:tav tm="100000">
                                          <p:val>
                                            <p:strVal val="#ppt_w"/>
                                          </p:val>
                                        </p:tav>
                                      </p:tavLst>
                                    </p:anim>
                                    <p:anim calcmode="lin" valueType="num">
                                      <p:cBhvr>
                                        <p:cTn id="53" dur="500" fill="hold"/>
                                        <p:tgtEl>
                                          <p:spTgt spid="402636"/>
                                        </p:tgtEl>
                                        <p:attrNameLst>
                                          <p:attrName>ppt_h</p:attrName>
                                        </p:attrNameLst>
                                      </p:cBhvr>
                                      <p:tavLst>
                                        <p:tav tm="0">
                                          <p:val>
                                            <p:strVal val="#ppt_h"/>
                                          </p:val>
                                        </p:tav>
                                        <p:tav tm="100000">
                                          <p:val>
                                            <p:strVal val="#ppt_h"/>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402615"/>
                                        </p:tgtEl>
                                        <p:attrNameLst>
                                          <p:attrName>style.visibility</p:attrName>
                                        </p:attrNameLst>
                                      </p:cBhvr>
                                      <p:to>
                                        <p:strVal val="visible"/>
                                      </p:to>
                                    </p:set>
                                    <p:anim calcmode="lin" valueType="num">
                                      <p:cBhvr additive="base">
                                        <p:cTn id="57" dur="500" fill="hold"/>
                                        <p:tgtEl>
                                          <p:spTgt spid="402615"/>
                                        </p:tgtEl>
                                        <p:attrNameLst>
                                          <p:attrName>ppt_x</p:attrName>
                                        </p:attrNameLst>
                                      </p:cBhvr>
                                      <p:tavLst>
                                        <p:tav tm="0">
                                          <p:val>
                                            <p:strVal val="#ppt_x"/>
                                          </p:val>
                                        </p:tav>
                                        <p:tav tm="100000">
                                          <p:val>
                                            <p:strVal val="#ppt_x"/>
                                          </p:val>
                                        </p:tav>
                                      </p:tavLst>
                                    </p:anim>
                                    <p:anim calcmode="lin" valueType="num">
                                      <p:cBhvr additive="base">
                                        <p:cTn id="58" dur="500" fill="hold"/>
                                        <p:tgtEl>
                                          <p:spTgt spid="40261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2" presetClass="entr" presetSubtype="8" fill="hold" nodeType="clickEffect">
                                  <p:stCondLst>
                                    <p:cond delay="0"/>
                                  </p:stCondLst>
                                  <p:childTnLst>
                                    <p:set>
                                      <p:cBhvr>
                                        <p:cTn id="62" dur="1" fill="hold">
                                          <p:stCondLst>
                                            <p:cond delay="0"/>
                                          </p:stCondLst>
                                        </p:cTn>
                                        <p:tgtEl>
                                          <p:spTgt spid="402654"/>
                                        </p:tgtEl>
                                        <p:attrNameLst>
                                          <p:attrName>style.visibility</p:attrName>
                                        </p:attrNameLst>
                                      </p:cBhvr>
                                      <p:to>
                                        <p:strVal val="visible"/>
                                      </p:to>
                                    </p:set>
                                    <p:anim calcmode="lin" valueType="num">
                                      <p:cBhvr additive="base">
                                        <p:cTn id="63" dur="500"/>
                                        <p:tgtEl>
                                          <p:spTgt spid="402654"/>
                                        </p:tgtEl>
                                        <p:attrNameLst>
                                          <p:attrName>ppt_x</p:attrName>
                                        </p:attrNameLst>
                                      </p:cBhvr>
                                      <p:tavLst>
                                        <p:tav tm="0">
                                          <p:val>
                                            <p:strVal val="#ppt_x-#ppt_w*1.125000"/>
                                          </p:val>
                                        </p:tav>
                                        <p:tav tm="100000">
                                          <p:val>
                                            <p:strVal val="#ppt_x"/>
                                          </p:val>
                                        </p:tav>
                                      </p:tavLst>
                                    </p:anim>
                                    <p:animEffect transition="in" filter="wipe(right)">
                                      <p:cBhvr>
                                        <p:cTn id="64" dur="500"/>
                                        <p:tgtEl>
                                          <p:spTgt spid="402654"/>
                                        </p:tgtEl>
                                      </p:cBhvr>
                                    </p:animEffect>
                                  </p:childTnLst>
                                </p:cTn>
                              </p:par>
                            </p:childTnLst>
                          </p:cTn>
                        </p:par>
                        <p:par>
                          <p:cTn id="65" fill="hold">
                            <p:stCondLst>
                              <p:cond delay="500"/>
                            </p:stCondLst>
                            <p:childTnLst>
                              <p:par>
                                <p:cTn id="66" presetID="2" presetClass="entr" presetSubtype="2" fill="hold" grpId="0" nodeType="afterEffect">
                                  <p:stCondLst>
                                    <p:cond delay="0"/>
                                  </p:stCondLst>
                                  <p:childTnLst>
                                    <p:set>
                                      <p:cBhvr>
                                        <p:cTn id="67" dur="1" fill="hold">
                                          <p:stCondLst>
                                            <p:cond delay="0"/>
                                          </p:stCondLst>
                                        </p:cTn>
                                        <p:tgtEl>
                                          <p:spTgt spid="402618"/>
                                        </p:tgtEl>
                                        <p:attrNameLst>
                                          <p:attrName>style.visibility</p:attrName>
                                        </p:attrNameLst>
                                      </p:cBhvr>
                                      <p:to>
                                        <p:strVal val="visible"/>
                                      </p:to>
                                    </p:set>
                                    <p:anim calcmode="lin" valueType="num">
                                      <p:cBhvr additive="base">
                                        <p:cTn id="68" dur="500" fill="hold"/>
                                        <p:tgtEl>
                                          <p:spTgt spid="402618"/>
                                        </p:tgtEl>
                                        <p:attrNameLst>
                                          <p:attrName>ppt_x</p:attrName>
                                        </p:attrNameLst>
                                      </p:cBhvr>
                                      <p:tavLst>
                                        <p:tav tm="0">
                                          <p:val>
                                            <p:strVal val="1+#ppt_w/2"/>
                                          </p:val>
                                        </p:tav>
                                        <p:tav tm="100000">
                                          <p:val>
                                            <p:strVal val="#ppt_x"/>
                                          </p:val>
                                        </p:tav>
                                      </p:tavLst>
                                    </p:anim>
                                    <p:anim calcmode="lin" valueType="num">
                                      <p:cBhvr additive="base">
                                        <p:cTn id="69" dur="500" fill="hold"/>
                                        <p:tgtEl>
                                          <p:spTgt spid="402618"/>
                                        </p:tgtEl>
                                        <p:attrNameLst>
                                          <p:attrName>ppt_y</p:attrName>
                                        </p:attrNameLst>
                                      </p:cBhvr>
                                      <p:tavLst>
                                        <p:tav tm="0">
                                          <p:val>
                                            <p:strVal val="#ppt_y"/>
                                          </p:val>
                                        </p:tav>
                                        <p:tav tm="100000">
                                          <p:val>
                                            <p:strVal val="#ppt_y"/>
                                          </p:val>
                                        </p:tav>
                                      </p:tavLst>
                                    </p:anim>
                                  </p:childTnLst>
                                </p:cTn>
                              </p:par>
                            </p:childTnLst>
                          </p:cTn>
                        </p:par>
                        <p:par>
                          <p:cTn id="70" fill="hold">
                            <p:stCondLst>
                              <p:cond delay="1000"/>
                            </p:stCondLst>
                            <p:childTnLst>
                              <p:par>
                                <p:cTn id="71" presetID="2" presetClass="entr" presetSubtype="4" fill="hold" grpId="0" nodeType="afterEffect">
                                  <p:stCondLst>
                                    <p:cond delay="0"/>
                                  </p:stCondLst>
                                  <p:childTnLst>
                                    <p:set>
                                      <p:cBhvr>
                                        <p:cTn id="72" dur="1" fill="hold">
                                          <p:stCondLst>
                                            <p:cond delay="0"/>
                                          </p:stCondLst>
                                        </p:cTn>
                                        <p:tgtEl>
                                          <p:spTgt spid="402616"/>
                                        </p:tgtEl>
                                        <p:attrNameLst>
                                          <p:attrName>style.visibility</p:attrName>
                                        </p:attrNameLst>
                                      </p:cBhvr>
                                      <p:to>
                                        <p:strVal val="visible"/>
                                      </p:to>
                                    </p:set>
                                    <p:anim calcmode="lin" valueType="num">
                                      <p:cBhvr additive="base">
                                        <p:cTn id="73" dur="500" fill="hold"/>
                                        <p:tgtEl>
                                          <p:spTgt spid="402616"/>
                                        </p:tgtEl>
                                        <p:attrNameLst>
                                          <p:attrName>ppt_x</p:attrName>
                                        </p:attrNameLst>
                                      </p:cBhvr>
                                      <p:tavLst>
                                        <p:tav tm="0">
                                          <p:val>
                                            <p:strVal val="#ppt_x"/>
                                          </p:val>
                                        </p:tav>
                                        <p:tav tm="100000">
                                          <p:val>
                                            <p:strVal val="#ppt_x"/>
                                          </p:val>
                                        </p:tav>
                                      </p:tavLst>
                                    </p:anim>
                                    <p:anim calcmode="lin" valueType="num">
                                      <p:cBhvr additive="base">
                                        <p:cTn id="74" dur="500" fill="hold"/>
                                        <p:tgtEl>
                                          <p:spTgt spid="40261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7" presetClass="entr" presetSubtype="2" fill="hold" nodeType="clickEffect">
                                  <p:stCondLst>
                                    <p:cond delay="0"/>
                                  </p:stCondLst>
                                  <p:childTnLst>
                                    <p:set>
                                      <p:cBhvr>
                                        <p:cTn id="78" dur="1" fill="hold">
                                          <p:stCondLst>
                                            <p:cond delay="0"/>
                                          </p:stCondLst>
                                        </p:cTn>
                                        <p:tgtEl>
                                          <p:spTgt spid="402666"/>
                                        </p:tgtEl>
                                        <p:attrNameLst>
                                          <p:attrName>style.visibility</p:attrName>
                                        </p:attrNameLst>
                                      </p:cBhvr>
                                      <p:to>
                                        <p:strVal val="visible"/>
                                      </p:to>
                                    </p:set>
                                    <p:anim calcmode="lin" valueType="num">
                                      <p:cBhvr>
                                        <p:cTn id="79" dur="500" fill="hold"/>
                                        <p:tgtEl>
                                          <p:spTgt spid="402666"/>
                                        </p:tgtEl>
                                        <p:attrNameLst>
                                          <p:attrName>ppt_x</p:attrName>
                                        </p:attrNameLst>
                                      </p:cBhvr>
                                      <p:tavLst>
                                        <p:tav tm="0">
                                          <p:val>
                                            <p:strVal val="#ppt_x+#ppt_w/2"/>
                                          </p:val>
                                        </p:tav>
                                        <p:tav tm="100000">
                                          <p:val>
                                            <p:strVal val="#ppt_x"/>
                                          </p:val>
                                        </p:tav>
                                      </p:tavLst>
                                    </p:anim>
                                    <p:anim calcmode="lin" valueType="num">
                                      <p:cBhvr>
                                        <p:cTn id="80" dur="500" fill="hold"/>
                                        <p:tgtEl>
                                          <p:spTgt spid="402666"/>
                                        </p:tgtEl>
                                        <p:attrNameLst>
                                          <p:attrName>ppt_y</p:attrName>
                                        </p:attrNameLst>
                                      </p:cBhvr>
                                      <p:tavLst>
                                        <p:tav tm="0">
                                          <p:val>
                                            <p:strVal val="#ppt_y"/>
                                          </p:val>
                                        </p:tav>
                                        <p:tav tm="100000">
                                          <p:val>
                                            <p:strVal val="#ppt_y"/>
                                          </p:val>
                                        </p:tav>
                                      </p:tavLst>
                                    </p:anim>
                                    <p:anim calcmode="lin" valueType="num">
                                      <p:cBhvr>
                                        <p:cTn id="81" dur="500" fill="hold"/>
                                        <p:tgtEl>
                                          <p:spTgt spid="402666"/>
                                        </p:tgtEl>
                                        <p:attrNameLst>
                                          <p:attrName>ppt_w</p:attrName>
                                        </p:attrNameLst>
                                      </p:cBhvr>
                                      <p:tavLst>
                                        <p:tav tm="0">
                                          <p:val>
                                            <p:fltVal val="0"/>
                                          </p:val>
                                        </p:tav>
                                        <p:tav tm="100000">
                                          <p:val>
                                            <p:strVal val="#ppt_w"/>
                                          </p:val>
                                        </p:tav>
                                      </p:tavLst>
                                    </p:anim>
                                    <p:anim calcmode="lin" valueType="num">
                                      <p:cBhvr>
                                        <p:cTn id="82" dur="500" fill="hold"/>
                                        <p:tgtEl>
                                          <p:spTgt spid="402666"/>
                                        </p:tgtEl>
                                        <p:attrNameLst>
                                          <p:attrName>ppt_h</p:attrName>
                                        </p:attrNameLst>
                                      </p:cBhvr>
                                      <p:tavLst>
                                        <p:tav tm="0">
                                          <p:val>
                                            <p:strVal val="#ppt_h"/>
                                          </p:val>
                                        </p:tav>
                                        <p:tav tm="100000">
                                          <p:val>
                                            <p:strVal val="#ppt_h"/>
                                          </p:val>
                                        </p:tav>
                                      </p:tavLst>
                                    </p:anim>
                                  </p:childTnLst>
                                </p:cTn>
                              </p:par>
                            </p:childTnLst>
                          </p:cTn>
                        </p:par>
                        <p:par>
                          <p:cTn id="83" fill="hold">
                            <p:stCondLst>
                              <p:cond delay="500"/>
                            </p:stCondLst>
                            <p:childTnLst>
                              <p:par>
                                <p:cTn id="84" presetID="2" presetClass="entr" presetSubtype="4" fill="hold" grpId="0" nodeType="afterEffect">
                                  <p:stCondLst>
                                    <p:cond delay="0"/>
                                  </p:stCondLst>
                                  <p:childTnLst>
                                    <p:set>
                                      <p:cBhvr>
                                        <p:cTn id="85" dur="1" fill="hold">
                                          <p:stCondLst>
                                            <p:cond delay="0"/>
                                          </p:stCondLst>
                                        </p:cTn>
                                        <p:tgtEl>
                                          <p:spTgt spid="402619"/>
                                        </p:tgtEl>
                                        <p:attrNameLst>
                                          <p:attrName>style.visibility</p:attrName>
                                        </p:attrNameLst>
                                      </p:cBhvr>
                                      <p:to>
                                        <p:strVal val="visible"/>
                                      </p:to>
                                    </p:set>
                                    <p:anim calcmode="lin" valueType="num">
                                      <p:cBhvr additive="base">
                                        <p:cTn id="86" dur="500" fill="hold"/>
                                        <p:tgtEl>
                                          <p:spTgt spid="402619"/>
                                        </p:tgtEl>
                                        <p:attrNameLst>
                                          <p:attrName>ppt_x</p:attrName>
                                        </p:attrNameLst>
                                      </p:cBhvr>
                                      <p:tavLst>
                                        <p:tav tm="0">
                                          <p:val>
                                            <p:strVal val="#ppt_x"/>
                                          </p:val>
                                        </p:tav>
                                        <p:tav tm="100000">
                                          <p:val>
                                            <p:strVal val="#ppt_x"/>
                                          </p:val>
                                        </p:tav>
                                      </p:tavLst>
                                    </p:anim>
                                    <p:anim calcmode="lin" valueType="num">
                                      <p:cBhvr additive="base">
                                        <p:cTn id="87" dur="500" fill="hold"/>
                                        <p:tgtEl>
                                          <p:spTgt spid="402619"/>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402684"/>
                                        </p:tgtEl>
                                        <p:attrNameLst>
                                          <p:attrName>style.visibility</p:attrName>
                                        </p:attrNameLst>
                                      </p:cBhvr>
                                      <p:to>
                                        <p:strVal val="visible"/>
                                      </p:to>
                                    </p:set>
                                    <p:animEffect transition="in" filter="dissolve">
                                      <p:cBhvr>
                                        <p:cTn id="92" dur="500"/>
                                        <p:tgtEl>
                                          <p:spTgt spid="402684"/>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8" fill="hold" grpId="0" nodeType="clickEffect">
                                  <p:stCondLst>
                                    <p:cond delay="0"/>
                                  </p:stCondLst>
                                  <p:childTnLst>
                                    <p:set>
                                      <p:cBhvr>
                                        <p:cTn id="96" dur="1" fill="hold">
                                          <p:stCondLst>
                                            <p:cond delay="0"/>
                                          </p:stCondLst>
                                        </p:cTn>
                                        <p:tgtEl>
                                          <p:spTgt spid="402617"/>
                                        </p:tgtEl>
                                        <p:attrNameLst>
                                          <p:attrName>style.visibility</p:attrName>
                                        </p:attrNameLst>
                                      </p:cBhvr>
                                      <p:to>
                                        <p:strVal val="visible"/>
                                      </p:to>
                                    </p:set>
                                    <p:anim calcmode="lin" valueType="num">
                                      <p:cBhvr additive="base">
                                        <p:cTn id="97" dur="500"/>
                                        <p:tgtEl>
                                          <p:spTgt spid="402617"/>
                                        </p:tgtEl>
                                        <p:attrNameLst>
                                          <p:attrName>ppt_x</p:attrName>
                                        </p:attrNameLst>
                                      </p:cBhvr>
                                      <p:tavLst>
                                        <p:tav tm="0">
                                          <p:val>
                                            <p:strVal val="#ppt_x-#ppt_w*1.125000"/>
                                          </p:val>
                                        </p:tav>
                                        <p:tav tm="100000">
                                          <p:val>
                                            <p:strVal val="#ppt_x"/>
                                          </p:val>
                                        </p:tav>
                                      </p:tavLst>
                                    </p:anim>
                                    <p:animEffect transition="in" filter="wipe(right)">
                                      <p:cBhvr>
                                        <p:cTn id="98" dur="500"/>
                                        <p:tgtEl>
                                          <p:spTgt spid="402617"/>
                                        </p:tgtEl>
                                      </p:cBhvr>
                                    </p:animEffect>
                                  </p:childTnLst>
                                </p:cTn>
                              </p:par>
                            </p:childTnLst>
                          </p:cTn>
                        </p:par>
                        <p:par>
                          <p:cTn id="99" fill="hold">
                            <p:stCondLst>
                              <p:cond delay="500"/>
                            </p:stCondLst>
                            <p:childTnLst>
                              <p:par>
                                <p:cTn id="100" presetID="2" presetClass="entr" presetSubtype="8" fill="hold" grpId="0" nodeType="afterEffect">
                                  <p:stCondLst>
                                    <p:cond delay="0"/>
                                  </p:stCondLst>
                                  <p:childTnLst>
                                    <p:set>
                                      <p:cBhvr>
                                        <p:cTn id="101" dur="1" fill="hold">
                                          <p:stCondLst>
                                            <p:cond delay="0"/>
                                          </p:stCondLst>
                                        </p:cTn>
                                        <p:tgtEl>
                                          <p:spTgt spid="402689"/>
                                        </p:tgtEl>
                                        <p:attrNameLst>
                                          <p:attrName>style.visibility</p:attrName>
                                        </p:attrNameLst>
                                      </p:cBhvr>
                                      <p:to>
                                        <p:strVal val="visible"/>
                                      </p:to>
                                    </p:set>
                                    <p:anim calcmode="lin" valueType="num">
                                      <p:cBhvr additive="base">
                                        <p:cTn id="102" dur="500" fill="hold"/>
                                        <p:tgtEl>
                                          <p:spTgt spid="402689"/>
                                        </p:tgtEl>
                                        <p:attrNameLst>
                                          <p:attrName>ppt_x</p:attrName>
                                        </p:attrNameLst>
                                      </p:cBhvr>
                                      <p:tavLst>
                                        <p:tav tm="0">
                                          <p:val>
                                            <p:strVal val="0-#ppt_w/2"/>
                                          </p:val>
                                        </p:tav>
                                        <p:tav tm="100000">
                                          <p:val>
                                            <p:strVal val="#ppt_x"/>
                                          </p:val>
                                        </p:tav>
                                      </p:tavLst>
                                    </p:anim>
                                    <p:anim calcmode="lin" valueType="num">
                                      <p:cBhvr additive="base">
                                        <p:cTn id="103" dur="500" fill="hold"/>
                                        <p:tgtEl>
                                          <p:spTgt spid="402689"/>
                                        </p:tgtEl>
                                        <p:attrNameLst>
                                          <p:attrName>ppt_y</p:attrName>
                                        </p:attrNameLst>
                                      </p:cBhvr>
                                      <p:tavLst>
                                        <p:tav tm="0">
                                          <p:val>
                                            <p:strVal val="#ppt_y"/>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402690"/>
                                        </p:tgtEl>
                                        <p:attrNameLst>
                                          <p:attrName>style.visibility</p:attrName>
                                        </p:attrNameLst>
                                      </p:cBhvr>
                                      <p:to>
                                        <p:strVal val="visible"/>
                                      </p:to>
                                    </p:set>
                                    <p:animEffect transition="in" filter="wipe(left)">
                                      <p:cBhvr>
                                        <p:cTn id="108" dur="500"/>
                                        <p:tgtEl>
                                          <p:spTgt spid="40269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402691"/>
                                        </p:tgtEl>
                                        <p:attrNameLst>
                                          <p:attrName>style.visibility</p:attrName>
                                        </p:attrNameLst>
                                      </p:cBhvr>
                                      <p:to>
                                        <p:strVal val="visible"/>
                                      </p:to>
                                    </p:set>
                                    <p:animEffect transition="in" filter="wipe(left)">
                                      <p:cBhvr>
                                        <p:cTn id="113" dur="500"/>
                                        <p:tgtEl>
                                          <p:spTgt spid="402691"/>
                                        </p:tgtEl>
                                      </p:cBhvr>
                                    </p:animEffec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grpId="0" nodeType="clickEffect">
                                  <p:stCondLst>
                                    <p:cond delay="0"/>
                                  </p:stCondLst>
                                  <p:childTnLst>
                                    <p:set>
                                      <p:cBhvr>
                                        <p:cTn id="117" dur="1" fill="hold">
                                          <p:stCondLst>
                                            <p:cond delay="499"/>
                                          </p:stCondLst>
                                        </p:cTn>
                                        <p:tgtEl>
                                          <p:spTgt spid="402692"/>
                                        </p:tgtEl>
                                        <p:attrNameLst>
                                          <p:attrName>style.visibility</p:attrName>
                                        </p:attrNameLst>
                                      </p:cBhvr>
                                      <p:to>
                                        <p:strVal val="visible"/>
                                      </p:to>
                                    </p:se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402693"/>
                                        </p:tgtEl>
                                        <p:attrNameLst>
                                          <p:attrName>style.visibility</p:attrName>
                                        </p:attrNameLst>
                                      </p:cBhvr>
                                      <p:to>
                                        <p:strVal val="visible"/>
                                      </p:to>
                                    </p:set>
                                    <p:animEffect transition="in" filter="blinds(horizontal)">
                                      <p:cBhvr>
                                        <p:cTn id="122" dur="500"/>
                                        <p:tgtEl>
                                          <p:spTgt spid="402693"/>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5" fill="hold" grpId="0" nodeType="clickEffect">
                                  <p:stCondLst>
                                    <p:cond delay="0"/>
                                  </p:stCondLst>
                                  <p:childTnLst>
                                    <p:set>
                                      <p:cBhvr>
                                        <p:cTn id="126" dur="1" fill="hold">
                                          <p:stCondLst>
                                            <p:cond delay="0"/>
                                          </p:stCondLst>
                                        </p:cTn>
                                        <p:tgtEl>
                                          <p:spTgt spid="402694"/>
                                        </p:tgtEl>
                                        <p:attrNameLst>
                                          <p:attrName>style.visibility</p:attrName>
                                        </p:attrNameLst>
                                      </p:cBhvr>
                                      <p:to>
                                        <p:strVal val="visible"/>
                                      </p:to>
                                    </p:set>
                                    <p:animEffect transition="in" filter="blinds(vertical)">
                                      <p:cBhvr>
                                        <p:cTn id="127" dur="500"/>
                                        <p:tgtEl>
                                          <p:spTgt spid="4026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609" grpId="0"/>
      <p:bldP spid="402610" grpId="0"/>
      <p:bldP spid="402611" grpId="0"/>
      <p:bldP spid="402612" grpId="0" bldLvl="0" animBg="1"/>
      <p:bldP spid="402613" grpId="0"/>
      <p:bldP spid="402614" grpId="0"/>
      <p:bldP spid="402615" grpId="0"/>
      <p:bldP spid="402616" grpId="0"/>
      <p:bldP spid="402617" grpId="0"/>
      <p:bldP spid="402618" grpId="0"/>
      <p:bldP spid="402619" grpId="0"/>
      <p:bldP spid="402689" grpId="0" bldLvl="0" animBg="1"/>
      <p:bldP spid="402690" grpId="0"/>
      <p:bldP spid="402691" grpId="0"/>
      <p:bldP spid="402692" grpId="0"/>
      <p:bldP spid="402693" grpId="0"/>
      <p:bldP spid="40269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4315" y="1088390"/>
            <a:ext cx="6866890" cy="457200"/>
          </a:xfrm>
          <a:prstGeom prst="rect">
            <a:avLst/>
          </a:prstGeom>
          <a:noFill/>
        </p:spPr>
        <p:txBody>
          <a:bodyPr wrap="square" rtlCol="0" anchor="t">
            <a:spAutoFit/>
          </a:bodyPr>
          <a:lstStyle/>
          <a:p>
            <a:r>
              <a:rPr lang="zh-CN" altLang="en-US" sz="2400" b="1"/>
              <a:t>例2-13，用戴维宁定理求例2-10中的电流i </a:t>
            </a:r>
          </a:p>
        </p:txBody>
      </p:sp>
      <p:pic>
        <p:nvPicPr>
          <p:cNvPr id="3" name="图片 2"/>
          <p:cNvPicPr>
            <a:picLocks noChangeAspect="1"/>
          </p:cNvPicPr>
          <p:nvPr/>
        </p:nvPicPr>
        <p:blipFill>
          <a:blip r:embed="rId3"/>
          <a:srcRect l="-3083" t="1108" r="41065" b="8082"/>
          <a:stretch>
            <a:fillRect/>
          </a:stretch>
        </p:blipFill>
        <p:spPr>
          <a:xfrm>
            <a:off x="323850" y="1449705"/>
            <a:ext cx="4070350" cy="2555240"/>
          </a:xfrm>
          <a:prstGeom prst="rect">
            <a:avLst/>
          </a:prstGeom>
        </p:spPr>
      </p:pic>
      <p:grpSp>
        <p:nvGrpSpPr>
          <p:cNvPr id="20" name="组合 19"/>
          <p:cNvGrpSpPr/>
          <p:nvPr/>
        </p:nvGrpSpPr>
        <p:grpSpPr>
          <a:xfrm>
            <a:off x="695960" y="1664970"/>
            <a:ext cx="143510" cy="2069465"/>
            <a:chOff x="1096" y="2622"/>
            <a:chExt cx="226" cy="3259"/>
          </a:xfrm>
        </p:grpSpPr>
        <p:sp>
          <p:nvSpPr>
            <p:cNvPr id="4" name="椭圆 3"/>
            <p:cNvSpPr/>
            <p:nvPr/>
          </p:nvSpPr>
          <p:spPr>
            <a:xfrm>
              <a:off x="1096" y="2622"/>
              <a:ext cx="227" cy="2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96" y="5705"/>
              <a:ext cx="227" cy="1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4291330" y="1449705"/>
            <a:ext cx="5442585" cy="457200"/>
          </a:xfrm>
          <a:prstGeom prst="rect">
            <a:avLst/>
          </a:prstGeom>
          <a:noFill/>
        </p:spPr>
        <p:txBody>
          <a:bodyPr wrap="square" rtlCol="0" anchor="t">
            <a:spAutoFit/>
          </a:bodyPr>
          <a:lstStyle/>
          <a:p>
            <a:r>
              <a:rPr lang="en-US" altLang="zh-CN" sz="2400" b="1"/>
              <a:t>1</a:t>
            </a:r>
            <a:r>
              <a:rPr lang="zh-CN" altLang="en-US" sz="2400" b="1"/>
              <a:t>、把待求支路断开，确定等效端口，</a:t>
            </a:r>
          </a:p>
        </p:txBody>
      </p:sp>
      <p:sp>
        <p:nvSpPr>
          <p:cNvPr id="7" name="文本框 6"/>
          <p:cNvSpPr txBox="1"/>
          <p:nvPr/>
        </p:nvSpPr>
        <p:spPr>
          <a:xfrm>
            <a:off x="4291330" y="1906905"/>
            <a:ext cx="3916680" cy="457200"/>
          </a:xfrm>
          <a:prstGeom prst="rect">
            <a:avLst/>
          </a:prstGeom>
          <a:noFill/>
        </p:spPr>
        <p:txBody>
          <a:bodyPr wrap="square" rtlCol="0" anchor="t">
            <a:spAutoFit/>
          </a:bodyPr>
          <a:lstStyle/>
          <a:p>
            <a:r>
              <a:rPr lang="en-US" altLang="zh-CN" sz="2400" b="1"/>
              <a:t>2</a:t>
            </a:r>
            <a:r>
              <a:rPr lang="zh-CN" altLang="en-US" sz="2400" b="1"/>
              <a:t>、求开路电路</a:t>
            </a:r>
            <a:r>
              <a:rPr lang="en-US" altLang="zh-CN" sz="2400" b="1"/>
              <a:t>u</a:t>
            </a:r>
            <a:r>
              <a:rPr lang="en-US" altLang="zh-CN" sz="2400" b="1" baseline="-25000"/>
              <a:t>oc</a:t>
            </a:r>
            <a:r>
              <a:rPr lang="zh-CN" altLang="en-US" sz="2400" b="1"/>
              <a:t>，</a:t>
            </a:r>
          </a:p>
        </p:txBody>
      </p:sp>
      <p:pic>
        <p:nvPicPr>
          <p:cNvPr id="8" name="图片 7"/>
          <p:cNvPicPr>
            <a:picLocks noChangeAspect="1"/>
          </p:cNvPicPr>
          <p:nvPr/>
        </p:nvPicPr>
        <p:blipFill>
          <a:blip r:embed="rId4"/>
          <a:srcRect l="60429" t="4044" r="2701" b="18779"/>
          <a:stretch>
            <a:fillRect/>
          </a:stretch>
        </p:blipFill>
        <p:spPr>
          <a:xfrm>
            <a:off x="971550" y="3622675"/>
            <a:ext cx="2592070" cy="2326640"/>
          </a:xfrm>
          <a:prstGeom prst="rect">
            <a:avLst/>
          </a:prstGeom>
        </p:spPr>
      </p:pic>
      <p:sp>
        <p:nvSpPr>
          <p:cNvPr id="9" name="左右箭头 8"/>
          <p:cNvSpPr/>
          <p:nvPr/>
        </p:nvSpPr>
        <p:spPr>
          <a:xfrm rot="3120000">
            <a:off x="252095" y="4312285"/>
            <a:ext cx="791845" cy="4318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91330" y="2887980"/>
            <a:ext cx="3916680" cy="457200"/>
          </a:xfrm>
          <a:prstGeom prst="rect">
            <a:avLst/>
          </a:prstGeom>
          <a:noFill/>
        </p:spPr>
        <p:txBody>
          <a:bodyPr wrap="square" rtlCol="0" anchor="t">
            <a:spAutoFit/>
          </a:bodyPr>
          <a:lstStyle/>
          <a:p>
            <a:r>
              <a:rPr lang="en-US" altLang="zh-CN" sz="2400" b="1"/>
              <a:t>3</a:t>
            </a:r>
            <a:r>
              <a:rPr lang="zh-CN" altLang="en-US" sz="2400" b="1"/>
              <a:t>、求等效电阻</a:t>
            </a:r>
            <a:r>
              <a:rPr lang="en-US" altLang="zh-CN" sz="2400" b="1"/>
              <a:t>R</a:t>
            </a:r>
            <a:r>
              <a:rPr lang="en-US" altLang="zh-CN" sz="2400" b="1" baseline="-25000"/>
              <a:t>eq</a:t>
            </a:r>
            <a:r>
              <a:rPr lang="zh-CN" altLang="en-US" sz="2400" b="1"/>
              <a:t>，</a:t>
            </a:r>
          </a:p>
        </p:txBody>
      </p:sp>
      <p:graphicFrame>
        <p:nvGraphicFramePr>
          <p:cNvPr id="13" name="对象 12"/>
          <p:cNvGraphicFramePr/>
          <p:nvPr/>
        </p:nvGraphicFramePr>
        <p:xfrm>
          <a:off x="4711700" y="2364105"/>
          <a:ext cx="3218815" cy="523875"/>
        </p:xfrm>
        <a:graphic>
          <a:graphicData uri="http://schemas.openxmlformats.org/presentationml/2006/ole">
            <mc:AlternateContent xmlns:mc="http://schemas.openxmlformats.org/markup-compatibility/2006">
              <mc:Choice xmlns:v="urn:schemas-microsoft-com:vml" Requires="v">
                <p:oleObj spid="_x0000_s38925" r:id="rId5" imgW="2295525" imgH="466090" progId="Equation.DSMT4">
                  <p:embed/>
                </p:oleObj>
              </mc:Choice>
              <mc:Fallback>
                <p:oleObj r:id="rId5" imgW="2295525" imgH="466090" progId="Equation.DSMT4">
                  <p:embed/>
                  <p:pic>
                    <p:nvPicPr>
                      <p:cNvPr id="0" name="图片 13"/>
                      <p:cNvPicPr/>
                      <p:nvPr/>
                    </p:nvPicPr>
                    <p:blipFill>
                      <a:blip r:embed="rId6"/>
                      <a:stretch>
                        <a:fillRect/>
                      </a:stretch>
                    </p:blipFill>
                    <p:spPr>
                      <a:xfrm>
                        <a:off x="4711700" y="2364105"/>
                        <a:ext cx="3218815" cy="523875"/>
                      </a:xfrm>
                      <a:prstGeom prst="rect">
                        <a:avLst/>
                      </a:prstGeom>
                    </p:spPr>
                  </p:pic>
                </p:oleObj>
              </mc:Fallback>
            </mc:AlternateContent>
          </a:graphicData>
        </a:graphic>
      </p:graphicFrame>
      <p:sp>
        <p:nvSpPr>
          <p:cNvPr id="15" name="文本框 14"/>
          <p:cNvSpPr txBox="1"/>
          <p:nvPr/>
        </p:nvSpPr>
        <p:spPr>
          <a:xfrm>
            <a:off x="4979670" y="3246120"/>
            <a:ext cx="2540000" cy="640080"/>
          </a:xfrm>
          <a:prstGeom prst="rect">
            <a:avLst/>
          </a:prstGeom>
          <a:noFill/>
        </p:spPr>
        <p:txBody>
          <a:bodyPr wrap="square" rtlCol="0" anchor="t">
            <a:spAutoFit/>
          </a:bodyPr>
          <a:lstStyle/>
          <a:p>
            <a:r>
              <a:rPr lang="zh-CN" altLang="en-US" b="1">
                <a:solidFill>
                  <a:srgbClr val="C00000"/>
                </a:solidFill>
              </a:rPr>
              <a:t>（理想电压源开路，理想电流源短路）</a:t>
            </a:r>
          </a:p>
        </p:txBody>
      </p:sp>
      <p:pic>
        <p:nvPicPr>
          <p:cNvPr id="16" name="图片 15"/>
          <p:cNvPicPr>
            <a:picLocks noChangeAspect="1"/>
          </p:cNvPicPr>
          <p:nvPr/>
        </p:nvPicPr>
        <p:blipFill>
          <a:blip r:embed="rId7"/>
          <a:stretch>
            <a:fillRect/>
          </a:stretch>
        </p:blipFill>
        <p:spPr>
          <a:xfrm>
            <a:off x="5084445" y="3886200"/>
            <a:ext cx="1135380" cy="492760"/>
          </a:xfrm>
          <a:prstGeom prst="rect">
            <a:avLst/>
          </a:prstGeom>
        </p:spPr>
      </p:pic>
      <p:sp>
        <p:nvSpPr>
          <p:cNvPr id="17" name="文本框 16"/>
          <p:cNvSpPr txBox="1"/>
          <p:nvPr/>
        </p:nvSpPr>
        <p:spPr>
          <a:xfrm>
            <a:off x="4859020" y="4344670"/>
            <a:ext cx="1602105" cy="365760"/>
          </a:xfrm>
          <a:prstGeom prst="rect">
            <a:avLst/>
          </a:prstGeom>
          <a:noFill/>
        </p:spPr>
        <p:txBody>
          <a:bodyPr wrap="square" rtlCol="0">
            <a:spAutoFit/>
          </a:bodyPr>
          <a:lstStyle/>
          <a:p>
            <a:r>
              <a:rPr lang="zh-CN" altLang="en-US" b="1"/>
              <a:t>因此，有</a:t>
            </a:r>
          </a:p>
        </p:txBody>
      </p:sp>
      <p:graphicFrame>
        <p:nvGraphicFramePr>
          <p:cNvPr id="18" name="对象 17"/>
          <p:cNvGraphicFramePr/>
          <p:nvPr/>
        </p:nvGraphicFramePr>
        <p:xfrm>
          <a:off x="6108065" y="4083050"/>
          <a:ext cx="2363470" cy="942340"/>
        </p:xfrm>
        <a:graphic>
          <a:graphicData uri="http://schemas.openxmlformats.org/presentationml/2006/ole">
            <mc:AlternateContent xmlns:mc="http://schemas.openxmlformats.org/markup-compatibility/2006">
              <mc:Choice xmlns:v="urn:schemas-microsoft-com:vml" Requires="v">
                <p:oleObj spid="_x0000_s38926" r:id="rId8" imgW="2909570" imgH="1067435" progId="Equation.DSMT4">
                  <p:embed/>
                </p:oleObj>
              </mc:Choice>
              <mc:Fallback>
                <p:oleObj r:id="rId8" imgW="2909570" imgH="1067435" progId="Equation.DSMT4">
                  <p:embed/>
                  <p:pic>
                    <p:nvPicPr>
                      <p:cNvPr id="0" name="图片 18"/>
                      <p:cNvPicPr/>
                      <p:nvPr/>
                    </p:nvPicPr>
                    <p:blipFill>
                      <a:blip r:embed="rId9"/>
                      <a:stretch>
                        <a:fillRect/>
                      </a:stretch>
                    </p:blipFill>
                    <p:spPr>
                      <a:xfrm>
                        <a:off x="6108065" y="4083050"/>
                        <a:ext cx="2363470" cy="942340"/>
                      </a:xfrm>
                      <a:prstGeom prst="rect">
                        <a:avLst/>
                      </a:prstGeom>
                    </p:spPr>
                  </p:pic>
                </p:oleObj>
              </mc:Fallback>
            </mc:AlternateContent>
          </a:graphicData>
        </a:graphic>
      </p:graphicFrame>
      <p:sp>
        <p:nvSpPr>
          <p:cNvPr id="401588" name="Text Box 180"/>
          <p:cNvSpPr txBox="1"/>
          <p:nvPr/>
        </p:nvSpPr>
        <p:spPr>
          <a:xfrm>
            <a:off x="633095" y="481330"/>
            <a:ext cx="3561715" cy="518160"/>
          </a:xfrm>
          <a:prstGeom prst="rect">
            <a:avLst/>
          </a:prstGeom>
          <a:noFill/>
          <a:ln w="9525">
            <a:noFill/>
          </a:ln>
        </p:spPr>
        <p:txBody>
          <a:bodyPr wrap="square">
            <a:spAutoFit/>
          </a:bodyPr>
          <a:lstStyle/>
          <a:p>
            <a:pPr lvl="0" algn="l" eaLnBrk="1" hangingPunct="1">
              <a:spcBef>
                <a:spcPct val="50000"/>
              </a:spcBef>
            </a:pPr>
            <a:r>
              <a:rPr lang="en-US" altLang="zh-CN" sz="2800" b="1" i="1" dirty="0">
                <a:solidFill>
                  <a:srgbClr val="C00000"/>
                </a:solidFill>
                <a:latin typeface="Times New Roman" panose="02020603050405020304" pitchFamily="18" charset="0"/>
                <a:ea typeface="宋体" panose="02010600030101010101" pitchFamily="2" charset="-122"/>
                <a:sym typeface="+mn-ea"/>
              </a:rPr>
              <a:t>2.6.1</a:t>
            </a:r>
            <a:r>
              <a:rPr lang="zh-CN" altLang="en-US" sz="2800" b="1" i="1" dirty="0">
                <a:solidFill>
                  <a:srgbClr val="C00000"/>
                </a:solidFill>
                <a:latin typeface="Times New Roman" panose="02020603050405020304" pitchFamily="18" charset="0"/>
                <a:ea typeface="宋体" panose="02010600030101010101" pitchFamily="2" charset="-122"/>
              </a:rPr>
              <a:t>戴维宁定理: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blinds(horizontal)">
                                      <p:cBhvr>
                                        <p:cTn id="62" dur="500"/>
                                        <p:tgtEl>
                                          <p:spTgt spid="18"/>
                                        </p:tgtEl>
                                      </p:cBhvr>
                                    </p:animEffect>
                                  </p:childTnLst>
                                </p:cTn>
                              </p:par>
                            </p:childTnLst>
                          </p:cTn>
                        </p:par>
                        <p:par>
                          <p:cTn id="63" fill="hold">
                            <p:stCondLst>
                              <p:cond delay="500"/>
                            </p:stCondLst>
                            <p:childTnLst>
                              <p:par>
                                <p:cTn id="64" presetID="15" presetClass="entr" presetSubtype="0" fill="hold" grpId="0" nodeType="afterEffect">
                                  <p:stCondLst>
                                    <p:cond delay="0"/>
                                  </p:stCondLst>
                                  <p:childTnLst>
                                    <p:set>
                                      <p:cBhvr>
                                        <p:cTn id="65" dur="1" fill="hold">
                                          <p:stCondLst>
                                            <p:cond delay="0"/>
                                          </p:stCondLst>
                                        </p:cTn>
                                        <p:tgtEl>
                                          <p:spTgt spid="401588"/>
                                        </p:tgtEl>
                                        <p:attrNameLst>
                                          <p:attrName>style.visibility</p:attrName>
                                        </p:attrNameLst>
                                      </p:cBhvr>
                                      <p:to>
                                        <p:strVal val="visible"/>
                                      </p:to>
                                    </p:set>
                                    <p:anim calcmode="lin" valueType="num">
                                      <p:cBhvr>
                                        <p:cTn id="66" dur="1000" fill="hold"/>
                                        <p:tgtEl>
                                          <p:spTgt spid="401588"/>
                                        </p:tgtEl>
                                        <p:attrNameLst>
                                          <p:attrName>ppt_w</p:attrName>
                                        </p:attrNameLst>
                                      </p:cBhvr>
                                      <p:tavLst>
                                        <p:tav tm="0">
                                          <p:val>
                                            <p:fltVal val="0"/>
                                          </p:val>
                                        </p:tav>
                                        <p:tav tm="100000">
                                          <p:val>
                                            <p:strVal val="#ppt_w"/>
                                          </p:val>
                                        </p:tav>
                                      </p:tavLst>
                                    </p:anim>
                                    <p:anim calcmode="lin" valueType="num">
                                      <p:cBhvr>
                                        <p:cTn id="67" dur="1000" fill="hold"/>
                                        <p:tgtEl>
                                          <p:spTgt spid="401588"/>
                                        </p:tgtEl>
                                        <p:attrNameLst>
                                          <p:attrName>ppt_h</p:attrName>
                                        </p:attrNameLst>
                                      </p:cBhvr>
                                      <p:tavLst>
                                        <p:tav tm="0">
                                          <p:val>
                                            <p:fltVal val="0"/>
                                          </p:val>
                                        </p:tav>
                                        <p:tav tm="100000">
                                          <p:val>
                                            <p:strVal val="#ppt_h"/>
                                          </p:val>
                                        </p:tav>
                                      </p:tavLst>
                                    </p:anim>
                                    <p:anim calcmode="lin" valueType="num">
                                      <p:cBhvr>
                                        <p:cTn id="68" dur="1000" fill="hold"/>
                                        <p:tgtEl>
                                          <p:spTgt spid="401588"/>
                                        </p:tgtEl>
                                        <p:attrNameLst>
                                          <p:attrName>ppt_x</p:attrName>
                                        </p:attrNameLst>
                                      </p:cBhvr>
                                      <p:tavLst>
                                        <p:tav tm="0" fmla="#ppt_x+(cos(-2*pi*(1-$))*-#ppt_x-sin(-2*pi*(1-$))*(1-#ppt_y))*(1-$)">
                                          <p:val>
                                            <p:fltVal val="0"/>
                                          </p:val>
                                        </p:tav>
                                        <p:tav tm="100000">
                                          <p:val>
                                            <p:fltVal val="1"/>
                                          </p:val>
                                        </p:tav>
                                      </p:tavLst>
                                    </p:anim>
                                    <p:anim calcmode="lin" valueType="num">
                                      <p:cBhvr>
                                        <p:cTn id="69" dur="1000" fill="hold"/>
                                        <p:tgtEl>
                                          <p:spTgt spid="40158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0" grpId="0"/>
      <p:bldP spid="15" grpId="0"/>
      <p:bldP spid="17" grpId="0"/>
      <p:bldP spid="40158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rcRect l="60429" t="4044" r="2701" b="18779"/>
          <a:stretch>
            <a:fillRect/>
          </a:stretch>
        </p:blipFill>
        <p:spPr>
          <a:xfrm>
            <a:off x="423545" y="1610995"/>
            <a:ext cx="2592070" cy="2326640"/>
          </a:xfrm>
          <a:prstGeom prst="rect">
            <a:avLst/>
          </a:prstGeom>
        </p:spPr>
      </p:pic>
      <p:pic>
        <p:nvPicPr>
          <p:cNvPr id="3" name="图片 2"/>
          <p:cNvPicPr>
            <a:picLocks noChangeAspect="1"/>
          </p:cNvPicPr>
          <p:nvPr/>
        </p:nvPicPr>
        <p:blipFill>
          <a:blip r:embed="rId3"/>
          <a:stretch>
            <a:fillRect/>
          </a:stretch>
        </p:blipFill>
        <p:spPr>
          <a:xfrm>
            <a:off x="4205605" y="1991360"/>
            <a:ext cx="2569210" cy="728980"/>
          </a:xfrm>
          <a:prstGeom prst="rect">
            <a:avLst/>
          </a:prstGeom>
        </p:spPr>
      </p:pic>
      <p:sp>
        <p:nvSpPr>
          <p:cNvPr id="4" name="文本框 3"/>
          <p:cNvSpPr txBox="1"/>
          <p:nvPr/>
        </p:nvSpPr>
        <p:spPr>
          <a:xfrm>
            <a:off x="3256915" y="1534160"/>
            <a:ext cx="5105400" cy="457200"/>
          </a:xfrm>
          <a:prstGeom prst="rect">
            <a:avLst/>
          </a:prstGeom>
          <a:noFill/>
        </p:spPr>
        <p:txBody>
          <a:bodyPr wrap="square" rtlCol="0" anchor="t">
            <a:spAutoFit/>
          </a:bodyPr>
          <a:lstStyle/>
          <a:p>
            <a:r>
              <a:rPr lang="zh-CN" altLang="en-US" sz="2400" b="1">
                <a:solidFill>
                  <a:schemeClr val="tx2"/>
                </a:solidFill>
              </a:rPr>
              <a:t>戴维宁等效电路的端口伏安关系为</a:t>
            </a:r>
          </a:p>
        </p:txBody>
      </p:sp>
      <p:sp>
        <p:nvSpPr>
          <p:cNvPr id="5" name="文本框 4"/>
          <p:cNvSpPr txBox="1"/>
          <p:nvPr/>
        </p:nvSpPr>
        <p:spPr>
          <a:xfrm>
            <a:off x="295275" y="1076960"/>
            <a:ext cx="5089525" cy="457200"/>
          </a:xfrm>
          <a:prstGeom prst="rect">
            <a:avLst/>
          </a:prstGeom>
          <a:noFill/>
        </p:spPr>
        <p:txBody>
          <a:bodyPr wrap="square" rtlCol="0" anchor="t">
            <a:spAutoFit/>
          </a:bodyPr>
          <a:lstStyle/>
          <a:p>
            <a:pPr algn="l"/>
            <a:r>
              <a:rPr lang="zh-CN" altLang="en-US" sz="2400" b="1">
                <a:solidFill>
                  <a:schemeClr val="accent2"/>
                </a:solidFill>
                <a:sym typeface="+mn-ea"/>
              </a:rPr>
              <a:t>等效电阻</a:t>
            </a:r>
            <a:r>
              <a:rPr lang="en-US" altLang="zh-CN" sz="2400" b="1">
                <a:solidFill>
                  <a:schemeClr val="accent2"/>
                </a:solidFill>
                <a:sym typeface="+mn-ea"/>
              </a:rPr>
              <a:t>R</a:t>
            </a:r>
            <a:r>
              <a:rPr lang="en-US" altLang="zh-CN" sz="2400" b="1" baseline="-25000">
                <a:solidFill>
                  <a:schemeClr val="accent2"/>
                </a:solidFill>
                <a:sym typeface="+mn-ea"/>
              </a:rPr>
              <a:t>eq</a:t>
            </a:r>
            <a:r>
              <a:rPr lang="zh-CN" altLang="en-US" sz="2400" b="1">
                <a:solidFill>
                  <a:schemeClr val="accent2"/>
                </a:solidFill>
                <a:sym typeface="+mn-ea"/>
              </a:rPr>
              <a:t>的另一种求解方法</a:t>
            </a:r>
          </a:p>
        </p:txBody>
      </p:sp>
      <p:pic>
        <p:nvPicPr>
          <p:cNvPr id="7" name="图片 6"/>
          <p:cNvPicPr>
            <a:picLocks noChangeAspect="1"/>
          </p:cNvPicPr>
          <p:nvPr/>
        </p:nvPicPr>
        <p:blipFill>
          <a:blip r:embed="rId4"/>
          <a:stretch>
            <a:fillRect/>
          </a:stretch>
        </p:blipFill>
        <p:spPr>
          <a:xfrm>
            <a:off x="4536440" y="3382645"/>
            <a:ext cx="1407160" cy="993140"/>
          </a:xfrm>
          <a:prstGeom prst="rect">
            <a:avLst/>
          </a:prstGeom>
        </p:spPr>
      </p:pic>
      <p:sp>
        <p:nvSpPr>
          <p:cNvPr id="9" name="文本框 8"/>
          <p:cNvSpPr txBox="1"/>
          <p:nvPr/>
        </p:nvSpPr>
        <p:spPr>
          <a:xfrm>
            <a:off x="3411855" y="2812415"/>
            <a:ext cx="3873500" cy="640080"/>
          </a:xfrm>
          <a:prstGeom prst="rect">
            <a:avLst/>
          </a:prstGeom>
          <a:noFill/>
        </p:spPr>
        <p:txBody>
          <a:bodyPr wrap="square" rtlCol="0" anchor="t">
            <a:spAutoFit/>
          </a:bodyPr>
          <a:lstStyle/>
          <a:p>
            <a:r>
              <a:rPr lang="zh-CN" altLang="en-US" b="1">
                <a:solidFill>
                  <a:schemeClr val="accent2"/>
                </a:solidFill>
              </a:rPr>
              <a:t>因此，当</a:t>
            </a:r>
            <a:r>
              <a:rPr lang="en-US" altLang="zh-CN" b="1" i="1">
                <a:solidFill>
                  <a:schemeClr val="accent2"/>
                </a:solidFill>
              </a:rPr>
              <a:t>R</a:t>
            </a:r>
            <a:r>
              <a:rPr lang="en-US" altLang="zh-CN" b="1" baseline="-25000">
                <a:solidFill>
                  <a:schemeClr val="accent2"/>
                </a:solidFill>
              </a:rPr>
              <a:t>L</a:t>
            </a:r>
            <a:r>
              <a:rPr lang="zh-CN" altLang="en-US" b="1">
                <a:solidFill>
                  <a:schemeClr val="accent2"/>
                </a:solidFill>
              </a:rPr>
              <a:t>被短路，</a:t>
            </a:r>
            <a:r>
              <a:rPr lang="en-US" altLang="zh-CN" b="1">
                <a:solidFill>
                  <a:schemeClr val="accent2"/>
                </a:solidFill>
              </a:rPr>
              <a:t> </a:t>
            </a:r>
            <a:r>
              <a:rPr lang="en-US" altLang="zh-CN" b="1" i="1">
                <a:solidFill>
                  <a:schemeClr val="accent2"/>
                </a:solidFill>
              </a:rPr>
              <a:t>u</a:t>
            </a:r>
            <a:r>
              <a:rPr lang="zh-CN" altLang="en-US" b="1">
                <a:solidFill>
                  <a:schemeClr val="accent2"/>
                </a:solidFill>
              </a:rPr>
              <a:t>为</a:t>
            </a:r>
            <a:r>
              <a:rPr lang="en-US" altLang="zh-CN" b="1">
                <a:solidFill>
                  <a:schemeClr val="accent2"/>
                </a:solidFill>
              </a:rPr>
              <a:t>0</a:t>
            </a:r>
            <a:r>
              <a:rPr lang="zh-CN" altLang="en-US" b="1">
                <a:solidFill>
                  <a:schemeClr val="accent2"/>
                </a:solidFill>
              </a:rPr>
              <a:t>，即为短路电流</a:t>
            </a:r>
            <a:r>
              <a:rPr lang="en-US" altLang="zh-CN" b="1" i="1">
                <a:solidFill>
                  <a:schemeClr val="accent2"/>
                </a:solidFill>
              </a:rPr>
              <a:t>i</a:t>
            </a:r>
            <a:r>
              <a:rPr lang="en-US" altLang="zh-CN" b="1" baseline="-25000">
                <a:solidFill>
                  <a:schemeClr val="accent2"/>
                </a:solidFill>
              </a:rPr>
              <a:t>SC</a:t>
            </a:r>
            <a:r>
              <a:rPr lang="zh-CN" altLang="en-US" b="1">
                <a:solidFill>
                  <a:schemeClr val="accent2"/>
                </a:solidFill>
              </a:rPr>
              <a:t>时，有</a:t>
            </a:r>
          </a:p>
        </p:txBody>
      </p:sp>
      <p:sp>
        <p:nvSpPr>
          <p:cNvPr id="10" name="文本框 9"/>
          <p:cNvSpPr txBox="1"/>
          <p:nvPr/>
        </p:nvSpPr>
        <p:spPr>
          <a:xfrm>
            <a:off x="423545" y="4610735"/>
            <a:ext cx="8185150" cy="457200"/>
          </a:xfrm>
          <a:prstGeom prst="rect">
            <a:avLst/>
          </a:prstGeom>
          <a:noFill/>
        </p:spPr>
        <p:txBody>
          <a:bodyPr wrap="square" rtlCol="0" anchor="t">
            <a:spAutoFit/>
          </a:bodyPr>
          <a:lstStyle/>
          <a:p>
            <a:r>
              <a:rPr lang="zh-CN" altLang="en-US" sz="2400" b="1">
                <a:solidFill>
                  <a:schemeClr val="accent2"/>
                </a:solidFill>
              </a:rPr>
              <a:t>等效电阻的另一种求解方法：</a:t>
            </a:r>
            <a:r>
              <a:rPr lang="zh-CN" altLang="en-US" sz="2400" b="1">
                <a:solidFill>
                  <a:srgbClr val="C00000"/>
                </a:solidFill>
              </a:rPr>
              <a:t>开路电压短路电流法（实验法）</a:t>
            </a:r>
          </a:p>
        </p:txBody>
      </p:sp>
      <p:sp>
        <p:nvSpPr>
          <p:cNvPr id="401588" name="Text Box 180"/>
          <p:cNvSpPr txBox="1"/>
          <p:nvPr/>
        </p:nvSpPr>
        <p:spPr>
          <a:xfrm>
            <a:off x="633095" y="481330"/>
            <a:ext cx="3745230" cy="518160"/>
          </a:xfrm>
          <a:prstGeom prst="rect">
            <a:avLst/>
          </a:prstGeom>
          <a:noFill/>
          <a:ln w="9525">
            <a:noFill/>
          </a:ln>
        </p:spPr>
        <p:txBody>
          <a:bodyPr wrap="square">
            <a:spAutoFit/>
          </a:bodyPr>
          <a:lstStyle/>
          <a:p>
            <a:pPr lvl="0" algn="l" eaLnBrk="1" hangingPunct="1">
              <a:spcBef>
                <a:spcPct val="50000"/>
              </a:spcBef>
            </a:pPr>
            <a:r>
              <a:rPr lang="en-US" altLang="zh-CN" sz="2800" b="1" i="1" dirty="0">
                <a:solidFill>
                  <a:srgbClr val="C00000"/>
                </a:solidFill>
                <a:latin typeface="Times New Roman" panose="02020603050405020304" pitchFamily="18" charset="0"/>
                <a:ea typeface="宋体" panose="02010600030101010101" pitchFamily="2" charset="-122"/>
                <a:sym typeface="+mn-ea"/>
              </a:rPr>
              <a:t>2.6.1</a:t>
            </a:r>
            <a:r>
              <a:rPr lang="zh-CN" altLang="en-US" sz="2800" b="1" i="1" dirty="0">
                <a:solidFill>
                  <a:srgbClr val="C00000"/>
                </a:solidFill>
                <a:latin typeface="Times New Roman" panose="02020603050405020304" pitchFamily="18" charset="0"/>
                <a:ea typeface="宋体" panose="02010600030101010101" pitchFamily="2" charset="-122"/>
              </a:rPr>
              <a:t>戴维宁定理: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par>
                          <p:cTn id="43" fill="hold">
                            <p:stCondLst>
                              <p:cond delay="500"/>
                            </p:stCondLst>
                            <p:childTnLst>
                              <p:par>
                                <p:cTn id="44" presetID="15" presetClass="entr" presetSubtype="0" fill="hold" grpId="0" nodeType="afterEffect">
                                  <p:stCondLst>
                                    <p:cond delay="0"/>
                                  </p:stCondLst>
                                  <p:childTnLst>
                                    <p:set>
                                      <p:cBhvr>
                                        <p:cTn id="45" dur="1" fill="hold">
                                          <p:stCondLst>
                                            <p:cond delay="0"/>
                                          </p:stCondLst>
                                        </p:cTn>
                                        <p:tgtEl>
                                          <p:spTgt spid="401588"/>
                                        </p:tgtEl>
                                        <p:attrNameLst>
                                          <p:attrName>style.visibility</p:attrName>
                                        </p:attrNameLst>
                                      </p:cBhvr>
                                      <p:to>
                                        <p:strVal val="visible"/>
                                      </p:to>
                                    </p:set>
                                    <p:anim calcmode="lin" valueType="num">
                                      <p:cBhvr>
                                        <p:cTn id="46" dur="1000" fill="hold"/>
                                        <p:tgtEl>
                                          <p:spTgt spid="401588"/>
                                        </p:tgtEl>
                                        <p:attrNameLst>
                                          <p:attrName>ppt_w</p:attrName>
                                        </p:attrNameLst>
                                      </p:cBhvr>
                                      <p:tavLst>
                                        <p:tav tm="0">
                                          <p:val>
                                            <p:fltVal val="0"/>
                                          </p:val>
                                        </p:tav>
                                        <p:tav tm="100000">
                                          <p:val>
                                            <p:strVal val="#ppt_w"/>
                                          </p:val>
                                        </p:tav>
                                      </p:tavLst>
                                    </p:anim>
                                    <p:anim calcmode="lin" valueType="num">
                                      <p:cBhvr>
                                        <p:cTn id="47" dur="1000" fill="hold"/>
                                        <p:tgtEl>
                                          <p:spTgt spid="401588"/>
                                        </p:tgtEl>
                                        <p:attrNameLst>
                                          <p:attrName>ppt_h</p:attrName>
                                        </p:attrNameLst>
                                      </p:cBhvr>
                                      <p:tavLst>
                                        <p:tav tm="0">
                                          <p:val>
                                            <p:fltVal val="0"/>
                                          </p:val>
                                        </p:tav>
                                        <p:tav tm="100000">
                                          <p:val>
                                            <p:strVal val="#ppt_h"/>
                                          </p:val>
                                        </p:tav>
                                      </p:tavLst>
                                    </p:anim>
                                    <p:anim calcmode="lin" valueType="num">
                                      <p:cBhvr>
                                        <p:cTn id="48" dur="1000" fill="hold"/>
                                        <p:tgtEl>
                                          <p:spTgt spid="401588"/>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40158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40158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Text Box 2"/>
          <p:cNvSpPr txBox="1">
            <a:spLocks noChangeArrowheads="1"/>
          </p:cNvSpPr>
          <p:nvPr/>
        </p:nvSpPr>
        <p:spPr bwMode="auto">
          <a:xfrm>
            <a:off x="611188" y="1341438"/>
            <a:ext cx="4537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AutoNum type="circleNumDbPlain"/>
            </a:pPr>
            <a:r>
              <a:rPr lang="zh-CN" altLang="en-US" sz="2800" b="1" dirty="0">
                <a:solidFill>
                  <a:schemeClr val="bg1"/>
                </a:solidFill>
                <a:latin typeface="楷体_GB2312" pitchFamily="49" charset="-122"/>
                <a:ea typeface="楷体_GB2312" pitchFamily="49" charset="-122"/>
              </a:rPr>
              <a:t>电路等效变换的条件：</a:t>
            </a:r>
            <a:endParaRPr lang="zh-CN" altLang="en-US" sz="2800" dirty="0">
              <a:solidFill>
                <a:schemeClr val="bg1"/>
              </a:solidFill>
              <a:latin typeface="楷体_GB2312" pitchFamily="49" charset="-122"/>
              <a:ea typeface="楷体_GB2312" pitchFamily="49" charset="-122"/>
            </a:endParaRPr>
          </a:p>
        </p:txBody>
      </p:sp>
      <p:sp>
        <p:nvSpPr>
          <p:cNvPr id="177155" name="Text Box 3"/>
          <p:cNvSpPr txBox="1">
            <a:spLocks noChangeArrowheads="1"/>
          </p:cNvSpPr>
          <p:nvPr/>
        </p:nvSpPr>
        <p:spPr bwMode="auto">
          <a:xfrm>
            <a:off x="611188" y="2708275"/>
            <a:ext cx="417671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AutoNum type="circleNumDbPlain" startAt="2"/>
            </a:pPr>
            <a:r>
              <a:rPr lang="zh-CN" altLang="en-US" sz="2800" b="1" dirty="0">
                <a:solidFill>
                  <a:srgbClr val="0066FF"/>
                </a:solidFill>
                <a:latin typeface="楷体_GB2312" pitchFamily="49" charset="-122"/>
                <a:ea typeface="楷体_GB2312" pitchFamily="49" charset="-122"/>
              </a:rPr>
              <a:t>电路等效变换的对象：</a:t>
            </a:r>
            <a:endParaRPr lang="zh-CN" altLang="en-US" sz="2800" dirty="0">
              <a:solidFill>
                <a:srgbClr val="0066FF"/>
              </a:solidFill>
              <a:latin typeface="楷体_GB2312" pitchFamily="49" charset="-122"/>
              <a:ea typeface="楷体_GB2312" pitchFamily="49" charset="-122"/>
            </a:endParaRPr>
          </a:p>
        </p:txBody>
      </p:sp>
      <p:sp>
        <p:nvSpPr>
          <p:cNvPr id="177156" name="Text Box 4"/>
          <p:cNvSpPr txBox="1">
            <a:spLocks noChangeArrowheads="1"/>
          </p:cNvSpPr>
          <p:nvPr/>
        </p:nvSpPr>
        <p:spPr bwMode="auto">
          <a:xfrm>
            <a:off x="468313" y="4292600"/>
            <a:ext cx="46799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AutoNum type="circleNumDbPlain" startAt="3"/>
            </a:pPr>
            <a:r>
              <a:rPr lang="zh-CN" altLang="en-US" sz="2800" b="1" dirty="0">
                <a:solidFill>
                  <a:srgbClr val="0066FF"/>
                </a:solidFill>
                <a:latin typeface="楷体_GB2312" pitchFamily="49" charset="-122"/>
                <a:ea typeface="楷体_GB2312" pitchFamily="49" charset="-122"/>
              </a:rPr>
              <a:t>电路等效变换的目的：</a:t>
            </a:r>
            <a:endParaRPr lang="zh-CN" altLang="en-US" sz="2800" dirty="0">
              <a:solidFill>
                <a:srgbClr val="0066FF"/>
              </a:solidFill>
              <a:latin typeface="楷体_GB2312" pitchFamily="49" charset="-122"/>
              <a:ea typeface="楷体_GB2312" pitchFamily="49" charset="-122"/>
            </a:endParaRPr>
          </a:p>
        </p:txBody>
      </p:sp>
      <p:sp>
        <p:nvSpPr>
          <p:cNvPr id="177157" name="Text Box 5"/>
          <p:cNvSpPr txBox="1">
            <a:spLocks noChangeArrowheads="1"/>
          </p:cNvSpPr>
          <p:nvPr/>
        </p:nvSpPr>
        <p:spPr bwMode="auto">
          <a:xfrm>
            <a:off x="2051050" y="2060575"/>
            <a:ext cx="44640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latin typeface="楷体_GB2312" pitchFamily="49" charset="-122"/>
                <a:ea typeface="楷体_GB2312" pitchFamily="49" charset="-122"/>
              </a:rPr>
              <a:t>两电路具有相同的</a:t>
            </a:r>
            <a:r>
              <a:rPr lang="en-US" altLang="zh-CN" sz="2800" dirty="0">
                <a:ea typeface="楷体_GB2312" pitchFamily="49" charset="-122"/>
              </a:rPr>
              <a:t>VCR</a:t>
            </a:r>
            <a:r>
              <a:rPr lang="zh-CN" altLang="en-US" sz="2800" dirty="0">
                <a:ea typeface="楷体_GB2312" pitchFamily="49" charset="-122"/>
              </a:rPr>
              <a:t>；</a:t>
            </a:r>
          </a:p>
        </p:txBody>
      </p:sp>
      <p:sp>
        <p:nvSpPr>
          <p:cNvPr id="177158" name="AutoShape 6"/>
          <p:cNvSpPr>
            <a:spLocks noChangeArrowheads="1"/>
          </p:cNvSpPr>
          <p:nvPr/>
        </p:nvSpPr>
        <p:spPr bwMode="auto">
          <a:xfrm>
            <a:off x="1258888" y="2205038"/>
            <a:ext cx="647700" cy="144462"/>
          </a:xfrm>
          <a:prstGeom prst="rightArrow">
            <a:avLst>
              <a:gd name="adj1" fmla="val 50000"/>
              <a:gd name="adj2" fmla="val 112088"/>
            </a:avLst>
          </a:prstGeom>
          <a:solidFill>
            <a:srgbClr val="66CCFF"/>
          </a:solidFill>
          <a:ln w="9525">
            <a:solidFill>
              <a:srgbClr val="66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159" name="AutoShape 7"/>
          <p:cNvSpPr>
            <a:spLocks noChangeArrowheads="1"/>
          </p:cNvSpPr>
          <p:nvPr/>
        </p:nvSpPr>
        <p:spPr bwMode="auto">
          <a:xfrm>
            <a:off x="1258888" y="3429000"/>
            <a:ext cx="647700" cy="144463"/>
          </a:xfrm>
          <a:prstGeom prst="rightArrow">
            <a:avLst>
              <a:gd name="adj1" fmla="val 50000"/>
              <a:gd name="adj2" fmla="val 112088"/>
            </a:avLst>
          </a:prstGeom>
          <a:solidFill>
            <a:srgbClr val="66CCFF"/>
          </a:solidFill>
          <a:ln w="9525">
            <a:solidFill>
              <a:srgbClr val="66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160" name="AutoShape 8"/>
          <p:cNvSpPr>
            <a:spLocks noChangeArrowheads="1"/>
          </p:cNvSpPr>
          <p:nvPr/>
        </p:nvSpPr>
        <p:spPr bwMode="auto">
          <a:xfrm>
            <a:off x="1331913" y="5070475"/>
            <a:ext cx="647700" cy="144463"/>
          </a:xfrm>
          <a:prstGeom prst="rightArrow">
            <a:avLst>
              <a:gd name="adj1" fmla="val 50000"/>
              <a:gd name="adj2" fmla="val 112088"/>
            </a:avLst>
          </a:prstGeom>
          <a:solidFill>
            <a:srgbClr val="66CCFF"/>
          </a:solidFill>
          <a:ln w="9525">
            <a:solidFill>
              <a:srgbClr val="66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7161" name="Text Box 9"/>
          <p:cNvSpPr txBox="1">
            <a:spLocks noChangeArrowheads="1"/>
          </p:cNvSpPr>
          <p:nvPr/>
        </p:nvSpPr>
        <p:spPr bwMode="auto">
          <a:xfrm>
            <a:off x="1979613" y="3284538"/>
            <a:ext cx="6985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latin typeface="楷体_GB2312" pitchFamily="49" charset="-122"/>
                <a:ea typeface="楷体_GB2312" pitchFamily="49" charset="-122"/>
              </a:rPr>
              <a:t>未变化的外电路</a:t>
            </a:r>
            <a:r>
              <a:rPr lang="en-US" altLang="zh-CN" sz="2800" dirty="0">
                <a:ea typeface="楷体_GB2312" pitchFamily="49" charset="-122"/>
              </a:rPr>
              <a:t>A</a:t>
            </a:r>
            <a:r>
              <a:rPr lang="zh-CN" altLang="en-US" sz="2800" b="1" dirty="0">
                <a:latin typeface="楷体_GB2312" pitchFamily="49" charset="-122"/>
                <a:ea typeface="楷体_GB2312" pitchFamily="49" charset="-122"/>
              </a:rPr>
              <a:t>中的电压、电流和功率；（即对外等效，对内不等效）</a:t>
            </a:r>
            <a:endParaRPr lang="zh-CN" altLang="en-US" sz="2800" dirty="0">
              <a:latin typeface="楷体_GB2312" pitchFamily="49" charset="-122"/>
              <a:ea typeface="楷体_GB2312" pitchFamily="49" charset="-122"/>
            </a:endParaRPr>
          </a:p>
        </p:txBody>
      </p:sp>
      <p:sp>
        <p:nvSpPr>
          <p:cNvPr id="177162" name="Text Box 10"/>
          <p:cNvSpPr txBox="1">
            <a:spLocks noChangeArrowheads="1"/>
          </p:cNvSpPr>
          <p:nvPr/>
        </p:nvSpPr>
        <p:spPr bwMode="auto">
          <a:xfrm>
            <a:off x="2051050" y="4926013"/>
            <a:ext cx="38512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3333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楷体_GB2312" pitchFamily="49" charset="-122"/>
                <a:ea typeface="楷体_GB2312" pitchFamily="49" charset="-122"/>
              </a:rPr>
              <a:t>化简电路，方便计算。</a:t>
            </a:r>
            <a:endParaRPr lang="zh-CN" altLang="en-US" sz="2800">
              <a:latin typeface="楷体_GB2312" pitchFamily="49" charset="-122"/>
              <a:ea typeface="楷体_GB2312" pitchFamily="49" charset="-122"/>
            </a:endParaRPr>
          </a:p>
        </p:txBody>
      </p:sp>
      <p:grpSp>
        <p:nvGrpSpPr>
          <p:cNvPr id="177169" name="Group 17"/>
          <p:cNvGrpSpPr/>
          <p:nvPr/>
        </p:nvGrpSpPr>
        <p:grpSpPr bwMode="auto">
          <a:xfrm>
            <a:off x="395288" y="1052513"/>
            <a:ext cx="1644650" cy="850900"/>
            <a:chOff x="385" y="3022"/>
            <a:chExt cx="1036" cy="536"/>
          </a:xfrm>
        </p:grpSpPr>
        <p:pic>
          <p:nvPicPr>
            <p:cNvPr id="177170" name="Picture 18" descr="1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 y="3022"/>
              <a:ext cx="590" cy="536"/>
            </a:xfrm>
            <a:prstGeom prst="rect">
              <a:avLst/>
            </a:prstGeom>
            <a:noFill/>
            <a:extLst>
              <a:ext uri="{909E8E84-426E-40DD-AFC4-6F175D3DCCD1}">
                <a14:hiddenFill xmlns:a14="http://schemas.microsoft.com/office/drawing/2010/main">
                  <a:solidFill>
                    <a:srgbClr val="FFFFFF"/>
                  </a:solidFill>
                </a14:hiddenFill>
              </a:ext>
            </a:extLst>
          </p:spPr>
        </p:pic>
        <p:sp>
          <p:nvSpPr>
            <p:cNvPr id="177171" name="Text Box 19"/>
            <p:cNvSpPr txBox="1">
              <a:spLocks noChangeArrowheads="1"/>
            </p:cNvSpPr>
            <p:nvPr/>
          </p:nvSpPr>
          <p:spPr bwMode="auto">
            <a:xfrm>
              <a:off x="793" y="3125"/>
              <a:ext cx="628" cy="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3200">
                  <a:solidFill>
                    <a:srgbClr val="FA7748"/>
                  </a:solidFill>
                  <a:ea typeface="华文行楷" panose="02010800040101010101" pitchFamily="2" charset="-122"/>
                </a:rPr>
                <a:t>明确</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77169"/>
                                        </p:tgtEl>
                                        <p:attrNameLst>
                                          <p:attrName>style.visibility</p:attrName>
                                        </p:attrNameLst>
                                      </p:cBhvr>
                                      <p:to>
                                        <p:strVal val="visible"/>
                                      </p:to>
                                    </p:set>
                                    <p:animEffect transition="in" filter="blinds(horizontal)">
                                      <p:cBhvr>
                                        <p:cTn id="7" dur="500"/>
                                        <p:tgtEl>
                                          <p:spTgt spid="17716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iterate type="lt">
                                    <p:tmPct val="100000"/>
                                  </p:iterate>
                                  <p:childTnLst>
                                    <p:set>
                                      <p:cBhvr>
                                        <p:cTn id="11" dur="1" fill="hold">
                                          <p:stCondLst>
                                            <p:cond delay="0"/>
                                          </p:stCondLst>
                                        </p:cTn>
                                        <p:tgtEl>
                                          <p:spTgt spid="177154"/>
                                        </p:tgtEl>
                                        <p:attrNameLst>
                                          <p:attrName>style.visibility</p:attrName>
                                        </p:attrNameLst>
                                      </p:cBhvr>
                                      <p:to>
                                        <p:strVal val="visible"/>
                                      </p:to>
                                    </p:set>
                                    <p:anim calcmode="lin" valueType="num">
                                      <p:cBhvr>
                                        <p:cTn id="12" dur="100" fill="hold"/>
                                        <p:tgtEl>
                                          <p:spTgt spid="177154"/>
                                        </p:tgtEl>
                                        <p:attrNameLst>
                                          <p:attrName>ppt_w</p:attrName>
                                        </p:attrNameLst>
                                      </p:cBhvr>
                                      <p:tavLst>
                                        <p:tav tm="0">
                                          <p:val>
                                            <p:fltVal val="0"/>
                                          </p:val>
                                        </p:tav>
                                        <p:tav tm="100000">
                                          <p:val>
                                            <p:strVal val="#ppt_w"/>
                                          </p:val>
                                        </p:tav>
                                      </p:tavLst>
                                    </p:anim>
                                    <p:anim calcmode="lin" valueType="num">
                                      <p:cBhvr>
                                        <p:cTn id="13" dur="100" fill="hold"/>
                                        <p:tgtEl>
                                          <p:spTgt spid="177154"/>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177158"/>
                                        </p:tgtEl>
                                        <p:attrNameLst>
                                          <p:attrName>style.visibility</p:attrName>
                                        </p:attrNameLst>
                                      </p:cBhvr>
                                      <p:to>
                                        <p:strVal val="visible"/>
                                      </p:to>
                                    </p:set>
                                    <p:animEffect transition="in" filter="slide(fromLeft)">
                                      <p:cBhvr>
                                        <p:cTn id="18" dur="500"/>
                                        <p:tgtEl>
                                          <p:spTgt spid="177158"/>
                                        </p:tgtEl>
                                      </p:cBhvr>
                                    </p:animEffect>
                                  </p:childTnLst>
                                </p:cTn>
                              </p:par>
                            </p:childTnLst>
                          </p:cTn>
                        </p:par>
                        <p:par>
                          <p:cTn id="19" fill="hold">
                            <p:stCondLst>
                              <p:cond delay="500"/>
                            </p:stCondLst>
                            <p:childTnLst>
                              <p:par>
                                <p:cTn id="20" presetID="17" presetClass="entr" presetSubtype="10" fill="hold" grpId="0" nodeType="afterEffect">
                                  <p:stCondLst>
                                    <p:cond delay="0"/>
                                  </p:stCondLst>
                                  <p:iterate type="lt">
                                    <p:tmPct val="100000"/>
                                  </p:iterate>
                                  <p:childTnLst>
                                    <p:set>
                                      <p:cBhvr>
                                        <p:cTn id="21" dur="1" fill="hold">
                                          <p:stCondLst>
                                            <p:cond delay="0"/>
                                          </p:stCondLst>
                                        </p:cTn>
                                        <p:tgtEl>
                                          <p:spTgt spid="177157"/>
                                        </p:tgtEl>
                                        <p:attrNameLst>
                                          <p:attrName>style.visibility</p:attrName>
                                        </p:attrNameLst>
                                      </p:cBhvr>
                                      <p:to>
                                        <p:strVal val="visible"/>
                                      </p:to>
                                    </p:set>
                                    <p:anim calcmode="lin" valueType="num">
                                      <p:cBhvr>
                                        <p:cTn id="22" dur="100" fill="hold"/>
                                        <p:tgtEl>
                                          <p:spTgt spid="177157"/>
                                        </p:tgtEl>
                                        <p:attrNameLst>
                                          <p:attrName>ppt_w</p:attrName>
                                        </p:attrNameLst>
                                      </p:cBhvr>
                                      <p:tavLst>
                                        <p:tav tm="0">
                                          <p:val>
                                            <p:fltVal val="0"/>
                                          </p:val>
                                        </p:tav>
                                        <p:tav tm="100000">
                                          <p:val>
                                            <p:strVal val="#ppt_w"/>
                                          </p:val>
                                        </p:tav>
                                      </p:tavLst>
                                    </p:anim>
                                    <p:anim calcmode="lin" valueType="num">
                                      <p:cBhvr>
                                        <p:cTn id="23" dur="100" fill="hold"/>
                                        <p:tgtEl>
                                          <p:spTgt spid="177157"/>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iterate type="lt">
                                    <p:tmPct val="100000"/>
                                  </p:iterate>
                                  <p:childTnLst>
                                    <p:set>
                                      <p:cBhvr>
                                        <p:cTn id="27" dur="1" fill="hold">
                                          <p:stCondLst>
                                            <p:cond delay="0"/>
                                          </p:stCondLst>
                                        </p:cTn>
                                        <p:tgtEl>
                                          <p:spTgt spid="177155"/>
                                        </p:tgtEl>
                                        <p:attrNameLst>
                                          <p:attrName>style.visibility</p:attrName>
                                        </p:attrNameLst>
                                      </p:cBhvr>
                                      <p:to>
                                        <p:strVal val="visible"/>
                                      </p:to>
                                    </p:set>
                                    <p:anim calcmode="lin" valueType="num">
                                      <p:cBhvr>
                                        <p:cTn id="28" dur="100" fill="hold"/>
                                        <p:tgtEl>
                                          <p:spTgt spid="177155"/>
                                        </p:tgtEl>
                                        <p:attrNameLst>
                                          <p:attrName>ppt_w</p:attrName>
                                        </p:attrNameLst>
                                      </p:cBhvr>
                                      <p:tavLst>
                                        <p:tav tm="0">
                                          <p:val>
                                            <p:fltVal val="0"/>
                                          </p:val>
                                        </p:tav>
                                        <p:tav tm="100000">
                                          <p:val>
                                            <p:strVal val="#ppt_w"/>
                                          </p:val>
                                        </p:tav>
                                      </p:tavLst>
                                    </p:anim>
                                    <p:anim calcmode="lin" valueType="num">
                                      <p:cBhvr>
                                        <p:cTn id="29" dur="100" fill="hold"/>
                                        <p:tgtEl>
                                          <p:spTgt spid="177155"/>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2" presetClass="entr" presetSubtype="8" fill="hold" grpId="0" nodeType="clickEffect">
                                  <p:stCondLst>
                                    <p:cond delay="0"/>
                                  </p:stCondLst>
                                  <p:childTnLst>
                                    <p:set>
                                      <p:cBhvr>
                                        <p:cTn id="33" dur="1" fill="hold">
                                          <p:stCondLst>
                                            <p:cond delay="0"/>
                                          </p:stCondLst>
                                        </p:cTn>
                                        <p:tgtEl>
                                          <p:spTgt spid="177159"/>
                                        </p:tgtEl>
                                        <p:attrNameLst>
                                          <p:attrName>style.visibility</p:attrName>
                                        </p:attrNameLst>
                                      </p:cBhvr>
                                      <p:to>
                                        <p:strVal val="visible"/>
                                      </p:to>
                                    </p:set>
                                    <p:animEffect transition="in" filter="slide(fromLeft)">
                                      <p:cBhvr>
                                        <p:cTn id="34" dur="500"/>
                                        <p:tgtEl>
                                          <p:spTgt spid="177159"/>
                                        </p:tgtEl>
                                      </p:cBhvr>
                                    </p:animEffect>
                                  </p:childTnLst>
                                </p:cTn>
                              </p:par>
                            </p:childTnLst>
                          </p:cTn>
                        </p:par>
                        <p:par>
                          <p:cTn id="35" fill="hold">
                            <p:stCondLst>
                              <p:cond delay="500"/>
                            </p:stCondLst>
                            <p:childTnLst>
                              <p:par>
                                <p:cTn id="36" presetID="17" presetClass="entr" presetSubtype="10" fill="hold" grpId="0" nodeType="afterEffect">
                                  <p:stCondLst>
                                    <p:cond delay="0"/>
                                  </p:stCondLst>
                                  <p:iterate type="lt">
                                    <p:tmPct val="100000"/>
                                  </p:iterate>
                                  <p:childTnLst>
                                    <p:set>
                                      <p:cBhvr>
                                        <p:cTn id="37" dur="1" fill="hold">
                                          <p:stCondLst>
                                            <p:cond delay="0"/>
                                          </p:stCondLst>
                                        </p:cTn>
                                        <p:tgtEl>
                                          <p:spTgt spid="177161"/>
                                        </p:tgtEl>
                                        <p:attrNameLst>
                                          <p:attrName>style.visibility</p:attrName>
                                        </p:attrNameLst>
                                      </p:cBhvr>
                                      <p:to>
                                        <p:strVal val="visible"/>
                                      </p:to>
                                    </p:set>
                                    <p:anim calcmode="lin" valueType="num">
                                      <p:cBhvr>
                                        <p:cTn id="38" dur="100" fill="hold"/>
                                        <p:tgtEl>
                                          <p:spTgt spid="177161"/>
                                        </p:tgtEl>
                                        <p:attrNameLst>
                                          <p:attrName>ppt_w</p:attrName>
                                        </p:attrNameLst>
                                      </p:cBhvr>
                                      <p:tavLst>
                                        <p:tav tm="0">
                                          <p:val>
                                            <p:fltVal val="0"/>
                                          </p:val>
                                        </p:tav>
                                        <p:tav tm="100000">
                                          <p:val>
                                            <p:strVal val="#ppt_w"/>
                                          </p:val>
                                        </p:tav>
                                      </p:tavLst>
                                    </p:anim>
                                    <p:anim calcmode="lin" valueType="num">
                                      <p:cBhvr>
                                        <p:cTn id="39" dur="100" fill="hold"/>
                                        <p:tgtEl>
                                          <p:spTgt spid="177161"/>
                                        </p:tgtEl>
                                        <p:attrNameLst>
                                          <p:attrName>ppt_h</p:attrName>
                                        </p:attrNameLst>
                                      </p:cBhvr>
                                      <p:tavLst>
                                        <p:tav tm="0">
                                          <p:val>
                                            <p:strVal val="#ppt_h"/>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grpId="0" nodeType="clickEffect">
                                  <p:stCondLst>
                                    <p:cond delay="0"/>
                                  </p:stCondLst>
                                  <p:iterate type="lt">
                                    <p:tmPct val="100000"/>
                                  </p:iterate>
                                  <p:childTnLst>
                                    <p:set>
                                      <p:cBhvr>
                                        <p:cTn id="43" dur="1" fill="hold">
                                          <p:stCondLst>
                                            <p:cond delay="0"/>
                                          </p:stCondLst>
                                        </p:cTn>
                                        <p:tgtEl>
                                          <p:spTgt spid="177156"/>
                                        </p:tgtEl>
                                        <p:attrNameLst>
                                          <p:attrName>style.visibility</p:attrName>
                                        </p:attrNameLst>
                                      </p:cBhvr>
                                      <p:to>
                                        <p:strVal val="visible"/>
                                      </p:to>
                                    </p:set>
                                    <p:anim calcmode="lin" valueType="num">
                                      <p:cBhvr>
                                        <p:cTn id="44" dur="100" fill="hold"/>
                                        <p:tgtEl>
                                          <p:spTgt spid="177156"/>
                                        </p:tgtEl>
                                        <p:attrNameLst>
                                          <p:attrName>ppt_w</p:attrName>
                                        </p:attrNameLst>
                                      </p:cBhvr>
                                      <p:tavLst>
                                        <p:tav tm="0">
                                          <p:val>
                                            <p:fltVal val="0"/>
                                          </p:val>
                                        </p:tav>
                                        <p:tav tm="100000">
                                          <p:val>
                                            <p:strVal val="#ppt_w"/>
                                          </p:val>
                                        </p:tav>
                                      </p:tavLst>
                                    </p:anim>
                                    <p:anim calcmode="lin" valueType="num">
                                      <p:cBhvr>
                                        <p:cTn id="45" dur="100" fill="hold"/>
                                        <p:tgtEl>
                                          <p:spTgt spid="177156"/>
                                        </p:tgtEl>
                                        <p:attrNameLst>
                                          <p:attrName>ppt_h</p:attrName>
                                        </p:attrNameLst>
                                      </p:cBhvr>
                                      <p:tavLst>
                                        <p:tav tm="0">
                                          <p:val>
                                            <p:strVal val="#ppt_h"/>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2" presetClass="entr" presetSubtype="8" fill="hold" grpId="0" nodeType="clickEffect">
                                  <p:stCondLst>
                                    <p:cond delay="0"/>
                                  </p:stCondLst>
                                  <p:childTnLst>
                                    <p:set>
                                      <p:cBhvr>
                                        <p:cTn id="49" dur="1" fill="hold">
                                          <p:stCondLst>
                                            <p:cond delay="0"/>
                                          </p:stCondLst>
                                        </p:cTn>
                                        <p:tgtEl>
                                          <p:spTgt spid="177160"/>
                                        </p:tgtEl>
                                        <p:attrNameLst>
                                          <p:attrName>style.visibility</p:attrName>
                                        </p:attrNameLst>
                                      </p:cBhvr>
                                      <p:to>
                                        <p:strVal val="visible"/>
                                      </p:to>
                                    </p:set>
                                    <p:animEffect transition="in" filter="slide(fromLeft)">
                                      <p:cBhvr>
                                        <p:cTn id="50" dur="500"/>
                                        <p:tgtEl>
                                          <p:spTgt spid="177160"/>
                                        </p:tgtEl>
                                      </p:cBhvr>
                                    </p:animEffect>
                                  </p:childTnLst>
                                </p:cTn>
                              </p:par>
                            </p:childTnLst>
                          </p:cTn>
                        </p:par>
                        <p:par>
                          <p:cTn id="51" fill="hold">
                            <p:stCondLst>
                              <p:cond delay="500"/>
                            </p:stCondLst>
                            <p:childTnLst>
                              <p:par>
                                <p:cTn id="52" presetID="17" presetClass="entr" presetSubtype="10" fill="hold" grpId="0" nodeType="afterEffect">
                                  <p:stCondLst>
                                    <p:cond delay="0"/>
                                  </p:stCondLst>
                                  <p:iterate type="lt">
                                    <p:tmPct val="100000"/>
                                  </p:iterate>
                                  <p:childTnLst>
                                    <p:set>
                                      <p:cBhvr>
                                        <p:cTn id="53" dur="1" fill="hold">
                                          <p:stCondLst>
                                            <p:cond delay="0"/>
                                          </p:stCondLst>
                                        </p:cTn>
                                        <p:tgtEl>
                                          <p:spTgt spid="177162"/>
                                        </p:tgtEl>
                                        <p:attrNameLst>
                                          <p:attrName>style.visibility</p:attrName>
                                        </p:attrNameLst>
                                      </p:cBhvr>
                                      <p:to>
                                        <p:strVal val="visible"/>
                                      </p:to>
                                    </p:set>
                                    <p:anim calcmode="lin" valueType="num">
                                      <p:cBhvr>
                                        <p:cTn id="54" dur="100" fill="hold"/>
                                        <p:tgtEl>
                                          <p:spTgt spid="177162"/>
                                        </p:tgtEl>
                                        <p:attrNameLst>
                                          <p:attrName>ppt_w</p:attrName>
                                        </p:attrNameLst>
                                      </p:cBhvr>
                                      <p:tavLst>
                                        <p:tav tm="0">
                                          <p:val>
                                            <p:fltVal val="0"/>
                                          </p:val>
                                        </p:tav>
                                        <p:tav tm="100000">
                                          <p:val>
                                            <p:strVal val="#ppt_w"/>
                                          </p:val>
                                        </p:tav>
                                      </p:tavLst>
                                    </p:anim>
                                    <p:anim calcmode="lin" valueType="num">
                                      <p:cBhvr>
                                        <p:cTn id="55" dur="100" fill="hold"/>
                                        <p:tgtEl>
                                          <p:spTgt spid="1771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4" grpId="0" autoUpdateAnimBg="0"/>
      <p:bldP spid="177155" grpId="0"/>
      <p:bldP spid="177156" grpId="0"/>
      <p:bldP spid="177157" grpId="0" autoUpdateAnimBg="0"/>
      <p:bldP spid="177158" grpId="0" animBg="1"/>
      <p:bldP spid="177159" grpId="0" animBg="1"/>
      <p:bldP spid="177160" grpId="0" animBg="1"/>
      <p:bldP spid="177161" grpId="0" autoUpdateAnimBg="0"/>
      <p:bldP spid="177162"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7325" y="1070610"/>
            <a:ext cx="8801735" cy="518160"/>
          </a:xfrm>
          <a:prstGeom prst="rect">
            <a:avLst/>
          </a:prstGeom>
          <a:noFill/>
        </p:spPr>
        <p:txBody>
          <a:bodyPr wrap="square" rtlCol="0" anchor="t">
            <a:spAutoFit/>
          </a:bodyPr>
          <a:lstStyle/>
          <a:p>
            <a:r>
              <a:rPr lang="zh-CN" altLang="en-US" sz="2800" b="1"/>
              <a:t>例2-15  电路如图2-29（a）所示，用戴维宁定理求电流i。</a:t>
            </a:r>
          </a:p>
        </p:txBody>
      </p:sp>
      <p:pic>
        <p:nvPicPr>
          <p:cNvPr id="3" name="图片 2"/>
          <p:cNvPicPr>
            <a:picLocks noChangeAspect="1"/>
          </p:cNvPicPr>
          <p:nvPr/>
        </p:nvPicPr>
        <p:blipFill>
          <a:blip r:embed="rId2"/>
          <a:srcRect r="51136" b="54320"/>
          <a:stretch>
            <a:fillRect/>
          </a:stretch>
        </p:blipFill>
        <p:spPr>
          <a:xfrm>
            <a:off x="419735" y="1250315"/>
            <a:ext cx="4780915" cy="2731135"/>
          </a:xfrm>
          <a:prstGeom prst="rect">
            <a:avLst/>
          </a:prstGeom>
        </p:spPr>
      </p:pic>
      <p:pic>
        <p:nvPicPr>
          <p:cNvPr id="4" name="图片 3"/>
          <p:cNvPicPr>
            <a:picLocks noChangeAspect="1"/>
          </p:cNvPicPr>
          <p:nvPr/>
        </p:nvPicPr>
        <p:blipFill>
          <a:blip r:embed="rId3"/>
          <a:srcRect l="60024" t="-1799" r="6351" b="53255"/>
          <a:stretch>
            <a:fillRect/>
          </a:stretch>
        </p:blipFill>
        <p:spPr>
          <a:xfrm>
            <a:off x="5854700" y="1349375"/>
            <a:ext cx="2983230" cy="2632075"/>
          </a:xfrm>
          <a:prstGeom prst="rect">
            <a:avLst/>
          </a:prstGeom>
        </p:spPr>
      </p:pic>
      <p:sp>
        <p:nvSpPr>
          <p:cNvPr id="5" name="右箭头 4"/>
          <p:cNvSpPr/>
          <p:nvPr/>
        </p:nvSpPr>
        <p:spPr>
          <a:xfrm>
            <a:off x="5147945" y="2348865"/>
            <a:ext cx="1080135" cy="1441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4"/>
          <a:srcRect t="51913" r="50899" b="2741"/>
          <a:stretch>
            <a:fillRect/>
          </a:stretch>
        </p:blipFill>
        <p:spPr>
          <a:xfrm>
            <a:off x="111125" y="3981450"/>
            <a:ext cx="4511675" cy="2546350"/>
          </a:xfrm>
          <a:prstGeom prst="rect">
            <a:avLst/>
          </a:prstGeom>
        </p:spPr>
      </p:pic>
      <p:sp>
        <p:nvSpPr>
          <p:cNvPr id="7" name="文本框 6"/>
          <p:cNvSpPr txBox="1"/>
          <p:nvPr/>
        </p:nvSpPr>
        <p:spPr>
          <a:xfrm>
            <a:off x="4517390" y="4031615"/>
            <a:ext cx="4563745" cy="457200"/>
          </a:xfrm>
          <a:prstGeom prst="rect">
            <a:avLst/>
          </a:prstGeom>
          <a:noFill/>
        </p:spPr>
        <p:txBody>
          <a:bodyPr wrap="square" rtlCol="0" anchor="t">
            <a:spAutoFit/>
          </a:bodyPr>
          <a:lstStyle/>
          <a:p>
            <a:r>
              <a:rPr lang="en-US" altLang="zh-CN" sz="2400" b="1">
                <a:solidFill>
                  <a:srgbClr val="C00000"/>
                </a:solidFill>
              </a:rPr>
              <a:t>1</a:t>
            </a:r>
            <a:r>
              <a:rPr lang="zh-CN" altLang="en-US" sz="2400" b="1">
                <a:solidFill>
                  <a:srgbClr val="C00000"/>
                </a:solidFill>
              </a:rPr>
              <a:t>、首先求开路电压 </a:t>
            </a:r>
          </a:p>
        </p:txBody>
      </p:sp>
      <p:pic>
        <p:nvPicPr>
          <p:cNvPr id="8" name="图片 7"/>
          <p:cNvPicPr>
            <a:picLocks noChangeAspect="1"/>
          </p:cNvPicPr>
          <p:nvPr/>
        </p:nvPicPr>
        <p:blipFill>
          <a:blip r:embed="rId5"/>
          <a:stretch>
            <a:fillRect/>
          </a:stretch>
        </p:blipFill>
        <p:spPr>
          <a:xfrm>
            <a:off x="4984115" y="4488815"/>
            <a:ext cx="1803400" cy="1143635"/>
          </a:xfrm>
          <a:prstGeom prst="rect">
            <a:avLst/>
          </a:prstGeom>
        </p:spPr>
      </p:pic>
      <p:pic>
        <p:nvPicPr>
          <p:cNvPr id="9" name="图片 8"/>
          <p:cNvPicPr>
            <a:picLocks noChangeAspect="1"/>
          </p:cNvPicPr>
          <p:nvPr/>
        </p:nvPicPr>
        <p:blipFill>
          <a:blip r:embed="rId6"/>
          <a:stretch>
            <a:fillRect/>
          </a:stretch>
        </p:blipFill>
        <p:spPr>
          <a:xfrm>
            <a:off x="4867275" y="5529580"/>
            <a:ext cx="2161540" cy="557530"/>
          </a:xfrm>
          <a:prstGeom prst="rect">
            <a:avLst/>
          </a:prstGeom>
        </p:spPr>
      </p:pic>
      <p:sp>
        <p:nvSpPr>
          <p:cNvPr id="401588" name="Text Box 180"/>
          <p:cNvSpPr txBox="1"/>
          <p:nvPr/>
        </p:nvSpPr>
        <p:spPr>
          <a:xfrm>
            <a:off x="633095" y="481330"/>
            <a:ext cx="4351020" cy="518160"/>
          </a:xfrm>
          <a:prstGeom prst="rect">
            <a:avLst/>
          </a:prstGeom>
          <a:noFill/>
          <a:ln w="9525">
            <a:noFill/>
          </a:ln>
        </p:spPr>
        <p:txBody>
          <a:bodyPr wrap="square">
            <a:spAutoFit/>
          </a:bodyPr>
          <a:lstStyle/>
          <a:p>
            <a:pPr lvl="0" algn="l" eaLnBrk="1" hangingPunct="1">
              <a:spcBef>
                <a:spcPct val="50000"/>
              </a:spcBef>
            </a:pPr>
            <a:r>
              <a:rPr lang="en-US" altLang="zh-CN" sz="2800" b="1" i="1" dirty="0">
                <a:solidFill>
                  <a:srgbClr val="C00000"/>
                </a:solidFill>
                <a:latin typeface="Times New Roman" panose="02020603050405020304" pitchFamily="18" charset="0"/>
                <a:ea typeface="宋体" panose="02010600030101010101" pitchFamily="2" charset="-122"/>
              </a:rPr>
              <a:t>2.6.1</a:t>
            </a:r>
            <a:r>
              <a:rPr lang="zh-CN" altLang="en-US" sz="2800" b="1" i="1" dirty="0">
                <a:solidFill>
                  <a:srgbClr val="C00000"/>
                </a:solidFill>
                <a:latin typeface="Times New Roman" panose="02020603050405020304" pitchFamily="18" charset="0"/>
                <a:ea typeface="宋体" panose="02010600030101010101" pitchFamily="2" charset="-122"/>
              </a:rPr>
              <a:t> 戴维宁定理: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par>
                          <p:cTn id="43" fill="hold">
                            <p:stCondLst>
                              <p:cond delay="500"/>
                            </p:stCondLst>
                            <p:childTnLst>
                              <p:par>
                                <p:cTn id="44" presetID="15" presetClass="entr" presetSubtype="0" fill="hold" grpId="0" nodeType="afterEffect">
                                  <p:stCondLst>
                                    <p:cond delay="0"/>
                                  </p:stCondLst>
                                  <p:childTnLst>
                                    <p:set>
                                      <p:cBhvr>
                                        <p:cTn id="45" dur="1" fill="hold">
                                          <p:stCondLst>
                                            <p:cond delay="0"/>
                                          </p:stCondLst>
                                        </p:cTn>
                                        <p:tgtEl>
                                          <p:spTgt spid="401588"/>
                                        </p:tgtEl>
                                        <p:attrNameLst>
                                          <p:attrName>style.visibility</p:attrName>
                                        </p:attrNameLst>
                                      </p:cBhvr>
                                      <p:to>
                                        <p:strVal val="visible"/>
                                      </p:to>
                                    </p:set>
                                    <p:anim calcmode="lin" valueType="num">
                                      <p:cBhvr>
                                        <p:cTn id="46" dur="1000" fill="hold"/>
                                        <p:tgtEl>
                                          <p:spTgt spid="401588"/>
                                        </p:tgtEl>
                                        <p:attrNameLst>
                                          <p:attrName>ppt_w</p:attrName>
                                        </p:attrNameLst>
                                      </p:cBhvr>
                                      <p:tavLst>
                                        <p:tav tm="0">
                                          <p:val>
                                            <p:fltVal val="0"/>
                                          </p:val>
                                        </p:tav>
                                        <p:tav tm="100000">
                                          <p:val>
                                            <p:strVal val="#ppt_w"/>
                                          </p:val>
                                        </p:tav>
                                      </p:tavLst>
                                    </p:anim>
                                    <p:anim calcmode="lin" valueType="num">
                                      <p:cBhvr>
                                        <p:cTn id="47" dur="1000" fill="hold"/>
                                        <p:tgtEl>
                                          <p:spTgt spid="401588"/>
                                        </p:tgtEl>
                                        <p:attrNameLst>
                                          <p:attrName>ppt_h</p:attrName>
                                        </p:attrNameLst>
                                      </p:cBhvr>
                                      <p:tavLst>
                                        <p:tav tm="0">
                                          <p:val>
                                            <p:fltVal val="0"/>
                                          </p:val>
                                        </p:tav>
                                        <p:tav tm="100000">
                                          <p:val>
                                            <p:strVal val="#ppt_h"/>
                                          </p:val>
                                        </p:tav>
                                      </p:tavLst>
                                    </p:anim>
                                    <p:anim calcmode="lin" valueType="num">
                                      <p:cBhvr>
                                        <p:cTn id="48" dur="1000" fill="hold"/>
                                        <p:tgtEl>
                                          <p:spTgt spid="401588"/>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40158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p:bldP spid="40158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0855" y="1076325"/>
            <a:ext cx="2540000" cy="457200"/>
          </a:xfrm>
          <a:prstGeom prst="rect">
            <a:avLst/>
          </a:prstGeom>
          <a:noFill/>
        </p:spPr>
        <p:txBody>
          <a:bodyPr wrap="square" rtlCol="0" anchor="t">
            <a:spAutoFit/>
          </a:bodyPr>
          <a:lstStyle/>
          <a:p>
            <a:r>
              <a:rPr lang="en-US" altLang="zh-CN" sz="2400" b="1">
                <a:latin typeface="隶书" panose="02010509060101010101" pitchFamily="49" charset="-122"/>
                <a:ea typeface="隶书" panose="02010509060101010101" pitchFamily="49" charset="-122"/>
              </a:rPr>
              <a:t>2</a:t>
            </a:r>
            <a:r>
              <a:rPr lang="zh-CN" altLang="en-US" sz="2400" b="1">
                <a:latin typeface="隶书" panose="02010509060101010101" pitchFamily="49" charset="-122"/>
                <a:ea typeface="隶书" panose="02010509060101010101" pitchFamily="49" charset="-122"/>
              </a:rPr>
              <a:t>、求等效电阻 </a:t>
            </a:r>
          </a:p>
        </p:txBody>
      </p:sp>
      <p:sp>
        <p:nvSpPr>
          <p:cNvPr id="3" name="文本框 2"/>
          <p:cNvSpPr txBox="1"/>
          <p:nvPr/>
        </p:nvSpPr>
        <p:spPr>
          <a:xfrm>
            <a:off x="1668780" y="1452245"/>
            <a:ext cx="3567430" cy="640080"/>
          </a:xfrm>
          <a:prstGeom prst="rect">
            <a:avLst/>
          </a:prstGeom>
          <a:noFill/>
        </p:spPr>
        <p:txBody>
          <a:bodyPr wrap="square" rtlCol="0" anchor="t">
            <a:spAutoFit/>
          </a:bodyPr>
          <a:lstStyle/>
          <a:p>
            <a:r>
              <a:rPr lang="zh-CN" altLang="en-US" b="1">
                <a:solidFill>
                  <a:srgbClr val="C00000"/>
                </a:solidFill>
              </a:rPr>
              <a:t>电路中含有受控源，用开路电压短路电流法求等效电阻</a:t>
            </a:r>
          </a:p>
        </p:txBody>
      </p:sp>
      <p:graphicFrame>
        <p:nvGraphicFramePr>
          <p:cNvPr id="4" name="对象 3"/>
          <p:cNvGraphicFramePr/>
          <p:nvPr/>
        </p:nvGraphicFramePr>
        <p:xfrm>
          <a:off x="1233170" y="2092325"/>
          <a:ext cx="2065020" cy="671830"/>
        </p:xfrm>
        <a:graphic>
          <a:graphicData uri="http://schemas.openxmlformats.org/presentationml/2006/ole">
            <mc:AlternateContent xmlns:mc="http://schemas.openxmlformats.org/markup-compatibility/2006">
              <mc:Choice xmlns:v="urn:schemas-microsoft-com:vml" Requires="v">
                <p:oleObj spid="_x0000_s39955" r:id="rId3" imgW="1678940" imgH="582295" progId="Equation.DSMT4">
                  <p:embed/>
                </p:oleObj>
              </mc:Choice>
              <mc:Fallback>
                <p:oleObj r:id="rId3" imgW="1678940" imgH="582295" progId="Equation.DSMT4">
                  <p:embed/>
                  <p:pic>
                    <p:nvPicPr>
                      <p:cNvPr id="0" name="图片 4"/>
                      <p:cNvPicPr/>
                      <p:nvPr/>
                    </p:nvPicPr>
                    <p:blipFill>
                      <a:blip r:embed="rId4"/>
                      <a:stretch>
                        <a:fillRect/>
                      </a:stretch>
                    </p:blipFill>
                    <p:spPr>
                      <a:xfrm>
                        <a:off x="1233170" y="2092325"/>
                        <a:ext cx="2065020" cy="671830"/>
                      </a:xfrm>
                      <a:prstGeom prst="rect">
                        <a:avLst/>
                      </a:prstGeom>
                    </p:spPr>
                  </p:pic>
                </p:oleObj>
              </mc:Fallback>
            </mc:AlternateContent>
          </a:graphicData>
        </a:graphic>
      </p:graphicFrame>
      <p:graphicFrame>
        <p:nvGraphicFramePr>
          <p:cNvPr id="6" name="对象 5"/>
          <p:cNvGraphicFramePr/>
          <p:nvPr/>
        </p:nvGraphicFramePr>
        <p:xfrm>
          <a:off x="3638550" y="2165985"/>
          <a:ext cx="1867535" cy="821055"/>
        </p:xfrm>
        <a:graphic>
          <a:graphicData uri="http://schemas.openxmlformats.org/presentationml/2006/ole">
            <mc:AlternateContent xmlns:mc="http://schemas.openxmlformats.org/markup-compatibility/2006">
              <mc:Choice xmlns:v="urn:schemas-microsoft-com:vml" Requires="v">
                <p:oleObj spid="_x0000_s39956" r:id="rId5" imgW="1600835" imgH="742315" progId="Equation.DSMT4">
                  <p:embed/>
                </p:oleObj>
              </mc:Choice>
              <mc:Fallback>
                <p:oleObj r:id="rId5" imgW="1600835" imgH="742315" progId="Equation.DSMT4">
                  <p:embed/>
                  <p:pic>
                    <p:nvPicPr>
                      <p:cNvPr id="0" name="图片 6"/>
                      <p:cNvPicPr/>
                      <p:nvPr/>
                    </p:nvPicPr>
                    <p:blipFill>
                      <a:blip r:embed="rId6"/>
                      <a:stretch>
                        <a:fillRect/>
                      </a:stretch>
                    </p:blipFill>
                    <p:spPr>
                      <a:xfrm>
                        <a:off x="3638550" y="2165985"/>
                        <a:ext cx="1867535" cy="821055"/>
                      </a:xfrm>
                      <a:prstGeom prst="rect">
                        <a:avLst/>
                      </a:prstGeom>
                    </p:spPr>
                  </p:pic>
                </p:oleObj>
              </mc:Fallback>
            </mc:AlternateContent>
          </a:graphicData>
        </a:graphic>
      </p:graphicFrame>
      <p:sp>
        <p:nvSpPr>
          <p:cNvPr id="8" name="文本框 7"/>
          <p:cNvSpPr txBox="1"/>
          <p:nvPr/>
        </p:nvSpPr>
        <p:spPr>
          <a:xfrm>
            <a:off x="521970" y="3061970"/>
            <a:ext cx="5046345" cy="457200"/>
          </a:xfrm>
          <a:prstGeom prst="rect">
            <a:avLst/>
          </a:prstGeom>
          <a:noFill/>
        </p:spPr>
        <p:txBody>
          <a:bodyPr wrap="square" rtlCol="0" anchor="t">
            <a:spAutoFit/>
          </a:bodyPr>
          <a:lstStyle/>
          <a:p>
            <a:r>
              <a:rPr lang="en-US" altLang="zh-CN" sz="2400">
                <a:latin typeface="隶书" panose="02010509060101010101" pitchFamily="49" charset="-122"/>
                <a:ea typeface="隶书" panose="02010509060101010101" pitchFamily="49" charset="-122"/>
              </a:rPr>
              <a:t>3</a:t>
            </a:r>
            <a:r>
              <a:rPr lang="zh-CN" altLang="en-US" sz="2400">
                <a:latin typeface="隶书" panose="02010509060101010101" pitchFamily="49" charset="-122"/>
                <a:ea typeface="隶书" panose="02010509060101010101" pitchFamily="49" charset="-122"/>
              </a:rPr>
              <a:t>、基于戴维宁等效电路可求得电流</a:t>
            </a:r>
          </a:p>
        </p:txBody>
      </p:sp>
      <p:graphicFrame>
        <p:nvGraphicFramePr>
          <p:cNvPr id="9" name="对象 8"/>
          <p:cNvGraphicFramePr/>
          <p:nvPr/>
        </p:nvGraphicFramePr>
        <p:xfrm>
          <a:off x="1668780" y="3519170"/>
          <a:ext cx="3110865" cy="1051560"/>
        </p:xfrm>
        <a:graphic>
          <a:graphicData uri="http://schemas.openxmlformats.org/presentationml/2006/ole">
            <mc:AlternateContent xmlns:mc="http://schemas.openxmlformats.org/markup-compatibility/2006">
              <mc:Choice xmlns:v="urn:schemas-microsoft-com:vml" Requires="v">
                <p:oleObj spid="_x0000_s39957" r:id="rId7" imgW="2340610" imgH="799465" progId="Equation.DSMT4">
                  <p:embed/>
                </p:oleObj>
              </mc:Choice>
              <mc:Fallback>
                <p:oleObj r:id="rId7" imgW="2340610" imgH="799465" progId="Equation.DSMT4">
                  <p:embed/>
                  <p:pic>
                    <p:nvPicPr>
                      <p:cNvPr id="0" name="图片 9"/>
                      <p:cNvPicPr/>
                      <p:nvPr/>
                    </p:nvPicPr>
                    <p:blipFill>
                      <a:blip r:embed="rId8"/>
                      <a:stretch>
                        <a:fillRect/>
                      </a:stretch>
                    </p:blipFill>
                    <p:spPr>
                      <a:xfrm>
                        <a:off x="1668780" y="3519170"/>
                        <a:ext cx="3110865" cy="1051560"/>
                      </a:xfrm>
                      <a:prstGeom prst="rect">
                        <a:avLst/>
                      </a:prstGeom>
                    </p:spPr>
                  </p:pic>
                </p:oleObj>
              </mc:Fallback>
            </mc:AlternateContent>
          </a:graphicData>
        </a:graphic>
      </p:graphicFrame>
      <p:sp>
        <p:nvSpPr>
          <p:cNvPr id="401588" name="Text Box 180"/>
          <p:cNvSpPr txBox="1"/>
          <p:nvPr/>
        </p:nvSpPr>
        <p:spPr>
          <a:xfrm>
            <a:off x="633095" y="481330"/>
            <a:ext cx="3234055" cy="518160"/>
          </a:xfrm>
          <a:prstGeom prst="rect">
            <a:avLst/>
          </a:prstGeom>
          <a:noFill/>
          <a:ln w="9525">
            <a:noFill/>
          </a:ln>
        </p:spPr>
        <p:txBody>
          <a:bodyPr wrap="square">
            <a:spAutoFit/>
          </a:bodyPr>
          <a:lstStyle/>
          <a:p>
            <a:pPr lvl="0" algn="l" eaLnBrk="1" hangingPunct="1">
              <a:spcBef>
                <a:spcPct val="50000"/>
              </a:spcBef>
            </a:pPr>
            <a:r>
              <a:rPr lang="en-US" altLang="zh-CN" sz="2800" b="1" i="1" dirty="0">
                <a:solidFill>
                  <a:srgbClr val="C00000"/>
                </a:solidFill>
                <a:latin typeface="Times New Roman" panose="02020603050405020304" pitchFamily="18" charset="0"/>
                <a:ea typeface="宋体" panose="02010600030101010101" pitchFamily="2" charset="-122"/>
              </a:rPr>
              <a:t>2.6.1</a:t>
            </a:r>
            <a:r>
              <a:rPr lang="zh-CN" altLang="en-US" sz="2800" b="1" i="1" dirty="0">
                <a:solidFill>
                  <a:srgbClr val="C00000"/>
                </a:solidFill>
                <a:latin typeface="Times New Roman" panose="02020603050405020304" pitchFamily="18" charset="0"/>
                <a:ea typeface="宋体" panose="02010600030101010101" pitchFamily="2" charset="-122"/>
              </a:rPr>
              <a:t> 戴维宁定理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01588"/>
                                        </p:tgtEl>
                                        <p:attrNameLst>
                                          <p:attrName>style.visibility</p:attrName>
                                        </p:attrNameLst>
                                      </p:cBhvr>
                                      <p:to>
                                        <p:strVal val="visible"/>
                                      </p:to>
                                    </p:set>
                                    <p:anim calcmode="lin" valueType="num">
                                      <p:cBhvr>
                                        <p:cTn id="7" dur="1000" fill="hold"/>
                                        <p:tgtEl>
                                          <p:spTgt spid="401588"/>
                                        </p:tgtEl>
                                        <p:attrNameLst>
                                          <p:attrName>ppt_w</p:attrName>
                                        </p:attrNameLst>
                                      </p:cBhvr>
                                      <p:tavLst>
                                        <p:tav tm="0">
                                          <p:val>
                                            <p:fltVal val="0"/>
                                          </p:val>
                                        </p:tav>
                                        <p:tav tm="100000">
                                          <p:val>
                                            <p:strVal val="#ppt_w"/>
                                          </p:val>
                                        </p:tav>
                                      </p:tavLst>
                                    </p:anim>
                                    <p:anim calcmode="lin" valueType="num">
                                      <p:cBhvr>
                                        <p:cTn id="8" dur="1000" fill="hold"/>
                                        <p:tgtEl>
                                          <p:spTgt spid="401588"/>
                                        </p:tgtEl>
                                        <p:attrNameLst>
                                          <p:attrName>ppt_h</p:attrName>
                                        </p:attrNameLst>
                                      </p:cBhvr>
                                      <p:tavLst>
                                        <p:tav tm="0">
                                          <p:val>
                                            <p:fltVal val="0"/>
                                          </p:val>
                                        </p:tav>
                                        <p:tav tm="100000">
                                          <p:val>
                                            <p:strVal val="#ppt_h"/>
                                          </p:val>
                                        </p:tav>
                                      </p:tavLst>
                                    </p:anim>
                                    <p:anim calcmode="lin" valueType="num">
                                      <p:cBhvr>
                                        <p:cTn id="9" dur="1000" fill="hold"/>
                                        <p:tgtEl>
                                          <p:spTgt spid="40158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158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588"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93" name="Text Box 37"/>
          <p:cNvSpPr txBox="1"/>
          <p:nvPr/>
        </p:nvSpPr>
        <p:spPr>
          <a:xfrm>
            <a:off x="609600" y="340995"/>
            <a:ext cx="1981200" cy="579120"/>
          </a:xfrm>
          <a:prstGeom prst="rect">
            <a:avLst/>
          </a:prstGeom>
          <a:noFill/>
          <a:ln w="9525">
            <a:noFill/>
          </a:ln>
        </p:spPr>
        <p:txBody>
          <a:bodyPr>
            <a:spAutoFit/>
          </a:bodyPr>
          <a:lstStyle/>
          <a:p>
            <a:pPr lvl="0" algn="l" eaLnBrk="1" hangingPunct="1">
              <a:spcBef>
                <a:spcPct val="50000"/>
              </a:spcBef>
            </a:pPr>
            <a:r>
              <a:rPr lang="zh-CN" altLang="en-US" sz="3200" b="1" dirty="0">
                <a:solidFill>
                  <a:srgbClr val="C00000"/>
                </a:solidFill>
                <a:latin typeface="Times New Roman" panose="02020603050405020304" pitchFamily="18" charset="0"/>
                <a:ea typeface="宋体" panose="02010600030101010101" pitchFamily="2" charset="-122"/>
              </a:rPr>
              <a:t>3. 小结  ：</a:t>
            </a:r>
          </a:p>
        </p:txBody>
      </p:sp>
      <p:sp>
        <p:nvSpPr>
          <p:cNvPr id="403494" name="Text Box 38"/>
          <p:cNvSpPr txBox="1"/>
          <p:nvPr/>
        </p:nvSpPr>
        <p:spPr>
          <a:xfrm>
            <a:off x="533400" y="860425"/>
            <a:ext cx="8229600" cy="968375"/>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476250" lvl="0" indent="-476250" algn="just" eaLnBrk="1" hangingPunct="1">
              <a:lnSpc>
                <a:spcPct val="120000"/>
              </a:lnSpc>
              <a:spcBef>
                <a:spcPct val="50000"/>
              </a:spcBef>
              <a:buClr>
                <a:srgbClr val="000000"/>
              </a:buClr>
              <a:buNone/>
            </a:pPr>
            <a:r>
              <a:rPr lang="zh-CN" altLang="en-US" sz="2400" b="1" dirty="0">
                <a:solidFill>
                  <a:srgbClr val="FF33CC"/>
                </a:solidFill>
                <a:latin typeface="Times New Roman" panose="02020603050405020304" pitchFamily="18" charset="0"/>
              </a:rPr>
              <a:t>(1)</a:t>
            </a:r>
            <a:r>
              <a:rPr lang="zh-CN" altLang="en-US" sz="2400" b="1" dirty="0">
                <a:solidFill>
                  <a:srgbClr val="0000FF"/>
                </a:solidFill>
                <a:latin typeface="Times New Roman" panose="02020603050405020304" pitchFamily="18" charset="0"/>
              </a:rPr>
              <a:t> </a:t>
            </a:r>
            <a:r>
              <a:rPr lang="zh-CN" altLang="en-US" sz="2400" b="1" dirty="0">
                <a:latin typeface="Times New Roman" panose="02020603050405020304" pitchFamily="18" charset="0"/>
              </a:rPr>
              <a:t>戴维南等效电路中电压源电压等于将外电路断开时的开路电压</a:t>
            </a:r>
            <a:r>
              <a:rPr lang="en-US" altLang="zh-CN" sz="2400" b="1" i="1" dirty="0">
                <a:latin typeface="Times New Roman" panose="02020603050405020304" pitchFamily="18" charset="0"/>
              </a:rPr>
              <a:t>U</a:t>
            </a:r>
            <a:r>
              <a:rPr lang="en-US" altLang="zh-CN" sz="3200" b="1" baseline="-25000" dirty="0">
                <a:latin typeface="Times New Roman" panose="02020603050405020304" pitchFamily="18" charset="0"/>
              </a:rPr>
              <a:t>oc</a:t>
            </a:r>
            <a:r>
              <a:rPr lang="en-US" altLang="zh-CN" sz="2400" b="1" dirty="0">
                <a:latin typeface="Times New Roman" panose="02020603050405020304" pitchFamily="18" charset="0"/>
              </a:rPr>
              <a:t>，</a:t>
            </a:r>
            <a:r>
              <a:rPr lang="zh-CN" altLang="en-US" sz="2400" b="1" dirty="0">
                <a:latin typeface="Times New Roman" panose="02020603050405020304" pitchFamily="18" charset="0"/>
              </a:rPr>
              <a:t>电压源方向与所求开路电压方向有关。</a:t>
            </a:r>
          </a:p>
        </p:txBody>
      </p:sp>
      <p:sp>
        <p:nvSpPr>
          <p:cNvPr id="403495" name="Text Box 39"/>
          <p:cNvSpPr txBox="1"/>
          <p:nvPr/>
        </p:nvSpPr>
        <p:spPr>
          <a:xfrm>
            <a:off x="533400" y="1851025"/>
            <a:ext cx="8229600" cy="968375"/>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476250" lvl="0" indent="-476250" algn="just" eaLnBrk="1" hangingPunct="1">
              <a:lnSpc>
                <a:spcPct val="120000"/>
              </a:lnSpc>
              <a:spcBef>
                <a:spcPct val="50000"/>
              </a:spcBef>
              <a:buClr>
                <a:srgbClr val="000000"/>
              </a:buClr>
              <a:buNone/>
            </a:pPr>
            <a:r>
              <a:rPr lang="zh-CN" altLang="en-US" sz="2400" b="1" dirty="0">
                <a:solidFill>
                  <a:srgbClr val="FF33CC"/>
                </a:solidFill>
                <a:latin typeface="Times New Roman" panose="02020603050405020304" pitchFamily="18" charset="0"/>
              </a:rPr>
              <a:t>(2)</a:t>
            </a:r>
            <a:r>
              <a:rPr lang="zh-CN" altLang="en-US" sz="2400" b="1" dirty="0">
                <a:latin typeface="Times New Roman" panose="02020603050405020304" pitchFamily="18" charset="0"/>
              </a:rPr>
              <a:t> 串联电阻为将一端口网络内部独立电源全部置零(电压源短路，电流源开路)后，所得无源一端口网络的等效电阻。</a:t>
            </a:r>
          </a:p>
        </p:txBody>
      </p:sp>
      <p:sp>
        <p:nvSpPr>
          <p:cNvPr id="403496" name="Text Box 40"/>
          <p:cNvSpPr txBox="1"/>
          <p:nvPr/>
        </p:nvSpPr>
        <p:spPr>
          <a:xfrm>
            <a:off x="609600" y="2841625"/>
            <a:ext cx="3352800" cy="457200"/>
          </a:xfrm>
          <a:prstGeom prst="rect">
            <a:avLst/>
          </a:prstGeom>
          <a:noFill/>
          <a:ln w="9525">
            <a:noFill/>
          </a:ln>
        </p:spPr>
        <p:txBody>
          <a:bodyPr>
            <a:spAutoFit/>
          </a:bodyPr>
          <a:lstStyle/>
          <a:p>
            <a:pPr lvl="0" algn="l" eaLnBrk="1" hangingPunct="1">
              <a:spcBef>
                <a:spcPct val="50000"/>
              </a:spcBef>
            </a:pPr>
            <a:r>
              <a:rPr lang="zh-CN" altLang="en-US" sz="2400" b="1" dirty="0">
                <a:solidFill>
                  <a:srgbClr val="C00000"/>
                </a:solidFill>
                <a:latin typeface="Times New Roman" panose="02020603050405020304" pitchFamily="18" charset="0"/>
                <a:ea typeface="宋体" panose="02010600030101010101" pitchFamily="2" charset="-122"/>
              </a:rPr>
              <a:t>等效电阻的计算方法：</a:t>
            </a:r>
          </a:p>
        </p:txBody>
      </p:sp>
      <p:sp>
        <p:nvSpPr>
          <p:cNvPr id="403497" name="Text Box 41"/>
          <p:cNvSpPr txBox="1"/>
          <p:nvPr/>
        </p:nvSpPr>
        <p:spPr>
          <a:xfrm>
            <a:off x="1524000" y="3298825"/>
            <a:ext cx="7239000" cy="82296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当网络内部不含有受控源时可采用电阻串并联的方法计算；</a:t>
            </a:r>
          </a:p>
        </p:txBody>
      </p:sp>
      <p:grpSp>
        <p:nvGrpSpPr>
          <p:cNvPr id="403498" name="Group 42"/>
          <p:cNvGrpSpPr/>
          <p:nvPr/>
        </p:nvGrpSpPr>
        <p:grpSpPr>
          <a:xfrm>
            <a:off x="1066800" y="3222625"/>
            <a:ext cx="457200" cy="457200"/>
            <a:chOff x="480" y="3408"/>
            <a:chExt cx="288" cy="288"/>
          </a:xfrm>
        </p:grpSpPr>
        <p:sp>
          <p:nvSpPr>
            <p:cNvPr id="22555" name="Oval 43"/>
            <p:cNvSpPr/>
            <p:nvPr/>
          </p:nvSpPr>
          <p:spPr>
            <a:xfrm>
              <a:off x="480" y="3456"/>
              <a:ext cx="240" cy="240"/>
            </a:xfrm>
            <a:prstGeom prst="ellipse">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
          <p:nvSpPr>
            <p:cNvPr id="22556" name="Text Box 44"/>
            <p:cNvSpPr txBox="1"/>
            <p:nvPr/>
          </p:nvSpPr>
          <p:spPr>
            <a:xfrm>
              <a:off x="480" y="3408"/>
              <a:ext cx="288" cy="288"/>
            </a:xfrm>
            <a:prstGeom prst="rect">
              <a:avLst/>
            </a:prstGeom>
            <a:noFill/>
            <a:ln w="9525">
              <a:noFill/>
            </a:ln>
          </p:spPr>
          <p:txBody>
            <a:bodyPr>
              <a:spAutoFit/>
            </a:bodyPr>
            <a:lstStyle/>
            <a:p>
              <a:pPr lvl="0" algn="l"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1</a:t>
              </a:r>
            </a:p>
          </p:txBody>
        </p:sp>
      </p:grpSp>
      <p:grpSp>
        <p:nvGrpSpPr>
          <p:cNvPr id="403501" name="Group 45"/>
          <p:cNvGrpSpPr/>
          <p:nvPr/>
        </p:nvGrpSpPr>
        <p:grpSpPr>
          <a:xfrm>
            <a:off x="1066800" y="3984625"/>
            <a:ext cx="457200" cy="457200"/>
            <a:chOff x="480" y="3408"/>
            <a:chExt cx="288" cy="288"/>
          </a:xfrm>
        </p:grpSpPr>
        <p:sp>
          <p:nvSpPr>
            <p:cNvPr id="22553" name="Oval 46"/>
            <p:cNvSpPr/>
            <p:nvPr/>
          </p:nvSpPr>
          <p:spPr>
            <a:xfrm>
              <a:off x="480" y="3456"/>
              <a:ext cx="240" cy="240"/>
            </a:xfrm>
            <a:prstGeom prst="ellipse">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
          <p:nvSpPr>
            <p:cNvPr id="22554" name="Text Box 47"/>
            <p:cNvSpPr txBox="1"/>
            <p:nvPr/>
          </p:nvSpPr>
          <p:spPr>
            <a:xfrm>
              <a:off x="480" y="3408"/>
              <a:ext cx="288" cy="288"/>
            </a:xfrm>
            <a:prstGeom prst="rect">
              <a:avLst/>
            </a:prstGeom>
            <a:noFill/>
            <a:ln w="9525">
              <a:noFill/>
            </a:ln>
          </p:spPr>
          <p:txBody>
            <a:bodyPr>
              <a:spAutoFit/>
            </a:bodyPr>
            <a:lstStyle/>
            <a:p>
              <a:pPr lvl="0" algn="l"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2</a:t>
              </a:r>
            </a:p>
          </p:txBody>
        </p:sp>
      </p:grpSp>
      <p:sp>
        <p:nvSpPr>
          <p:cNvPr id="403504" name="Text Box 48"/>
          <p:cNvSpPr txBox="1"/>
          <p:nvPr/>
        </p:nvSpPr>
        <p:spPr>
          <a:xfrm>
            <a:off x="1600200" y="4060825"/>
            <a:ext cx="39624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加压求流法或加流求压法。</a:t>
            </a:r>
          </a:p>
        </p:txBody>
      </p:sp>
      <p:sp>
        <p:nvSpPr>
          <p:cNvPr id="403505" name="Text Box 49"/>
          <p:cNvSpPr txBox="1"/>
          <p:nvPr/>
        </p:nvSpPr>
        <p:spPr>
          <a:xfrm>
            <a:off x="1524000" y="4537075"/>
            <a:ext cx="3810000" cy="45720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开路电压，短路电流法。</a:t>
            </a:r>
          </a:p>
        </p:txBody>
      </p:sp>
      <p:grpSp>
        <p:nvGrpSpPr>
          <p:cNvPr id="403506" name="Group 50"/>
          <p:cNvGrpSpPr/>
          <p:nvPr/>
        </p:nvGrpSpPr>
        <p:grpSpPr>
          <a:xfrm>
            <a:off x="1066800" y="4518025"/>
            <a:ext cx="457200" cy="457200"/>
            <a:chOff x="480" y="3408"/>
            <a:chExt cx="288" cy="288"/>
          </a:xfrm>
        </p:grpSpPr>
        <p:sp>
          <p:nvSpPr>
            <p:cNvPr id="22551" name="Oval 51"/>
            <p:cNvSpPr/>
            <p:nvPr/>
          </p:nvSpPr>
          <p:spPr>
            <a:xfrm>
              <a:off x="480" y="3456"/>
              <a:ext cx="240" cy="240"/>
            </a:xfrm>
            <a:prstGeom prst="ellipse">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
          <p:nvSpPr>
            <p:cNvPr id="22552" name="Text Box 52"/>
            <p:cNvSpPr txBox="1"/>
            <p:nvPr/>
          </p:nvSpPr>
          <p:spPr>
            <a:xfrm>
              <a:off x="480" y="3408"/>
              <a:ext cx="288" cy="288"/>
            </a:xfrm>
            <a:prstGeom prst="rect">
              <a:avLst/>
            </a:prstGeom>
            <a:noFill/>
            <a:ln w="9525">
              <a:noFill/>
            </a:ln>
          </p:spPr>
          <p:txBody>
            <a:bodyPr>
              <a:spAutoFit/>
            </a:bodyPr>
            <a:lstStyle/>
            <a:p>
              <a:pPr lvl="0" algn="l"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3</a:t>
              </a:r>
            </a:p>
          </p:txBody>
        </p:sp>
      </p:grpSp>
      <p:grpSp>
        <p:nvGrpSpPr>
          <p:cNvPr id="403509" name="Group 53"/>
          <p:cNvGrpSpPr/>
          <p:nvPr/>
        </p:nvGrpSpPr>
        <p:grpSpPr>
          <a:xfrm>
            <a:off x="5638800" y="4289425"/>
            <a:ext cx="3429000" cy="457200"/>
            <a:chOff x="3072" y="144"/>
            <a:chExt cx="2160" cy="288"/>
          </a:xfrm>
        </p:grpSpPr>
        <p:grpSp>
          <p:nvGrpSpPr>
            <p:cNvPr id="22544" name="Group 54"/>
            <p:cNvGrpSpPr/>
            <p:nvPr/>
          </p:nvGrpSpPr>
          <p:grpSpPr>
            <a:xfrm>
              <a:off x="3072" y="144"/>
              <a:ext cx="288" cy="288"/>
              <a:chOff x="480" y="3408"/>
              <a:chExt cx="288" cy="288"/>
            </a:xfrm>
          </p:grpSpPr>
          <p:sp>
            <p:nvSpPr>
              <p:cNvPr id="22549" name="Oval 55"/>
              <p:cNvSpPr/>
              <p:nvPr/>
            </p:nvSpPr>
            <p:spPr>
              <a:xfrm>
                <a:off x="480" y="3456"/>
                <a:ext cx="240" cy="240"/>
              </a:xfrm>
              <a:prstGeom prst="ellipse">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
            <p:nvSpPr>
              <p:cNvPr id="22550" name="Text Box 56"/>
              <p:cNvSpPr txBox="1"/>
              <p:nvPr/>
            </p:nvSpPr>
            <p:spPr>
              <a:xfrm>
                <a:off x="480" y="3408"/>
                <a:ext cx="288" cy="288"/>
              </a:xfrm>
              <a:prstGeom prst="rect">
                <a:avLst/>
              </a:prstGeom>
              <a:noFill/>
              <a:ln w="9525">
                <a:noFill/>
              </a:ln>
            </p:spPr>
            <p:txBody>
              <a:bodyPr>
                <a:spAutoFit/>
              </a:bodyPr>
              <a:lstStyle/>
              <a:p>
                <a:pPr lvl="0" algn="l"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2</a:t>
                </a:r>
              </a:p>
            </p:txBody>
          </p:sp>
        </p:grpSp>
        <p:grpSp>
          <p:nvGrpSpPr>
            <p:cNvPr id="22545" name="Group 57"/>
            <p:cNvGrpSpPr/>
            <p:nvPr/>
          </p:nvGrpSpPr>
          <p:grpSpPr>
            <a:xfrm>
              <a:off x="3312" y="144"/>
              <a:ext cx="288" cy="288"/>
              <a:chOff x="480" y="3408"/>
              <a:chExt cx="288" cy="288"/>
            </a:xfrm>
          </p:grpSpPr>
          <p:sp>
            <p:nvSpPr>
              <p:cNvPr id="22547" name="Oval 58"/>
              <p:cNvSpPr/>
              <p:nvPr/>
            </p:nvSpPr>
            <p:spPr>
              <a:xfrm>
                <a:off x="480" y="3456"/>
                <a:ext cx="240" cy="240"/>
              </a:xfrm>
              <a:prstGeom prst="ellipse">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
            <p:nvSpPr>
              <p:cNvPr id="22548" name="Text Box 59"/>
              <p:cNvSpPr txBox="1"/>
              <p:nvPr/>
            </p:nvSpPr>
            <p:spPr>
              <a:xfrm>
                <a:off x="480" y="3408"/>
                <a:ext cx="288" cy="288"/>
              </a:xfrm>
              <a:prstGeom prst="rect">
                <a:avLst/>
              </a:prstGeom>
              <a:noFill/>
              <a:ln w="9525">
                <a:noFill/>
              </a:ln>
            </p:spPr>
            <p:txBody>
              <a:bodyPr>
                <a:spAutoFit/>
              </a:bodyPr>
              <a:lstStyle/>
              <a:p>
                <a:pPr lvl="0" algn="l" eaLnBrk="1" hangingPunct="1">
                  <a:spcBef>
                    <a:spcPct val="50000"/>
                  </a:spcBef>
                </a:pPr>
                <a:r>
                  <a:rPr lang="zh-CN" altLang="en-US" sz="2400" b="1" dirty="0">
                    <a:solidFill>
                      <a:srgbClr val="FF0000"/>
                    </a:solidFill>
                    <a:latin typeface="Times New Roman" panose="02020603050405020304" pitchFamily="18" charset="0"/>
                    <a:ea typeface="宋体" panose="02010600030101010101" pitchFamily="2" charset="-122"/>
                  </a:rPr>
                  <a:t>3</a:t>
                </a:r>
              </a:p>
            </p:txBody>
          </p:sp>
        </p:grpSp>
        <p:sp>
          <p:nvSpPr>
            <p:cNvPr id="22546" name="Text Box 60"/>
            <p:cNvSpPr txBox="1"/>
            <p:nvPr/>
          </p:nvSpPr>
          <p:spPr>
            <a:xfrm>
              <a:off x="3552" y="144"/>
              <a:ext cx="1680" cy="288"/>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方法更有一般性。</a:t>
              </a:r>
            </a:p>
          </p:txBody>
        </p:sp>
      </p:grpSp>
      <p:sp>
        <p:nvSpPr>
          <p:cNvPr id="403517" name="Text Box 61"/>
          <p:cNvSpPr txBox="1"/>
          <p:nvPr/>
        </p:nvSpPr>
        <p:spPr>
          <a:xfrm>
            <a:off x="685800" y="5051425"/>
            <a:ext cx="8229600" cy="969010"/>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476250" lvl="0" indent="-476250" algn="just" eaLnBrk="1" hangingPunct="1">
              <a:lnSpc>
                <a:spcPct val="120000"/>
              </a:lnSpc>
              <a:spcBef>
                <a:spcPct val="50000"/>
              </a:spcBef>
              <a:buClr>
                <a:srgbClr val="000000"/>
              </a:buClr>
              <a:buNone/>
            </a:pPr>
            <a:r>
              <a:rPr lang="zh-CN" altLang="en-US" sz="2400" b="1" dirty="0">
                <a:solidFill>
                  <a:srgbClr val="FF33CC"/>
                </a:solidFill>
                <a:latin typeface="Times New Roman" panose="02020603050405020304" pitchFamily="18" charset="0"/>
              </a:rPr>
              <a:t>(3)</a:t>
            </a:r>
            <a:r>
              <a:rPr lang="zh-CN" altLang="en-US" sz="2400" b="1" dirty="0">
                <a:latin typeface="Times New Roman" panose="02020603050405020304" pitchFamily="18" charset="0"/>
              </a:rPr>
              <a:t> 外电路发生改变时，含源一端口网络的等效电路不变</a:t>
            </a:r>
            <a:r>
              <a:rPr lang="zh-CN" altLang="en-US" sz="2400" b="1" dirty="0">
                <a:solidFill>
                  <a:srgbClr val="FF0000"/>
                </a:solidFill>
                <a:latin typeface="Times New Roman" panose="02020603050405020304" pitchFamily="18" charset="0"/>
              </a:rPr>
              <a:t>(伏</a:t>
            </a:r>
            <a:r>
              <a:rPr lang="zh-CN" altLang="en-US" sz="2400" b="1" dirty="0">
                <a:solidFill>
                  <a:srgbClr val="FF0000"/>
                </a:solidFill>
                <a:latin typeface="宋体" panose="02010600030101010101" pitchFamily="2" charset="-122"/>
              </a:rPr>
              <a:t>-</a:t>
            </a:r>
            <a:r>
              <a:rPr lang="zh-CN" altLang="en-US" sz="2400" b="1" dirty="0">
                <a:solidFill>
                  <a:srgbClr val="FF0000"/>
                </a:solidFill>
                <a:latin typeface="Times New Roman" panose="02020603050405020304" pitchFamily="18" charset="0"/>
              </a:rPr>
              <a:t>安</a:t>
            </a:r>
            <a:r>
              <a:rPr lang="zh-CN" altLang="en-US" sz="2400" b="1" dirty="0">
                <a:latin typeface="Times New Roman" panose="02020603050405020304" pitchFamily="18" charset="0"/>
              </a:rPr>
              <a:t>特性等效)。</a:t>
            </a:r>
          </a:p>
        </p:txBody>
      </p:sp>
      <p:sp>
        <p:nvSpPr>
          <p:cNvPr id="403518" name="Text Box 62"/>
          <p:cNvSpPr txBox="1"/>
          <p:nvPr/>
        </p:nvSpPr>
        <p:spPr>
          <a:xfrm>
            <a:off x="685800" y="5889625"/>
            <a:ext cx="8153400" cy="968375"/>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476250" lvl="0" indent="-476250" algn="just" eaLnBrk="1" hangingPunct="1">
              <a:lnSpc>
                <a:spcPct val="120000"/>
              </a:lnSpc>
              <a:spcBef>
                <a:spcPct val="50000"/>
              </a:spcBef>
              <a:buClr>
                <a:srgbClr val="000000"/>
              </a:buClr>
              <a:buNone/>
            </a:pPr>
            <a:r>
              <a:rPr lang="zh-CN" altLang="en-US" sz="2400" b="1" dirty="0">
                <a:solidFill>
                  <a:srgbClr val="FF33CC"/>
                </a:solidFill>
                <a:latin typeface="Times New Roman" panose="02020603050405020304" pitchFamily="18" charset="0"/>
              </a:rPr>
              <a:t>(4)</a:t>
            </a:r>
            <a:r>
              <a:rPr lang="zh-CN" altLang="en-US" sz="2400" b="1" dirty="0">
                <a:latin typeface="Times New Roman" panose="02020603050405020304" pitchFamily="18" charset="0"/>
              </a:rPr>
              <a:t> 当一端口内部含有受控源时，控制电路与受控源必须包含在被化简的同一部分电路中。</a:t>
            </a:r>
          </a:p>
        </p:txBody>
      </p:sp>
      <p:sp>
        <p:nvSpPr>
          <p:cNvPr id="403519" name="AutoShape 63"/>
          <p:cNvSpPr/>
          <p:nvPr/>
        </p:nvSpPr>
        <p:spPr>
          <a:xfrm>
            <a:off x="5334000" y="4213225"/>
            <a:ext cx="76200" cy="747713"/>
          </a:xfrm>
          <a:prstGeom prst="rightBrace">
            <a:avLst>
              <a:gd name="adj1" fmla="val 81770"/>
              <a:gd name="adj2" fmla="val 50000"/>
            </a:avLst>
          </a:prstGeom>
          <a:noFill/>
          <a:ln w="9525" cap="flat" cmpd="sng">
            <a:solidFill>
              <a:schemeClr val="tx1"/>
            </a:solidFill>
            <a:prstDash val="solid"/>
            <a:headEnd type="none" w="med" len="med"/>
            <a:tailEnd type="none" w="med" len="med"/>
          </a:ln>
        </p:spPr>
        <p:txBody>
          <a:bodyPr wrap="none" anchor="ctr"/>
          <a:lstStyle/>
          <a:p>
            <a:pPr lvl="0"/>
            <a:endParaRPr lang="zh-CN" altLang="en-US" sz="2400" b="1"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03493"/>
                                        </p:tgtEl>
                                        <p:attrNameLst>
                                          <p:attrName>style.visibility</p:attrName>
                                        </p:attrNameLst>
                                      </p:cBhvr>
                                      <p:to>
                                        <p:strVal val="visible"/>
                                      </p:to>
                                    </p:set>
                                    <p:anim calcmode="lin" valueType="num">
                                      <p:cBhvr>
                                        <p:cTn id="7" dur="1000" fill="hold"/>
                                        <p:tgtEl>
                                          <p:spTgt spid="403493"/>
                                        </p:tgtEl>
                                        <p:attrNameLst>
                                          <p:attrName>ppt_w</p:attrName>
                                        </p:attrNameLst>
                                      </p:cBhvr>
                                      <p:tavLst>
                                        <p:tav tm="0">
                                          <p:val>
                                            <p:fltVal val="0"/>
                                          </p:val>
                                        </p:tav>
                                        <p:tav tm="100000">
                                          <p:val>
                                            <p:strVal val="#ppt_w"/>
                                          </p:val>
                                        </p:tav>
                                      </p:tavLst>
                                    </p:anim>
                                    <p:anim calcmode="lin" valueType="num">
                                      <p:cBhvr>
                                        <p:cTn id="8" dur="1000" fill="hold"/>
                                        <p:tgtEl>
                                          <p:spTgt spid="403493"/>
                                        </p:tgtEl>
                                        <p:attrNameLst>
                                          <p:attrName>ppt_h</p:attrName>
                                        </p:attrNameLst>
                                      </p:cBhvr>
                                      <p:tavLst>
                                        <p:tav tm="0">
                                          <p:val>
                                            <p:fltVal val="0"/>
                                          </p:val>
                                        </p:tav>
                                        <p:tav tm="100000">
                                          <p:val>
                                            <p:strVal val="#ppt_h"/>
                                          </p:val>
                                        </p:tav>
                                      </p:tavLst>
                                    </p:anim>
                                    <p:anim calcmode="lin" valueType="num">
                                      <p:cBhvr>
                                        <p:cTn id="9" dur="1000" fill="hold"/>
                                        <p:tgtEl>
                                          <p:spTgt spid="40349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0349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403494"/>
                                        </p:tgtEl>
                                        <p:attrNameLst>
                                          <p:attrName>style.visibility</p:attrName>
                                        </p:attrNameLst>
                                      </p:cBhvr>
                                      <p:to>
                                        <p:strVal val="visible"/>
                                      </p:to>
                                    </p:set>
                                    <p:animEffect transition="in" filter="blinds(vertical)">
                                      <p:cBhvr>
                                        <p:cTn id="15" dur="500"/>
                                        <p:tgtEl>
                                          <p:spTgt spid="40349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03495"/>
                                        </p:tgtEl>
                                        <p:attrNameLst>
                                          <p:attrName>style.visibility</p:attrName>
                                        </p:attrNameLst>
                                      </p:cBhvr>
                                      <p:to>
                                        <p:strVal val="visible"/>
                                      </p:to>
                                    </p:set>
                                    <p:animEffect transition="in" filter="blinds(horizontal)">
                                      <p:cBhvr>
                                        <p:cTn id="20" dur="500"/>
                                        <p:tgtEl>
                                          <p:spTgt spid="403495"/>
                                        </p:tgtEl>
                                      </p:cBhvr>
                                    </p:animEffect>
                                  </p:childTnLst>
                                </p:cTn>
                              </p:par>
                            </p:childTnLst>
                          </p:cTn>
                        </p:par>
                        <p:par>
                          <p:cTn id="21" fill="hold">
                            <p:stCondLst>
                              <p:cond delay="500"/>
                            </p:stCondLst>
                            <p:childTnLst>
                              <p:par>
                                <p:cTn id="22" presetID="17" presetClass="entr" presetSubtype="8" fill="hold" grpId="0" nodeType="afterEffect">
                                  <p:stCondLst>
                                    <p:cond delay="0"/>
                                  </p:stCondLst>
                                  <p:childTnLst>
                                    <p:set>
                                      <p:cBhvr>
                                        <p:cTn id="23" dur="1" fill="hold">
                                          <p:stCondLst>
                                            <p:cond delay="0"/>
                                          </p:stCondLst>
                                        </p:cTn>
                                        <p:tgtEl>
                                          <p:spTgt spid="403496"/>
                                        </p:tgtEl>
                                        <p:attrNameLst>
                                          <p:attrName>style.visibility</p:attrName>
                                        </p:attrNameLst>
                                      </p:cBhvr>
                                      <p:to>
                                        <p:strVal val="visible"/>
                                      </p:to>
                                    </p:set>
                                    <p:anim calcmode="lin" valueType="num">
                                      <p:cBhvr>
                                        <p:cTn id="24" dur="500" fill="hold"/>
                                        <p:tgtEl>
                                          <p:spTgt spid="403496"/>
                                        </p:tgtEl>
                                        <p:attrNameLst>
                                          <p:attrName>ppt_x</p:attrName>
                                        </p:attrNameLst>
                                      </p:cBhvr>
                                      <p:tavLst>
                                        <p:tav tm="0">
                                          <p:val>
                                            <p:strVal val="#ppt_x-#ppt_w/2"/>
                                          </p:val>
                                        </p:tav>
                                        <p:tav tm="100000">
                                          <p:val>
                                            <p:strVal val="#ppt_x"/>
                                          </p:val>
                                        </p:tav>
                                      </p:tavLst>
                                    </p:anim>
                                    <p:anim calcmode="lin" valueType="num">
                                      <p:cBhvr>
                                        <p:cTn id="25" dur="500" fill="hold"/>
                                        <p:tgtEl>
                                          <p:spTgt spid="403496"/>
                                        </p:tgtEl>
                                        <p:attrNameLst>
                                          <p:attrName>ppt_y</p:attrName>
                                        </p:attrNameLst>
                                      </p:cBhvr>
                                      <p:tavLst>
                                        <p:tav tm="0">
                                          <p:val>
                                            <p:strVal val="#ppt_y"/>
                                          </p:val>
                                        </p:tav>
                                        <p:tav tm="100000">
                                          <p:val>
                                            <p:strVal val="#ppt_y"/>
                                          </p:val>
                                        </p:tav>
                                      </p:tavLst>
                                    </p:anim>
                                    <p:anim calcmode="lin" valueType="num">
                                      <p:cBhvr>
                                        <p:cTn id="26" dur="500" fill="hold"/>
                                        <p:tgtEl>
                                          <p:spTgt spid="403496"/>
                                        </p:tgtEl>
                                        <p:attrNameLst>
                                          <p:attrName>ppt_w</p:attrName>
                                        </p:attrNameLst>
                                      </p:cBhvr>
                                      <p:tavLst>
                                        <p:tav tm="0">
                                          <p:val>
                                            <p:fltVal val="0"/>
                                          </p:val>
                                        </p:tav>
                                        <p:tav tm="100000">
                                          <p:val>
                                            <p:strVal val="#ppt_w"/>
                                          </p:val>
                                        </p:tav>
                                      </p:tavLst>
                                    </p:anim>
                                    <p:anim calcmode="lin" valueType="num">
                                      <p:cBhvr>
                                        <p:cTn id="27" dur="500" fill="hold"/>
                                        <p:tgtEl>
                                          <p:spTgt spid="403496"/>
                                        </p:tgtEl>
                                        <p:attrNameLst>
                                          <p:attrName>ppt_h</p:attrName>
                                        </p:attrNameLst>
                                      </p:cBhvr>
                                      <p:tavLst>
                                        <p:tav tm="0">
                                          <p:val>
                                            <p:strVal val="#ppt_h"/>
                                          </p:val>
                                        </p:tav>
                                        <p:tav tm="100000">
                                          <p:val>
                                            <p:strVal val="#ppt_h"/>
                                          </p:val>
                                        </p:tav>
                                      </p:tavLst>
                                    </p:anim>
                                  </p:childTnLst>
                                </p:cTn>
                              </p:par>
                            </p:childTnLst>
                          </p:cTn>
                        </p:par>
                        <p:par>
                          <p:cTn id="28" fill="hold">
                            <p:stCondLst>
                              <p:cond delay="1000"/>
                            </p:stCondLst>
                            <p:childTnLst>
                              <p:par>
                                <p:cTn id="29" presetID="2" presetClass="entr" presetSubtype="8" fill="hold" nodeType="afterEffect">
                                  <p:stCondLst>
                                    <p:cond delay="0"/>
                                  </p:stCondLst>
                                  <p:childTnLst>
                                    <p:set>
                                      <p:cBhvr>
                                        <p:cTn id="30" dur="1" fill="hold">
                                          <p:stCondLst>
                                            <p:cond delay="0"/>
                                          </p:stCondLst>
                                        </p:cTn>
                                        <p:tgtEl>
                                          <p:spTgt spid="403498"/>
                                        </p:tgtEl>
                                        <p:attrNameLst>
                                          <p:attrName>style.visibility</p:attrName>
                                        </p:attrNameLst>
                                      </p:cBhvr>
                                      <p:to>
                                        <p:strVal val="visible"/>
                                      </p:to>
                                    </p:set>
                                    <p:anim calcmode="lin" valueType="num">
                                      <p:cBhvr additive="base">
                                        <p:cTn id="31" dur="500" fill="hold"/>
                                        <p:tgtEl>
                                          <p:spTgt spid="403498"/>
                                        </p:tgtEl>
                                        <p:attrNameLst>
                                          <p:attrName>ppt_x</p:attrName>
                                        </p:attrNameLst>
                                      </p:cBhvr>
                                      <p:tavLst>
                                        <p:tav tm="0">
                                          <p:val>
                                            <p:strVal val="0-#ppt_w/2"/>
                                          </p:val>
                                        </p:tav>
                                        <p:tav tm="100000">
                                          <p:val>
                                            <p:strVal val="#ppt_x"/>
                                          </p:val>
                                        </p:tav>
                                      </p:tavLst>
                                    </p:anim>
                                    <p:anim calcmode="lin" valueType="num">
                                      <p:cBhvr additive="base">
                                        <p:cTn id="32" dur="500" fill="hold"/>
                                        <p:tgtEl>
                                          <p:spTgt spid="403498"/>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12" presetClass="entr" presetSubtype="4" fill="hold" grpId="0" nodeType="afterEffect">
                                  <p:stCondLst>
                                    <p:cond delay="1000"/>
                                  </p:stCondLst>
                                  <p:childTnLst>
                                    <p:set>
                                      <p:cBhvr>
                                        <p:cTn id="35" dur="1" fill="hold">
                                          <p:stCondLst>
                                            <p:cond delay="0"/>
                                          </p:stCondLst>
                                        </p:cTn>
                                        <p:tgtEl>
                                          <p:spTgt spid="403497"/>
                                        </p:tgtEl>
                                        <p:attrNameLst>
                                          <p:attrName>style.visibility</p:attrName>
                                        </p:attrNameLst>
                                      </p:cBhvr>
                                      <p:to>
                                        <p:strVal val="visible"/>
                                      </p:to>
                                    </p:set>
                                    <p:anim calcmode="lin" valueType="num">
                                      <p:cBhvr additive="base">
                                        <p:cTn id="36" dur="500"/>
                                        <p:tgtEl>
                                          <p:spTgt spid="403497"/>
                                        </p:tgtEl>
                                        <p:attrNameLst>
                                          <p:attrName>ppt_y</p:attrName>
                                        </p:attrNameLst>
                                      </p:cBhvr>
                                      <p:tavLst>
                                        <p:tav tm="0">
                                          <p:val>
                                            <p:strVal val="#ppt_y+#ppt_h*1.125000"/>
                                          </p:val>
                                        </p:tav>
                                        <p:tav tm="100000">
                                          <p:val>
                                            <p:strVal val="#ppt_y"/>
                                          </p:val>
                                        </p:tav>
                                      </p:tavLst>
                                    </p:anim>
                                    <p:animEffect transition="in" filter="wipe(up)">
                                      <p:cBhvr>
                                        <p:cTn id="37" dur="500"/>
                                        <p:tgtEl>
                                          <p:spTgt spid="403497"/>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403501"/>
                                        </p:tgtEl>
                                        <p:attrNameLst>
                                          <p:attrName>style.visibility</p:attrName>
                                        </p:attrNameLst>
                                      </p:cBhvr>
                                      <p:to>
                                        <p:strVal val="visible"/>
                                      </p:to>
                                    </p:set>
                                    <p:anim calcmode="lin" valueType="num">
                                      <p:cBhvr additive="base">
                                        <p:cTn id="42" dur="500" fill="hold"/>
                                        <p:tgtEl>
                                          <p:spTgt spid="403501"/>
                                        </p:tgtEl>
                                        <p:attrNameLst>
                                          <p:attrName>ppt_x</p:attrName>
                                        </p:attrNameLst>
                                      </p:cBhvr>
                                      <p:tavLst>
                                        <p:tav tm="0">
                                          <p:val>
                                            <p:strVal val="0-#ppt_w/2"/>
                                          </p:val>
                                        </p:tav>
                                        <p:tav tm="100000">
                                          <p:val>
                                            <p:strVal val="#ppt_x"/>
                                          </p:val>
                                        </p:tav>
                                      </p:tavLst>
                                    </p:anim>
                                    <p:anim calcmode="lin" valueType="num">
                                      <p:cBhvr additive="base">
                                        <p:cTn id="43" dur="500" fill="hold"/>
                                        <p:tgtEl>
                                          <p:spTgt spid="403501"/>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12" presetClass="entr" presetSubtype="2" fill="hold" grpId="0" nodeType="afterEffect">
                                  <p:stCondLst>
                                    <p:cond delay="1000"/>
                                  </p:stCondLst>
                                  <p:childTnLst>
                                    <p:set>
                                      <p:cBhvr>
                                        <p:cTn id="46" dur="1" fill="hold">
                                          <p:stCondLst>
                                            <p:cond delay="0"/>
                                          </p:stCondLst>
                                        </p:cTn>
                                        <p:tgtEl>
                                          <p:spTgt spid="403504"/>
                                        </p:tgtEl>
                                        <p:attrNameLst>
                                          <p:attrName>style.visibility</p:attrName>
                                        </p:attrNameLst>
                                      </p:cBhvr>
                                      <p:to>
                                        <p:strVal val="visible"/>
                                      </p:to>
                                    </p:set>
                                    <p:anim calcmode="lin" valueType="num">
                                      <p:cBhvr additive="base">
                                        <p:cTn id="47" dur="500"/>
                                        <p:tgtEl>
                                          <p:spTgt spid="403504"/>
                                        </p:tgtEl>
                                        <p:attrNameLst>
                                          <p:attrName>ppt_x</p:attrName>
                                        </p:attrNameLst>
                                      </p:cBhvr>
                                      <p:tavLst>
                                        <p:tav tm="0">
                                          <p:val>
                                            <p:strVal val="#ppt_x+#ppt_w*1.125000"/>
                                          </p:val>
                                        </p:tav>
                                        <p:tav tm="100000">
                                          <p:val>
                                            <p:strVal val="#ppt_x"/>
                                          </p:val>
                                        </p:tav>
                                      </p:tavLst>
                                    </p:anim>
                                    <p:animEffect transition="in" filter="wipe(left)">
                                      <p:cBhvr>
                                        <p:cTn id="48" dur="500"/>
                                        <p:tgtEl>
                                          <p:spTgt spid="403504"/>
                                        </p:tgtEl>
                                      </p:cBhvr>
                                    </p:animEffect>
                                  </p:childTnLst>
                                </p:cTn>
                              </p:par>
                            </p:childTnLst>
                          </p:cTn>
                        </p:par>
                        <p:par>
                          <p:cTn id="49" fill="hold">
                            <p:stCondLst>
                              <p:cond delay="2000"/>
                            </p:stCondLst>
                            <p:childTnLst>
                              <p:par>
                                <p:cTn id="50" presetID="2" presetClass="entr" presetSubtype="8" fill="hold" nodeType="afterEffect">
                                  <p:stCondLst>
                                    <p:cond delay="0"/>
                                  </p:stCondLst>
                                  <p:childTnLst>
                                    <p:set>
                                      <p:cBhvr>
                                        <p:cTn id="51" dur="1" fill="hold">
                                          <p:stCondLst>
                                            <p:cond delay="0"/>
                                          </p:stCondLst>
                                        </p:cTn>
                                        <p:tgtEl>
                                          <p:spTgt spid="403506"/>
                                        </p:tgtEl>
                                        <p:attrNameLst>
                                          <p:attrName>style.visibility</p:attrName>
                                        </p:attrNameLst>
                                      </p:cBhvr>
                                      <p:to>
                                        <p:strVal val="visible"/>
                                      </p:to>
                                    </p:set>
                                    <p:anim calcmode="lin" valueType="num">
                                      <p:cBhvr additive="base">
                                        <p:cTn id="52" dur="500" fill="hold"/>
                                        <p:tgtEl>
                                          <p:spTgt spid="403506"/>
                                        </p:tgtEl>
                                        <p:attrNameLst>
                                          <p:attrName>ppt_x</p:attrName>
                                        </p:attrNameLst>
                                      </p:cBhvr>
                                      <p:tavLst>
                                        <p:tav tm="0">
                                          <p:val>
                                            <p:strVal val="0-#ppt_w/2"/>
                                          </p:val>
                                        </p:tav>
                                        <p:tav tm="100000">
                                          <p:val>
                                            <p:strVal val="#ppt_x"/>
                                          </p:val>
                                        </p:tav>
                                      </p:tavLst>
                                    </p:anim>
                                    <p:anim calcmode="lin" valueType="num">
                                      <p:cBhvr additive="base">
                                        <p:cTn id="53" dur="500" fill="hold"/>
                                        <p:tgtEl>
                                          <p:spTgt spid="403506"/>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12" presetClass="entr" presetSubtype="2" fill="hold" grpId="0" nodeType="afterEffect">
                                  <p:stCondLst>
                                    <p:cond delay="1000"/>
                                  </p:stCondLst>
                                  <p:childTnLst>
                                    <p:set>
                                      <p:cBhvr>
                                        <p:cTn id="56" dur="1" fill="hold">
                                          <p:stCondLst>
                                            <p:cond delay="0"/>
                                          </p:stCondLst>
                                        </p:cTn>
                                        <p:tgtEl>
                                          <p:spTgt spid="403505"/>
                                        </p:tgtEl>
                                        <p:attrNameLst>
                                          <p:attrName>style.visibility</p:attrName>
                                        </p:attrNameLst>
                                      </p:cBhvr>
                                      <p:to>
                                        <p:strVal val="visible"/>
                                      </p:to>
                                    </p:set>
                                    <p:anim calcmode="lin" valueType="num">
                                      <p:cBhvr additive="base">
                                        <p:cTn id="57" dur="500"/>
                                        <p:tgtEl>
                                          <p:spTgt spid="403505"/>
                                        </p:tgtEl>
                                        <p:attrNameLst>
                                          <p:attrName>ppt_x</p:attrName>
                                        </p:attrNameLst>
                                      </p:cBhvr>
                                      <p:tavLst>
                                        <p:tav tm="0">
                                          <p:val>
                                            <p:strVal val="#ppt_x+#ppt_w*1.125000"/>
                                          </p:val>
                                        </p:tav>
                                        <p:tav tm="100000">
                                          <p:val>
                                            <p:strVal val="#ppt_x"/>
                                          </p:val>
                                        </p:tav>
                                      </p:tavLst>
                                    </p:anim>
                                    <p:animEffect transition="in" filter="wipe(left)">
                                      <p:cBhvr>
                                        <p:cTn id="58" dur="500"/>
                                        <p:tgtEl>
                                          <p:spTgt spid="403505"/>
                                        </p:tgtEl>
                                      </p:cBhvr>
                                    </p:animEffect>
                                  </p:childTnLst>
                                </p:cTn>
                              </p:par>
                            </p:childTnLst>
                          </p:cTn>
                        </p:par>
                        <p:par>
                          <p:cTn id="59" fill="hold">
                            <p:stCondLst>
                              <p:cond delay="4000"/>
                            </p:stCondLst>
                            <p:childTnLst>
                              <p:par>
                                <p:cTn id="60" presetID="1" presetClass="entr" presetSubtype="0" fill="hold" grpId="0" nodeType="afterEffect">
                                  <p:stCondLst>
                                    <p:cond delay="0"/>
                                  </p:stCondLst>
                                  <p:childTnLst>
                                    <p:set>
                                      <p:cBhvr>
                                        <p:cTn id="61" dur="1" fill="hold">
                                          <p:stCondLst>
                                            <p:cond delay="499"/>
                                          </p:stCondLst>
                                        </p:cTn>
                                        <p:tgtEl>
                                          <p:spTgt spid="403519"/>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2" presetClass="entr" presetSubtype="1" fill="hold" nodeType="clickEffect">
                                  <p:stCondLst>
                                    <p:cond delay="0"/>
                                  </p:stCondLst>
                                  <p:childTnLst>
                                    <p:set>
                                      <p:cBhvr>
                                        <p:cTn id="65" dur="1" fill="hold">
                                          <p:stCondLst>
                                            <p:cond delay="0"/>
                                          </p:stCondLst>
                                        </p:cTn>
                                        <p:tgtEl>
                                          <p:spTgt spid="403509"/>
                                        </p:tgtEl>
                                        <p:attrNameLst>
                                          <p:attrName>style.visibility</p:attrName>
                                        </p:attrNameLst>
                                      </p:cBhvr>
                                      <p:to>
                                        <p:strVal val="visible"/>
                                      </p:to>
                                    </p:set>
                                    <p:anim calcmode="lin" valueType="num">
                                      <p:cBhvr additive="base">
                                        <p:cTn id="66" dur="500"/>
                                        <p:tgtEl>
                                          <p:spTgt spid="403509"/>
                                        </p:tgtEl>
                                        <p:attrNameLst>
                                          <p:attrName>ppt_y</p:attrName>
                                        </p:attrNameLst>
                                      </p:cBhvr>
                                      <p:tavLst>
                                        <p:tav tm="0">
                                          <p:val>
                                            <p:strVal val="#ppt_y-#ppt_h*1.125000"/>
                                          </p:val>
                                        </p:tav>
                                        <p:tav tm="100000">
                                          <p:val>
                                            <p:strVal val="#ppt_y"/>
                                          </p:val>
                                        </p:tav>
                                      </p:tavLst>
                                    </p:anim>
                                    <p:animEffect transition="in" filter="wipe(down)">
                                      <p:cBhvr>
                                        <p:cTn id="67" dur="500"/>
                                        <p:tgtEl>
                                          <p:spTgt spid="403509"/>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6" fill="hold" grpId="0" nodeType="clickEffect">
                                  <p:stCondLst>
                                    <p:cond delay="0"/>
                                  </p:stCondLst>
                                  <p:childTnLst>
                                    <p:set>
                                      <p:cBhvr>
                                        <p:cTn id="71" dur="1" fill="hold">
                                          <p:stCondLst>
                                            <p:cond delay="0"/>
                                          </p:stCondLst>
                                        </p:cTn>
                                        <p:tgtEl>
                                          <p:spTgt spid="403517"/>
                                        </p:tgtEl>
                                        <p:attrNameLst>
                                          <p:attrName>style.visibility</p:attrName>
                                        </p:attrNameLst>
                                      </p:cBhvr>
                                      <p:to>
                                        <p:strVal val="visible"/>
                                      </p:to>
                                    </p:set>
                                    <p:animEffect transition="in" filter="barn(inHorizontal)">
                                      <p:cBhvr>
                                        <p:cTn id="72" dur="500"/>
                                        <p:tgtEl>
                                          <p:spTgt spid="40351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403518"/>
                                        </p:tgtEl>
                                        <p:attrNameLst>
                                          <p:attrName>style.visibility</p:attrName>
                                        </p:attrNameLst>
                                      </p:cBhvr>
                                      <p:to>
                                        <p:strVal val="visible"/>
                                      </p:to>
                                    </p:set>
                                    <p:animEffect transition="in" filter="barn(inVertical)">
                                      <p:cBhvr>
                                        <p:cTn id="77" dur="500"/>
                                        <p:tgtEl>
                                          <p:spTgt spid="403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93" grpId="0"/>
      <p:bldP spid="403494" grpId="0"/>
      <p:bldP spid="403495" grpId="0"/>
      <p:bldP spid="403496" grpId="0"/>
      <p:bldP spid="403497" grpId="0"/>
      <p:bldP spid="403504" grpId="0"/>
      <p:bldP spid="403505" grpId="0"/>
      <p:bldP spid="403517" grpId="0"/>
      <p:bldP spid="403518" grpId="0"/>
      <p:bldP spid="403519"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537" name="Text Box 73"/>
          <p:cNvSpPr txBox="1"/>
          <p:nvPr/>
        </p:nvSpPr>
        <p:spPr>
          <a:xfrm>
            <a:off x="838200" y="1070610"/>
            <a:ext cx="7620000" cy="2282825"/>
          </a:xfrm>
          <a:prstGeom prst="rect">
            <a:avLst/>
          </a:prstGeom>
          <a:noFill/>
          <a:ln w="9525">
            <a:noFill/>
          </a:ln>
        </p:spPr>
        <p:txBody>
          <a:bodyP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571500" algn="just" eaLnBrk="1" hangingPunct="1">
              <a:lnSpc>
                <a:spcPct val="120000"/>
              </a:lnSpc>
              <a:spcBef>
                <a:spcPct val="50000"/>
              </a:spcBef>
              <a:buClr>
                <a:srgbClr val="000000"/>
              </a:buClr>
              <a:buNone/>
            </a:pPr>
            <a:r>
              <a:rPr lang="zh-CN" altLang="en-US" sz="2400" b="1" dirty="0">
                <a:latin typeface="Times New Roman" panose="02020603050405020304" pitchFamily="18" charset="0"/>
              </a:rPr>
              <a:t>任何一个含独立电源，线性电阻和线性受控源的一端口，对外电路来说，可以用一个电流源和电导(电阻)的并联组合来等效置换；电流源的电流等于该一端口的短路电流，而电导(电阻)等于把该一端口的全部独立电源置零后的输入电导(电阻)。</a:t>
            </a:r>
          </a:p>
        </p:txBody>
      </p:sp>
      <p:sp>
        <p:nvSpPr>
          <p:cNvPr id="446538" name="Text Box 74"/>
          <p:cNvSpPr txBox="1"/>
          <p:nvPr/>
        </p:nvSpPr>
        <p:spPr>
          <a:xfrm>
            <a:off x="705168" y="397987"/>
            <a:ext cx="2413000" cy="518160"/>
          </a:xfrm>
          <a:prstGeom prst="rect">
            <a:avLst/>
          </a:prstGeom>
          <a:noFill/>
          <a:ln w="9525">
            <a:noFill/>
          </a:ln>
        </p:spPr>
        <p:txBody>
          <a:bodyPr wrap="none" anchor="ctr">
            <a:spAutoFit/>
          </a:bodyPr>
          <a:lstStyle/>
          <a:p>
            <a:pPr lvl="0" eaLnBrk="1" hangingPunct="1">
              <a:spcBef>
                <a:spcPct val="50000"/>
              </a:spcBef>
            </a:pPr>
            <a:r>
              <a:rPr lang="en-US" altLang="zh-CN" sz="2800" b="1" i="1" dirty="0">
                <a:solidFill>
                  <a:srgbClr val="FF33CC"/>
                </a:solidFill>
                <a:latin typeface="Times New Roman" panose="02020603050405020304" pitchFamily="18" charset="0"/>
                <a:ea typeface="宋体" panose="02010600030101010101" pitchFamily="2" charset="-122"/>
              </a:rPr>
              <a:t>2.6.2 </a:t>
            </a:r>
            <a:r>
              <a:rPr lang="zh-CN" altLang="en-US" sz="2800" b="1" i="1" dirty="0">
                <a:solidFill>
                  <a:srgbClr val="FF33CC"/>
                </a:solidFill>
                <a:latin typeface="Times New Roman" panose="02020603050405020304" pitchFamily="18" charset="0"/>
                <a:ea typeface="宋体" panose="02010600030101010101" pitchFamily="2" charset="-122"/>
              </a:rPr>
              <a:t>诺顿定理</a:t>
            </a:r>
          </a:p>
        </p:txBody>
      </p:sp>
      <p:sp>
        <p:nvSpPr>
          <p:cNvPr id="446539" name="Text Box 75"/>
          <p:cNvSpPr txBox="1"/>
          <p:nvPr/>
        </p:nvSpPr>
        <p:spPr>
          <a:xfrm>
            <a:off x="1066800" y="4918075"/>
            <a:ext cx="7239000" cy="1406525"/>
          </a:xfrm>
          <a:prstGeom prst="rect">
            <a:avLst/>
          </a:prstGeom>
          <a:noFill/>
          <a:ln w="9525">
            <a:noFill/>
          </a:ln>
        </p:spPr>
        <p:txBody>
          <a:bodyPr anchor="ctr">
            <a:spAutoFit/>
          </a:bodyPr>
          <a:lstStyle>
            <a:lvl1pPr marL="342900" indent="-342900" algn="l" rtl="0" fontAlgn="base">
              <a:spcBef>
                <a:spcPct val="60000"/>
              </a:spcBef>
              <a:spcAft>
                <a:spcPct val="0"/>
              </a:spcAft>
              <a:buClr>
                <a:schemeClr val="tx1"/>
              </a:buClr>
              <a:buChar char="•"/>
              <a:defRPr kumimoji="1" sz="3000" b="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40000"/>
              </a:spcBef>
              <a:spcAft>
                <a:spcPct val="0"/>
              </a:spcAft>
              <a:buClr>
                <a:schemeClr val="tx1"/>
              </a:buClr>
              <a:buChar char="–"/>
              <a:defRPr kumimoji="1" sz="2600" b="0">
                <a:solidFill>
                  <a:schemeClr val="tx1"/>
                </a:solidFill>
                <a:effectLst>
                  <a:outerShdw blurRad="38100" dist="38100" dir="2700000" algn="tl">
                    <a:srgbClr val="000000"/>
                  </a:outerShdw>
                </a:effectLst>
                <a:latin typeface="+mn-lt"/>
                <a:ea typeface="+mn-ea"/>
              </a:defRPr>
            </a:lvl2pPr>
            <a:lvl3pPr marL="1143000" indent="-228600" algn="l" rtl="0" fontAlgn="base">
              <a:lnSpc>
                <a:spcPct val="95000"/>
              </a:lnSpc>
              <a:spcBef>
                <a:spcPct val="35000"/>
              </a:spcBef>
              <a:spcAft>
                <a:spcPct val="0"/>
              </a:spcAft>
              <a:buChar char="•"/>
              <a:defRPr kumimoji="1" sz="2400" b="0">
                <a:solidFill>
                  <a:schemeClr val="tx1"/>
                </a:solidFill>
                <a:effectLst>
                  <a:outerShdw blurRad="38100" dist="38100" dir="2700000" algn="tl">
                    <a:srgbClr val="000000"/>
                  </a:outerShdw>
                </a:effectLst>
                <a:latin typeface="+mn-lt"/>
                <a:ea typeface="+mn-ea"/>
              </a:defRPr>
            </a:lvl3pPr>
            <a:lvl4pPr marL="1600200" indent="-228600" algn="l" rtl="0" fontAlgn="base">
              <a:lnSpc>
                <a:spcPct val="75000"/>
              </a:lnSpc>
              <a:spcBef>
                <a:spcPct val="30000"/>
              </a:spcBef>
              <a:spcAft>
                <a:spcPct val="0"/>
              </a:spcAft>
              <a:buChar char="–"/>
              <a:defRPr kumimoji="1" sz="2000" b="0">
                <a:solidFill>
                  <a:schemeClr val="tx1"/>
                </a:solidFill>
                <a:effectLst>
                  <a:outerShdw blurRad="38100" dist="38100" dir="2700000" algn="tl">
                    <a:srgbClr val="000000"/>
                  </a:outerShdw>
                </a:effectLst>
                <a:latin typeface="+mn-lt"/>
                <a:ea typeface="+mn-ea"/>
              </a:defRPr>
            </a:lvl4pPr>
            <a:lvl5pPr marL="2057400" indent="-228600" algn="l" rtl="0" fontAlgn="base">
              <a:lnSpc>
                <a:spcPct val="75000"/>
              </a:lnSpc>
              <a:spcBef>
                <a:spcPct val="30000"/>
              </a:spcBef>
              <a:spcAft>
                <a:spcPct val="0"/>
              </a:spcAft>
              <a:buChar char="»"/>
              <a:defRPr kumimoji="1" b="0">
                <a:solidFill>
                  <a:schemeClr val="tx1"/>
                </a:solidFill>
                <a:effectLst>
                  <a:outerShdw blurRad="38100" dist="38100" dir="2700000" algn="tl">
                    <a:srgbClr val="000000"/>
                  </a:outerShdw>
                </a:effectLst>
                <a:latin typeface="+mn-lt"/>
                <a:ea typeface="+mn-ea"/>
              </a:defRPr>
            </a:lvl5pPr>
          </a:lstStyle>
          <a:p>
            <a:pPr marL="0" lvl="0" indent="666750" algn="just" eaLnBrk="1" hangingPunct="1">
              <a:lnSpc>
                <a:spcPct val="120000"/>
              </a:lnSpc>
              <a:spcBef>
                <a:spcPct val="50000"/>
              </a:spcBef>
              <a:buClr>
                <a:srgbClr val="000000"/>
              </a:buClr>
              <a:buNone/>
            </a:pPr>
            <a:r>
              <a:rPr lang="zh-CN" altLang="en-US" sz="2400" b="1" dirty="0">
                <a:latin typeface="Times New Roman" panose="02020603050405020304" pitchFamily="18" charset="0"/>
              </a:rPr>
              <a:t>诺顿等效电路可由戴维南等效电路经电源等效变换得到。但须指出，诺顿等效电路可独立进行证明。证明过程从略。</a:t>
            </a:r>
          </a:p>
        </p:txBody>
      </p:sp>
      <p:sp>
        <p:nvSpPr>
          <p:cNvPr id="446540" name="AutoShape 76"/>
          <p:cNvSpPr/>
          <p:nvPr/>
        </p:nvSpPr>
        <p:spPr>
          <a:xfrm>
            <a:off x="3962400" y="3949065"/>
            <a:ext cx="609600" cy="304800"/>
          </a:xfrm>
          <a:prstGeom prst="rightArrow">
            <a:avLst>
              <a:gd name="adj1" fmla="val 50000"/>
              <a:gd name="adj2" fmla="val 50000"/>
            </a:avLst>
          </a:prstGeom>
          <a:solidFill>
            <a:srgbClr val="FF00FF"/>
          </a:solidFill>
          <a:ln w="9525" cap="flat" cmpd="sng">
            <a:solidFill>
              <a:schemeClr val="tx1"/>
            </a:solidFill>
            <a:prstDash val="solid"/>
            <a:miter/>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grpSp>
        <p:nvGrpSpPr>
          <p:cNvPr id="446541" name="Group 77"/>
          <p:cNvGrpSpPr/>
          <p:nvPr/>
        </p:nvGrpSpPr>
        <p:grpSpPr>
          <a:xfrm>
            <a:off x="1447800" y="3415665"/>
            <a:ext cx="2174875" cy="1371600"/>
            <a:chOff x="912" y="1968"/>
            <a:chExt cx="1370" cy="864"/>
          </a:xfrm>
        </p:grpSpPr>
        <p:sp>
          <p:nvSpPr>
            <p:cNvPr id="33818" name="Rectangle 78"/>
            <p:cNvSpPr/>
            <p:nvPr/>
          </p:nvSpPr>
          <p:spPr>
            <a:xfrm>
              <a:off x="912" y="2016"/>
              <a:ext cx="528" cy="816"/>
            </a:xfrm>
            <a:prstGeom prst="rect">
              <a:avLst/>
            </a:prstGeom>
            <a:solidFill>
              <a:srgbClr val="FFCC00"/>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19" name="Text Box 79"/>
            <p:cNvSpPr txBox="1"/>
            <p:nvPr/>
          </p:nvSpPr>
          <p:spPr>
            <a:xfrm>
              <a:off x="1038" y="2256"/>
              <a:ext cx="278" cy="327"/>
            </a:xfrm>
            <a:prstGeom prst="rect">
              <a:avLst/>
            </a:prstGeom>
            <a:noFill/>
            <a:ln w="9525">
              <a:noFill/>
            </a:ln>
          </p:spPr>
          <p:txBody>
            <a:bodyPr wrap="none" anchor="ctr">
              <a:spAutoFit/>
            </a:bodyPr>
            <a:lstStyle/>
            <a:p>
              <a:pPr lvl="0" eaLnBrk="1" hangingPunct="1">
                <a:spcBef>
                  <a:spcPct val="50000"/>
                </a:spcBef>
              </a:pPr>
              <a:r>
                <a:rPr lang="en-US" altLang="zh-CN" dirty="0">
                  <a:solidFill>
                    <a:srgbClr val="C00000"/>
                  </a:solidFill>
                  <a:latin typeface="Times New Roman" panose="02020603050405020304" pitchFamily="18" charset="0"/>
                  <a:ea typeface="宋体" panose="02010600030101010101" pitchFamily="2" charset="-122"/>
                </a:rPr>
                <a:t>A</a:t>
              </a:r>
              <a:endParaRPr lang="en-US" altLang="zh-CN" sz="2400" dirty="0">
                <a:solidFill>
                  <a:srgbClr val="C00000"/>
                </a:solidFill>
                <a:latin typeface="Times New Roman" panose="02020603050405020304" pitchFamily="18" charset="0"/>
                <a:ea typeface="宋体" panose="02010600030101010101" pitchFamily="2" charset="-122"/>
              </a:endParaRPr>
            </a:p>
          </p:txBody>
        </p:sp>
        <p:sp>
          <p:nvSpPr>
            <p:cNvPr id="33820" name="Freeform 80"/>
            <p:cNvSpPr/>
            <p:nvPr/>
          </p:nvSpPr>
          <p:spPr>
            <a:xfrm>
              <a:off x="1442" y="2147"/>
              <a:ext cx="528" cy="1"/>
            </a:xfrm>
            <a:custGeom>
              <a:avLst/>
              <a:gdLst/>
              <a:ahLst/>
              <a:cxnLst>
                <a:cxn ang="0">
                  <a:pos x="0" y="1"/>
                </a:cxn>
                <a:cxn ang="0">
                  <a:pos x="528" y="0"/>
                </a:cxn>
              </a:cxnLst>
              <a:rect l="0" t="0" r="0" b="0"/>
              <a:pathLst>
                <a:path w="528" h="1">
                  <a:moveTo>
                    <a:pt x="0" y="1"/>
                  </a:moveTo>
                  <a:lnTo>
                    <a:pt x="528"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21" name="Freeform 81"/>
            <p:cNvSpPr/>
            <p:nvPr/>
          </p:nvSpPr>
          <p:spPr>
            <a:xfrm>
              <a:off x="1446" y="2700"/>
              <a:ext cx="516" cy="1"/>
            </a:xfrm>
            <a:custGeom>
              <a:avLst/>
              <a:gdLst/>
              <a:ahLst/>
              <a:cxnLst>
                <a:cxn ang="0">
                  <a:pos x="0" y="0"/>
                </a:cxn>
                <a:cxn ang="0">
                  <a:pos x="516" y="0"/>
                </a:cxn>
              </a:cxnLst>
              <a:rect l="0" t="0" r="0" b="0"/>
              <a:pathLst>
                <a:path w="516" h="1">
                  <a:moveTo>
                    <a:pt x="0" y="0"/>
                  </a:moveTo>
                  <a:lnTo>
                    <a:pt x="516"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22" name="Oval 82"/>
            <p:cNvSpPr/>
            <p:nvPr/>
          </p:nvSpPr>
          <p:spPr>
            <a:xfrm>
              <a:off x="1968" y="2112"/>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23" name="Oval 83"/>
            <p:cNvSpPr/>
            <p:nvPr/>
          </p:nvSpPr>
          <p:spPr>
            <a:xfrm>
              <a:off x="1968" y="2668"/>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24" name="Text Box 84"/>
            <p:cNvSpPr txBox="1"/>
            <p:nvPr/>
          </p:nvSpPr>
          <p:spPr>
            <a:xfrm>
              <a:off x="2059" y="1968"/>
              <a:ext cx="212" cy="288"/>
            </a:xfrm>
            <a:prstGeom prst="rect">
              <a:avLst/>
            </a:prstGeom>
            <a:noFill/>
            <a:ln w="9525">
              <a:noFill/>
            </a:ln>
          </p:spPr>
          <p:txBody>
            <a:bodyPr wrap="none" anchor="ctr">
              <a:spAutoFit/>
            </a:bodyPr>
            <a:lstStyle/>
            <a:p>
              <a:pPr lvl="0"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3825" name="Text Box 85"/>
            <p:cNvSpPr txBox="1"/>
            <p:nvPr/>
          </p:nvSpPr>
          <p:spPr>
            <a:xfrm>
              <a:off x="2059" y="2544"/>
              <a:ext cx="223" cy="288"/>
            </a:xfrm>
            <a:prstGeom prst="rect">
              <a:avLst/>
            </a:prstGeom>
            <a:noFill/>
            <a:ln w="9525">
              <a:noFill/>
            </a:ln>
          </p:spPr>
          <p:txBody>
            <a:bodyPr wrap="none" anchor="ctr">
              <a:spAutoFit/>
            </a:bodyPr>
            <a:lstStyle/>
            <a:p>
              <a:pPr lvl="0"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grpSp>
      <p:grpSp>
        <p:nvGrpSpPr>
          <p:cNvPr id="446550" name="Group 86"/>
          <p:cNvGrpSpPr/>
          <p:nvPr/>
        </p:nvGrpSpPr>
        <p:grpSpPr>
          <a:xfrm>
            <a:off x="4800600" y="3187065"/>
            <a:ext cx="2895600" cy="1828800"/>
            <a:chOff x="3024" y="1872"/>
            <a:chExt cx="1824" cy="1152"/>
          </a:xfrm>
        </p:grpSpPr>
        <p:sp>
          <p:nvSpPr>
            <p:cNvPr id="33802" name="Text Box 87"/>
            <p:cNvSpPr txBox="1"/>
            <p:nvPr/>
          </p:nvSpPr>
          <p:spPr>
            <a:xfrm>
              <a:off x="4512" y="1872"/>
              <a:ext cx="336"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3803" name="Text Box 88"/>
            <p:cNvSpPr txBox="1"/>
            <p:nvPr/>
          </p:nvSpPr>
          <p:spPr>
            <a:xfrm>
              <a:off x="4512" y="2736"/>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3804" name="Rectangle 89"/>
            <p:cNvSpPr/>
            <p:nvPr/>
          </p:nvSpPr>
          <p:spPr>
            <a:xfrm>
              <a:off x="3936" y="2352"/>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05" name="Text Box 90"/>
            <p:cNvSpPr txBox="1"/>
            <p:nvPr/>
          </p:nvSpPr>
          <p:spPr>
            <a:xfrm>
              <a:off x="4032" y="2352"/>
              <a:ext cx="720" cy="288"/>
            </a:xfrm>
            <a:prstGeom prst="rect">
              <a:avLst/>
            </a:prstGeom>
            <a:noFill/>
            <a:ln w="9525">
              <a:noFill/>
            </a:ln>
          </p:spPr>
          <p:txBody>
            <a:bodyPr>
              <a:spAutoFit/>
            </a:bodyPr>
            <a:lstStyle/>
            <a:p>
              <a:pPr lvl="0" algn="l" eaLnBrk="1" hangingPunct="1">
                <a:spcBef>
                  <a:spcPct val="50000"/>
                </a:spcBef>
              </a:pPr>
              <a:r>
                <a:rPr lang="en-US" altLang="zh-CN" sz="2400" i="1" dirty="0">
                  <a:solidFill>
                    <a:srgbClr val="C00000"/>
                  </a:solidFill>
                  <a:latin typeface="Times New Roman" panose="02020603050405020304" pitchFamily="18" charset="0"/>
                  <a:ea typeface="宋体" panose="02010600030101010101" pitchFamily="2" charset="-122"/>
                </a:rPr>
                <a:t>G</a:t>
              </a:r>
              <a:r>
                <a:rPr lang="en-US" altLang="zh-CN" sz="2400" baseline="-25000" dirty="0">
                  <a:solidFill>
                    <a:srgbClr val="C00000"/>
                  </a:solidFill>
                  <a:latin typeface="Times New Roman" panose="02020603050405020304" pitchFamily="18" charset="0"/>
                  <a:ea typeface="宋体" panose="02010600030101010101" pitchFamily="2" charset="-122"/>
                </a:rPr>
                <a:t>i</a:t>
              </a:r>
              <a:r>
                <a:rPr lang="en-US" altLang="zh-CN" sz="2400" dirty="0">
                  <a:solidFill>
                    <a:srgbClr val="C00000"/>
                  </a:solidFill>
                  <a:latin typeface="Times New Roman" panose="02020603050405020304" pitchFamily="18" charset="0"/>
                  <a:ea typeface="宋体" panose="02010600030101010101" pitchFamily="2" charset="-122"/>
                </a:rPr>
                <a:t>(</a:t>
              </a:r>
              <a:r>
                <a:rPr lang="en-US" altLang="zh-CN" sz="2400" i="1" dirty="0">
                  <a:solidFill>
                    <a:srgbClr val="C00000"/>
                  </a:solidFill>
                  <a:latin typeface="Times New Roman" panose="02020603050405020304" pitchFamily="18" charset="0"/>
                  <a:ea typeface="宋体" panose="02010600030101010101" pitchFamily="2" charset="-122"/>
                </a:rPr>
                <a:t>R</a:t>
              </a:r>
              <a:r>
                <a:rPr lang="en-US" altLang="zh-CN" sz="2400" baseline="-25000" dirty="0">
                  <a:solidFill>
                    <a:srgbClr val="C00000"/>
                  </a:solidFill>
                  <a:latin typeface="Times New Roman" panose="02020603050405020304" pitchFamily="18" charset="0"/>
                  <a:ea typeface="宋体" panose="02010600030101010101" pitchFamily="2" charset="-122"/>
                </a:rPr>
                <a:t>i</a:t>
              </a:r>
              <a:r>
                <a:rPr lang="en-US" altLang="zh-CN" sz="2400" dirty="0">
                  <a:solidFill>
                    <a:srgbClr val="C00000"/>
                  </a:solidFill>
                  <a:latin typeface="Times New Roman" panose="02020603050405020304" pitchFamily="18" charset="0"/>
                  <a:ea typeface="宋体" panose="02010600030101010101" pitchFamily="2" charset="-122"/>
                </a:rPr>
                <a:t>)</a:t>
              </a:r>
            </a:p>
          </p:txBody>
        </p:sp>
        <p:sp>
          <p:nvSpPr>
            <p:cNvPr id="33806" name="Oval 91"/>
            <p:cNvSpPr/>
            <p:nvPr/>
          </p:nvSpPr>
          <p:spPr>
            <a:xfrm>
              <a:off x="3373" y="2400"/>
              <a:ext cx="227" cy="227"/>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07" name="Text Box 92"/>
            <p:cNvSpPr txBox="1"/>
            <p:nvPr/>
          </p:nvSpPr>
          <p:spPr>
            <a:xfrm>
              <a:off x="3024" y="2352"/>
              <a:ext cx="432" cy="288"/>
            </a:xfrm>
            <a:prstGeom prst="rect">
              <a:avLst/>
            </a:prstGeom>
            <a:noFill/>
            <a:ln w="9525">
              <a:noFill/>
            </a:ln>
          </p:spPr>
          <p:txBody>
            <a:bodyPr>
              <a:spAutoFit/>
            </a:bodyPr>
            <a:lstStyle/>
            <a:p>
              <a:pPr lvl="0" algn="l" eaLnBrk="1" hangingPunct="1">
                <a:spcBef>
                  <a:spcPct val="50000"/>
                </a:spcBef>
              </a:pPr>
              <a:r>
                <a:rPr lang="en-US" altLang="zh-CN" sz="2400" i="1" dirty="0">
                  <a:solidFill>
                    <a:srgbClr val="C00000"/>
                  </a:solidFill>
                  <a:latin typeface="Times New Roman" panose="02020603050405020304" pitchFamily="18" charset="0"/>
                  <a:ea typeface="宋体" panose="02010600030101010101" pitchFamily="2" charset="-122"/>
                </a:rPr>
                <a:t>I</a:t>
              </a:r>
              <a:r>
                <a:rPr lang="en-US" altLang="zh-CN" sz="2400" baseline="-25000" dirty="0">
                  <a:solidFill>
                    <a:srgbClr val="C00000"/>
                  </a:solidFill>
                  <a:latin typeface="Times New Roman" panose="02020603050405020304" pitchFamily="18" charset="0"/>
                  <a:ea typeface="宋体" panose="02010600030101010101" pitchFamily="2" charset="-122"/>
                </a:rPr>
                <a:t>sc</a:t>
              </a:r>
            </a:p>
          </p:txBody>
        </p:sp>
        <p:sp>
          <p:nvSpPr>
            <p:cNvPr id="33808" name="Oval 93"/>
            <p:cNvSpPr/>
            <p:nvPr/>
          </p:nvSpPr>
          <p:spPr>
            <a:xfrm>
              <a:off x="4416" y="2880"/>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09" name="Oval 94"/>
            <p:cNvSpPr/>
            <p:nvPr/>
          </p:nvSpPr>
          <p:spPr>
            <a:xfrm>
              <a:off x="4416" y="2051"/>
              <a:ext cx="61" cy="61"/>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solidFill>
                  <a:srgbClr val="C00000"/>
                </a:solidFill>
                <a:latin typeface="Times New Roman" panose="02020603050405020304" pitchFamily="18" charset="0"/>
                <a:ea typeface="宋体" panose="02010600030101010101" pitchFamily="2" charset="-122"/>
              </a:endParaRPr>
            </a:p>
          </p:txBody>
        </p:sp>
        <p:sp>
          <p:nvSpPr>
            <p:cNvPr id="33810" name="Freeform 95"/>
            <p:cNvSpPr/>
            <p:nvPr/>
          </p:nvSpPr>
          <p:spPr>
            <a:xfrm>
              <a:off x="3480" y="2913"/>
              <a:ext cx="936" cy="2"/>
            </a:xfrm>
            <a:custGeom>
              <a:avLst/>
              <a:gdLst/>
              <a:ahLst/>
              <a:cxnLst>
                <a:cxn ang="0">
                  <a:pos x="0" y="0"/>
                </a:cxn>
                <a:cxn ang="0">
                  <a:pos x="936" y="2"/>
                </a:cxn>
              </a:cxnLst>
              <a:rect l="0" t="0" r="0" b="0"/>
              <a:pathLst>
                <a:path w="936" h="2">
                  <a:moveTo>
                    <a:pt x="0" y="0"/>
                  </a:moveTo>
                  <a:lnTo>
                    <a:pt x="936" y="2"/>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1" name="Freeform 96"/>
            <p:cNvSpPr/>
            <p:nvPr/>
          </p:nvSpPr>
          <p:spPr>
            <a:xfrm>
              <a:off x="3477" y="2076"/>
              <a:ext cx="942" cy="1"/>
            </a:xfrm>
            <a:custGeom>
              <a:avLst/>
              <a:gdLst/>
              <a:ahLst/>
              <a:cxnLst>
                <a:cxn ang="0">
                  <a:pos x="0" y="0"/>
                </a:cxn>
                <a:cxn ang="0">
                  <a:pos x="942" y="0"/>
                </a:cxn>
              </a:cxnLst>
              <a:rect l="0" t="0" r="0" b="0"/>
              <a:pathLst>
                <a:path w="942" h="1">
                  <a:moveTo>
                    <a:pt x="0" y="0"/>
                  </a:moveTo>
                  <a:lnTo>
                    <a:pt x="942"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2" name="Freeform 97"/>
            <p:cNvSpPr/>
            <p:nvPr/>
          </p:nvSpPr>
          <p:spPr>
            <a:xfrm>
              <a:off x="3984" y="2076"/>
              <a:ext cx="1" cy="276"/>
            </a:xfrm>
            <a:custGeom>
              <a:avLst/>
              <a:gdLst/>
              <a:ahLst/>
              <a:cxnLst>
                <a:cxn ang="0">
                  <a:pos x="0" y="0"/>
                </a:cxn>
                <a:cxn ang="0">
                  <a:pos x="1" y="276"/>
                </a:cxn>
              </a:cxnLst>
              <a:rect l="0" t="0" r="0" b="0"/>
              <a:pathLst>
                <a:path w="1" h="276">
                  <a:moveTo>
                    <a:pt x="0" y="0"/>
                  </a:moveTo>
                  <a:lnTo>
                    <a:pt x="1" y="276"/>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3" name="Freeform 98"/>
            <p:cNvSpPr/>
            <p:nvPr/>
          </p:nvSpPr>
          <p:spPr>
            <a:xfrm>
              <a:off x="3984" y="2640"/>
              <a:ext cx="1" cy="273"/>
            </a:xfrm>
            <a:custGeom>
              <a:avLst/>
              <a:gdLst/>
              <a:ahLst/>
              <a:cxnLst>
                <a:cxn ang="0">
                  <a:pos x="0" y="0"/>
                </a:cxn>
                <a:cxn ang="0">
                  <a:pos x="0" y="273"/>
                </a:cxn>
              </a:cxnLst>
              <a:rect l="0" t="0" r="0" b="0"/>
              <a:pathLst>
                <a:path w="1" h="273">
                  <a:moveTo>
                    <a:pt x="0" y="0"/>
                  </a:moveTo>
                  <a:lnTo>
                    <a:pt x="0" y="27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4" name="Freeform 99"/>
            <p:cNvSpPr/>
            <p:nvPr/>
          </p:nvSpPr>
          <p:spPr>
            <a:xfrm>
              <a:off x="3480" y="2079"/>
              <a:ext cx="1" cy="324"/>
            </a:xfrm>
            <a:custGeom>
              <a:avLst/>
              <a:gdLst/>
              <a:ahLst/>
              <a:cxnLst>
                <a:cxn ang="0">
                  <a:pos x="0" y="0"/>
                </a:cxn>
                <a:cxn ang="0">
                  <a:pos x="0" y="324"/>
                </a:cxn>
              </a:cxnLst>
              <a:rect l="0" t="0" r="0" b="0"/>
              <a:pathLst>
                <a:path w="1" h="324">
                  <a:moveTo>
                    <a:pt x="0" y="0"/>
                  </a:moveTo>
                  <a:lnTo>
                    <a:pt x="0" y="32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5" name="Freeform 100"/>
            <p:cNvSpPr/>
            <p:nvPr/>
          </p:nvSpPr>
          <p:spPr>
            <a:xfrm>
              <a:off x="3480" y="2634"/>
              <a:ext cx="1" cy="285"/>
            </a:xfrm>
            <a:custGeom>
              <a:avLst/>
              <a:gdLst/>
              <a:ahLst/>
              <a:cxnLst>
                <a:cxn ang="0">
                  <a:pos x="0" y="0"/>
                </a:cxn>
                <a:cxn ang="0">
                  <a:pos x="0" y="285"/>
                </a:cxn>
              </a:cxnLst>
              <a:rect l="0" t="0" r="0" b="0"/>
              <a:pathLst>
                <a:path w="1" h="285">
                  <a:moveTo>
                    <a:pt x="0" y="0"/>
                  </a:moveTo>
                  <a:lnTo>
                    <a:pt x="0" y="285"/>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6" name="Freeform 101"/>
            <p:cNvSpPr/>
            <p:nvPr/>
          </p:nvSpPr>
          <p:spPr>
            <a:xfrm>
              <a:off x="3372" y="2514"/>
              <a:ext cx="225" cy="1"/>
            </a:xfrm>
            <a:custGeom>
              <a:avLst/>
              <a:gdLst/>
              <a:ahLst/>
              <a:cxnLst>
                <a:cxn ang="0">
                  <a:pos x="0" y="0"/>
                </a:cxn>
                <a:cxn ang="0">
                  <a:pos x="225" y="0"/>
                </a:cxn>
              </a:cxnLst>
              <a:rect l="0" t="0" r="0" b="0"/>
              <a:pathLst>
                <a:path w="225" h="1">
                  <a:moveTo>
                    <a:pt x="0" y="0"/>
                  </a:moveTo>
                  <a:lnTo>
                    <a:pt x="225"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solidFill>
                  <a:srgbClr val="C00000"/>
                </a:solidFill>
              </a:endParaRPr>
            </a:p>
          </p:txBody>
        </p:sp>
        <p:sp>
          <p:nvSpPr>
            <p:cNvPr id="33817" name="Line 102"/>
            <p:cNvSpPr/>
            <p:nvPr/>
          </p:nvSpPr>
          <p:spPr>
            <a:xfrm flipV="1">
              <a:off x="3312" y="2352"/>
              <a:ext cx="0" cy="316"/>
            </a:xfrm>
            <a:prstGeom prst="line">
              <a:avLst/>
            </a:prstGeom>
            <a:ln w="19050" cap="flat" cmpd="sng">
              <a:solidFill>
                <a:schemeClr val="tx1"/>
              </a:solidFill>
              <a:prstDash val="solid"/>
              <a:headEnd type="none" w="med" len="med"/>
              <a:tailEnd type="stealth" w="sm" len="med"/>
            </a:ln>
          </p:spPr>
        </p:sp>
      </p:grpSp>
      <p:sp>
        <p:nvSpPr>
          <p:cNvPr id="33800" name="AutoShape 103">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3801" name="AutoShape 104">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2000"/>
                                  </p:stCondLst>
                                  <p:childTnLst>
                                    <p:set>
                                      <p:cBhvr>
                                        <p:cTn id="6" dur="1" fill="hold">
                                          <p:stCondLst>
                                            <p:cond delay="0"/>
                                          </p:stCondLst>
                                        </p:cTn>
                                        <p:tgtEl>
                                          <p:spTgt spid="446538"/>
                                        </p:tgtEl>
                                        <p:attrNameLst>
                                          <p:attrName>style.visibility</p:attrName>
                                        </p:attrNameLst>
                                      </p:cBhvr>
                                      <p:to>
                                        <p:strVal val="visible"/>
                                      </p:to>
                                    </p:set>
                                    <p:anim calcmode="lin" valueType="num">
                                      <p:cBhvr additive="base">
                                        <p:cTn id="7" dur="500" fill="hold"/>
                                        <p:tgtEl>
                                          <p:spTgt spid="446538"/>
                                        </p:tgtEl>
                                        <p:attrNameLst>
                                          <p:attrName>ppt_x</p:attrName>
                                        </p:attrNameLst>
                                      </p:cBhvr>
                                      <p:tavLst>
                                        <p:tav tm="0">
                                          <p:val>
                                            <p:strVal val="1+#ppt_w/2"/>
                                          </p:val>
                                        </p:tav>
                                        <p:tav tm="100000">
                                          <p:val>
                                            <p:strVal val="#ppt_x"/>
                                          </p:val>
                                        </p:tav>
                                      </p:tavLst>
                                    </p:anim>
                                    <p:anim calcmode="lin" valueType="num">
                                      <p:cBhvr additive="base">
                                        <p:cTn id="8" dur="500" fill="hold"/>
                                        <p:tgtEl>
                                          <p:spTgt spid="44653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6537"/>
                                        </p:tgtEl>
                                        <p:attrNameLst>
                                          <p:attrName>style.visibility</p:attrName>
                                        </p:attrNameLst>
                                      </p:cBhvr>
                                      <p:to>
                                        <p:strVal val="visible"/>
                                      </p:to>
                                    </p:set>
                                    <p:anim calcmode="lin" valueType="num">
                                      <p:cBhvr additive="base">
                                        <p:cTn id="13" dur="500" fill="hold"/>
                                        <p:tgtEl>
                                          <p:spTgt spid="446537"/>
                                        </p:tgtEl>
                                        <p:attrNameLst>
                                          <p:attrName>ppt_x</p:attrName>
                                        </p:attrNameLst>
                                      </p:cBhvr>
                                      <p:tavLst>
                                        <p:tav tm="0">
                                          <p:val>
                                            <p:strVal val="#ppt_x"/>
                                          </p:val>
                                        </p:tav>
                                        <p:tav tm="100000">
                                          <p:val>
                                            <p:strVal val="#ppt_x"/>
                                          </p:val>
                                        </p:tav>
                                      </p:tavLst>
                                    </p:anim>
                                    <p:anim calcmode="lin" valueType="num">
                                      <p:cBhvr additive="base">
                                        <p:cTn id="14" dur="500" fill="hold"/>
                                        <p:tgtEl>
                                          <p:spTgt spid="4465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32" fill="hold" nodeType="clickEffect">
                                  <p:stCondLst>
                                    <p:cond delay="0"/>
                                  </p:stCondLst>
                                  <p:childTnLst>
                                    <p:set>
                                      <p:cBhvr>
                                        <p:cTn id="18" dur="1" fill="hold">
                                          <p:stCondLst>
                                            <p:cond delay="0"/>
                                          </p:stCondLst>
                                        </p:cTn>
                                        <p:tgtEl>
                                          <p:spTgt spid="446541"/>
                                        </p:tgtEl>
                                        <p:attrNameLst>
                                          <p:attrName>style.visibility</p:attrName>
                                        </p:attrNameLst>
                                      </p:cBhvr>
                                      <p:to>
                                        <p:strVal val="visible"/>
                                      </p:to>
                                    </p:set>
                                    <p:animEffect transition="in" filter="box(out)">
                                      <p:cBhvr>
                                        <p:cTn id="19" dur="500"/>
                                        <p:tgtEl>
                                          <p:spTgt spid="446541"/>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446540"/>
                                        </p:tgtEl>
                                        <p:attrNameLst>
                                          <p:attrName>style.visibility</p:attrName>
                                        </p:attrNameLst>
                                      </p:cBhvr>
                                      <p:to>
                                        <p:strVal val="visible"/>
                                      </p:to>
                                    </p:set>
                                    <p:anim calcmode="lin" valueType="num">
                                      <p:cBhvr additive="base">
                                        <p:cTn id="23" dur="500"/>
                                        <p:tgtEl>
                                          <p:spTgt spid="446540"/>
                                        </p:tgtEl>
                                        <p:attrNameLst>
                                          <p:attrName>ppt_y</p:attrName>
                                        </p:attrNameLst>
                                      </p:cBhvr>
                                      <p:tavLst>
                                        <p:tav tm="0">
                                          <p:val>
                                            <p:strVal val="#ppt_y+#ppt_h*1.125000"/>
                                          </p:val>
                                        </p:tav>
                                        <p:tav tm="100000">
                                          <p:val>
                                            <p:strVal val="#ppt_y"/>
                                          </p:val>
                                        </p:tav>
                                      </p:tavLst>
                                    </p:anim>
                                    <p:animEffect transition="in" filter="wipe(up)">
                                      <p:cBhvr>
                                        <p:cTn id="24" dur="500"/>
                                        <p:tgtEl>
                                          <p:spTgt spid="44654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46550"/>
                                        </p:tgtEl>
                                        <p:attrNameLst>
                                          <p:attrName>style.visibility</p:attrName>
                                        </p:attrNameLst>
                                      </p:cBhvr>
                                      <p:to>
                                        <p:strVal val="visible"/>
                                      </p:to>
                                    </p:set>
                                    <p:anim calcmode="lin" valueType="num">
                                      <p:cBhvr additive="base">
                                        <p:cTn id="29" dur="500" fill="hold"/>
                                        <p:tgtEl>
                                          <p:spTgt spid="446550"/>
                                        </p:tgtEl>
                                        <p:attrNameLst>
                                          <p:attrName>ppt_x</p:attrName>
                                        </p:attrNameLst>
                                      </p:cBhvr>
                                      <p:tavLst>
                                        <p:tav tm="0">
                                          <p:val>
                                            <p:strVal val="1+#ppt_w/2"/>
                                          </p:val>
                                        </p:tav>
                                        <p:tav tm="100000">
                                          <p:val>
                                            <p:strVal val="#ppt_x"/>
                                          </p:val>
                                        </p:tav>
                                      </p:tavLst>
                                    </p:anim>
                                    <p:anim calcmode="lin" valueType="num">
                                      <p:cBhvr additive="base">
                                        <p:cTn id="30" dur="500" fill="hold"/>
                                        <p:tgtEl>
                                          <p:spTgt spid="44655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46539"/>
                                        </p:tgtEl>
                                        <p:attrNameLst>
                                          <p:attrName>style.visibility</p:attrName>
                                        </p:attrNameLst>
                                      </p:cBhvr>
                                      <p:to>
                                        <p:strVal val="visible"/>
                                      </p:to>
                                    </p:set>
                                    <p:anim calcmode="lin" valueType="num">
                                      <p:cBhvr additive="base">
                                        <p:cTn id="35" dur="500" fill="hold"/>
                                        <p:tgtEl>
                                          <p:spTgt spid="446539"/>
                                        </p:tgtEl>
                                        <p:attrNameLst>
                                          <p:attrName>ppt_x</p:attrName>
                                        </p:attrNameLst>
                                      </p:cBhvr>
                                      <p:tavLst>
                                        <p:tav tm="0">
                                          <p:val>
                                            <p:strVal val="#ppt_x"/>
                                          </p:val>
                                        </p:tav>
                                        <p:tav tm="100000">
                                          <p:val>
                                            <p:strVal val="#ppt_x"/>
                                          </p:val>
                                        </p:tav>
                                      </p:tavLst>
                                    </p:anim>
                                    <p:anim calcmode="lin" valueType="num">
                                      <p:cBhvr additive="base">
                                        <p:cTn id="36" dur="500" fill="hold"/>
                                        <p:tgtEl>
                                          <p:spTgt spid="4465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6537" grpId="0"/>
      <p:bldP spid="446538" grpId="0"/>
      <p:bldP spid="446539" grpId="0"/>
      <p:bldP spid="446540"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3"/>
          <p:cNvSpPr txBox="1"/>
          <p:nvPr/>
        </p:nvSpPr>
        <p:spPr>
          <a:xfrm>
            <a:off x="457200" y="3258820"/>
            <a:ext cx="8534400" cy="1920240"/>
          </a:xfrm>
          <a:prstGeom prst="rect">
            <a:avLst/>
          </a:prstGeom>
          <a:noFill/>
          <a:ln w="9525">
            <a:noFill/>
          </a:ln>
        </p:spPr>
        <p:txBody>
          <a:bodyPr>
            <a:spAutoFit/>
          </a:bodyPr>
          <a:lstStyle/>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两个特例:</a:t>
            </a:r>
          </a:p>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1）若一端口的输入电阻为零，其戴维南等效电路为一理想电</a:t>
            </a:r>
          </a:p>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       压源，诺顿等效电路不存在。</a:t>
            </a:r>
          </a:p>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2）若一端口的输入电导为零，其诺顿电路为一理想电流源，</a:t>
            </a:r>
          </a:p>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      戴维南等效等效电路不存在。</a:t>
            </a:r>
          </a:p>
        </p:txBody>
      </p:sp>
      <p:sp>
        <p:nvSpPr>
          <p:cNvPr id="34819" name="Text Box 34"/>
          <p:cNvSpPr txBox="1"/>
          <p:nvPr/>
        </p:nvSpPr>
        <p:spPr>
          <a:xfrm>
            <a:off x="381000" y="5363528"/>
            <a:ext cx="8686800" cy="822960"/>
          </a:xfrm>
          <a:prstGeom prst="rect">
            <a:avLst/>
          </a:prstGeom>
          <a:noFill/>
          <a:ln w="9525">
            <a:noFill/>
          </a:ln>
        </p:spPr>
        <p:txBody>
          <a:bodyPr>
            <a:spAutoFit/>
          </a:bodyPr>
          <a:lstStyle/>
          <a:p>
            <a:pPr lvl="0" algn="l"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        戴维南定理和诺顿定理统称为</a:t>
            </a:r>
            <a:r>
              <a:rPr lang="zh-CN" altLang="en-US" sz="2400" b="1" dirty="0">
                <a:solidFill>
                  <a:srgbClr val="C00000"/>
                </a:solidFill>
                <a:latin typeface="Times New Roman" panose="02020603050405020304" pitchFamily="18" charset="0"/>
                <a:ea typeface="宋体" panose="02010600030101010101" pitchFamily="2" charset="-122"/>
              </a:rPr>
              <a:t>发电机定理</a:t>
            </a:r>
            <a:r>
              <a:rPr lang="zh-CN" altLang="en-US" sz="2400" b="1" dirty="0">
                <a:solidFill>
                  <a:schemeClr val="tx1"/>
                </a:solidFill>
                <a:latin typeface="Times New Roman" panose="02020603050405020304" pitchFamily="18" charset="0"/>
                <a:ea typeface="宋体" panose="02010600030101010101" pitchFamily="2" charset="-122"/>
              </a:rPr>
              <a:t>，这两个定理在分析电路中</a:t>
            </a:r>
            <a:r>
              <a:rPr lang="zh-CN" altLang="en-US" sz="2400" b="1" dirty="0">
                <a:solidFill>
                  <a:srgbClr val="C00000"/>
                </a:solidFill>
                <a:latin typeface="Times New Roman" panose="02020603050405020304" pitchFamily="18" charset="0"/>
                <a:ea typeface="宋体" panose="02010600030101010101" pitchFamily="2" charset="-122"/>
              </a:rPr>
              <a:t>某一电阻获得最大功率</a:t>
            </a:r>
            <a:r>
              <a:rPr lang="zh-CN" altLang="en-US" sz="2400" b="1" dirty="0">
                <a:solidFill>
                  <a:schemeClr val="tx1"/>
                </a:solidFill>
                <a:latin typeface="Times New Roman" panose="02020603050405020304" pitchFamily="18" charset="0"/>
                <a:ea typeface="宋体" panose="02010600030101010101" pitchFamily="2" charset="-122"/>
              </a:rPr>
              <a:t>方面很有用处。</a:t>
            </a:r>
          </a:p>
        </p:txBody>
      </p:sp>
      <p:grpSp>
        <p:nvGrpSpPr>
          <p:cNvPr id="34820" name="Group 36"/>
          <p:cNvGrpSpPr/>
          <p:nvPr/>
        </p:nvGrpSpPr>
        <p:grpSpPr>
          <a:xfrm>
            <a:off x="381000" y="1049020"/>
            <a:ext cx="4648200" cy="1920875"/>
            <a:chOff x="384" y="192"/>
            <a:chExt cx="2928" cy="1210"/>
          </a:xfrm>
        </p:grpSpPr>
        <p:sp>
          <p:nvSpPr>
            <p:cNvPr id="34823" name="Text Box 32"/>
            <p:cNvSpPr txBox="1"/>
            <p:nvPr/>
          </p:nvSpPr>
          <p:spPr>
            <a:xfrm>
              <a:off x="384" y="192"/>
              <a:ext cx="2928" cy="1210"/>
            </a:xfrm>
            <a:prstGeom prst="rect">
              <a:avLst/>
            </a:prstGeom>
            <a:noFill/>
            <a:ln w="9525">
              <a:noFill/>
            </a:ln>
          </p:spPr>
          <p:txBody>
            <a:bodyPr>
              <a:spAutoFit/>
            </a:bodyPr>
            <a:lstStyle/>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如何求诺顿电路:</a:t>
              </a:r>
            </a:p>
            <a:p>
              <a:pPr lvl="0" algn="just" eaLnBrk="1" hangingPunct="1"/>
              <a:r>
                <a:rPr lang="zh-CN" altLang="en-US" sz="2400" b="1" dirty="0">
                  <a:solidFill>
                    <a:schemeClr val="tx1"/>
                  </a:solidFill>
                  <a:latin typeface="Times New Roman" panose="02020603050405020304" pitchFamily="18" charset="0"/>
                  <a:ea typeface="宋体" panose="02010600030101010101" pitchFamily="2" charset="-122"/>
                </a:rPr>
                <a:t>      </a:t>
              </a:r>
              <a:r>
                <a:rPr lang="zh-CN" altLang="en-US" sz="2400" b="1" dirty="0">
                  <a:solidFill>
                    <a:srgbClr val="FF33CC"/>
                  </a:solidFill>
                  <a:latin typeface="Times New Roman" panose="02020603050405020304" pitchFamily="18" charset="0"/>
                  <a:ea typeface="宋体" panose="02010600030101010101" pitchFamily="2" charset="-122"/>
                </a:rPr>
                <a:t>1）</a:t>
              </a:r>
              <a:r>
                <a:rPr lang="zh-CN" altLang="en-US" sz="2400" b="1" dirty="0">
                  <a:solidFill>
                    <a:schemeClr val="tx1"/>
                  </a:solidFill>
                  <a:latin typeface="Times New Roman" panose="02020603050405020304" pitchFamily="18" charset="0"/>
                  <a:ea typeface="宋体" panose="02010600030101010101" pitchFamily="2" charset="-122"/>
                </a:rPr>
                <a:t>用戴维南变换</a:t>
              </a:r>
              <a:r>
                <a:rPr lang="zh-CN" altLang="en-US" sz="2400" b="1" dirty="0">
                  <a:solidFill>
                    <a:srgbClr val="9900FF"/>
                  </a:solidFill>
                  <a:latin typeface="Times New Roman" panose="02020603050405020304" pitchFamily="18" charset="0"/>
                  <a:ea typeface="宋体" panose="02010600030101010101" pitchFamily="2" charset="-122"/>
                </a:rPr>
                <a:t>  </a:t>
              </a:r>
            </a:p>
            <a:p>
              <a:pPr lvl="0" algn="just" eaLnBrk="1" hangingPunct="1"/>
              <a:r>
                <a:rPr lang="zh-CN" altLang="en-US" sz="2400" b="1" dirty="0">
                  <a:solidFill>
                    <a:srgbClr val="9900FF"/>
                  </a:solidFill>
                  <a:latin typeface="Times New Roman" panose="02020603050405020304" pitchFamily="18" charset="0"/>
                  <a:ea typeface="宋体" panose="02010600030101010101" pitchFamily="2" charset="-122"/>
                </a:rPr>
                <a:t>      </a:t>
              </a:r>
              <a:r>
                <a:rPr lang="zh-CN" altLang="en-US" sz="2400" b="1" dirty="0">
                  <a:solidFill>
                    <a:srgbClr val="FF33CC"/>
                  </a:solidFill>
                  <a:latin typeface="Times New Roman" panose="02020603050405020304" pitchFamily="18" charset="0"/>
                  <a:ea typeface="宋体" panose="02010600030101010101" pitchFamily="2" charset="-122"/>
                </a:rPr>
                <a:t>2）</a:t>
              </a:r>
              <a:r>
                <a:rPr lang="zh-CN" altLang="en-US" sz="2400" b="1" dirty="0">
                  <a:solidFill>
                    <a:srgbClr val="9900FF"/>
                  </a:solidFill>
                  <a:latin typeface="Times New Roman" panose="02020603050405020304" pitchFamily="18" charset="0"/>
                  <a:ea typeface="宋体" panose="02010600030101010101" pitchFamily="2" charset="-122"/>
                </a:rPr>
                <a:t>    </a:t>
              </a:r>
              <a:r>
                <a:rPr lang="en-US" altLang="zh-CN" sz="2400" b="1" dirty="0">
                  <a:solidFill>
                    <a:schemeClr val="tx1"/>
                  </a:solidFill>
                  <a:latin typeface="Times New Roman" panose="02020603050405020304" pitchFamily="18" charset="0"/>
                  <a:ea typeface="宋体" panose="02010600030101010101" pitchFamily="2" charset="-122"/>
                </a:rPr>
                <a:t>N</a:t>
              </a:r>
              <a:r>
                <a:rPr lang="en-US" altLang="zh-CN" sz="2400" b="1" baseline="-25000" dirty="0">
                  <a:solidFill>
                    <a:schemeClr val="tx1"/>
                  </a:solidFill>
                  <a:latin typeface="Times New Roman" panose="02020603050405020304" pitchFamily="18" charset="0"/>
                  <a:ea typeface="宋体" panose="02010600030101010101" pitchFamily="2" charset="-122"/>
                </a:rPr>
                <a:t>S</a:t>
              </a:r>
              <a:r>
                <a:rPr lang="zh-CN" altLang="en-US" sz="2400" b="1" dirty="0">
                  <a:solidFill>
                    <a:schemeClr val="tx1"/>
                  </a:solidFill>
                  <a:latin typeface="Times New Roman" panose="02020603050405020304" pitchFamily="18" charset="0"/>
                  <a:ea typeface="宋体" panose="02010600030101010101" pitchFamily="2" charset="-122"/>
                </a:rPr>
                <a:t>的短路电流</a:t>
              </a:r>
              <a:r>
                <a:rPr lang="en-US" altLang="zh-CN" sz="2400" b="1" dirty="0">
                  <a:solidFill>
                    <a:schemeClr val="tx1"/>
                  </a:solidFill>
                  <a:latin typeface="Times New Roman" panose="02020603050405020304" pitchFamily="18" charset="0"/>
                  <a:ea typeface="宋体" panose="02010600030101010101" pitchFamily="2" charset="-122"/>
                </a:rPr>
                <a:t>i</a:t>
              </a:r>
              <a:r>
                <a:rPr lang="en-US" altLang="zh-CN" sz="2400" b="1" baseline="-25000" dirty="0">
                  <a:solidFill>
                    <a:schemeClr val="tx1"/>
                  </a:solidFill>
                  <a:latin typeface="Times New Roman" panose="02020603050405020304" pitchFamily="18" charset="0"/>
                  <a:ea typeface="宋体" panose="02010600030101010101" pitchFamily="2" charset="-122"/>
                </a:rPr>
                <a:t>sc</a:t>
              </a:r>
              <a:r>
                <a:rPr lang="en-US" altLang="zh-CN" sz="2400" b="1" dirty="0">
                  <a:solidFill>
                    <a:schemeClr val="tx1"/>
                  </a:solidFill>
                  <a:latin typeface="Times New Roman" panose="02020603050405020304" pitchFamily="18" charset="0"/>
                  <a:ea typeface="宋体" panose="02010600030101010101" pitchFamily="2" charset="-122"/>
                </a:rPr>
                <a:t> ；</a:t>
              </a:r>
            </a:p>
            <a:p>
              <a:pPr lvl="0" algn="just" eaLnBrk="1" hangingPunct="1"/>
              <a:endParaRPr lang="en-US" altLang="zh-CN" sz="2400" b="1" dirty="0">
                <a:solidFill>
                  <a:schemeClr val="tx1"/>
                </a:solidFill>
                <a:latin typeface="Times New Roman" panose="02020603050405020304" pitchFamily="18" charset="0"/>
                <a:ea typeface="宋体" panose="02010600030101010101" pitchFamily="2" charset="-122"/>
              </a:endParaRPr>
            </a:p>
            <a:p>
              <a:pPr lvl="0" algn="just" eaLnBrk="1" hangingPunct="1"/>
              <a:r>
                <a:rPr lang="en-US" altLang="zh-CN" sz="2400" b="1" dirty="0">
                  <a:solidFill>
                    <a:schemeClr val="tx1"/>
                  </a:solidFill>
                  <a:latin typeface="Times New Roman" panose="02020603050405020304" pitchFamily="18" charset="0"/>
                  <a:ea typeface="宋体" panose="02010600030101010101" pitchFamily="2" charset="-122"/>
                </a:rPr>
                <a:t>                N</a:t>
              </a:r>
              <a:r>
                <a:rPr lang="en-US" altLang="zh-CN" sz="2400" b="1" baseline="-25000" dirty="0">
                  <a:solidFill>
                    <a:schemeClr val="tx1"/>
                  </a:solidFill>
                  <a:latin typeface="Times New Roman" panose="02020603050405020304" pitchFamily="18" charset="0"/>
                  <a:ea typeface="宋体" panose="02010600030101010101" pitchFamily="2" charset="-122"/>
                </a:rPr>
                <a:t>o</a:t>
              </a:r>
              <a:r>
                <a:rPr lang="zh-CN" altLang="en-US" sz="2400" b="1" dirty="0">
                  <a:solidFill>
                    <a:schemeClr val="tx1"/>
                  </a:solidFill>
                  <a:latin typeface="Times New Roman" panose="02020603050405020304" pitchFamily="18" charset="0"/>
                  <a:ea typeface="宋体" panose="02010600030101010101" pitchFamily="2" charset="-122"/>
                </a:rPr>
                <a:t>的等效电阻</a:t>
              </a:r>
              <a:r>
                <a:rPr lang="en-US" altLang="zh-CN" sz="2400" b="1" dirty="0">
                  <a:solidFill>
                    <a:schemeClr val="tx1"/>
                  </a:solidFill>
                  <a:latin typeface="Times New Roman" panose="02020603050405020304" pitchFamily="18" charset="0"/>
                  <a:ea typeface="宋体" panose="02010600030101010101" pitchFamily="2" charset="-122"/>
                </a:rPr>
                <a:t>R</a:t>
              </a:r>
              <a:r>
                <a:rPr lang="en-US" altLang="zh-CN" sz="2400" b="1" baseline="-25000" dirty="0">
                  <a:solidFill>
                    <a:schemeClr val="tx1"/>
                  </a:solidFill>
                  <a:latin typeface="Times New Roman" panose="02020603050405020304" pitchFamily="18" charset="0"/>
                  <a:ea typeface="宋体" panose="02010600030101010101" pitchFamily="2" charset="-122"/>
                </a:rPr>
                <a:t>eq</a:t>
              </a:r>
            </a:p>
          </p:txBody>
        </p:sp>
        <p:sp>
          <p:nvSpPr>
            <p:cNvPr id="34824" name="AutoShape 35"/>
            <p:cNvSpPr/>
            <p:nvPr/>
          </p:nvSpPr>
          <p:spPr>
            <a:xfrm>
              <a:off x="1056" y="720"/>
              <a:ext cx="48" cy="680"/>
            </a:xfrm>
            <a:prstGeom prst="leftBrace">
              <a:avLst>
                <a:gd name="adj1" fmla="val 118055"/>
                <a:gd name="adj2" fmla="val 50000"/>
              </a:avLst>
            </a:prstGeom>
            <a:noFill/>
            <a:ln w="9525" cap="flat" cmpd="sng">
              <a:solidFill>
                <a:schemeClr val="tx1"/>
              </a:solidFill>
              <a:prstDash val="solid"/>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grpSp>
      <p:sp>
        <p:nvSpPr>
          <p:cNvPr id="34821" name="AutoShape 37">
            <a:hlinkClick r:id="" action="ppaction://hlinkshowjump?jump=nextslide"/>
          </p:cNvPr>
          <p:cNvSpPr/>
          <p:nvPr/>
        </p:nvSpPr>
        <p:spPr>
          <a:xfrm>
            <a:off x="8458200" y="676402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34822" name="AutoShape 38">
            <a:hlinkClick r:id="" action="ppaction://hlinkshowjump?jump=previousslide"/>
          </p:cNvPr>
          <p:cNvSpPr/>
          <p:nvPr/>
        </p:nvSpPr>
        <p:spPr>
          <a:xfrm>
            <a:off x="7848600" y="676402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b="1" dirty="0">
              <a:latin typeface="Times New Roman" panose="02020603050405020304" pitchFamily="18" charset="0"/>
              <a:ea typeface="宋体" panose="02010600030101010101" pitchFamily="2" charset="-122"/>
            </a:endParaRPr>
          </a:p>
        </p:txBody>
      </p:sp>
      <p:sp>
        <p:nvSpPr>
          <p:cNvPr id="446538" name="Text Box 74"/>
          <p:cNvSpPr txBox="1"/>
          <p:nvPr/>
        </p:nvSpPr>
        <p:spPr>
          <a:xfrm>
            <a:off x="705168" y="397987"/>
            <a:ext cx="2324100" cy="518160"/>
          </a:xfrm>
          <a:prstGeom prst="rect">
            <a:avLst/>
          </a:prstGeom>
          <a:noFill/>
          <a:ln w="9525">
            <a:noFill/>
          </a:ln>
        </p:spPr>
        <p:txBody>
          <a:bodyPr wrap="none" anchor="ctr">
            <a:spAutoFit/>
          </a:bodyPr>
          <a:lstStyle/>
          <a:p>
            <a:pPr lvl="0" eaLnBrk="1" hangingPunct="1">
              <a:spcBef>
                <a:spcPct val="50000"/>
              </a:spcBef>
            </a:pPr>
            <a:r>
              <a:rPr lang="en-US" altLang="zh-CN" sz="2800" b="1" i="1" dirty="0">
                <a:solidFill>
                  <a:srgbClr val="FF33CC"/>
                </a:solidFill>
                <a:latin typeface="Times New Roman" panose="02020603050405020304" pitchFamily="18" charset="0"/>
                <a:ea typeface="宋体" panose="02010600030101010101" pitchFamily="2" charset="-122"/>
              </a:rPr>
              <a:t>2.6.2</a:t>
            </a:r>
            <a:r>
              <a:rPr lang="zh-CN" altLang="en-US" sz="2800" b="1" i="1" dirty="0">
                <a:solidFill>
                  <a:srgbClr val="FF33CC"/>
                </a:solidFill>
                <a:latin typeface="Times New Roman" panose="02020603050405020304" pitchFamily="18" charset="0"/>
                <a:ea typeface="宋体" panose="02010600030101010101" pitchFamily="2" charset="-122"/>
              </a:rPr>
              <a:t>诺顿定理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2000"/>
                                  </p:stCondLst>
                                  <p:childTnLst>
                                    <p:set>
                                      <p:cBhvr>
                                        <p:cTn id="6" dur="1" fill="hold">
                                          <p:stCondLst>
                                            <p:cond delay="0"/>
                                          </p:stCondLst>
                                        </p:cTn>
                                        <p:tgtEl>
                                          <p:spTgt spid="446538"/>
                                        </p:tgtEl>
                                        <p:attrNameLst>
                                          <p:attrName>style.visibility</p:attrName>
                                        </p:attrNameLst>
                                      </p:cBhvr>
                                      <p:to>
                                        <p:strVal val="visible"/>
                                      </p:to>
                                    </p:set>
                                    <p:anim calcmode="lin" valueType="num">
                                      <p:cBhvr additive="base">
                                        <p:cTn id="7" dur="500" fill="hold"/>
                                        <p:tgtEl>
                                          <p:spTgt spid="446538"/>
                                        </p:tgtEl>
                                        <p:attrNameLst>
                                          <p:attrName>ppt_x</p:attrName>
                                        </p:attrNameLst>
                                      </p:cBhvr>
                                      <p:tavLst>
                                        <p:tav tm="0">
                                          <p:val>
                                            <p:strVal val="1+#ppt_w/2"/>
                                          </p:val>
                                        </p:tav>
                                        <p:tav tm="100000">
                                          <p:val>
                                            <p:strVal val="#ppt_x"/>
                                          </p:val>
                                        </p:tav>
                                      </p:tavLst>
                                    </p:anim>
                                    <p:anim calcmode="lin" valueType="num">
                                      <p:cBhvr additive="base">
                                        <p:cTn id="8" dur="500" fill="hold"/>
                                        <p:tgtEl>
                                          <p:spTgt spid="4465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653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962" name="Text Box 146"/>
          <p:cNvSpPr txBox="1"/>
          <p:nvPr/>
        </p:nvSpPr>
        <p:spPr>
          <a:xfrm>
            <a:off x="379730" y="823595"/>
            <a:ext cx="1066800" cy="579438"/>
          </a:xfrm>
          <a:prstGeom prst="rect">
            <a:avLst/>
          </a:prstGeom>
          <a:noFill/>
          <a:ln w="9525">
            <a:noFill/>
          </a:ln>
        </p:spPr>
        <p:txBody>
          <a:bodyPr anchor="ctr">
            <a:spAutoFit/>
          </a:bodyPr>
          <a:lstStyle/>
          <a:p>
            <a:pPr lvl="0" eaLnBrk="1" hangingPunct="1">
              <a:spcBef>
                <a:spcPct val="50000"/>
              </a:spcBef>
            </a:pPr>
            <a:r>
              <a:rPr lang="zh-CN" altLang="en-US" sz="3200" i="1" dirty="0">
                <a:solidFill>
                  <a:srgbClr val="FF33CC"/>
                </a:solidFill>
                <a:latin typeface="Times New Roman" panose="02020603050405020304" pitchFamily="18" charset="0"/>
                <a:ea typeface="宋体" panose="02010600030101010101" pitchFamily="2" charset="-122"/>
              </a:rPr>
              <a:t>例.</a:t>
            </a:r>
            <a:endParaRPr lang="zh-CN" altLang="en-US" sz="2400" dirty="0">
              <a:solidFill>
                <a:schemeClr val="tx1"/>
              </a:solidFill>
              <a:latin typeface="Times New Roman" panose="02020603050405020304" pitchFamily="18" charset="0"/>
              <a:ea typeface="宋体" panose="02010600030101010101" pitchFamily="2" charset="-122"/>
            </a:endParaRPr>
          </a:p>
        </p:txBody>
      </p:sp>
      <p:sp>
        <p:nvSpPr>
          <p:cNvPr id="418963" name="AutoShape 147"/>
          <p:cNvSpPr/>
          <p:nvPr/>
        </p:nvSpPr>
        <p:spPr>
          <a:xfrm>
            <a:off x="5267960" y="2268220"/>
            <a:ext cx="457200" cy="457200"/>
          </a:xfrm>
          <a:prstGeom prst="rightArrow">
            <a:avLst>
              <a:gd name="adj1" fmla="val 50000"/>
              <a:gd name="adj2" fmla="val 25000"/>
            </a:avLst>
          </a:prstGeom>
          <a:solidFill>
            <a:srgbClr val="FF0000"/>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418964" name="Text Box 148"/>
          <p:cNvSpPr txBox="1"/>
          <p:nvPr/>
        </p:nvSpPr>
        <p:spPr>
          <a:xfrm>
            <a:off x="1076643" y="874395"/>
            <a:ext cx="1604962" cy="457200"/>
          </a:xfrm>
          <a:prstGeom prst="rect">
            <a:avLst/>
          </a:prstGeom>
          <a:noFill/>
          <a:ln w="9525">
            <a:noFill/>
          </a:ln>
        </p:spPr>
        <p:txBody>
          <a:bodyPr wrap="none" anchor="ctr">
            <a:spAutoFit/>
          </a:bodyPr>
          <a:lstStyle/>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求电流</a:t>
            </a:r>
            <a:r>
              <a:rPr lang="en-US" altLang="zh-CN" sz="2400" i="1" dirty="0">
                <a:solidFill>
                  <a:schemeClr val="tx1"/>
                </a:solidFill>
                <a:latin typeface="Times New Roman" panose="02020603050405020304" pitchFamily="18" charset="0"/>
                <a:ea typeface="宋体" panose="02010600030101010101" pitchFamily="2" charset="-122"/>
              </a:rPr>
              <a:t>I </a:t>
            </a:r>
            <a:r>
              <a:rPr lang="en-US" altLang="zh-CN" sz="2400" dirty="0">
                <a:solidFill>
                  <a:schemeClr val="tx1"/>
                </a:solidFill>
                <a:latin typeface="Times New Roman" panose="02020603050405020304" pitchFamily="18" charset="0"/>
                <a:ea typeface="宋体" panose="02010600030101010101" pitchFamily="2" charset="-122"/>
              </a:rPr>
              <a:t>。</a:t>
            </a:r>
          </a:p>
        </p:txBody>
      </p:sp>
      <p:grpSp>
        <p:nvGrpSpPr>
          <p:cNvPr id="418965" name="Group 149"/>
          <p:cNvGrpSpPr/>
          <p:nvPr/>
        </p:nvGrpSpPr>
        <p:grpSpPr>
          <a:xfrm>
            <a:off x="391160" y="1125220"/>
            <a:ext cx="4876800" cy="2743200"/>
            <a:chOff x="0" y="384"/>
            <a:chExt cx="3072" cy="1728"/>
          </a:xfrm>
        </p:grpSpPr>
        <p:sp>
          <p:nvSpPr>
            <p:cNvPr id="35908" name="Text Box 150"/>
            <p:cNvSpPr txBox="1"/>
            <p:nvPr/>
          </p:nvSpPr>
          <p:spPr>
            <a:xfrm>
              <a:off x="864" y="1824"/>
              <a:ext cx="48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12</a:t>
              </a:r>
              <a:r>
                <a:rPr lang="en-US" altLang="zh-CN" sz="2000" dirty="0">
                  <a:solidFill>
                    <a:schemeClr val="tx1"/>
                  </a:solidFill>
                  <a:latin typeface="Times New Roman" panose="02020603050405020304" pitchFamily="18" charset="0"/>
                  <a:ea typeface="宋体" panose="02010600030101010101" pitchFamily="2" charset="-122"/>
                </a:rPr>
                <a:t>V</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35909" name="Text Box 151"/>
            <p:cNvSpPr txBox="1"/>
            <p:nvPr/>
          </p:nvSpPr>
          <p:spPr>
            <a:xfrm>
              <a:off x="1008" y="1056"/>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2</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910" name="Text Box 152"/>
            <p:cNvSpPr txBox="1"/>
            <p:nvPr/>
          </p:nvSpPr>
          <p:spPr>
            <a:xfrm>
              <a:off x="1776" y="384"/>
              <a:ext cx="48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10</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911" name="Text Box 153"/>
            <p:cNvSpPr txBox="1"/>
            <p:nvPr/>
          </p:nvSpPr>
          <p:spPr>
            <a:xfrm>
              <a:off x="2496" y="1344"/>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912" name="Text Box 154"/>
            <p:cNvSpPr txBox="1"/>
            <p:nvPr/>
          </p:nvSpPr>
          <p:spPr>
            <a:xfrm>
              <a:off x="2496" y="816"/>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913" name="Text Box 155"/>
            <p:cNvSpPr txBox="1"/>
            <p:nvPr/>
          </p:nvSpPr>
          <p:spPr>
            <a:xfrm>
              <a:off x="2640" y="1104"/>
              <a:ext cx="43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24</a:t>
              </a:r>
              <a:r>
                <a:rPr lang="en-US" altLang="zh-CN" sz="2000" dirty="0">
                  <a:solidFill>
                    <a:schemeClr val="tx1"/>
                  </a:solidFill>
                  <a:latin typeface="Times New Roman" panose="02020603050405020304" pitchFamily="18" charset="0"/>
                  <a:ea typeface="宋体" panose="02010600030101010101" pitchFamily="2" charset="-122"/>
                </a:rPr>
                <a:t>V</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35914" name="Text Box 156"/>
            <p:cNvSpPr txBox="1"/>
            <p:nvPr/>
          </p:nvSpPr>
          <p:spPr>
            <a:xfrm>
              <a:off x="528" y="384"/>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5915" name="Text Box 157"/>
            <p:cNvSpPr txBox="1"/>
            <p:nvPr/>
          </p:nvSpPr>
          <p:spPr>
            <a:xfrm>
              <a:off x="480" y="1680"/>
              <a:ext cx="192"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5916" name="Text Box 158"/>
            <p:cNvSpPr txBox="1"/>
            <p:nvPr/>
          </p:nvSpPr>
          <p:spPr>
            <a:xfrm>
              <a:off x="0" y="1056"/>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4</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917" name="Rectangle 159"/>
            <p:cNvSpPr/>
            <p:nvPr/>
          </p:nvSpPr>
          <p:spPr>
            <a:xfrm>
              <a:off x="336" y="1056"/>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18" name="Text Box 160"/>
            <p:cNvSpPr txBox="1"/>
            <p:nvPr/>
          </p:nvSpPr>
          <p:spPr>
            <a:xfrm>
              <a:off x="564" y="1046"/>
              <a:ext cx="191" cy="288"/>
            </a:xfrm>
            <a:prstGeom prst="rect">
              <a:avLst/>
            </a:prstGeom>
            <a:noFill/>
            <a:ln w="9525">
              <a:noFill/>
            </a:ln>
          </p:spPr>
          <p:txBody>
            <a:bodyPr wrap="none"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5919" name="Text Box 161"/>
            <p:cNvSpPr txBox="1"/>
            <p:nvPr/>
          </p:nvSpPr>
          <p:spPr>
            <a:xfrm>
              <a:off x="720" y="1680"/>
              <a:ext cx="15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920" name="Line 162"/>
            <p:cNvSpPr/>
            <p:nvPr/>
          </p:nvSpPr>
          <p:spPr>
            <a:xfrm flipV="1">
              <a:off x="528" y="1056"/>
              <a:ext cx="0" cy="336"/>
            </a:xfrm>
            <a:prstGeom prst="line">
              <a:avLst/>
            </a:prstGeom>
            <a:ln w="9525" cap="flat" cmpd="sng">
              <a:solidFill>
                <a:schemeClr val="tx1"/>
              </a:solidFill>
              <a:prstDash val="solid"/>
              <a:headEnd type="none" w="med" len="med"/>
              <a:tailEnd type="stealth" w="sm" len="med"/>
            </a:ln>
          </p:spPr>
        </p:sp>
        <p:sp>
          <p:nvSpPr>
            <p:cNvPr id="35921" name="Text Box 163"/>
            <p:cNvSpPr txBox="1"/>
            <p:nvPr/>
          </p:nvSpPr>
          <p:spPr>
            <a:xfrm>
              <a:off x="1248" y="1680"/>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922" name="Line 164"/>
            <p:cNvSpPr/>
            <p:nvPr/>
          </p:nvSpPr>
          <p:spPr>
            <a:xfrm>
              <a:off x="1440" y="720"/>
              <a:ext cx="0" cy="384"/>
            </a:xfrm>
            <a:prstGeom prst="line">
              <a:avLst/>
            </a:prstGeom>
            <a:ln w="19050" cap="flat" cmpd="sng">
              <a:solidFill>
                <a:schemeClr val="tx1"/>
              </a:solidFill>
              <a:prstDash val="solid"/>
              <a:headEnd type="none" w="med" len="med"/>
              <a:tailEnd type="none" w="med" len="med"/>
            </a:ln>
          </p:spPr>
        </p:sp>
        <p:sp>
          <p:nvSpPr>
            <p:cNvPr id="35923" name="Line 165"/>
            <p:cNvSpPr/>
            <p:nvPr/>
          </p:nvSpPr>
          <p:spPr>
            <a:xfrm>
              <a:off x="384" y="720"/>
              <a:ext cx="1488" cy="0"/>
            </a:xfrm>
            <a:prstGeom prst="line">
              <a:avLst/>
            </a:prstGeom>
            <a:ln w="19050" cap="flat" cmpd="sng">
              <a:solidFill>
                <a:schemeClr val="tx1"/>
              </a:solidFill>
              <a:prstDash val="solid"/>
              <a:headEnd type="none" w="med" len="med"/>
              <a:tailEnd type="none" w="med" len="med"/>
            </a:ln>
          </p:spPr>
        </p:sp>
        <p:sp>
          <p:nvSpPr>
            <p:cNvPr id="35924" name="Line 166"/>
            <p:cNvSpPr/>
            <p:nvPr/>
          </p:nvSpPr>
          <p:spPr>
            <a:xfrm>
              <a:off x="384" y="1680"/>
              <a:ext cx="2112" cy="0"/>
            </a:xfrm>
            <a:prstGeom prst="line">
              <a:avLst/>
            </a:prstGeom>
            <a:ln w="19050" cap="flat" cmpd="sng">
              <a:solidFill>
                <a:schemeClr val="tx1"/>
              </a:solidFill>
              <a:prstDash val="solid"/>
              <a:headEnd type="none" w="med" len="med"/>
              <a:tailEnd type="none" w="med" len="med"/>
            </a:ln>
          </p:spPr>
        </p:sp>
        <p:sp>
          <p:nvSpPr>
            <p:cNvPr id="35925" name="Line 167"/>
            <p:cNvSpPr/>
            <p:nvPr/>
          </p:nvSpPr>
          <p:spPr>
            <a:xfrm>
              <a:off x="2496" y="720"/>
              <a:ext cx="0" cy="960"/>
            </a:xfrm>
            <a:prstGeom prst="line">
              <a:avLst/>
            </a:prstGeom>
            <a:ln w="19050" cap="flat" cmpd="sng">
              <a:solidFill>
                <a:schemeClr val="tx1"/>
              </a:solidFill>
              <a:prstDash val="solid"/>
              <a:headEnd type="none" w="med" len="med"/>
              <a:tailEnd type="none" w="med" len="med"/>
            </a:ln>
          </p:spPr>
        </p:sp>
        <p:sp>
          <p:nvSpPr>
            <p:cNvPr id="35926" name="Line 168"/>
            <p:cNvSpPr/>
            <p:nvPr/>
          </p:nvSpPr>
          <p:spPr>
            <a:xfrm>
              <a:off x="1440" y="1344"/>
              <a:ext cx="0" cy="336"/>
            </a:xfrm>
            <a:prstGeom prst="line">
              <a:avLst/>
            </a:prstGeom>
            <a:ln w="19050" cap="flat" cmpd="sng">
              <a:solidFill>
                <a:schemeClr val="tx1"/>
              </a:solidFill>
              <a:prstDash val="solid"/>
              <a:headEnd type="none" w="med" len="med"/>
              <a:tailEnd type="none" w="med" len="med"/>
            </a:ln>
          </p:spPr>
        </p:sp>
        <p:sp>
          <p:nvSpPr>
            <p:cNvPr id="35927" name="Line 169"/>
            <p:cNvSpPr/>
            <p:nvPr/>
          </p:nvSpPr>
          <p:spPr>
            <a:xfrm>
              <a:off x="2112" y="720"/>
              <a:ext cx="384" cy="0"/>
            </a:xfrm>
            <a:prstGeom prst="line">
              <a:avLst/>
            </a:prstGeom>
            <a:ln w="19050" cap="flat" cmpd="sng">
              <a:solidFill>
                <a:schemeClr val="tx1"/>
              </a:solidFill>
              <a:prstDash val="solid"/>
              <a:headEnd type="none" w="med" len="med"/>
              <a:tailEnd type="none" w="med" len="med"/>
            </a:ln>
          </p:spPr>
        </p:sp>
        <p:grpSp>
          <p:nvGrpSpPr>
            <p:cNvPr id="35928" name="Group 170"/>
            <p:cNvGrpSpPr/>
            <p:nvPr/>
          </p:nvGrpSpPr>
          <p:grpSpPr>
            <a:xfrm>
              <a:off x="960" y="1536"/>
              <a:ext cx="288" cy="283"/>
              <a:chOff x="1008" y="1536"/>
              <a:chExt cx="288" cy="283"/>
            </a:xfrm>
          </p:grpSpPr>
          <p:sp>
            <p:nvSpPr>
              <p:cNvPr id="35938" name="Oval 171"/>
              <p:cNvSpPr/>
              <p:nvPr/>
            </p:nvSpPr>
            <p:spPr>
              <a:xfrm>
                <a:off x="1008" y="1536"/>
                <a:ext cx="283" cy="283"/>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39" name="Line 172"/>
              <p:cNvSpPr/>
              <p:nvPr/>
            </p:nvSpPr>
            <p:spPr>
              <a:xfrm>
                <a:off x="1008" y="1680"/>
                <a:ext cx="288" cy="0"/>
              </a:xfrm>
              <a:prstGeom prst="line">
                <a:avLst/>
              </a:prstGeom>
              <a:ln w="19050" cap="flat" cmpd="sng">
                <a:solidFill>
                  <a:schemeClr val="tx1"/>
                </a:solidFill>
                <a:prstDash val="solid"/>
                <a:headEnd type="none" w="med" len="med"/>
                <a:tailEnd type="none" w="med" len="med"/>
              </a:ln>
            </p:spPr>
          </p:sp>
        </p:grpSp>
        <p:grpSp>
          <p:nvGrpSpPr>
            <p:cNvPr id="35929" name="Group 173"/>
            <p:cNvGrpSpPr/>
            <p:nvPr/>
          </p:nvGrpSpPr>
          <p:grpSpPr>
            <a:xfrm rot="5400000">
              <a:off x="2354" y="1106"/>
              <a:ext cx="288" cy="283"/>
              <a:chOff x="1008" y="1536"/>
              <a:chExt cx="288" cy="283"/>
            </a:xfrm>
          </p:grpSpPr>
          <p:sp>
            <p:nvSpPr>
              <p:cNvPr id="35936" name="Oval 174"/>
              <p:cNvSpPr/>
              <p:nvPr/>
            </p:nvSpPr>
            <p:spPr>
              <a:xfrm>
                <a:off x="1008" y="1536"/>
                <a:ext cx="283" cy="283"/>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37" name="Line 175"/>
              <p:cNvSpPr/>
              <p:nvPr/>
            </p:nvSpPr>
            <p:spPr>
              <a:xfrm>
                <a:off x="1008" y="1680"/>
                <a:ext cx="288" cy="0"/>
              </a:xfrm>
              <a:prstGeom prst="line">
                <a:avLst/>
              </a:prstGeom>
              <a:ln w="19050" cap="flat" cmpd="sng">
                <a:solidFill>
                  <a:schemeClr val="tx1"/>
                </a:solidFill>
                <a:prstDash val="solid"/>
                <a:headEnd type="none" w="med" len="med"/>
                <a:tailEnd type="none" w="med" len="med"/>
              </a:ln>
            </p:spPr>
          </p:sp>
        </p:grpSp>
        <p:sp>
          <p:nvSpPr>
            <p:cNvPr id="35930" name="Rectangle 176"/>
            <p:cNvSpPr/>
            <p:nvPr/>
          </p:nvSpPr>
          <p:spPr>
            <a:xfrm>
              <a:off x="1386" y="1072"/>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31" name="Rectangle 177"/>
            <p:cNvSpPr/>
            <p:nvPr/>
          </p:nvSpPr>
          <p:spPr>
            <a:xfrm rot="5400000">
              <a:off x="1925" y="587"/>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32" name="Line 178"/>
            <p:cNvSpPr/>
            <p:nvPr/>
          </p:nvSpPr>
          <p:spPr>
            <a:xfrm>
              <a:off x="384" y="720"/>
              <a:ext cx="0" cy="336"/>
            </a:xfrm>
            <a:prstGeom prst="line">
              <a:avLst/>
            </a:prstGeom>
            <a:ln w="19050" cap="flat" cmpd="sng">
              <a:solidFill>
                <a:schemeClr val="tx1"/>
              </a:solidFill>
              <a:prstDash val="solid"/>
              <a:headEnd type="none" w="med" len="med"/>
              <a:tailEnd type="none" w="med" len="med"/>
            </a:ln>
          </p:spPr>
        </p:sp>
        <p:sp>
          <p:nvSpPr>
            <p:cNvPr id="35933" name="Freeform 179"/>
            <p:cNvSpPr/>
            <p:nvPr/>
          </p:nvSpPr>
          <p:spPr>
            <a:xfrm>
              <a:off x="384" y="1338"/>
              <a:ext cx="1" cy="342"/>
            </a:xfrm>
            <a:custGeom>
              <a:avLst/>
              <a:gdLst/>
              <a:ahLst/>
              <a:cxnLst>
                <a:cxn ang="0">
                  <a:pos x="0" y="0"/>
                </a:cxn>
                <a:cxn ang="0">
                  <a:pos x="1" y="342"/>
                </a:cxn>
              </a:cxnLst>
              <a:rect l="0" t="0" r="0" b="0"/>
              <a:pathLst>
                <a:path w="1" h="342">
                  <a:moveTo>
                    <a:pt x="0" y="0"/>
                  </a:moveTo>
                  <a:lnTo>
                    <a:pt x="1" y="342"/>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34" name="Oval 180"/>
            <p:cNvSpPr/>
            <p:nvPr/>
          </p:nvSpPr>
          <p:spPr>
            <a:xfrm>
              <a:off x="604" y="672"/>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35" name="Oval 181"/>
            <p:cNvSpPr/>
            <p:nvPr/>
          </p:nvSpPr>
          <p:spPr>
            <a:xfrm>
              <a:off x="604" y="1632"/>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grpSp>
      <p:grpSp>
        <p:nvGrpSpPr>
          <p:cNvPr id="418998" name="Group 182"/>
          <p:cNvGrpSpPr/>
          <p:nvPr/>
        </p:nvGrpSpPr>
        <p:grpSpPr>
          <a:xfrm>
            <a:off x="5801360" y="1089660"/>
            <a:ext cx="3409950" cy="2330450"/>
            <a:chOff x="3516" y="452"/>
            <a:chExt cx="2148" cy="1468"/>
          </a:xfrm>
        </p:grpSpPr>
        <p:sp>
          <p:nvSpPr>
            <p:cNvPr id="35886" name="Text Box 183"/>
            <p:cNvSpPr txBox="1"/>
            <p:nvPr/>
          </p:nvSpPr>
          <p:spPr>
            <a:xfrm>
              <a:off x="3936" y="1056"/>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4</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887" name="Text Box 184"/>
            <p:cNvSpPr txBox="1"/>
            <p:nvPr/>
          </p:nvSpPr>
          <p:spPr>
            <a:xfrm>
              <a:off x="3516" y="1094"/>
              <a:ext cx="228"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5888" name="Line 185"/>
            <p:cNvSpPr/>
            <p:nvPr/>
          </p:nvSpPr>
          <p:spPr>
            <a:xfrm flipV="1">
              <a:off x="3744" y="1056"/>
              <a:ext cx="0" cy="336"/>
            </a:xfrm>
            <a:prstGeom prst="line">
              <a:avLst/>
            </a:prstGeom>
            <a:ln w="9525" cap="flat" cmpd="sng">
              <a:solidFill>
                <a:schemeClr val="tx1"/>
              </a:solidFill>
              <a:prstDash val="solid"/>
              <a:headEnd type="none" w="med" len="med"/>
              <a:tailEnd type="triangle" w="med" len="med"/>
            </a:ln>
          </p:spPr>
        </p:sp>
        <p:sp>
          <p:nvSpPr>
            <p:cNvPr id="35889" name="Text Box 186"/>
            <p:cNvSpPr txBox="1"/>
            <p:nvPr/>
          </p:nvSpPr>
          <p:spPr>
            <a:xfrm flipH="1">
              <a:off x="3936" y="452"/>
              <a:ext cx="289"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5890" name="Text Box 187"/>
            <p:cNvSpPr txBox="1"/>
            <p:nvPr/>
          </p:nvSpPr>
          <p:spPr>
            <a:xfrm flipH="1">
              <a:off x="3984" y="1632"/>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5891" name="Rectangle 188"/>
            <p:cNvSpPr/>
            <p:nvPr/>
          </p:nvSpPr>
          <p:spPr>
            <a:xfrm flipH="1">
              <a:off x="4464" y="1056"/>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92" name="Text Box 189"/>
            <p:cNvSpPr txBox="1"/>
            <p:nvPr/>
          </p:nvSpPr>
          <p:spPr>
            <a:xfrm flipH="1">
              <a:off x="4512" y="1056"/>
              <a:ext cx="624" cy="28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G</a:t>
              </a:r>
              <a:r>
                <a:rPr lang="en-US" altLang="zh-CN" sz="2400" baseline="-25000" dirty="0">
                  <a:solidFill>
                    <a:schemeClr val="tx1"/>
                  </a:solidFill>
                  <a:latin typeface="Times New Roman" panose="02020603050405020304" pitchFamily="18" charset="0"/>
                  <a:ea typeface="宋体" panose="02010600030101010101" pitchFamily="2" charset="-122"/>
                </a:rPr>
                <a:t>i</a:t>
              </a:r>
              <a:r>
                <a:rPr lang="en-US" altLang="zh-CN" sz="2400" dirty="0">
                  <a:solidFill>
                    <a:schemeClr val="tx1"/>
                  </a:solidFill>
                  <a:latin typeface="Times New Roman" panose="02020603050405020304" pitchFamily="18" charset="0"/>
                  <a:ea typeface="宋体" panose="02010600030101010101" pitchFamily="2" charset="-122"/>
                </a:rPr>
                <a:t>(</a:t>
              </a: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2400" baseline="-25000" dirty="0">
                  <a:solidFill>
                    <a:schemeClr val="tx1"/>
                  </a:solidFill>
                  <a:latin typeface="Times New Roman" panose="02020603050405020304" pitchFamily="18" charset="0"/>
                  <a:ea typeface="宋体" panose="02010600030101010101" pitchFamily="2" charset="-122"/>
                </a:rPr>
                <a:t>i</a:t>
              </a:r>
              <a:r>
                <a:rPr lang="en-US" altLang="zh-CN" sz="2400" dirty="0">
                  <a:solidFill>
                    <a:schemeClr val="tx1"/>
                  </a:solidFill>
                  <a:latin typeface="Times New Roman" panose="02020603050405020304" pitchFamily="18" charset="0"/>
                  <a:ea typeface="宋体" panose="02010600030101010101" pitchFamily="2" charset="-122"/>
                </a:rPr>
                <a:t>)</a:t>
              </a:r>
            </a:p>
          </p:txBody>
        </p:sp>
        <p:sp>
          <p:nvSpPr>
            <p:cNvPr id="35893" name="Oval 190"/>
            <p:cNvSpPr/>
            <p:nvPr/>
          </p:nvSpPr>
          <p:spPr>
            <a:xfrm flipH="1">
              <a:off x="5088" y="1104"/>
              <a:ext cx="227" cy="227"/>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94" name="Text Box 191"/>
            <p:cNvSpPr txBox="1"/>
            <p:nvPr/>
          </p:nvSpPr>
          <p:spPr>
            <a:xfrm flipH="1">
              <a:off x="5376" y="1056"/>
              <a:ext cx="288" cy="518"/>
            </a:xfrm>
            <a:prstGeom prst="rect">
              <a:avLst/>
            </a:prstGeom>
            <a:noFill/>
            <a:ln w="9525">
              <a:noFill/>
            </a:ln>
          </p:spPr>
          <p:txBody>
            <a:bodyPr>
              <a:spAutoFit/>
            </a:bodyPr>
            <a:lstStyle/>
            <a:p>
              <a:pPr lvl="0" algn="l"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r>
                <a:rPr lang="en-US" altLang="zh-CN" sz="2400" baseline="-25000" dirty="0">
                  <a:solidFill>
                    <a:schemeClr val="tx1"/>
                  </a:solidFill>
                  <a:latin typeface="Times New Roman" panose="02020603050405020304" pitchFamily="18" charset="0"/>
                  <a:ea typeface="宋体" panose="02010600030101010101" pitchFamily="2" charset="-122"/>
                </a:rPr>
                <a:t>sc</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35895" name="Oval 192"/>
            <p:cNvSpPr/>
            <p:nvPr/>
          </p:nvSpPr>
          <p:spPr>
            <a:xfrm flipH="1">
              <a:off x="4032" y="1584"/>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96" name="Oval 193"/>
            <p:cNvSpPr/>
            <p:nvPr/>
          </p:nvSpPr>
          <p:spPr>
            <a:xfrm flipH="1">
              <a:off x="4019" y="740"/>
              <a:ext cx="61" cy="61"/>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97" name="Freeform 194"/>
            <p:cNvSpPr/>
            <p:nvPr/>
          </p:nvSpPr>
          <p:spPr>
            <a:xfrm>
              <a:off x="3888" y="1614"/>
              <a:ext cx="1320" cy="3"/>
            </a:xfrm>
            <a:custGeom>
              <a:avLst/>
              <a:gdLst/>
              <a:ahLst/>
              <a:cxnLst>
                <a:cxn ang="0">
                  <a:pos x="1320" y="3"/>
                </a:cxn>
                <a:cxn ang="0">
                  <a:pos x="0" y="0"/>
                </a:cxn>
              </a:cxnLst>
              <a:rect l="0" t="0" r="0" b="0"/>
              <a:pathLst>
                <a:path w="1320" h="3">
                  <a:moveTo>
                    <a:pt x="1320" y="3"/>
                  </a:moveTo>
                  <a:lnTo>
                    <a:pt x="0"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898" name="Freeform 195"/>
            <p:cNvSpPr/>
            <p:nvPr/>
          </p:nvSpPr>
          <p:spPr>
            <a:xfrm>
              <a:off x="3888" y="780"/>
              <a:ext cx="1323" cy="1"/>
            </a:xfrm>
            <a:custGeom>
              <a:avLst/>
              <a:gdLst/>
              <a:ahLst/>
              <a:cxnLst>
                <a:cxn ang="0">
                  <a:pos x="1323" y="0"/>
                </a:cxn>
                <a:cxn ang="0">
                  <a:pos x="0" y="0"/>
                </a:cxn>
              </a:cxnLst>
              <a:rect l="0" t="0" r="0" b="0"/>
              <a:pathLst>
                <a:path w="1323" h="1">
                  <a:moveTo>
                    <a:pt x="1323" y="0"/>
                  </a:moveTo>
                  <a:lnTo>
                    <a:pt x="0"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899" name="Freeform 196"/>
            <p:cNvSpPr/>
            <p:nvPr/>
          </p:nvSpPr>
          <p:spPr>
            <a:xfrm flipH="1">
              <a:off x="4511" y="780"/>
              <a:ext cx="1" cy="276"/>
            </a:xfrm>
            <a:custGeom>
              <a:avLst/>
              <a:gdLst/>
              <a:ahLst/>
              <a:cxnLst>
                <a:cxn ang="0">
                  <a:pos x="0" y="0"/>
                </a:cxn>
                <a:cxn ang="0">
                  <a:pos x="1" y="276"/>
                </a:cxn>
              </a:cxnLst>
              <a:rect l="0" t="0" r="0" b="0"/>
              <a:pathLst>
                <a:path w="1" h="276">
                  <a:moveTo>
                    <a:pt x="0" y="0"/>
                  </a:moveTo>
                  <a:lnTo>
                    <a:pt x="1" y="276"/>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0" name="Freeform 197"/>
            <p:cNvSpPr/>
            <p:nvPr/>
          </p:nvSpPr>
          <p:spPr>
            <a:xfrm flipH="1">
              <a:off x="4511" y="1344"/>
              <a:ext cx="1" cy="273"/>
            </a:xfrm>
            <a:custGeom>
              <a:avLst/>
              <a:gdLst/>
              <a:ahLst/>
              <a:cxnLst>
                <a:cxn ang="0">
                  <a:pos x="0" y="0"/>
                </a:cxn>
                <a:cxn ang="0">
                  <a:pos x="0" y="273"/>
                </a:cxn>
              </a:cxnLst>
              <a:rect l="0" t="0" r="0" b="0"/>
              <a:pathLst>
                <a:path w="1" h="273">
                  <a:moveTo>
                    <a:pt x="0" y="0"/>
                  </a:moveTo>
                  <a:lnTo>
                    <a:pt x="0" y="27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1" name="Freeform 198"/>
            <p:cNvSpPr/>
            <p:nvPr/>
          </p:nvSpPr>
          <p:spPr>
            <a:xfrm flipH="1">
              <a:off x="5207" y="783"/>
              <a:ext cx="1" cy="324"/>
            </a:xfrm>
            <a:custGeom>
              <a:avLst/>
              <a:gdLst/>
              <a:ahLst/>
              <a:cxnLst>
                <a:cxn ang="0">
                  <a:pos x="0" y="0"/>
                </a:cxn>
                <a:cxn ang="0">
                  <a:pos x="0" y="324"/>
                </a:cxn>
              </a:cxnLst>
              <a:rect l="0" t="0" r="0" b="0"/>
              <a:pathLst>
                <a:path w="1" h="324">
                  <a:moveTo>
                    <a:pt x="0" y="0"/>
                  </a:moveTo>
                  <a:lnTo>
                    <a:pt x="0" y="32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2" name="Freeform 199"/>
            <p:cNvSpPr/>
            <p:nvPr/>
          </p:nvSpPr>
          <p:spPr>
            <a:xfrm flipH="1">
              <a:off x="5207" y="1338"/>
              <a:ext cx="1" cy="285"/>
            </a:xfrm>
            <a:custGeom>
              <a:avLst/>
              <a:gdLst/>
              <a:ahLst/>
              <a:cxnLst>
                <a:cxn ang="0">
                  <a:pos x="0" y="0"/>
                </a:cxn>
                <a:cxn ang="0">
                  <a:pos x="0" y="285"/>
                </a:cxn>
              </a:cxnLst>
              <a:rect l="0" t="0" r="0" b="0"/>
              <a:pathLst>
                <a:path w="1" h="285">
                  <a:moveTo>
                    <a:pt x="0" y="0"/>
                  </a:moveTo>
                  <a:lnTo>
                    <a:pt x="0" y="285"/>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3" name="Freeform 200"/>
            <p:cNvSpPr/>
            <p:nvPr/>
          </p:nvSpPr>
          <p:spPr>
            <a:xfrm flipH="1">
              <a:off x="5091" y="1218"/>
              <a:ext cx="225" cy="1"/>
            </a:xfrm>
            <a:custGeom>
              <a:avLst/>
              <a:gdLst/>
              <a:ahLst/>
              <a:cxnLst>
                <a:cxn ang="0">
                  <a:pos x="0" y="0"/>
                </a:cxn>
                <a:cxn ang="0">
                  <a:pos x="225" y="0"/>
                </a:cxn>
              </a:cxnLst>
              <a:rect l="0" t="0" r="0" b="0"/>
              <a:pathLst>
                <a:path w="225" h="1">
                  <a:moveTo>
                    <a:pt x="0" y="0"/>
                  </a:moveTo>
                  <a:lnTo>
                    <a:pt x="225"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4" name="Line 201"/>
            <p:cNvSpPr/>
            <p:nvPr/>
          </p:nvSpPr>
          <p:spPr>
            <a:xfrm flipH="1" flipV="1">
              <a:off x="5376" y="1056"/>
              <a:ext cx="0" cy="316"/>
            </a:xfrm>
            <a:prstGeom prst="line">
              <a:avLst/>
            </a:prstGeom>
            <a:ln w="19050" cap="flat" cmpd="sng">
              <a:solidFill>
                <a:schemeClr val="tx1"/>
              </a:solidFill>
              <a:prstDash val="solid"/>
              <a:headEnd type="none" w="med" len="med"/>
              <a:tailEnd type="stealth" w="sm" len="med"/>
            </a:ln>
          </p:spPr>
        </p:sp>
        <p:sp>
          <p:nvSpPr>
            <p:cNvPr id="35905" name="Rectangle 202"/>
            <p:cNvSpPr/>
            <p:nvPr/>
          </p:nvSpPr>
          <p:spPr>
            <a:xfrm flipH="1">
              <a:off x="3840" y="1044"/>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906" name="Freeform 203"/>
            <p:cNvSpPr/>
            <p:nvPr/>
          </p:nvSpPr>
          <p:spPr>
            <a:xfrm flipH="1">
              <a:off x="3887" y="780"/>
              <a:ext cx="1" cy="276"/>
            </a:xfrm>
            <a:custGeom>
              <a:avLst/>
              <a:gdLst/>
              <a:ahLst/>
              <a:cxnLst>
                <a:cxn ang="0">
                  <a:pos x="0" y="0"/>
                </a:cxn>
                <a:cxn ang="0">
                  <a:pos x="1" y="276"/>
                </a:cxn>
              </a:cxnLst>
              <a:rect l="0" t="0" r="0" b="0"/>
              <a:pathLst>
                <a:path w="1" h="276">
                  <a:moveTo>
                    <a:pt x="0" y="0"/>
                  </a:moveTo>
                  <a:lnTo>
                    <a:pt x="1" y="276"/>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907" name="Freeform 204"/>
            <p:cNvSpPr/>
            <p:nvPr/>
          </p:nvSpPr>
          <p:spPr>
            <a:xfrm flipH="1">
              <a:off x="3887" y="1344"/>
              <a:ext cx="1" cy="273"/>
            </a:xfrm>
            <a:custGeom>
              <a:avLst/>
              <a:gdLst/>
              <a:ahLst/>
              <a:cxnLst>
                <a:cxn ang="0">
                  <a:pos x="0" y="0"/>
                </a:cxn>
                <a:cxn ang="0">
                  <a:pos x="0" y="273"/>
                </a:cxn>
              </a:cxnLst>
              <a:rect l="0" t="0" r="0" b="0"/>
              <a:pathLst>
                <a:path w="1" h="273">
                  <a:moveTo>
                    <a:pt x="0" y="0"/>
                  </a:moveTo>
                  <a:lnTo>
                    <a:pt x="0" y="27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grpSp>
      <p:sp>
        <p:nvSpPr>
          <p:cNvPr id="419021" name="Text Box 205"/>
          <p:cNvSpPr txBox="1"/>
          <p:nvPr/>
        </p:nvSpPr>
        <p:spPr>
          <a:xfrm>
            <a:off x="1077913" y="3689985"/>
            <a:ext cx="1136650" cy="457200"/>
          </a:xfrm>
          <a:prstGeom prst="rect">
            <a:avLst/>
          </a:prstGeom>
          <a:noFill/>
          <a:ln w="9525">
            <a:noFill/>
          </a:ln>
        </p:spPr>
        <p:txBody>
          <a:bodyPr wrap="none" anchor="ctr">
            <a:spAutoFit/>
          </a:bodyPr>
          <a:lstStyle/>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(1)求</a:t>
            </a:r>
            <a:r>
              <a:rPr lang="en-US" altLang="zh-CN" sz="2400" i="1" dirty="0">
                <a:solidFill>
                  <a:schemeClr val="tx1"/>
                </a:solidFill>
                <a:latin typeface="Times New Roman" panose="02020603050405020304" pitchFamily="18" charset="0"/>
                <a:ea typeface="宋体" panose="02010600030101010101" pitchFamily="2" charset="-122"/>
              </a:rPr>
              <a:t>I</a:t>
            </a:r>
            <a:r>
              <a:rPr lang="en-US" altLang="zh-CN" sz="2400" baseline="-25000" dirty="0">
                <a:solidFill>
                  <a:schemeClr val="tx1"/>
                </a:solidFill>
                <a:latin typeface="Times New Roman" panose="02020603050405020304" pitchFamily="18" charset="0"/>
                <a:ea typeface="宋体" panose="02010600030101010101" pitchFamily="2" charset="-122"/>
              </a:rPr>
              <a:t>sc</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419022" name="Text Box 206"/>
          <p:cNvSpPr txBox="1"/>
          <p:nvPr/>
        </p:nvSpPr>
        <p:spPr>
          <a:xfrm>
            <a:off x="5351463" y="4146868"/>
            <a:ext cx="1800225" cy="579437"/>
          </a:xfrm>
          <a:prstGeom prst="rect">
            <a:avLst/>
          </a:prstGeom>
          <a:noFill/>
          <a:ln w="9525">
            <a:noFill/>
          </a:ln>
        </p:spPr>
        <p:txBody>
          <a:bodyPr wrap="none" anchor="ctr">
            <a:spAutoFit/>
          </a:bodyPr>
          <a:lstStyle/>
          <a:p>
            <a:pPr lvl="0" eaLnBrk="1" hangingPunct="1">
              <a:spcBef>
                <a:spcPct val="50000"/>
              </a:spcBef>
            </a:pP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1</a:t>
            </a:r>
            <a:r>
              <a:rPr lang="en-US" altLang="zh-CN" sz="2400" dirty="0">
                <a:solidFill>
                  <a:schemeClr val="tx1"/>
                </a:solidFill>
                <a:latin typeface="Times New Roman" panose="02020603050405020304" pitchFamily="18" charset="0"/>
                <a:ea typeface="宋体" panose="02010600030101010101" pitchFamily="2" charset="-122"/>
              </a:rPr>
              <a:t> =12/2=6A</a:t>
            </a:r>
          </a:p>
        </p:txBody>
      </p:sp>
      <p:sp>
        <p:nvSpPr>
          <p:cNvPr id="419023" name="Text Box 207"/>
          <p:cNvSpPr txBox="1"/>
          <p:nvPr/>
        </p:nvSpPr>
        <p:spPr>
          <a:xfrm>
            <a:off x="5275263" y="4832668"/>
            <a:ext cx="2862262" cy="579437"/>
          </a:xfrm>
          <a:prstGeom prst="rect">
            <a:avLst/>
          </a:prstGeom>
          <a:noFill/>
          <a:ln w="9525">
            <a:noFill/>
          </a:ln>
        </p:spPr>
        <p:txBody>
          <a:bodyPr wrap="none" anchor="ctr">
            <a:spAutoFit/>
          </a:bodyPr>
          <a:lstStyle/>
          <a:p>
            <a:pPr lvl="0"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 </a:t>
            </a: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2</a:t>
            </a:r>
            <a:r>
              <a:rPr lang="en-US" altLang="zh-CN" sz="2400" dirty="0">
                <a:solidFill>
                  <a:schemeClr val="tx1"/>
                </a:solidFill>
                <a:latin typeface="Times New Roman" panose="02020603050405020304" pitchFamily="18" charset="0"/>
                <a:ea typeface="宋体" panose="02010600030101010101" pitchFamily="2" charset="-122"/>
              </a:rPr>
              <a:t>=(24+12)/10=3.6A</a:t>
            </a:r>
            <a:endParaRPr lang="en-US" altLang="zh-CN" baseline="-25000" dirty="0">
              <a:solidFill>
                <a:schemeClr val="tx1"/>
              </a:solidFill>
              <a:latin typeface="Times New Roman" panose="02020603050405020304" pitchFamily="18" charset="0"/>
              <a:ea typeface="宋体" panose="02010600030101010101" pitchFamily="2" charset="-122"/>
            </a:endParaRPr>
          </a:p>
        </p:txBody>
      </p:sp>
      <p:sp>
        <p:nvSpPr>
          <p:cNvPr id="419024" name="Text Box 208"/>
          <p:cNvSpPr txBox="1"/>
          <p:nvPr/>
        </p:nvSpPr>
        <p:spPr>
          <a:xfrm>
            <a:off x="5346700" y="5821363"/>
            <a:ext cx="3602038" cy="579437"/>
          </a:xfrm>
          <a:prstGeom prst="rect">
            <a:avLst/>
          </a:prstGeom>
          <a:noFill/>
          <a:ln w="9525">
            <a:noFill/>
          </a:ln>
        </p:spPr>
        <p:txBody>
          <a:bodyPr wrap="none" anchor="ctr">
            <a:spAutoFit/>
          </a:bodyPr>
          <a:lstStyle/>
          <a:p>
            <a:pPr lvl="0" eaLnBrk="1" hangingPunct="1">
              <a:spcBef>
                <a:spcPct val="50000"/>
              </a:spcBef>
            </a:pP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sc</a:t>
            </a:r>
            <a:r>
              <a:rPr lang="en-US" altLang="zh-CN" sz="2400" dirty="0">
                <a:solidFill>
                  <a:schemeClr val="tx1"/>
                </a:solidFill>
                <a:latin typeface="Times New Roman" panose="02020603050405020304" pitchFamily="18" charset="0"/>
                <a:ea typeface="宋体" panose="02010600030101010101" pitchFamily="2" charset="-122"/>
              </a:rPr>
              <a:t>=</a:t>
            </a:r>
            <a:r>
              <a:rPr lang="en-US" altLang="zh-CN" sz="2400" dirty="0">
                <a:solidFill>
                  <a:schemeClr val="tx1"/>
                </a:solidFill>
                <a:latin typeface="宋体" panose="02010600030101010101" pitchFamily="2" charset="-122"/>
                <a:ea typeface="宋体" panose="02010600030101010101" pitchFamily="2" charset="-122"/>
              </a:rPr>
              <a:t>-</a:t>
            </a: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1</a:t>
            </a:r>
            <a:r>
              <a:rPr lang="en-US" altLang="zh-CN" sz="2400" dirty="0">
                <a:solidFill>
                  <a:schemeClr val="tx1"/>
                </a:solidFill>
                <a:latin typeface="宋体" panose="02010600030101010101" pitchFamily="2" charset="-122"/>
                <a:ea typeface="宋体" panose="02010600030101010101" pitchFamily="2" charset="-122"/>
              </a:rPr>
              <a:t>-</a:t>
            </a: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2</a:t>
            </a:r>
            <a:r>
              <a:rPr lang="en-US" altLang="zh-CN" sz="2400" dirty="0">
                <a:solidFill>
                  <a:schemeClr val="tx1"/>
                </a:solidFill>
                <a:latin typeface="Times New Roman" panose="02020603050405020304" pitchFamily="18" charset="0"/>
                <a:ea typeface="宋体" panose="02010600030101010101" pitchFamily="2" charset="-122"/>
              </a:rPr>
              <a:t>=</a:t>
            </a:r>
            <a:r>
              <a:rPr lang="en-US" altLang="zh-CN" sz="2400" dirty="0">
                <a:solidFill>
                  <a:schemeClr val="tx1"/>
                </a:solidFill>
                <a:latin typeface="宋体" panose="02010600030101010101" pitchFamily="2" charset="-122"/>
                <a:ea typeface="宋体" panose="02010600030101010101" pitchFamily="2" charset="-122"/>
              </a:rPr>
              <a:t>-</a:t>
            </a:r>
            <a:r>
              <a:rPr lang="en-US" altLang="zh-CN" sz="2400" dirty="0">
                <a:solidFill>
                  <a:schemeClr val="tx1"/>
                </a:solidFill>
                <a:latin typeface="Times New Roman" panose="02020603050405020304" pitchFamily="18" charset="0"/>
                <a:ea typeface="宋体" panose="02010600030101010101" pitchFamily="2" charset="-122"/>
              </a:rPr>
              <a:t> 3.6</a:t>
            </a:r>
            <a:r>
              <a:rPr lang="en-US" altLang="zh-CN" sz="2400" dirty="0">
                <a:solidFill>
                  <a:schemeClr val="tx1"/>
                </a:solidFill>
                <a:latin typeface="宋体" panose="02010600030101010101" pitchFamily="2" charset="-122"/>
                <a:ea typeface="宋体" panose="02010600030101010101" pitchFamily="2" charset="-122"/>
              </a:rPr>
              <a:t>-</a:t>
            </a:r>
            <a:r>
              <a:rPr lang="en-US" altLang="zh-CN" sz="2400" dirty="0">
                <a:solidFill>
                  <a:schemeClr val="tx1"/>
                </a:solidFill>
                <a:latin typeface="Times New Roman" panose="02020603050405020304" pitchFamily="18" charset="0"/>
                <a:ea typeface="宋体" panose="02010600030101010101" pitchFamily="2" charset="-122"/>
              </a:rPr>
              <a:t>6=</a:t>
            </a:r>
            <a:r>
              <a:rPr lang="en-US" altLang="zh-CN" sz="2400" dirty="0">
                <a:solidFill>
                  <a:schemeClr val="tx1"/>
                </a:solidFill>
                <a:latin typeface="宋体" panose="02010600030101010101" pitchFamily="2" charset="-122"/>
                <a:ea typeface="宋体" panose="02010600030101010101" pitchFamily="2" charset="-122"/>
              </a:rPr>
              <a:t>-</a:t>
            </a:r>
            <a:r>
              <a:rPr lang="en-US" altLang="zh-CN" sz="2400" dirty="0">
                <a:solidFill>
                  <a:schemeClr val="tx1"/>
                </a:solidFill>
                <a:latin typeface="Times New Roman" panose="02020603050405020304" pitchFamily="18" charset="0"/>
                <a:ea typeface="宋体" panose="02010600030101010101" pitchFamily="2" charset="-122"/>
              </a:rPr>
              <a:t>9.6A</a:t>
            </a:r>
          </a:p>
        </p:txBody>
      </p:sp>
      <p:sp>
        <p:nvSpPr>
          <p:cNvPr id="419025" name="Text Box 209"/>
          <p:cNvSpPr txBox="1"/>
          <p:nvPr/>
        </p:nvSpPr>
        <p:spPr>
          <a:xfrm>
            <a:off x="247650" y="3628708"/>
            <a:ext cx="1066800" cy="579437"/>
          </a:xfrm>
          <a:prstGeom prst="rect">
            <a:avLst/>
          </a:prstGeom>
          <a:noFill/>
          <a:ln w="9525">
            <a:noFill/>
          </a:ln>
        </p:spPr>
        <p:txBody>
          <a:bodyPr anchor="ctr">
            <a:spAutoFit/>
          </a:bodyPr>
          <a:lstStyle/>
          <a:p>
            <a:pPr lvl="0" eaLnBrk="1" hangingPunct="1">
              <a:spcBef>
                <a:spcPct val="50000"/>
              </a:spcBef>
            </a:pPr>
            <a:r>
              <a:rPr lang="zh-CN" altLang="en-US" sz="3200" i="1" dirty="0">
                <a:solidFill>
                  <a:srgbClr val="FF33CC"/>
                </a:solidFill>
                <a:latin typeface="Times New Roman" panose="02020603050405020304" pitchFamily="18" charset="0"/>
                <a:ea typeface="宋体" panose="02010600030101010101" pitchFamily="2" charset="-122"/>
              </a:rPr>
              <a:t>解：</a:t>
            </a:r>
            <a:endParaRPr lang="zh-CN" altLang="en-US" sz="2400" dirty="0">
              <a:solidFill>
                <a:schemeClr val="tx1"/>
              </a:solidFill>
              <a:latin typeface="Times New Roman" panose="02020603050405020304" pitchFamily="18" charset="0"/>
              <a:ea typeface="宋体" panose="02010600030101010101" pitchFamily="2" charset="-122"/>
            </a:endParaRPr>
          </a:p>
        </p:txBody>
      </p:sp>
      <p:grpSp>
        <p:nvGrpSpPr>
          <p:cNvPr id="419026" name="Group 210"/>
          <p:cNvGrpSpPr/>
          <p:nvPr/>
        </p:nvGrpSpPr>
        <p:grpSpPr>
          <a:xfrm>
            <a:off x="933450" y="3903980"/>
            <a:ext cx="4267200" cy="2667000"/>
            <a:chOff x="432" y="2496"/>
            <a:chExt cx="2688" cy="1680"/>
          </a:xfrm>
        </p:grpSpPr>
        <p:sp>
          <p:nvSpPr>
            <p:cNvPr id="35853" name="Text Box 211"/>
            <p:cNvSpPr txBox="1"/>
            <p:nvPr/>
          </p:nvSpPr>
          <p:spPr>
            <a:xfrm>
              <a:off x="1056" y="3168"/>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2</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854" name="Text Box 212"/>
            <p:cNvSpPr txBox="1"/>
            <p:nvPr/>
          </p:nvSpPr>
          <p:spPr>
            <a:xfrm>
              <a:off x="1824" y="2496"/>
              <a:ext cx="48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10</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5855" name="Text Box 213"/>
            <p:cNvSpPr txBox="1"/>
            <p:nvPr/>
          </p:nvSpPr>
          <p:spPr>
            <a:xfrm>
              <a:off x="2544" y="3456"/>
              <a:ext cx="19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856" name="Text Box 214"/>
            <p:cNvSpPr txBox="1"/>
            <p:nvPr/>
          </p:nvSpPr>
          <p:spPr>
            <a:xfrm>
              <a:off x="2544" y="2928"/>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857" name="Text Box 215"/>
            <p:cNvSpPr txBox="1"/>
            <p:nvPr/>
          </p:nvSpPr>
          <p:spPr>
            <a:xfrm>
              <a:off x="2688" y="3216"/>
              <a:ext cx="43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24</a:t>
              </a:r>
              <a:r>
                <a:rPr lang="en-US" altLang="zh-CN" sz="2000" dirty="0">
                  <a:solidFill>
                    <a:schemeClr val="tx1"/>
                  </a:solidFill>
                  <a:latin typeface="Times New Roman" panose="02020603050405020304" pitchFamily="18" charset="0"/>
                  <a:ea typeface="宋体" panose="02010600030101010101" pitchFamily="2" charset="-122"/>
                </a:rPr>
                <a:t>V</a:t>
              </a:r>
              <a:endParaRPr lang="en-US" altLang="zh-CN" sz="2400" dirty="0">
                <a:solidFill>
                  <a:schemeClr val="tx1"/>
                </a:solidFill>
                <a:latin typeface="Times New Roman" panose="02020603050405020304" pitchFamily="18" charset="0"/>
                <a:ea typeface="宋体" panose="02010600030101010101" pitchFamily="2" charset="-122"/>
              </a:endParaRPr>
            </a:p>
          </p:txBody>
        </p:sp>
        <p:sp>
          <p:nvSpPr>
            <p:cNvPr id="35858" name="Text Box 216"/>
            <p:cNvSpPr txBox="1"/>
            <p:nvPr/>
          </p:nvSpPr>
          <p:spPr>
            <a:xfrm>
              <a:off x="576" y="2496"/>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5859" name="Text Box 217"/>
            <p:cNvSpPr txBox="1"/>
            <p:nvPr/>
          </p:nvSpPr>
          <p:spPr>
            <a:xfrm>
              <a:off x="528" y="3792"/>
              <a:ext cx="192"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5860" name="Text Box 218"/>
            <p:cNvSpPr txBox="1"/>
            <p:nvPr/>
          </p:nvSpPr>
          <p:spPr>
            <a:xfrm>
              <a:off x="523" y="3189"/>
              <a:ext cx="298"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r>
                <a:rPr lang="en-US" altLang="zh-CN" sz="2400" baseline="-25000" dirty="0">
                  <a:solidFill>
                    <a:schemeClr val="tx1"/>
                  </a:solidFill>
                  <a:latin typeface="Times New Roman" panose="02020603050405020304" pitchFamily="18" charset="0"/>
                  <a:ea typeface="宋体" panose="02010600030101010101" pitchFamily="2" charset="-122"/>
                </a:rPr>
                <a:t>sc</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5861" name="Text Box 219"/>
            <p:cNvSpPr txBox="1"/>
            <p:nvPr/>
          </p:nvSpPr>
          <p:spPr>
            <a:xfrm>
              <a:off x="768" y="3792"/>
              <a:ext cx="15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862" name="Line 220"/>
            <p:cNvSpPr/>
            <p:nvPr/>
          </p:nvSpPr>
          <p:spPr>
            <a:xfrm>
              <a:off x="528" y="3120"/>
              <a:ext cx="0" cy="336"/>
            </a:xfrm>
            <a:prstGeom prst="line">
              <a:avLst/>
            </a:prstGeom>
            <a:ln w="9525" cap="flat" cmpd="sng">
              <a:solidFill>
                <a:schemeClr val="tx1"/>
              </a:solidFill>
              <a:prstDash val="solid"/>
              <a:headEnd type="none" w="med" len="med"/>
              <a:tailEnd type="stealth" w="sm" len="med"/>
            </a:ln>
          </p:spPr>
        </p:sp>
        <p:sp>
          <p:nvSpPr>
            <p:cNvPr id="35863" name="Text Box 221"/>
            <p:cNvSpPr txBox="1"/>
            <p:nvPr/>
          </p:nvSpPr>
          <p:spPr>
            <a:xfrm>
              <a:off x="1296" y="3792"/>
              <a:ext cx="24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a:t>
              </a:r>
            </a:p>
          </p:txBody>
        </p:sp>
        <p:sp>
          <p:nvSpPr>
            <p:cNvPr id="35864" name="Line 222"/>
            <p:cNvSpPr/>
            <p:nvPr/>
          </p:nvSpPr>
          <p:spPr>
            <a:xfrm>
              <a:off x="1488" y="2832"/>
              <a:ext cx="0" cy="384"/>
            </a:xfrm>
            <a:prstGeom prst="line">
              <a:avLst/>
            </a:prstGeom>
            <a:ln w="19050" cap="flat" cmpd="sng">
              <a:solidFill>
                <a:schemeClr val="tx1"/>
              </a:solidFill>
              <a:prstDash val="solid"/>
              <a:headEnd type="none" w="med" len="med"/>
              <a:tailEnd type="none" w="med" len="med"/>
            </a:ln>
          </p:spPr>
        </p:sp>
        <p:sp>
          <p:nvSpPr>
            <p:cNvPr id="35865" name="Line 223"/>
            <p:cNvSpPr/>
            <p:nvPr/>
          </p:nvSpPr>
          <p:spPr>
            <a:xfrm>
              <a:off x="432" y="2832"/>
              <a:ext cx="1488" cy="0"/>
            </a:xfrm>
            <a:prstGeom prst="line">
              <a:avLst/>
            </a:prstGeom>
            <a:ln w="19050" cap="flat" cmpd="sng">
              <a:solidFill>
                <a:schemeClr val="tx1"/>
              </a:solidFill>
              <a:prstDash val="solid"/>
              <a:headEnd type="none" w="med" len="med"/>
              <a:tailEnd type="none" w="med" len="med"/>
            </a:ln>
          </p:spPr>
        </p:sp>
        <p:sp>
          <p:nvSpPr>
            <p:cNvPr id="35866" name="Line 224"/>
            <p:cNvSpPr/>
            <p:nvPr/>
          </p:nvSpPr>
          <p:spPr>
            <a:xfrm>
              <a:off x="432" y="3792"/>
              <a:ext cx="2112" cy="0"/>
            </a:xfrm>
            <a:prstGeom prst="line">
              <a:avLst/>
            </a:prstGeom>
            <a:ln w="19050" cap="flat" cmpd="sng">
              <a:solidFill>
                <a:schemeClr val="tx1"/>
              </a:solidFill>
              <a:prstDash val="solid"/>
              <a:headEnd type="none" w="med" len="med"/>
              <a:tailEnd type="none" w="med" len="med"/>
            </a:ln>
          </p:spPr>
        </p:sp>
        <p:sp>
          <p:nvSpPr>
            <p:cNvPr id="35867" name="Line 225"/>
            <p:cNvSpPr/>
            <p:nvPr/>
          </p:nvSpPr>
          <p:spPr>
            <a:xfrm>
              <a:off x="2544" y="2832"/>
              <a:ext cx="0" cy="960"/>
            </a:xfrm>
            <a:prstGeom prst="line">
              <a:avLst/>
            </a:prstGeom>
            <a:ln w="19050" cap="flat" cmpd="sng">
              <a:solidFill>
                <a:schemeClr val="tx1"/>
              </a:solidFill>
              <a:prstDash val="solid"/>
              <a:headEnd type="none" w="med" len="med"/>
              <a:tailEnd type="none" w="med" len="med"/>
            </a:ln>
          </p:spPr>
        </p:sp>
        <p:sp>
          <p:nvSpPr>
            <p:cNvPr id="35868" name="Line 226"/>
            <p:cNvSpPr/>
            <p:nvPr/>
          </p:nvSpPr>
          <p:spPr>
            <a:xfrm>
              <a:off x="1488" y="3456"/>
              <a:ext cx="0" cy="336"/>
            </a:xfrm>
            <a:prstGeom prst="line">
              <a:avLst/>
            </a:prstGeom>
            <a:ln w="19050" cap="flat" cmpd="sng">
              <a:solidFill>
                <a:schemeClr val="tx1"/>
              </a:solidFill>
              <a:prstDash val="solid"/>
              <a:headEnd type="none" w="med" len="med"/>
              <a:tailEnd type="none" w="med" len="med"/>
            </a:ln>
          </p:spPr>
        </p:sp>
        <p:sp>
          <p:nvSpPr>
            <p:cNvPr id="35869" name="Line 227"/>
            <p:cNvSpPr/>
            <p:nvPr/>
          </p:nvSpPr>
          <p:spPr>
            <a:xfrm>
              <a:off x="2160" y="2832"/>
              <a:ext cx="384" cy="0"/>
            </a:xfrm>
            <a:prstGeom prst="line">
              <a:avLst/>
            </a:prstGeom>
            <a:ln w="19050" cap="flat" cmpd="sng">
              <a:solidFill>
                <a:schemeClr val="tx1"/>
              </a:solidFill>
              <a:prstDash val="solid"/>
              <a:headEnd type="none" w="med" len="med"/>
              <a:tailEnd type="none" w="med" len="med"/>
            </a:ln>
          </p:spPr>
        </p:sp>
        <p:grpSp>
          <p:nvGrpSpPr>
            <p:cNvPr id="35870" name="Group 228"/>
            <p:cNvGrpSpPr/>
            <p:nvPr/>
          </p:nvGrpSpPr>
          <p:grpSpPr>
            <a:xfrm>
              <a:off x="1008" y="3648"/>
              <a:ext cx="288" cy="283"/>
              <a:chOff x="1008" y="1536"/>
              <a:chExt cx="288" cy="283"/>
            </a:xfrm>
          </p:grpSpPr>
          <p:sp>
            <p:nvSpPr>
              <p:cNvPr id="35884" name="Oval 229"/>
              <p:cNvSpPr/>
              <p:nvPr/>
            </p:nvSpPr>
            <p:spPr>
              <a:xfrm>
                <a:off x="1008" y="1536"/>
                <a:ext cx="283" cy="283"/>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85" name="Line 230"/>
              <p:cNvSpPr/>
              <p:nvPr/>
            </p:nvSpPr>
            <p:spPr>
              <a:xfrm>
                <a:off x="1008" y="1680"/>
                <a:ext cx="288" cy="0"/>
              </a:xfrm>
              <a:prstGeom prst="line">
                <a:avLst/>
              </a:prstGeom>
              <a:ln w="19050" cap="flat" cmpd="sng">
                <a:solidFill>
                  <a:schemeClr val="tx1"/>
                </a:solidFill>
                <a:prstDash val="solid"/>
                <a:headEnd type="none" w="med" len="med"/>
                <a:tailEnd type="none" w="med" len="med"/>
              </a:ln>
            </p:spPr>
          </p:sp>
        </p:grpSp>
        <p:grpSp>
          <p:nvGrpSpPr>
            <p:cNvPr id="35871" name="Group 231"/>
            <p:cNvGrpSpPr/>
            <p:nvPr/>
          </p:nvGrpSpPr>
          <p:grpSpPr>
            <a:xfrm rot="5400000">
              <a:off x="2402" y="3218"/>
              <a:ext cx="288" cy="283"/>
              <a:chOff x="1008" y="1536"/>
              <a:chExt cx="288" cy="283"/>
            </a:xfrm>
          </p:grpSpPr>
          <p:sp>
            <p:nvSpPr>
              <p:cNvPr id="35882" name="Oval 232"/>
              <p:cNvSpPr/>
              <p:nvPr/>
            </p:nvSpPr>
            <p:spPr>
              <a:xfrm>
                <a:off x="1008" y="1536"/>
                <a:ext cx="283" cy="283"/>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83" name="Line 233"/>
              <p:cNvSpPr/>
              <p:nvPr/>
            </p:nvSpPr>
            <p:spPr>
              <a:xfrm>
                <a:off x="1008" y="1680"/>
                <a:ext cx="288" cy="0"/>
              </a:xfrm>
              <a:prstGeom prst="line">
                <a:avLst/>
              </a:prstGeom>
              <a:ln w="19050" cap="flat" cmpd="sng">
                <a:solidFill>
                  <a:schemeClr val="tx1"/>
                </a:solidFill>
                <a:prstDash val="solid"/>
                <a:headEnd type="none" w="med" len="med"/>
                <a:tailEnd type="none" w="med" len="med"/>
              </a:ln>
            </p:spPr>
          </p:sp>
        </p:grpSp>
        <p:sp>
          <p:nvSpPr>
            <p:cNvPr id="35872" name="Rectangle 234"/>
            <p:cNvSpPr/>
            <p:nvPr/>
          </p:nvSpPr>
          <p:spPr>
            <a:xfrm>
              <a:off x="1434" y="3184"/>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73" name="Rectangle 235"/>
            <p:cNvSpPr/>
            <p:nvPr/>
          </p:nvSpPr>
          <p:spPr>
            <a:xfrm rot="5400000">
              <a:off x="1973" y="2699"/>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74" name="Line 236"/>
            <p:cNvSpPr/>
            <p:nvPr/>
          </p:nvSpPr>
          <p:spPr>
            <a:xfrm>
              <a:off x="432" y="2832"/>
              <a:ext cx="0" cy="960"/>
            </a:xfrm>
            <a:prstGeom prst="line">
              <a:avLst/>
            </a:prstGeom>
            <a:ln w="19050" cap="flat" cmpd="sng">
              <a:solidFill>
                <a:schemeClr val="tx1"/>
              </a:solidFill>
              <a:prstDash val="solid"/>
              <a:headEnd type="none" w="med" len="med"/>
              <a:tailEnd type="none" w="med" len="med"/>
            </a:ln>
          </p:spPr>
        </p:sp>
        <p:sp>
          <p:nvSpPr>
            <p:cNvPr id="35875" name="Oval 237"/>
            <p:cNvSpPr/>
            <p:nvPr/>
          </p:nvSpPr>
          <p:spPr>
            <a:xfrm>
              <a:off x="652" y="2784"/>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76" name="Oval 238"/>
            <p:cNvSpPr/>
            <p:nvPr/>
          </p:nvSpPr>
          <p:spPr>
            <a:xfrm>
              <a:off x="652" y="3744"/>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5877" name="Text Box 239"/>
            <p:cNvSpPr txBox="1"/>
            <p:nvPr/>
          </p:nvSpPr>
          <p:spPr>
            <a:xfrm>
              <a:off x="1590" y="2997"/>
              <a:ext cx="298"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r>
                <a:rPr lang="en-US" altLang="zh-CN" sz="2400" baseline="-25000" dirty="0">
                  <a:solidFill>
                    <a:schemeClr val="tx1"/>
                  </a:solidFill>
                  <a:latin typeface="Times New Roman" panose="02020603050405020304" pitchFamily="18" charset="0"/>
                  <a:ea typeface="宋体" panose="02010600030101010101" pitchFamily="2" charset="-122"/>
                </a:rPr>
                <a:t>1</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5878" name="Line 240"/>
            <p:cNvSpPr/>
            <p:nvPr/>
          </p:nvSpPr>
          <p:spPr>
            <a:xfrm>
              <a:off x="1595" y="2928"/>
              <a:ext cx="0" cy="336"/>
            </a:xfrm>
            <a:prstGeom prst="line">
              <a:avLst/>
            </a:prstGeom>
            <a:ln w="9525" cap="flat" cmpd="sng">
              <a:solidFill>
                <a:schemeClr val="tx1"/>
              </a:solidFill>
              <a:prstDash val="solid"/>
              <a:headEnd type="none" w="med" len="med"/>
              <a:tailEnd type="stealth" w="sm" len="med"/>
            </a:ln>
          </p:spPr>
        </p:sp>
        <p:sp>
          <p:nvSpPr>
            <p:cNvPr id="35879" name="Text Box 241"/>
            <p:cNvSpPr txBox="1"/>
            <p:nvPr/>
          </p:nvSpPr>
          <p:spPr>
            <a:xfrm>
              <a:off x="1910" y="3408"/>
              <a:ext cx="298"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r>
                <a:rPr lang="en-US" altLang="zh-CN" sz="2400" baseline="-25000" dirty="0">
                  <a:solidFill>
                    <a:schemeClr val="tx1"/>
                  </a:solidFill>
                  <a:latin typeface="Times New Roman" panose="02020603050405020304" pitchFamily="18" charset="0"/>
                  <a:ea typeface="宋体" panose="02010600030101010101" pitchFamily="2" charset="-122"/>
                </a:rPr>
                <a:t>2</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5880" name="Line 242"/>
            <p:cNvSpPr/>
            <p:nvPr/>
          </p:nvSpPr>
          <p:spPr>
            <a:xfrm rot="5400000">
              <a:off x="2040" y="3528"/>
              <a:ext cx="0" cy="336"/>
            </a:xfrm>
            <a:prstGeom prst="line">
              <a:avLst/>
            </a:prstGeom>
            <a:ln w="9525" cap="flat" cmpd="sng">
              <a:solidFill>
                <a:schemeClr val="tx1"/>
              </a:solidFill>
              <a:prstDash val="solid"/>
              <a:headEnd type="none" w="med" len="med"/>
              <a:tailEnd type="stealth" w="sm" len="med"/>
            </a:ln>
          </p:spPr>
        </p:sp>
        <p:sp>
          <p:nvSpPr>
            <p:cNvPr id="35881" name="Text Box 243"/>
            <p:cNvSpPr txBox="1"/>
            <p:nvPr/>
          </p:nvSpPr>
          <p:spPr>
            <a:xfrm>
              <a:off x="960" y="3888"/>
              <a:ext cx="48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12</a:t>
              </a:r>
              <a:r>
                <a:rPr lang="en-US" altLang="zh-CN" sz="2000" dirty="0">
                  <a:solidFill>
                    <a:schemeClr val="tx1"/>
                  </a:solidFill>
                  <a:latin typeface="Times New Roman" panose="02020603050405020304" pitchFamily="18" charset="0"/>
                  <a:ea typeface="宋体" panose="02010600030101010101" pitchFamily="2" charset="-122"/>
                </a:rPr>
                <a:t>V</a:t>
              </a:r>
              <a:endParaRPr lang="en-US" altLang="zh-CN" sz="2400" dirty="0">
                <a:solidFill>
                  <a:schemeClr val="tx1"/>
                </a:solidFill>
                <a:latin typeface="Times New Roman" panose="02020603050405020304" pitchFamily="18" charset="0"/>
                <a:ea typeface="宋体" panose="02010600030101010101" pitchFamily="2" charset="-122"/>
              </a:endParaRPr>
            </a:p>
          </p:txBody>
        </p:sp>
      </p:grpSp>
      <p:sp>
        <p:nvSpPr>
          <p:cNvPr id="446538" name="Text Box 74"/>
          <p:cNvSpPr txBox="1"/>
          <p:nvPr/>
        </p:nvSpPr>
        <p:spPr>
          <a:xfrm>
            <a:off x="644208" y="305277"/>
            <a:ext cx="2324100" cy="518160"/>
          </a:xfrm>
          <a:prstGeom prst="rect">
            <a:avLst/>
          </a:prstGeom>
          <a:noFill/>
          <a:ln w="9525">
            <a:noFill/>
          </a:ln>
        </p:spPr>
        <p:txBody>
          <a:bodyPr wrap="none" anchor="ctr">
            <a:spAutoFit/>
          </a:bodyPr>
          <a:lstStyle/>
          <a:p>
            <a:pPr lvl="0" eaLnBrk="1" hangingPunct="1">
              <a:spcBef>
                <a:spcPct val="50000"/>
              </a:spcBef>
            </a:pPr>
            <a:r>
              <a:rPr lang="en-US" altLang="zh-CN" sz="2800" b="1" i="1" dirty="0">
                <a:solidFill>
                  <a:srgbClr val="FF33CC"/>
                </a:solidFill>
                <a:latin typeface="Times New Roman" panose="02020603050405020304" pitchFamily="18" charset="0"/>
                <a:ea typeface="宋体" panose="02010600030101010101" pitchFamily="2" charset="-122"/>
              </a:rPr>
              <a:t>2.6.2</a:t>
            </a:r>
            <a:r>
              <a:rPr lang="zh-CN" altLang="en-US" sz="2800" b="1" i="1" dirty="0">
                <a:solidFill>
                  <a:srgbClr val="FF33CC"/>
                </a:solidFill>
                <a:latin typeface="Times New Roman" panose="02020603050405020304" pitchFamily="18" charset="0"/>
                <a:ea typeface="宋体" panose="02010600030101010101" pitchFamily="2" charset="-122"/>
              </a:rPr>
              <a:t>诺顿定理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418962"/>
                                        </p:tgtEl>
                                        <p:attrNameLst>
                                          <p:attrName>style.visibility</p:attrName>
                                        </p:attrNameLst>
                                      </p:cBhvr>
                                      <p:to>
                                        <p:strVal val="visible"/>
                                      </p:to>
                                    </p:set>
                                    <p:anim calcmode="lin" valueType="num">
                                      <p:cBhvr>
                                        <p:cTn id="7" dur="1000" fill="hold"/>
                                        <p:tgtEl>
                                          <p:spTgt spid="418962"/>
                                        </p:tgtEl>
                                        <p:attrNameLst>
                                          <p:attrName>ppt_w</p:attrName>
                                        </p:attrNameLst>
                                      </p:cBhvr>
                                      <p:tavLst>
                                        <p:tav tm="0">
                                          <p:val>
                                            <p:fltVal val="0"/>
                                          </p:val>
                                        </p:tav>
                                        <p:tav tm="100000">
                                          <p:val>
                                            <p:strVal val="#ppt_w"/>
                                          </p:val>
                                        </p:tav>
                                      </p:tavLst>
                                    </p:anim>
                                    <p:anim calcmode="lin" valueType="num">
                                      <p:cBhvr>
                                        <p:cTn id="8" dur="1000" fill="hold"/>
                                        <p:tgtEl>
                                          <p:spTgt spid="418962"/>
                                        </p:tgtEl>
                                        <p:attrNameLst>
                                          <p:attrName>ppt_h</p:attrName>
                                        </p:attrNameLst>
                                      </p:cBhvr>
                                      <p:tavLst>
                                        <p:tav tm="0">
                                          <p:val>
                                            <p:fltVal val="0"/>
                                          </p:val>
                                        </p:tav>
                                        <p:tav tm="100000">
                                          <p:val>
                                            <p:strVal val="#ppt_h"/>
                                          </p:val>
                                        </p:tav>
                                      </p:tavLst>
                                    </p:anim>
                                    <p:anim calcmode="lin" valueType="num">
                                      <p:cBhvr>
                                        <p:cTn id="9" dur="1000" fill="hold"/>
                                        <p:tgtEl>
                                          <p:spTgt spid="41896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1896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 presetClass="entr" presetSubtype="32" fill="hold" nodeType="afterEffect">
                                  <p:stCondLst>
                                    <p:cond delay="0"/>
                                  </p:stCondLst>
                                  <p:childTnLst>
                                    <p:set>
                                      <p:cBhvr>
                                        <p:cTn id="13" dur="1" fill="hold">
                                          <p:stCondLst>
                                            <p:cond delay="0"/>
                                          </p:stCondLst>
                                        </p:cTn>
                                        <p:tgtEl>
                                          <p:spTgt spid="418965"/>
                                        </p:tgtEl>
                                        <p:attrNameLst>
                                          <p:attrName>style.visibility</p:attrName>
                                        </p:attrNameLst>
                                      </p:cBhvr>
                                      <p:to>
                                        <p:strVal val="visible"/>
                                      </p:to>
                                    </p:set>
                                    <p:animEffect transition="in" filter="box(out)">
                                      <p:cBhvr>
                                        <p:cTn id="14" dur="500"/>
                                        <p:tgtEl>
                                          <p:spTgt spid="418965"/>
                                        </p:tgtEl>
                                      </p:cBhvr>
                                    </p:animEffect>
                                  </p:childTnLst>
                                </p:cTn>
                              </p:par>
                            </p:childTnLst>
                          </p:cTn>
                        </p:par>
                        <p:par>
                          <p:cTn id="15" fill="hold">
                            <p:stCondLst>
                              <p:cond delay="1500"/>
                            </p:stCondLst>
                            <p:childTnLst>
                              <p:par>
                                <p:cTn id="16" presetID="2" presetClass="entr" presetSubtype="1" fill="hold" grpId="0" nodeType="afterEffect">
                                  <p:stCondLst>
                                    <p:cond delay="0"/>
                                  </p:stCondLst>
                                  <p:childTnLst>
                                    <p:set>
                                      <p:cBhvr>
                                        <p:cTn id="17" dur="1" fill="hold">
                                          <p:stCondLst>
                                            <p:cond delay="0"/>
                                          </p:stCondLst>
                                        </p:cTn>
                                        <p:tgtEl>
                                          <p:spTgt spid="418964"/>
                                        </p:tgtEl>
                                        <p:attrNameLst>
                                          <p:attrName>style.visibility</p:attrName>
                                        </p:attrNameLst>
                                      </p:cBhvr>
                                      <p:to>
                                        <p:strVal val="visible"/>
                                      </p:to>
                                    </p:set>
                                    <p:anim calcmode="lin" valueType="num">
                                      <p:cBhvr additive="base">
                                        <p:cTn id="18" dur="500" fill="hold"/>
                                        <p:tgtEl>
                                          <p:spTgt spid="418964"/>
                                        </p:tgtEl>
                                        <p:attrNameLst>
                                          <p:attrName>ppt_x</p:attrName>
                                        </p:attrNameLst>
                                      </p:cBhvr>
                                      <p:tavLst>
                                        <p:tav tm="0">
                                          <p:val>
                                            <p:strVal val="#ppt_x"/>
                                          </p:val>
                                        </p:tav>
                                        <p:tav tm="100000">
                                          <p:val>
                                            <p:strVal val="#ppt_x"/>
                                          </p:val>
                                        </p:tav>
                                      </p:tavLst>
                                    </p:anim>
                                    <p:anim calcmode="lin" valueType="num">
                                      <p:cBhvr additive="base">
                                        <p:cTn id="19" dur="500" fill="hold"/>
                                        <p:tgtEl>
                                          <p:spTgt spid="418964"/>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418963"/>
                                        </p:tgtEl>
                                        <p:attrNameLst>
                                          <p:attrName>style.visibility</p:attrName>
                                        </p:attrNameLst>
                                      </p:cBhvr>
                                      <p:to>
                                        <p:strVal val="visible"/>
                                      </p:to>
                                    </p:set>
                                    <p:anim calcmode="lin" valueType="num">
                                      <p:cBhvr additive="base">
                                        <p:cTn id="23" dur="500"/>
                                        <p:tgtEl>
                                          <p:spTgt spid="418963"/>
                                        </p:tgtEl>
                                        <p:attrNameLst>
                                          <p:attrName>ppt_x</p:attrName>
                                        </p:attrNameLst>
                                      </p:cBhvr>
                                      <p:tavLst>
                                        <p:tav tm="0">
                                          <p:val>
                                            <p:strVal val="#ppt_x-#ppt_w*1.125000"/>
                                          </p:val>
                                        </p:tav>
                                        <p:tav tm="100000">
                                          <p:val>
                                            <p:strVal val="#ppt_x"/>
                                          </p:val>
                                        </p:tav>
                                      </p:tavLst>
                                    </p:anim>
                                    <p:animEffect transition="in" filter="wipe(right)">
                                      <p:cBhvr>
                                        <p:cTn id="24" dur="500"/>
                                        <p:tgtEl>
                                          <p:spTgt spid="418963"/>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418998"/>
                                        </p:tgtEl>
                                        <p:attrNameLst>
                                          <p:attrName>style.visibility</p:attrName>
                                        </p:attrNameLst>
                                      </p:cBhvr>
                                      <p:to>
                                        <p:strVal val="visible"/>
                                      </p:to>
                                    </p:set>
                                    <p:anim calcmode="lin" valueType="num">
                                      <p:cBhvr additive="base">
                                        <p:cTn id="29" dur="500" fill="hold"/>
                                        <p:tgtEl>
                                          <p:spTgt spid="418998"/>
                                        </p:tgtEl>
                                        <p:attrNameLst>
                                          <p:attrName>ppt_x</p:attrName>
                                        </p:attrNameLst>
                                      </p:cBhvr>
                                      <p:tavLst>
                                        <p:tav tm="0">
                                          <p:val>
                                            <p:strVal val="1+#ppt_w/2"/>
                                          </p:val>
                                        </p:tav>
                                        <p:tav tm="100000">
                                          <p:val>
                                            <p:strVal val="#ppt_x"/>
                                          </p:val>
                                        </p:tav>
                                      </p:tavLst>
                                    </p:anim>
                                    <p:anim calcmode="lin" valueType="num">
                                      <p:cBhvr additive="base">
                                        <p:cTn id="30" dur="500" fill="hold"/>
                                        <p:tgtEl>
                                          <p:spTgt spid="418998"/>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419025"/>
                                        </p:tgtEl>
                                        <p:attrNameLst>
                                          <p:attrName>style.visibility</p:attrName>
                                        </p:attrNameLst>
                                      </p:cBhvr>
                                      <p:to>
                                        <p:strVal val="visible"/>
                                      </p:to>
                                    </p:set>
                                    <p:anim calcmode="lin" valueType="num">
                                      <p:cBhvr>
                                        <p:cTn id="35" dur="1000" fill="hold"/>
                                        <p:tgtEl>
                                          <p:spTgt spid="419025"/>
                                        </p:tgtEl>
                                        <p:attrNameLst>
                                          <p:attrName>ppt_w</p:attrName>
                                        </p:attrNameLst>
                                      </p:cBhvr>
                                      <p:tavLst>
                                        <p:tav tm="0">
                                          <p:val>
                                            <p:fltVal val="0"/>
                                          </p:val>
                                        </p:tav>
                                        <p:tav tm="100000">
                                          <p:val>
                                            <p:strVal val="#ppt_w"/>
                                          </p:val>
                                        </p:tav>
                                      </p:tavLst>
                                    </p:anim>
                                    <p:anim calcmode="lin" valueType="num">
                                      <p:cBhvr>
                                        <p:cTn id="36" dur="1000" fill="hold"/>
                                        <p:tgtEl>
                                          <p:spTgt spid="419025"/>
                                        </p:tgtEl>
                                        <p:attrNameLst>
                                          <p:attrName>ppt_h</p:attrName>
                                        </p:attrNameLst>
                                      </p:cBhvr>
                                      <p:tavLst>
                                        <p:tav tm="0">
                                          <p:val>
                                            <p:fltVal val="0"/>
                                          </p:val>
                                        </p:tav>
                                        <p:tav tm="100000">
                                          <p:val>
                                            <p:strVal val="#ppt_h"/>
                                          </p:val>
                                        </p:tav>
                                      </p:tavLst>
                                    </p:anim>
                                    <p:anim calcmode="lin" valueType="num">
                                      <p:cBhvr>
                                        <p:cTn id="37" dur="1000" fill="hold"/>
                                        <p:tgtEl>
                                          <p:spTgt spid="419025"/>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419025"/>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1000"/>
                            </p:stCondLst>
                            <p:childTnLst>
                              <p:par>
                                <p:cTn id="40" presetID="2" presetClass="entr" presetSubtype="8" fill="hold" nodeType="afterEffect">
                                  <p:stCondLst>
                                    <p:cond delay="0"/>
                                  </p:stCondLst>
                                  <p:childTnLst>
                                    <p:set>
                                      <p:cBhvr>
                                        <p:cTn id="41" dur="1" fill="hold">
                                          <p:stCondLst>
                                            <p:cond delay="0"/>
                                          </p:stCondLst>
                                        </p:cTn>
                                        <p:tgtEl>
                                          <p:spTgt spid="419026"/>
                                        </p:tgtEl>
                                        <p:attrNameLst>
                                          <p:attrName>style.visibility</p:attrName>
                                        </p:attrNameLst>
                                      </p:cBhvr>
                                      <p:to>
                                        <p:strVal val="visible"/>
                                      </p:to>
                                    </p:set>
                                    <p:anim calcmode="lin" valueType="num">
                                      <p:cBhvr additive="base">
                                        <p:cTn id="42" dur="500" fill="hold"/>
                                        <p:tgtEl>
                                          <p:spTgt spid="419026"/>
                                        </p:tgtEl>
                                        <p:attrNameLst>
                                          <p:attrName>ppt_x</p:attrName>
                                        </p:attrNameLst>
                                      </p:cBhvr>
                                      <p:tavLst>
                                        <p:tav tm="0">
                                          <p:val>
                                            <p:strVal val="0-#ppt_w/2"/>
                                          </p:val>
                                        </p:tav>
                                        <p:tav tm="100000">
                                          <p:val>
                                            <p:strVal val="#ppt_x"/>
                                          </p:val>
                                        </p:tav>
                                      </p:tavLst>
                                    </p:anim>
                                    <p:anim calcmode="lin" valueType="num">
                                      <p:cBhvr additive="base">
                                        <p:cTn id="43" dur="500" fill="hold"/>
                                        <p:tgtEl>
                                          <p:spTgt spid="419026"/>
                                        </p:tgtEl>
                                        <p:attrNameLst>
                                          <p:attrName>ppt_y</p:attrName>
                                        </p:attrNameLst>
                                      </p:cBhvr>
                                      <p:tavLst>
                                        <p:tav tm="0">
                                          <p:val>
                                            <p:strVal val="#ppt_y"/>
                                          </p:val>
                                        </p:tav>
                                        <p:tav tm="100000">
                                          <p:val>
                                            <p:strVal val="#ppt_y"/>
                                          </p:val>
                                        </p:tav>
                                      </p:tavLst>
                                    </p:anim>
                                  </p:childTnLst>
                                </p:cTn>
                              </p:par>
                            </p:childTnLst>
                          </p:cTn>
                        </p:par>
                        <p:par>
                          <p:cTn id="44" fill="hold">
                            <p:stCondLst>
                              <p:cond delay="1500"/>
                            </p:stCondLst>
                            <p:childTnLst>
                              <p:par>
                                <p:cTn id="45" presetID="12" presetClass="entr" presetSubtype="8" fill="hold" grpId="0" nodeType="afterEffect">
                                  <p:stCondLst>
                                    <p:cond delay="0"/>
                                  </p:stCondLst>
                                  <p:childTnLst>
                                    <p:set>
                                      <p:cBhvr>
                                        <p:cTn id="46" dur="1" fill="hold">
                                          <p:stCondLst>
                                            <p:cond delay="0"/>
                                          </p:stCondLst>
                                        </p:cTn>
                                        <p:tgtEl>
                                          <p:spTgt spid="419021"/>
                                        </p:tgtEl>
                                        <p:attrNameLst>
                                          <p:attrName>style.visibility</p:attrName>
                                        </p:attrNameLst>
                                      </p:cBhvr>
                                      <p:to>
                                        <p:strVal val="visible"/>
                                      </p:to>
                                    </p:set>
                                    <p:anim calcmode="lin" valueType="num">
                                      <p:cBhvr additive="base">
                                        <p:cTn id="47" dur="500"/>
                                        <p:tgtEl>
                                          <p:spTgt spid="419021"/>
                                        </p:tgtEl>
                                        <p:attrNameLst>
                                          <p:attrName>ppt_x</p:attrName>
                                        </p:attrNameLst>
                                      </p:cBhvr>
                                      <p:tavLst>
                                        <p:tav tm="0">
                                          <p:val>
                                            <p:strVal val="#ppt_x-#ppt_w*1.125000"/>
                                          </p:val>
                                        </p:tav>
                                        <p:tav tm="100000">
                                          <p:val>
                                            <p:strVal val="#ppt_x"/>
                                          </p:val>
                                        </p:tav>
                                      </p:tavLst>
                                    </p:anim>
                                    <p:animEffect transition="in" filter="wipe(right)">
                                      <p:cBhvr>
                                        <p:cTn id="48" dur="500"/>
                                        <p:tgtEl>
                                          <p:spTgt spid="41902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419022"/>
                                        </p:tgtEl>
                                        <p:attrNameLst>
                                          <p:attrName>style.visibility</p:attrName>
                                        </p:attrNameLst>
                                      </p:cBhvr>
                                      <p:to>
                                        <p:strVal val="visible"/>
                                      </p:to>
                                    </p:set>
                                    <p:anim calcmode="lin" valueType="num">
                                      <p:cBhvr additive="base">
                                        <p:cTn id="53" dur="500" fill="hold"/>
                                        <p:tgtEl>
                                          <p:spTgt spid="419022"/>
                                        </p:tgtEl>
                                        <p:attrNameLst>
                                          <p:attrName>ppt_x</p:attrName>
                                        </p:attrNameLst>
                                      </p:cBhvr>
                                      <p:tavLst>
                                        <p:tav tm="0">
                                          <p:val>
                                            <p:strVal val="1+#ppt_w/2"/>
                                          </p:val>
                                        </p:tav>
                                        <p:tav tm="100000">
                                          <p:val>
                                            <p:strVal val="#ppt_x"/>
                                          </p:val>
                                        </p:tav>
                                      </p:tavLst>
                                    </p:anim>
                                    <p:anim calcmode="lin" valueType="num">
                                      <p:cBhvr additive="base">
                                        <p:cTn id="54" dur="500" fill="hold"/>
                                        <p:tgtEl>
                                          <p:spTgt spid="419022"/>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2" presetClass="entr" presetSubtype="8" fill="hold" grpId="0" nodeType="clickEffect">
                                  <p:stCondLst>
                                    <p:cond delay="0"/>
                                  </p:stCondLst>
                                  <p:childTnLst>
                                    <p:set>
                                      <p:cBhvr>
                                        <p:cTn id="58" dur="1" fill="hold">
                                          <p:stCondLst>
                                            <p:cond delay="0"/>
                                          </p:stCondLst>
                                        </p:cTn>
                                        <p:tgtEl>
                                          <p:spTgt spid="419023"/>
                                        </p:tgtEl>
                                        <p:attrNameLst>
                                          <p:attrName>style.visibility</p:attrName>
                                        </p:attrNameLst>
                                      </p:cBhvr>
                                      <p:to>
                                        <p:strVal val="visible"/>
                                      </p:to>
                                    </p:set>
                                    <p:anim calcmode="lin" valueType="num">
                                      <p:cBhvr additive="base">
                                        <p:cTn id="59" dur="500"/>
                                        <p:tgtEl>
                                          <p:spTgt spid="419023"/>
                                        </p:tgtEl>
                                        <p:attrNameLst>
                                          <p:attrName>ppt_x</p:attrName>
                                        </p:attrNameLst>
                                      </p:cBhvr>
                                      <p:tavLst>
                                        <p:tav tm="0">
                                          <p:val>
                                            <p:strVal val="#ppt_x-#ppt_w*1.125000"/>
                                          </p:val>
                                        </p:tav>
                                        <p:tav tm="100000">
                                          <p:val>
                                            <p:strVal val="#ppt_x"/>
                                          </p:val>
                                        </p:tav>
                                      </p:tavLst>
                                    </p:anim>
                                    <p:animEffect transition="in" filter="wipe(right)">
                                      <p:cBhvr>
                                        <p:cTn id="60" dur="500"/>
                                        <p:tgtEl>
                                          <p:spTgt spid="419023"/>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419024"/>
                                        </p:tgtEl>
                                        <p:attrNameLst>
                                          <p:attrName>style.visibility</p:attrName>
                                        </p:attrNameLst>
                                      </p:cBhvr>
                                      <p:to>
                                        <p:strVal val="visible"/>
                                      </p:to>
                                    </p:set>
                                    <p:anim calcmode="lin" valueType="num">
                                      <p:cBhvr additive="base">
                                        <p:cTn id="65" dur="500" fill="hold"/>
                                        <p:tgtEl>
                                          <p:spTgt spid="419024"/>
                                        </p:tgtEl>
                                        <p:attrNameLst>
                                          <p:attrName>ppt_x</p:attrName>
                                        </p:attrNameLst>
                                      </p:cBhvr>
                                      <p:tavLst>
                                        <p:tav tm="0">
                                          <p:val>
                                            <p:strVal val="#ppt_x"/>
                                          </p:val>
                                        </p:tav>
                                        <p:tav tm="100000">
                                          <p:val>
                                            <p:strVal val="#ppt_x"/>
                                          </p:val>
                                        </p:tav>
                                      </p:tavLst>
                                    </p:anim>
                                    <p:anim calcmode="lin" valueType="num">
                                      <p:cBhvr additive="base">
                                        <p:cTn id="66" dur="500" fill="hold"/>
                                        <p:tgtEl>
                                          <p:spTgt spid="419024"/>
                                        </p:tgtEl>
                                        <p:attrNameLst>
                                          <p:attrName>ppt_y</p:attrName>
                                        </p:attrNameLst>
                                      </p:cBhvr>
                                      <p:tavLst>
                                        <p:tav tm="0">
                                          <p:val>
                                            <p:strVal val="1+#ppt_h/2"/>
                                          </p:val>
                                        </p:tav>
                                        <p:tav tm="100000">
                                          <p:val>
                                            <p:strVal val="#ppt_y"/>
                                          </p:val>
                                        </p:tav>
                                      </p:tavLst>
                                    </p:anim>
                                  </p:childTnLst>
                                </p:cTn>
                              </p:par>
                            </p:childTnLst>
                          </p:cTn>
                        </p:par>
                        <p:par>
                          <p:cTn id="67" fill="hold">
                            <p:stCondLst>
                              <p:cond delay="500"/>
                            </p:stCondLst>
                            <p:childTnLst>
                              <p:par>
                                <p:cTn id="68" presetID="2" presetClass="entr" presetSubtype="3" fill="hold" grpId="0" nodeType="afterEffect">
                                  <p:stCondLst>
                                    <p:cond delay="2000"/>
                                  </p:stCondLst>
                                  <p:childTnLst>
                                    <p:set>
                                      <p:cBhvr>
                                        <p:cTn id="69" dur="1" fill="hold">
                                          <p:stCondLst>
                                            <p:cond delay="0"/>
                                          </p:stCondLst>
                                        </p:cTn>
                                        <p:tgtEl>
                                          <p:spTgt spid="446538"/>
                                        </p:tgtEl>
                                        <p:attrNameLst>
                                          <p:attrName>style.visibility</p:attrName>
                                        </p:attrNameLst>
                                      </p:cBhvr>
                                      <p:to>
                                        <p:strVal val="visible"/>
                                      </p:to>
                                    </p:set>
                                    <p:anim calcmode="lin" valueType="num">
                                      <p:cBhvr additive="base">
                                        <p:cTn id="70" dur="500" fill="hold"/>
                                        <p:tgtEl>
                                          <p:spTgt spid="446538"/>
                                        </p:tgtEl>
                                        <p:attrNameLst>
                                          <p:attrName>ppt_x</p:attrName>
                                        </p:attrNameLst>
                                      </p:cBhvr>
                                      <p:tavLst>
                                        <p:tav tm="0">
                                          <p:val>
                                            <p:strVal val="1+#ppt_w/2"/>
                                          </p:val>
                                        </p:tav>
                                        <p:tav tm="100000">
                                          <p:val>
                                            <p:strVal val="#ppt_x"/>
                                          </p:val>
                                        </p:tav>
                                      </p:tavLst>
                                    </p:anim>
                                    <p:anim calcmode="lin" valueType="num">
                                      <p:cBhvr additive="base">
                                        <p:cTn id="71" dur="500" fill="hold"/>
                                        <p:tgtEl>
                                          <p:spTgt spid="4465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962" grpId="0"/>
      <p:bldP spid="418963" grpId="0" bldLvl="0" animBg="1"/>
      <p:bldP spid="418964" grpId="0"/>
      <p:bldP spid="419021" grpId="0"/>
      <p:bldP spid="419022" grpId="0"/>
      <p:bldP spid="419023" grpId="0"/>
      <p:bldP spid="419024" grpId="0"/>
      <p:bldP spid="419025" grpId="0"/>
      <p:bldP spid="44653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588" name="Text Box 100"/>
          <p:cNvSpPr txBox="1"/>
          <p:nvPr/>
        </p:nvSpPr>
        <p:spPr>
          <a:xfrm>
            <a:off x="668655" y="1045845"/>
            <a:ext cx="2774950" cy="518160"/>
          </a:xfrm>
          <a:prstGeom prst="rect">
            <a:avLst/>
          </a:prstGeom>
          <a:noFill/>
          <a:ln w="9525">
            <a:noFill/>
          </a:ln>
        </p:spPr>
        <p:txBody>
          <a:bodyPr wrap="none" anchor="ctr">
            <a:spAutoFit/>
          </a:bodyPr>
          <a:lstStyle/>
          <a:p>
            <a:pPr lvl="0" eaLnBrk="1" hangingPunct="1">
              <a:spcBef>
                <a:spcPct val="50000"/>
              </a:spcBef>
            </a:pPr>
            <a:r>
              <a:rPr lang="zh-CN" altLang="en-US" sz="2800" b="1" dirty="0">
                <a:solidFill>
                  <a:schemeClr val="tx1"/>
                </a:solidFill>
                <a:latin typeface="Times New Roman" panose="02020603050405020304" pitchFamily="18" charset="0"/>
                <a:ea typeface="宋体" panose="02010600030101010101" pitchFamily="2" charset="-122"/>
              </a:rPr>
              <a:t>(2) 求</a:t>
            </a:r>
            <a:r>
              <a:rPr lang="en-US" altLang="zh-CN" sz="2800" b="1" i="1" dirty="0">
                <a:solidFill>
                  <a:schemeClr val="tx1"/>
                </a:solidFill>
                <a:latin typeface="Times New Roman" panose="02020603050405020304" pitchFamily="18" charset="0"/>
                <a:ea typeface="宋体" panose="02010600030101010101" pitchFamily="2" charset="-122"/>
              </a:rPr>
              <a:t>R</a:t>
            </a:r>
            <a:r>
              <a:rPr lang="en-US" altLang="zh-CN" sz="2800" b="1" baseline="-25000" dirty="0">
                <a:solidFill>
                  <a:schemeClr val="tx1"/>
                </a:solidFill>
                <a:latin typeface="Times New Roman" panose="02020603050405020304" pitchFamily="18" charset="0"/>
                <a:ea typeface="宋体" panose="02010600030101010101" pitchFamily="2" charset="-122"/>
              </a:rPr>
              <a:t>i</a:t>
            </a:r>
            <a:r>
              <a:rPr lang="en-US" altLang="zh-CN" sz="2800" b="1" dirty="0">
                <a:solidFill>
                  <a:schemeClr val="tx1"/>
                </a:solidFill>
                <a:latin typeface="Times New Roman" panose="02020603050405020304" pitchFamily="18" charset="0"/>
                <a:ea typeface="宋体" panose="02010600030101010101" pitchFamily="2" charset="-122"/>
              </a:rPr>
              <a:t>：</a:t>
            </a:r>
            <a:r>
              <a:rPr lang="zh-CN" altLang="en-US" sz="2800" b="1" dirty="0">
                <a:solidFill>
                  <a:schemeClr val="tx1"/>
                </a:solidFill>
                <a:latin typeface="Times New Roman" panose="02020603050405020304" pitchFamily="18" charset="0"/>
                <a:ea typeface="宋体" panose="02010600030101010101" pitchFamily="2" charset="-122"/>
              </a:rPr>
              <a:t>串并联</a:t>
            </a:r>
          </a:p>
        </p:txBody>
      </p:sp>
      <p:sp>
        <p:nvSpPr>
          <p:cNvPr id="447589" name="Text Box 101"/>
          <p:cNvSpPr txBox="1"/>
          <p:nvPr/>
        </p:nvSpPr>
        <p:spPr>
          <a:xfrm>
            <a:off x="5111750" y="2568575"/>
            <a:ext cx="3271838" cy="457200"/>
          </a:xfrm>
          <a:prstGeom prst="rect">
            <a:avLst/>
          </a:prstGeom>
          <a:noFill/>
          <a:ln w="9525">
            <a:noFill/>
          </a:ln>
        </p:spPr>
        <p:txBody>
          <a:bodyPr wrap="none"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i</a:t>
            </a:r>
            <a:r>
              <a:rPr lang="en-US" altLang="zh-CN" sz="2400" dirty="0">
                <a:solidFill>
                  <a:schemeClr val="tx1"/>
                </a:solidFill>
                <a:latin typeface="Times New Roman" panose="02020603050405020304" pitchFamily="18" charset="0"/>
                <a:ea typeface="宋体" panose="02010600030101010101" pitchFamily="2" charset="-122"/>
              </a:rPr>
              <a:t> =10</a:t>
            </a:r>
            <a:r>
              <a:rPr lang="en-US" altLang="zh-CN"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dirty="0">
                <a:solidFill>
                  <a:schemeClr val="tx1"/>
                </a:solidFill>
                <a:latin typeface="Times New Roman" panose="02020603050405020304" pitchFamily="18" charset="0"/>
                <a:ea typeface="宋体" panose="02010600030101010101" pitchFamily="2" charset="-122"/>
              </a:rPr>
              <a:t>2/(10+2)=1.67 </a:t>
            </a:r>
            <a:r>
              <a:rPr lang="en-US" altLang="zh-CN"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447590" name="Text Box 102"/>
          <p:cNvSpPr txBox="1"/>
          <p:nvPr/>
        </p:nvSpPr>
        <p:spPr>
          <a:xfrm>
            <a:off x="814388" y="3872865"/>
            <a:ext cx="2552700" cy="457200"/>
          </a:xfrm>
          <a:prstGeom prst="rect">
            <a:avLst/>
          </a:prstGeom>
          <a:noFill/>
          <a:ln w="9525">
            <a:noFill/>
          </a:ln>
        </p:spPr>
        <p:txBody>
          <a:bodyPr wrap="none" anchor="ctr">
            <a:spAutoFit/>
          </a:bodyPr>
          <a:lstStyle/>
          <a:p>
            <a:pPr lvl="0" eaLnBrk="1" hangingPunct="1">
              <a:spcBef>
                <a:spcPct val="50000"/>
              </a:spcBef>
            </a:pPr>
            <a:r>
              <a:rPr lang="zh-CN" altLang="en-US" sz="2400" b="1" dirty="0">
                <a:solidFill>
                  <a:schemeClr val="tx1"/>
                </a:solidFill>
                <a:latin typeface="Times New Roman" panose="02020603050405020304" pitchFamily="18" charset="0"/>
                <a:ea typeface="宋体" panose="02010600030101010101" pitchFamily="2" charset="-122"/>
              </a:rPr>
              <a:t>(3) 诺顿等效电路:</a:t>
            </a:r>
          </a:p>
        </p:txBody>
      </p:sp>
      <p:sp>
        <p:nvSpPr>
          <p:cNvPr id="447591" name="Text Box 103"/>
          <p:cNvSpPr txBox="1"/>
          <p:nvPr/>
        </p:nvSpPr>
        <p:spPr>
          <a:xfrm>
            <a:off x="5195888" y="4484053"/>
            <a:ext cx="3103562" cy="1674812"/>
          </a:xfrm>
          <a:prstGeom prst="rect">
            <a:avLst/>
          </a:prstGeom>
          <a:noFill/>
          <a:ln w="9525">
            <a:noFill/>
          </a:ln>
        </p:spPr>
        <p:txBody>
          <a:bodyPr wrap="none" anchor="ctr">
            <a:spAutoFit/>
          </a:bodyPr>
          <a:lstStyle/>
          <a:p>
            <a:pPr lvl="0" algn="just" eaLnBrk="1" hangingPunct="1">
              <a:spcBef>
                <a:spcPct val="50000"/>
              </a:spcBef>
            </a:pP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sz="2400" dirty="0">
                <a:solidFill>
                  <a:schemeClr val="tx1"/>
                </a:solidFill>
                <a:latin typeface="Times New Roman" panose="02020603050405020304" pitchFamily="18" charset="0"/>
                <a:ea typeface="宋体" panose="02010600030101010101" pitchFamily="2" charset="-122"/>
              </a:rPr>
              <a:t> = </a:t>
            </a:r>
            <a:r>
              <a:rPr lang="en-US" altLang="zh-CN" sz="2400" dirty="0">
                <a:solidFill>
                  <a:schemeClr val="tx1"/>
                </a:solidFill>
                <a:latin typeface="宋体" panose="02010600030101010101" pitchFamily="2" charset="-122"/>
                <a:ea typeface="宋体" panose="02010600030101010101" pitchFamily="2" charset="-122"/>
              </a:rPr>
              <a:t>-</a:t>
            </a:r>
            <a:r>
              <a:rPr lang="en-US" altLang="zh-CN" sz="2400" dirty="0">
                <a:solidFill>
                  <a:schemeClr val="tx1"/>
                </a:solidFill>
                <a:latin typeface="Times New Roman" panose="02020603050405020304" pitchFamily="18" charset="0"/>
                <a:ea typeface="宋体" panose="02010600030101010101" pitchFamily="2" charset="-122"/>
              </a:rPr>
              <a:t> </a:t>
            </a:r>
            <a:r>
              <a:rPr lang="en-US" altLang="zh-CN" sz="3200" i="1" dirty="0">
                <a:solidFill>
                  <a:schemeClr val="tx1"/>
                </a:solidFill>
                <a:latin typeface="Times New Roman" panose="02020603050405020304" pitchFamily="18" charset="0"/>
                <a:ea typeface="宋体" panose="02010600030101010101" pitchFamily="2" charset="-122"/>
              </a:rPr>
              <a:t>I</a:t>
            </a:r>
            <a:r>
              <a:rPr lang="en-US" altLang="zh-CN" baseline="-25000" dirty="0">
                <a:solidFill>
                  <a:schemeClr val="tx1"/>
                </a:solidFill>
                <a:latin typeface="Times New Roman" panose="02020603050405020304" pitchFamily="18" charset="0"/>
                <a:ea typeface="宋体" panose="02010600030101010101" pitchFamily="2" charset="-122"/>
              </a:rPr>
              <a:t>sc</a:t>
            </a:r>
            <a:r>
              <a:rPr lang="en-US" altLang="zh-CN"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dirty="0">
                <a:solidFill>
                  <a:schemeClr val="tx1"/>
                </a:solidFill>
                <a:latin typeface="Times New Roman" panose="02020603050405020304" pitchFamily="18" charset="0"/>
                <a:ea typeface="宋体" panose="02010600030101010101" pitchFamily="2" charset="-122"/>
              </a:rPr>
              <a:t>1.67/(4+1.67)</a:t>
            </a:r>
          </a:p>
          <a:p>
            <a:pPr lvl="0" algn="just" eaLnBrk="1" hangingPunct="1">
              <a:spcBef>
                <a:spcPct val="50000"/>
              </a:spcBef>
            </a:pPr>
            <a:r>
              <a:rPr lang="en-US" altLang="zh-CN" sz="2400" dirty="0">
                <a:solidFill>
                  <a:schemeClr val="tx1"/>
                </a:solidFill>
                <a:latin typeface="Times New Roman" panose="02020603050405020304" pitchFamily="18" charset="0"/>
                <a:ea typeface="宋体" panose="02010600030101010101" pitchFamily="2" charset="-122"/>
              </a:rPr>
              <a:t>   =9.6</a:t>
            </a:r>
            <a:r>
              <a:rPr lang="en-US" altLang="zh-CN"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r>
              <a:rPr lang="en-US" altLang="zh-CN" sz="2400" dirty="0">
                <a:solidFill>
                  <a:schemeClr val="tx1"/>
                </a:solidFill>
                <a:latin typeface="Times New Roman" panose="02020603050405020304" pitchFamily="18" charset="0"/>
                <a:ea typeface="宋体" panose="02010600030101010101" pitchFamily="2" charset="-122"/>
              </a:rPr>
              <a:t>1.67/5.67</a:t>
            </a:r>
          </a:p>
          <a:p>
            <a:pPr lvl="0" algn="just" eaLnBrk="1" hangingPunct="1">
              <a:spcBef>
                <a:spcPct val="50000"/>
              </a:spcBef>
            </a:pPr>
            <a:r>
              <a:rPr lang="en-US" altLang="zh-CN" sz="2400" dirty="0">
                <a:solidFill>
                  <a:schemeClr val="tx1"/>
                </a:solidFill>
                <a:latin typeface="Times New Roman" panose="02020603050405020304" pitchFamily="18" charset="0"/>
                <a:ea typeface="宋体" panose="02010600030101010101" pitchFamily="2" charset="-122"/>
              </a:rPr>
              <a:t>   =2.83A</a:t>
            </a:r>
          </a:p>
        </p:txBody>
      </p:sp>
      <p:grpSp>
        <p:nvGrpSpPr>
          <p:cNvPr id="447592" name="Group 104"/>
          <p:cNvGrpSpPr/>
          <p:nvPr/>
        </p:nvGrpSpPr>
        <p:grpSpPr>
          <a:xfrm>
            <a:off x="1047750" y="1425575"/>
            <a:ext cx="3436938" cy="2514600"/>
            <a:chOff x="619" y="672"/>
            <a:chExt cx="2165" cy="1584"/>
          </a:xfrm>
        </p:grpSpPr>
        <p:sp>
          <p:nvSpPr>
            <p:cNvPr id="36897" name="AutoShape 105"/>
            <p:cNvSpPr/>
            <p:nvPr/>
          </p:nvSpPr>
          <p:spPr>
            <a:xfrm>
              <a:off x="910" y="1392"/>
              <a:ext cx="192" cy="144"/>
            </a:xfrm>
            <a:prstGeom prst="rightArrow">
              <a:avLst>
                <a:gd name="adj1" fmla="val 50000"/>
                <a:gd name="adj2" fmla="val 33333"/>
              </a:avLst>
            </a:prstGeom>
            <a:solidFill>
              <a:srgbClr val="FF0000"/>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98" name="Text Box 106"/>
            <p:cNvSpPr txBox="1"/>
            <p:nvPr/>
          </p:nvSpPr>
          <p:spPr>
            <a:xfrm>
              <a:off x="619" y="1296"/>
              <a:ext cx="291" cy="288"/>
            </a:xfrm>
            <a:prstGeom prst="rect">
              <a:avLst/>
            </a:prstGeom>
            <a:noFill/>
            <a:ln w="9525">
              <a:noFill/>
            </a:ln>
          </p:spPr>
          <p:txBody>
            <a:bodyPr wrap="none"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R</a:t>
              </a:r>
              <a:r>
                <a:rPr lang="en-US" altLang="zh-CN" sz="3200" baseline="-25000" dirty="0">
                  <a:solidFill>
                    <a:schemeClr val="tx1"/>
                  </a:solidFill>
                  <a:latin typeface="Times New Roman" panose="02020603050405020304" pitchFamily="18" charset="0"/>
                  <a:ea typeface="宋体" panose="02010600030101010101" pitchFamily="2" charset="-122"/>
                </a:rPr>
                <a:t>i</a:t>
              </a:r>
            </a:p>
          </p:txBody>
        </p:sp>
        <p:sp>
          <p:nvSpPr>
            <p:cNvPr id="36899" name="Text Box 107"/>
            <p:cNvSpPr txBox="1"/>
            <p:nvPr/>
          </p:nvSpPr>
          <p:spPr>
            <a:xfrm>
              <a:off x="1296" y="1344"/>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2</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6900" name="Text Box 108"/>
            <p:cNvSpPr txBox="1"/>
            <p:nvPr/>
          </p:nvSpPr>
          <p:spPr>
            <a:xfrm>
              <a:off x="2064" y="672"/>
              <a:ext cx="480"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10</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6901" name="Text Box 109"/>
            <p:cNvSpPr txBox="1"/>
            <p:nvPr/>
          </p:nvSpPr>
          <p:spPr>
            <a:xfrm>
              <a:off x="816" y="672"/>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6902" name="Text Box 110"/>
            <p:cNvSpPr txBox="1"/>
            <p:nvPr/>
          </p:nvSpPr>
          <p:spPr>
            <a:xfrm>
              <a:off x="816" y="1968"/>
              <a:ext cx="192"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6903" name="Line 111"/>
            <p:cNvSpPr/>
            <p:nvPr/>
          </p:nvSpPr>
          <p:spPr>
            <a:xfrm>
              <a:off x="1728" y="1008"/>
              <a:ext cx="0" cy="384"/>
            </a:xfrm>
            <a:prstGeom prst="line">
              <a:avLst/>
            </a:prstGeom>
            <a:ln w="19050" cap="flat" cmpd="sng">
              <a:solidFill>
                <a:schemeClr val="tx1"/>
              </a:solidFill>
              <a:prstDash val="solid"/>
              <a:headEnd type="none" w="med" len="med"/>
              <a:tailEnd type="none" w="med" len="med"/>
            </a:ln>
          </p:spPr>
        </p:sp>
        <p:sp>
          <p:nvSpPr>
            <p:cNvPr id="36904" name="Line 112"/>
            <p:cNvSpPr/>
            <p:nvPr/>
          </p:nvSpPr>
          <p:spPr>
            <a:xfrm>
              <a:off x="960" y="1008"/>
              <a:ext cx="1200" cy="0"/>
            </a:xfrm>
            <a:prstGeom prst="line">
              <a:avLst/>
            </a:prstGeom>
            <a:ln w="19050" cap="flat" cmpd="sng">
              <a:solidFill>
                <a:schemeClr val="tx1"/>
              </a:solidFill>
              <a:prstDash val="solid"/>
              <a:headEnd type="none" w="med" len="med"/>
              <a:tailEnd type="none" w="med" len="med"/>
            </a:ln>
          </p:spPr>
        </p:sp>
        <p:sp>
          <p:nvSpPr>
            <p:cNvPr id="36905" name="Line 113"/>
            <p:cNvSpPr/>
            <p:nvPr/>
          </p:nvSpPr>
          <p:spPr>
            <a:xfrm>
              <a:off x="960" y="1968"/>
              <a:ext cx="1824" cy="0"/>
            </a:xfrm>
            <a:prstGeom prst="line">
              <a:avLst/>
            </a:prstGeom>
            <a:ln w="19050" cap="flat" cmpd="sng">
              <a:solidFill>
                <a:schemeClr val="tx1"/>
              </a:solidFill>
              <a:prstDash val="solid"/>
              <a:headEnd type="none" w="med" len="med"/>
              <a:tailEnd type="none" w="med" len="med"/>
            </a:ln>
          </p:spPr>
        </p:sp>
        <p:sp>
          <p:nvSpPr>
            <p:cNvPr id="36906" name="Line 114"/>
            <p:cNvSpPr/>
            <p:nvPr/>
          </p:nvSpPr>
          <p:spPr>
            <a:xfrm>
              <a:off x="2784" y="1008"/>
              <a:ext cx="0" cy="960"/>
            </a:xfrm>
            <a:prstGeom prst="line">
              <a:avLst/>
            </a:prstGeom>
            <a:ln w="19050" cap="flat" cmpd="sng">
              <a:solidFill>
                <a:schemeClr val="tx1"/>
              </a:solidFill>
              <a:prstDash val="solid"/>
              <a:headEnd type="none" w="med" len="med"/>
              <a:tailEnd type="none" w="med" len="med"/>
            </a:ln>
          </p:spPr>
        </p:sp>
        <p:sp>
          <p:nvSpPr>
            <p:cNvPr id="36907" name="Line 115"/>
            <p:cNvSpPr/>
            <p:nvPr/>
          </p:nvSpPr>
          <p:spPr>
            <a:xfrm>
              <a:off x="1728" y="1632"/>
              <a:ext cx="0" cy="336"/>
            </a:xfrm>
            <a:prstGeom prst="line">
              <a:avLst/>
            </a:prstGeom>
            <a:ln w="19050" cap="flat" cmpd="sng">
              <a:solidFill>
                <a:schemeClr val="tx1"/>
              </a:solidFill>
              <a:prstDash val="solid"/>
              <a:headEnd type="none" w="med" len="med"/>
              <a:tailEnd type="none" w="med" len="med"/>
            </a:ln>
          </p:spPr>
        </p:sp>
        <p:sp>
          <p:nvSpPr>
            <p:cNvPr id="36908" name="Line 116"/>
            <p:cNvSpPr/>
            <p:nvPr/>
          </p:nvSpPr>
          <p:spPr>
            <a:xfrm>
              <a:off x="2400" y="1008"/>
              <a:ext cx="384" cy="0"/>
            </a:xfrm>
            <a:prstGeom prst="line">
              <a:avLst/>
            </a:prstGeom>
            <a:ln w="19050" cap="flat" cmpd="sng">
              <a:solidFill>
                <a:schemeClr val="tx1"/>
              </a:solidFill>
              <a:prstDash val="solid"/>
              <a:headEnd type="none" w="med" len="med"/>
              <a:tailEnd type="none" w="med" len="med"/>
            </a:ln>
          </p:spPr>
        </p:sp>
        <p:sp>
          <p:nvSpPr>
            <p:cNvPr id="36909" name="Rectangle 117"/>
            <p:cNvSpPr/>
            <p:nvPr/>
          </p:nvSpPr>
          <p:spPr>
            <a:xfrm>
              <a:off x="1674" y="1360"/>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910" name="Rectangle 118"/>
            <p:cNvSpPr/>
            <p:nvPr/>
          </p:nvSpPr>
          <p:spPr>
            <a:xfrm rot="5400000">
              <a:off x="2213" y="875"/>
              <a:ext cx="102" cy="272"/>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911" name="Oval 119"/>
            <p:cNvSpPr/>
            <p:nvPr/>
          </p:nvSpPr>
          <p:spPr>
            <a:xfrm>
              <a:off x="892" y="960"/>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912" name="Oval 120"/>
            <p:cNvSpPr/>
            <p:nvPr/>
          </p:nvSpPr>
          <p:spPr>
            <a:xfrm>
              <a:off x="892" y="1920"/>
              <a:ext cx="68" cy="68"/>
            </a:xfrm>
            <a:prstGeom prst="ellipse">
              <a:avLst/>
            </a:prstGeom>
            <a:no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grpSp>
      <p:grpSp>
        <p:nvGrpSpPr>
          <p:cNvPr id="447609" name="Group 121"/>
          <p:cNvGrpSpPr/>
          <p:nvPr/>
        </p:nvGrpSpPr>
        <p:grpSpPr>
          <a:xfrm>
            <a:off x="842963" y="4253865"/>
            <a:ext cx="4175125" cy="2528888"/>
            <a:chOff x="442" y="2544"/>
            <a:chExt cx="2630" cy="1593"/>
          </a:xfrm>
        </p:grpSpPr>
        <p:sp>
          <p:nvSpPr>
            <p:cNvPr id="36875" name="Text Box 122"/>
            <p:cNvSpPr txBox="1"/>
            <p:nvPr/>
          </p:nvSpPr>
          <p:spPr>
            <a:xfrm flipH="1">
              <a:off x="910" y="3849"/>
              <a:ext cx="240"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b</a:t>
              </a:r>
            </a:p>
          </p:txBody>
        </p:sp>
        <p:sp>
          <p:nvSpPr>
            <p:cNvPr id="36876" name="Text Box 123"/>
            <p:cNvSpPr txBox="1"/>
            <p:nvPr/>
          </p:nvSpPr>
          <p:spPr>
            <a:xfrm>
              <a:off x="862" y="3148"/>
              <a:ext cx="384"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4</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6877" name="Text Box 124"/>
            <p:cNvSpPr txBox="1"/>
            <p:nvPr/>
          </p:nvSpPr>
          <p:spPr>
            <a:xfrm>
              <a:off x="442" y="3186"/>
              <a:ext cx="228" cy="288"/>
            </a:xfrm>
            <a:prstGeom prst="rect">
              <a:avLst/>
            </a:prstGeom>
            <a:noFill/>
            <a:ln w="9525">
              <a:noFill/>
            </a:ln>
          </p:spPr>
          <p:txBody>
            <a:bodyPr anchor="ctr">
              <a:spAutoFit/>
            </a:bodyPr>
            <a:lstStyle/>
            <a:p>
              <a:pPr lvl="0" eaLnBrk="1" hangingPunct="1">
                <a:spcBef>
                  <a:spcPct val="50000"/>
                </a:spcBef>
              </a:pPr>
              <a:r>
                <a:rPr lang="en-US" altLang="zh-CN" sz="2400" i="1" dirty="0">
                  <a:solidFill>
                    <a:schemeClr val="tx1"/>
                  </a:solidFill>
                  <a:latin typeface="Times New Roman" panose="02020603050405020304" pitchFamily="18" charset="0"/>
                  <a:ea typeface="宋体" panose="02010600030101010101" pitchFamily="2" charset="-122"/>
                </a:rPr>
                <a:t>I</a:t>
              </a:r>
              <a:endParaRPr lang="en-US" altLang="zh-CN" sz="3200" dirty="0">
                <a:solidFill>
                  <a:schemeClr val="tx1"/>
                </a:solidFill>
                <a:latin typeface="Times New Roman" panose="02020603050405020304" pitchFamily="18" charset="0"/>
                <a:ea typeface="宋体" panose="02010600030101010101" pitchFamily="2" charset="-122"/>
              </a:endParaRPr>
            </a:p>
          </p:txBody>
        </p:sp>
        <p:sp>
          <p:nvSpPr>
            <p:cNvPr id="36878" name="Line 125"/>
            <p:cNvSpPr/>
            <p:nvPr/>
          </p:nvSpPr>
          <p:spPr>
            <a:xfrm flipV="1">
              <a:off x="670" y="3148"/>
              <a:ext cx="0" cy="336"/>
            </a:xfrm>
            <a:prstGeom prst="line">
              <a:avLst/>
            </a:prstGeom>
            <a:ln w="9525" cap="flat" cmpd="sng">
              <a:solidFill>
                <a:schemeClr val="tx1"/>
              </a:solidFill>
              <a:prstDash val="solid"/>
              <a:headEnd type="none" w="med" len="med"/>
              <a:tailEnd type="triangle" w="med" len="med"/>
            </a:ln>
          </p:spPr>
        </p:sp>
        <p:sp>
          <p:nvSpPr>
            <p:cNvPr id="36879" name="Text Box 126"/>
            <p:cNvSpPr txBox="1"/>
            <p:nvPr/>
          </p:nvSpPr>
          <p:spPr>
            <a:xfrm flipH="1">
              <a:off x="911" y="2544"/>
              <a:ext cx="289" cy="288"/>
            </a:xfrm>
            <a:prstGeom prst="rect">
              <a:avLst/>
            </a:prstGeom>
            <a:noFill/>
            <a:ln w="9525">
              <a:noFill/>
            </a:ln>
          </p:spPr>
          <p:txBody>
            <a:bodyPr>
              <a:spAutoFit/>
            </a:bodyPr>
            <a:lstStyle/>
            <a:p>
              <a:pPr lvl="0" algn="l" eaLnBrk="1" hangingPunct="1">
                <a:spcBef>
                  <a:spcPct val="50000"/>
                </a:spcBef>
              </a:pPr>
              <a:r>
                <a:rPr lang="en-US" altLang="zh-CN" sz="2400" dirty="0">
                  <a:solidFill>
                    <a:srgbClr val="C00000"/>
                  </a:solidFill>
                  <a:latin typeface="Times New Roman" panose="02020603050405020304" pitchFamily="18" charset="0"/>
                  <a:ea typeface="宋体" panose="02010600030101010101" pitchFamily="2" charset="-122"/>
                </a:rPr>
                <a:t>a</a:t>
              </a:r>
            </a:p>
          </p:txBody>
        </p:sp>
        <p:sp>
          <p:nvSpPr>
            <p:cNvPr id="36880" name="Rectangle 127"/>
            <p:cNvSpPr/>
            <p:nvPr/>
          </p:nvSpPr>
          <p:spPr>
            <a:xfrm flipH="1">
              <a:off x="1390" y="3148"/>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81" name="Text Box 128"/>
            <p:cNvSpPr txBox="1"/>
            <p:nvPr/>
          </p:nvSpPr>
          <p:spPr>
            <a:xfrm flipH="1">
              <a:off x="1440" y="3139"/>
              <a:ext cx="72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Times New Roman" panose="02020603050405020304" pitchFamily="18" charset="0"/>
                  <a:ea typeface="宋体" panose="02010600030101010101" pitchFamily="2" charset="-122"/>
                </a:rPr>
                <a:t>1.67 </a:t>
              </a:r>
              <a:r>
                <a:rPr lang="zh-CN" altLang="en-US" sz="2400" dirty="0">
                  <a:solidFill>
                    <a:schemeClr val="tx1"/>
                  </a:solidFill>
                  <a:latin typeface="Times New Roman" panose="02020603050405020304" pitchFamily="18" charset="0"/>
                  <a:ea typeface="宋体" panose="02010600030101010101" pitchFamily="2" charset="-122"/>
                  <a:sym typeface="Symbol" panose="05050102010706020507" pitchFamily="18" charset="2"/>
                </a:rPr>
                <a:t></a:t>
              </a:r>
            </a:p>
          </p:txBody>
        </p:sp>
        <p:sp>
          <p:nvSpPr>
            <p:cNvPr id="36882" name="Oval 129"/>
            <p:cNvSpPr/>
            <p:nvPr/>
          </p:nvSpPr>
          <p:spPr>
            <a:xfrm flipH="1">
              <a:off x="2112" y="3196"/>
              <a:ext cx="227" cy="227"/>
            </a:xfrm>
            <a:prstGeom prst="ellipse">
              <a:avLst/>
            </a:prstGeom>
            <a:solidFill>
              <a:srgbClr val="66FFFF"/>
            </a:solidFill>
            <a:ln w="28575"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83" name="Text Box 130"/>
            <p:cNvSpPr txBox="1"/>
            <p:nvPr/>
          </p:nvSpPr>
          <p:spPr>
            <a:xfrm flipH="1">
              <a:off x="2400" y="3148"/>
              <a:ext cx="672" cy="288"/>
            </a:xfrm>
            <a:prstGeom prst="rect">
              <a:avLst/>
            </a:prstGeom>
            <a:noFill/>
            <a:ln w="9525">
              <a:noFill/>
            </a:ln>
          </p:spPr>
          <p:txBody>
            <a:bodyPr>
              <a:spAutoFit/>
            </a:bodyPr>
            <a:lstStyle/>
            <a:p>
              <a:pPr lvl="0" algn="l" eaLnBrk="1" hangingPunct="1">
                <a:spcBef>
                  <a:spcPct val="50000"/>
                </a:spcBef>
              </a:pPr>
              <a:r>
                <a:rPr lang="zh-CN" altLang="en-US" sz="2400" dirty="0">
                  <a:solidFill>
                    <a:schemeClr val="tx1"/>
                  </a:solidFill>
                  <a:latin typeface="宋体" panose="02010600030101010101" pitchFamily="2" charset="-122"/>
                  <a:ea typeface="宋体" panose="02010600030101010101" pitchFamily="2" charset="-122"/>
                </a:rPr>
                <a:t>-</a:t>
              </a:r>
              <a:r>
                <a:rPr lang="zh-CN" altLang="en-US" sz="2400" dirty="0">
                  <a:solidFill>
                    <a:schemeClr val="tx1"/>
                  </a:solidFill>
                  <a:latin typeface="Times New Roman" panose="02020603050405020304" pitchFamily="18" charset="0"/>
                  <a:ea typeface="宋体" panose="02010600030101010101" pitchFamily="2" charset="-122"/>
                </a:rPr>
                <a:t>9.6</a:t>
              </a:r>
              <a:r>
                <a:rPr lang="en-US" altLang="zh-CN" sz="2400" dirty="0">
                  <a:solidFill>
                    <a:schemeClr val="tx1"/>
                  </a:solidFill>
                  <a:latin typeface="Times New Roman" panose="02020603050405020304" pitchFamily="18" charset="0"/>
                  <a:ea typeface="宋体" panose="02010600030101010101" pitchFamily="2" charset="-122"/>
                </a:rPr>
                <a:t>A</a:t>
              </a:r>
            </a:p>
          </p:txBody>
        </p:sp>
        <p:sp>
          <p:nvSpPr>
            <p:cNvPr id="36884" name="Oval 131"/>
            <p:cNvSpPr/>
            <p:nvPr/>
          </p:nvSpPr>
          <p:spPr>
            <a:xfrm flipH="1">
              <a:off x="958" y="3676"/>
              <a:ext cx="68" cy="68"/>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85" name="Oval 132"/>
            <p:cNvSpPr/>
            <p:nvPr/>
          </p:nvSpPr>
          <p:spPr>
            <a:xfrm flipH="1">
              <a:off x="945" y="2832"/>
              <a:ext cx="61" cy="61"/>
            </a:xfrm>
            <a:prstGeom prst="ellipse">
              <a:avLst/>
            </a:prstGeom>
            <a:solidFill>
              <a:schemeClr val="tx1"/>
            </a:solidFill>
            <a:ln w="19050" cap="flat" cmpd="sng">
              <a:solidFill>
                <a:schemeClr val="tx1"/>
              </a:solidFill>
              <a:prstDash val="solid"/>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86" name="Freeform 133"/>
            <p:cNvSpPr/>
            <p:nvPr/>
          </p:nvSpPr>
          <p:spPr>
            <a:xfrm>
              <a:off x="814" y="3706"/>
              <a:ext cx="1412" cy="2"/>
            </a:xfrm>
            <a:custGeom>
              <a:avLst/>
              <a:gdLst/>
              <a:ahLst/>
              <a:cxnLst>
                <a:cxn ang="0">
                  <a:pos x="1412" y="2"/>
                </a:cxn>
                <a:cxn ang="0">
                  <a:pos x="0" y="0"/>
                </a:cxn>
              </a:cxnLst>
              <a:rect l="0" t="0" r="0" b="0"/>
              <a:pathLst>
                <a:path w="1412" h="2">
                  <a:moveTo>
                    <a:pt x="1412" y="2"/>
                  </a:moveTo>
                  <a:lnTo>
                    <a:pt x="0"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87" name="Freeform 134"/>
            <p:cNvSpPr/>
            <p:nvPr/>
          </p:nvSpPr>
          <p:spPr>
            <a:xfrm>
              <a:off x="814" y="2872"/>
              <a:ext cx="1424" cy="3"/>
            </a:xfrm>
            <a:custGeom>
              <a:avLst/>
              <a:gdLst/>
              <a:ahLst/>
              <a:cxnLst>
                <a:cxn ang="0">
                  <a:pos x="1424" y="3"/>
                </a:cxn>
                <a:cxn ang="0">
                  <a:pos x="0" y="0"/>
                </a:cxn>
              </a:cxnLst>
              <a:rect l="0" t="0" r="0" b="0"/>
              <a:pathLst>
                <a:path w="1424" h="3">
                  <a:moveTo>
                    <a:pt x="1424" y="3"/>
                  </a:moveTo>
                  <a:lnTo>
                    <a:pt x="0"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88" name="Freeform 135"/>
            <p:cNvSpPr/>
            <p:nvPr/>
          </p:nvSpPr>
          <p:spPr>
            <a:xfrm>
              <a:off x="1439" y="2872"/>
              <a:ext cx="1" cy="279"/>
            </a:xfrm>
            <a:custGeom>
              <a:avLst/>
              <a:gdLst/>
              <a:ahLst/>
              <a:cxnLst>
                <a:cxn ang="0">
                  <a:pos x="0" y="0"/>
                </a:cxn>
                <a:cxn ang="0">
                  <a:pos x="1" y="279"/>
                </a:cxn>
              </a:cxnLst>
              <a:rect l="0" t="0" r="0" b="0"/>
              <a:pathLst>
                <a:path w="1" h="279">
                  <a:moveTo>
                    <a:pt x="0" y="0"/>
                  </a:moveTo>
                  <a:lnTo>
                    <a:pt x="1" y="279"/>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89" name="Freeform 136"/>
            <p:cNvSpPr/>
            <p:nvPr/>
          </p:nvSpPr>
          <p:spPr>
            <a:xfrm flipH="1">
              <a:off x="1437" y="3436"/>
              <a:ext cx="1" cy="273"/>
            </a:xfrm>
            <a:custGeom>
              <a:avLst/>
              <a:gdLst/>
              <a:ahLst/>
              <a:cxnLst>
                <a:cxn ang="0">
                  <a:pos x="0" y="0"/>
                </a:cxn>
                <a:cxn ang="0">
                  <a:pos x="0" y="273"/>
                </a:cxn>
              </a:cxnLst>
              <a:rect l="0" t="0" r="0" b="0"/>
              <a:pathLst>
                <a:path w="1" h="273">
                  <a:moveTo>
                    <a:pt x="0" y="0"/>
                  </a:moveTo>
                  <a:lnTo>
                    <a:pt x="0" y="27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90" name="Freeform 137"/>
            <p:cNvSpPr/>
            <p:nvPr/>
          </p:nvSpPr>
          <p:spPr>
            <a:xfrm flipH="1">
              <a:off x="2231" y="2875"/>
              <a:ext cx="1" cy="324"/>
            </a:xfrm>
            <a:custGeom>
              <a:avLst/>
              <a:gdLst/>
              <a:ahLst/>
              <a:cxnLst>
                <a:cxn ang="0">
                  <a:pos x="0" y="0"/>
                </a:cxn>
                <a:cxn ang="0">
                  <a:pos x="0" y="324"/>
                </a:cxn>
              </a:cxnLst>
              <a:rect l="0" t="0" r="0" b="0"/>
              <a:pathLst>
                <a:path w="1" h="324">
                  <a:moveTo>
                    <a:pt x="0" y="0"/>
                  </a:moveTo>
                  <a:lnTo>
                    <a:pt x="0" y="324"/>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91" name="Freeform 138"/>
            <p:cNvSpPr/>
            <p:nvPr/>
          </p:nvSpPr>
          <p:spPr>
            <a:xfrm flipH="1">
              <a:off x="2231" y="3430"/>
              <a:ext cx="1" cy="285"/>
            </a:xfrm>
            <a:custGeom>
              <a:avLst/>
              <a:gdLst/>
              <a:ahLst/>
              <a:cxnLst>
                <a:cxn ang="0">
                  <a:pos x="0" y="0"/>
                </a:cxn>
                <a:cxn ang="0">
                  <a:pos x="0" y="285"/>
                </a:cxn>
              </a:cxnLst>
              <a:rect l="0" t="0" r="0" b="0"/>
              <a:pathLst>
                <a:path w="1" h="285">
                  <a:moveTo>
                    <a:pt x="0" y="0"/>
                  </a:moveTo>
                  <a:lnTo>
                    <a:pt x="0" y="285"/>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92" name="Freeform 139"/>
            <p:cNvSpPr/>
            <p:nvPr/>
          </p:nvSpPr>
          <p:spPr>
            <a:xfrm flipH="1">
              <a:off x="2115" y="3310"/>
              <a:ext cx="225" cy="1"/>
            </a:xfrm>
            <a:custGeom>
              <a:avLst/>
              <a:gdLst/>
              <a:ahLst/>
              <a:cxnLst>
                <a:cxn ang="0">
                  <a:pos x="0" y="0"/>
                </a:cxn>
                <a:cxn ang="0">
                  <a:pos x="225" y="0"/>
                </a:cxn>
              </a:cxnLst>
              <a:rect l="0" t="0" r="0" b="0"/>
              <a:pathLst>
                <a:path w="225" h="1">
                  <a:moveTo>
                    <a:pt x="0" y="0"/>
                  </a:moveTo>
                  <a:lnTo>
                    <a:pt x="225" y="0"/>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93" name="Line 140"/>
            <p:cNvSpPr/>
            <p:nvPr/>
          </p:nvSpPr>
          <p:spPr>
            <a:xfrm flipH="1" flipV="1">
              <a:off x="2400" y="3148"/>
              <a:ext cx="0" cy="316"/>
            </a:xfrm>
            <a:prstGeom prst="line">
              <a:avLst/>
            </a:prstGeom>
            <a:ln w="19050" cap="flat" cmpd="sng">
              <a:solidFill>
                <a:schemeClr val="tx1"/>
              </a:solidFill>
              <a:prstDash val="solid"/>
              <a:headEnd type="none" w="med" len="med"/>
              <a:tailEnd type="stealth" w="sm" len="med"/>
            </a:ln>
          </p:spPr>
        </p:sp>
        <p:sp>
          <p:nvSpPr>
            <p:cNvPr id="36894" name="Rectangle 141"/>
            <p:cNvSpPr/>
            <p:nvPr/>
          </p:nvSpPr>
          <p:spPr>
            <a:xfrm flipH="1">
              <a:off x="766" y="3136"/>
              <a:ext cx="96" cy="288"/>
            </a:xfrm>
            <a:prstGeom prst="rect">
              <a:avLst/>
            </a:prstGeom>
            <a:solidFill>
              <a:srgbClr val="66FFFF"/>
            </a:solidFill>
            <a:ln w="2857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95" name="Freeform 142"/>
            <p:cNvSpPr/>
            <p:nvPr/>
          </p:nvSpPr>
          <p:spPr>
            <a:xfrm>
              <a:off x="815" y="2872"/>
              <a:ext cx="1" cy="267"/>
            </a:xfrm>
            <a:custGeom>
              <a:avLst/>
              <a:gdLst/>
              <a:ahLst/>
              <a:cxnLst>
                <a:cxn ang="0">
                  <a:pos x="0" y="0"/>
                </a:cxn>
                <a:cxn ang="0">
                  <a:pos x="1" y="267"/>
                </a:cxn>
              </a:cxnLst>
              <a:rect l="0" t="0" r="0" b="0"/>
              <a:pathLst>
                <a:path w="1" h="267">
                  <a:moveTo>
                    <a:pt x="0" y="0"/>
                  </a:moveTo>
                  <a:lnTo>
                    <a:pt x="1" y="267"/>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6896" name="Freeform 143"/>
            <p:cNvSpPr/>
            <p:nvPr/>
          </p:nvSpPr>
          <p:spPr>
            <a:xfrm flipH="1">
              <a:off x="813" y="3436"/>
              <a:ext cx="1" cy="273"/>
            </a:xfrm>
            <a:custGeom>
              <a:avLst/>
              <a:gdLst/>
              <a:ahLst/>
              <a:cxnLst>
                <a:cxn ang="0">
                  <a:pos x="0" y="0"/>
                </a:cxn>
                <a:cxn ang="0">
                  <a:pos x="0" y="273"/>
                </a:cxn>
              </a:cxnLst>
              <a:rect l="0" t="0" r="0" b="0"/>
              <a:pathLst>
                <a:path w="1" h="273">
                  <a:moveTo>
                    <a:pt x="0" y="0"/>
                  </a:moveTo>
                  <a:lnTo>
                    <a:pt x="0" y="273"/>
                  </a:lnTo>
                </a:path>
              </a:pathLst>
            </a:custGeom>
            <a:noFill/>
            <a:ln w="19050" cap="flat" cmpd="sng">
              <a:solidFill>
                <a:schemeClr val="tx1">
                  <a:alpha val="100000"/>
                </a:schemeClr>
              </a:solidFill>
              <a:prstDash val="solid"/>
              <a:round/>
              <a:headEnd type="none" w="med" len="med"/>
              <a:tailEnd type="none" w="med" len="med"/>
            </a:ln>
          </p:spPr>
          <p:txBody>
            <a:bodyPr/>
            <a:lstStyle/>
            <a:p>
              <a:endParaRPr lang="zh-CN" altLang="en-US"/>
            </a:p>
          </p:txBody>
        </p:sp>
      </p:grpSp>
      <p:sp>
        <p:nvSpPr>
          <p:cNvPr id="447632" name="Text Box 144"/>
          <p:cNvSpPr txBox="1"/>
          <p:nvPr/>
        </p:nvSpPr>
        <p:spPr>
          <a:xfrm>
            <a:off x="7543800" y="5714365"/>
            <a:ext cx="1103313" cy="457200"/>
          </a:xfrm>
          <a:prstGeom prst="rect">
            <a:avLst/>
          </a:prstGeom>
          <a:noFill/>
          <a:ln w="9525">
            <a:noFill/>
          </a:ln>
        </p:spPr>
        <p:txBody>
          <a:bodyPr wrap="none" anchor="ctr">
            <a:spAutoFit/>
          </a:bodyPr>
          <a:lstStyle/>
          <a:p>
            <a:pPr lvl="0" eaLnBrk="1" hangingPunct="1">
              <a:spcBef>
                <a:spcPct val="50000"/>
              </a:spcBef>
            </a:pPr>
            <a:r>
              <a:rPr lang="zh-CN" altLang="en-US" sz="2400" dirty="0">
                <a:solidFill>
                  <a:srgbClr val="FF33CC"/>
                </a:solidFill>
                <a:latin typeface="Times New Roman" panose="02020603050405020304" pitchFamily="18" charset="0"/>
                <a:ea typeface="宋体" panose="02010600030101010101" pitchFamily="2" charset="-122"/>
                <a:sym typeface="Symbol" panose="05050102010706020507" pitchFamily="18" charset="2"/>
              </a:rPr>
              <a:t>解毕！</a:t>
            </a:r>
          </a:p>
        </p:txBody>
      </p:sp>
      <p:sp>
        <p:nvSpPr>
          <p:cNvPr id="36873" name="AutoShape 145">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36874" name="AutoShape 146">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wrap="none" anchor="ctr"/>
          <a:lstStyle/>
          <a:p>
            <a:pPr lvl="0"/>
            <a:endParaRPr lang="zh-CN" altLang="en-US" dirty="0">
              <a:latin typeface="Times New Roman" panose="02020603050405020304" pitchFamily="18" charset="0"/>
              <a:ea typeface="宋体" panose="02010600030101010101" pitchFamily="2" charset="-122"/>
            </a:endParaRPr>
          </a:p>
        </p:txBody>
      </p:sp>
      <p:sp>
        <p:nvSpPr>
          <p:cNvPr id="446538" name="Text Box 74"/>
          <p:cNvSpPr txBox="1"/>
          <p:nvPr/>
        </p:nvSpPr>
        <p:spPr>
          <a:xfrm>
            <a:off x="644208" y="305277"/>
            <a:ext cx="2413000" cy="518160"/>
          </a:xfrm>
          <a:prstGeom prst="rect">
            <a:avLst/>
          </a:prstGeom>
          <a:noFill/>
          <a:ln w="9525">
            <a:noFill/>
          </a:ln>
        </p:spPr>
        <p:txBody>
          <a:bodyPr wrap="none" anchor="ctr">
            <a:spAutoFit/>
          </a:bodyPr>
          <a:lstStyle/>
          <a:p>
            <a:pPr lvl="0" eaLnBrk="1" hangingPunct="1">
              <a:spcBef>
                <a:spcPct val="50000"/>
              </a:spcBef>
            </a:pPr>
            <a:r>
              <a:rPr lang="en-US" altLang="zh-CN" sz="2800" b="1" i="1" dirty="0">
                <a:solidFill>
                  <a:srgbClr val="FF33CC"/>
                </a:solidFill>
                <a:latin typeface="Times New Roman" panose="02020603050405020304" pitchFamily="18" charset="0"/>
                <a:ea typeface="宋体" panose="02010600030101010101" pitchFamily="2" charset="-122"/>
              </a:rPr>
              <a:t>2.6.2</a:t>
            </a:r>
            <a:r>
              <a:rPr lang="zh-CN" altLang="en-US" sz="2800" b="1" i="1" dirty="0">
                <a:solidFill>
                  <a:srgbClr val="FF33CC"/>
                </a:solidFill>
                <a:latin typeface="Times New Roman" panose="02020603050405020304" pitchFamily="18" charset="0"/>
                <a:ea typeface="宋体" panose="02010600030101010101" pitchFamily="2" charset="-122"/>
              </a:rPr>
              <a:t> 诺顿定理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7588"/>
                                        </p:tgtEl>
                                        <p:attrNameLst>
                                          <p:attrName>style.visibility</p:attrName>
                                        </p:attrNameLst>
                                      </p:cBhvr>
                                      <p:to>
                                        <p:strVal val="visible"/>
                                      </p:to>
                                    </p:set>
                                    <p:anim calcmode="lin" valueType="num">
                                      <p:cBhvr additive="base">
                                        <p:cTn id="7" dur="500" fill="hold"/>
                                        <p:tgtEl>
                                          <p:spTgt spid="447588"/>
                                        </p:tgtEl>
                                        <p:attrNameLst>
                                          <p:attrName>ppt_x</p:attrName>
                                        </p:attrNameLst>
                                      </p:cBhvr>
                                      <p:tavLst>
                                        <p:tav tm="0">
                                          <p:val>
                                            <p:strVal val="0-#ppt_w/2"/>
                                          </p:val>
                                        </p:tav>
                                        <p:tav tm="100000">
                                          <p:val>
                                            <p:strVal val="#ppt_x"/>
                                          </p:val>
                                        </p:tav>
                                      </p:tavLst>
                                    </p:anim>
                                    <p:anim calcmode="lin" valueType="num">
                                      <p:cBhvr additive="base">
                                        <p:cTn id="8" dur="500" fill="hold"/>
                                        <p:tgtEl>
                                          <p:spTgt spid="44758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32" fill="hold" nodeType="afterEffect">
                                  <p:stCondLst>
                                    <p:cond delay="0"/>
                                  </p:stCondLst>
                                  <p:childTnLst>
                                    <p:set>
                                      <p:cBhvr>
                                        <p:cTn id="11" dur="1" fill="hold">
                                          <p:stCondLst>
                                            <p:cond delay="0"/>
                                          </p:stCondLst>
                                        </p:cTn>
                                        <p:tgtEl>
                                          <p:spTgt spid="447592"/>
                                        </p:tgtEl>
                                        <p:attrNameLst>
                                          <p:attrName>style.visibility</p:attrName>
                                        </p:attrNameLst>
                                      </p:cBhvr>
                                      <p:to>
                                        <p:strVal val="visible"/>
                                      </p:to>
                                    </p:set>
                                    <p:animEffect transition="in" filter="box(out)">
                                      <p:cBhvr>
                                        <p:cTn id="12" dur="500"/>
                                        <p:tgtEl>
                                          <p:spTgt spid="44759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447589"/>
                                        </p:tgtEl>
                                        <p:attrNameLst>
                                          <p:attrName>style.visibility</p:attrName>
                                        </p:attrNameLst>
                                      </p:cBhvr>
                                      <p:to>
                                        <p:strVal val="visible"/>
                                      </p:to>
                                    </p:set>
                                    <p:anim calcmode="lin" valueType="num">
                                      <p:cBhvr additive="base">
                                        <p:cTn id="17" dur="500" fill="hold"/>
                                        <p:tgtEl>
                                          <p:spTgt spid="447589"/>
                                        </p:tgtEl>
                                        <p:attrNameLst>
                                          <p:attrName>ppt_x</p:attrName>
                                        </p:attrNameLst>
                                      </p:cBhvr>
                                      <p:tavLst>
                                        <p:tav tm="0">
                                          <p:val>
                                            <p:strVal val="1+#ppt_w/2"/>
                                          </p:val>
                                        </p:tav>
                                        <p:tav tm="100000">
                                          <p:val>
                                            <p:strVal val="#ppt_x"/>
                                          </p:val>
                                        </p:tav>
                                      </p:tavLst>
                                    </p:anim>
                                    <p:anim calcmode="lin" valueType="num">
                                      <p:cBhvr additive="base">
                                        <p:cTn id="18" dur="500" fill="hold"/>
                                        <p:tgtEl>
                                          <p:spTgt spid="44758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447590"/>
                                        </p:tgtEl>
                                        <p:attrNameLst>
                                          <p:attrName>style.visibility</p:attrName>
                                        </p:attrNameLst>
                                      </p:cBhvr>
                                      <p:to>
                                        <p:strVal val="visible"/>
                                      </p:to>
                                    </p:set>
                                    <p:anim calcmode="lin" valueType="num">
                                      <p:cBhvr additive="base">
                                        <p:cTn id="23" dur="500" fill="hold"/>
                                        <p:tgtEl>
                                          <p:spTgt spid="447590"/>
                                        </p:tgtEl>
                                        <p:attrNameLst>
                                          <p:attrName>ppt_x</p:attrName>
                                        </p:attrNameLst>
                                      </p:cBhvr>
                                      <p:tavLst>
                                        <p:tav tm="0">
                                          <p:val>
                                            <p:strVal val="0-#ppt_w/2"/>
                                          </p:val>
                                        </p:tav>
                                        <p:tav tm="100000">
                                          <p:val>
                                            <p:strVal val="#ppt_x"/>
                                          </p:val>
                                        </p:tav>
                                      </p:tavLst>
                                    </p:anim>
                                    <p:anim calcmode="lin" valueType="num">
                                      <p:cBhvr additive="base">
                                        <p:cTn id="24" dur="500" fill="hold"/>
                                        <p:tgtEl>
                                          <p:spTgt spid="447590"/>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 presetClass="entr" presetSubtype="32" fill="hold" nodeType="afterEffect">
                                  <p:stCondLst>
                                    <p:cond delay="0"/>
                                  </p:stCondLst>
                                  <p:childTnLst>
                                    <p:set>
                                      <p:cBhvr>
                                        <p:cTn id="27" dur="1" fill="hold">
                                          <p:stCondLst>
                                            <p:cond delay="0"/>
                                          </p:stCondLst>
                                        </p:cTn>
                                        <p:tgtEl>
                                          <p:spTgt spid="447609"/>
                                        </p:tgtEl>
                                        <p:attrNameLst>
                                          <p:attrName>style.visibility</p:attrName>
                                        </p:attrNameLst>
                                      </p:cBhvr>
                                      <p:to>
                                        <p:strVal val="visible"/>
                                      </p:to>
                                    </p:set>
                                    <p:animEffect transition="in" filter="box(out)">
                                      <p:cBhvr>
                                        <p:cTn id="28" dur="500"/>
                                        <p:tgtEl>
                                          <p:spTgt spid="447609"/>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iterate type="wd">
                                    <p:tmPct val="100000"/>
                                  </p:iterate>
                                  <p:childTnLst>
                                    <p:set>
                                      <p:cBhvr>
                                        <p:cTn id="32" dur="1" fill="hold">
                                          <p:stCondLst>
                                            <p:cond delay="0"/>
                                          </p:stCondLst>
                                        </p:cTn>
                                        <p:tgtEl>
                                          <p:spTgt spid="447591"/>
                                        </p:tgtEl>
                                        <p:attrNameLst>
                                          <p:attrName>style.visibility</p:attrName>
                                        </p:attrNameLst>
                                      </p:cBhvr>
                                      <p:to>
                                        <p:strVal val="visible"/>
                                      </p:to>
                                    </p:set>
                                    <p:anim calcmode="lin" valueType="num">
                                      <p:cBhvr>
                                        <p:cTn id="33" dur="300" fill="hold"/>
                                        <p:tgtEl>
                                          <p:spTgt spid="447591"/>
                                        </p:tgtEl>
                                        <p:attrNameLst>
                                          <p:attrName>ppt_w</p:attrName>
                                        </p:attrNameLst>
                                      </p:cBhvr>
                                      <p:tavLst>
                                        <p:tav tm="0">
                                          <p:val>
                                            <p:fltVal val="0"/>
                                          </p:val>
                                        </p:tav>
                                        <p:tav tm="100000">
                                          <p:val>
                                            <p:strVal val="#ppt_w"/>
                                          </p:val>
                                        </p:tav>
                                      </p:tavLst>
                                    </p:anim>
                                    <p:anim calcmode="lin" valueType="num">
                                      <p:cBhvr>
                                        <p:cTn id="34" dur="300" fill="hold"/>
                                        <p:tgtEl>
                                          <p:spTgt spid="447591"/>
                                        </p:tgtEl>
                                        <p:attrNameLst>
                                          <p:attrName>ppt_h</p:attrName>
                                        </p:attrNameLst>
                                      </p:cBhvr>
                                      <p:tavLst>
                                        <p:tav tm="0">
                                          <p:val>
                                            <p:strVal val="#ppt_h"/>
                                          </p:val>
                                        </p:tav>
                                        <p:tav tm="100000">
                                          <p:val>
                                            <p:strVal val="#ppt_h"/>
                                          </p:val>
                                        </p:tav>
                                      </p:tavLst>
                                    </p:anim>
                                  </p:childTnLst>
                                </p:cTn>
                              </p:par>
                            </p:childTnLst>
                          </p:cTn>
                        </p:par>
                        <p:par>
                          <p:cTn id="35" fill="hold">
                            <p:stCondLst>
                              <p:cond delay="14700"/>
                            </p:stCondLst>
                            <p:childTnLst>
                              <p:par>
                                <p:cTn id="36" presetID="2" presetClass="entr" presetSubtype="4" fill="hold" grpId="0" nodeType="afterEffect">
                                  <p:stCondLst>
                                    <p:cond delay="0"/>
                                  </p:stCondLst>
                                  <p:childTnLst>
                                    <p:set>
                                      <p:cBhvr>
                                        <p:cTn id="37" dur="1" fill="hold">
                                          <p:stCondLst>
                                            <p:cond delay="0"/>
                                          </p:stCondLst>
                                        </p:cTn>
                                        <p:tgtEl>
                                          <p:spTgt spid="447632"/>
                                        </p:tgtEl>
                                        <p:attrNameLst>
                                          <p:attrName>style.visibility</p:attrName>
                                        </p:attrNameLst>
                                      </p:cBhvr>
                                      <p:to>
                                        <p:strVal val="visible"/>
                                      </p:to>
                                    </p:set>
                                    <p:anim calcmode="lin" valueType="num">
                                      <p:cBhvr additive="base">
                                        <p:cTn id="38" dur="500" fill="hold"/>
                                        <p:tgtEl>
                                          <p:spTgt spid="447632"/>
                                        </p:tgtEl>
                                        <p:attrNameLst>
                                          <p:attrName>ppt_x</p:attrName>
                                        </p:attrNameLst>
                                      </p:cBhvr>
                                      <p:tavLst>
                                        <p:tav tm="0">
                                          <p:val>
                                            <p:strVal val="#ppt_x"/>
                                          </p:val>
                                        </p:tav>
                                        <p:tav tm="100000">
                                          <p:val>
                                            <p:strVal val="#ppt_x"/>
                                          </p:val>
                                        </p:tav>
                                      </p:tavLst>
                                    </p:anim>
                                    <p:anim calcmode="lin" valueType="num">
                                      <p:cBhvr additive="base">
                                        <p:cTn id="39" dur="500" fill="hold"/>
                                        <p:tgtEl>
                                          <p:spTgt spid="447632"/>
                                        </p:tgtEl>
                                        <p:attrNameLst>
                                          <p:attrName>ppt_y</p:attrName>
                                        </p:attrNameLst>
                                      </p:cBhvr>
                                      <p:tavLst>
                                        <p:tav tm="0">
                                          <p:val>
                                            <p:strVal val="1+#ppt_h/2"/>
                                          </p:val>
                                        </p:tav>
                                        <p:tav tm="100000">
                                          <p:val>
                                            <p:strVal val="#ppt_y"/>
                                          </p:val>
                                        </p:tav>
                                      </p:tavLst>
                                    </p:anim>
                                  </p:childTnLst>
                                </p:cTn>
                              </p:par>
                            </p:childTnLst>
                          </p:cTn>
                        </p:par>
                        <p:par>
                          <p:cTn id="40" fill="hold">
                            <p:stCondLst>
                              <p:cond delay="15200"/>
                            </p:stCondLst>
                            <p:childTnLst>
                              <p:par>
                                <p:cTn id="41" presetID="2" presetClass="entr" presetSubtype="3" fill="hold" grpId="0" nodeType="afterEffect">
                                  <p:stCondLst>
                                    <p:cond delay="2000"/>
                                  </p:stCondLst>
                                  <p:childTnLst>
                                    <p:set>
                                      <p:cBhvr>
                                        <p:cTn id="42" dur="1" fill="hold">
                                          <p:stCondLst>
                                            <p:cond delay="0"/>
                                          </p:stCondLst>
                                        </p:cTn>
                                        <p:tgtEl>
                                          <p:spTgt spid="446538"/>
                                        </p:tgtEl>
                                        <p:attrNameLst>
                                          <p:attrName>style.visibility</p:attrName>
                                        </p:attrNameLst>
                                      </p:cBhvr>
                                      <p:to>
                                        <p:strVal val="visible"/>
                                      </p:to>
                                    </p:set>
                                    <p:anim calcmode="lin" valueType="num">
                                      <p:cBhvr additive="base">
                                        <p:cTn id="43" dur="500" fill="hold"/>
                                        <p:tgtEl>
                                          <p:spTgt spid="446538"/>
                                        </p:tgtEl>
                                        <p:attrNameLst>
                                          <p:attrName>ppt_x</p:attrName>
                                        </p:attrNameLst>
                                      </p:cBhvr>
                                      <p:tavLst>
                                        <p:tav tm="0">
                                          <p:val>
                                            <p:strVal val="1+#ppt_w/2"/>
                                          </p:val>
                                        </p:tav>
                                        <p:tav tm="100000">
                                          <p:val>
                                            <p:strVal val="#ppt_x"/>
                                          </p:val>
                                        </p:tav>
                                      </p:tavLst>
                                    </p:anim>
                                    <p:anim calcmode="lin" valueType="num">
                                      <p:cBhvr additive="base">
                                        <p:cTn id="44" dur="500" fill="hold"/>
                                        <p:tgtEl>
                                          <p:spTgt spid="4465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588" grpId="0"/>
      <p:bldP spid="447589" grpId="0"/>
      <p:bldP spid="447590" grpId="0"/>
      <p:bldP spid="447591" grpId="0"/>
      <p:bldP spid="447632" grpId="0"/>
      <p:bldP spid="44653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87</a:t>
            </a:fld>
            <a:endParaRPr lang="zh-CN" altLang="en-US" sz="1600" b="1" dirty="0">
              <a:solidFill>
                <a:srgbClr val="FFFF00"/>
              </a:solidFill>
              <a:ea typeface="宋体" panose="02010600030101010101" pitchFamily="2" charset="-122"/>
            </a:endParaRPr>
          </a:p>
        </p:txBody>
      </p:sp>
      <p:sp>
        <p:nvSpPr>
          <p:cNvPr id="9221" name="Rectangle 3"/>
          <p:cNvSpPr>
            <a:spLocks noGrp="1"/>
          </p:cNvSpPr>
          <p:nvPr>
            <p:ph idx="1"/>
          </p:nvPr>
        </p:nvSpPr>
        <p:spPr>
          <a:xfrm>
            <a:off x="685800" y="1196975"/>
            <a:ext cx="7054850" cy="503238"/>
          </a:xfrm>
          <a:solidFill>
            <a:schemeClr val="bg1">
              <a:alpha val="100000"/>
            </a:schemeClr>
          </a:solidFill>
        </p:spPr>
        <p:txBody>
          <a:bodyPr vert="horz" wrap="square" lIns="91440" tIns="45720" rIns="91440" bIns="45720" anchor="t"/>
          <a:lstStyle/>
          <a:p>
            <a:r>
              <a:rPr lang="en-US" altLang="zh-CN" sz="2400" b="1" dirty="0">
                <a:solidFill>
                  <a:srgbClr val="FF3300"/>
                </a:solidFill>
              </a:rPr>
              <a:t>[</a:t>
            </a:r>
            <a:r>
              <a:rPr lang="zh-CN" altLang="en-US" sz="2400" b="1" dirty="0">
                <a:solidFill>
                  <a:srgbClr val="FF3300"/>
                </a:solidFill>
              </a:rPr>
              <a:t>例</a:t>
            </a:r>
            <a:r>
              <a:rPr lang="en-US" altLang="zh-CN" sz="2400" b="1" dirty="0">
                <a:solidFill>
                  <a:srgbClr val="FF3300"/>
                </a:solidFill>
              </a:rPr>
              <a:t>]  </a:t>
            </a:r>
            <a:r>
              <a:rPr lang="zh-CN" altLang="en-US" sz="2400" dirty="0"/>
              <a:t>试求图</a:t>
            </a:r>
            <a:r>
              <a:rPr lang="en-US" altLang="zh-CN" sz="2400" dirty="0"/>
              <a:t> </a:t>
            </a:r>
            <a:r>
              <a:rPr lang="en-US" altLang="zh-CN" sz="2400" b="1" dirty="0"/>
              <a:t>(a)</a:t>
            </a:r>
            <a:r>
              <a:rPr lang="zh-CN" altLang="en-US" sz="2400" dirty="0"/>
              <a:t>所示电路的戴维南等效电路。</a:t>
            </a:r>
            <a:endParaRPr lang="en-US" altLang="zh-CN" sz="2400" dirty="0"/>
          </a:p>
        </p:txBody>
      </p:sp>
      <p:sp>
        <p:nvSpPr>
          <p:cNvPr id="165934" name="Text Box 46"/>
          <p:cNvSpPr txBox="1">
            <a:spLocks noChangeArrowheads="1"/>
          </p:cNvSpPr>
          <p:nvPr/>
        </p:nvSpPr>
        <p:spPr bwMode="auto">
          <a:xfrm>
            <a:off x="755650" y="1658938"/>
            <a:ext cx="7315200" cy="895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10000"/>
              </a:lnSpc>
              <a:spcBef>
                <a:spcPct val="50000"/>
              </a:spcBef>
              <a:spcAft>
                <a:spcPct val="0"/>
              </a:spcAft>
              <a:buClrTx/>
              <a:buSzTx/>
              <a:buFontTx/>
              <a:buNone/>
              <a:defRPr/>
            </a:pPr>
            <a:r>
              <a:rPr kumimoji="0" lang="zh-CN" altLang="en-US" sz="2400" b="0" i="0" u="none" strike="noStrike" kern="1200" cap="none" spc="0" normalizeH="0" baseline="0" noProof="0">
                <a:ln>
                  <a:noFill/>
                </a:ln>
                <a:solidFill>
                  <a:srgbClr val="FF3300"/>
                </a:solidFill>
                <a:effectLst/>
                <a:uLnTx/>
                <a:uFillTx/>
                <a:latin typeface="Times New Roman" panose="02020603050405020304" pitchFamily="18" charset="0"/>
                <a:ea typeface="黑体" panose="02010609060101010101" pitchFamily="49" charset="-122"/>
                <a:cs typeface="+mn-cs"/>
              </a:rPr>
              <a:t>解</a:t>
            </a:r>
            <a:r>
              <a:rPr kumimoji="0" lang="zh-CN" altLang="en-US" sz="2400" b="0" i="0" u="none" strike="noStrike" kern="1200" cap="none" spc="0" normalizeH="0" baseline="0" noProof="0">
                <a:ln>
                  <a:noFill/>
                </a:ln>
                <a:solidFill>
                  <a:srgbClr val="FF3300"/>
                </a:solidFill>
                <a:effectLst/>
                <a:uLnTx/>
                <a:uFillTx/>
                <a:latin typeface="Times New Roman" panose="02020603050405020304" pitchFamily="18" charset="0"/>
                <a:ea typeface="黑体" panose="02010609060101010101" pitchFamily="49" charset="-122"/>
                <a:cs typeface="+mn-cs"/>
                <a:sym typeface="Wingdings" panose="05000000000000000000" pitchFamily="2" charset="2"/>
              </a:rPr>
              <a:t>：</a:t>
            </a: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sym typeface="Wingdings" panose="05000000000000000000" pitchFamily="2" charset="2"/>
              </a:rPr>
              <a:t>1</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sym typeface="Wingdings" panose="05000000000000000000" pitchFamily="2" charset="2"/>
              </a:rPr>
              <a:t>、计算开路电压。开路时</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I=</a:t>
            </a:r>
            <a:r>
              <a:rPr kumimoji="0"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0</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，受控量</a:t>
            </a:r>
            <a:r>
              <a:rPr kumimoji="0"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3 </a:t>
            </a:r>
            <a:r>
              <a:rPr kumimoji="0"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I=</a:t>
            </a:r>
            <a:r>
              <a:rPr kumimoji="0"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0</a:t>
            </a:r>
            <a:r>
              <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rPr>
              <a:t>。等效电路图见</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图</a:t>
            </a:r>
            <a:r>
              <a:rPr kumimoji="0" lang="en-US" altLang="zh-CN"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 </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(b)</a:t>
            </a:r>
            <a:r>
              <a:rPr kumimoji="0" lang="zh-CN" altLang="en-US" sz="2400" b="0" i="0" u="none" strike="noStrike" kern="1200" cap="none" spc="0" normalizeH="0" baseline="0" noProof="0">
                <a:ln>
                  <a:noFill/>
                </a:ln>
                <a:solidFill>
                  <a:schemeClr val="tx1"/>
                </a:solidFill>
                <a:effectLst/>
                <a:uLnTx/>
                <a:uFillTx/>
                <a:latin typeface="Times New Roman" panose="02020603050405020304" pitchFamily="18" charset="0"/>
                <a:ea typeface="黑体" panose="02010609060101010101" pitchFamily="49" charset="-122"/>
                <a:cs typeface="+mn-cs"/>
              </a:rPr>
              <a:t>所示。用叠加原理求开路电压</a:t>
            </a:r>
            <a:endParaRPr kumimoji="0" lang="zh-CN" altLang="en-US" sz="2400" b="0"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黑体" panose="02010609060101010101" pitchFamily="49" charset="-122"/>
              <a:cs typeface="+mn-cs"/>
              <a:sym typeface="Symbol" panose="05050102010706020507" pitchFamily="18" charset="2"/>
            </a:endParaRPr>
          </a:p>
        </p:txBody>
      </p:sp>
      <p:sp>
        <p:nvSpPr>
          <p:cNvPr id="165935" name="Text Box 47"/>
          <p:cNvSpPr txBox="1"/>
          <p:nvPr/>
        </p:nvSpPr>
        <p:spPr>
          <a:xfrm>
            <a:off x="2843213" y="2565400"/>
            <a:ext cx="4038600" cy="457200"/>
          </a:xfrm>
          <a:prstGeom prst="rect">
            <a:avLst/>
          </a:prstGeom>
          <a:noFill/>
          <a:ln w="9525">
            <a:noFill/>
          </a:ln>
        </p:spPr>
        <p:txBody>
          <a:bodyPr>
            <a:spAutoFit/>
          </a:bodyPr>
          <a:lstStyle/>
          <a:p>
            <a:pPr lvl="0" eaLnBrk="1" hangingPunct="1">
              <a:spcBef>
                <a:spcPct val="50000"/>
              </a:spcBef>
            </a:pPr>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OC</a:t>
            </a:r>
            <a:r>
              <a:rPr lang="en-US" altLang="zh-CN" b="1" dirty="0">
                <a:latin typeface="Times New Roman" panose="02020603050405020304" pitchFamily="18" charset="0"/>
                <a:ea typeface="宋体" panose="02010600030101010101" pitchFamily="2" charset="-122"/>
              </a:rPr>
              <a:t>=10+4×(2+5)=38(V)</a:t>
            </a:r>
          </a:p>
        </p:txBody>
      </p:sp>
      <p:sp>
        <p:nvSpPr>
          <p:cNvPr id="9224" name="Rectangle 88"/>
          <p:cNvSpPr/>
          <p:nvPr/>
        </p:nvSpPr>
        <p:spPr>
          <a:xfrm>
            <a:off x="755650" y="260350"/>
            <a:ext cx="6192838" cy="720725"/>
          </a:xfrm>
          <a:prstGeom prst="rect">
            <a:avLst/>
          </a:prstGeom>
          <a:noFill/>
          <a:ln w="9525">
            <a:noFill/>
          </a:ln>
        </p:spPr>
        <p:txBody>
          <a:bodyPr anchor="ctr"/>
          <a:lstStyle/>
          <a:p>
            <a:pPr lvl="0" eaLnBrk="0" hangingPunct="0"/>
            <a:r>
              <a:rPr kumimoji="1" lang="zh-CN" altLang="en-US" sz="2800" b="1" noProof="0" dirty="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sym typeface="+mn-ea"/>
              </a:rPr>
              <a:t>练习</a:t>
            </a:r>
          </a:p>
        </p:txBody>
      </p:sp>
      <p:graphicFrame>
        <p:nvGraphicFramePr>
          <p:cNvPr id="165980" name="Object 92"/>
          <p:cNvGraphicFramePr/>
          <p:nvPr/>
        </p:nvGraphicFramePr>
        <p:xfrm>
          <a:off x="1415415" y="3022283"/>
          <a:ext cx="2987675" cy="3033712"/>
        </p:xfrm>
        <a:graphic>
          <a:graphicData uri="http://schemas.openxmlformats.org/presentationml/2006/ole">
            <mc:AlternateContent xmlns:mc="http://schemas.openxmlformats.org/markup-compatibility/2006">
              <mc:Choice xmlns:v="urn:schemas-microsoft-com:vml" Requires="v">
                <p:oleObj spid="_x0000_s40973" r:id="rId3" imgW="1658620" imgH="2122170" progId="Visio.Drawing.11">
                  <p:embed/>
                </p:oleObj>
              </mc:Choice>
              <mc:Fallback>
                <p:oleObj r:id="rId3" imgW="1658620" imgH="2122170" progId="Visio.Drawing.11">
                  <p:embed/>
                  <p:pic>
                    <p:nvPicPr>
                      <p:cNvPr id="0" name="图片 3091"/>
                      <p:cNvPicPr/>
                      <p:nvPr/>
                    </p:nvPicPr>
                    <p:blipFill>
                      <a:blip r:embed="rId4"/>
                      <a:stretch>
                        <a:fillRect/>
                      </a:stretch>
                    </p:blipFill>
                    <p:spPr>
                      <a:xfrm>
                        <a:off x="1415415" y="3022283"/>
                        <a:ext cx="2987675" cy="3033712"/>
                      </a:xfrm>
                      <a:prstGeom prst="rect">
                        <a:avLst/>
                      </a:prstGeom>
                      <a:noFill/>
                      <a:ln w="38100">
                        <a:noFill/>
                        <a:miter/>
                      </a:ln>
                    </p:spPr>
                  </p:pic>
                </p:oleObj>
              </mc:Fallback>
            </mc:AlternateContent>
          </a:graphicData>
        </a:graphic>
      </p:graphicFrame>
      <p:graphicFrame>
        <p:nvGraphicFramePr>
          <p:cNvPr id="165981" name="Object 93"/>
          <p:cNvGraphicFramePr/>
          <p:nvPr/>
        </p:nvGraphicFramePr>
        <p:xfrm>
          <a:off x="5148263" y="3171825"/>
          <a:ext cx="3124200" cy="2633663"/>
        </p:xfrm>
        <a:graphic>
          <a:graphicData uri="http://schemas.openxmlformats.org/presentationml/2006/ole">
            <mc:AlternateContent xmlns:mc="http://schemas.openxmlformats.org/markup-compatibility/2006">
              <mc:Choice xmlns:v="urn:schemas-microsoft-com:vml" Requires="v">
                <p:oleObj spid="_x0000_s40974" r:id="rId5" imgW="1739265" imgH="1851660" progId="Visio.Drawing.11">
                  <p:embed/>
                </p:oleObj>
              </mc:Choice>
              <mc:Fallback>
                <p:oleObj r:id="rId5" imgW="1739265" imgH="1851660" progId="Visio.Drawing.11">
                  <p:embed/>
                  <p:pic>
                    <p:nvPicPr>
                      <p:cNvPr id="0" name="图片 3100"/>
                      <p:cNvPicPr/>
                      <p:nvPr/>
                    </p:nvPicPr>
                    <p:blipFill>
                      <a:blip r:embed="rId6"/>
                      <a:stretch>
                        <a:fillRect/>
                      </a:stretch>
                    </p:blipFill>
                    <p:spPr>
                      <a:xfrm>
                        <a:off x="5148263" y="3171825"/>
                        <a:ext cx="3124200" cy="26336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5980"/>
                                        </p:tgtEl>
                                        <p:attrNameLst>
                                          <p:attrName>style.visibility</p:attrName>
                                        </p:attrNameLst>
                                      </p:cBhvr>
                                      <p:to>
                                        <p:strVal val="visible"/>
                                      </p:to>
                                    </p:set>
                                    <p:animEffect transition="in" filter="dissolve">
                                      <p:cBhvr>
                                        <p:cTn id="7" dur="500"/>
                                        <p:tgtEl>
                                          <p:spTgt spid="1659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5934"/>
                                        </p:tgtEl>
                                        <p:attrNameLst>
                                          <p:attrName>style.visibility</p:attrName>
                                        </p:attrNameLst>
                                      </p:cBhvr>
                                      <p:to>
                                        <p:strVal val="visible"/>
                                      </p:to>
                                    </p:set>
                                    <p:animEffect transition="in" filter="wipe(left)">
                                      <p:cBhvr>
                                        <p:cTn id="12" dur="1000"/>
                                        <p:tgtEl>
                                          <p:spTgt spid="165934"/>
                                        </p:tgtEl>
                                      </p:cBhvr>
                                    </p:animEffect>
                                  </p:childTnLst>
                                </p:cTn>
                              </p:par>
                            </p:childTnLst>
                          </p:cTn>
                        </p:par>
                        <p:par>
                          <p:cTn id="13" fill="hold">
                            <p:stCondLst>
                              <p:cond delay="1000"/>
                            </p:stCondLst>
                            <p:childTnLst>
                              <p:par>
                                <p:cTn id="14" presetID="9" presetClass="entr" presetSubtype="0" fill="hold" nodeType="afterEffect">
                                  <p:stCondLst>
                                    <p:cond delay="0"/>
                                  </p:stCondLst>
                                  <p:childTnLst>
                                    <p:set>
                                      <p:cBhvr>
                                        <p:cTn id="15" dur="1" fill="hold">
                                          <p:stCondLst>
                                            <p:cond delay="0"/>
                                          </p:stCondLst>
                                        </p:cTn>
                                        <p:tgtEl>
                                          <p:spTgt spid="165981"/>
                                        </p:tgtEl>
                                        <p:attrNameLst>
                                          <p:attrName>style.visibility</p:attrName>
                                        </p:attrNameLst>
                                      </p:cBhvr>
                                      <p:to>
                                        <p:strVal val="visible"/>
                                      </p:to>
                                    </p:set>
                                    <p:animEffect transition="in" filter="dissolve">
                                      <p:cBhvr>
                                        <p:cTn id="16" dur="500"/>
                                        <p:tgtEl>
                                          <p:spTgt spid="165981"/>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5935"/>
                                        </p:tgtEl>
                                        <p:attrNameLst>
                                          <p:attrName>style.visibility</p:attrName>
                                        </p:attrNameLst>
                                      </p:cBhvr>
                                      <p:to>
                                        <p:strVal val="visible"/>
                                      </p:to>
                                    </p:set>
                                    <p:animEffect transition="in" filter="wipe(left)">
                                      <p:cBhvr>
                                        <p:cTn id="20" dur="1000"/>
                                        <p:tgtEl>
                                          <p:spTgt spid="1659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934" grpId="0" bldLvl="0" animBg="1"/>
      <p:bldP spid="16593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88</a:t>
            </a:fld>
            <a:endParaRPr lang="zh-CN" altLang="en-US" sz="1600" b="1" dirty="0">
              <a:solidFill>
                <a:srgbClr val="FFFF00"/>
              </a:solidFill>
              <a:ea typeface="宋体" panose="02010600030101010101" pitchFamily="2" charset="-122"/>
            </a:endParaRPr>
          </a:p>
        </p:txBody>
      </p:sp>
      <p:graphicFrame>
        <p:nvGraphicFramePr>
          <p:cNvPr id="166957" name="Object 45"/>
          <p:cNvGraphicFramePr/>
          <p:nvPr/>
        </p:nvGraphicFramePr>
        <p:xfrm>
          <a:off x="3563938" y="1628775"/>
          <a:ext cx="1320800" cy="890588"/>
        </p:xfrm>
        <a:graphic>
          <a:graphicData uri="http://schemas.openxmlformats.org/presentationml/2006/ole">
            <mc:AlternateContent xmlns:mc="http://schemas.openxmlformats.org/markup-compatibility/2006">
              <mc:Choice xmlns:v="urn:schemas-microsoft-com:vml" Requires="v">
                <p:oleObj spid="_x0000_s42003" r:id="rId3" imgW="660400" imgH="444500" progId="Equation.3">
                  <p:embed/>
                </p:oleObj>
              </mc:Choice>
              <mc:Fallback>
                <p:oleObj r:id="rId3" imgW="660400" imgH="444500" progId="Equation.3">
                  <p:embed/>
                  <p:pic>
                    <p:nvPicPr>
                      <p:cNvPr id="0" name="图片 3106"/>
                      <p:cNvPicPr/>
                      <p:nvPr/>
                    </p:nvPicPr>
                    <p:blipFill>
                      <a:blip r:embed="rId4"/>
                      <a:stretch>
                        <a:fillRect/>
                      </a:stretch>
                    </p:blipFill>
                    <p:spPr>
                      <a:xfrm>
                        <a:off x="3563938" y="1628775"/>
                        <a:ext cx="1320800" cy="890588"/>
                      </a:xfrm>
                      <a:prstGeom prst="rect">
                        <a:avLst/>
                      </a:prstGeom>
                      <a:noFill/>
                      <a:ln w="38100">
                        <a:noFill/>
                        <a:miter/>
                      </a:ln>
                    </p:spPr>
                  </p:pic>
                </p:oleObj>
              </mc:Fallback>
            </mc:AlternateContent>
          </a:graphicData>
        </a:graphic>
      </p:graphicFrame>
      <p:sp>
        <p:nvSpPr>
          <p:cNvPr id="166998" name="Rectangle 86"/>
          <p:cNvSpPr/>
          <p:nvPr/>
        </p:nvSpPr>
        <p:spPr>
          <a:xfrm>
            <a:off x="395288" y="1916113"/>
            <a:ext cx="2468880" cy="396240"/>
          </a:xfrm>
          <a:prstGeom prst="rect">
            <a:avLst/>
          </a:prstGeom>
          <a:noFill/>
          <a:ln w="9525">
            <a:noFill/>
          </a:ln>
        </p:spPr>
        <p:txBody>
          <a:bodyPr wrap="none">
            <a:spAutoFit/>
          </a:bodyPr>
          <a:lstStyle/>
          <a:p>
            <a:pPr lvl="0" eaLnBrk="1" hangingPunct="1"/>
            <a:r>
              <a:rPr lang="zh-CN" altLang="en-US" sz="2000" dirty="0">
                <a:latin typeface="Times New Roman" panose="02020603050405020304" pitchFamily="18" charset="0"/>
                <a:ea typeface="黑体" panose="02010609060101010101" pitchFamily="49" charset="-122"/>
              </a:rPr>
              <a:t>一是</a:t>
            </a:r>
            <a:r>
              <a:rPr lang="zh-CN" altLang="en-US" sz="2000" dirty="0">
                <a:solidFill>
                  <a:srgbClr val="CC0000"/>
                </a:solidFill>
                <a:latin typeface="Times New Roman" panose="02020603050405020304" pitchFamily="18" charset="0"/>
                <a:ea typeface="黑体" panose="02010609060101010101" pitchFamily="49" charset="-122"/>
              </a:rPr>
              <a:t>开路短路法</a:t>
            </a:r>
            <a:r>
              <a:rPr lang="zh-CN" altLang="en-US" sz="2000" dirty="0">
                <a:latin typeface="Times New Roman" panose="02020603050405020304" pitchFamily="18" charset="0"/>
                <a:ea typeface="黑体" panose="02010609060101010101" pitchFamily="49" charset="-122"/>
              </a:rPr>
              <a:t>，即</a:t>
            </a:r>
          </a:p>
        </p:txBody>
      </p:sp>
      <p:sp>
        <p:nvSpPr>
          <p:cNvPr id="167000" name="Rectangle 88"/>
          <p:cNvSpPr/>
          <p:nvPr/>
        </p:nvSpPr>
        <p:spPr>
          <a:xfrm>
            <a:off x="468313" y="2420938"/>
            <a:ext cx="8135937" cy="701040"/>
          </a:xfrm>
          <a:prstGeom prst="rect">
            <a:avLst/>
          </a:prstGeom>
          <a:noFill/>
          <a:ln w="9525">
            <a:noFill/>
          </a:ln>
        </p:spPr>
        <p:txBody>
          <a:bodyPr>
            <a:spAutoFit/>
          </a:bodyPr>
          <a:lstStyle/>
          <a:p>
            <a:pPr lvl="0" eaLnBrk="1" hangingPunct="1"/>
            <a:r>
              <a:rPr lang="zh-CN" altLang="en-US" sz="2000" dirty="0">
                <a:latin typeface="Times New Roman" panose="02020603050405020304" pitchFamily="18" charset="0"/>
                <a:ea typeface="黑体" panose="02010609060101010101" pitchFamily="49" charset="-122"/>
              </a:rPr>
              <a:t>二是外施电源法：去掉二端网络内部的独立电源，在端口处加电源，求得端口处的电压</a:t>
            </a:r>
            <a:r>
              <a:rPr lang="en-US" altLang="zh-CN" sz="2000" b="1" i="1" dirty="0">
                <a:latin typeface="Times New Roman" panose="02020603050405020304" pitchFamily="18" charset="0"/>
                <a:ea typeface="黑体" panose="02010609060101010101" pitchFamily="49" charset="-122"/>
              </a:rPr>
              <a:t>U</a:t>
            </a:r>
            <a:r>
              <a:rPr lang="en-US" altLang="zh-CN" sz="2000" b="1" baseline="-25000" dirty="0">
                <a:latin typeface="Times New Roman" panose="02020603050405020304" pitchFamily="18" charset="0"/>
                <a:ea typeface="黑体" panose="02010609060101010101" pitchFamily="49" charset="-122"/>
              </a:rPr>
              <a:t>O</a:t>
            </a:r>
            <a:r>
              <a:rPr lang="en-US" altLang="zh-CN" sz="2000" b="1" dirty="0">
                <a:latin typeface="Times New Roman" panose="02020603050405020304" pitchFamily="18" charset="0"/>
                <a:ea typeface="黑体" panose="02010609060101010101" pitchFamily="49" charset="-122"/>
              </a:rPr>
              <a:t>'</a:t>
            </a:r>
            <a:r>
              <a:rPr lang="zh-CN" altLang="en-US" sz="2000" dirty="0">
                <a:latin typeface="Times New Roman" panose="02020603050405020304" pitchFamily="18" charset="0"/>
                <a:ea typeface="黑体" panose="02010609060101010101" pitchFamily="49" charset="-122"/>
              </a:rPr>
              <a:t>与电流</a:t>
            </a:r>
            <a:r>
              <a:rPr lang="en-US" altLang="zh-CN" sz="2000" b="1" i="1" dirty="0">
                <a:latin typeface="Times New Roman" panose="02020603050405020304" pitchFamily="18" charset="0"/>
                <a:ea typeface="黑体" panose="02010609060101010101" pitchFamily="49" charset="-122"/>
              </a:rPr>
              <a:t>I</a:t>
            </a:r>
            <a:r>
              <a:rPr lang="en-US" altLang="zh-CN" sz="2000" b="1" baseline="-25000" dirty="0">
                <a:latin typeface="Times New Roman" panose="02020603050405020304" pitchFamily="18" charset="0"/>
                <a:ea typeface="黑体" panose="02010609060101010101" pitchFamily="49" charset="-122"/>
              </a:rPr>
              <a:t>O</a:t>
            </a:r>
            <a:r>
              <a:rPr lang="en-US" altLang="zh-CN" sz="2000" b="1" dirty="0">
                <a:latin typeface="Times New Roman" panose="02020603050405020304" pitchFamily="18" charset="0"/>
                <a:ea typeface="黑体" panose="02010609060101010101" pitchFamily="49" charset="-122"/>
              </a:rPr>
              <a:t>'</a:t>
            </a:r>
            <a:r>
              <a:rPr lang="zh-CN" altLang="en-US" sz="2000" dirty="0">
                <a:latin typeface="Times New Roman" panose="02020603050405020304" pitchFamily="18" charset="0"/>
                <a:ea typeface="黑体" panose="02010609060101010101" pitchFamily="49" charset="-122"/>
              </a:rPr>
              <a:t>之间的关系，见图 </a:t>
            </a:r>
            <a:r>
              <a:rPr lang="en-US" altLang="zh-CN" sz="2000" b="1" dirty="0">
                <a:latin typeface="Times New Roman" panose="02020603050405020304" pitchFamily="18" charset="0"/>
                <a:ea typeface="黑体" panose="02010609060101010101" pitchFamily="49" charset="-122"/>
              </a:rPr>
              <a:t>(c)</a:t>
            </a:r>
            <a:endParaRPr lang="zh-CN" altLang="en-US" sz="2000" b="1" dirty="0">
              <a:latin typeface="Times New Roman" panose="02020603050405020304" pitchFamily="18" charset="0"/>
              <a:ea typeface="黑体" panose="02010609060101010101" pitchFamily="49" charset="-122"/>
            </a:endParaRPr>
          </a:p>
        </p:txBody>
      </p:sp>
      <p:sp>
        <p:nvSpPr>
          <p:cNvPr id="10248" name="Rectangle 90"/>
          <p:cNvSpPr/>
          <p:nvPr/>
        </p:nvSpPr>
        <p:spPr>
          <a:xfrm>
            <a:off x="684213" y="260350"/>
            <a:ext cx="6192837" cy="720725"/>
          </a:xfrm>
          <a:prstGeom prst="rect">
            <a:avLst/>
          </a:prstGeom>
          <a:noFill/>
          <a:ln w="9525">
            <a:noFill/>
          </a:ln>
        </p:spPr>
        <p:txBody>
          <a:bodyPr anchor="ctr"/>
          <a:lstStyle/>
          <a:p>
            <a:pPr lvl="0" eaLnBrk="0" hangingPunct="0"/>
            <a:endParaRPr kumimoji="1" lang="zh-CN" altLang="en-US" sz="2800" b="1" noProof="0" dirty="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sym typeface="+mn-ea"/>
            </a:endParaRPr>
          </a:p>
        </p:txBody>
      </p:sp>
      <p:graphicFrame>
        <p:nvGraphicFramePr>
          <p:cNvPr id="167003" name="Object 91"/>
          <p:cNvGraphicFramePr/>
          <p:nvPr/>
        </p:nvGraphicFramePr>
        <p:xfrm>
          <a:off x="5364163" y="3068638"/>
          <a:ext cx="2800350" cy="2854325"/>
        </p:xfrm>
        <a:graphic>
          <a:graphicData uri="http://schemas.openxmlformats.org/presentationml/2006/ole">
            <mc:AlternateContent xmlns:mc="http://schemas.openxmlformats.org/markup-compatibility/2006">
              <mc:Choice xmlns:v="urn:schemas-microsoft-com:vml" Requires="v">
                <p:oleObj spid="_x0000_s42004" r:id="rId5" imgW="1658620" imgH="2122170" progId="Visio.Drawing.11">
                  <p:embed/>
                </p:oleObj>
              </mc:Choice>
              <mc:Fallback>
                <p:oleObj r:id="rId5" imgW="1658620" imgH="2122170" progId="Visio.Drawing.11">
                  <p:embed/>
                  <p:pic>
                    <p:nvPicPr>
                      <p:cNvPr id="0" name="图片 3105"/>
                      <p:cNvPicPr/>
                      <p:nvPr/>
                    </p:nvPicPr>
                    <p:blipFill>
                      <a:blip r:embed="rId6"/>
                      <a:stretch>
                        <a:fillRect/>
                      </a:stretch>
                    </p:blipFill>
                    <p:spPr>
                      <a:xfrm>
                        <a:off x="5364163" y="3068638"/>
                        <a:ext cx="2800350" cy="2854325"/>
                      </a:xfrm>
                      <a:prstGeom prst="rect">
                        <a:avLst/>
                      </a:prstGeom>
                      <a:noFill/>
                      <a:ln w="38100">
                        <a:noFill/>
                        <a:miter/>
                      </a:ln>
                    </p:spPr>
                  </p:pic>
                </p:oleObj>
              </mc:Fallback>
            </mc:AlternateContent>
          </a:graphicData>
        </a:graphic>
      </p:graphicFrame>
      <p:sp>
        <p:nvSpPr>
          <p:cNvPr id="167004" name="Rectangle 92"/>
          <p:cNvSpPr/>
          <p:nvPr/>
        </p:nvSpPr>
        <p:spPr>
          <a:xfrm>
            <a:off x="273050" y="1052513"/>
            <a:ext cx="8331200" cy="396240"/>
          </a:xfrm>
          <a:prstGeom prst="rect">
            <a:avLst/>
          </a:prstGeom>
          <a:noFill/>
          <a:ln w="9525">
            <a:noFill/>
          </a:ln>
        </p:spPr>
        <p:txBody>
          <a:bodyPr>
            <a:spAutoFit/>
          </a:bodyPr>
          <a:lstStyle/>
          <a:p>
            <a:pPr lvl="0" eaLnBrk="1" hangingPunct="1"/>
            <a:r>
              <a:rPr lang="en-US" altLang="zh-CN" sz="2000" dirty="0">
                <a:latin typeface="Times New Roman" panose="02020603050405020304" pitchFamily="18" charset="0"/>
                <a:ea typeface="黑体" panose="02010609060101010101" pitchFamily="49" charset="-122"/>
              </a:rPr>
              <a:t>2</a:t>
            </a:r>
            <a:r>
              <a:rPr lang="zh-CN" altLang="en-US" sz="2000" dirty="0">
                <a:latin typeface="Times New Roman" panose="02020603050405020304" pitchFamily="18" charset="0"/>
                <a:ea typeface="黑体" panose="02010609060101010101" pitchFamily="49" charset="-122"/>
              </a:rPr>
              <a:t>、计算等效电阻。计算含受控源电路的等效电阻通常有两种方法</a:t>
            </a:r>
          </a:p>
        </p:txBody>
      </p:sp>
      <p:graphicFrame>
        <p:nvGraphicFramePr>
          <p:cNvPr id="167005" name="Object 93"/>
          <p:cNvGraphicFramePr/>
          <p:nvPr/>
        </p:nvGraphicFramePr>
        <p:xfrm>
          <a:off x="1403350" y="3203575"/>
          <a:ext cx="2811463" cy="2854325"/>
        </p:xfrm>
        <a:graphic>
          <a:graphicData uri="http://schemas.openxmlformats.org/presentationml/2006/ole">
            <mc:AlternateContent xmlns:mc="http://schemas.openxmlformats.org/markup-compatibility/2006">
              <mc:Choice xmlns:v="urn:schemas-microsoft-com:vml" Requires="v">
                <p:oleObj spid="_x0000_s42005" r:id="rId7" imgW="1658620" imgH="2122170" progId="Visio.Drawing.11">
                  <p:embed/>
                </p:oleObj>
              </mc:Choice>
              <mc:Fallback>
                <p:oleObj r:id="rId7" imgW="1658620" imgH="2122170" progId="Visio.Drawing.11">
                  <p:embed/>
                  <p:pic>
                    <p:nvPicPr>
                      <p:cNvPr id="0" name="图片 3102"/>
                      <p:cNvPicPr/>
                      <p:nvPr/>
                    </p:nvPicPr>
                    <p:blipFill>
                      <a:blip r:embed="rId8"/>
                      <a:stretch>
                        <a:fillRect/>
                      </a:stretch>
                    </p:blipFill>
                    <p:spPr>
                      <a:xfrm>
                        <a:off x="1403350" y="3203575"/>
                        <a:ext cx="2811463" cy="2854325"/>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7005"/>
                                        </p:tgtEl>
                                        <p:attrNameLst>
                                          <p:attrName>style.visibility</p:attrName>
                                        </p:attrNameLst>
                                      </p:cBhvr>
                                      <p:to>
                                        <p:strVal val="visible"/>
                                      </p:to>
                                    </p:set>
                                    <p:animEffect transition="in" filter="dissolve">
                                      <p:cBhvr>
                                        <p:cTn id="7" dur="500"/>
                                        <p:tgtEl>
                                          <p:spTgt spid="16700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7004"/>
                                        </p:tgtEl>
                                        <p:attrNameLst>
                                          <p:attrName>style.visibility</p:attrName>
                                        </p:attrNameLst>
                                      </p:cBhvr>
                                      <p:to>
                                        <p:strVal val="visible"/>
                                      </p:to>
                                    </p:set>
                                    <p:animEffect transition="in" filter="dissolve">
                                      <p:cBhvr>
                                        <p:cTn id="12" dur="1000"/>
                                        <p:tgtEl>
                                          <p:spTgt spid="167004"/>
                                        </p:tgtEl>
                                      </p:cBhvr>
                                    </p:animEffect>
                                  </p:childTnLst>
                                </p:cTn>
                              </p:par>
                            </p:childTnLst>
                          </p:cTn>
                        </p:par>
                        <p:par>
                          <p:cTn id="13" fill="hold">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66998"/>
                                        </p:tgtEl>
                                        <p:attrNameLst>
                                          <p:attrName>style.visibility</p:attrName>
                                        </p:attrNameLst>
                                      </p:cBhvr>
                                      <p:to>
                                        <p:strVal val="visible"/>
                                      </p:to>
                                    </p:set>
                                    <p:animEffect transition="in" filter="dissolve">
                                      <p:cBhvr>
                                        <p:cTn id="16" dur="1000"/>
                                        <p:tgtEl>
                                          <p:spTgt spid="16699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166957"/>
                                        </p:tgtEl>
                                        <p:attrNameLst>
                                          <p:attrName>style.visibility</p:attrName>
                                        </p:attrNameLst>
                                      </p:cBhvr>
                                      <p:to>
                                        <p:strVal val="visible"/>
                                      </p:to>
                                    </p:set>
                                    <p:animEffect transition="in" filter="dissolve">
                                      <p:cBhvr>
                                        <p:cTn id="21" dur="1000"/>
                                        <p:tgtEl>
                                          <p:spTgt spid="16695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67000"/>
                                        </p:tgtEl>
                                        <p:attrNameLst>
                                          <p:attrName>style.visibility</p:attrName>
                                        </p:attrNameLst>
                                      </p:cBhvr>
                                      <p:to>
                                        <p:strVal val="visible"/>
                                      </p:to>
                                    </p:set>
                                    <p:animEffect transition="in" filter="dissolve">
                                      <p:cBhvr>
                                        <p:cTn id="26" dur="1000"/>
                                        <p:tgtEl>
                                          <p:spTgt spid="167000"/>
                                        </p:tgtEl>
                                      </p:cBhvr>
                                    </p:animEffect>
                                  </p:childTnLst>
                                </p:cTn>
                              </p:par>
                            </p:childTnLst>
                          </p:cTn>
                        </p:par>
                        <p:par>
                          <p:cTn id="27" fill="hold">
                            <p:stCondLst>
                              <p:cond delay="1000"/>
                            </p:stCondLst>
                            <p:childTnLst>
                              <p:par>
                                <p:cTn id="28" presetID="9" presetClass="entr" presetSubtype="0" fill="hold" nodeType="afterEffect">
                                  <p:stCondLst>
                                    <p:cond delay="0"/>
                                  </p:stCondLst>
                                  <p:childTnLst>
                                    <p:set>
                                      <p:cBhvr>
                                        <p:cTn id="29" dur="1" fill="hold">
                                          <p:stCondLst>
                                            <p:cond delay="0"/>
                                          </p:stCondLst>
                                        </p:cTn>
                                        <p:tgtEl>
                                          <p:spTgt spid="167003"/>
                                        </p:tgtEl>
                                        <p:attrNameLst>
                                          <p:attrName>style.visibility</p:attrName>
                                        </p:attrNameLst>
                                      </p:cBhvr>
                                      <p:to>
                                        <p:strVal val="visible"/>
                                      </p:to>
                                    </p:set>
                                    <p:animEffect transition="in" filter="dissolve">
                                      <p:cBhvr>
                                        <p:cTn id="30" dur="500"/>
                                        <p:tgtEl>
                                          <p:spTgt spid="167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98" grpId="0"/>
      <p:bldP spid="167000" grpId="0"/>
      <p:bldP spid="16700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1" name="Rectangle 9"/>
          <p:cNvSpPr txBox="1">
            <a:spLocks noGrp="1"/>
          </p:cNvSpPr>
          <p:nvPr>
            <p:ph type="sldNum" sz="quarter" idx="10"/>
          </p:nvPr>
        </p:nvSpPr>
        <p:spPr>
          <a:xfrm>
            <a:off x="8532813" y="6597650"/>
            <a:ext cx="576262" cy="260350"/>
          </a:xfrm>
        </p:spPr>
        <p:txBody>
          <a:bodyPr/>
          <a:lstStyle/>
          <a:p>
            <a:pPr algn="r"/>
            <a:fld id="{9A0DB2DC-4C9A-4742-B13C-FB6460FD3503}" type="slidenum">
              <a:rPr lang="zh-CN" altLang="en-US" sz="1600" b="1" dirty="0">
                <a:solidFill>
                  <a:srgbClr val="FFFF00"/>
                </a:solidFill>
                <a:ea typeface="宋体" panose="02010600030101010101" pitchFamily="2" charset="-122"/>
              </a:rPr>
              <a:t>89</a:t>
            </a:fld>
            <a:endParaRPr lang="zh-CN" altLang="en-US" sz="1600" b="1" dirty="0">
              <a:solidFill>
                <a:srgbClr val="FFFF00"/>
              </a:solidFill>
              <a:ea typeface="宋体" panose="02010600030101010101" pitchFamily="2" charset="-122"/>
            </a:endParaRPr>
          </a:p>
        </p:txBody>
      </p:sp>
      <p:sp>
        <p:nvSpPr>
          <p:cNvPr id="167938" name="Text Box 2"/>
          <p:cNvSpPr txBox="1"/>
          <p:nvPr/>
        </p:nvSpPr>
        <p:spPr>
          <a:xfrm>
            <a:off x="323850" y="1052513"/>
            <a:ext cx="4572000" cy="895350"/>
          </a:xfrm>
          <a:prstGeom prst="rect">
            <a:avLst/>
          </a:prstGeom>
          <a:noFill/>
          <a:ln w="9525">
            <a:noFill/>
          </a:ln>
        </p:spPr>
        <p:txBody>
          <a:bodyPr>
            <a:spAutoFit/>
          </a:bodyPr>
          <a:lstStyle/>
          <a:p>
            <a:pPr lvl="0" eaLnBrk="1" hangingPunct="1">
              <a:lnSpc>
                <a:spcPct val="110000"/>
              </a:lnSpc>
              <a:spcBef>
                <a:spcPct val="50000"/>
              </a:spcBef>
            </a:pPr>
            <a:r>
              <a:rPr lang="zh-CN" altLang="en-US" dirty="0">
                <a:latin typeface="Times New Roman" panose="02020603050405020304" pitchFamily="18" charset="0"/>
                <a:ea typeface="黑体" panose="02010609060101010101" pitchFamily="49" charset="-122"/>
              </a:rPr>
              <a:t>去掉二端网络内部的独立电源，在端口出加电源，见图</a:t>
            </a:r>
            <a:r>
              <a:rPr lang="en-US" altLang="zh-CN"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(c)</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，则</a:t>
            </a:r>
          </a:p>
        </p:txBody>
      </p:sp>
      <p:graphicFrame>
        <p:nvGraphicFramePr>
          <p:cNvPr id="167975" name="Object 39"/>
          <p:cNvGraphicFramePr/>
          <p:nvPr/>
        </p:nvGraphicFramePr>
        <p:xfrm>
          <a:off x="704850" y="1903413"/>
          <a:ext cx="1246188" cy="889000"/>
        </p:xfrm>
        <a:graphic>
          <a:graphicData uri="http://schemas.openxmlformats.org/presentationml/2006/ole">
            <mc:AlternateContent xmlns:mc="http://schemas.openxmlformats.org/markup-compatibility/2006">
              <mc:Choice xmlns:v="urn:schemas-microsoft-com:vml" Requires="v">
                <p:oleObj spid="_x0000_s43039" r:id="rId3" imgW="622300" imgH="444500" progId="Equation.3">
                  <p:embed/>
                </p:oleObj>
              </mc:Choice>
              <mc:Fallback>
                <p:oleObj r:id="rId3" imgW="622300" imgH="444500" progId="Equation.3">
                  <p:embed/>
                  <p:pic>
                    <p:nvPicPr>
                      <p:cNvPr id="0" name="图片 3107"/>
                      <p:cNvPicPr/>
                      <p:nvPr/>
                    </p:nvPicPr>
                    <p:blipFill>
                      <a:blip r:embed="rId4"/>
                      <a:stretch>
                        <a:fillRect/>
                      </a:stretch>
                    </p:blipFill>
                    <p:spPr>
                      <a:xfrm>
                        <a:off x="704850" y="1903413"/>
                        <a:ext cx="1246188" cy="889000"/>
                      </a:xfrm>
                      <a:prstGeom prst="rect">
                        <a:avLst/>
                      </a:prstGeom>
                      <a:noFill/>
                      <a:ln w="38100">
                        <a:noFill/>
                        <a:miter/>
                      </a:ln>
                    </p:spPr>
                  </p:pic>
                </p:oleObj>
              </mc:Fallback>
            </mc:AlternateContent>
          </a:graphicData>
        </a:graphic>
      </p:graphicFrame>
      <p:sp>
        <p:nvSpPr>
          <p:cNvPr id="167976" name="Text Box 40"/>
          <p:cNvSpPr txBox="1"/>
          <p:nvPr/>
        </p:nvSpPr>
        <p:spPr>
          <a:xfrm>
            <a:off x="611188" y="2781300"/>
            <a:ext cx="2590800"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由图</a:t>
            </a:r>
            <a:r>
              <a:rPr lang="en-US" altLang="zh-CN"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(c)</a:t>
            </a:r>
            <a:r>
              <a:rPr lang="en-US" altLang="zh-CN" dirty="0">
                <a:latin typeface="Times New Roman" panose="02020603050405020304" pitchFamily="18" charset="0"/>
                <a:ea typeface="黑体" panose="02010609060101010101" pitchFamily="49" charset="-122"/>
              </a:rPr>
              <a:t> </a:t>
            </a:r>
            <a:r>
              <a:rPr lang="zh-CN" altLang="en-US" dirty="0">
                <a:latin typeface="Times New Roman" panose="02020603050405020304" pitchFamily="18" charset="0"/>
                <a:ea typeface="黑体" panose="02010609060101010101" pitchFamily="49" charset="-122"/>
              </a:rPr>
              <a:t>得 </a:t>
            </a:r>
            <a:r>
              <a:rPr lang="en-US" altLang="zh-CN" b="1" i="1" dirty="0">
                <a:latin typeface="Times New Roman" panose="02020603050405020304" pitchFamily="18" charset="0"/>
                <a:ea typeface="黑体" panose="02010609060101010101" pitchFamily="49" charset="-122"/>
              </a:rPr>
              <a:t>I</a:t>
            </a:r>
            <a:r>
              <a:rPr lang="en-US" altLang="zh-CN" b="1"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Times New Roman" panose="02020603050405020304" pitchFamily="18" charset="0"/>
              </a:rPr>
              <a:t>−</a:t>
            </a:r>
            <a:r>
              <a:rPr lang="en-US" altLang="zh-CN" b="1" i="1" dirty="0">
                <a:latin typeface="Times New Roman" panose="02020603050405020304" pitchFamily="18" charset="0"/>
                <a:ea typeface="Times New Roman" panose="02020603050405020304" pitchFamily="18" charset="0"/>
              </a:rPr>
              <a:t>I</a:t>
            </a:r>
            <a:r>
              <a:rPr lang="en-US" altLang="zh-CN" b="1" baseline="-25000" dirty="0">
                <a:latin typeface="Times New Roman" panose="02020603050405020304" pitchFamily="18" charset="0"/>
                <a:ea typeface="Times New Roman" panose="02020603050405020304" pitchFamily="18" charset="0"/>
              </a:rPr>
              <a:t>O</a:t>
            </a:r>
            <a:r>
              <a:rPr lang="en-US" altLang="zh-CN" b="1" i="1" dirty="0">
                <a:latin typeface="Times New Roman" panose="02020603050405020304" pitchFamily="18" charset="0"/>
                <a:ea typeface="Times New Roman" panose="02020603050405020304" pitchFamily="18" charset="0"/>
              </a:rPr>
              <a:t>'</a:t>
            </a:r>
          </a:p>
        </p:txBody>
      </p:sp>
      <p:graphicFrame>
        <p:nvGraphicFramePr>
          <p:cNvPr id="167978" name="Object 42"/>
          <p:cNvGraphicFramePr/>
          <p:nvPr/>
        </p:nvGraphicFramePr>
        <p:xfrm>
          <a:off x="684213" y="3357563"/>
          <a:ext cx="4148137" cy="434975"/>
        </p:xfrm>
        <a:graphic>
          <a:graphicData uri="http://schemas.openxmlformats.org/presentationml/2006/ole">
            <mc:AlternateContent xmlns:mc="http://schemas.openxmlformats.org/markup-compatibility/2006">
              <mc:Choice xmlns:v="urn:schemas-microsoft-com:vml" Requires="v">
                <p:oleObj spid="_x0000_s43040" r:id="rId5" imgW="2184400" imgH="228600" progId="Equation.3">
                  <p:embed/>
                </p:oleObj>
              </mc:Choice>
              <mc:Fallback>
                <p:oleObj r:id="rId5" imgW="2184400" imgH="228600" progId="Equation.3">
                  <p:embed/>
                  <p:pic>
                    <p:nvPicPr>
                      <p:cNvPr id="0" name="图片 3104"/>
                      <p:cNvPicPr/>
                      <p:nvPr/>
                    </p:nvPicPr>
                    <p:blipFill>
                      <a:blip r:embed="rId6"/>
                      <a:stretch>
                        <a:fillRect/>
                      </a:stretch>
                    </p:blipFill>
                    <p:spPr>
                      <a:xfrm>
                        <a:off x="684213" y="3357563"/>
                        <a:ext cx="4148137" cy="434975"/>
                      </a:xfrm>
                      <a:prstGeom prst="rect">
                        <a:avLst/>
                      </a:prstGeom>
                      <a:noFill/>
                      <a:ln w="38100">
                        <a:noFill/>
                        <a:miter/>
                      </a:ln>
                    </p:spPr>
                  </p:pic>
                </p:oleObj>
              </mc:Fallback>
            </mc:AlternateContent>
          </a:graphicData>
        </a:graphic>
      </p:graphicFrame>
      <p:sp>
        <p:nvSpPr>
          <p:cNvPr id="167979" name="Text Box 43"/>
          <p:cNvSpPr txBox="1"/>
          <p:nvPr/>
        </p:nvSpPr>
        <p:spPr>
          <a:xfrm>
            <a:off x="684213" y="4149725"/>
            <a:ext cx="1219200"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于是</a:t>
            </a:r>
          </a:p>
        </p:txBody>
      </p:sp>
      <p:graphicFrame>
        <p:nvGraphicFramePr>
          <p:cNvPr id="167980" name="Object 44"/>
          <p:cNvGraphicFramePr/>
          <p:nvPr/>
        </p:nvGraphicFramePr>
        <p:xfrm>
          <a:off x="1811338" y="4221163"/>
          <a:ext cx="1303337" cy="433387"/>
        </p:xfrm>
        <a:graphic>
          <a:graphicData uri="http://schemas.openxmlformats.org/presentationml/2006/ole">
            <mc:AlternateContent xmlns:mc="http://schemas.openxmlformats.org/markup-compatibility/2006">
              <mc:Choice xmlns:v="urn:schemas-microsoft-com:vml" Requires="v">
                <p:oleObj spid="_x0000_s43041" r:id="rId7" imgW="685800" imgH="228600" progId="Equation.3">
                  <p:embed/>
                </p:oleObj>
              </mc:Choice>
              <mc:Fallback>
                <p:oleObj r:id="rId7" imgW="685800" imgH="228600" progId="Equation.3">
                  <p:embed/>
                  <p:pic>
                    <p:nvPicPr>
                      <p:cNvPr id="0" name="图片 3108"/>
                      <p:cNvPicPr/>
                      <p:nvPr/>
                    </p:nvPicPr>
                    <p:blipFill>
                      <a:blip r:embed="rId8"/>
                      <a:stretch>
                        <a:fillRect/>
                      </a:stretch>
                    </p:blipFill>
                    <p:spPr>
                      <a:xfrm>
                        <a:off x="1811338" y="4221163"/>
                        <a:ext cx="1303337" cy="433387"/>
                      </a:xfrm>
                      <a:prstGeom prst="rect">
                        <a:avLst/>
                      </a:prstGeom>
                      <a:noFill/>
                      <a:ln w="38100">
                        <a:noFill/>
                        <a:miter/>
                      </a:ln>
                    </p:spPr>
                  </p:pic>
                </p:oleObj>
              </mc:Fallback>
            </mc:AlternateContent>
          </a:graphicData>
        </a:graphic>
      </p:graphicFrame>
      <p:sp>
        <p:nvSpPr>
          <p:cNvPr id="167981" name="Text Box 45"/>
          <p:cNvSpPr txBox="1"/>
          <p:nvPr/>
        </p:nvSpPr>
        <p:spPr>
          <a:xfrm>
            <a:off x="755650" y="4724400"/>
            <a:ext cx="5791200" cy="457200"/>
          </a:xfrm>
          <a:prstGeom prst="rect">
            <a:avLst/>
          </a:prstGeom>
          <a:noFill/>
          <a:ln w="9525">
            <a:noFill/>
          </a:ln>
        </p:spPr>
        <p:txBody>
          <a:bodyPr>
            <a:spAutoFit/>
          </a:bodyPr>
          <a:lstStyle/>
          <a:p>
            <a:pPr lvl="0" eaLnBrk="1" hangingPunct="1">
              <a:spcBef>
                <a:spcPct val="50000"/>
              </a:spcBef>
            </a:pPr>
            <a:r>
              <a:rPr lang="zh-CN" altLang="en-US" dirty="0">
                <a:latin typeface="Times New Roman" panose="02020603050405020304" pitchFamily="18" charset="0"/>
                <a:ea typeface="黑体" panose="02010609060101010101" pitchFamily="49" charset="-122"/>
              </a:rPr>
              <a:t>最终求得的戴维南等效电路见图</a:t>
            </a:r>
            <a:r>
              <a:rPr lang="en-US" altLang="zh-CN" dirty="0">
                <a:latin typeface="Times New Roman" panose="02020603050405020304" pitchFamily="18" charset="0"/>
                <a:ea typeface="黑体" panose="02010609060101010101" pitchFamily="49" charset="-122"/>
              </a:rPr>
              <a:t> </a:t>
            </a:r>
            <a:r>
              <a:rPr lang="en-US" altLang="zh-CN" b="1" dirty="0">
                <a:latin typeface="Times New Roman" panose="02020603050405020304" pitchFamily="18" charset="0"/>
                <a:ea typeface="黑体" panose="02010609060101010101" pitchFamily="49" charset="-122"/>
              </a:rPr>
              <a:t>(d)</a:t>
            </a:r>
          </a:p>
        </p:txBody>
      </p:sp>
      <p:sp>
        <p:nvSpPr>
          <p:cNvPr id="11276" name="Rectangle 103"/>
          <p:cNvSpPr/>
          <p:nvPr/>
        </p:nvSpPr>
        <p:spPr>
          <a:xfrm>
            <a:off x="684213" y="332105"/>
            <a:ext cx="6192837" cy="720725"/>
          </a:xfrm>
          <a:prstGeom prst="rect">
            <a:avLst/>
          </a:prstGeom>
          <a:noFill/>
          <a:ln w="9525">
            <a:noFill/>
          </a:ln>
        </p:spPr>
        <p:txBody>
          <a:bodyPr anchor="ctr"/>
          <a:lstStyle/>
          <a:p>
            <a:pPr lvl="0" eaLnBrk="0" hangingPunct="0"/>
            <a:r>
              <a:rPr kumimoji="1" lang="zh-CN" altLang="en-US" sz="2800" b="1" noProof="0" dirty="0" smtClean="0">
                <a:ln>
                  <a:noFill/>
                </a:ln>
                <a:solidFill>
                  <a:schemeClr val="accent2"/>
                </a:solidFill>
                <a:effectLst>
                  <a:outerShdw blurRad="38100" dist="38100" dir="2700000" algn="tl">
                    <a:srgbClr val="000000"/>
                  </a:outerShdw>
                </a:effectLst>
                <a:uLnTx/>
                <a:uFillTx/>
                <a:latin typeface="Tahoma" panose="020B0604030504040204" pitchFamily="34" charset="0"/>
                <a:ea typeface="宋体" panose="02010600030101010101" pitchFamily="2" charset="-122"/>
                <a:sym typeface="+mn-ea"/>
              </a:rPr>
              <a:t>练习</a:t>
            </a:r>
          </a:p>
        </p:txBody>
      </p:sp>
      <p:graphicFrame>
        <p:nvGraphicFramePr>
          <p:cNvPr id="168040" name="Object 104"/>
          <p:cNvGraphicFramePr/>
          <p:nvPr/>
        </p:nvGraphicFramePr>
        <p:xfrm>
          <a:off x="5364163" y="908050"/>
          <a:ext cx="2800350" cy="2854325"/>
        </p:xfrm>
        <a:graphic>
          <a:graphicData uri="http://schemas.openxmlformats.org/presentationml/2006/ole">
            <mc:AlternateContent xmlns:mc="http://schemas.openxmlformats.org/markup-compatibility/2006">
              <mc:Choice xmlns:v="urn:schemas-microsoft-com:vml" Requires="v">
                <p:oleObj spid="_x0000_s43042" r:id="rId9" imgW="1658620" imgH="2122170" progId="Visio.Drawing.11">
                  <p:embed/>
                </p:oleObj>
              </mc:Choice>
              <mc:Fallback>
                <p:oleObj r:id="rId9" imgW="1658620" imgH="2122170" progId="Visio.Drawing.11">
                  <p:embed/>
                  <p:pic>
                    <p:nvPicPr>
                      <p:cNvPr id="0" name="图片 3103"/>
                      <p:cNvPicPr/>
                      <p:nvPr/>
                    </p:nvPicPr>
                    <p:blipFill>
                      <a:blip r:embed="rId10"/>
                      <a:stretch>
                        <a:fillRect/>
                      </a:stretch>
                    </p:blipFill>
                    <p:spPr>
                      <a:xfrm>
                        <a:off x="5364163" y="908050"/>
                        <a:ext cx="2800350" cy="2854325"/>
                      </a:xfrm>
                      <a:prstGeom prst="rect">
                        <a:avLst/>
                      </a:prstGeom>
                      <a:noFill/>
                      <a:ln w="38100">
                        <a:noFill/>
                        <a:miter/>
                      </a:ln>
                    </p:spPr>
                  </p:pic>
                </p:oleObj>
              </mc:Fallback>
            </mc:AlternateContent>
          </a:graphicData>
        </a:graphic>
      </p:graphicFrame>
      <p:graphicFrame>
        <p:nvGraphicFramePr>
          <p:cNvPr id="168041" name="Object 105"/>
          <p:cNvGraphicFramePr/>
          <p:nvPr/>
        </p:nvGraphicFramePr>
        <p:xfrm>
          <a:off x="6877050" y="3644900"/>
          <a:ext cx="1166813" cy="2112963"/>
        </p:xfrm>
        <a:graphic>
          <a:graphicData uri="http://schemas.openxmlformats.org/presentationml/2006/ole">
            <mc:AlternateContent xmlns:mc="http://schemas.openxmlformats.org/markup-compatibility/2006">
              <mc:Choice xmlns:v="urn:schemas-microsoft-com:vml" Requires="v">
                <p:oleObj spid="_x0000_s43043" r:id="rId11" imgW="699135" imgH="1569085" progId="Visio.Drawing.11">
                  <p:embed/>
                </p:oleObj>
              </mc:Choice>
              <mc:Fallback>
                <p:oleObj r:id="rId11" imgW="699135" imgH="1569085" progId="Visio.Drawing.11">
                  <p:embed/>
                  <p:pic>
                    <p:nvPicPr>
                      <p:cNvPr id="0" name="图片 3109"/>
                      <p:cNvPicPr/>
                      <p:nvPr/>
                    </p:nvPicPr>
                    <p:blipFill>
                      <a:blip r:embed="rId12"/>
                      <a:stretch>
                        <a:fillRect/>
                      </a:stretch>
                    </p:blipFill>
                    <p:spPr>
                      <a:xfrm>
                        <a:off x="6877050" y="3644900"/>
                        <a:ext cx="1166813" cy="2112963"/>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7938"/>
                                        </p:tgtEl>
                                        <p:attrNameLst>
                                          <p:attrName>style.visibility</p:attrName>
                                        </p:attrNameLst>
                                      </p:cBhvr>
                                      <p:to>
                                        <p:strVal val="visible"/>
                                      </p:to>
                                    </p:set>
                                    <p:animEffect transition="in" filter="dissolve">
                                      <p:cBhvr>
                                        <p:cTn id="7" dur="1000"/>
                                        <p:tgtEl>
                                          <p:spTgt spid="167938"/>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168040"/>
                                        </p:tgtEl>
                                        <p:attrNameLst>
                                          <p:attrName>style.visibility</p:attrName>
                                        </p:attrNameLst>
                                      </p:cBhvr>
                                      <p:to>
                                        <p:strVal val="visible"/>
                                      </p:to>
                                    </p:set>
                                    <p:animEffect transition="in" filter="dissolve">
                                      <p:cBhvr>
                                        <p:cTn id="11" dur="500"/>
                                        <p:tgtEl>
                                          <p:spTgt spid="168040"/>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 fill="hold">
                                          <p:stCondLst>
                                            <p:cond delay="0"/>
                                          </p:stCondLst>
                                        </p:cTn>
                                        <p:tgtEl>
                                          <p:spTgt spid="167975"/>
                                        </p:tgtEl>
                                        <p:attrNameLst>
                                          <p:attrName>style.visibility</p:attrName>
                                        </p:attrNameLst>
                                      </p:cBhvr>
                                      <p:to>
                                        <p:strVal val="visible"/>
                                      </p:to>
                                    </p:set>
                                    <p:animEffect transition="in" filter="dissolve">
                                      <p:cBhvr>
                                        <p:cTn id="15" dur="1000"/>
                                        <p:tgtEl>
                                          <p:spTgt spid="16797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67976"/>
                                        </p:tgtEl>
                                        <p:attrNameLst>
                                          <p:attrName>style.visibility</p:attrName>
                                        </p:attrNameLst>
                                      </p:cBhvr>
                                      <p:to>
                                        <p:strVal val="visible"/>
                                      </p:to>
                                    </p:set>
                                    <p:animEffect transition="in" filter="dissolve">
                                      <p:cBhvr>
                                        <p:cTn id="20" dur="1000"/>
                                        <p:tgtEl>
                                          <p:spTgt spid="167976"/>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167978"/>
                                        </p:tgtEl>
                                        <p:attrNameLst>
                                          <p:attrName>style.visibility</p:attrName>
                                        </p:attrNameLst>
                                      </p:cBhvr>
                                      <p:to>
                                        <p:strVal val="visible"/>
                                      </p:to>
                                    </p:set>
                                    <p:animEffect transition="in" filter="dissolve">
                                      <p:cBhvr>
                                        <p:cTn id="25" dur="1000"/>
                                        <p:tgtEl>
                                          <p:spTgt spid="167978"/>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67979"/>
                                        </p:tgtEl>
                                        <p:attrNameLst>
                                          <p:attrName>style.visibility</p:attrName>
                                        </p:attrNameLst>
                                      </p:cBhvr>
                                      <p:to>
                                        <p:strVal val="visible"/>
                                      </p:to>
                                    </p:set>
                                    <p:animEffect transition="in" filter="dissolve">
                                      <p:cBhvr>
                                        <p:cTn id="30" dur="1000"/>
                                        <p:tgtEl>
                                          <p:spTgt spid="167979"/>
                                        </p:tgtEl>
                                      </p:cBhvr>
                                    </p:animEffect>
                                  </p:childTnLst>
                                </p:cTn>
                              </p:par>
                            </p:childTnLst>
                          </p:cTn>
                        </p:par>
                        <p:par>
                          <p:cTn id="31" fill="hold">
                            <p:stCondLst>
                              <p:cond delay="1000"/>
                            </p:stCondLst>
                            <p:childTnLst>
                              <p:par>
                                <p:cTn id="32" presetID="9" presetClass="entr" presetSubtype="0" fill="hold" nodeType="afterEffect">
                                  <p:stCondLst>
                                    <p:cond delay="0"/>
                                  </p:stCondLst>
                                  <p:childTnLst>
                                    <p:set>
                                      <p:cBhvr>
                                        <p:cTn id="33" dur="1" fill="hold">
                                          <p:stCondLst>
                                            <p:cond delay="0"/>
                                          </p:stCondLst>
                                        </p:cTn>
                                        <p:tgtEl>
                                          <p:spTgt spid="167980"/>
                                        </p:tgtEl>
                                        <p:attrNameLst>
                                          <p:attrName>style.visibility</p:attrName>
                                        </p:attrNameLst>
                                      </p:cBhvr>
                                      <p:to>
                                        <p:strVal val="visible"/>
                                      </p:to>
                                    </p:set>
                                    <p:animEffect transition="in" filter="dissolve">
                                      <p:cBhvr>
                                        <p:cTn id="34" dur="1000"/>
                                        <p:tgtEl>
                                          <p:spTgt spid="167980"/>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167981"/>
                                        </p:tgtEl>
                                        <p:attrNameLst>
                                          <p:attrName>style.visibility</p:attrName>
                                        </p:attrNameLst>
                                      </p:cBhvr>
                                      <p:to>
                                        <p:strVal val="visible"/>
                                      </p:to>
                                    </p:set>
                                    <p:animEffect transition="in" filter="dissolve">
                                      <p:cBhvr>
                                        <p:cTn id="39" dur="1000"/>
                                        <p:tgtEl>
                                          <p:spTgt spid="167981"/>
                                        </p:tgtEl>
                                      </p:cBhvr>
                                    </p:animEffect>
                                  </p:childTnLst>
                                </p:cTn>
                              </p:par>
                            </p:childTnLst>
                          </p:cTn>
                        </p:par>
                        <p:par>
                          <p:cTn id="40" fill="hold">
                            <p:stCondLst>
                              <p:cond delay="1000"/>
                            </p:stCondLst>
                            <p:childTnLst>
                              <p:par>
                                <p:cTn id="41" presetID="9" presetClass="entr" presetSubtype="0" fill="hold" nodeType="afterEffect">
                                  <p:stCondLst>
                                    <p:cond delay="0"/>
                                  </p:stCondLst>
                                  <p:childTnLst>
                                    <p:set>
                                      <p:cBhvr>
                                        <p:cTn id="42" dur="1" fill="hold">
                                          <p:stCondLst>
                                            <p:cond delay="0"/>
                                          </p:stCondLst>
                                        </p:cTn>
                                        <p:tgtEl>
                                          <p:spTgt spid="168041"/>
                                        </p:tgtEl>
                                        <p:attrNameLst>
                                          <p:attrName>style.visibility</p:attrName>
                                        </p:attrNameLst>
                                      </p:cBhvr>
                                      <p:to>
                                        <p:strVal val="visible"/>
                                      </p:to>
                                    </p:set>
                                    <p:animEffect transition="in" filter="dissolve">
                                      <p:cBhvr>
                                        <p:cTn id="43" dur="1000"/>
                                        <p:tgtEl>
                                          <p:spTgt spid="1680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p:bldP spid="167976" grpId="0"/>
      <p:bldP spid="167979" grpId="0"/>
      <p:bldP spid="1679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5" name="标题 448514"/>
          <p:cNvSpPr>
            <a:spLocks noGrp="1"/>
          </p:cNvSpPr>
          <p:nvPr>
            <p:ph type="ctrTitle"/>
          </p:nvPr>
        </p:nvSpPr>
        <p:spPr>
          <a:xfrm>
            <a:off x="561976" y="188640"/>
            <a:ext cx="6400800" cy="814387"/>
          </a:xfrm>
        </p:spPr>
        <p:txBody>
          <a:bodyPr vert="horz" wrap="square" lIns="91440" tIns="45720" rIns="91440" bIns="45720" anchor="ctr"/>
          <a:lstStyle/>
          <a:p>
            <a:pPr defTabSz="914400">
              <a:buNone/>
            </a:pPr>
            <a:r>
              <a:rPr lang="zh-CN" altLang="en-US" sz="3200" b="1" kern="1200" baseline="0" dirty="0">
                <a:solidFill>
                  <a:srgbClr val="C00000"/>
                </a:solidFill>
                <a:latin typeface="Arial" panose="020B0604020202020204" pitchFamily="34" charset="0"/>
                <a:ea typeface="宋体" panose="02010600030101010101" pitchFamily="2" charset="-122"/>
              </a:rPr>
              <a:t>§2</a:t>
            </a:r>
            <a:r>
              <a:rPr lang="zh-CN" altLang="en-US" sz="3200" b="1" kern="1200" baseline="0" dirty="0" smtClean="0">
                <a:solidFill>
                  <a:srgbClr val="C00000"/>
                </a:solidFill>
                <a:latin typeface="Arial" panose="020B0604020202020204" pitchFamily="34" charset="0"/>
                <a:ea typeface="宋体" panose="02010600030101010101" pitchFamily="2" charset="-122"/>
              </a:rPr>
              <a:t>-</a:t>
            </a:r>
            <a:r>
              <a:rPr lang="en-US" altLang="zh-CN" sz="3200" b="1" kern="1200" baseline="0" dirty="0" smtClean="0">
                <a:solidFill>
                  <a:srgbClr val="C00000"/>
                </a:solidFill>
                <a:latin typeface="Arial" panose="020B0604020202020204" pitchFamily="34" charset="0"/>
                <a:ea typeface="宋体" panose="02010600030101010101" pitchFamily="2" charset="-122"/>
              </a:rPr>
              <a:t>1-2</a:t>
            </a:r>
            <a:r>
              <a:rPr lang="zh-CN" altLang="en-US" sz="3200" b="1" kern="1200" baseline="0" dirty="0" smtClean="0">
                <a:solidFill>
                  <a:srgbClr val="C00000"/>
                </a:solidFill>
                <a:latin typeface="Arial" panose="020B0604020202020204" pitchFamily="34" charset="0"/>
                <a:ea typeface="宋体" panose="02010600030101010101" pitchFamily="2" charset="-122"/>
              </a:rPr>
              <a:t>  </a:t>
            </a:r>
            <a:r>
              <a:rPr lang="zh-CN" altLang="en-US" sz="3200" b="1" kern="1200" baseline="0" dirty="0">
                <a:solidFill>
                  <a:srgbClr val="C00000"/>
                </a:solidFill>
                <a:latin typeface="Arial" panose="020B0604020202020204" pitchFamily="34" charset="0"/>
                <a:ea typeface="宋体" panose="02010600030101010101" pitchFamily="2" charset="-122"/>
              </a:rPr>
              <a:t>电阻的串联和并联</a:t>
            </a:r>
          </a:p>
        </p:txBody>
      </p:sp>
      <p:sp>
        <p:nvSpPr>
          <p:cNvPr id="448516" name="文本框 448515"/>
          <p:cNvSpPr txBox="1"/>
          <p:nvPr/>
        </p:nvSpPr>
        <p:spPr>
          <a:xfrm>
            <a:off x="752691" y="1738086"/>
            <a:ext cx="20574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1. 电路特点:</a:t>
            </a:r>
          </a:p>
        </p:txBody>
      </p:sp>
      <p:sp>
        <p:nvSpPr>
          <p:cNvPr id="448517" name="文本框 448516"/>
          <p:cNvSpPr txBox="1"/>
          <p:nvPr/>
        </p:nvSpPr>
        <p:spPr>
          <a:xfrm>
            <a:off x="457200" y="1219200"/>
            <a:ext cx="73914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一、 电阻串联 ( </a:t>
            </a:r>
            <a:r>
              <a:rPr lang="en-US" altLang="zh-CN" sz="2400" b="1" dirty="0">
                <a:latin typeface="Times New Roman" panose="02020603050405020304" pitchFamily="18" charset="0"/>
                <a:ea typeface="宋体" panose="02010600030101010101" pitchFamily="2" charset="-122"/>
              </a:rPr>
              <a:t>Series Connection of Resistors )</a:t>
            </a:r>
          </a:p>
        </p:txBody>
      </p:sp>
      <p:grpSp>
        <p:nvGrpSpPr>
          <p:cNvPr id="448555" name="组合 448554"/>
          <p:cNvGrpSpPr/>
          <p:nvPr/>
        </p:nvGrpSpPr>
        <p:grpSpPr>
          <a:xfrm>
            <a:off x="2819400" y="2209800"/>
            <a:ext cx="4800600" cy="1981200"/>
            <a:chOff x="1152" y="1536"/>
            <a:chExt cx="3024" cy="1248"/>
          </a:xfrm>
        </p:grpSpPr>
        <p:sp>
          <p:nvSpPr>
            <p:cNvPr id="448519" name="矩形 448518"/>
            <p:cNvSpPr/>
            <p:nvPr/>
          </p:nvSpPr>
          <p:spPr>
            <a:xfrm rot="5400000">
              <a:off x="1893" y="1755"/>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b="1"/>
            </a:p>
          </p:txBody>
        </p:sp>
        <p:sp>
          <p:nvSpPr>
            <p:cNvPr id="448520" name="文本框 448519"/>
            <p:cNvSpPr txBox="1"/>
            <p:nvPr/>
          </p:nvSpPr>
          <p:spPr>
            <a:xfrm>
              <a:off x="1392" y="2496"/>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48521" name="文本框 448520"/>
            <p:cNvSpPr txBox="1"/>
            <p:nvPr/>
          </p:nvSpPr>
          <p:spPr>
            <a:xfrm>
              <a:off x="3984" y="2448"/>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sp>
          <p:nvSpPr>
            <p:cNvPr id="448522" name="文本框 448521"/>
            <p:cNvSpPr txBox="1"/>
            <p:nvPr/>
          </p:nvSpPr>
          <p:spPr>
            <a:xfrm>
              <a:off x="1776" y="1536"/>
              <a:ext cx="38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R</a:t>
              </a:r>
              <a:r>
                <a:rPr lang="en-US" altLang="zh-CN" sz="2400" b="1" baseline="-25000">
                  <a:latin typeface="Times New Roman" panose="02020603050405020304" pitchFamily="18" charset="0"/>
                  <a:ea typeface="宋体" panose="02010600030101010101" pitchFamily="2" charset="-122"/>
                </a:rPr>
                <a:t>1</a:t>
              </a:r>
              <a:endParaRPr lang="en-US" altLang="zh-CN" sz="2400" b="1">
                <a:latin typeface="Times New Roman" panose="02020603050405020304" pitchFamily="18" charset="0"/>
                <a:ea typeface="宋体" panose="02010600030101010101" pitchFamily="2" charset="-122"/>
              </a:endParaRPr>
            </a:p>
          </p:txBody>
        </p:sp>
        <p:sp>
          <p:nvSpPr>
            <p:cNvPr id="448523" name="文本框 448522"/>
            <p:cNvSpPr txBox="1"/>
            <p:nvPr/>
          </p:nvSpPr>
          <p:spPr>
            <a:xfrm>
              <a:off x="3456" y="1536"/>
              <a:ext cx="384" cy="288"/>
            </a:xfrm>
            <a:prstGeom prst="rect">
              <a:avLst/>
            </a:prstGeom>
            <a:noFill/>
            <a:ln w="9525">
              <a:noFill/>
            </a:ln>
          </p:spPr>
          <p:txBody>
            <a:bodyPr>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R</a:t>
              </a:r>
              <a:r>
                <a:rPr lang="en-US" altLang="zh-CN" sz="2400" b="1" i="1" baseline="-25000" err="1">
                  <a:latin typeface="Times New Roman" panose="02020603050405020304" pitchFamily="18" charset="0"/>
                  <a:ea typeface="宋体" panose="02010600030101010101" pitchFamily="2" charset="-122"/>
                </a:rPr>
                <a:t>n</a:t>
              </a:r>
              <a:endParaRPr lang="en-US" altLang="zh-CN" sz="2400" b="1">
                <a:latin typeface="Times New Roman" panose="02020603050405020304" pitchFamily="18" charset="0"/>
                <a:ea typeface="宋体" panose="02010600030101010101" pitchFamily="2" charset="-122"/>
              </a:endParaRPr>
            </a:p>
          </p:txBody>
        </p:sp>
        <p:grpSp>
          <p:nvGrpSpPr>
            <p:cNvPr id="448524" name="组合 448523"/>
            <p:cNvGrpSpPr/>
            <p:nvPr/>
          </p:nvGrpSpPr>
          <p:grpSpPr>
            <a:xfrm>
              <a:off x="2448" y="1968"/>
              <a:ext cx="768" cy="384"/>
              <a:chOff x="576" y="1152"/>
              <a:chExt cx="768" cy="384"/>
            </a:xfrm>
          </p:grpSpPr>
          <p:sp>
            <p:nvSpPr>
              <p:cNvPr id="448525" name="文本框 448524"/>
              <p:cNvSpPr txBox="1"/>
              <p:nvPr/>
            </p:nvSpPr>
            <p:spPr>
              <a:xfrm>
                <a:off x="576" y="1248"/>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48526" name="文本框 448525"/>
              <p:cNvSpPr txBox="1"/>
              <p:nvPr/>
            </p:nvSpPr>
            <p:spPr>
              <a:xfrm>
                <a:off x="1152" y="1152"/>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sp>
            <p:nvSpPr>
              <p:cNvPr id="448527" name="文本框 448526"/>
              <p:cNvSpPr txBox="1"/>
              <p:nvPr/>
            </p:nvSpPr>
            <p:spPr>
              <a:xfrm>
                <a:off x="816" y="1248"/>
                <a:ext cx="384" cy="288"/>
              </a:xfrm>
              <a:prstGeom prst="rect">
                <a:avLst/>
              </a:prstGeom>
              <a:noFill/>
              <a:ln w="9525">
                <a:noFill/>
              </a:ln>
            </p:spPr>
            <p:txBody>
              <a:bodyPr>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u</a:t>
                </a:r>
                <a:r>
                  <a:rPr lang="en-US" altLang="zh-CN" sz="2400" b="1" i="1" baseline="-25000" err="1">
                    <a:latin typeface="Times New Roman" panose="02020603050405020304" pitchFamily="18" charset="0"/>
                    <a:ea typeface="宋体" panose="02010600030101010101" pitchFamily="2" charset="-122"/>
                  </a:rPr>
                  <a:t>k</a:t>
                </a:r>
                <a:endParaRPr lang="en-US" altLang="zh-CN" sz="2400" b="1">
                  <a:latin typeface="Times New Roman" panose="02020603050405020304" pitchFamily="18" charset="0"/>
                  <a:ea typeface="宋体" panose="02010600030101010101" pitchFamily="2" charset="-122"/>
                </a:endParaRPr>
              </a:p>
            </p:txBody>
          </p:sp>
        </p:grpSp>
        <p:sp>
          <p:nvSpPr>
            <p:cNvPr id="448528" name="文本框 448527"/>
            <p:cNvSpPr txBox="1"/>
            <p:nvPr/>
          </p:nvSpPr>
          <p:spPr>
            <a:xfrm>
              <a:off x="1152" y="2112"/>
              <a:ext cx="192"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i</a:t>
              </a:r>
            </a:p>
          </p:txBody>
        </p:sp>
        <p:sp>
          <p:nvSpPr>
            <p:cNvPr id="448529" name="矩形 448528"/>
            <p:cNvSpPr/>
            <p:nvPr/>
          </p:nvSpPr>
          <p:spPr>
            <a:xfrm rot="5400000">
              <a:off x="3573" y="1755"/>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b="1"/>
            </a:p>
          </p:txBody>
        </p:sp>
        <p:sp>
          <p:nvSpPr>
            <p:cNvPr id="448530" name="矩形 448529"/>
            <p:cNvSpPr/>
            <p:nvPr/>
          </p:nvSpPr>
          <p:spPr>
            <a:xfrm rot="5400000">
              <a:off x="2733" y="1755"/>
              <a:ext cx="120" cy="258"/>
            </a:xfrm>
            <a:prstGeom prst="rect">
              <a:avLst/>
            </a:prstGeom>
            <a:solidFill>
              <a:schemeClr val="accent1"/>
            </a:solidFill>
            <a:ln w="28575" cap="flat" cmpd="sng">
              <a:solidFill>
                <a:schemeClr val="tx2"/>
              </a:solidFill>
              <a:prstDash val="solid"/>
              <a:miter/>
              <a:headEnd type="none" w="med" len="med"/>
              <a:tailEnd type="none" w="med" len="med"/>
            </a:ln>
          </p:spPr>
          <p:txBody>
            <a:bodyPr/>
            <a:lstStyle/>
            <a:p>
              <a:endParaRPr lang="zh-CN" altLang="en-US" sz="2400" b="1"/>
            </a:p>
          </p:txBody>
        </p:sp>
        <p:sp>
          <p:nvSpPr>
            <p:cNvPr id="448531" name="直接连接符 448530"/>
            <p:cNvSpPr/>
            <p:nvPr/>
          </p:nvSpPr>
          <p:spPr>
            <a:xfrm>
              <a:off x="1488" y="1872"/>
              <a:ext cx="336" cy="0"/>
            </a:xfrm>
            <a:prstGeom prst="line">
              <a:avLst/>
            </a:prstGeom>
            <a:ln w="19050" cap="flat" cmpd="sng">
              <a:solidFill>
                <a:srgbClr val="FFFF00"/>
              </a:solidFill>
              <a:prstDash val="solid"/>
              <a:headEnd type="none" w="med" len="med"/>
              <a:tailEnd type="none" w="med" len="med"/>
            </a:ln>
          </p:spPr>
        </p:sp>
        <p:sp>
          <p:nvSpPr>
            <p:cNvPr id="448532" name="直接连接符 448531"/>
            <p:cNvSpPr/>
            <p:nvPr/>
          </p:nvSpPr>
          <p:spPr>
            <a:xfrm>
              <a:off x="2084" y="1872"/>
              <a:ext cx="240" cy="0"/>
            </a:xfrm>
            <a:prstGeom prst="line">
              <a:avLst/>
            </a:prstGeom>
            <a:ln w="19050" cap="flat" cmpd="sng">
              <a:solidFill>
                <a:srgbClr val="FFFF00"/>
              </a:solidFill>
              <a:prstDash val="solid"/>
              <a:headEnd type="none" w="med" len="med"/>
              <a:tailEnd type="none" w="med" len="med"/>
            </a:ln>
          </p:spPr>
        </p:sp>
        <p:sp>
          <p:nvSpPr>
            <p:cNvPr id="448533" name="直接连接符 448532"/>
            <p:cNvSpPr/>
            <p:nvPr/>
          </p:nvSpPr>
          <p:spPr>
            <a:xfrm>
              <a:off x="3264" y="1872"/>
              <a:ext cx="240" cy="0"/>
            </a:xfrm>
            <a:prstGeom prst="line">
              <a:avLst/>
            </a:prstGeom>
            <a:ln w="19050" cap="flat" cmpd="sng">
              <a:solidFill>
                <a:srgbClr val="FFFF00"/>
              </a:solidFill>
              <a:prstDash val="solid"/>
              <a:headEnd type="none" w="med" len="med"/>
              <a:tailEnd type="none" w="med" len="med"/>
            </a:ln>
          </p:spPr>
        </p:sp>
        <p:sp>
          <p:nvSpPr>
            <p:cNvPr id="448534" name="直接连接符 448533"/>
            <p:cNvSpPr/>
            <p:nvPr/>
          </p:nvSpPr>
          <p:spPr>
            <a:xfrm>
              <a:off x="2304" y="1872"/>
              <a:ext cx="336" cy="0"/>
            </a:xfrm>
            <a:prstGeom prst="line">
              <a:avLst/>
            </a:prstGeom>
            <a:ln w="19050" cap="flat" cmpd="sng">
              <a:solidFill>
                <a:srgbClr val="FFFF00"/>
              </a:solidFill>
              <a:prstDash val="dash"/>
              <a:headEnd type="none" w="med" len="med"/>
              <a:tailEnd type="none" w="med" len="med"/>
            </a:ln>
          </p:spPr>
        </p:sp>
        <p:sp>
          <p:nvSpPr>
            <p:cNvPr id="448535" name="直接连接符 448534"/>
            <p:cNvSpPr/>
            <p:nvPr/>
          </p:nvSpPr>
          <p:spPr>
            <a:xfrm>
              <a:off x="2928" y="1872"/>
              <a:ext cx="336" cy="0"/>
            </a:xfrm>
            <a:prstGeom prst="line">
              <a:avLst/>
            </a:prstGeom>
            <a:ln w="19050" cap="flat" cmpd="sng">
              <a:solidFill>
                <a:srgbClr val="FFFF00"/>
              </a:solidFill>
              <a:prstDash val="dash"/>
              <a:headEnd type="none" w="med" len="med"/>
              <a:tailEnd type="none" w="med" len="med"/>
            </a:ln>
          </p:spPr>
        </p:sp>
        <p:grpSp>
          <p:nvGrpSpPr>
            <p:cNvPr id="448536" name="组合 448535"/>
            <p:cNvGrpSpPr/>
            <p:nvPr/>
          </p:nvGrpSpPr>
          <p:grpSpPr>
            <a:xfrm>
              <a:off x="1632" y="1968"/>
              <a:ext cx="768" cy="384"/>
              <a:chOff x="576" y="1152"/>
              <a:chExt cx="768" cy="384"/>
            </a:xfrm>
          </p:grpSpPr>
          <p:sp>
            <p:nvSpPr>
              <p:cNvPr id="448537" name="文本框 448536"/>
              <p:cNvSpPr txBox="1"/>
              <p:nvPr/>
            </p:nvSpPr>
            <p:spPr>
              <a:xfrm>
                <a:off x="576" y="1248"/>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48538" name="文本框 448537"/>
              <p:cNvSpPr txBox="1"/>
              <p:nvPr/>
            </p:nvSpPr>
            <p:spPr>
              <a:xfrm>
                <a:off x="1152" y="1152"/>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sp>
            <p:nvSpPr>
              <p:cNvPr id="448539" name="文本框 448538"/>
              <p:cNvSpPr txBox="1"/>
              <p:nvPr/>
            </p:nvSpPr>
            <p:spPr>
              <a:xfrm>
                <a:off x="816" y="1248"/>
                <a:ext cx="38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baseline="-25000">
                    <a:latin typeface="Times New Roman" panose="02020603050405020304" pitchFamily="18" charset="0"/>
                    <a:ea typeface="宋体" panose="02010600030101010101" pitchFamily="2" charset="-122"/>
                  </a:rPr>
                  <a:t>1</a:t>
                </a:r>
                <a:endParaRPr lang="en-US" altLang="zh-CN" sz="2400" b="1">
                  <a:latin typeface="Times New Roman" panose="02020603050405020304" pitchFamily="18" charset="0"/>
                  <a:ea typeface="宋体" panose="02010600030101010101" pitchFamily="2" charset="-122"/>
                </a:endParaRPr>
              </a:p>
            </p:txBody>
          </p:sp>
        </p:grpSp>
        <p:grpSp>
          <p:nvGrpSpPr>
            <p:cNvPr id="448540" name="组合 448539"/>
            <p:cNvGrpSpPr/>
            <p:nvPr/>
          </p:nvGrpSpPr>
          <p:grpSpPr>
            <a:xfrm>
              <a:off x="3312" y="1968"/>
              <a:ext cx="768" cy="384"/>
              <a:chOff x="576" y="1152"/>
              <a:chExt cx="768" cy="384"/>
            </a:xfrm>
          </p:grpSpPr>
          <p:sp>
            <p:nvSpPr>
              <p:cNvPr id="448541" name="文本框 448540"/>
              <p:cNvSpPr txBox="1"/>
              <p:nvPr/>
            </p:nvSpPr>
            <p:spPr>
              <a:xfrm>
                <a:off x="576" y="1248"/>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p>
            </p:txBody>
          </p:sp>
          <p:sp>
            <p:nvSpPr>
              <p:cNvPr id="448542" name="文本框 448541"/>
              <p:cNvSpPr txBox="1"/>
              <p:nvPr/>
            </p:nvSpPr>
            <p:spPr>
              <a:xfrm>
                <a:off x="1152" y="1152"/>
                <a:ext cx="192" cy="288"/>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_</a:t>
                </a:r>
              </a:p>
            </p:txBody>
          </p:sp>
          <p:sp>
            <p:nvSpPr>
              <p:cNvPr id="448543" name="文本框 448542"/>
              <p:cNvSpPr txBox="1"/>
              <p:nvPr/>
            </p:nvSpPr>
            <p:spPr>
              <a:xfrm>
                <a:off x="816" y="1248"/>
                <a:ext cx="384"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r>
                  <a:rPr lang="en-US" altLang="zh-CN" sz="2400" b="1" i="1" baseline="-25000">
                    <a:latin typeface="Times New Roman" panose="02020603050405020304" pitchFamily="18" charset="0"/>
                    <a:ea typeface="宋体" panose="02010600030101010101" pitchFamily="2" charset="-122"/>
                  </a:rPr>
                  <a:t>n</a:t>
                </a:r>
                <a:endParaRPr lang="en-US" altLang="zh-CN" sz="2400" b="1">
                  <a:latin typeface="Times New Roman" panose="02020603050405020304" pitchFamily="18" charset="0"/>
                  <a:ea typeface="宋体" panose="02010600030101010101" pitchFamily="2" charset="-122"/>
                </a:endParaRPr>
              </a:p>
            </p:txBody>
          </p:sp>
        </p:grpSp>
        <p:sp>
          <p:nvSpPr>
            <p:cNvPr id="448544" name="直接连接符 448543"/>
            <p:cNvSpPr/>
            <p:nvPr/>
          </p:nvSpPr>
          <p:spPr>
            <a:xfrm>
              <a:off x="3764" y="1872"/>
              <a:ext cx="316" cy="0"/>
            </a:xfrm>
            <a:prstGeom prst="line">
              <a:avLst/>
            </a:prstGeom>
            <a:ln w="19050" cap="flat" cmpd="sng">
              <a:solidFill>
                <a:srgbClr val="FFFF00"/>
              </a:solidFill>
              <a:prstDash val="solid"/>
              <a:headEnd type="none" w="med" len="med"/>
              <a:tailEnd type="none" w="med" len="med"/>
            </a:ln>
          </p:spPr>
        </p:sp>
        <p:sp>
          <p:nvSpPr>
            <p:cNvPr id="448545" name="直接连接符 448544"/>
            <p:cNvSpPr/>
            <p:nvPr/>
          </p:nvSpPr>
          <p:spPr>
            <a:xfrm>
              <a:off x="4066" y="1872"/>
              <a:ext cx="0" cy="576"/>
            </a:xfrm>
            <a:prstGeom prst="line">
              <a:avLst/>
            </a:prstGeom>
            <a:ln w="19050" cap="flat" cmpd="sng">
              <a:solidFill>
                <a:srgbClr val="FFFF00"/>
              </a:solidFill>
              <a:prstDash val="solid"/>
              <a:headEnd type="none" w="med" len="med"/>
              <a:tailEnd type="none" w="med" len="med"/>
            </a:ln>
          </p:spPr>
        </p:sp>
        <p:sp>
          <p:nvSpPr>
            <p:cNvPr id="448546" name="直接连接符 448545"/>
            <p:cNvSpPr/>
            <p:nvPr/>
          </p:nvSpPr>
          <p:spPr>
            <a:xfrm>
              <a:off x="1502" y="1872"/>
              <a:ext cx="0" cy="576"/>
            </a:xfrm>
            <a:prstGeom prst="line">
              <a:avLst/>
            </a:prstGeom>
            <a:ln w="19050" cap="flat" cmpd="sng">
              <a:solidFill>
                <a:srgbClr val="FFFF00"/>
              </a:solidFill>
              <a:prstDash val="solid"/>
              <a:headEnd type="none" w="med" len="med"/>
              <a:tailEnd type="none" w="med" len="med"/>
            </a:ln>
          </p:spPr>
        </p:sp>
        <p:sp>
          <p:nvSpPr>
            <p:cNvPr id="448547" name="文本框 448546"/>
            <p:cNvSpPr txBox="1"/>
            <p:nvPr/>
          </p:nvSpPr>
          <p:spPr>
            <a:xfrm>
              <a:off x="2688" y="2496"/>
              <a:ext cx="322" cy="288"/>
            </a:xfrm>
            <a:prstGeom prst="rect">
              <a:avLst/>
            </a:prstGeom>
            <a:noFill/>
            <a:ln w="9525">
              <a:noFill/>
            </a:ln>
          </p:spPr>
          <p:txBody>
            <a:bodyPr>
              <a:spAutoFit/>
            </a:bodyPr>
            <a:lstStyle/>
            <a:p>
              <a:pPr lvl="0" eaLnBrk="1" hangingPunct="1">
                <a:spcBef>
                  <a:spcPct val="50000"/>
                </a:spcBef>
              </a:pPr>
              <a:r>
                <a:rPr lang="en-US" altLang="zh-CN" sz="2400" b="1" i="1">
                  <a:latin typeface="Times New Roman" panose="02020603050405020304" pitchFamily="18" charset="0"/>
                  <a:ea typeface="宋体" panose="02010600030101010101" pitchFamily="2" charset="-122"/>
                </a:rPr>
                <a:t>u</a:t>
              </a:r>
              <a:endParaRPr lang="en-US" altLang="zh-CN" sz="2400" b="1">
                <a:latin typeface="Times New Roman" panose="02020603050405020304" pitchFamily="18" charset="0"/>
                <a:ea typeface="宋体" panose="02010600030101010101" pitchFamily="2" charset="-122"/>
              </a:endParaRPr>
            </a:p>
          </p:txBody>
        </p:sp>
        <p:sp>
          <p:nvSpPr>
            <p:cNvPr id="448548" name="文本框 448547"/>
            <p:cNvSpPr txBox="1"/>
            <p:nvPr/>
          </p:nvSpPr>
          <p:spPr>
            <a:xfrm>
              <a:off x="2592" y="1536"/>
              <a:ext cx="384" cy="288"/>
            </a:xfrm>
            <a:prstGeom prst="rect">
              <a:avLst/>
            </a:prstGeom>
            <a:noFill/>
            <a:ln w="9525">
              <a:noFill/>
            </a:ln>
          </p:spPr>
          <p:txBody>
            <a:bodyPr>
              <a:spAutoFit/>
            </a:bodyPr>
            <a:lstStyle/>
            <a:p>
              <a:pPr lvl="0" eaLnBrk="1" hangingPunct="1">
                <a:spcBef>
                  <a:spcPct val="50000"/>
                </a:spcBef>
              </a:pPr>
              <a:r>
                <a:rPr lang="en-US" altLang="zh-CN" sz="2400" b="1" i="1" err="1">
                  <a:latin typeface="Times New Roman" panose="02020603050405020304" pitchFamily="18" charset="0"/>
                  <a:ea typeface="宋体" panose="02010600030101010101" pitchFamily="2" charset="-122"/>
                </a:rPr>
                <a:t>R</a:t>
              </a:r>
              <a:r>
                <a:rPr lang="en-US" altLang="zh-CN" sz="2400" b="1" i="1" baseline="-25000" err="1">
                  <a:latin typeface="Times New Roman" panose="02020603050405020304" pitchFamily="18" charset="0"/>
                  <a:ea typeface="宋体" panose="02010600030101010101" pitchFamily="2" charset="-122"/>
                </a:rPr>
                <a:t>k</a:t>
              </a:r>
              <a:endParaRPr lang="en-US" altLang="zh-CN" sz="2400" b="1">
                <a:latin typeface="Times New Roman" panose="02020603050405020304" pitchFamily="18" charset="0"/>
                <a:ea typeface="宋体" panose="02010600030101010101" pitchFamily="2" charset="-122"/>
              </a:endParaRPr>
            </a:p>
          </p:txBody>
        </p:sp>
        <p:sp>
          <p:nvSpPr>
            <p:cNvPr id="448549" name="直接连接符 448548"/>
            <p:cNvSpPr/>
            <p:nvPr/>
          </p:nvSpPr>
          <p:spPr>
            <a:xfrm flipV="1">
              <a:off x="1344" y="2064"/>
              <a:ext cx="0" cy="336"/>
            </a:xfrm>
            <a:prstGeom prst="line">
              <a:avLst/>
            </a:prstGeom>
            <a:ln w="19050" cap="flat" cmpd="sng">
              <a:solidFill>
                <a:srgbClr val="FFFF00"/>
              </a:solidFill>
              <a:prstDash val="solid"/>
              <a:headEnd type="none" w="med" len="med"/>
              <a:tailEnd type="stealth" w="sm" len="med"/>
            </a:ln>
          </p:spPr>
        </p:sp>
        <p:sp>
          <p:nvSpPr>
            <p:cNvPr id="448550" name="椭圆 448549"/>
            <p:cNvSpPr/>
            <p:nvPr/>
          </p:nvSpPr>
          <p:spPr>
            <a:xfrm>
              <a:off x="4032" y="2448"/>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400" b="1"/>
            </a:p>
          </p:txBody>
        </p:sp>
        <p:sp>
          <p:nvSpPr>
            <p:cNvPr id="448551" name="椭圆 448550"/>
            <p:cNvSpPr/>
            <p:nvPr/>
          </p:nvSpPr>
          <p:spPr>
            <a:xfrm>
              <a:off x="1468" y="2448"/>
              <a:ext cx="68" cy="68"/>
            </a:xfrm>
            <a:prstGeom prst="ellipse">
              <a:avLst/>
            </a:prstGeom>
            <a:noFill/>
            <a:ln w="19050" cap="flat" cmpd="sng">
              <a:solidFill>
                <a:schemeClr val="tx1"/>
              </a:solidFill>
              <a:prstDash val="solid"/>
              <a:headEnd type="none" w="med" len="med"/>
              <a:tailEnd type="none" w="med" len="med"/>
            </a:ln>
          </p:spPr>
          <p:txBody>
            <a:bodyPr/>
            <a:lstStyle/>
            <a:p>
              <a:endParaRPr lang="zh-CN" altLang="en-US" sz="2400" b="1"/>
            </a:p>
          </p:txBody>
        </p:sp>
      </p:grpSp>
      <p:sp>
        <p:nvSpPr>
          <p:cNvPr id="448552" name="文本框 448551"/>
          <p:cNvSpPr txBox="1"/>
          <p:nvPr/>
        </p:nvSpPr>
        <p:spPr>
          <a:xfrm>
            <a:off x="838200" y="4343400"/>
            <a:ext cx="6248400" cy="457200"/>
          </a:xfrm>
          <a:prstGeom prst="rect">
            <a:avLst/>
          </a:prstGeom>
          <a:noFill/>
          <a:ln w="9525">
            <a:noFill/>
          </a:ln>
        </p:spPr>
        <p:txBody>
          <a:bodyPr>
            <a:spAutoFit/>
          </a:bodyPr>
          <a:lstStyle/>
          <a:p>
            <a:pPr lvl="0" eaLnBrk="1" hangingPunct="1">
              <a:spcBef>
                <a:spcPct val="50000"/>
              </a:spcBef>
            </a:pP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a) </a:t>
            </a:r>
            <a:r>
              <a:rPr lang="zh-CN" altLang="zh-CN" sz="2400" b="1" dirty="0">
                <a:latin typeface="Times New Roman" panose="02020603050405020304" pitchFamily="18" charset="0"/>
                <a:ea typeface="宋体" panose="02010600030101010101" pitchFamily="2" charset="-122"/>
              </a:rPr>
              <a:t>各电阻顺序连接，流过同一电流 </a:t>
            </a:r>
            <a:r>
              <a:rPr lang="zh-CN" altLang="en-US" sz="2400" b="1" dirty="0">
                <a:latin typeface="Times New Roman" panose="02020603050405020304" pitchFamily="18" charset="0"/>
                <a:ea typeface="宋体" panose="02010600030101010101" pitchFamily="2" charset="-122"/>
              </a:rPr>
              <a:t>(</a:t>
            </a:r>
            <a:r>
              <a:rPr lang="en-US" altLang="zh-CN" sz="2400" b="1" dirty="0">
                <a:latin typeface="Times New Roman" panose="02020603050405020304" pitchFamily="18" charset="0"/>
                <a:ea typeface="宋体" panose="02010600030101010101" pitchFamily="2" charset="-122"/>
              </a:rPr>
              <a:t>KCL)；</a:t>
            </a:r>
          </a:p>
        </p:txBody>
      </p:sp>
      <p:sp>
        <p:nvSpPr>
          <p:cNvPr id="448553" name="文本框 448552"/>
          <p:cNvSpPr txBox="1"/>
          <p:nvPr/>
        </p:nvSpPr>
        <p:spPr>
          <a:xfrm>
            <a:off x="838200" y="5029200"/>
            <a:ext cx="6248400" cy="457200"/>
          </a:xfrm>
          <a:prstGeom prst="rect">
            <a:avLst/>
          </a:prstGeom>
          <a:noFill/>
          <a:ln w="9525">
            <a:noFill/>
          </a:ln>
        </p:spPr>
        <p:txBody>
          <a:bodyPr>
            <a:spAutoFit/>
          </a:bodyPr>
          <a:lstStyle/>
          <a:p>
            <a:pPr lvl="0" eaLnBrk="1" hangingPunct="1">
              <a:spcBef>
                <a:spcPct val="50000"/>
              </a:spcBef>
            </a:pPr>
            <a:r>
              <a:rPr lang="zh-CN" altLang="en-US" sz="2400" b="1">
                <a:latin typeface="Times New Roman" panose="02020603050405020304" pitchFamily="18" charset="0"/>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b) </a:t>
            </a:r>
            <a:r>
              <a:rPr lang="zh-CN" altLang="en-US" sz="2400" b="1" dirty="0">
                <a:latin typeface="Times New Roman" panose="02020603050405020304" pitchFamily="18" charset="0"/>
                <a:ea typeface="宋体" panose="02010600030101010101" pitchFamily="2" charset="-122"/>
              </a:rPr>
              <a:t>总电压等于各串联电阻的电压之和</a:t>
            </a:r>
            <a:r>
              <a:rPr lang="zh-CN" altLang="zh-CN" sz="2400" b="1">
                <a:latin typeface="Times New Roman" panose="02020603050405020304" pitchFamily="18" charset="0"/>
                <a:ea typeface="宋体" panose="02010600030101010101" pitchFamily="2" charset="-122"/>
              </a:rPr>
              <a:t> </a:t>
            </a:r>
            <a:r>
              <a:rPr lang="zh-CN" altLang="en-US" sz="2400" b="1">
                <a:latin typeface="Times New Roman" panose="02020603050405020304" pitchFamily="18" charset="0"/>
                <a:ea typeface="宋体" panose="02010600030101010101" pitchFamily="2" charset="-122"/>
              </a:rPr>
              <a:t>(</a:t>
            </a:r>
            <a:r>
              <a:rPr lang="en-US" altLang="zh-CN" sz="2400" b="1">
                <a:latin typeface="Times New Roman" panose="02020603050405020304" pitchFamily="18" charset="0"/>
                <a:ea typeface="宋体" panose="02010600030101010101" pitchFamily="2" charset="-122"/>
              </a:rPr>
              <a:t>KVL)。</a:t>
            </a:r>
          </a:p>
        </p:txBody>
      </p:sp>
      <p:graphicFrame>
        <p:nvGraphicFramePr>
          <p:cNvPr id="448554" name="对象 448553"/>
          <p:cNvGraphicFramePr/>
          <p:nvPr/>
        </p:nvGraphicFramePr>
        <p:xfrm>
          <a:off x="2743200" y="5805488"/>
          <a:ext cx="3806825" cy="595312"/>
        </p:xfrm>
        <a:graphic>
          <a:graphicData uri="http://schemas.openxmlformats.org/presentationml/2006/ole">
            <mc:AlternateContent xmlns:mc="http://schemas.openxmlformats.org/markup-compatibility/2006">
              <mc:Choice xmlns:v="urn:schemas-microsoft-com:vml" Requires="v">
                <p:oleObj spid="_x0000_s1052" r:id="rId4" imgW="1459865" imgH="228600" progId="Equation.3">
                  <p:embed/>
                </p:oleObj>
              </mc:Choice>
              <mc:Fallback>
                <p:oleObj r:id="rId4" imgW="1459865" imgH="228600" progId="Equation.3">
                  <p:embed/>
                  <p:pic>
                    <p:nvPicPr>
                      <p:cNvPr id="0" name="图片 1043"/>
                      <p:cNvPicPr/>
                      <p:nvPr/>
                    </p:nvPicPr>
                    <p:blipFill>
                      <a:blip r:embed="rId5"/>
                      <a:stretch>
                        <a:fillRect/>
                      </a:stretch>
                    </p:blipFill>
                    <p:spPr>
                      <a:xfrm>
                        <a:off x="2743200" y="5805488"/>
                        <a:ext cx="3806825" cy="595312"/>
                      </a:xfrm>
                      <a:prstGeom prst="rect">
                        <a:avLst/>
                      </a:prstGeom>
                      <a:solidFill>
                        <a:srgbClr val="FFFF00"/>
                      </a:solidFill>
                      <a:ln w="38100">
                        <a:noFill/>
                        <a:miter/>
                      </a:ln>
                    </p:spPr>
                  </p:pic>
                </p:oleObj>
              </mc:Fallback>
            </mc:AlternateContent>
          </a:graphicData>
        </a:graphic>
      </p:graphicFrame>
      <p:sp>
        <p:nvSpPr>
          <p:cNvPr id="448557" name="动作按钮: 前进或下一项 448556">
            <a:hlinkClick r:id="" action="ppaction://hlinkshowjump?jump=nextslide"/>
          </p:cNvPr>
          <p:cNvSpPr/>
          <p:nvPr/>
        </p:nvSpPr>
        <p:spPr>
          <a:xfrm>
            <a:off x="8458200" y="6477000"/>
            <a:ext cx="533400" cy="228600"/>
          </a:xfrm>
          <a:prstGeom prst="actionButtonForwardNext">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
        <p:nvSpPr>
          <p:cNvPr id="448558" name="动作按钮: 后退或前一项 448557">
            <a:hlinkClick r:id="" action="ppaction://hlinkshowjump?jump=previousslide"/>
          </p:cNvPr>
          <p:cNvSpPr/>
          <p:nvPr/>
        </p:nvSpPr>
        <p:spPr>
          <a:xfrm>
            <a:off x="7848600" y="6477000"/>
            <a:ext cx="533400" cy="228600"/>
          </a:xfrm>
          <a:prstGeom prst="actionButtonBackPrevious">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48517"/>
                                        </p:tgtEl>
                                        <p:attrNameLst>
                                          <p:attrName>style.visibility</p:attrName>
                                        </p:attrNameLst>
                                      </p:cBhvr>
                                      <p:to>
                                        <p:strVal val="visible"/>
                                      </p:to>
                                    </p:set>
                                    <p:animEffect transition="in" filter="blinds(horizontal)">
                                      <p:cBhvr>
                                        <p:cTn id="7" dur="500"/>
                                        <p:tgtEl>
                                          <p:spTgt spid="4485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8516"/>
                                        </p:tgtEl>
                                        <p:attrNameLst>
                                          <p:attrName>style.visibility</p:attrName>
                                        </p:attrNameLst>
                                      </p:cBhvr>
                                      <p:to>
                                        <p:strVal val="visible"/>
                                      </p:to>
                                    </p:set>
                                    <p:animEffect transition="in" filter="blinds(horizontal)">
                                      <p:cBhvr>
                                        <p:cTn id="12" dur="500"/>
                                        <p:tgtEl>
                                          <p:spTgt spid="4485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48555"/>
                                        </p:tgtEl>
                                        <p:attrNameLst>
                                          <p:attrName>style.visibility</p:attrName>
                                        </p:attrNameLst>
                                      </p:cBhvr>
                                      <p:to>
                                        <p:strVal val="visible"/>
                                      </p:to>
                                    </p:set>
                                    <p:animEffect transition="in" filter="blinds(horizontal)">
                                      <p:cBhvr>
                                        <p:cTn id="17" dur="500"/>
                                        <p:tgtEl>
                                          <p:spTgt spid="44855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8552"/>
                                        </p:tgtEl>
                                        <p:attrNameLst>
                                          <p:attrName>style.visibility</p:attrName>
                                        </p:attrNameLst>
                                      </p:cBhvr>
                                      <p:to>
                                        <p:strVal val="visible"/>
                                      </p:to>
                                    </p:set>
                                    <p:animEffect transition="in" filter="blinds(horizontal)">
                                      <p:cBhvr>
                                        <p:cTn id="22" dur="500"/>
                                        <p:tgtEl>
                                          <p:spTgt spid="44855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48553"/>
                                        </p:tgtEl>
                                        <p:attrNameLst>
                                          <p:attrName>style.visibility</p:attrName>
                                        </p:attrNameLst>
                                      </p:cBhvr>
                                      <p:to>
                                        <p:strVal val="visible"/>
                                      </p:to>
                                    </p:set>
                                    <p:animEffect transition="in" filter="blinds(horizontal)">
                                      <p:cBhvr>
                                        <p:cTn id="27" dur="500"/>
                                        <p:tgtEl>
                                          <p:spTgt spid="44855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48554"/>
                                        </p:tgtEl>
                                        <p:attrNameLst>
                                          <p:attrName>style.visibility</p:attrName>
                                        </p:attrNameLst>
                                      </p:cBhvr>
                                      <p:to>
                                        <p:strVal val="visible"/>
                                      </p:to>
                                    </p:set>
                                    <p:animEffect transition="in" filter="blinds(horizontal)">
                                      <p:cBhvr>
                                        <p:cTn id="32" dur="500"/>
                                        <p:tgtEl>
                                          <p:spTgt spid="448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516" grpId="0"/>
      <p:bldP spid="448517" grpId="0"/>
      <p:bldP spid="448552" grpId="0"/>
      <p:bldP spid="448553"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4535" y="461645"/>
            <a:ext cx="5198110" cy="518160"/>
          </a:xfrm>
          <a:prstGeom prst="rect">
            <a:avLst/>
          </a:prstGeom>
          <a:noFill/>
        </p:spPr>
        <p:txBody>
          <a:bodyPr wrap="square" rtlCol="0" anchor="t">
            <a:spAutoFit/>
          </a:bodyPr>
          <a:lstStyle/>
          <a:p>
            <a:r>
              <a:rPr lang="zh-CN" altLang="en-US" sz="2800" b="1" i="1">
                <a:solidFill>
                  <a:schemeClr val="accent2"/>
                </a:solidFill>
              </a:rPr>
              <a:t>2.6.3  最大功率传输定理</a:t>
            </a:r>
          </a:p>
        </p:txBody>
      </p:sp>
      <p:sp>
        <p:nvSpPr>
          <p:cNvPr id="3" name="文本框 2"/>
          <p:cNvSpPr txBox="1"/>
          <p:nvPr/>
        </p:nvSpPr>
        <p:spPr>
          <a:xfrm>
            <a:off x="467360" y="1167130"/>
            <a:ext cx="7660005" cy="1615440"/>
          </a:xfrm>
          <a:prstGeom prst="rect">
            <a:avLst/>
          </a:prstGeom>
          <a:noFill/>
        </p:spPr>
        <p:txBody>
          <a:bodyPr wrap="square" rtlCol="0" anchor="t">
            <a:spAutoFit/>
          </a:bodyPr>
          <a:lstStyle/>
          <a:p>
            <a:r>
              <a:rPr lang="zh-CN" altLang="en-US" sz="2000" b="1">
                <a:solidFill>
                  <a:schemeClr val="accent2"/>
                </a:solidFill>
              </a:rPr>
              <a:t>问题的提出：</a:t>
            </a:r>
          </a:p>
          <a:p>
            <a:endParaRPr lang="zh-CN" altLang="en-US" sz="2000" b="1">
              <a:solidFill>
                <a:schemeClr val="accent2"/>
              </a:solidFill>
            </a:endParaRPr>
          </a:p>
          <a:p>
            <a:r>
              <a:rPr lang="zh-CN" altLang="en-US" sz="2000" b="1">
                <a:solidFill>
                  <a:schemeClr val="accent2"/>
                </a:solidFill>
              </a:rPr>
              <a:t>　</a:t>
            </a:r>
            <a:r>
              <a:rPr lang="zh-CN" altLang="en-US" sz="2000" b="1">
                <a:solidFill>
                  <a:schemeClr val="tx1"/>
                </a:solidFill>
              </a:rPr>
              <a:t>给定一个线性含源一端口电路，假设端口接一个可变电阻。显然，从该一端口传递给负载电阻的功率会随着负载电阻的变化而变化。在什么条件下，负载电阻能得到最大功率呢？</a:t>
            </a:r>
          </a:p>
        </p:txBody>
      </p:sp>
      <p:pic>
        <p:nvPicPr>
          <p:cNvPr id="5" name="图片 4"/>
          <p:cNvPicPr>
            <a:picLocks noChangeAspect="1"/>
          </p:cNvPicPr>
          <p:nvPr/>
        </p:nvPicPr>
        <p:blipFill>
          <a:blip r:embed="rId2"/>
          <a:stretch>
            <a:fillRect/>
          </a:stretch>
        </p:blipFill>
        <p:spPr>
          <a:xfrm>
            <a:off x="549275" y="2922270"/>
            <a:ext cx="3068320" cy="2920365"/>
          </a:xfrm>
          <a:prstGeom prst="rect">
            <a:avLst/>
          </a:prstGeom>
        </p:spPr>
      </p:pic>
      <p:sp>
        <p:nvSpPr>
          <p:cNvPr id="6" name="文本框 5"/>
          <p:cNvSpPr txBox="1"/>
          <p:nvPr/>
        </p:nvSpPr>
        <p:spPr>
          <a:xfrm>
            <a:off x="3617595" y="2922270"/>
            <a:ext cx="4032885" cy="701040"/>
          </a:xfrm>
          <a:prstGeom prst="rect">
            <a:avLst/>
          </a:prstGeom>
          <a:noFill/>
        </p:spPr>
        <p:txBody>
          <a:bodyPr wrap="square" rtlCol="0" anchor="t">
            <a:spAutoFit/>
          </a:bodyPr>
          <a:lstStyle/>
          <a:p>
            <a:r>
              <a:rPr lang="zh-CN" altLang="en-US" sz="2000" b="1">
                <a:solidFill>
                  <a:schemeClr val="accent2"/>
                </a:solidFill>
              </a:rPr>
              <a:t>负载电阻 吸收的功率为</a:t>
            </a:r>
          </a:p>
          <a:p>
            <a:r>
              <a:rPr lang="zh-CN" altLang="en-US" sz="2000" b="1">
                <a:solidFill>
                  <a:schemeClr val="accent2"/>
                </a:solidFill>
              </a:rPr>
              <a:t> </a:t>
            </a:r>
          </a:p>
        </p:txBody>
      </p:sp>
      <p:pic>
        <p:nvPicPr>
          <p:cNvPr id="7" name="图片 6"/>
          <p:cNvPicPr>
            <a:picLocks noChangeAspect="1"/>
          </p:cNvPicPr>
          <p:nvPr/>
        </p:nvPicPr>
        <p:blipFill>
          <a:blip r:embed="rId3"/>
          <a:stretch>
            <a:fillRect/>
          </a:stretch>
        </p:blipFill>
        <p:spPr>
          <a:xfrm>
            <a:off x="3915410" y="3515995"/>
            <a:ext cx="4491990" cy="1130935"/>
          </a:xfrm>
          <a:prstGeom prst="rect">
            <a:avLst/>
          </a:prstGeom>
        </p:spPr>
      </p:pic>
      <p:pic>
        <p:nvPicPr>
          <p:cNvPr id="8" name="图片 7"/>
          <p:cNvPicPr>
            <a:picLocks noChangeAspect="1"/>
          </p:cNvPicPr>
          <p:nvPr/>
        </p:nvPicPr>
        <p:blipFill>
          <a:blip r:embed="rId4"/>
          <a:stretch>
            <a:fillRect/>
          </a:stretch>
        </p:blipFill>
        <p:spPr>
          <a:xfrm>
            <a:off x="3617595" y="4798695"/>
            <a:ext cx="5392420" cy="1043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linds(horizontal)">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p:nvPr/>
        </p:nvGraphicFramePr>
        <p:xfrm>
          <a:off x="1445260" y="2153285"/>
          <a:ext cx="1948815" cy="644525"/>
        </p:xfrm>
        <a:graphic>
          <a:graphicData uri="http://schemas.openxmlformats.org/presentationml/2006/ole">
            <mc:AlternateContent xmlns:mc="http://schemas.openxmlformats.org/markup-compatibility/2006">
              <mc:Choice xmlns:v="urn:schemas-microsoft-com:vml" Requires="v">
                <p:oleObj spid="_x0000_s44039" r:id="rId3" imgW="1834515" imgH="842010" progId="Equation.DSMT4">
                  <p:embed/>
                </p:oleObj>
              </mc:Choice>
              <mc:Fallback>
                <p:oleObj r:id="rId3" imgW="1834515" imgH="842010" progId="Equation.DSMT4">
                  <p:embed/>
                  <p:pic>
                    <p:nvPicPr>
                      <p:cNvPr id="0" name="图片 2"/>
                      <p:cNvPicPr/>
                      <p:nvPr/>
                    </p:nvPicPr>
                    <p:blipFill>
                      <a:blip r:embed="rId4"/>
                      <a:stretch>
                        <a:fillRect/>
                      </a:stretch>
                    </p:blipFill>
                    <p:spPr>
                      <a:xfrm>
                        <a:off x="1445260" y="2153285"/>
                        <a:ext cx="1948815" cy="644525"/>
                      </a:xfrm>
                      <a:prstGeom prst="rect">
                        <a:avLst/>
                      </a:prstGeom>
                    </p:spPr>
                  </p:pic>
                </p:oleObj>
              </mc:Fallback>
            </mc:AlternateContent>
          </a:graphicData>
        </a:graphic>
      </p:graphicFrame>
      <p:pic>
        <p:nvPicPr>
          <p:cNvPr id="4" name="图片 3"/>
          <p:cNvPicPr>
            <a:picLocks noChangeAspect="1"/>
          </p:cNvPicPr>
          <p:nvPr/>
        </p:nvPicPr>
        <p:blipFill>
          <a:blip r:embed="rId5"/>
          <a:stretch>
            <a:fillRect/>
          </a:stretch>
        </p:blipFill>
        <p:spPr>
          <a:xfrm>
            <a:off x="3934460" y="1748155"/>
            <a:ext cx="2014220" cy="1290955"/>
          </a:xfrm>
          <a:prstGeom prst="rect">
            <a:avLst/>
          </a:prstGeom>
          <a:ln w="12700" cmpd="sng">
            <a:solidFill>
              <a:schemeClr val="accent1">
                <a:shade val="50000"/>
              </a:schemeClr>
            </a:solidFill>
            <a:prstDash val="solid"/>
          </a:ln>
        </p:spPr>
      </p:pic>
      <p:sp>
        <p:nvSpPr>
          <p:cNvPr id="5" name="文本框 4"/>
          <p:cNvSpPr txBox="1"/>
          <p:nvPr/>
        </p:nvSpPr>
        <p:spPr>
          <a:xfrm>
            <a:off x="198755" y="1047115"/>
            <a:ext cx="8137525" cy="822960"/>
          </a:xfrm>
          <a:prstGeom prst="rect">
            <a:avLst/>
          </a:prstGeom>
          <a:noFill/>
        </p:spPr>
        <p:txBody>
          <a:bodyPr wrap="square" rtlCol="0" anchor="t">
            <a:spAutoFit/>
          </a:bodyPr>
          <a:lstStyle/>
          <a:p>
            <a:r>
              <a:rPr lang="zh-CN" altLang="en-US" sz="2400" b="1">
                <a:solidFill>
                  <a:schemeClr val="tx1"/>
                </a:solidFill>
              </a:rPr>
              <a:t>即负载电阻应与戴维宁等效电阻相等。满足时，称为</a:t>
            </a:r>
            <a:r>
              <a:rPr lang="zh-CN" altLang="en-US" sz="2400" b="1">
                <a:solidFill>
                  <a:schemeClr val="accent2"/>
                </a:solidFill>
              </a:rPr>
              <a:t>最大功率匹配</a:t>
            </a:r>
            <a:r>
              <a:rPr lang="zh-CN" altLang="en-US" sz="2400" b="1">
                <a:solidFill>
                  <a:schemeClr val="tx1"/>
                </a:solidFill>
              </a:rPr>
              <a:t>，此时负载电阻得到的最大功率为</a:t>
            </a:r>
          </a:p>
        </p:txBody>
      </p:sp>
      <p:sp>
        <p:nvSpPr>
          <p:cNvPr id="6" name="文本框 5"/>
          <p:cNvSpPr txBox="1"/>
          <p:nvPr/>
        </p:nvSpPr>
        <p:spPr>
          <a:xfrm>
            <a:off x="658495" y="2068195"/>
            <a:ext cx="640080" cy="365760"/>
          </a:xfrm>
          <a:prstGeom prst="rect">
            <a:avLst/>
          </a:prstGeom>
          <a:noFill/>
        </p:spPr>
        <p:txBody>
          <a:bodyPr wrap="none" rtlCol="0" anchor="t">
            <a:spAutoFit/>
          </a:bodyPr>
          <a:lstStyle/>
          <a:p>
            <a:r>
              <a:rPr lang="zh-CN" altLang="en-US"/>
              <a:t>即当</a:t>
            </a:r>
          </a:p>
        </p:txBody>
      </p:sp>
      <p:sp>
        <p:nvSpPr>
          <p:cNvPr id="7" name="文本框 6"/>
          <p:cNvSpPr txBox="1"/>
          <p:nvPr/>
        </p:nvSpPr>
        <p:spPr>
          <a:xfrm>
            <a:off x="339725" y="3078480"/>
            <a:ext cx="8465185" cy="701040"/>
          </a:xfrm>
          <a:prstGeom prst="rect">
            <a:avLst/>
          </a:prstGeom>
          <a:noFill/>
        </p:spPr>
        <p:txBody>
          <a:bodyPr wrap="square" rtlCol="0" anchor="t">
            <a:spAutoFit/>
          </a:bodyPr>
          <a:lstStyle/>
          <a:p>
            <a:r>
              <a:rPr lang="zh-CN" altLang="en-US" sz="2000" b="1">
                <a:solidFill>
                  <a:schemeClr val="tx1"/>
                </a:solidFill>
              </a:rPr>
              <a:t>例2-17  一端口电路图2-34（a）所示，假设AB间接上一可变电阻 ，试求： 为多大时，能获取最大功率，并求</a:t>
            </a:r>
            <a:r>
              <a:rPr lang="en-US" altLang="zh-CN" sz="2000" b="1" i="1">
                <a:solidFill>
                  <a:schemeClr val="tx1"/>
                </a:solidFill>
              </a:rPr>
              <a:t>P</a:t>
            </a:r>
            <a:r>
              <a:rPr lang="en-US" altLang="zh-CN" sz="2000" b="1" baseline="-25000">
                <a:solidFill>
                  <a:schemeClr val="tx1"/>
                </a:solidFill>
              </a:rPr>
              <a:t>max</a:t>
            </a:r>
            <a:r>
              <a:rPr lang="zh-CN" altLang="en-US" sz="2000" b="1">
                <a:solidFill>
                  <a:schemeClr val="tx1"/>
                </a:solidFill>
              </a:rPr>
              <a:t> </a:t>
            </a:r>
            <a:r>
              <a:rPr lang="en-US" altLang="zh-CN" sz="2000" b="1">
                <a:solidFill>
                  <a:schemeClr val="tx1"/>
                </a:solidFill>
              </a:rPr>
              <a:t>.</a:t>
            </a:r>
          </a:p>
        </p:txBody>
      </p:sp>
      <p:pic>
        <p:nvPicPr>
          <p:cNvPr id="9" name="图片 8"/>
          <p:cNvPicPr>
            <a:picLocks noChangeAspect="1"/>
          </p:cNvPicPr>
          <p:nvPr/>
        </p:nvPicPr>
        <p:blipFill>
          <a:blip r:embed="rId6"/>
          <a:stretch>
            <a:fillRect/>
          </a:stretch>
        </p:blipFill>
        <p:spPr>
          <a:xfrm>
            <a:off x="198755" y="3985895"/>
            <a:ext cx="3383280" cy="2348865"/>
          </a:xfrm>
          <a:prstGeom prst="rect">
            <a:avLst/>
          </a:prstGeom>
        </p:spPr>
      </p:pic>
      <p:sp>
        <p:nvSpPr>
          <p:cNvPr id="10" name="文本框 9"/>
          <p:cNvSpPr txBox="1"/>
          <p:nvPr/>
        </p:nvSpPr>
        <p:spPr>
          <a:xfrm>
            <a:off x="3821430" y="3857625"/>
            <a:ext cx="2480310" cy="396240"/>
          </a:xfrm>
          <a:prstGeom prst="rect">
            <a:avLst/>
          </a:prstGeom>
          <a:noFill/>
        </p:spPr>
        <p:txBody>
          <a:bodyPr wrap="none" rtlCol="0" anchor="t">
            <a:spAutoFit/>
          </a:bodyPr>
          <a:lstStyle/>
          <a:p>
            <a:r>
              <a:rPr lang="zh-CN" altLang="en-US" sz="2000" b="1">
                <a:solidFill>
                  <a:schemeClr val="accent2"/>
                </a:solidFill>
              </a:rPr>
              <a:t>解：先用戴维宁等效</a:t>
            </a:r>
          </a:p>
        </p:txBody>
      </p:sp>
      <p:pic>
        <p:nvPicPr>
          <p:cNvPr id="11" name="图片 10"/>
          <p:cNvPicPr>
            <a:picLocks noChangeAspect="1"/>
          </p:cNvPicPr>
          <p:nvPr/>
        </p:nvPicPr>
        <p:blipFill>
          <a:blip r:embed="rId7"/>
          <a:stretch>
            <a:fillRect/>
          </a:stretch>
        </p:blipFill>
        <p:spPr>
          <a:xfrm>
            <a:off x="5532755" y="4367530"/>
            <a:ext cx="1296035" cy="543560"/>
          </a:xfrm>
          <a:prstGeom prst="rect">
            <a:avLst/>
          </a:prstGeom>
        </p:spPr>
      </p:pic>
      <p:pic>
        <p:nvPicPr>
          <p:cNvPr id="12" name="图片 11"/>
          <p:cNvPicPr>
            <a:picLocks noChangeAspect="1"/>
          </p:cNvPicPr>
          <p:nvPr/>
        </p:nvPicPr>
        <p:blipFill>
          <a:blip r:embed="rId8"/>
          <a:srcRect l="34467" t="8798" b="13160"/>
          <a:stretch>
            <a:fillRect/>
          </a:stretch>
        </p:blipFill>
        <p:spPr>
          <a:xfrm>
            <a:off x="4831715" y="5358765"/>
            <a:ext cx="1470025" cy="445135"/>
          </a:xfrm>
          <a:prstGeom prst="rect">
            <a:avLst/>
          </a:prstGeom>
        </p:spPr>
      </p:pic>
      <p:sp>
        <p:nvSpPr>
          <p:cNvPr id="13" name="文本框 12"/>
          <p:cNvSpPr txBox="1"/>
          <p:nvPr/>
        </p:nvSpPr>
        <p:spPr>
          <a:xfrm>
            <a:off x="4023995" y="4441190"/>
            <a:ext cx="1203960" cy="396240"/>
          </a:xfrm>
          <a:prstGeom prst="rect">
            <a:avLst/>
          </a:prstGeom>
          <a:noFill/>
        </p:spPr>
        <p:txBody>
          <a:bodyPr wrap="none" rtlCol="0" anchor="t">
            <a:spAutoFit/>
          </a:bodyPr>
          <a:lstStyle/>
          <a:p>
            <a:r>
              <a:rPr lang="zh-CN" altLang="en-US" sz="2000" b="1">
                <a:solidFill>
                  <a:schemeClr val="accent2"/>
                </a:solidFill>
              </a:rPr>
              <a:t>开路电压</a:t>
            </a:r>
          </a:p>
        </p:txBody>
      </p:sp>
      <p:sp>
        <p:nvSpPr>
          <p:cNvPr id="14" name="文本框 13"/>
          <p:cNvSpPr txBox="1"/>
          <p:nvPr/>
        </p:nvSpPr>
        <p:spPr>
          <a:xfrm>
            <a:off x="4023995" y="4962525"/>
            <a:ext cx="4312920" cy="396240"/>
          </a:xfrm>
          <a:prstGeom prst="rect">
            <a:avLst/>
          </a:prstGeom>
          <a:noFill/>
        </p:spPr>
        <p:txBody>
          <a:bodyPr wrap="square" rtlCol="0" anchor="t">
            <a:spAutoFit/>
          </a:bodyPr>
          <a:lstStyle/>
          <a:p>
            <a:r>
              <a:rPr lang="zh-CN" altLang="en-US" sz="2000" b="1">
                <a:solidFill>
                  <a:schemeClr val="accent2"/>
                </a:solidFill>
              </a:rPr>
              <a:t>等效电阻（加流求压或短路电流法）</a:t>
            </a:r>
          </a:p>
        </p:txBody>
      </p:sp>
      <p:sp>
        <p:nvSpPr>
          <p:cNvPr id="15" name="文本框 14"/>
          <p:cNvSpPr txBox="1"/>
          <p:nvPr/>
        </p:nvSpPr>
        <p:spPr>
          <a:xfrm>
            <a:off x="724535" y="461645"/>
            <a:ext cx="5198110" cy="518160"/>
          </a:xfrm>
          <a:prstGeom prst="rect">
            <a:avLst/>
          </a:prstGeom>
          <a:noFill/>
        </p:spPr>
        <p:txBody>
          <a:bodyPr wrap="square" rtlCol="0" anchor="t">
            <a:spAutoFit/>
          </a:bodyPr>
          <a:lstStyle/>
          <a:p>
            <a:r>
              <a:rPr lang="zh-CN" altLang="en-US" sz="2800" b="1" i="1">
                <a:solidFill>
                  <a:schemeClr val="accent2"/>
                </a:solidFill>
              </a:rPr>
              <a:t>2.6.3  最大功率传输定理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P spid="13" grpId="0"/>
      <p:bldP spid="14" grpId="0"/>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94030" y="1427480"/>
            <a:ext cx="5416550" cy="2360930"/>
          </a:xfrm>
          <a:prstGeom prst="rect">
            <a:avLst/>
          </a:prstGeom>
        </p:spPr>
      </p:pic>
      <p:sp>
        <p:nvSpPr>
          <p:cNvPr id="14" name="文本框 13"/>
          <p:cNvSpPr txBox="1"/>
          <p:nvPr/>
        </p:nvSpPr>
        <p:spPr>
          <a:xfrm>
            <a:off x="338455" y="3788410"/>
            <a:ext cx="4312920" cy="396240"/>
          </a:xfrm>
          <a:prstGeom prst="rect">
            <a:avLst/>
          </a:prstGeom>
          <a:noFill/>
        </p:spPr>
        <p:txBody>
          <a:bodyPr wrap="square" rtlCol="0" anchor="t">
            <a:spAutoFit/>
          </a:bodyPr>
          <a:lstStyle/>
          <a:p>
            <a:r>
              <a:rPr lang="zh-CN" altLang="en-US" sz="2000" b="1">
                <a:solidFill>
                  <a:schemeClr val="accent2"/>
                </a:solidFill>
              </a:rPr>
              <a:t>根据最大功率传输定律，</a:t>
            </a:r>
          </a:p>
        </p:txBody>
      </p:sp>
      <p:pic>
        <p:nvPicPr>
          <p:cNvPr id="4" name="图片 3"/>
          <p:cNvPicPr>
            <a:picLocks noChangeAspect="1"/>
          </p:cNvPicPr>
          <p:nvPr/>
        </p:nvPicPr>
        <p:blipFill>
          <a:blip r:embed="rId3"/>
          <a:stretch>
            <a:fillRect/>
          </a:stretch>
        </p:blipFill>
        <p:spPr>
          <a:xfrm>
            <a:off x="1090295" y="4591685"/>
            <a:ext cx="1837690" cy="467360"/>
          </a:xfrm>
          <a:prstGeom prst="rect">
            <a:avLst/>
          </a:prstGeom>
        </p:spPr>
      </p:pic>
      <p:pic>
        <p:nvPicPr>
          <p:cNvPr id="6" name="图片 5"/>
          <p:cNvPicPr>
            <a:picLocks noChangeAspect="1"/>
          </p:cNvPicPr>
          <p:nvPr/>
        </p:nvPicPr>
        <p:blipFill>
          <a:blip r:embed="rId4"/>
          <a:stretch>
            <a:fillRect/>
          </a:stretch>
        </p:blipFill>
        <p:spPr>
          <a:xfrm>
            <a:off x="4105910" y="4339590"/>
            <a:ext cx="2201545" cy="971550"/>
          </a:xfrm>
          <a:prstGeom prst="rect">
            <a:avLst/>
          </a:prstGeom>
        </p:spPr>
      </p:pic>
      <p:sp>
        <p:nvSpPr>
          <p:cNvPr id="7" name="文本框 6"/>
          <p:cNvSpPr txBox="1"/>
          <p:nvPr/>
        </p:nvSpPr>
        <p:spPr>
          <a:xfrm>
            <a:off x="724535" y="461645"/>
            <a:ext cx="5198110" cy="518160"/>
          </a:xfrm>
          <a:prstGeom prst="rect">
            <a:avLst/>
          </a:prstGeom>
          <a:noFill/>
        </p:spPr>
        <p:txBody>
          <a:bodyPr wrap="square" rtlCol="0" anchor="t">
            <a:spAutoFit/>
          </a:bodyPr>
          <a:lstStyle/>
          <a:p>
            <a:r>
              <a:rPr lang="zh-CN" altLang="en-US" sz="2800" b="1" i="1">
                <a:solidFill>
                  <a:schemeClr val="accent2"/>
                </a:solidFill>
              </a:rPr>
              <a:t>2.6.3  最大功率传输定理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0" name="文本框 28679"/>
          <p:cNvSpPr txBox="1"/>
          <p:nvPr/>
        </p:nvSpPr>
        <p:spPr>
          <a:xfrm>
            <a:off x="971550" y="1914208"/>
            <a:ext cx="7272338" cy="1117600"/>
          </a:xfrm>
          <a:prstGeom prst="rect">
            <a:avLst/>
          </a:prstGeom>
          <a:noFill/>
          <a:ln w="9525">
            <a:noFill/>
          </a:ln>
        </p:spPr>
        <p:txBody>
          <a:bodyPr>
            <a:spAutoFit/>
          </a:bodyPr>
          <a:lstStyle/>
          <a:p>
            <a:pPr marL="342900" lvl="0" indent="-342900">
              <a:lnSpc>
                <a:spcPct val="120000"/>
              </a:lnSpc>
              <a:buClr>
                <a:srgbClr val="FFFF00"/>
              </a:buClr>
              <a:buAutoNum type="circleNumDbPlain"/>
            </a:pPr>
            <a:r>
              <a:rPr lang="zh-CN" altLang="en-US" sz="2800" b="1" dirty="0">
                <a:solidFill>
                  <a:schemeClr val="tx1"/>
                </a:solidFill>
                <a:latin typeface="楷体_GB2312" pitchFamily="49" charset="-122"/>
                <a:ea typeface="楷体_GB2312" pitchFamily="49" charset="-122"/>
              </a:rPr>
              <a:t>最大功率传输定理用于一端口电路给定</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负载电阻可调的情况</a:t>
            </a:r>
            <a:r>
              <a:rPr lang="en-US" altLang="zh-CN" sz="2800" b="1">
                <a:solidFill>
                  <a:schemeClr val="tx1"/>
                </a:solidFill>
                <a:latin typeface="楷体_GB2312" pitchFamily="49" charset="-122"/>
                <a:ea typeface="楷体_GB2312" pitchFamily="49" charset="-122"/>
              </a:rPr>
              <a:t>;</a:t>
            </a:r>
          </a:p>
        </p:txBody>
      </p:sp>
      <p:sp>
        <p:nvSpPr>
          <p:cNvPr id="28681" name="文本框 28680"/>
          <p:cNvSpPr txBox="1"/>
          <p:nvPr/>
        </p:nvSpPr>
        <p:spPr>
          <a:xfrm>
            <a:off x="900113" y="3066733"/>
            <a:ext cx="7416800" cy="1630362"/>
          </a:xfrm>
          <a:prstGeom prst="rect">
            <a:avLst/>
          </a:prstGeom>
          <a:noFill/>
          <a:ln w="9525">
            <a:noFill/>
          </a:ln>
        </p:spPr>
        <p:txBody>
          <a:bodyPr>
            <a:spAutoFit/>
          </a:bodyPr>
          <a:lstStyle/>
          <a:p>
            <a:pPr marL="342900" lvl="0" indent="-342900">
              <a:lnSpc>
                <a:spcPct val="120000"/>
              </a:lnSpc>
              <a:buClr>
                <a:srgbClr val="FFFF00"/>
              </a:buClr>
              <a:buAutoNum type="circleNumDbPlain" startAt="2"/>
            </a:pPr>
            <a:r>
              <a:rPr lang="zh-CN" altLang="en-US" sz="2800" b="1" dirty="0">
                <a:solidFill>
                  <a:schemeClr val="tx1"/>
                </a:solidFill>
                <a:latin typeface="楷体_GB2312" pitchFamily="49" charset="-122"/>
                <a:ea typeface="楷体_GB2312" pitchFamily="49" charset="-122"/>
              </a:rPr>
              <a:t>一端口等效电阻消耗的功率一般并不等于端口内部消耗的功率</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因此当负载获取最大功率时</a:t>
            </a:r>
            <a:r>
              <a:rPr lang="en-US" altLang="zh-CN" sz="2800" b="1" dirty="0">
                <a:solidFill>
                  <a:schemeClr val="tx1"/>
                </a:solidFill>
                <a:latin typeface="楷体_GB2312" pitchFamily="49" charset="-122"/>
                <a:ea typeface="楷体_GB2312" pitchFamily="49" charset="-122"/>
              </a:rPr>
              <a:t>,</a:t>
            </a:r>
            <a:r>
              <a:rPr lang="zh-CN" altLang="en-US" sz="2800" b="1" dirty="0">
                <a:solidFill>
                  <a:schemeClr val="tx1"/>
                </a:solidFill>
                <a:latin typeface="楷体_GB2312" pitchFamily="49" charset="-122"/>
                <a:ea typeface="楷体_GB2312" pitchFamily="49" charset="-122"/>
              </a:rPr>
              <a:t>电路的传输效率并不一定是</a:t>
            </a:r>
            <a:r>
              <a:rPr lang="en-US" altLang="zh-CN" sz="2800" b="0">
                <a:solidFill>
                  <a:schemeClr val="tx1"/>
                </a:solidFill>
                <a:latin typeface="Times New Roman" panose="02020603050405020304" pitchFamily="18" charset="0"/>
                <a:ea typeface="楷体_GB2312" pitchFamily="49" charset="-122"/>
              </a:rPr>
              <a:t>50%;</a:t>
            </a:r>
          </a:p>
        </p:txBody>
      </p:sp>
      <p:sp>
        <p:nvSpPr>
          <p:cNvPr id="28682" name="文本框 28681"/>
          <p:cNvSpPr txBox="1"/>
          <p:nvPr/>
        </p:nvSpPr>
        <p:spPr>
          <a:xfrm>
            <a:off x="900113" y="4722495"/>
            <a:ext cx="7416800" cy="1117600"/>
          </a:xfrm>
          <a:prstGeom prst="rect">
            <a:avLst/>
          </a:prstGeom>
          <a:noFill/>
          <a:ln w="9525">
            <a:noFill/>
          </a:ln>
        </p:spPr>
        <p:txBody>
          <a:bodyPr>
            <a:spAutoFit/>
          </a:bodyPr>
          <a:lstStyle/>
          <a:p>
            <a:pPr marL="342900" lvl="0" indent="-342900">
              <a:lnSpc>
                <a:spcPct val="120000"/>
              </a:lnSpc>
              <a:buClr>
                <a:srgbClr val="FFFF00"/>
              </a:buClr>
              <a:buAutoNum type="circleNumDbPlain" startAt="3"/>
            </a:pPr>
            <a:r>
              <a:rPr lang="zh-CN" altLang="en-US" sz="2800" b="1" dirty="0">
                <a:solidFill>
                  <a:schemeClr val="tx1"/>
                </a:solidFill>
                <a:latin typeface="楷体_GB2312" pitchFamily="49" charset="-122"/>
                <a:ea typeface="楷体_GB2312" pitchFamily="49" charset="-122"/>
              </a:rPr>
              <a:t>计算最大功率问题结合应用戴维宁定理或诺顿定理最方便</a:t>
            </a:r>
            <a:r>
              <a:rPr lang="en-US" altLang="zh-CN" sz="2800" b="1">
                <a:solidFill>
                  <a:schemeClr val="tx1"/>
                </a:solidFill>
                <a:latin typeface="楷体_GB2312" pitchFamily="49" charset="-122"/>
                <a:ea typeface="楷体_GB2312" pitchFamily="49" charset="-122"/>
              </a:rPr>
              <a:t>.</a:t>
            </a:r>
          </a:p>
        </p:txBody>
      </p:sp>
      <p:grpSp>
        <p:nvGrpSpPr>
          <p:cNvPr id="28688" name="组合 28687"/>
          <p:cNvGrpSpPr/>
          <p:nvPr/>
        </p:nvGrpSpPr>
        <p:grpSpPr>
          <a:xfrm>
            <a:off x="8316913" y="6446838"/>
            <a:ext cx="792162" cy="366712"/>
            <a:chOff x="5193" y="4020"/>
            <a:chExt cx="499" cy="231"/>
          </a:xfrm>
        </p:grpSpPr>
        <p:pic>
          <p:nvPicPr>
            <p:cNvPr id="28689" name="图片 28688" descr="78900"/>
            <p:cNvPicPr>
              <a:picLocks noChangeAspect="1"/>
            </p:cNvPicPr>
            <p:nvPr/>
          </p:nvPicPr>
          <p:blipFill>
            <a:blip r:embed="rId2"/>
            <a:stretch>
              <a:fillRect/>
            </a:stretch>
          </p:blipFill>
          <p:spPr>
            <a:xfrm>
              <a:off x="5193" y="4066"/>
              <a:ext cx="499" cy="181"/>
            </a:xfrm>
            <a:prstGeom prst="rect">
              <a:avLst/>
            </a:prstGeom>
            <a:noFill/>
            <a:ln w="9525">
              <a:noFill/>
            </a:ln>
          </p:spPr>
        </p:pic>
        <p:sp>
          <p:nvSpPr>
            <p:cNvPr id="28690" name="文本框 28689">
              <a:hlinkClick r:id="" action="ppaction://hlinkshowjump?jump=nex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下 页</a:t>
              </a:r>
            </a:p>
          </p:txBody>
        </p:sp>
      </p:grpSp>
      <p:grpSp>
        <p:nvGrpSpPr>
          <p:cNvPr id="28691" name="组合 28690"/>
          <p:cNvGrpSpPr/>
          <p:nvPr/>
        </p:nvGrpSpPr>
        <p:grpSpPr>
          <a:xfrm>
            <a:off x="7453313" y="7092633"/>
            <a:ext cx="792162" cy="366712"/>
            <a:chOff x="4649" y="4020"/>
            <a:chExt cx="499" cy="231"/>
          </a:xfrm>
        </p:grpSpPr>
        <p:pic>
          <p:nvPicPr>
            <p:cNvPr id="28692" name="图片 28691" descr="78900"/>
            <p:cNvPicPr>
              <a:picLocks noChangeAspect="1"/>
            </p:cNvPicPr>
            <p:nvPr/>
          </p:nvPicPr>
          <p:blipFill>
            <a:blip r:embed="rId2"/>
            <a:stretch>
              <a:fillRect/>
            </a:stretch>
          </p:blipFill>
          <p:spPr>
            <a:xfrm>
              <a:off x="4649" y="4066"/>
              <a:ext cx="499" cy="181"/>
            </a:xfrm>
            <a:prstGeom prst="rect">
              <a:avLst/>
            </a:prstGeom>
            <a:noFill/>
            <a:ln w="9525">
              <a:noFill/>
            </a:ln>
          </p:spPr>
        </p:pic>
        <p:sp>
          <p:nvSpPr>
            <p:cNvPr id="28693" name="文本框 28692">
              <a:hlinkClick r:id="" action="ppaction://hlinkshowjump?jump=previousslide"/>
            </p:cNvPr>
            <p:cNvSpPr txBox="1"/>
            <p:nvPr/>
          </p:nvSpPr>
          <p:spPr>
            <a:xfrm>
              <a:off x="4672"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上 页</a:t>
              </a:r>
            </a:p>
          </p:txBody>
        </p:sp>
      </p:grpSp>
      <p:grpSp>
        <p:nvGrpSpPr>
          <p:cNvPr id="28697" name="组合 28696"/>
          <p:cNvGrpSpPr/>
          <p:nvPr/>
        </p:nvGrpSpPr>
        <p:grpSpPr>
          <a:xfrm>
            <a:off x="684213" y="1195070"/>
            <a:ext cx="1644650" cy="850900"/>
            <a:chOff x="385" y="3022"/>
            <a:chExt cx="1036" cy="536"/>
          </a:xfrm>
        </p:grpSpPr>
        <p:pic>
          <p:nvPicPr>
            <p:cNvPr id="28698" name="图片 28697" descr="123"/>
            <p:cNvPicPr>
              <a:picLocks noChangeAspect="1"/>
            </p:cNvPicPr>
            <p:nvPr/>
          </p:nvPicPr>
          <p:blipFill>
            <a:blip r:embed="rId3"/>
            <a:stretch>
              <a:fillRect/>
            </a:stretch>
          </p:blipFill>
          <p:spPr>
            <a:xfrm>
              <a:off x="385" y="3022"/>
              <a:ext cx="590" cy="536"/>
            </a:xfrm>
            <a:prstGeom prst="rect">
              <a:avLst/>
            </a:prstGeom>
            <a:noFill/>
            <a:ln w="9525">
              <a:noFill/>
            </a:ln>
          </p:spPr>
        </p:pic>
        <p:sp>
          <p:nvSpPr>
            <p:cNvPr id="28699" name="文本框 28698"/>
            <p:cNvSpPr txBox="1"/>
            <p:nvPr/>
          </p:nvSpPr>
          <p:spPr>
            <a:xfrm>
              <a:off x="793" y="3125"/>
              <a:ext cx="628" cy="365"/>
            </a:xfrm>
            <a:prstGeom prst="rect">
              <a:avLst/>
            </a:prstGeom>
            <a:noFill/>
            <a:ln w="9525">
              <a:noFill/>
            </a:ln>
          </p:spPr>
          <p:txBody>
            <a:bodyPr wrap="none" anchor="t">
              <a:spAutoFit/>
            </a:bodyPr>
            <a:lstStyle/>
            <a:p>
              <a:pPr lvl="0">
                <a:buClr>
                  <a:srgbClr val="000000"/>
                </a:buClr>
              </a:pPr>
              <a:r>
                <a:rPr lang="zh-CN" altLang="en-US" sz="3200" b="0" dirty="0">
                  <a:solidFill>
                    <a:srgbClr val="FA7748"/>
                  </a:solidFill>
                  <a:latin typeface="Times New Roman" panose="02020603050405020304" pitchFamily="18" charset="0"/>
                  <a:ea typeface="华文行楷" panose="02010800040101010101" pitchFamily="2" charset="-122"/>
                </a:rPr>
                <a:t>注意</a:t>
              </a:r>
            </a:p>
          </p:txBody>
        </p:sp>
      </p:grpSp>
      <p:grpSp>
        <p:nvGrpSpPr>
          <p:cNvPr id="28703" name="组合 28702"/>
          <p:cNvGrpSpPr/>
          <p:nvPr/>
        </p:nvGrpSpPr>
        <p:grpSpPr>
          <a:xfrm>
            <a:off x="6588125" y="7092633"/>
            <a:ext cx="792163" cy="366712"/>
            <a:chOff x="5193" y="4020"/>
            <a:chExt cx="499" cy="231"/>
          </a:xfrm>
        </p:grpSpPr>
        <p:pic>
          <p:nvPicPr>
            <p:cNvPr id="28704" name="图片 28703" descr="78900"/>
            <p:cNvPicPr>
              <a:picLocks noChangeAspect="1"/>
            </p:cNvPicPr>
            <p:nvPr/>
          </p:nvPicPr>
          <p:blipFill>
            <a:blip r:embed="rId2"/>
            <a:stretch>
              <a:fillRect/>
            </a:stretch>
          </p:blipFill>
          <p:spPr>
            <a:xfrm>
              <a:off x="5193" y="4066"/>
              <a:ext cx="499" cy="181"/>
            </a:xfrm>
            <a:prstGeom prst="rect">
              <a:avLst/>
            </a:prstGeom>
            <a:noFill/>
            <a:ln w="9525">
              <a:noFill/>
            </a:ln>
          </p:spPr>
        </p:pic>
        <p:sp>
          <p:nvSpPr>
            <p:cNvPr id="28705" name="文本框 28704">
              <a:hlinkClick r:id="" action="ppaction://hlinkshowjump?jump=firstslide"/>
            </p:cNvPr>
            <p:cNvSpPr txBox="1"/>
            <p:nvPr/>
          </p:nvSpPr>
          <p:spPr>
            <a:xfrm>
              <a:off x="5216" y="4020"/>
              <a:ext cx="476" cy="231"/>
            </a:xfrm>
            <a:prstGeom prst="rect">
              <a:avLst/>
            </a:prstGeom>
            <a:noFill/>
            <a:ln w="9525">
              <a:noFill/>
            </a:ln>
          </p:spPr>
          <p:txBody>
            <a:bodyPr wrap="none" anchor="t">
              <a:spAutoFit/>
            </a:bodyPr>
            <a:lstStyle/>
            <a:p>
              <a:pPr lvl="0">
                <a:spcBef>
                  <a:spcPct val="50000"/>
                </a:spcBef>
                <a:buClr>
                  <a:srgbClr val="000000"/>
                </a:buClr>
              </a:pPr>
              <a:r>
                <a:rPr lang="zh-CN" altLang="en-US" sz="1800" b="0" dirty="0">
                  <a:solidFill>
                    <a:schemeClr val="bg1"/>
                  </a:solidFill>
                  <a:latin typeface="隶书" panose="02010509060101010101" pitchFamily="49" charset="-122"/>
                  <a:ea typeface="隶书" panose="02010509060101010101" pitchFamily="49" charset="-122"/>
                </a:rPr>
                <a:t>返 回</a:t>
              </a:r>
            </a:p>
          </p:txBody>
        </p:sp>
      </p:grpSp>
      <p:sp>
        <p:nvSpPr>
          <p:cNvPr id="7" name="文本框 6"/>
          <p:cNvSpPr txBox="1"/>
          <p:nvPr/>
        </p:nvSpPr>
        <p:spPr>
          <a:xfrm>
            <a:off x="724535" y="461645"/>
            <a:ext cx="5198110" cy="518160"/>
          </a:xfrm>
          <a:prstGeom prst="rect">
            <a:avLst/>
          </a:prstGeom>
          <a:noFill/>
        </p:spPr>
        <p:txBody>
          <a:bodyPr wrap="square" rtlCol="0" anchor="t">
            <a:spAutoFit/>
          </a:bodyPr>
          <a:lstStyle/>
          <a:p>
            <a:r>
              <a:rPr lang="zh-CN" altLang="en-US" sz="2800" b="1" i="1">
                <a:solidFill>
                  <a:schemeClr val="accent2"/>
                </a:solidFill>
              </a:rPr>
              <a:t>2.6.3  最大功率传输定理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8697"/>
                                        </p:tgtEl>
                                        <p:attrNameLst>
                                          <p:attrName>style.visibility</p:attrName>
                                        </p:attrNameLst>
                                      </p:cBhvr>
                                      <p:to>
                                        <p:strVal val="visible"/>
                                      </p:to>
                                    </p:set>
                                    <p:animEffect transition="in" filter="blinds(horizontal)">
                                      <p:cBhvr>
                                        <p:cTn id="7" dur="500"/>
                                        <p:tgtEl>
                                          <p:spTgt spid="286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680"/>
                                        </p:tgtEl>
                                        <p:attrNameLst>
                                          <p:attrName>style.visibility</p:attrName>
                                        </p:attrNameLst>
                                      </p:cBhvr>
                                      <p:to>
                                        <p:strVal val="visible"/>
                                      </p:to>
                                    </p:set>
                                    <p:animEffect transition="in" filter="wipe(up)">
                                      <p:cBhvr>
                                        <p:cTn id="12" dur="2000"/>
                                        <p:tgtEl>
                                          <p:spTgt spid="2868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681"/>
                                        </p:tgtEl>
                                        <p:attrNameLst>
                                          <p:attrName>style.visibility</p:attrName>
                                        </p:attrNameLst>
                                      </p:cBhvr>
                                      <p:to>
                                        <p:strVal val="visible"/>
                                      </p:to>
                                    </p:set>
                                    <p:animEffect transition="in" filter="wipe(up)">
                                      <p:cBhvr>
                                        <p:cTn id="17" dur="2000"/>
                                        <p:tgtEl>
                                          <p:spTgt spid="2868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682"/>
                                        </p:tgtEl>
                                        <p:attrNameLst>
                                          <p:attrName>style.visibility</p:attrName>
                                        </p:attrNameLst>
                                      </p:cBhvr>
                                      <p:to>
                                        <p:strVal val="visible"/>
                                      </p:to>
                                    </p:set>
                                    <p:animEffect transition="in" filter="wipe(up)">
                                      <p:cBhvr>
                                        <p:cTn id="22" dur="2000"/>
                                        <p:tgtEl>
                                          <p:spTgt spid="2868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0" grpId="0"/>
      <p:bldP spid="28681" grpId="0"/>
      <p:bldP spid="28682" grpId="0"/>
      <p:bldP spid="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1145" y="3025140"/>
            <a:ext cx="5191125" cy="1188720"/>
          </a:xfrm>
          <a:prstGeom prst="rect">
            <a:avLst/>
          </a:prstGeom>
          <a:noFill/>
        </p:spPr>
        <p:txBody>
          <a:bodyPr wrap="square" rtlCol="0">
            <a:spAutoFit/>
          </a:bodyPr>
          <a:lstStyle/>
          <a:p>
            <a:r>
              <a:rPr lang="en-US" altLang="zh-CN" sz="7200">
                <a:ln w="22225">
                  <a:solidFill>
                    <a:schemeClr val="accent2"/>
                  </a:solidFill>
                  <a:prstDash val="solid"/>
                </a:ln>
                <a:solidFill>
                  <a:schemeClr val="accent2">
                    <a:lumMod val="40000"/>
                    <a:lumOff val="60000"/>
                  </a:schemeClr>
                </a:solidFill>
                <a:effectLst>
                  <a:glow rad="101600">
                    <a:schemeClr val="accent2">
                      <a:satMod val="175000"/>
                      <a:alpha val="40000"/>
                    </a:schemeClr>
                  </a:glow>
                </a:effectLst>
              </a:rPr>
              <a:t>THE END</a:t>
            </a:r>
          </a:p>
        </p:txBody>
      </p:sp>
    </p:spTree>
  </p:cSld>
  <p:clrMapOvr>
    <a:masterClrMapping/>
  </p:clrMapOvr>
</p:sld>
</file>

<file path=ppt/theme/theme1.xml><?xml version="1.0" encoding="utf-8"?>
<a:theme xmlns:a="http://schemas.openxmlformats.org/drawingml/2006/main" name="主题1">
  <a:themeElements>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8">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0000"/>
        </a:hlink>
        <a:folHlink>
          <a:srgbClr val="111111"/>
        </a:folHlink>
      </a:clrScheme>
      <a:clrMap bg1="lt1" tx1="dk1" bg2="lt2" tx2="dk2" accent1="accent1" accent2="accent2" accent3="accent3" accent4="accent4" accent5="accent5" accent6="accent6" hlink="hlink" folHlink="folHlink"/>
    </a:extraClrScheme>
    <a:extraClrScheme>
      <a:clrScheme name="默认设计模板 9">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660033"/>
        </a:hlink>
        <a:folHlink>
          <a:srgbClr val="111111"/>
        </a:folHlink>
      </a:clrScheme>
      <a:clrMap bg1="lt1" tx1="dk1" bg2="lt2" tx2="dk2" accent1="accent1" accent2="accent2" accent3="accent3" accent4="accent4" accent5="accent5" accent6="accent6" hlink="hlink" folHlink="folHlink"/>
    </a:extraClrScheme>
    <a:extraClrScheme>
      <a:clrScheme name="默认设计模板 10">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24016B"/>
        </a:hlink>
        <a:folHlink>
          <a:srgbClr val="333333"/>
        </a:folHlink>
      </a:clrScheme>
      <a:clrMap bg1="lt1" tx1="dk1" bg2="lt2" tx2="dk2" accent1="accent1" accent2="accent2" accent3="accent3" accent4="accent4" accent5="accent5" accent6="accent6" hlink="hlink" folHlink="folHlink"/>
    </a:extraClrScheme>
    <a:extraClrScheme>
      <a:clrScheme name="默认设计模板 1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6"/>
        </a:hlink>
        <a:folHlink>
          <a:srgbClr val="3333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48</TotalTime>
  <Words>5953</Words>
  <Application>Microsoft Office PowerPoint</Application>
  <PresentationFormat>全屏显示(4:3)</PresentationFormat>
  <Paragraphs>1405</Paragraphs>
  <Slides>94</Slides>
  <Notes>6</Notes>
  <HiddenSlides>0</HiddenSlides>
  <MMClips>0</MMClips>
  <ScaleCrop>false</ScaleCrop>
  <HeadingPairs>
    <vt:vector size="6" baseType="variant">
      <vt:variant>
        <vt:lpstr>主题</vt:lpstr>
      </vt:variant>
      <vt:variant>
        <vt:i4>1</vt:i4>
      </vt:variant>
      <vt:variant>
        <vt:lpstr>嵌入 OLE 服务器</vt:lpstr>
      </vt:variant>
      <vt:variant>
        <vt:i4>8</vt:i4>
      </vt:variant>
      <vt:variant>
        <vt:lpstr>幻灯片标题</vt:lpstr>
      </vt:variant>
      <vt:variant>
        <vt:i4>94</vt:i4>
      </vt:variant>
    </vt:vector>
  </HeadingPairs>
  <TitlesOfParts>
    <vt:vector size="103" baseType="lpstr">
      <vt:lpstr>主题1</vt:lpstr>
      <vt:lpstr>Microsoft 公式 3.0</vt:lpstr>
      <vt:lpstr>Visio.Drawing.11</vt:lpstr>
      <vt:lpstr>Equation</vt:lpstr>
      <vt:lpstr>MS_ClipArt_Gallery.2</vt:lpstr>
      <vt:lpstr>剪辑</vt:lpstr>
      <vt:lpstr>公式</vt:lpstr>
      <vt:lpstr>Equation.DSMT4</vt:lpstr>
      <vt:lpstr>WPS 公式 3.0</vt:lpstr>
      <vt:lpstr>      电路与模拟电子技术基础</vt:lpstr>
      <vt:lpstr>  第2章 电路的基本分析方法</vt:lpstr>
      <vt:lpstr>内容提要</vt:lpstr>
      <vt:lpstr>PowerPoint 演示文稿</vt:lpstr>
      <vt:lpstr>PowerPoint 演示文稿</vt:lpstr>
      <vt:lpstr>PowerPoint 演示文稿</vt:lpstr>
      <vt:lpstr>PowerPoint 演示文稿</vt:lpstr>
      <vt:lpstr>PowerPoint 演示文稿</vt:lpstr>
      <vt:lpstr>§2-1-2  电阻的串联和并联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支路电流分析法</vt:lpstr>
      <vt:lpstr>PowerPoint 演示文稿</vt:lpstr>
      <vt:lpstr>PowerPoint 演示文稿</vt:lpstr>
      <vt:lpstr>PowerPoint 演示文稿</vt:lpstr>
      <vt:lpstr>支路电流法的解题步骤:</vt:lpstr>
      <vt:lpstr>PowerPoint 演示文稿</vt:lpstr>
      <vt:lpstr>2.3 回路电流法</vt:lpstr>
      <vt:lpstr>2.3 回路电流法</vt:lpstr>
      <vt:lpstr>2.3 回路电流法</vt:lpstr>
      <vt:lpstr>2.4  结点电压法</vt:lpstr>
      <vt:lpstr>2.4  结点电压法</vt:lpstr>
      <vt:lpstr>2.4  结点电压法</vt:lpstr>
      <vt:lpstr>2.4  结点电压法</vt:lpstr>
      <vt:lpstr>2.4  结点电压法</vt:lpstr>
      <vt:lpstr>2.4  结点电压法</vt:lpstr>
      <vt:lpstr>PowerPoint 演示文稿</vt:lpstr>
      <vt:lpstr>2.5  叠加定理(Superposition Theorem)</vt:lpstr>
      <vt:lpstr>2.5  叠加定理(Superposition Theorem)</vt:lpstr>
      <vt:lpstr>PowerPoint 演示文稿</vt:lpstr>
      <vt:lpstr>PowerPoint 演示文稿</vt:lpstr>
      <vt:lpstr>PowerPoint 演示文稿</vt:lpstr>
      <vt:lpstr>2.5  叠加定理(Superposition Theorem)</vt:lpstr>
      <vt:lpstr>2.5  叠加定理(Superposition Theorem)</vt:lpstr>
      <vt:lpstr>2.5  叠加定理(Superposition Theorem)</vt:lpstr>
      <vt:lpstr>PowerPoint 演示文稿</vt:lpstr>
      <vt:lpstr>PowerPoint 演示文稿</vt:lpstr>
      <vt:lpstr>PowerPoint 演示文稿</vt:lpstr>
      <vt:lpstr>2.6  等效电源定理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第二章 电路的基本分析方法</dc:title>
  <dc:creator>Administrator</dc:creator>
  <cp:lastModifiedBy>微软用户</cp:lastModifiedBy>
  <cp:revision>126</cp:revision>
  <dcterms:created xsi:type="dcterms:W3CDTF">2016-10-11T00:16:00Z</dcterms:created>
  <dcterms:modified xsi:type="dcterms:W3CDTF">2017-02-16T01:42:41Z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