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AD49B-017C-4207-8FDE-AB39B259F8FC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D8A888-807E-4B8E-B245-67D3E2C8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BE1A4-D2E6-4730-98D3-387E39F8089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54085-DB87-415B-BB0B-F0163645D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F1427-D31D-4762-A92A-210B8EAA24C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B3AB3-FFDF-4204-B6DF-A1FF95930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9D2F2-66E8-4D21-9967-D4CCB93059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166FC-3058-4053-AE17-3B5616E2BC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61B362-3A99-49F6-BD39-AF8F1E0E0E4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05B557-D2E8-4943-93EF-4C06D626AE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A0DE9E-D2DE-4382-88C3-938A6E69C84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282A0A-6E98-4EEF-8B67-BDC953F70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7439A2-C2FE-47CB-8F68-AE1F7C693F2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F49A70-DED7-4D06-93F1-F06CD514D9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39480-536A-4E11-9776-C99971A517D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8DE576-1C96-44B5-9BDB-A9E38AEB9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E882-70F1-4CBE-BC56-1B8E5522224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7401-2217-4FEB-A2DB-CC01717ED7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F40F24-E1A3-4FC9-98DC-15B53F5A839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407BFF5-F978-4AA3-91ED-E61930FDC8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13DAEAED-67FA-4AFE-A8D1-26FA86F031D6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241D28-3E99-43D0-BD6E-D340E60BA4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F9391C8-38C4-4520-9CBD-FFFFC25B3259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CDB976-8726-4D21-9107-79A4A7D91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 bwMode="auto">
          <a:xfrm>
            <a:off x="685800" y="1752600"/>
            <a:ext cx="7772400" cy="18303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zh-CN" altLang="zh-CN" sz="4400" dirty="0" smtClean="0"/>
              <a:t>实训十 </a:t>
            </a:r>
            <a:r>
              <a:rPr lang="en-US" altLang="zh-CN" sz="4400" dirty="0" smtClean="0"/>
              <a:t> </a:t>
            </a:r>
            <a:r>
              <a:rPr lang="zh-CN" altLang="zh-CN" sz="4400" dirty="0" smtClean="0"/>
              <a:t>集成运算放大器</a:t>
            </a: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algn="ctr" eaLnBrk="1" hangingPunct="1"/>
            <a:r>
              <a:rPr lang="zh-CN" altLang="zh-CN" sz="4000" b="1" dirty="0" smtClean="0"/>
              <a:t>（电压比较器）</a:t>
            </a:r>
            <a:endParaRPr lang="zh-CN" altLang="en-US" sz="4000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zh-CN" dirty="0" smtClean="0"/>
              <a:t>．</a:t>
            </a:r>
            <a:r>
              <a:rPr lang="zh-CN" altLang="zh-CN" dirty="0" smtClean="0">
                <a:latin typeface="+mn-ea"/>
              </a:rPr>
              <a:t>掌握常见电压比较器的电路构成及特性。</a:t>
            </a:r>
            <a:endParaRPr lang="en-US" altLang="zh-CN" dirty="0" smtClean="0">
              <a:latin typeface="+mn-ea"/>
            </a:endParaRPr>
          </a:p>
          <a:p>
            <a:endParaRPr lang="zh-CN" altLang="zh-CN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．学会测电压比较器的电压传输特性的方法。</a:t>
            </a:r>
          </a:p>
          <a:p>
            <a:pPr eaLnBrk="1" hangingPunct="1">
              <a:lnSpc>
                <a:spcPct val="200000"/>
              </a:lnSpc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+mn-ea"/>
              </a:rPr>
              <a:t>1</a:t>
            </a:r>
            <a:r>
              <a:rPr lang="zh-CN" altLang="zh-CN" dirty="0" smtClean="0">
                <a:latin typeface="+mn-ea"/>
              </a:rPr>
              <a:t>．</a:t>
            </a:r>
            <a:r>
              <a:rPr lang="en-US" altLang="zh-CN" dirty="0" smtClean="0">
                <a:latin typeface="+mn-ea"/>
              </a:rPr>
              <a:t>±</a:t>
            </a:r>
            <a:r>
              <a:rPr lang="en-US" altLang="zh-CN" dirty="0" smtClean="0">
                <a:latin typeface="+mn-ea"/>
              </a:rPr>
              <a:t>12V</a:t>
            </a:r>
            <a:r>
              <a:rPr lang="zh-CN" altLang="zh-CN" dirty="0" smtClean="0">
                <a:latin typeface="+mn-ea"/>
              </a:rPr>
              <a:t>直流</a:t>
            </a:r>
            <a:r>
              <a:rPr lang="zh-CN" altLang="zh-CN" dirty="0" smtClean="0">
                <a:latin typeface="+mn-ea"/>
              </a:rPr>
              <a:t>电源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zh-CN" dirty="0" smtClean="0">
                <a:latin typeface="+mn-ea"/>
              </a:rPr>
              <a:t>．函数</a:t>
            </a:r>
            <a:r>
              <a:rPr lang="zh-CN" altLang="zh-CN" dirty="0" smtClean="0">
                <a:latin typeface="+mn-ea"/>
              </a:rPr>
              <a:t>信号发生器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3</a:t>
            </a:r>
            <a:r>
              <a:rPr lang="zh-CN" altLang="zh-CN" dirty="0" smtClean="0">
                <a:latin typeface="+mn-ea"/>
              </a:rPr>
              <a:t>．双踪</a:t>
            </a:r>
            <a:r>
              <a:rPr lang="zh-CN" altLang="zh-CN" dirty="0" smtClean="0">
                <a:latin typeface="+mn-ea"/>
              </a:rPr>
              <a:t>示波器</a:t>
            </a:r>
            <a:r>
              <a:rPr lang="en-US" altLang="zh-CN" dirty="0" smtClean="0">
                <a:latin typeface="+mn-ea"/>
              </a:rPr>
              <a:t>	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4</a:t>
            </a:r>
            <a:r>
              <a:rPr lang="zh-CN" altLang="zh-CN" dirty="0" smtClean="0">
                <a:latin typeface="+mn-ea"/>
              </a:rPr>
              <a:t>．直流电压</a:t>
            </a:r>
            <a:r>
              <a:rPr lang="zh-CN" altLang="zh-CN" dirty="0" smtClean="0">
                <a:latin typeface="+mn-ea"/>
              </a:rPr>
              <a:t>表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5</a:t>
            </a:r>
            <a:r>
              <a:rPr lang="zh-CN" altLang="zh-CN" dirty="0" smtClean="0">
                <a:latin typeface="+mn-ea"/>
              </a:rPr>
              <a:t>．交流</a:t>
            </a:r>
            <a:r>
              <a:rPr lang="zh-CN" altLang="zh-CN" dirty="0" smtClean="0">
                <a:latin typeface="+mn-ea"/>
              </a:rPr>
              <a:t>毫伏表</a:t>
            </a:r>
            <a:r>
              <a:rPr lang="en-US" altLang="zh-CN" dirty="0" smtClean="0">
                <a:latin typeface="+mn-ea"/>
              </a:rPr>
              <a:t>	</a:t>
            </a:r>
          </a:p>
          <a:p>
            <a:r>
              <a:rPr lang="en-US" altLang="zh-CN" dirty="0" smtClean="0">
                <a:latin typeface="+mn-ea"/>
              </a:rPr>
              <a:t>6</a:t>
            </a:r>
            <a:r>
              <a:rPr lang="zh-CN" altLang="zh-CN" dirty="0" smtClean="0">
                <a:latin typeface="+mn-ea"/>
              </a:rPr>
              <a:t>．运算放大器</a:t>
            </a:r>
            <a:r>
              <a:rPr lang="en-US" altLang="zh-CN" dirty="0" smtClean="0">
                <a:latin typeface="+mn-ea"/>
              </a:rPr>
              <a:t>μA741×2</a:t>
            </a:r>
            <a:endParaRPr lang="zh-CN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7</a:t>
            </a:r>
            <a:r>
              <a:rPr lang="zh-CN" altLang="zh-CN" dirty="0" smtClean="0">
                <a:latin typeface="+mn-ea"/>
              </a:rPr>
              <a:t>．稳压管</a:t>
            </a:r>
            <a:r>
              <a:rPr lang="en-US" altLang="zh-CN" dirty="0" smtClean="0">
                <a:latin typeface="+mn-ea"/>
              </a:rPr>
              <a:t>2CW231×1       </a:t>
            </a:r>
          </a:p>
          <a:p>
            <a:r>
              <a:rPr lang="en-US" altLang="zh-CN" dirty="0" smtClean="0">
                <a:latin typeface="+mn-ea"/>
              </a:rPr>
              <a:t>8</a:t>
            </a:r>
            <a:r>
              <a:rPr lang="zh-CN" altLang="zh-CN" dirty="0" smtClean="0">
                <a:latin typeface="+mn-ea"/>
              </a:rPr>
              <a:t>．二极管</a:t>
            </a:r>
            <a:r>
              <a:rPr lang="en-US" altLang="zh-CN" dirty="0" smtClean="0">
                <a:latin typeface="+mn-ea"/>
              </a:rPr>
              <a:t>IN4148×2</a:t>
            </a:r>
            <a:r>
              <a:rPr lang="zh-CN" altLang="zh-CN" dirty="0" smtClean="0">
                <a:latin typeface="+mn-ea"/>
              </a:rPr>
              <a:t>，电阻器等</a:t>
            </a:r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dirty="0" smtClean="0"/>
          </a:p>
          <a:p>
            <a:pPr eaLnBrk="1" hangingPunct="1">
              <a:lnSpc>
                <a:spcPct val="200000"/>
              </a:lnSpc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143404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1</a:t>
            </a:r>
            <a:r>
              <a:rPr lang="zh-CN" altLang="zh-CN" b="1" dirty="0" smtClean="0"/>
              <a:t>．过零比较器</a:t>
            </a:r>
            <a:endParaRPr lang="zh-CN" altLang="zh-CN" dirty="0" smtClean="0"/>
          </a:p>
          <a:p>
            <a:pPr eaLnBrk="1" hangingPunct="1"/>
            <a:endParaRPr lang="zh-CN" altLang="zh-CN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实训内容与步骤</a:t>
            </a:r>
            <a:endParaRPr lang="zh-CN" altLang="en-US" sz="3600" dirty="0"/>
          </a:p>
        </p:txBody>
      </p:sp>
      <p:graphicFrame>
        <p:nvGraphicFramePr>
          <p:cNvPr id="3073" name="Picture 2"/>
          <p:cNvGraphicFramePr>
            <a:graphicFrameLocks noChangeAspect="1"/>
          </p:cNvGraphicFramePr>
          <p:nvPr/>
        </p:nvGraphicFramePr>
        <p:xfrm>
          <a:off x="928662" y="2214554"/>
          <a:ext cx="7643866" cy="3143272"/>
        </p:xfrm>
        <a:graphic>
          <a:graphicData uri="http://schemas.openxmlformats.org/presentationml/2006/ole">
            <p:oleObj spid="_x0000_s3073" name="位图图像" r:id="rId3" imgW="5266667" imgH="1828571" progId="PBrush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79437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2</a:t>
            </a:r>
            <a:r>
              <a:rPr lang="zh-CN" altLang="zh-CN" b="1" dirty="0" smtClean="0"/>
              <a:t>．滞回比较器</a:t>
            </a:r>
            <a:endParaRPr lang="zh-CN" altLang="zh-CN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endParaRPr lang="zh-CN" altLang="zh-CN">
              <a:latin typeface="Lucida Sans Unicode" pitchFamily="34" charset="0"/>
            </a:endParaRP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0" y="2381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algn="ctr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Lucida Sans Unicode" pitchFamily="34" charset="0"/>
              <a:ea typeface="黑体" pitchFamily="2" charset="-122"/>
            </a:endParaRPr>
          </a:p>
        </p:txBody>
      </p:sp>
      <p:sp>
        <p:nvSpPr>
          <p:cNvPr id="18443" name="Rectangle 9"/>
          <p:cNvSpPr>
            <a:spLocks noChangeArrowheads="1"/>
          </p:cNvSpPr>
          <p:nvPr/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Picture 43"/>
          <p:cNvGraphicFramePr>
            <a:graphicFrameLocks noChangeAspect="1"/>
          </p:cNvGraphicFramePr>
          <p:nvPr/>
        </p:nvGraphicFramePr>
        <p:xfrm>
          <a:off x="1643042" y="2357430"/>
          <a:ext cx="6286544" cy="3071834"/>
        </p:xfrm>
        <a:graphic>
          <a:graphicData uri="http://schemas.openxmlformats.org/presentationml/2006/ole">
            <p:oleObj spid="_x0000_s2049" name="位图图像" r:id="rId3" imgW="5266667" imgH="1828571" progId="PBrush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579437"/>
          </a:xfrm>
        </p:spPr>
        <p:txBody>
          <a:bodyPr/>
          <a:lstStyle/>
          <a:p>
            <a:pPr eaLnBrk="1" hangingPunct="1"/>
            <a:r>
              <a:rPr lang="en-US" altLang="zh-CN" b="1" dirty="0" smtClean="0"/>
              <a:t>3</a:t>
            </a:r>
            <a:r>
              <a:rPr lang="zh-CN" altLang="zh-CN" b="1" dirty="0" smtClean="0"/>
              <a:t>．窗口（双限）比较器</a:t>
            </a:r>
            <a:endParaRPr lang="zh-CN" altLang="zh-CN" dirty="0" smtClean="0"/>
          </a:p>
          <a:p>
            <a:pPr eaLnBrk="1" hangingPunct="1"/>
            <a:endParaRPr lang="zh-CN" altLang="en-US" dirty="0" smtClean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endParaRPr lang="zh-CN" altLang="zh-CN">
              <a:latin typeface="Lucida Sans Unicode" pitchFamily="34" charset="0"/>
            </a:endParaRPr>
          </a:p>
        </p:txBody>
      </p:sp>
      <p:sp>
        <p:nvSpPr>
          <p:cNvPr id="18438" name="Rectangle 4"/>
          <p:cNvSpPr>
            <a:spLocks noChangeArrowheads="1"/>
          </p:cNvSpPr>
          <p:nvPr/>
        </p:nvSpPr>
        <p:spPr bwMode="auto">
          <a:xfrm>
            <a:off x="0" y="2381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 algn="ctr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Lucida Sans Unicode" pitchFamily="34" charset="0"/>
              <a:ea typeface="黑体" pitchFamily="2" charset="-122"/>
            </a:endParaRPr>
          </a:p>
        </p:txBody>
      </p:sp>
      <p:sp>
        <p:nvSpPr>
          <p:cNvPr id="18443" name="Rectangle 9"/>
          <p:cNvSpPr>
            <a:spLocks noChangeArrowheads="1"/>
          </p:cNvSpPr>
          <p:nvPr/>
        </p:nvSpPr>
        <p:spPr bwMode="auto">
          <a:xfrm>
            <a:off x="0" y="2200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04800"/>
            <a:r>
              <a:rPr lang="en-US" altLang="zh-CN" sz="1200">
                <a:latin typeface="Times New Roman" pitchFamily="18" charset="0"/>
                <a:cs typeface="Times New Roman" pitchFamily="18" charset="0"/>
              </a:rPr>
              <a:t>       </a:t>
            </a:r>
            <a:endParaRPr lang="en-US" altLang="zh-CN">
              <a:latin typeface="Lucida Sans Unicode" pitchFamily="34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9" name="Picture 5"/>
          <p:cNvGraphicFramePr>
            <a:graphicFrameLocks noChangeAspect="1"/>
          </p:cNvGraphicFramePr>
          <p:nvPr/>
        </p:nvGraphicFramePr>
        <p:xfrm>
          <a:off x="1357290" y="2285992"/>
          <a:ext cx="6357982" cy="3071834"/>
        </p:xfrm>
        <a:graphic>
          <a:graphicData uri="http://schemas.openxmlformats.org/presentationml/2006/ole">
            <p:oleObj spid="_x0000_s19459" name="位图图像" r:id="rId3" imgW="5276190" imgH="2228571" progId="PBrush">
              <p:embed/>
            </p:oleObj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1</a:t>
            </a:r>
            <a:r>
              <a:rPr lang="zh-CN" altLang="zh-CN" dirty="0" smtClean="0"/>
              <a:t>．记录、整理实验结果，按格式填写实训报告。</a:t>
            </a:r>
          </a:p>
          <a:p>
            <a:pPr eaLnBrk="1" hangingPunct="1"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en-US" dirty="0" smtClean="0"/>
              <a:t>分析实验数据。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</TotalTime>
  <Words>130</Words>
  <Application>Microsoft Office PowerPoint</Application>
  <PresentationFormat>全屏显示(4:3)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聚合</vt:lpstr>
      <vt:lpstr>位图图像</vt:lpstr>
      <vt:lpstr>实训十  集成运算放大器</vt:lpstr>
      <vt:lpstr>一、实训目的</vt:lpstr>
      <vt:lpstr>二、实训设备与器件</vt:lpstr>
      <vt:lpstr>三、实训内容与步骤</vt:lpstr>
      <vt:lpstr>三、实训内容与步骤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10</cp:revision>
  <dcterms:created xsi:type="dcterms:W3CDTF">2015-11-13T06:18:01Z</dcterms:created>
  <dcterms:modified xsi:type="dcterms:W3CDTF">2015-11-20T05:48:08Z</dcterms:modified>
</cp:coreProperties>
</file>