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7"/>
  </p:notesMasterIdLst>
  <p:sldIdLst>
    <p:sldId id="256" r:id="rId2"/>
    <p:sldId id="259" r:id="rId3"/>
    <p:sldId id="279" r:id="rId4"/>
    <p:sldId id="463" r:id="rId5"/>
    <p:sldId id="464" r:id="rId6"/>
    <p:sldId id="465" r:id="rId7"/>
    <p:sldId id="466" r:id="rId8"/>
    <p:sldId id="467" r:id="rId9"/>
    <p:sldId id="280" r:id="rId10"/>
    <p:sldId id="469" r:id="rId11"/>
    <p:sldId id="470" r:id="rId12"/>
    <p:sldId id="471" r:id="rId13"/>
    <p:sldId id="472" r:id="rId14"/>
    <p:sldId id="473" r:id="rId15"/>
    <p:sldId id="474" r:id="rId16"/>
    <p:sldId id="475" r:id="rId17"/>
    <p:sldId id="281" r:id="rId18"/>
    <p:sldId id="476" r:id="rId19"/>
    <p:sldId id="481" r:id="rId20"/>
    <p:sldId id="482" r:id="rId21"/>
    <p:sldId id="483" r:id="rId22"/>
    <p:sldId id="484" r:id="rId23"/>
    <p:sldId id="485" r:id="rId24"/>
    <p:sldId id="282" r:id="rId25"/>
    <p:sldId id="486" r:id="rId26"/>
    <p:sldId id="487" r:id="rId27"/>
    <p:sldId id="488" r:id="rId28"/>
    <p:sldId id="490" r:id="rId29"/>
    <p:sldId id="489" r:id="rId30"/>
    <p:sldId id="493" r:id="rId31"/>
    <p:sldId id="494" r:id="rId32"/>
    <p:sldId id="495" r:id="rId33"/>
    <p:sldId id="496" r:id="rId34"/>
    <p:sldId id="491" r:id="rId35"/>
    <p:sldId id="497" r:id="rId36"/>
    <p:sldId id="498" r:id="rId37"/>
    <p:sldId id="499" r:id="rId38"/>
    <p:sldId id="283" r:id="rId39"/>
    <p:sldId id="500" r:id="rId40"/>
    <p:sldId id="501" r:id="rId41"/>
    <p:sldId id="506" r:id="rId42"/>
    <p:sldId id="507" r:id="rId43"/>
    <p:sldId id="502" r:id="rId44"/>
    <p:sldId id="508" r:id="rId45"/>
    <p:sldId id="510" r:id="rId46"/>
    <p:sldId id="509" r:id="rId47"/>
    <p:sldId id="503" r:id="rId48"/>
    <p:sldId id="511" r:id="rId49"/>
    <p:sldId id="512" r:id="rId50"/>
    <p:sldId id="514" r:id="rId51"/>
    <p:sldId id="516" r:id="rId52"/>
    <p:sldId id="518" r:id="rId53"/>
    <p:sldId id="323" r:id="rId54"/>
    <p:sldId id="460" r:id="rId55"/>
    <p:sldId id="268" r:id="rId5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微型计算机原理与接口技术(第2版)王向慧 主编  中国水利水电出版社 ISBN 978-7-5170-3719-4" id="{493B8340-FD09-4E3F-847A-9C30FE64137F}">
          <p14:sldIdLst>
            <p14:sldId id="256"/>
          </p14:sldIdLst>
        </p14:section>
        <p14:section name="第3章  半导体存储器及其接口" id="{70325AEB-56BA-45D5-8509-9784AA70C0F4}">
          <p14:sldIdLst>
            <p14:sldId id="259"/>
            <p14:sldId id="279"/>
            <p14:sldId id="463"/>
            <p14:sldId id="464"/>
            <p14:sldId id="465"/>
            <p14:sldId id="466"/>
            <p14:sldId id="467"/>
            <p14:sldId id="280"/>
            <p14:sldId id="469"/>
            <p14:sldId id="470"/>
            <p14:sldId id="471"/>
            <p14:sldId id="472"/>
            <p14:sldId id="473"/>
            <p14:sldId id="474"/>
            <p14:sldId id="475"/>
            <p14:sldId id="281"/>
            <p14:sldId id="476"/>
            <p14:sldId id="481"/>
            <p14:sldId id="482"/>
            <p14:sldId id="483"/>
            <p14:sldId id="484"/>
            <p14:sldId id="485"/>
            <p14:sldId id="282"/>
            <p14:sldId id="486"/>
            <p14:sldId id="487"/>
            <p14:sldId id="488"/>
            <p14:sldId id="490"/>
            <p14:sldId id="489"/>
            <p14:sldId id="493"/>
            <p14:sldId id="494"/>
            <p14:sldId id="495"/>
            <p14:sldId id="496"/>
            <p14:sldId id="491"/>
            <p14:sldId id="497"/>
            <p14:sldId id="498"/>
            <p14:sldId id="499"/>
            <p14:sldId id="283"/>
            <p14:sldId id="500"/>
            <p14:sldId id="501"/>
            <p14:sldId id="506"/>
            <p14:sldId id="507"/>
            <p14:sldId id="502"/>
            <p14:sldId id="508"/>
            <p14:sldId id="510"/>
            <p14:sldId id="509"/>
            <p14:sldId id="503"/>
            <p14:sldId id="511"/>
            <p14:sldId id="512"/>
            <p14:sldId id="514"/>
            <p14:sldId id="516"/>
            <p14:sldId id="518"/>
            <p14:sldId id="323"/>
            <p14:sldId id="460"/>
            <p14:sldId id="26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5CC"/>
    <a:srgbClr val="CCFACC"/>
    <a:srgbClr val="CCEBCC"/>
    <a:srgbClr val="CCF1CC"/>
    <a:srgbClr val="CCFFBE"/>
    <a:srgbClr val="CCFFD5"/>
    <a:srgbClr val="C3FFCC"/>
    <a:srgbClr val="D7FFCC"/>
    <a:srgbClr val="0E94B4"/>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59" autoAdjust="0"/>
    <p:restoredTop sz="86372" autoAdjust="0"/>
  </p:normalViewPr>
  <p:slideViewPr>
    <p:cSldViewPr>
      <p:cViewPr varScale="1">
        <p:scale>
          <a:sx n="67" d="100"/>
          <a:sy n="67" d="100"/>
        </p:scale>
        <p:origin x="-1158" y="-108"/>
      </p:cViewPr>
      <p:guideLst>
        <p:guide orient="horz" pos="2160"/>
        <p:guide pos="2880"/>
      </p:guideLst>
    </p:cSldViewPr>
  </p:slideViewPr>
  <p:outlineViewPr>
    <p:cViewPr>
      <p:scale>
        <a:sx n="50" d="100"/>
        <a:sy n="50" d="100"/>
      </p:scale>
      <p:origin x="0" y="0"/>
    </p:cViewPr>
    <p:sldLst>
      <p:sld r:id="rId1" collapse="1"/>
      <p:sld r:id="rId2" collapse="1"/>
      <p:sld r:id="rId3" collapse="1"/>
      <p:sld r:id="rId4" collapse="1"/>
      <p:sld r:id="rId5" collapse="1"/>
      <p:sld r:id="rId6" collapse="1"/>
    </p:sldLst>
  </p:outlineViewPr>
  <p:notesTextViewPr>
    <p:cViewPr>
      <p:scale>
        <a:sx n="1" d="1"/>
        <a:sy n="1" d="1"/>
      </p:scale>
      <p:origin x="0" y="0"/>
    </p:cViewPr>
  </p:notesTextViewPr>
  <p:sorterViewPr>
    <p:cViewPr>
      <p:scale>
        <a:sx n="100" d="100"/>
        <a:sy n="100" d="100"/>
      </p:scale>
      <p:origin x="0" y="1299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_rels/viewProps.xml.rels><?xml version="1.0" encoding="UTF-8" standalone="yes"?>
<Relationships xmlns="http://schemas.openxmlformats.org/package/2006/relationships"><Relationship Id="rId3" Type="http://schemas.openxmlformats.org/officeDocument/2006/relationships/slide" Target="slides/slide48.xml"/><Relationship Id="rId2" Type="http://schemas.openxmlformats.org/officeDocument/2006/relationships/slide" Target="slides/slide47.xml"/><Relationship Id="rId1" Type="http://schemas.openxmlformats.org/officeDocument/2006/relationships/slide" Target="slides/slide19.xml"/><Relationship Id="rId6" Type="http://schemas.openxmlformats.org/officeDocument/2006/relationships/slide" Target="slides/slide51.xml"/><Relationship Id="rId5" Type="http://schemas.openxmlformats.org/officeDocument/2006/relationships/slide" Target="slides/slide50.xml"/><Relationship Id="rId4" Type="http://schemas.openxmlformats.org/officeDocument/2006/relationships/slide" Target="slides/slide4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BFEB64-1AFE-4F85-93DA-6F0B2D38D535}" type="datetimeFigureOut">
              <a:rPr lang="zh-CN" altLang="en-US" smtClean="0"/>
              <a:t>2016/2/24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C3E269-C9C4-4A00-B75C-26B379CA3570}" type="slidenum">
              <a:rPr lang="zh-CN" altLang="en-US" smtClean="0"/>
              <a:t>‹#›</a:t>
            </a:fld>
            <a:endParaRPr lang="zh-CN" altLang="en-US"/>
          </a:p>
        </p:txBody>
      </p:sp>
    </p:spTree>
    <p:extLst>
      <p:ext uri="{BB962C8B-B14F-4D97-AF65-F5344CB8AC3E}">
        <p14:creationId xmlns:p14="http://schemas.microsoft.com/office/powerpoint/2010/main" val="163615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88D48C"/>
                </a:solidFill>
              </a:rPr>
              <a:t>微型计算机原理与接口技术（第二版）</a:t>
            </a:r>
            <a:endParaRPr lang="en-US" altLang="zh-CN" sz="1200" b="1" dirty="0" smtClean="0">
              <a:solidFill>
                <a:srgbClr val="88D48C"/>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88D48C"/>
                </a:solidFill>
              </a:rPr>
              <a:t>王向慧 主编</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中国水利水电出版社  </a:t>
            </a:r>
            <a:r>
              <a:rPr lang="en-US" altLang="zh-CN" sz="1200"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ISBN 978-7-5170-3719-4</a:t>
            </a:r>
            <a:endParaRPr lang="en-US" altLang="zh-CN"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endParaRPr>
          </a:p>
          <a:p>
            <a:endParaRPr lang="zh-CN" altLang="en-US" dirty="0"/>
          </a:p>
        </p:txBody>
      </p:sp>
      <p:sp>
        <p:nvSpPr>
          <p:cNvPr id="4" name="灯片编号占位符 3"/>
          <p:cNvSpPr>
            <a:spLocks noGrp="1"/>
          </p:cNvSpPr>
          <p:nvPr>
            <p:ph type="sldNum" sz="quarter" idx="10"/>
          </p:nvPr>
        </p:nvSpPr>
        <p:spPr/>
        <p:txBody>
          <a:bodyPr/>
          <a:lstStyle/>
          <a:p>
            <a:fld id="{47C3E269-C9C4-4A00-B75C-26B379CA3570}" type="slidenum">
              <a:rPr lang="zh-CN" altLang="en-US" smtClean="0"/>
              <a:t>1</a:t>
            </a:fld>
            <a:endParaRPr lang="zh-CN" altLang="en-US"/>
          </a:p>
        </p:txBody>
      </p:sp>
    </p:spTree>
    <p:extLst>
      <p:ext uri="{BB962C8B-B14F-4D97-AF65-F5344CB8AC3E}">
        <p14:creationId xmlns:p14="http://schemas.microsoft.com/office/powerpoint/2010/main" val="18502184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17</a:t>
            </a:fld>
            <a:endParaRPr lang="zh-CN" altLang="en-US"/>
          </a:p>
        </p:txBody>
      </p:sp>
    </p:spTree>
    <p:extLst>
      <p:ext uri="{BB962C8B-B14F-4D97-AF65-F5344CB8AC3E}">
        <p14:creationId xmlns:p14="http://schemas.microsoft.com/office/powerpoint/2010/main" val="3984234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24</a:t>
            </a:fld>
            <a:endParaRPr lang="zh-CN" altLang="en-US"/>
          </a:p>
        </p:txBody>
      </p:sp>
    </p:spTree>
    <p:extLst>
      <p:ext uri="{BB962C8B-B14F-4D97-AF65-F5344CB8AC3E}">
        <p14:creationId xmlns:p14="http://schemas.microsoft.com/office/powerpoint/2010/main" val="3275570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38</a:t>
            </a:fld>
            <a:endParaRPr lang="zh-CN" altLang="en-US"/>
          </a:p>
        </p:txBody>
      </p:sp>
    </p:spTree>
    <p:extLst>
      <p:ext uri="{BB962C8B-B14F-4D97-AF65-F5344CB8AC3E}">
        <p14:creationId xmlns:p14="http://schemas.microsoft.com/office/powerpoint/2010/main" val="12273882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52</a:t>
            </a:fld>
            <a:endParaRPr lang="zh-CN" altLang="en-US"/>
          </a:p>
        </p:txBody>
      </p:sp>
    </p:spTree>
    <p:extLst>
      <p:ext uri="{BB962C8B-B14F-4D97-AF65-F5344CB8AC3E}">
        <p14:creationId xmlns:p14="http://schemas.microsoft.com/office/powerpoint/2010/main" val="21434745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53</a:t>
            </a:fld>
            <a:endParaRPr lang="zh-CN" altLang="en-US"/>
          </a:p>
        </p:txBody>
      </p:sp>
    </p:spTree>
    <p:extLst>
      <p:ext uri="{BB962C8B-B14F-4D97-AF65-F5344CB8AC3E}">
        <p14:creationId xmlns:p14="http://schemas.microsoft.com/office/powerpoint/2010/main" val="23383603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54</a:t>
            </a:fld>
            <a:endParaRPr lang="zh-CN" altLang="en-US"/>
          </a:p>
        </p:txBody>
      </p:sp>
    </p:spTree>
    <p:extLst>
      <p:ext uri="{BB962C8B-B14F-4D97-AF65-F5344CB8AC3E}">
        <p14:creationId xmlns:p14="http://schemas.microsoft.com/office/powerpoint/2010/main" val="20442881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55</a:t>
            </a:fld>
            <a:endParaRPr lang="zh-CN" altLang="en-US"/>
          </a:p>
        </p:txBody>
      </p:sp>
    </p:spTree>
    <p:extLst>
      <p:ext uri="{BB962C8B-B14F-4D97-AF65-F5344CB8AC3E}">
        <p14:creationId xmlns:p14="http://schemas.microsoft.com/office/powerpoint/2010/main" val="2590068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a:t>
            </a:fld>
            <a:endParaRPr lang="zh-CN" altLang="en-US"/>
          </a:p>
        </p:txBody>
      </p:sp>
    </p:spTree>
    <p:extLst>
      <p:ext uri="{BB962C8B-B14F-4D97-AF65-F5344CB8AC3E}">
        <p14:creationId xmlns:p14="http://schemas.microsoft.com/office/powerpoint/2010/main" val="3584764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a:t>
            </a:fld>
            <a:endParaRPr lang="zh-CN" altLang="en-US"/>
          </a:p>
        </p:txBody>
      </p:sp>
    </p:spTree>
    <p:extLst>
      <p:ext uri="{BB962C8B-B14F-4D97-AF65-F5344CB8AC3E}">
        <p14:creationId xmlns:p14="http://schemas.microsoft.com/office/powerpoint/2010/main" val="4141193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a:t>
            </a:fld>
            <a:endParaRPr lang="zh-CN" altLang="en-US"/>
          </a:p>
        </p:txBody>
      </p:sp>
    </p:spTree>
    <p:extLst>
      <p:ext uri="{BB962C8B-B14F-4D97-AF65-F5344CB8AC3E}">
        <p14:creationId xmlns:p14="http://schemas.microsoft.com/office/powerpoint/2010/main" val="906002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5</a:t>
            </a:fld>
            <a:endParaRPr lang="zh-CN" altLang="en-US"/>
          </a:p>
        </p:txBody>
      </p:sp>
    </p:spTree>
    <p:extLst>
      <p:ext uri="{BB962C8B-B14F-4D97-AF65-F5344CB8AC3E}">
        <p14:creationId xmlns:p14="http://schemas.microsoft.com/office/powerpoint/2010/main" val="906002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6</a:t>
            </a:fld>
            <a:endParaRPr lang="zh-CN" altLang="en-US"/>
          </a:p>
        </p:txBody>
      </p:sp>
    </p:spTree>
    <p:extLst>
      <p:ext uri="{BB962C8B-B14F-4D97-AF65-F5344CB8AC3E}">
        <p14:creationId xmlns:p14="http://schemas.microsoft.com/office/powerpoint/2010/main" val="9060020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7</a:t>
            </a:fld>
            <a:endParaRPr lang="zh-CN" altLang="en-US"/>
          </a:p>
        </p:txBody>
      </p:sp>
    </p:spTree>
    <p:extLst>
      <p:ext uri="{BB962C8B-B14F-4D97-AF65-F5344CB8AC3E}">
        <p14:creationId xmlns:p14="http://schemas.microsoft.com/office/powerpoint/2010/main" val="906002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8</a:t>
            </a:fld>
            <a:endParaRPr lang="zh-CN" altLang="en-US"/>
          </a:p>
        </p:txBody>
      </p:sp>
    </p:spTree>
    <p:extLst>
      <p:ext uri="{BB962C8B-B14F-4D97-AF65-F5344CB8AC3E}">
        <p14:creationId xmlns:p14="http://schemas.microsoft.com/office/powerpoint/2010/main" val="906002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9</a:t>
            </a:fld>
            <a:endParaRPr lang="zh-CN" altLang="en-US"/>
          </a:p>
        </p:txBody>
      </p:sp>
    </p:spTree>
    <p:extLst>
      <p:ext uri="{BB962C8B-B14F-4D97-AF65-F5344CB8AC3E}">
        <p14:creationId xmlns:p14="http://schemas.microsoft.com/office/powerpoint/2010/main" val="15179748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2.wav"/></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5.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2.xml"/><Relationship Id="rId4" Type="http://schemas.openxmlformats.org/officeDocument/2006/relationships/slide" Target="../slides/slide5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audio" Target="../media/audio2.wav"/><Relationship Id="rId1" Type="http://schemas.openxmlformats.org/officeDocument/2006/relationships/slideMaster" Target="../slideMasters/slideMaster1.xml"/><Relationship Id="rId5" Type="http://schemas.openxmlformats.org/officeDocument/2006/relationships/slide" Target="../slides/slide2.xml"/><Relationship Id="rId4" Type="http://schemas.openxmlformats.org/officeDocument/2006/relationships/slide" Target="../slides/slide5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84" name="图片 83"/>
          <p:cNvPicPr>
            <a:picLocks noChangeAspect="1"/>
          </p:cNvPicPr>
          <p:nvPr userDrawn="1"/>
        </p:nvPicPr>
        <p:blipFill rotWithShape="1">
          <a:blip r:embed="rId3">
            <a:extLst>
              <a:ext uri="{28A0092B-C50C-407E-A947-70E740481C1C}">
                <a14:useLocalDpi xmlns:a14="http://schemas.microsoft.com/office/drawing/2010/main" val="0"/>
              </a:ext>
            </a:extLst>
          </a:blip>
          <a:srcRect l="51637" t="15732" r="564" b="43843"/>
          <a:stretch/>
        </p:blipFill>
        <p:spPr>
          <a:xfrm>
            <a:off x="0" y="0"/>
            <a:ext cx="9144000" cy="5587999"/>
          </a:xfrm>
          <a:prstGeom prst="rect">
            <a:avLst/>
          </a:prstGeom>
          <a:effectLst>
            <a:glow rad="228600">
              <a:schemeClr val="accent2">
                <a:satMod val="175000"/>
                <a:alpha val="40000"/>
              </a:schemeClr>
            </a:glow>
            <a:reflection blurRad="6350" stA="50000" endA="275" endPos="40000" dist="101600" dir="5400000" sy="-100000" algn="bl" rotWithShape="0"/>
            <a:softEdge rad="31750"/>
          </a:effectLst>
        </p:spPr>
      </p:pic>
      <p:sp>
        <p:nvSpPr>
          <p:cNvPr id="6" name="矩形 5"/>
          <p:cNvSpPr/>
          <p:nvPr userDrawn="1"/>
        </p:nvSpPr>
        <p:spPr>
          <a:xfrm>
            <a:off x="0" y="-27384"/>
            <a:ext cx="9144000" cy="5588220"/>
          </a:xfrm>
          <a:prstGeom prst="rect">
            <a:avLst/>
          </a:prstGeom>
          <a:solidFill>
            <a:srgbClr val="CCFFCC">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9" name="Text Box 78"/>
          <p:cNvSpPr txBox="1">
            <a:spLocks noChangeArrowheads="1"/>
          </p:cNvSpPr>
          <p:nvPr userDrawn="1"/>
        </p:nvSpPr>
        <p:spPr bwMode="auto">
          <a:xfrm>
            <a:off x="703907" y="5661248"/>
            <a:ext cx="77565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zh-CN" altLang="en-US" sz="2800"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中国水利水电出版社  </a:t>
            </a:r>
            <a:r>
              <a:rPr lang="en-US" altLang="zh-CN" sz="2800"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ISBN </a:t>
            </a:r>
            <a:r>
              <a:rPr lang="en-US" altLang="zh-CN" sz="2800" b="1" dirty="0" smtClean="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978-7-5170-3719-4</a:t>
            </a:r>
            <a:endParaRPr lang="en-US" altLang="zh-CN"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endParaRPr>
          </a:p>
        </p:txBody>
      </p:sp>
      <p:sp>
        <p:nvSpPr>
          <p:cNvPr id="87" name="Text Box 78"/>
          <p:cNvSpPr txBox="1">
            <a:spLocks noChangeArrowheads="1"/>
          </p:cNvSpPr>
          <p:nvPr userDrawn="1"/>
        </p:nvSpPr>
        <p:spPr bwMode="auto">
          <a:xfrm>
            <a:off x="5561251" y="4773483"/>
            <a:ext cx="3135312" cy="81575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lIns="91440" tIns="45720" rIns="91440" bIns="45720" rtlCol="0" anchor="t">
            <a:noAutofit/>
          </a:bodyPr>
          <a:lstStyle>
            <a:lvl1pPr indent="0" algn="r">
              <a:spcBef>
                <a:spcPct val="20000"/>
              </a:spcBef>
              <a:buClr>
                <a:schemeClr val="accent1"/>
              </a:buClr>
              <a:buSzPct val="76000"/>
              <a:buFont typeface="Wingdings 2" pitchFamily="18" charset="2"/>
              <a:buNone/>
              <a:defRPr sz="3200" b="1">
                <a:solidFill>
                  <a:srgbClr val="669900"/>
                </a:solidFill>
                <a:effectLst/>
                <a:latin typeface="仿宋" pitchFamily="49" charset="-122"/>
                <a:ea typeface="仿宋" pitchFamily="49" charset="-122"/>
              </a:defRPr>
            </a:lvl1pPr>
            <a:lvl2pPr indent="0" algn="ctr">
              <a:spcBef>
                <a:spcPct val="20000"/>
              </a:spcBef>
              <a:buClr>
                <a:schemeClr val="accent1"/>
              </a:buClr>
              <a:buSzPct val="76000"/>
              <a:buFont typeface="Wingdings 2" pitchFamily="18" charset="2"/>
              <a:buNone/>
              <a:defRPr sz="2200">
                <a:solidFill>
                  <a:schemeClr val="tx1">
                    <a:tint val="75000"/>
                  </a:schemeClr>
                </a:solidFill>
              </a:defRPr>
            </a:lvl2pPr>
            <a:lvl3pPr indent="0" algn="ctr">
              <a:spcBef>
                <a:spcPct val="20000"/>
              </a:spcBef>
              <a:buClr>
                <a:schemeClr val="accent1"/>
              </a:buClr>
              <a:buSzPct val="76000"/>
              <a:buFont typeface="Wingdings 2" pitchFamily="18" charset="2"/>
              <a:buNone/>
              <a:defRPr sz="2000">
                <a:solidFill>
                  <a:schemeClr val="tx1">
                    <a:tint val="75000"/>
                  </a:schemeClr>
                </a:solidFill>
              </a:defRPr>
            </a:lvl3pPr>
            <a:lvl4pPr indent="0" algn="ctr">
              <a:spcBef>
                <a:spcPct val="20000"/>
              </a:spcBef>
              <a:buClr>
                <a:schemeClr val="accent1"/>
              </a:buClr>
              <a:buSzPct val="76000"/>
              <a:buFont typeface="Wingdings 2" pitchFamily="18" charset="2"/>
              <a:buNone/>
              <a:defRPr>
                <a:solidFill>
                  <a:schemeClr val="tx1">
                    <a:tint val="75000"/>
                  </a:schemeClr>
                </a:solidFill>
              </a:defRPr>
            </a:lvl4pPr>
            <a:lvl5pPr indent="0" algn="ctr">
              <a:spcBef>
                <a:spcPct val="20000"/>
              </a:spcBef>
              <a:buClr>
                <a:schemeClr val="accent1"/>
              </a:buClr>
              <a:buSzPct val="76000"/>
              <a:buFont typeface="Wingdings 2" pitchFamily="18" charset="2"/>
              <a:buNone/>
              <a:defRPr sz="1600" baseline="0">
                <a:solidFill>
                  <a:schemeClr val="tx1">
                    <a:tint val="75000"/>
                  </a:schemeClr>
                </a:solidFill>
              </a:defRPr>
            </a:lvl5pPr>
            <a:lvl6pPr indent="0" algn="ctr">
              <a:spcBef>
                <a:spcPct val="20000"/>
              </a:spcBef>
              <a:buClr>
                <a:schemeClr val="accent1"/>
              </a:buClr>
              <a:buSzPct val="76000"/>
              <a:buFont typeface="Wingdings 2" pitchFamily="18" charset="2"/>
              <a:buNone/>
              <a:defRPr sz="1400">
                <a:solidFill>
                  <a:schemeClr val="tx1">
                    <a:tint val="75000"/>
                  </a:schemeClr>
                </a:solidFill>
              </a:defRPr>
            </a:lvl6pPr>
            <a:lvl7pPr indent="0" algn="ctr">
              <a:spcBef>
                <a:spcPct val="20000"/>
              </a:spcBef>
              <a:buClr>
                <a:schemeClr val="accent1"/>
              </a:buClr>
              <a:buSzPct val="76000"/>
              <a:buFont typeface="Wingdings 2" pitchFamily="18" charset="2"/>
              <a:buNone/>
              <a:defRPr sz="1400">
                <a:solidFill>
                  <a:schemeClr val="tx1">
                    <a:tint val="75000"/>
                  </a:schemeClr>
                </a:solidFill>
              </a:defRPr>
            </a:lvl7pPr>
            <a:lvl8pPr indent="0" algn="ctr">
              <a:spcBef>
                <a:spcPct val="20000"/>
              </a:spcBef>
              <a:buClr>
                <a:schemeClr val="accent1"/>
              </a:buClr>
              <a:buSzPct val="76000"/>
              <a:buFont typeface="Wingdings 2" pitchFamily="18" charset="2"/>
              <a:buNone/>
              <a:defRPr sz="1400">
                <a:solidFill>
                  <a:schemeClr val="tx1">
                    <a:tint val="75000"/>
                  </a:schemeClr>
                </a:solidFill>
              </a:defRPr>
            </a:lvl8pPr>
            <a:lvl9pPr indent="0" algn="ctr">
              <a:spcBef>
                <a:spcPct val="20000"/>
              </a:spcBef>
              <a:buClr>
                <a:schemeClr val="accent1"/>
              </a:buClr>
              <a:buSzPct val="76000"/>
              <a:buFont typeface="Wingdings 2" pitchFamily="18" charset="2"/>
              <a:buNone/>
              <a:defRPr sz="1400">
                <a:solidFill>
                  <a:schemeClr val="tx1">
                    <a:tint val="75000"/>
                  </a:schemeClr>
                </a:solidFill>
              </a:defRPr>
            </a:lvl9pPr>
          </a:lstStyle>
          <a:p>
            <a:pPr lvl="0"/>
            <a:r>
              <a:rPr lang="zh-CN" altLang="en-US" sz="2800" dirty="0" smtClean="0">
                <a:solidFill>
                  <a:srgbClr val="009600"/>
                </a:solidFill>
                <a:effectLst>
                  <a:outerShdw blurRad="38100" dist="38100" dir="2700000" algn="tl">
                    <a:srgbClr val="000000">
                      <a:alpha val="43137"/>
                    </a:srgbClr>
                  </a:outerShdw>
                </a:effectLst>
                <a:latin typeface="黑体" pitchFamily="49" charset="-122"/>
                <a:ea typeface="黑体" pitchFamily="49" charset="-122"/>
              </a:rPr>
              <a:t>王向慧 主编</a:t>
            </a:r>
            <a:endParaRPr lang="en-US" altLang="zh-CN" sz="2800" dirty="0">
              <a:solidFill>
                <a:srgbClr val="009600"/>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88" name="WordArt 69">
            <a:hlinkHover r:id="" action="ppaction://noaction" highlightClick="1">
              <a:snd r:embed="rId4" name="CAMERA.WAV"/>
            </a:hlinkHover>
          </p:cNvPr>
          <p:cNvSpPr>
            <a:spLocks noChangeArrowheads="1" noChangeShapeType="1" noTextEdit="1"/>
          </p:cNvSpPr>
          <p:nvPr userDrawn="1"/>
        </p:nvSpPr>
        <p:spPr bwMode="auto">
          <a:xfrm>
            <a:off x="539553" y="1772816"/>
            <a:ext cx="8136904" cy="1944216"/>
          </a:xfrm>
          <a:prstGeom prst="rect">
            <a:avLst/>
          </a:prstGeom>
          <a:extLst>
            <a:ext uri="{91240B29-F687-4F45-9708-019B960494DF}">
              <a14:hiddenLine xmlns:a14="http://schemas.microsoft.com/office/drawing/2010/main" w="9525" cap="rnd">
                <a:solidFill>
                  <a:srgbClr val="000000"/>
                </a:solidFill>
                <a:round/>
                <a:headEnd/>
                <a:tailEnd/>
              </a14:hiddenLine>
            </a:ext>
          </a:extLst>
        </p:spPr>
        <p:txBody>
          <a:bodyPr wrap="none" fromWordArt="1">
            <a:prstTxWarp prst="textPlain">
              <a:avLst>
                <a:gd name="adj" fmla="val 50000"/>
              </a:avLst>
            </a:prstTxWarp>
          </a:bodyPr>
          <a:lstStyle/>
          <a:p>
            <a:pPr algn="ctr">
              <a:lnSpc>
                <a:spcPts val="3500"/>
              </a:lnSpc>
            </a:pPr>
            <a:r>
              <a:rPr lang="zh-CN" altLang="en-US" sz="3600" b="1" kern="10" dirty="0" smtClean="0">
                <a:solidFill>
                  <a:srgbClr val="7E542A"/>
                </a:solidFill>
                <a:effectLst>
                  <a:outerShdw dist="45791" dir="2021404" algn="ctr" rotWithShape="0">
                    <a:srgbClr val="C0C0C0"/>
                  </a:outerShdw>
                </a:effectLst>
                <a:latin typeface="隶书" pitchFamily="49" charset="-122"/>
                <a:ea typeface="隶书" pitchFamily="49" charset="-122"/>
              </a:rPr>
              <a:t>微型计算机原理</a:t>
            </a:r>
            <a:endParaRPr lang="en-US" altLang="zh-CN" sz="3600" b="1" kern="10" dirty="0" smtClean="0">
              <a:solidFill>
                <a:srgbClr val="7E542A"/>
              </a:solidFill>
              <a:effectLst>
                <a:outerShdw dist="45791" dir="2021404" algn="ctr" rotWithShape="0">
                  <a:srgbClr val="C0C0C0"/>
                </a:outerShdw>
              </a:effectLst>
              <a:latin typeface="隶书" pitchFamily="49" charset="-122"/>
              <a:ea typeface="隶书" pitchFamily="49" charset="-122"/>
            </a:endParaRPr>
          </a:p>
          <a:p>
            <a:pPr algn="ctr">
              <a:lnSpc>
                <a:spcPts val="3500"/>
              </a:lnSpc>
            </a:pPr>
            <a:r>
              <a:rPr lang="zh-CN" altLang="en-US" sz="3600" b="1" kern="10" dirty="0" smtClean="0">
                <a:solidFill>
                  <a:srgbClr val="7E542A"/>
                </a:solidFill>
                <a:effectLst>
                  <a:outerShdw dist="45791" dir="2021404" algn="ctr" rotWithShape="0">
                    <a:srgbClr val="C0C0C0"/>
                  </a:outerShdw>
                </a:effectLst>
                <a:latin typeface="隶书" pitchFamily="49" charset="-122"/>
                <a:ea typeface="隶书" pitchFamily="49" charset="-122"/>
              </a:rPr>
              <a:t>与接口技术</a:t>
            </a:r>
            <a:endParaRPr lang="zh-CN" altLang="en-US" sz="3600" b="1" kern="10" dirty="0">
              <a:solidFill>
                <a:srgbClr val="7E542A"/>
              </a:solidFill>
              <a:effectLst>
                <a:outerShdw dist="45791" dir="2021404" algn="ctr" rotWithShape="0">
                  <a:srgbClr val="C0C0C0"/>
                </a:outerShdw>
              </a:effectLst>
              <a:latin typeface="隶书" pitchFamily="49" charset="-122"/>
              <a:ea typeface="隶书" pitchFamily="49" charset="-122"/>
            </a:endParaRPr>
          </a:p>
        </p:txBody>
      </p:sp>
      <p:sp>
        <p:nvSpPr>
          <p:cNvPr id="7" name="Text Box 78"/>
          <p:cNvSpPr txBox="1">
            <a:spLocks noChangeArrowheads="1"/>
          </p:cNvSpPr>
          <p:nvPr userDrawn="1"/>
        </p:nvSpPr>
        <p:spPr bwMode="auto">
          <a:xfrm>
            <a:off x="2833639" y="4005064"/>
            <a:ext cx="347672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zh-CN" altLang="en-US"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（第</a:t>
            </a:r>
            <a:r>
              <a:rPr lang="en-US" altLang="zh-CN"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3</a:t>
            </a:r>
            <a:r>
              <a:rPr lang="zh-CN" altLang="en-US"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章）</a:t>
            </a:r>
            <a:endParaRPr lang="en-US" altLang="zh-CN" sz="3200" b="1" dirty="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750" fill="hold"/>
                                        <p:tgtEl>
                                          <p:spTgt spid="88"/>
                                        </p:tgtEl>
                                        <p:attrNameLst>
                                          <p:attrName>ppt_w</p:attrName>
                                        </p:attrNameLst>
                                      </p:cBhvr>
                                      <p:tavLst>
                                        <p:tav tm="0">
                                          <p:val>
                                            <p:fltVal val="0"/>
                                          </p:val>
                                        </p:tav>
                                        <p:tav tm="100000">
                                          <p:val>
                                            <p:strVal val="#ppt_w"/>
                                          </p:val>
                                        </p:tav>
                                      </p:tavLst>
                                    </p:anim>
                                    <p:anim calcmode="lin" valueType="num">
                                      <p:cBhvr>
                                        <p:cTn id="8" dur="750" fill="hold"/>
                                        <p:tgtEl>
                                          <p:spTgt spid="8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fade">
                                      <p:cBhvr>
                                        <p:cTn id="12" dur="750"/>
                                        <p:tgtEl>
                                          <p:spTgt spid="8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29"/>
                                        </p:tgtEl>
                                        <p:attrNameLst>
                                          <p:attrName>style.visibility</p:attrName>
                                        </p:attrNameLst>
                                      </p:cBhvr>
                                      <p:to>
                                        <p:strVal val="visible"/>
                                      </p:to>
                                    </p:set>
                                    <p:animEffect transition="in" filter="fade">
                                      <p:cBhvr>
                                        <p:cTn id="16" dur="500"/>
                                        <p:tgtEl>
                                          <p:spTgt spid="12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87" grpId="0"/>
      <p:bldP spid="88" grpId="0"/>
      <p:bldP spid="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0" y="485800"/>
            <a:ext cx="9144000" cy="1143000"/>
          </a:xfrm>
          <a:prstGeom prst="rect">
            <a:avLst/>
          </a:prstGeom>
        </p:spPr>
        <p:txBody>
          <a:bodyPr>
            <a:normAutofit/>
          </a:bodyPr>
          <a:lstStyle>
            <a:lvl1pPr algn="ctr">
              <a:defRPr sz="5400" b="1" baseline="0">
                <a:solidFill>
                  <a:srgbClr val="FF0066"/>
                </a:solidFill>
                <a:effectLst/>
                <a:latin typeface="Times New Roman" pitchFamily="18" charset="0"/>
                <a:ea typeface="隶书" pitchFamily="49" charset="-122"/>
                <a:cs typeface="Times New Roman" pitchFamily="18" charset="0"/>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331640" y="1916832"/>
            <a:ext cx="6624736" cy="4120092"/>
          </a:xfrm>
          <a:prstGeom prst="rect">
            <a:avLst/>
          </a:prstGeom>
          <a:gradFill flip="none" rotWithShape="1">
            <a:gsLst>
              <a:gs pos="0">
                <a:srgbClr val="FFE7E7"/>
              </a:gs>
              <a:gs pos="44000">
                <a:srgbClr val="CEFEE0">
                  <a:shade val="67500"/>
                  <a:satMod val="115000"/>
                  <a:lumMod val="79000"/>
                  <a:lumOff val="21000"/>
                  <a:alpha val="41000"/>
                </a:srgbClr>
              </a:gs>
              <a:gs pos="100000">
                <a:srgbClr val="CEFEE0">
                  <a:shade val="100000"/>
                  <a:satMod val="115000"/>
                </a:srgbClr>
              </a:gs>
            </a:gsLst>
            <a:lin ang="18900000" scaled="1"/>
            <a:tileRect/>
          </a:gradFill>
          <a:ln w="127000" cmpd="tri">
            <a:solidFill>
              <a:srgbClr val="808080"/>
            </a:solidFill>
            <a:miter lim="800000"/>
            <a:headEnd/>
            <a:tailEnd/>
          </a:ln>
        </p:spPr>
        <p:txBody>
          <a:bodyPr lIns="90000" tIns="46800" rIns="90000" bIns="46800"/>
          <a:lstStyle>
            <a:lvl1pPr marL="360000" indent="0">
              <a:lnSpc>
                <a:spcPct val="130000"/>
              </a:lnSpc>
              <a:spcBef>
                <a:spcPts val="600"/>
              </a:spcBef>
              <a:spcAft>
                <a:spcPts val="600"/>
              </a:spcAft>
              <a:buNone/>
              <a:defRPr kumimoji="1" lang="zh-CN" altLang="en-US" sz="3600" b="1" dirty="0" smtClean="0">
                <a:solidFill>
                  <a:srgbClr val="00264C"/>
                </a:solidFill>
                <a:latin typeface="Times New Roman" pitchFamily="18" charset="0"/>
                <a:ea typeface="楷体_GB2312" pitchFamily="49" charset="-122"/>
              </a:defRPr>
            </a:lvl1pPr>
          </a:lstStyle>
          <a:p>
            <a:pPr lvl="0" indent="-342900" fontAlgn="base">
              <a:lnSpc>
                <a:spcPct val="115000"/>
              </a:lnSpc>
              <a:spcBef>
                <a:spcPct val="10000"/>
              </a:spcBef>
              <a:spcAft>
                <a:spcPct val="10000"/>
              </a:spcAft>
              <a:buClr>
                <a:srgbClr val="003366"/>
              </a:buClr>
            </a:pPr>
            <a:r>
              <a:rPr lang="zh-CN" altLang="en-US" smtClean="0"/>
              <a:t>单击此处编辑母版文本样式</a:t>
            </a:r>
          </a:p>
        </p:txBody>
      </p:sp>
      <p:grpSp>
        <p:nvGrpSpPr>
          <p:cNvPr id="5" name="组合 4"/>
          <p:cNvGrpSpPr/>
          <p:nvPr userDrawn="1"/>
        </p:nvGrpSpPr>
        <p:grpSpPr>
          <a:xfrm rot="15991068" flipH="1" flipV="1">
            <a:off x="4374197" y="1927409"/>
            <a:ext cx="450144" cy="9213967"/>
            <a:chOff x="132766" y="116632"/>
            <a:chExt cx="615173" cy="6563931"/>
          </a:xfrm>
        </p:grpSpPr>
        <p:grpSp>
          <p:nvGrpSpPr>
            <p:cNvPr id="7" name="Group 1"/>
            <p:cNvGrpSpPr/>
            <p:nvPr userDrawn="1"/>
          </p:nvGrpSpPr>
          <p:grpSpPr>
            <a:xfrm rot="5400000">
              <a:off x="-2927472" y="3176870"/>
              <a:ext cx="6556745" cy="436269"/>
              <a:chOff x="-19045" y="216550"/>
              <a:chExt cx="9180548" cy="649224"/>
            </a:xfrm>
          </p:grpSpPr>
          <p:sp>
            <p:nvSpPr>
              <p:cNvPr id="14"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8" name="Group 1"/>
            <p:cNvGrpSpPr/>
            <p:nvPr userDrawn="1"/>
          </p:nvGrpSpPr>
          <p:grpSpPr>
            <a:xfrm rot="5607016">
              <a:off x="-2748568" y="3184056"/>
              <a:ext cx="6556745" cy="436269"/>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9" name="Group 1"/>
            <p:cNvGrpSpPr/>
            <p:nvPr userDrawn="1"/>
          </p:nvGrpSpPr>
          <p:grpSpPr>
            <a:xfrm rot="5520000">
              <a:off x="-2838453" y="3184056"/>
              <a:ext cx="6556745" cy="436269"/>
              <a:chOff x="-19045" y="216550"/>
              <a:chExt cx="9180548" cy="649224"/>
            </a:xfrm>
          </p:grpSpPr>
          <p:sp>
            <p:nvSpPr>
              <p:cNvPr id="10"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grpSp>
        <p:nvGrpSpPr>
          <p:cNvPr id="16" name="组合 15"/>
          <p:cNvGrpSpPr/>
          <p:nvPr userDrawn="1"/>
        </p:nvGrpSpPr>
        <p:grpSpPr>
          <a:xfrm rot="16200000">
            <a:off x="4374197" y="-4355384"/>
            <a:ext cx="450144" cy="9213967"/>
            <a:chOff x="132766" y="116632"/>
            <a:chExt cx="615173" cy="6563931"/>
          </a:xfrm>
        </p:grpSpPr>
        <p:grpSp>
          <p:nvGrpSpPr>
            <p:cNvPr id="17" name="Group 1"/>
            <p:cNvGrpSpPr/>
            <p:nvPr userDrawn="1"/>
          </p:nvGrpSpPr>
          <p:grpSpPr>
            <a:xfrm rot="5400000">
              <a:off x="-2927472" y="3176870"/>
              <a:ext cx="6556745" cy="436269"/>
              <a:chOff x="-19045" y="216550"/>
              <a:chExt cx="9180548" cy="649224"/>
            </a:xfrm>
          </p:grpSpPr>
          <p:sp>
            <p:nvSpPr>
              <p:cNvPr id="24"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5"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18" name="Group 1"/>
            <p:cNvGrpSpPr/>
            <p:nvPr userDrawn="1"/>
          </p:nvGrpSpPr>
          <p:grpSpPr>
            <a:xfrm rot="5607016">
              <a:off x="-2748568" y="3184056"/>
              <a:ext cx="6556745" cy="436269"/>
              <a:chOff x="-19045" y="216550"/>
              <a:chExt cx="9180548" cy="649224"/>
            </a:xfrm>
          </p:grpSpPr>
          <p:sp>
            <p:nvSpPr>
              <p:cNvPr id="2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19" name="Group 1"/>
            <p:cNvGrpSpPr/>
            <p:nvPr userDrawn="1"/>
          </p:nvGrpSpPr>
          <p:grpSpPr>
            <a:xfrm rot="5520000">
              <a:off x="-2838453" y="3184056"/>
              <a:ext cx="6556745" cy="436269"/>
              <a:chOff x="-19045" y="216550"/>
              <a:chExt cx="9180548" cy="649224"/>
            </a:xfrm>
          </p:grpSpPr>
          <p:sp>
            <p:nvSpPr>
              <p:cNvPr id="20"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1"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第3章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9144000" cy="1143000"/>
          </a:xfrm>
          <a:prstGeom prst="rect">
            <a:avLst/>
          </a:prstGeom>
        </p:spPr>
        <p:txBody>
          <a:bodyPr>
            <a:noAutofit/>
          </a:bodyPr>
          <a:lstStyle>
            <a:lvl1pPr algn="ctr">
              <a:defRPr sz="4900" b="0" baseline="0">
                <a:solidFill>
                  <a:srgbClr val="0066FF"/>
                </a:solidFill>
                <a:effectLst>
                  <a:outerShdw blurRad="38100" dist="38100" dir="2700000" algn="tl">
                    <a:srgbClr val="000000">
                      <a:alpha val="43137"/>
                    </a:srgbClr>
                  </a:outerShdw>
                </a:effectLst>
                <a:latin typeface="Times New Roman" pitchFamily="18" charset="0"/>
                <a:ea typeface="隶书" pitchFamily="49" charset="-122"/>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331640" y="1988840"/>
            <a:ext cx="6840000" cy="3907463"/>
          </a:xfrm>
          <a:prstGeom prst="rect">
            <a:avLst/>
          </a:prstGeom>
          <a:noFill/>
          <a:ln w="127000" cmpd="tri">
            <a:noFill/>
            <a:miter lim="800000"/>
            <a:headEnd/>
            <a:tailEnd/>
          </a:ln>
        </p:spPr>
        <p:txBody>
          <a:bodyPr lIns="90000" tIns="46800" rIns="90000" bIns="46800">
            <a:normAutofit/>
          </a:bodyPr>
          <a:lstStyle>
            <a:lvl1pPr marL="0" indent="0">
              <a:lnSpc>
                <a:spcPct val="150000"/>
              </a:lnSpc>
              <a:buNone/>
              <a:defRPr kumimoji="1" lang="zh-CN" altLang="en-US" sz="3300" b="1" dirty="0" smtClean="0">
                <a:solidFill>
                  <a:srgbClr val="00264C"/>
                </a:solidFill>
                <a:latin typeface="Times New Roman" pitchFamily="18" charset="0"/>
                <a:ea typeface="楷体_GB2312" pitchFamily="49" charset="-122"/>
              </a:defRPr>
            </a:lvl1pPr>
          </a:lstStyle>
          <a:p>
            <a:pPr lvl="0" indent="-342900" fontAlgn="base">
              <a:lnSpc>
                <a:spcPct val="115000"/>
              </a:lnSpc>
              <a:spcBef>
                <a:spcPct val="10000"/>
              </a:spcBef>
              <a:spcAft>
                <a:spcPct val="10000"/>
              </a:spcAft>
              <a:buClr>
                <a:srgbClr val="003366"/>
              </a:buClr>
            </a:pPr>
            <a:r>
              <a:rPr lang="zh-CN" altLang="en-US" smtClean="0"/>
              <a:t>单击此处编辑母版文本样式</a:t>
            </a:r>
          </a:p>
        </p:txBody>
      </p:sp>
      <p:sp>
        <p:nvSpPr>
          <p:cNvPr id="5" name="椭圆 4">
            <a:hlinkClick r:id="rId2" action="ppaction://hlinksldjump" highlightClick="1"/>
          </p:cNvPr>
          <p:cNvSpPr/>
          <p:nvPr userDrawn="1"/>
        </p:nvSpPr>
        <p:spPr>
          <a:xfrm>
            <a:off x="251520" y="6273352"/>
            <a:ext cx="720000" cy="360000"/>
          </a:xfrm>
          <a:prstGeom prst="ellipse">
            <a:avLst/>
          </a:prstGeom>
          <a:solidFill>
            <a:srgbClr val="0E94B4"/>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200" b="1" dirty="0" smtClean="0">
                <a:solidFill>
                  <a:srgbClr val="003366"/>
                </a:solidFill>
                <a:latin typeface="黑体" pitchFamily="49" charset="-122"/>
                <a:ea typeface="黑体" pitchFamily="49" charset="-122"/>
              </a:rPr>
              <a:t>第</a:t>
            </a:r>
            <a:r>
              <a:rPr lang="en-US" altLang="zh-CN" sz="1200" b="1" dirty="0" smtClean="0">
                <a:solidFill>
                  <a:srgbClr val="003366"/>
                </a:solidFill>
                <a:latin typeface="黑体" pitchFamily="49" charset="-122"/>
                <a:ea typeface="黑体" pitchFamily="49" charset="-122"/>
              </a:rPr>
              <a:t>3</a:t>
            </a:r>
            <a:r>
              <a:rPr lang="zh-CN" altLang="en-US" sz="1200" b="1" dirty="0" smtClean="0">
                <a:solidFill>
                  <a:srgbClr val="003366"/>
                </a:solidFill>
                <a:latin typeface="黑体" pitchFamily="49" charset="-122"/>
                <a:ea typeface="黑体" pitchFamily="49" charset="-122"/>
              </a:rPr>
              <a:t>章</a:t>
            </a:r>
            <a:endParaRPr lang="zh-CN" altLang="en-US" sz="1200" b="1" dirty="0">
              <a:solidFill>
                <a:srgbClr val="003366"/>
              </a:solidFill>
              <a:latin typeface="黑体" pitchFamily="49" charset="-122"/>
              <a:ea typeface="黑体" pitchFamily="49" charset="-122"/>
            </a:endParaRPr>
          </a:p>
        </p:txBody>
      </p:sp>
      <p:sp>
        <p:nvSpPr>
          <p:cNvPr id="27" name="WordArt 68">
            <a:hlinkHover r:id="" action="ppaction://noaction" highlightClick="1">
              <a:snd r:embed="rId3"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28" name="组合 27"/>
          <p:cNvGrpSpPr/>
          <p:nvPr userDrawn="1"/>
        </p:nvGrpSpPr>
        <p:grpSpPr>
          <a:xfrm rot="831228" flipH="1" flipV="1">
            <a:off x="7751771" y="-358263"/>
            <a:ext cx="1407733" cy="2301214"/>
            <a:chOff x="129483" y="5266558"/>
            <a:chExt cx="1116307" cy="1824821"/>
          </a:xfrm>
        </p:grpSpPr>
        <p:pic>
          <p:nvPicPr>
            <p:cNvPr id="29" name="Picture 2"/>
            <p:cNvPicPr>
              <a:picLocks noChangeAspect="1" noChangeArrowheads="1"/>
            </p:cNvPicPr>
            <p:nvPr/>
          </p:nvPicPr>
          <p:blipFill rotWithShape="1">
            <a:blip r:embed="rId4" cstate="email">
              <a:duotone>
                <a:prstClr val="black"/>
                <a:schemeClr val="accent1">
                  <a:tint val="45000"/>
                  <a:satMod val="400000"/>
                </a:schemeClr>
              </a:duotone>
              <a:extLst>
                <a:ext uri="{28A0092B-C50C-407E-A947-70E740481C1C}">
                  <a14:useLocalDpi xmlns:a14="http://schemas.microsoft.com/office/drawing/2010/main" val="0"/>
                </a:ext>
              </a:extLst>
            </a:blip>
            <a:srcRect l="32502" t="40184" r="10235" b="-1"/>
            <a:stretch/>
          </p:blipFill>
          <p:spPr bwMode="auto">
            <a:xfrm rot="328260" flipV="1">
              <a:off x="129483" y="5266558"/>
              <a:ext cx="743447" cy="166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
            <p:cNvPicPr>
              <a:picLocks noChangeAspect="1" noChangeArrowheads="1"/>
            </p:cNvPicPr>
            <p:nvPr/>
          </p:nvPicPr>
          <p:blipFill rotWithShape="1">
            <a:blip r:embed="rId4" cstate="email">
              <a:duotone>
                <a:schemeClr val="accent1">
                  <a:shade val="45000"/>
                  <a:satMod val="135000"/>
                </a:schemeClr>
                <a:prstClr val="white"/>
              </a:duotone>
              <a:extLst>
                <a:ext uri="{28A0092B-C50C-407E-A947-70E740481C1C}">
                  <a14:useLocalDpi xmlns:a14="http://schemas.microsoft.com/office/drawing/2010/main" val="0"/>
                </a:ext>
              </a:extLst>
            </a:blip>
            <a:srcRect l="32502" t="64176" r="10235"/>
            <a:stretch/>
          </p:blipFill>
          <p:spPr bwMode="auto">
            <a:xfrm rot="1697679" flipV="1">
              <a:off x="502343" y="6020560"/>
              <a:ext cx="743447" cy="1070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764765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第3章_仅标题">
    <p:spTree>
      <p:nvGrpSpPr>
        <p:cNvPr id="1" name=""/>
        <p:cNvGrpSpPr/>
        <p:nvPr/>
      </p:nvGrpSpPr>
      <p:grpSpPr>
        <a:xfrm>
          <a:off x="0" y="0"/>
          <a:ext cx="0" cy="0"/>
          <a:chOff x="0" y="0"/>
          <a:chExt cx="0" cy="0"/>
        </a:xfrm>
      </p:grpSpPr>
      <p:sp>
        <p:nvSpPr>
          <p:cNvPr id="2" name="Title 1"/>
          <p:cNvSpPr>
            <a:spLocks noGrp="1"/>
          </p:cNvSpPr>
          <p:nvPr>
            <p:ph type="title"/>
          </p:nvPr>
        </p:nvSpPr>
        <p:spPr>
          <a:xfrm>
            <a:off x="0" y="116632"/>
            <a:ext cx="9144000" cy="1008112"/>
          </a:xfrm>
          <a:prstGeom prst="rect">
            <a:avLst/>
          </a:prstGeom>
        </p:spPr>
        <p:txBody>
          <a:bodyPr>
            <a:normAutofit/>
          </a:bodyPr>
          <a:lstStyle>
            <a:lvl1pPr algn="ctr">
              <a:defRPr sz="4000" b="1" spc="200" baseline="0">
                <a:solidFill>
                  <a:srgbClr val="002060"/>
                </a:solidFill>
                <a:latin typeface="Times New Roman" pitchFamily="18" charset="0"/>
                <a:ea typeface="隶书" pitchFamily="49" charset="-122"/>
                <a:cs typeface="Times New Roman" pitchFamily="18" charset="0"/>
              </a:defRPr>
            </a:lvl1pPr>
          </a:lstStyle>
          <a:p>
            <a:r>
              <a:rPr lang="zh-CN" altLang="en-US" smtClean="0"/>
              <a:t>单击此处编辑母版标题样式</a:t>
            </a:r>
            <a:endParaRPr lang="en-US" dirty="0"/>
          </a:p>
        </p:txBody>
      </p:sp>
      <p:grpSp>
        <p:nvGrpSpPr>
          <p:cNvPr id="4" name="组合 3"/>
          <p:cNvGrpSpPr/>
          <p:nvPr userDrawn="1"/>
        </p:nvGrpSpPr>
        <p:grpSpPr>
          <a:xfrm>
            <a:off x="19730" y="-219685"/>
            <a:ext cx="9210205" cy="7279532"/>
            <a:chOff x="19730" y="-219685"/>
            <a:chExt cx="9210205" cy="7279532"/>
          </a:xfrm>
        </p:grpSpPr>
        <p:grpSp>
          <p:nvGrpSpPr>
            <p:cNvPr id="58" name="组合 57"/>
            <p:cNvGrpSpPr/>
            <p:nvPr userDrawn="1"/>
          </p:nvGrpSpPr>
          <p:grpSpPr>
            <a:xfrm>
              <a:off x="19730" y="5235026"/>
              <a:ext cx="1116307" cy="1824821"/>
              <a:chOff x="129483" y="5266558"/>
              <a:chExt cx="1116307" cy="1824821"/>
            </a:xfrm>
          </p:grpSpPr>
          <p:pic>
            <p:nvPicPr>
              <p:cNvPr id="59" name="Picture 2"/>
              <p:cNvPicPr>
                <a:picLocks noChangeAspect="1" noChangeArrowheads="1"/>
              </p:cNvPicPr>
              <p:nvPr/>
            </p:nvPicPr>
            <p:blipFill rotWithShape="1">
              <a:blip r:embed="rId2" cstate="email">
                <a:duotone>
                  <a:prstClr val="black"/>
                  <a:schemeClr val="accent1">
                    <a:tint val="45000"/>
                    <a:satMod val="400000"/>
                  </a:schemeClr>
                </a:duotone>
                <a:extLst>
                  <a:ext uri="{28A0092B-C50C-407E-A947-70E740481C1C}">
                    <a14:useLocalDpi xmlns:a14="http://schemas.microsoft.com/office/drawing/2010/main" val="0"/>
                  </a:ext>
                </a:extLst>
              </a:blip>
              <a:srcRect l="32502" t="40184" r="10235" b="-1"/>
              <a:stretch/>
            </p:blipFill>
            <p:spPr bwMode="auto">
              <a:xfrm rot="328260" flipV="1">
                <a:off x="129483" y="5266558"/>
                <a:ext cx="743447" cy="166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2"/>
              <p:cNvPicPr>
                <a:picLocks noChangeAspect="1" noChangeArrowheads="1"/>
              </p:cNvPicPr>
              <p:nvPr/>
            </p:nvPicPr>
            <p:blipFill rotWithShape="1">
              <a:blip r:embed="rId2" cstate="email">
                <a:duotone>
                  <a:schemeClr val="accent1">
                    <a:shade val="45000"/>
                    <a:satMod val="135000"/>
                  </a:schemeClr>
                  <a:prstClr val="white"/>
                </a:duotone>
                <a:extLst>
                  <a:ext uri="{28A0092B-C50C-407E-A947-70E740481C1C}">
                    <a14:useLocalDpi xmlns:a14="http://schemas.microsoft.com/office/drawing/2010/main" val="0"/>
                  </a:ext>
                </a:extLst>
              </a:blip>
              <a:srcRect l="32502" t="64176" r="10235"/>
              <a:stretch/>
            </p:blipFill>
            <p:spPr bwMode="auto">
              <a:xfrm rot="1697679" flipV="1">
                <a:off x="502343" y="6020560"/>
                <a:ext cx="743447" cy="1070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1" name="组合 60"/>
            <p:cNvGrpSpPr/>
            <p:nvPr userDrawn="1"/>
          </p:nvGrpSpPr>
          <p:grpSpPr>
            <a:xfrm rot="10560000" flipV="1">
              <a:off x="7789775" y="-219685"/>
              <a:ext cx="1440160" cy="3964098"/>
              <a:chOff x="-63236" y="-296416"/>
              <a:chExt cx="1592321" cy="4382926"/>
            </a:xfrm>
          </p:grpSpPr>
          <p:pic>
            <p:nvPicPr>
              <p:cNvPr id="62" name="Picture 2"/>
              <p:cNvPicPr>
                <a:picLocks noChangeAspect="1" noChangeArrowheads="1"/>
              </p:cNvPicPr>
              <p:nvPr/>
            </p:nvPicPr>
            <p:blipFill rotWithShape="1">
              <a:blip r:embed="rId2" cstate="email">
                <a:duotone>
                  <a:prstClr val="black"/>
                  <a:schemeClr val="accent1">
                    <a:tint val="45000"/>
                    <a:satMod val="400000"/>
                  </a:schemeClr>
                </a:duotone>
                <a:extLst>
                  <a:ext uri="{28A0092B-C50C-407E-A947-70E740481C1C}">
                    <a14:useLocalDpi xmlns:a14="http://schemas.microsoft.com/office/drawing/2010/main" val="0"/>
                  </a:ext>
                </a:extLst>
              </a:blip>
              <a:srcRect l="32502" t="9321" r="10235"/>
              <a:stretch/>
            </p:blipFill>
            <p:spPr bwMode="auto">
              <a:xfrm rot="21271740">
                <a:off x="-63236" y="-121897"/>
                <a:ext cx="1239484" cy="4208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 name="Picture 2"/>
              <p:cNvPicPr>
                <a:picLocks noChangeAspect="1" noChangeArrowheads="1"/>
              </p:cNvPicPr>
              <p:nvPr/>
            </p:nvPicPr>
            <p:blipFill rotWithShape="1">
              <a:blip r:embed="rId2" cstate="email">
                <a:duotone>
                  <a:schemeClr val="accent1">
                    <a:shade val="45000"/>
                    <a:satMod val="135000"/>
                  </a:schemeClr>
                  <a:prstClr val="white"/>
                </a:duotone>
                <a:extLst>
                  <a:ext uri="{28A0092B-C50C-407E-A947-70E740481C1C}">
                    <a14:useLocalDpi xmlns:a14="http://schemas.microsoft.com/office/drawing/2010/main" val="0"/>
                  </a:ext>
                </a:extLst>
              </a:blip>
              <a:srcRect l="32502" t="35636" r="10235"/>
              <a:stretch/>
            </p:blipFill>
            <p:spPr bwMode="auto">
              <a:xfrm rot="19902321">
                <a:off x="289601" y="-296416"/>
                <a:ext cx="1239484" cy="3207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3" name="组合 2"/>
          <p:cNvGrpSpPr/>
          <p:nvPr userDrawn="1"/>
        </p:nvGrpSpPr>
        <p:grpSpPr>
          <a:xfrm>
            <a:off x="4644088" y="6417360"/>
            <a:ext cx="3960360" cy="252000"/>
            <a:chOff x="4644088" y="6417360"/>
            <a:chExt cx="3960360" cy="252000"/>
          </a:xfrm>
        </p:grpSpPr>
        <p:sp>
          <p:nvSpPr>
            <p:cNvPr id="14" name="AutoShape 66">
              <a:hlinkClick r:id="rId3" action="ppaction://hlinksldjump" highlightClick="1"/>
            </p:cNvPr>
            <p:cNvSpPr>
              <a:spLocks noChangeArrowheads="1"/>
            </p:cNvSpPr>
            <p:nvPr userDrawn="1"/>
          </p:nvSpPr>
          <p:spPr bwMode="auto">
            <a:xfrm>
              <a:off x="788444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a:solidFill>
                    <a:srgbClr val="4D4D4D"/>
                  </a:solidFill>
                  <a:latin typeface="隶书" pitchFamily="49" charset="-122"/>
                  <a:ea typeface="隶书" pitchFamily="49" charset="-122"/>
                </a:rPr>
                <a:t>退出</a:t>
              </a:r>
            </a:p>
          </p:txBody>
        </p:sp>
        <p:sp>
          <p:nvSpPr>
            <p:cNvPr id="16" name="AutoShape 69">
              <a:hlinkClick r:id="" action="ppaction://hlinkshowjump?jump=nextslide" highlightClick="1"/>
            </p:cNvPr>
            <p:cNvSpPr>
              <a:spLocks noChangeArrowheads="1"/>
            </p:cNvSpPr>
            <p:nvPr userDrawn="1"/>
          </p:nvSpPr>
          <p:spPr bwMode="auto">
            <a:xfrm>
              <a:off x="5724040"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a:solidFill>
                    <a:srgbClr val="4D4D4D"/>
                  </a:solidFill>
                  <a:latin typeface="隶书" pitchFamily="49" charset="-122"/>
                  <a:ea typeface="隶书" pitchFamily="49" charset="-122"/>
                </a:rPr>
                <a:t>下页</a:t>
              </a:r>
            </a:p>
          </p:txBody>
        </p:sp>
        <p:sp>
          <p:nvSpPr>
            <p:cNvPr id="17" name="AutoShape 69">
              <a:hlinkClick r:id="" action="ppaction://hlinkshowjump?jump=previousslide" highlightClick="1"/>
            </p:cNvPr>
            <p:cNvSpPr>
              <a:spLocks noChangeArrowheads="1"/>
            </p:cNvSpPr>
            <p:nvPr userDrawn="1"/>
          </p:nvSpPr>
          <p:spPr bwMode="auto">
            <a:xfrm>
              <a:off x="464408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a:solidFill>
                    <a:srgbClr val="4D4D4D"/>
                  </a:solidFill>
                  <a:latin typeface="隶书" pitchFamily="49" charset="-122"/>
                  <a:ea typeface="隶书" pitchFamily="49" charset="-122"/>
                </a:rPr>
                <a:t>上页</a:t>
              </a:r>
            </a:p>
          </p:txBody>
        </p:sp>
        <p:sp>
          <p:nvSpPr>
            <p:cNvPr id="18" name="AutoShape 69">
              <a:hlinkClick r:id="rId4" action="ppaction://hlinksldjump" highlightClick="1"/>
            </p:cNvPr>
            <p:cNvSpPr>
              <a:spLocks noChangeArrowheads="1"/>
            </p:cNvSpPr>
            <p:nvPr userDrawn="1"/>
          </p:nvSpPr>
          <p:spPr bwMode="auto">
            <a:xfrm>
              <a:off x="680432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smtClean="0">
                  <a:solidFill>
                    <a:srgbClr val="4D4D4D"/>
                  </a:solidFill>
                  <a:latin typeface="隶书" pitchFamily="49" charset="-122"/>
                  <a:ea typeface="隶书" pitchFamily="49" charset="-122"/>
                </a:rPr>
                <a:t>帮助</a:t>
              </a:r>
              <a:endParaRPr lang="zh-CN" altLang="en-US" dirty="0">
                <a:solidFill>
                  <a:srgbClr val="4D4D4D"/>
                </a:solidFill>
                <a:latin typeface="隶书" pitchFamily="49" charset="-122"/>
                <a:ea typeface="隶书" pitchFamily="49" charset="-122"/>
              </a:endParaRPr>
            </a:p>
          </p:txBody>
        </p:sp>
      </p:grpSp>
      <p:sp>
        <p:nvSpPr>
          <p:cNvPr id="21" name="椭圆 20">
            <a:hlinkClick r:id="rId5" action="ppaction://hlinksldjump" highlightClick="1"/>
            <a:hlinkHover r:id="" action="ppaction://noaction" highlightClick="1"/>
          </p:cNvPr>
          <p:cNvSpPr/>
          <p:nvPr userDrawn="1"/>
        </p:nvSpPr>
        <p:spPr>
          <a:xfrm>
            <a:off x="251520" y="6381368"/>
            <a:ext cx="720000" cy="360000"/>
          </a:xfrm>
          <a:prstGeom prst="ellipse">
            <a:avLst/>
          </a:prstGeom>
          <a:solidFill>
            <a:srgbClr val="0E94B4">
              <a:alpha val="50196"/>
            </a:srgbClr>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200" b="1" dirty="0" smtClean="0">
                <a:solidFill>
                  <a:srgbClr val="003366"/>
                </a:solidFill>
                <a:latin typeface="黑体" pitchFamily="49" charset="-122"/>
                <a:ea typeface="黑体" pitchFamily="49" charset="-122"/>
              </a:rPr>
              <a:t>第</a:t>
            </a:r>
            <a:r>
              <a:rPr lang="en-US" altLang="zh-CN" sz="1200" b="1" dirty="0" smtClean="0">
                <a:solidFill>
                  <a:srgbClr val="003366"/>
                </a:solidFill>
                <a:latin typeface="黑体" pitchFamily="49" charset="-122"/>
                <a:ea typeface="黑体" pitchFamily="49" charset="-122"/>
              </a:rPr>
              <a:t>3</a:t>
            </a:r>
            <a:r>
              <a:rPr lang="zh-CN" altLang="en-US" sz="1200" b="1" dirty="0" smtClean="0">
                <a:solidFill>
                  <a:srgbClr val="003366"/>
                </a:solidFill>
                <a:latin typeface="黑体" pitchFamily="49" charset="-122"/>
                <a:ea typeface="黑体" pitchFamily="49" charset="-122"/>
              </a:rPr>
              <a:t>章</a:t>
            </a:r>
            <a:endParaRPr lang="zh-CN" altLang="en-US" sz="1200" b="1" dirty="0">
              <a:solidFill>
                <a:srgbClr val="003366"/>
              </a:solidFill>
              <a:latin typeface="黑体" pitchFamily="49" charset="-122"/>
              <a:ea typeface="黑体" pitchFamily="49" charset="-122"/>
            </a:endParaRPr>
          </a:p>
        </p:txBody>
      </p:sp>
    </p:spTree>
    <p:extLst>
      <p:ext uri="{BB962C8B-B14F-4D97-AF65-F5344CB8AC3E}">
        <p14:creationId xmlns:p14="http://schemas.microsoft.com/office/powerpoint/2010/main" val="17558392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学习目标_仅标题">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9144000" cy="1152128"/>
          </a:xfrm>
          <a:prstGeom prst="rect">
            <a:avLst/>
          </a:prstGeom>
        </p:spPr>
        <p:txBody>
          <a:bodyPr vert="horz" lIns="91440" tIns="45720" rIns="91440" bIns="45720" rtlCol="0" anchor="b">
            <a:noAutofit/>
          </a:bodyPr>
          <a:lstStyle>
            <a:lvl1pPr algn="ctr">
              <a:defRPr lang="en-US" sz="4800" b="1" baseline="0" dirty="0">
                <a:solidFill>
                  <a:srgbClr val="0066FF"/>
                </a:solidFill>
                <a:effectLst>
                  <a:outerShdw blurRad="38100" dist="38100" dir="2700000" algn="tl">
                    <a:srgbClr val="000000">
                      <a:alpha val="43137"/>
                    </a:srgbClr>
                  </a:outerShdw>
                </a:effectLst>
                <a:latin typeface="Times New Roman" pitchFamily="18" charset="0"/>
                <a:ea typeface="隶书" pitchFamily="49" charset="-122"/>
                <a:cs typeface="Times New Roman" pitchFamily="18" charset="0"/>
              </a:defRPr>
            </a:lvl1pPr>
          </a:lstStyle>
          <a:p>
            <a:pPr lvl="0" algn="ctr"/>
            <a:r>
              <a:rPr lang="zh-CN" altLang="en-US" smtClean="0"/>
              <a:t>单击此处编辑母版标题样式</a:t>
            </a:r>
            <a:endParaRPr lang="en-US" dirty="0"/>
          </a:p>
        </p:txBody>
      </p:sp>
      <p:sp>
        <p:nvSpPr>
          <p:cNvPr id="15" name="WordArt 68">
            <a:hlinkHover r:id="" action="ppaction://noaction" highlightClick="1">
              <a:snd r:embed="rId2"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5" name="组合 4"/>
          <p:cNvGrpSpPr/>
          <p:nvPr userDrawn="1"/>
        </p:nvGrpSpPr>
        <p:grpSpPr>
          <a:xfrm>
            <a:off x="-396552" y="-80727"/>
            <a:ext cx="9793088" cy="7001943"/>
            <a:chOff x="-396552" y="-80727"/>
            <a:chExt cx="9793088" cy="7001943"/>
          </a:xfrm>
        </p:grpSpPr>
        <p:sp>
          <p:nvSpPr>
            <p:cNvPr id="14" name="AutoShape 66">
              <a:hlinkClick r:id="" action="ppaction://hlinkshowjump?jump=lastslideviewed" highlightClick="1"/>
            </p:cNvPr>
            <p:cNvSpPr>
              <a:spLocks noChangeArrowheads="1"/>
            </p:cNvSpPr>
            <p:nvPr userDrawn="1"/>
          </p:nvSpPr>
          <p:spPr bwMode="auto">
            <a:xfrm>
              <a:off x="766842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smtClean="0">
                  <a:solidFill>
                    <a:srgbClr val="4D4D4D"/>
                  </a:solidFill>
                  <a:latin typeface="隶书" pitchFamily="49" charset="-122"/>
                  <a:ea typeface="隶书" pitchFamily="49" charset="-122"/>
                </a:rPr>
                <a:t>返回</a:t>
              </a:r>
              <a:endParaRPr lang="zh-CN" altLang="en-US" sz="1800" dirty="0">
                <a:solidFill>
                  <a:srgbClr val="4D4D4D"/>
                </a:solidFill>
                <a:latin typeface="隶书" pitchFamily="49" charset="-122"/>
                <a:ea typeface="隶书" pitchFamily="49" charset="-122"/>
              </a:endParaRPr>
            </a:p>
          </p:txBody>
        </p:sp>
        <p:grpSp>
          <p:nvGrpSpPr>
            <p:cNvPr id="3" name="组合 2"/>
            <p:cNvGrpSpPr/>
            <p:nvPr userDrawn="1"/>
          </p:nvGrpSpPr>
          <p:grpSpPr>
            <a:xfrm>
              <a:off x="-396552" y="-80727"/>
              <a:ext cx="9793088" cy="7001943"/>
              <a:chOff x="-396552" y="-80727"/>
              <a:chExt cx="9793088" cy="7001943"/>
            </a:xfrm>
          </p:grpSpPr>
          <p:grpSp>
            <p:nvGrpSpPr>
              <p:cNvPr id="36" name="组合 35"/>
              <p:cNvGrpSpPr/>
              <p:nvPr userDrawn="1"/>
            </p:nvGrpSpPr>
            <p:grpSpPr>
              <a:xfrm rot="10800000">
                <a:off x="-396552" y="6453336"/>
                <a:ext cx="3563132" cy="467880"/>
                <a:chOff x="6024778" y="-99392"/>
                <a:chExt cx="3563132" cy="672897"/>
              </a:xfrm>
            </p:grpSpPr>
            <p:sp>
              <p:nvSpPr>
                <p:cNvPr id="37" name="Freeform 18"/>
                <p:cNvSpPr>
                  <a:spLocks/>
                </p:cNvSpPr>
                <p:nvPr userDrawn="1"/>
              </p:nvSpPr>
              <p:spPr bwMode="hidden">
                <a:xfrm rot="289506" flipV="1">
                  <a:off x="6024778" y="-99392"/>
                  <a:ext cx="3441341" cy="56491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8" name="Freeform 18"/>
                <p:cNvSpPr>
                  <a:spLocks/>
                </p:cNvSpPr>
                <p:nvPr userDrawn="1"/>
              </p:nvSpPr>
              <p:spPr bwMode="hidden">
                <a:xfrm rot="21366215" flipV="1">
                  <a:off x="6621894" y="40120"/>
                  <a:ext cx="2583866" cy="461279"/>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9" name="Freeform 18"/>
                <p:cNvSpPr>
                  <a:spLocks/>
                </p:cNvSpPr>
                <p:nvPr userDrawn="1"/>
              </p:nvSpPr>
              <p:spPr bwMode="hidden">
                <a:xfrm rot="21072894" flipV="1">
                  <a:off x="7355063" y="46658"/>
                  <a:ext cx="22328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0" name="Freeform 18"/>
                <p:cNvSpPr>
                  <a:spLocks/>
                </p:cNvSpPr>
                <p:nvPr userDrawn="1"/>
              </p:nvSpPr>
              <p:spPr bwMode="hidden">
                <a:xfrm rot="20545305" flipV="1">
                  <a:off x="8255793" y="79204"/>
                  <a:ext cx="12591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nvGrpSpPr>
              <p:cNvPr id="41" name="组合 40"/>
              <p:cNvGrpSpPr/>
              <p:nvPr userDrawn="1"/>
            </p:nvGrpSpPr>
            <p:grpSpPr>
              <a:xfrm>
                <a:off x="6193444" y="-80727"/>
                <a:ext cx="3203092" cy="507447"/>
                <a:chOff x="6156176" y="-80727"/>
                <a:chExt cx="3203092" cy="606480"/>
              </a:xfrm>
            </p:grpSpPr>
            <p:sp>
              <p:nvSpPr>
                <p:cNvPr id="42" name="Freeform 18"/>
                <p:cNvSpPr>
                  <a:spLocks/>
                </p:cNvSpPr>
                <p:nvPr userDrawn="1"/>
              </p:nvSpPr>
              <p:spPr bwMode="hidden">
                <a:xfrm rot="289506" flipV="1">
                  <a:off x="6156176" y="-80727"/>
                  <a:ext cx="3093607" cy="483567"/>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3" name="Freeform 18"/>
                <p:cNvSpPr>
                  <a:spLocks/>
                </p:cNvSpPr>
                <p:nvPr userDrawn="1"/>
              </p:nvSpPr>
              <p:spPr bwMode="hidden">
                <a:xfrm rot="21366215" flipV="1">
                  <a:off x="6692956" y="69175"/>
                  <a:ext cx="2322777" cy="39485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4" name="Freeform 18"/>
                <p:cNvSpPr>
                  <a:spLocks/>
                </p:cNvSpPr>
                <p:nvPr userDrawn="1"/>
              </p:nvSpPr>
              <p:spPr bwMode="hidden">
                <a:xfrm rot="21072894" flipV="1">
                  <a:off x="7352041" y="74772"/>
                  <a:ext cx="2007227"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5" name="Freeform 18"/>
                <p:cNvSpPr>
                  <a:spLocks/>
                </p:cNvSpPr>
                <p:nvPr userDrawn="1"/>
              </p:nvSpPr>
              <p:spPr bwMode="hidden">
                <a:xfrm rot="20545305" flipV="1">
                  <a:off x="8161756" y="102631"/>
                  <a:ext cx="1131915"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6" name="Freeform 18"/>
                <p:cNvSpPr>
                  <a:spLocks/>
                </p:cNvSpPr>
                <p:nvPr/>
              </p:nvSpPr>
              <p:spPr bwMode="hidden">
                <a:xfrm rot="19383611" flipV="1">
                  <a:off x="8673645" y="112348"/>
                  <a:ext cx="648000" cy="3960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grpSp>
      <p:sp>
        <p:nvSpPr>
          <p:cNvPr id="19" name="AutoShape 69">
            <a:hlinkClick r:id="rId3" action="ppaction://hlinksldjump" highlightClick="1"/>
          </p:cNvPr>
          <p:cNvSpPr>
            <a:spLocks noChangeArrowheads="1"/>
          </p:cNvSpPr>
          <p:nvPr userDrawn="1"/>
        </p:nvSpPr>
        <p:spPr bwMode="auto">
          <a:xfrm>
            <a:off x="658830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smtClean="0">
                <a:solidFill>
                  <a:srgbClr val="4D4D4D"/>
                </a:solidFill>
                <a:latin typeface="隶书" pitchFamily="49" charset="-122"/>
                <a:ea typeface="隶书" pitchFamily="49" charset="-122"/>
              </a:rPr>
              <a:t>目录</a:t>
            </a:r>
            <a:endParaRPr lang="zh-CN" altLang="en-US" dirty="0">
              <a:solidFill>
                <a:srgbClr val="4D4D4D"/>
              </a:solidFill>
              <a:latin typeface="隶书" pitchFamily="49" charset="-122"/>
              <a:ea typeface="隶书" pitchFamily="49" charset="-122"/>
            </a:endParaRPr>
          </a:p>
        </p:txBody>
      </p:sp>
    </p:spTree>
    <p:extLst>
      <p:ext uri="{BB962C8B-B14F-4D97-AF65-F5344CB8AC3E}">
        <p14:creationId xmlns:p14="http://schemas.microsoft.com/office/powerpoint/2010/main" val="4118807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帮助">
    <p:spTree>
      <p:nvGrpSpPr>
        <p:cNvPr id="1" name=""/>
        <p:cNvGrpSpPr/>
        <p:nvPr/>
      </p:nvGrpSpPr>
      <p:grpSpPr>
        <a:xfrm>
          <a:off x="0" y="0"/>
          <a:ext cx="0" cy="0"/>
          <a:chOff x="0" y="0"/>
          <a:chExt cx="0" cy="0"/>
        </a:xfrm>
      </p:grpSpPr>
      <p:sp>
        <p:nvSpPr>
          <p:cNvPr id="2" name="Title 1"/>
          <p:cNvSpPr>
            <a:spLocks noGrp="1"/>
          </p:cNvSpPr>
          <p:nvPr>
            <p:ph type="title"/>
          </p:nvPr>
        </p:nvSpPr>
        <p:spPr>
          <a:xfrm>
            <a:off x="0" y="-99392"/>
            <a:ext cx="9144000" cy="1152128"/>
          </a:xfrm>
          <a:prstGeom prst="rect">
            <a:avLst/>
          </a:prstGeom>
        </p:spPr>
        <p:txBody>
          <a:bodyPr vert="horz" lIns="91440" tIns="45720" rIns="91440" bIns="45720" rtlCol="0" anchor="b">
            <a:noAutofit/>
          </a:bodyPr>
          <a:lstStyle>
            <a:lvl1pPr algn="ctr">
              <a:defRPr lang="en-US" sz="4800" b="1" baseline="0" dirty="0">
                <a:solidFill>
                  <a:srgbClr val="0066FF"/>
                </a:solidFill>
                <a:effectLst>
                  <a:outerShdw blurRad="38100" dist="38100" dir="2700000" algn="tl">
                    <a:srgbClr val="000000">
                      <a:alpha val="43137"/>
                    </a:srgbClr>
                  </a:outerShdw>
                </a:effectLst>
                <a:latin typeface="Times New Roman" pitchFamily="18" charset="0"/>
                <a:ea typeface="隶书" pitchFamily="49" charset="-122"/>
                <a:cs typeface="Times New Roman" pitchFamily="18" charset="0"/>
              </a:defRPr>
            </a:lvl1pPr>
          </a:lstStyle>
          <a:p>
            <a:pPr lvl="0" algn="ctr"/>
            <a:r>
              <a:rPr lang="zh-CN" altLang="en-US" smtClean="0"/>
              <a:t>单击此处编辑母版标题样式</a:t>
            </a:r>
            <a:endParaRPr lang="en-US" dirty="0"/>
          </a:p>
        </p:txBody>
      </p:sp>
      <p:sp>
        <p:nvSpPr>
          <p:cNvPr id="15" name="WordArt 68">
            <a:hlinkHover r:id="" action="ppaction://noaction" highlightClick="1">
              <a:snd r:embed="rId2"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5" name="组合 4"/>
          <p:cNvGrpSpPr/>
          <p:nvPr userDrawn="1"/>
        </p:nvGrpSpPr>
        <p:grpSpPr>
          <a:xfrm>
            <a:off x="-396552" y="-80727"/>
            <a:ext cx="9793088" cy="7001943"/>
            <a:chOff x="-396552" y="-80727"/>
            <a:chExt cx="9793088" cy="7001943"/>
          </a:xfrm>
        </p:grpSpPr>
        <p:sp>
          <p:nvSpPr>
            <p:cNvPr id="14" name="AutoShape 66">
              <a:hlinkClick r:id="" action="ppaction://hlinkshowjump?jump=lastslideviewed" highlightClick="1"/>
            </p:cNvPr>
            <p:cNvSpPr>
              <a:spLocks noChangeArrowheads="1"/>
            </p:cNvSpPr>
            <p:nvPr userDrawn="1"/>
          </p:nvSpPr>
          <p:spPr bwMode="auto">
            <a:xfrm>
              <a:off x="766842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smtClean="0">
                  <a:solidFill>
                    <a:srgbClr val="4D4D4D"/>
                  </a:solidFill>
                  <a:latin typeface="隶书" pitchFamily="49" charset="-122"/>
                  <a:ea typeface="隶书" pitchFamily="49" charset="-122"/>
                </a:rPr>
                <a:t>返回</a:t>
              </a:r>
              <a:endParaRPr lang="zh-CN" altLang="en-US" sz="1800" dirty="0">
                <a:solidFill>
                  <a:srgbClr val="4D4D4D"/>
                </a:solidFill>
                <a:latin typeface="隶书" pitchFamily="49" charset="-122"/>
                <a:ea typeface="隶书" pitchFamily="49" charset="-122"/>
              </a:endParaRPr>
            </a:p>
          </p:txBody>
        </p:sp>
        <p:grpSp>
          <p:nvGrpSpPr>
            <p:cNvPr id="3" name="组合 2"/>
            <p:cNvGrpSpPr/>
            <p:nvPr userDrawn="1"/>
          </p:nvGrpSpPr>
          <p:grpSpPr>
            <a:xfrm>
              <a:off x="-396552" y="-80727"/>
              <a:ext cx="9793088" cy="7001943"/>
              <a:chOff x="-396552" y="-80727"/>
              <a:chExt cx="9793088" cy="7001943"/>
            </a:xfrm>
          </p:grpSpPr>
          <p:grpSp>
            <p:nvGrpSpPr>
              <p:cNvPr id="36" name="组合 35"/>
              <p:cNvGrpSpPr/>
              <p:nvPr userDrawn="1"/>
            </p:nvGrpSpPr>
            <p:grpSpPr>
              <a:xfrm rot="10800000">
                <a:off x="-396552" y="6453336"/>
                <a:ext cx="3563132" cy="467880"/>
                <a:chOff x="6024778" y="-99392"/>
                <a:chExt cx="3563132" cy="672897"/>
              </a:xfrm>
            </p:grpSpPr>
            <p:sp>
              <p:nvSpPr>
                <p:cNvPr id="37" name="Freeform 18"/>
                <p:cNvSpPr>
                  <a:spLocks/>
                </p:cNvSpPr>
                <p:nvPr userDrawn="1"/>
              </p:nvSpPr>
              <p:spPr bwMode="hidden">
                <a:xfrm rot="289506" flipV="1">
                  <a:off x="6024778" y="-99392"/>
                  <a:ext cx="3441341" cy="56491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8" name="Freeform 18"/>
                <p:cNvSpPr>
                  <a:spLocks/>
                </p:cNvSpPr>
                <p:nvPr userDrawn="1"/>
              </p:nvSpPr>
              <p:spPr bwMode="hidden">
                <a:xfrm rot="21366215" flipV="1">
                  <a:off x="6621894" y="40120"/>
                  <a:ext cx="2583866" cy="461279"/>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9" name="Freeform 18"/>
                <p:cNvSpPr>
                  <a:spLocks/>
                </p:cNvSpPr>
                <p:nvPr userDrawn="1"/>
              </p:nvSpPr>
              <p:spPr bwMode="hidden">
                <a:xfrm rot="21072894" flipV="1">
                  <a:off x="7355063" y="46658"/>
                  <a:ext cx="22328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0" name="Freeform 18"/>
                <p:cNvSpPr>
                  <a:spLocks/>
                </p:cNvSpPr>
                <p:nvPr userDrawn="1"/>
              </p:nvSpPr>
              <p:spPr bwMode="hidden">
                <a:xfrm rot="20545305" flipV="1">
                  <a:off x="8255793" y="79204"/>
                  <a:ext cx="12591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nvGrpSpPr>
              <p:cNvPr id="41" name="组合 40"/>
              <p:cNvGrpSpPr/>
              <p:nvPr userDrawn="1"/>
            </p:nvGrpSpPr>
            <p:grpSpPr>
              <a:xfrm>
                <a:off x="6193444" y="-80727"/>
                <a:ext cx="3203092" cy="507447"/>
                <a:chOff x="6156176" y="-80727"/>
                <a:chExt cx="3203092" cy="606480"/>
              </a:xfrm>
            </p:grpSpPr>
            <p:sp>
              <p:nvSpPr>
                <p:cNvPr id="42" name="Freeform 18"/>
                <p:cNvSpPr>
                  <a:spLocks/>
                </p:cNvSpPr>
                <p:nvPr userDrawn="1"/>
              </p:nvSpPr>
              <p:spPr bwMode="hidden">
                <a:xfrm rot="289506" flipV="1">
                  <a:off x="6156176" y="-80727"/>
                  <a:ext cx="3093607" cy="483567"/>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3" name="Freeform 18"/>
                <p:cNvSpPr>
                  <a:spLocks/>
                </p:cNvSpPr>
                <p:nvPr userDrawn="1"/>
              </p:nvSpPr>
              <p:spPr bwMode="hidden">
                <a:xfrm rot="21366215" flipV="1">
                  <a:off x="6692956" y="69175"/>
                  <a:ext cx="2322777" cy="39485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4" name="Freeform 18"/>
                <p:cNvSpPr>
                  <a:spLocks/>
                </p:cNvSpPr>
                <p:nvPr userDrawn="1"/>
              </p:nvSpPr>
              <p:spPr bwMode="hidden">
                <a:xfrm rot="21072894" flipV="1">
                  <a:off x="7352041" y="74772"/>
                  <a:ext cx="2007227"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5" name="Freeform 18"/>
                <p:cNvSpPr>
                  <a:spLocks/>
                </p:cNvSpPr>
                <p:nvPr userDrawn="1"/>
              </p:nvSpPr>
              <p:spPr bwMode="hidden">
                <a:xfrm rot="20545305" flipV="1">
                  <a:off x="8161756" y="102631"/>
                  <a:ext cx="1131915"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6" name="Freeform 18"/>
                <p:cNvSpPr>
                  <a:spLocks/>
                </p:cNvSpPr>
                <p:nvPr/>
              </p:nvSpPr>
              <p:spPr bwMode="hidden">
                <a:xfrm rot="19383611" flipV="1">
                  <a:off x="8673645" y="112348"/>
                  <a:ext cx="648000" cy="3960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grpSp>
      <p:grpSp>
        <p:nvGrpSpPr>
          <p:cNvPr id="20" name="组合 19"/>
          <p:cNvGrpSpPr/>
          <p:nvPr userDrawn="1"/>
        </p:nvGrpSpPr>
        <p:grpSpPr>
          <a:xfrm>
            <a:off x="291996" y="980728"/>
            <a:ext cx="8568952" cy="5375434"/>
            <a:chOff x="291996" y="980728"/>
            <a:chExt cx="8568952" cy="5375434"/>
          </a:xfrm>
        </p:grpSpPr>
        <p:grpSp>
          <p:nvGrpSpPr>
            <p:cNvPr id="21" name="组合 20"/>
            <p:cNvGrpSpPr/>
            <p:nvPr/>
          </p:nvGrpSpPr>
          <p:grpSpPr>
            <a:xfrm>
              <a:off x="291996" y="2252162"/>
              <a:ext cx="8568952" cy="4104000"/>
              <a:chOff x="291996" y="2540194"/>
              <a:chExt cx="8568952" cy="4104000"/>
            </a:xfrm>
          </p:grpSpPr>
          <p:sp>
            <p:nvSpPr>
              <p:cNvPr id="34" name="Rectangle 19"/>
              <p:cNvSpPr>
                <a:spLocks noChangeArrowheads="1"/>
              </p:cNvSpPr>
              <p:nvPr/>
            </p:nvSpPr>
            <p:spPr bwMode="auto">
              <a:xfrm>
                <a:off x="291996" y="2540194"/>
                <a:ext cx="8568952" cy="4104000"/>
              </a:xfrm>
              <a:prstGeom prst="rect">
                <a:avLst/>
              </a:prstGeom>
              <a:solidFill>
                <a:srgbClr val="EAEAEA">
                  <a:alpha val="50196"/>
                </a:srgbClr>
              </a:solidFill>
              <a:ln w="38100">
                <a:solidFill>
                  <a:srgbClr val="00B050"/>
                </a:solidFill>
                <a:prstDash val="sysDot"/>
                <a:miter lim="800000"/>
                <a:headEnd/>
                <a:tailEnd/>
              </a:ln>
              <a:effectLst/>
              <a:extLst/>
            </p:spPr>
            <p:txBody>
              <a:bodyPr wrap="none" anchor="ctr"/>
              <a:lstStyle/>
              <a:p>
                <a:pPr>
                  <a:lnSpc>
                    <a:spcPct val="90000"/>
                  </a:lnSpc>
                  <a:buFontTx/>
                  <a:buNone/>
                </a:pPr>
                <a:endParaRPr lang="zh-CN" altLang="zh-CN" sz="2800" spc="-500" dirty="0">
                  <a:solidFill>
                    <a:srgbClr val="000066"/>
                  </a:solidFill>
                  <a:latin typeface="Times New Roman" pitchFamily="18" charset="0"/>
                  <a:ea typeface="华文楷体" pitchFamily="2" charset="-122"/>
                </a:endParaRPr>
              </a:p>
            </p:txBody>
          </p:sp>
          <p:sp>
            <p:nvSpPr>
              <p:cNvPr id="35" name="Text Box 18"/>
              <p:cNvSpPr txBox="1">
                <a:spLocks noChangeArrowheads="1"/>
              </p:cNvSpPr>
              <p:nvPr/>
            </p:nvSpPr>
            <p:spPr bwMode="auto">
              <a:xfrm>
                <a:off x="291996" y="2564904"/>
                <a:ext cx="8424936" cy="40680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lnSpc>
                    <a:spcPct val="90000"/>
                  </a:lnSpc>
                  <a:spcBef>
                    <a:spcPts val="200"/>
                  </a:spcBef>
                  <a:spcAft>
                    <a:spcPts val="800"/>
                  </a:spcAft>
                  <a:buBlip>
                    <a:blip r:embed="rId3"/>
                  </a:buBlip>
                </a:pPr>
                <a:r>
                  <a:rPr lang="zh-CN" altLang="en-US" sz="2800" spc="-150" dirty="0" smtClean="0">
                    <a:solidFill>
                      <a:srgbClr val="000066"/>
                    </a:solidFill>
                    <a:latin typeface="Times New Roman" pitchFamily="18" charset="0"/>
                    <a:ea typeface="隶书" pitchFamily="49" charset="-122"/>
                  </a:rPr>
                  <a:t>若选择</a:t>
                </a:r>
                <a:r>
                  <a:rPr lang="zh-CN" altLang="en-US" sz="2800" spc="-150" dirty="0">
                    <a:solidFill>
                      <a:srgbClr val="000066"/>
                    </a:solidFill>
                    <a:latin typeface="Times New Roman" pitchFamily="18" charset="0"/>
                    <a:ea typeface="隶书" pitchFamily="49" charset="-122"/>
                  </a:rPr>
                  <a:t>学习内容，可移动鼠标至</a:t>
                </a:r>
                <a:r>
                  <a:rPr lang="zh-CN" altLang="en-US" sz="2800" spc="-150" dirty="0" smtClean="0">
                    <a:solidFill>
                      <a:srgbClr val="000066"/>
                    </a:solidFill>
                    <a:latin typeface="Times New Roman" pitchFamily="18" charset="0"/>
                    <a:ea typeface="隶书" pitchFamily="49" charset="-122"/>
                  </a:rPr>
                  <a:t>相关</a:t>
                </a:r>
                <a:r>
                  <a:rPr lang="zh-CN" altLang="en-US" sz="2800" spc="-150" dirty="0">
                    <a:solidFill>
                      <a:srgbClr val="000066"/>
                    </a:solidFill>
                    <a:latin typeface="Times New Roman" pitchFamily="18" charset="0"/>
                    <a:ea typeface="隶书" pitchFamily="49" charset="-122"/>
                  </a:rPr>
                  <a:t>目录</a:t>
                </a:r>
                <a:r>
                  <a:rPr lang="zh-CN" altLang="en-US" sz="2800" spc="-150" dirty="0" smtClean="0">
                    <a:solidFill>
                      <a:srgbClr val="0000CC"/>
                    </a:solidFill>
                    <a:latin typeface="Times New Roman" pitchFamily="18" charset="0"/>
                    <a:ea typeface="隶书" pitchFamily="49" charset="-122"/>
                  </a:rPr>
                  <a:t>选项</a:t>
                </a:r>
                <a:r>
                  <a:rPr lang="zh-CN" altLang="en-US" sz="2800" spc="-150" dirty="0" smtClean="0">
                    <a:solidFill>
                      <a:srgbClr val="000066"/>
                    </a:solidFill>
                    <a:latin typeface="Times New Roman" pitchFamily="18" charset="0"/>
                    <a:ea typeface="隶书" pitchFamily="49" charset="-122"/>
                  </a:rPr>
                  <a:t>单击。</a:t>
                </a:r>
                <a:endParaRPr lang="zh-CN" altLang="en-US" sz="2800" spc="-150" dirty="0">
                  <a:solidFill>
                    <a:srgbClr val="000066"/>
                  </a:solidFill>
                  <a:latin typeface="Times New Roman" pitchFamily="18" charset="0"/>
                  <a:ea typeface="隶书" pitchFamily="49" charset="-122"/>
                </a:endParaRPr>
              </a:p>
              <a:p>
                <a:pPr marL="457200" indent="-457200" algn="just">
                  <a:lnSpc>
                    <a:spcPct val="90000"/>
                  </a:lnSpc>
                  <a:spcBef>
                    <a:spcPts val="200"/>
                  </a:spcBef>
                  <a:spcAft>
                    <a:spcPts val="800"/>
                  </a:spcAft>
                  <a:buBlip>
                    <a:blip r:embed="rId3"/>
                  </a:buBlip>
                </a:pPr>
                <a:r>
                  <a:rPr lang="zh-CN" altLang="en-US" sz="2800" spc="-150" dirty="0">
                    <a:solidFill>
                      <a:srgbClr val="000066"/>
                    </a:solidFill>
                    <a:latin typeface="Times New Roman" pitchFamily="18" charset="0"/>
                    <a:ea typeface="隶书" pitchFamily="49" charset="-122"/>
                  </a:rPr>
                  <a:t>单击“</a:t>
                </a:r>
                <a:r>
                  <a:rPr lang="zh-CN" altLang="en-US" sz="2800" spc="-150" dirty="0">
                    <a:solidFill>
                      <a:srgbClr val="0000CC"/>
                    </a:solidFill>
                    <a:latin typeface="Times New Roman" pitchFamily="18" charset="0"/>
                    <a:ea typeface="隶书" pitchFamily="49" charset="-122"/>
                  </a:rPr>
                  <a:t>上页</a:t>
                </a:r>
                <a:r>
                  <a:rPr lang="zh-CN" altLang="en-US" sz="2800" spc="-1500" dirty="0">
                    <a:solidFill>
                      <a:srgbClr val="000066"/>
                    </a:solidFill>
                    <a:latin typeface="Times New Roman" pitchFamily="18" charset="0"/>
                    <a:ea typeface="隶书" pitchFamily="49" charset="-122"/>
                  </a:rPr>
                  <a:t>”、</a:t>
                </a:r>
                <a:r>
                  <a:rPr lang="zh-CN" altLang="en-US" sz="2800" spc="-1500" dirty="0" smtClean="0">
                    <a:solidFill>
                      <a:srgbClr val="000066"/>
                    </a:solidFill>
                    <a:latin typeface="Times New Roman" pitchFamily="18" charset="0"/>
                    <a:ea typeface="隶书" pitchFamily="49" charset="-122"/>
                  </a:rPr>
                  <a:t>“</a:t>
                </a:r>
                <a:r>
                  <a:rPr lang="zh-CN" altLang="en-US" sz="2800" spc="-150" dirty="0" smtClean="0">
                    <a:solidFill>
                      <a:srgbClr val="000066"/>
                    </a:solidFill>
                    <a:latin typeface="Times New Roman" pitchFamily="18" charset="0"/>
                    <a:ea typeface="隶书" pitchFamily="49" charset="-122"/>
                  </a:rPr>
                  <a:t> </a:t>
                </a:r>
                <a:r>
                  <a:rPr lang="zh-CN" altLang="en-US" sz="2800" spc="-150" dirty="0" smtClean="0">
                    <a:solidFill>
                      <a:srgbClr val="0000CC"/>
                    </a:solidFill>
                    <a:latin typeface="Times New Roman" pitchFamily="18" charset="0"/>
                    <a:ea typeface="隶书" pitchFamily="49" charset="-122"/>
                  </a:rPr>
                  <a:t>下页</a:t>
                </a:r>
                <a:r>
                  <a:rPr lang="zh-CN" altLang="en-US" sz="2800" spc="-150" dirty="0" smtClean="0">
                    <a:solidFill>
                      <a:srgbClr val="000066"/>
                    </a:solidFill>
                    <a:latin typeface="Times New Roman" pitchFamily="18" charset="0"/>
                    <a:ea typeface="隶书" pitchFamily="49" charset="-122"/>
                  </a:rPr>
                  <a:t>”</a:t>
                </a:r>
                <a:r>
                  <a:rPr lang="zh-CN" altLang="en-US" sz="2800" spc="-150" dirty="0">
                    <a:solidFill>
                      <a:srgbClr val="000066"/>
                    </a:solidFill>
                    <a:latin typeface="Times New Roman" pitchFamily="18" charset="0"/>
                    <a:ea typeface="隶书" pitchFamily="49" charset="-122"/>
                  </a:rPr>
                  <a:t>按钮</a:t>
                </a:r>
                <a:r>
                  <a:rPr lang="zh-CN" altLang="en-US" sz="2800" spc="-150" dirty="0" smtClean="0">
                    <a:solidFill>
                      <a:srgbClr val="000066"/>
                    </a:solidFill>
                    <a:latin typeface="Times New Roman" pitchFamily="18" charset="0"/>
                    <a:ea typeface="隶书" pitchFamily="49" charset="-122"/>
                  </a:rPr>
                  <a:t>可前后</a:t>
                </a:r>
                <a:r>
                  <a:rPr lang="zh-CN" altLang="en-US" sz="2800" spc="-150" dirty="0">
                    <a:solidFill>
                      <a:srgbClr val="000066"/>
                    </a:solidFill>
                    <a:latin typeface="Times New Roman" pitchFamily="18" charset="0"/>
                    <a:ea typeface="隶书" pitchFamily="49" charset="-122"/>
                  </a:rPr>
                  <a:t>翻页选择</a:t>
                </a:r>
                <a:r>
                  <a:rPr lang="zh-CN" altLang="en-US" sz="2800" spc="-150" dirty="0" smtClean="0">
                    <a:solidFill>
                      <a:srgbClr val="000066"/>
                    </a:solidFill>
                    <a:latin typeface="Times New Roman" pitchFamily="18" charset="0"/>
                    <a:ea typeface="隶书" pitchFamily="49" charset="-122"/>
                  </a:rPr>
                  <a:t>学习，单击</a:t>
                </a:r>
                <a:r>
                  <a:rPr lang="zh-CN" altLang="en-US" sz="2800" spc="-150" dirty="0">
                    <a:solidFill>
                      <a:srgbClr val="000066"/>
                    </a:solidFill>
                    <a:latin typeface="Times New Roman" pitchFamily="18" charset="0"/>
                    <a:ea typeface="隶书" pitchFamily="49" charset="-122"/>
                  </a:rPr>
                  <a:t>鼠标或</a:t>
                </a:r>
                <a:r>
                  <a:rPr lang="zh-CN" altLang="en-US" sz="2800" spc="-150" dirty="0" smtClean="0">
                    <a:solidFill>
                      <a:srgbClr val="000066"/>
                    </a:solidFill>
                    <a:latin typeface="Times New Roman" pitchFamily="18" charset="0"/>
                    <a:ea typeface="隶书" pitchFamily="49" charset="-122"/>
                  </a:rPr>
                  <a:t>空格、回车等键</a:t>
                </a:r>
                <a:r>
                  <a:rPr lang="zh-CN" altLang="en-US" sz="2800" spc="-150" dirty="0">
                    <a:solidFill>
                      <a:srgbClr val="000066"/>
                    </a:solidFill>
                    <a:latin typeface="Times New Roman" pitchFamily="18" charset="0"/>
                    <a:ea typeface="隶书" pitchFamily="49" charset="-122"/>
                  </a:rPr>
                  <a:t>可顺序学习。</a:t>
                </a:r>
              </a:p>
              <a:p>
                <a:pPr marL="457200" indent="-457200" algn="just">
                  <a:lnSpc>
                    <a:spcPct val="90000"/>
                  </a:lnSpc>
                  <a:spcBef>
                    <a:spcPts val="200"/>
                  </a:spcBef>
                  <a:spcAft>
                    <a:spcPts val="800"/>
                  </a:spcAft>
                  <a:buBlip>
                    <a:blip r:embed="rId3"/>
                  </a:buBlip>
                </a:pPr>
                <a:r>
                  <a:rPr lang="zh-CN" altLang="en-US" sz="2800" spc="-150" dirty="0" smtClean="0">
                    <a:solidFill>
                      <a:srgbClr val="000066"/>
                    </a:solidFill>
                    <a:latin typeface="Times New Roman" pitchFamily="18" charset="0"/>
                    <a:ea typeface="隶书" pitchFamily="49" charset="-122"/>
                  </a:rPr>
                  <a:t>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目录</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按钮可转至章目录，单击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帮助</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按钮可转到帮助</a:t>
                </a:r>
                <a:r>
                  <a:rPr lang="zh-CN" altLang="en-US" sz="2800" spc="-150" dirty="0">
                    <a:solidFill>
                      <a:srgbClr val="000066"/>
                    </a:solidFill>
                    <a:latin typeface="隶书" pitchFamily="49" charset="-122"/>
                    <a:ea typeface="隶书" pitchFamily="49" charset="-122"/>
                  </a:rPr>
                  <a:t>页</a:t>
                </a:r>
                <a:r>
                  <a:rPr lang="zh-CN" altLang="en-US" sz="2800" spc="-150" dirty="0" smtClean="0">
                    <a:solidFill>
                      <a:srgbClr val="000066"/>
                    </a:solidFill>
                    <a:latin typeface="隶书" pitchFamily="49" charset="-122"/>
                    <a:ea typeface="隶书" pitchFamily="49" charset="-122"/>
                  </a:rPr>
                  <a:t>，单击</a:t>
                </a:r>
                <a:r>
                  <a:rPr lang="zh-CN" altLang="en-US" sz="2800" spc="-150" dirty="0">
                    <a:solidFill>
                      <a:srgbClr val="000066"/>
                    </a:solidFill>
                    <a:latin typeface="隶书" pitchFamily="49" charset="-122"/>
                    <a:ea typeface="隶书" pitchFamily="49" charset="-122"/>
                  </a:rPr>
                  <a:t>“</a:t>
                </a:r>
                <a:r>
                  <a:rPr lang="zh-CN" altLang="en-US" sz="2800" spc="-150" dirty="0">
                    <a:solidFill>
                      <a:srgbClr val="0000CC"/>
                    </a:solidFill>
                    <a:latin typeface="隶书" pitchFamily="49" charset="-122"/>
                    <a:ea typeface="隶书" pitchFamily="49" charset="-122"/>
                  </a:rPr>
                  <a:t>返回</a:t>
                </a:r>
                <a:r>
                  <a:rPr lang="zh-CN" altLang="en-US" sz="2800" spc="-150" dirty="0">
                    <a:solidFill>
                      <a:srgbClr val="000066"/>
                    </a:solidFill>
                    <a:latin typeface="隶书" pitchFamily="49" charset="-122"/>
                    <a:ea typeface="隶书" pitchFamily="49" charset="-122"/>
                  </a:rPr>
                  <a:t>”按钮可返回继续学习。</a:t>
                </a:r>
              </a:p>
              <a:p>
                <a:pPr marL="457200" indent="-457200" algn="just">
                  <a:lnSpc>
                    <a:spcPct val="90000"/>
                  </a:lnSpc>
                  <a:spcBef>
                    <a:spcPts val="200"/>
                  </a:spcBef>
                  <a:spcAft>
                    <a:spcPts val="800"/>
                  </a:spcAft>
                  <a:buBlip>
                    <a:blip r:embed="rId3"/>
                  </a:buBlip>
                </a:pPr>
                <a:r>
                  <a:rPr lang="zh-CN" altLang="en-US" sz="2800" spc="-150" dirty="0" smtClean="0">
                    <a:solidFill>
                      <a:srgbClr val="000066"/>
                    </a:solidFill>
                    <a:latin typeface="隶书" pitchFamily="49" charset="-122"/>
                    <a:ea typeface="隶书" pitchFamily="49" charset="-122"/>
                  </a:rPr>
                  <a:t>在</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习题与思考</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页，单击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答案</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按钮可在填空处显示参考答案，单击</a:t>
                </a:r>
                <a:r>
                  <a:rPr lang="zh-CN" altLang="en-US" sz="2800" spc="-150" dirty="0" smtClean="0">
                    <a:solidFill>
                      <a:srgbClr val="0000CC"/>
                    </a:solidFill>
                    <a:latin typeface="隶书" pitchFamily="49" charset="-122"/>
                    <a:ea typeface="隶书" pitchFamily="49" charset="-122"/>
                  </a:rPr>
                  <a:t>填空处</a:t>
                </a:r>
                <a:r>
                  <a:rPr lang="zh-CN" altLang="en-US" sz="2800" spc="-150" dirty="0" smtClean="0">
                    <a:solidFill>
                      <a:srgbClr val="000066"/>
                    </a:solidFill>
                    <a:latin typeface="隶书" pitchFamily="49" charset="-122"/>
                    <a:ea typeface="隶书" pitchFamily="49" charset="-122"/>
                  </a:rPr>
                  <a:t>可短暂显示参考答案。</a:t>
                </a:r>
                <a:endParaRPr lang="en-US" altLang="zh-CN" sz="2800" spc="-150" dirty="0" smtClean="0">
                  <a:solidFill>
                    <a:srgbClr val="000066"/>
                  </a:solidFill>
                  <a:latin typeface="隶书" pitchFamily="49" charset="-122"/>
                  <a:ea typeface="隶书" pitchFamily="49" charset="-122"/>
                </a:endParaRPr>
              </a:p>
              <a:p>
                <a:pPr marL="457200" indent="-457200">
                  <a:lnSpc>
                    <a:spcPct val="90000"/>
                  </a:lnSpc>
                  <a:spcBef>
                    <a:spcPts val="200"/>
                  </a:spcBef>
                  <a:spcAft>
                    <a:spcPts val="800"/>
                  </a:spcAft>
                  <a:buBlip>
                    <a:blip r:embed="rId3"/>
                  </a:buBlip>
                </a:pPr>
                <a:r>
                  <a:rPr lang="zh-CN" altLang="en-US" sz="2800" spc="-150" dirty="0" smtClean="0">
                    <a:solidFill>
                      <a:srgbClr val="000066"/>
                    </a:solidFill>
                    <a:latin typeface="隶书" pitchFamily="49" charset="-122"/>
                    <a:ea typeface="隶书" pitchFamily="49" charset="-122"/>
                  </a:rPr>
                  <a:t>在各</a:t>
                </a:r>
                <a:r>
                  <a:rPr lang="zh-CN" altLang="en-US" sz="2800" spc="-150" dirty="0" smtClean="0">
                    <a:solidFill>
                      <a:srgbClr val="000066"/>
                    </a:solidFill>
                    <a:latin typeface="隶书" pitchFamily="49" charset="-122"/>
                    <a:ea typeface="隶书" pitchFamily="49" charset="-122"/>
                  </a:rPr>
                  <a:t>章目录页</a:t>
                </a:r>
                <a:r>
                  <a:rPr lang="zh-CN" altLang="en-US" sz="2800" spc="-150" dirty="0" smtClean="0">
                    <a:solidFill>
                      <a:srgbClr val="000066"/>
                    </a:solidFill>
                    <a:latin typeface="隶书" pitchFamily="49" charset="-122"/>
                    <a:ea typeface="隶书" pitchFamily="49" charset="-122"/>
                  </a:rPr>
                  <a:t>，单击</a:t>
                </a:r>
                <a:r>
                  <a:rPr lang="en-US" altLang="zh-CN" sz="2800" spc="-150" dirty="0" smtClean="0">
                    <a:solidFill>
                      <a:srgbClr val="000066"/>
                    </a:solidFill>
                    <a:latin typeface="隶书" pitchFamily="49" charset="-122"/>
                    <a:ea typeface="隶书" pitchFamily="49" charset="-122"/>
                  </a:rPr>
                  <a:t>“</a:t>
                </a:r>
                <a:r>
                  <a:rPr lang="zh-CN" altLang="en-US" sz="2800" spc="-150" dirty="0">
                    <a:solidFill>
                      <a:srgbClr val="0000CC"/>
                    </a:solidFill>
                    <a:latin typeface="隶书" pitchFamily="49" charset="-122"/>
                    <a:ea typeface="隶书" pitchFamily="49" charset="-122"/>
                  </a:rPr>
                  <a:t>学习目标</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按钮可了解本章的学习内容和要求。</a:t>
                </a:r>
                <a:endParaRPr lang="zh-CN" altLang="en-US" sz="2800" spc="-150" dirty="0">
                  <a:solidFill>
                    <a:srgbClr val="000066"/>
                  </a:solidFill>
                  <a:latin typeface="隶书" pitchFamily="49" charset="-122"/>
                  <a:ea typeface="隶书" pitchFamily="49" charset="-122"/>
                </a:endParaRPr>
              </a:p>
            </p:txBody>
          </p:sp>
        </p:grpSp>
        <p:sp>
          <p:nvSpPr>
            <p:cNvPr id="22" name="Text Box 15"/>
            <p:cNvSpPr txBox="1">
              <a:spLocks noChangeArrowheads="1"/>
            </p:cNvSpPr>
            <p:nvPr/>
          </p:nvSpPr>
          <p:spPr bwMode="auto">
            <a:xfrm>
              <a:off x="379770" y="980728"/>
              <a:ext cx="8384460" cy="82484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85000"/>
                </a:lnSpc>
              </a:pPr>
              <a:r>
                <a:rPr lang="zh-CN" altLang="en-US" sz="2800" dirty="0">
                  <a:solidFill>
                    <a:srgbClr val="000066"/>
                  </a:solidFill>
                  <a:latin typeface="Times New Roman" pitchFamily="18" charset="0"/>
                  <a:ea typeface="隶书" pitchFamily="49" charset="-122"/>
                </a:rPr>
                <a:t>　　</a:t>
              </a:r>
              <a:r>
                <a:rPr lang="zh-CN" altLang="en-US" sz="2800" dirty="0" smtClean="0">
                  <a:solidFill>
                    <a:srgbClr val="000066"/>
                  </a:solidFill>
                  <a:latin typeface="Times New Roman" pitchFamily="18" charset="0"/>
                  <a:ea typeface="隶书" pitchFamily="49" charset="-122"/>
                </a:rPr>
                <a:t>本电子课件配合</a:t>
              </a:r>
              <a:r>
                <a:rPr lang="en-US" altLang="zh-CN" sz="2800" dirty="0" smtClean="0">
                  <a:solidFill>
                    <a:srgbClr val="000066"/>
                  </a:solidFill>
                  <a:latin typeface="Times New Roman" pitchFamily="18" charset="0"/>
                  <a:ea typeface="隶书" pitchFamily="49" charset="-122"/>
                </a:rPr>
                <a:t>《</a:t>
              </a:r>
              <a:r>
                <a:rPr lang="zh-CN" altLang="en-US" sz="2800" dirty="0">
                  <a:solidFill>
                    <a:srgbClr val="000066"/>
                  </a:solidFill>
                  <a:latin typeface="Times New Roman" pitchFamily="18" charset="0"/>
                  <a:ea typeface="隶书" pitchFamily="49" charset="-122"/>
                </a:rPr>
                <a:t>微型计算机原理与接口技术</a:t>
              </a:r>
              <a:r>
                <a:rPr lang="en-US" altLang="zh-CN" sz="2800" dirty="0">
                  <a:solidFill>
                    <a:srgbClr val="000066"/>
                  </a:solidFill>
                  <a:latin typeface="Times New Roman" pitchFamily="18" charset="0"/>
                  <a:ea typeface="隶书" pitchFamily="49" charset="-122"/>
                </a:rPr>
                <a:t>》</a:t>
              </a:r>
              <a:r>
                <a:rPr lang="zh-CN" altLang="en-US" sz="2800" dirty="0" smtClean="0">
                  <a:solidFill>
                    <a:srgbClr val="000066"/>
                  </a:solidFill>
                  <a:latin typeface="Times New Roman" pitchFamily="18" charset="0"/>
                  <a:ea typeface="隶书" pitchFamily="49" charset="-122"/>
                </a:rPr>
                <a:t>（</a:t>
              </a:r>
              <a:r>
                <a:rPr lang="en-US" altLang="zh-CN" sz="2800" dirty="0" smtClean="0">
                  <a:solidFill>
                    <a:srgbClr val="000066"/>
                  </a:solidFill>
                  <a:latin typeface="Times New Roman" pitchFamily="18" charset="0"/>
                  <a:ea typeface="隶书" pitchFamily="49" charset="-122"/>
                </a:rPr>
                <a:t>ISBN </a:t>
              </a:r>
              <a:r>
                <a:rPr lang="en-US" altLang="zh-CN" sz="2800" dirty="0">
                  <a:solidFill>
                    <a:srgbClr val="000066"/>
                  </a:solidFill>
                  <a:latin typeface="Times New Roman" pitchFamily="18" charset="0"/>
                  <a:ea typeface="隶书" pitchFamily="49" charset="-122"/>
                </a:rPr>
                <a:t>978-7-5170-3719-4</a:t>
              </a:r>
              <a:r>
                <a:rPr lang="zh-CN" altLang="en-US" sz="2800" dirty="0">
                  <a:solidFill>
                    <a:srgbClr val="000066"/>
                  </a:solidFill>
                  <a:latin typeface="Times New Roman" pitchFamily="18" charset="0"/>
                  <a:ea typeface="隶书" pitchFamily="49" charset="-122"/>
                </a:rPr>
                <a:t>）课程教学而编制。</a:t>
              </a:r>
            </a:p>
          </p:txBody>
        </p:sp>
        <p:sp>
          <p:nvSpPr>
            <p:cNvPr id="23" name="Text Box 16"/>
            <p:cNvSpPr txBox="1">
              <a:spLocks noChangeArrowheads="1"/>
            </p:cNvSpPr>
            <p:nvPr/>
          </p:nvSpPr>
          <p:spPr bwMode="auto">
            <a:xfrm>
              <a:off x="379770" y="1772816"/>
              <a:ext cx="2819400" cy="50167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5000"/>
                </a:lnSpc>
                <a:buFontTx/>
                <a:buNone/>
              </a:pPr>
              <a:r>
                <a:rPr lang="zh-CN" altLang="en-US" sz="2800" dirty="0">
                  <a:solidFill>
                    <a:srgbClr val="000066"/>
                  </a:solidFill>
                  <a:latin typeface="Times New Roman" pitchFamily="18" charset="0"/>
                  <a:ea typeface="隶书" pitchFamily="49" charset="-122"/>
                </a:rPr>
                <a:t>　</a:t>
              </a:r>
              <a:r>
                <a:rPr lang="zh-CN" altLang="en-US" sz="2800" dirty="0" smtClean="0">
                  <a:solidFill>
                    <a:srgbClr val="000066"/>
                  </a:solidFill>
                  <a:latin typeface="Times New Roman" pitchFamily="18" charset="0"/>
                  <a:ea typeface="隶书" pitchFamily="49" charset="-122"/>
                </a:rPr>
                <a:t>　使用</a:t>
              </a:r>
              <a:r>
                <a:rPr lang="zh-CN" altLang="en-US" sz="2800" dirty="0">
                  <a:solidFill>
                    <a:srgbClr val="000066"/>
                  </a:solidFill>
                  <a:latin typeface="Times New Roman" pitchFamily="18" charset="0"/>
                  <a:ea typeface="隶书" pitchFamily="49" charset="-122"/>
                </a:rPr>
                <a:t>方法：</a:t>
              </a:r>
            </a:p>
          </p:txBody>
        </p:sp>
        <p:grpSp>
          <p:nvGrpSpPr>
            <p:cNvPr id="24" name="组合 23"/>
            <p:cNvGrpSpPr/>
            <p:nvPr/>
          </p:nvGrpSpPr>
          <p:grpSpPr>
            <a:xfrm>
              <a:off x="1810620" y="2320630"/>
              <a:ext cx="5830588" cy="3565586"/>
              <a:chOff x="1810620" y="2320630"/>
              <a:chExt cx="5830588" cy="3565586"/>
            </a:xfrm>
          </p:grpSpPr>
          <p:sp>
            <p:nvSpPr>
              <p:cNvPr id="25" name="矩形 24">
                <a:hlinkClick r:id="rId4" action="ppaction://hlinksldjump"/>
                <a:hlinkHover r:id="rId4" action="ppaction://hlinksldjump" highlightClick="1"/>
              </p:cNvPr>
              <p:cNvSpPr/>
              <p:nvPr/>
            </p:nvSpPr>
            <p:spPr>
              <a:xfrm>
                <a:off x="6892022" y="2320630"/>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hlinkClick r:id="rId4" action="ppaction://hlinksldjump"/>
                <a:hlinkHover r:id="rId4" action="ppaction://hlinksldjump" highlightClick="1"/>
              </p:cNvPr>
              <p:cNvSpPr/>
              <p:nvPr/>
            </p:nvSpPr>
            <p:spPr>
              <a:xfrm>
                <a:off x="1835696" y="284611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hlinkClick r:id="rId4" action="ppaction://hlinksldjump"/>
                <a:hlinkHover r:id="rId4" action="ppaction://hlinksldjump" highlightClick="1"/>
              </p:cNvPr>
              <p:cNvSpPr/>
              <p:nvPr/>
            </p:nvSpPr>
            <p:spPr>
              <a:xfrm>
                <a:off x="6921208" y="375985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hlinkClick r:id="rId4" action="ppaction://hlinksldjump"/>
                <a:hlinkHover r:id="rId4" action="ppaction://hlinksldjump" highlightClick="1"/>
              </p:cNvPr>
              <p:cNvSpPr/>
              <p:nvPr/>
            </p:nvSpPr>
            <p:spPr>
              <a:xfrm>
                <a:off x="4175996" y="4158393"/>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hlinkClick r:id="rId4" action="ppaction://hlinksldjump"/>
                <a:hlinkHover r:id="rId4" action="ppaction://hlinksldjump" highlightClick="1"/>
              </p:cNvPr>
              <p:cNvSpPr/>
              <p:nvPr/>
            </p:nvSpPr>
            <p:spPr>
              <a:xfrm>
                <a:off x="5220072" y="4677846"/>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hlinkClick r:id="rId4" action="ppaction://hlinksldjump"/>
                <a:hlinkHover r:id="rId4" action="ppaction://hlinksldjump" highlightClick="1"/>
              </p:cNvPr>
              <p:cNvSpPr/>
              <p:nvPr/>
            </p:nvSpPr>
            <p:spPr>
              <a:xfrm>
                <a:off x="3196064" y="284611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hlinkClick r:id="rId4" action="ppaction://hlinksldjump"/>
                <a:hlinkHover r:id="rId4" action="ppaction://hlinksldjump" highlightClick="1"/>
              </p:cNvPr>
              <p:cNvSpPr/>
              <p:nvPr/>
            </p:nvSpPr>
            <p:spPr>
              <a:xfrm>
                <a:off x="1810620" y="375985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hlinkClick r:id="rId4" action="ppaction://hlinksldjump"/>
                <a:hlinkHover r:id="rId4" action="ppaction://hlinksldjump" highlightClick="1"/>
              </p:cNvPr>
              <p:cNvSpPr/>
              <p:nvPr/>
            </p:nvSpPr>
            <p:spPr>
              <a:xfrm>
                <a:off x="3868766" y="5056930"/>
                <a:ext cx="1044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hlinkClick r:id="rId4" action="ppaction://hlinksldjump"/>
                <a:hlinkHover r:id="rId4" action="ppaction://hlinksldjump" highlightClick="1"/>
              </p:cNvPr>
              <p:cNvSpPr/>
              <p:nvPr/>
            </p:nvSpPr>
            <p:spPr>
              <a:xfrm>
                <a:off x="3847604" y="5560990"/>
                <a:ext cx="1404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9" name="AutoShape 69">
            <a:hlinkClick r:id="rId5" action="ppaction://hlinksldjump" highlightClick="1"/>
          </p:cNvPr>
          <p:cNvSpPr>
            <a:spLocks noChangeArrowheads="1"/>
          </p:cNvSpPr>
          <p:nvPr userDrawn="1"/>
        </p:nvSpPr>
        <p:spPr bwMode="auto">
          <a:xfrm>
            <a:off x="658830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smtClean="0">
                <a:solidFill>
                  <a:srgbClr val="4D4D4D"/>
                </a:solidFill>
                <a:latin typeface="隶书" pitchFamily="49" charset="-122"/>
                <a:ea typeface="隶书" pitchFamily="49" charset="-122"/>
              </a:rPr>
              <a:t>目录</a:t>
            </a:r>
            <a:endParaRPr lang="zh-CN" altLang="en-US" dirty="0">
              <a:solidFill>
                <a:srgbClr val="4D4D4D"/>
              </a:solidFill>
              <a:latin typeface="隶书" pitchFamily="49" charset="-122"/>
              <a:ea typeface="隶书" pitchFamily="49" charset="-122"/>
            </a:endParaRPr>
          </a:p>
        </p:txBody>
      </p:sp>
    </p:spTree>
    <p:extLst>
      <p:ext uri="{BB962C8B-B14F-4D97-AF65-F5344CB8AC3E}">
        <p14:creationId xmlns:p14="http://schemas.microsoft.com/office/powerpoint/2010/main" val="1754379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再见">
    <p:spTree>
      <p:nvGrpSpPr>
        <p:cNvPr id="1" name=""/>
        <p:cNvGrpSpPr/>
        <p:nvPr/>
      </p:nvGrpSpPr>
      <p:grpSpPr>
        <a:xfrm>
          <a:off x="0" y="0"/>
          <a:ext cx="0" cy="0"/>
          <a:chOff x="0" y="0"/>
          <a:chExt cx="0" cy="0"/>
        </a:xfrm>
      </p:grpSpPr>
      <p:grpSp>
        <p:nvGrpSpPr>
          <p:cNvPr id="27" name="Group 90"/>
          <p:cNvGrpSpPr>
            <a:grpSpLocks/>
          </p:cNvGrpSpPr>
          <p:nvPr userDrawn="1"/>
        </p:nvGrpSpPr>
        <p:grpSpPr bwMode="auto">
          <a:xfrm>
            <a:off x="-17463" y="0"/>
            <a:ext cx="9144001" cy="6858000"/>
            <a:chOff x="-11" y="0"/>
            <a:chExt cx="5760" cy="4320"/>
          </a:xfrm>
        </p:grpSpPr>
        <p:grpSp>
          <p:nvGrpSpPr>
            <p:cNvPr id="28" name="Group 89"/>
            <p:cNvGrpSpPr>
              <a:grpSpLocks/>
            </p:cNvGrpSpPr>
            <p:nvPr/>
          </p:nvGrpSpPr>
          <p:grpSpPr bwMode="auto">
            <a:xfrm>
              <a:off x="-11" y="0"/>
              <a:ext cx="5760" cy="4320"/>
              <a:chOff x="-11" y="0"/>
              <a:chExt cx="5760" cy="4320"/>
            </a:xfrm>
          </p:grpSpPr>
          <p:grpSp>
            <p:nvGrpSpPr>
              <p:cNvPr id="30" name="Group 88"/>
              <p:cNvGrpSpPr>
                <a:grpSpLocks/>
              </p:cNvGrpSpPr>
              <p:nvPr/>
            </p:nvGrpSpPr>
            <p:grpSpPr bwMode="auto">
              <a:xfrm>
                <a:off x="-11" y="0"/>
                <a:ext cx="5760" cy="4320"/>
                <a:chOff x="-11" y="0"/>
                <a:chExt cx="5760" cy="4320"/>
              </a:xfrm>
            </p:grpSpPr>
            <p:sp>
              <p:nvSpPr>
                <p:cNvPr id="37" name="Rectangle 73"/>
                <p:cNvSpPr>
                  <a:spLocks noChangeArrowheads="1"/>
                </p:cNvSpPr>
                <p:nvPr/>
              </p:nvSpPr>
              <p:spPr bwMode="auto">
                <a:xfrm>
                  <a:off x="-11" y="0"/>
                  <a:ext cx="5760" cy="4320"/>
                </a:xfrm>
                <a:prstGeom prst="rect">
                  <a:avLst/>
                </a:prstGeom>
                <a:gradFill rotWithShape="0">
                  <a:gsLst>
                    <a:gs pos="0">
                      <a:srgbClr val="EBFFEB"/>
                    </a:gs>
                    <a:gs pos="100000">
                      <a:srgbClr val="CBDCCB"/>
                    </a:gs>
                  </a:gsLst>
                  <a:path path="shape">
                    <a:fillToRect l="50000" t="50000" r="50000" b="50000"/>
                  </a:path>
                </a:gra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8" name="Rectangle 74"/>
                <p:cNvSpPr>
                  <a:spLocks noChangeArrowheads="1"/>
                </p:cNvSpPr>
                <p:nvPr/>
              </p:nvSpPr>
              <p:spPr bwMode="auto">
                <a:xfrm>
                  <a:off x="133" y="144"/>
                  <a:ext cx="5472" cy="4032"/>
                </a:xfrm>
                <a:prstGeom prst="rect">
                  <a:avLst/>
                </a:prstGeom>
                <a:solidFill>
                  <a:srgbClr val="E8D1FF"/>
                </a:soli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31" name="Group 87"/>
              <p:cNvGrpSpPr>
                <a:grpSpLocks/>
              </p:cNvGrpSpPr>
              <p:nvPr/>
            </p:nvGrpSpPr>
            <p:grpSpPr bwMode="auto">
              <a:xfrm>
                <a:off x="229" y="240"/>
                <a:ext cx="5280" cy="3840"/>
                <a:chOff x="229" y="240"/>
                <a:chExt cx="5280" cy="3840"/>
              </a:xfrm>
            </p:grpSpPr>
            <p:sp>
              <p:nvSpPr>
                <p:cNvPr id="32" name="Rectangle 76"/>
                <p:cNvSpPr>
                  <a:spLocks noChangeArrowheads="1"/>
                </p:cNvSpPr>
                <p:nvPr/>
              </p:nvSpPr>
              <p:spPr bwMode="auto">
                <a:xfrm>
                  <a:off x="229" y="240"/>
                  <a:ext cx="5280" cy="3840"/>
                </a:xfrm>
                <a:prstGeom prst="rect">
                  <a:avLst/>
                </a:prstGeom>
                <a:gradFill rotWithShape="0">
                  <a:gsLst>
                    <a:gs pos="0">
                      <a:schemeClr val="bg1"/>
                    </a:gs>
                    <a:gs pos="100000">
                      <a:srgbClr val="8ACC8A"/>
                    </a:gs>
                  </a:gsLst>
                  <a:path path="shape">
                    <a:fillToRect l="50000" t="50000" r="50000" b="50000"/>
                  </a:path>
                </a:gra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nvGrpSpPr>
                <p:cNvPr id="33" name="Group 85"/>
                <p:cNvGrpSpPr>
                  <a:grpSpLocks/>
                </p:cNvGrpSpPr>
                <p:nvPr/>
              </p:nvGrpSpPr>
              <p:grpSpPr bwMode="auto">
                <a:xfrm>
                  <a:off x="3133" y="3349"/>
                  <a:ext cx="1662" cy="672"/>
                  <a:chOff x="3133" y="3349"/>
                  <a:chExt cx="1662" cy="672"/>
                </a:xfrm>
              </p:grpSpPr>
              <p:sp>
                <p:nvSpPr>
                  <p:cNvPr id="34" name="Text Box 46"/>
                  <p:cNvSpPr txBox="1">
                    <a:spLocks noChangeArrowheads="1"/>
                  </p:cNvSpPr>
                  <p:nvPr/>
                </p:nvSpPr>
                <p:spPr bwMode="auto">
                  <a:xfrm>
                    <a:off x="3133" y="3349"/>
                    <a:ext cx="114"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endParaRPr lang="zh-CN"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a typeface="楷体_GB2312" pitchFamily="49" charset="-122"/>
                    </a:endParaRPr>
                  </a:p>
                </p:txBody>
              </p:sp>
              <p:sp>
                <p:nvSpPr>
                  <p:cNvPr id="35" name="Text Box 47"/>
                  <p:cNvSpPr txBox="1">
                    <a:spLocks noChangeArrowheads="1"/>
                  </p:cNvSpPr>
                  <p:nvPr/>
                </p:nvSpPr>
                <p:spPr bwMode="auto">
                  <a:xfrm>
                    <a:off x="3343" y="3733"/>
                    <a:ext cx="930"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r>
                      <a:rPr lang="en-US"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rPr>
                      <a:t>                 </a:t>
                    </a:r>
                  </a:p>
                </p:txBody>
              </p:sp>
              <p:sp>
                <p:nvSpPr>
                  <p:cNvPr id="36" name="Text Box 48"/>
                  <p:cNvSpPr txBox="1">
                    <a:spLocks noChangeArrowheads="1"/>
                  </p:cNvSpPr>
                  <p:nvPr/>
                </p:nvSpPr>
                <p:spPr bwMode="auto">
                  <a:xfrm>
                    <a:off x="4681" y="3710"/>
                    <a:ext cx="114"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endParaRPr lang="zh-CN"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a typeface="华文仿宋" pitchFamily="2" charset="-122"/>
                    </a:endParaRPr>
                  </a:p>
                </p:txBody>
              </p:sp>
            </p:grpSp>
          </p:grpSp>
        </p:grpSp>
        <p:sp>
          <p:nvSpPr>
            <p:cNvPr id="29" name="Rectangle 75"/>
            <p:cNvSpPr>
              <a:spLocks noChangeArrowheads="1"/>
            </p:cNvSpPr>
            <p:nvPr/>
          </p:nvSpPr>
          <p:spPr bwMode="auto">
            <a:xfrm>
              <a:off x="295" y="292"/>
              <a:ext cx="5147" cy="3735"/>
            </a:xfrm>
            <a:prstGeom prst="rect">
              <a:avLst/>
            </a:prstGeom>
            <a:noFill/>
            <a:ln w="6350">
              <a:solidFill>
                <a:srgbClr val="339966"/>
              </a:solidFill>
              <a:miter lim="800000"/>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sp>
        <p:nvSpPr>
          <p:cNvPr id="39" name="AutoShape 205"/>
          <p:cNvSpPr>
            <a:spLocks noChangeArrowheads="1"/>
          </p:cNvSpPr>
          <p:nvPr userDrawn="1"/>
        </p:nvSpPr>
        <p:spPr bwMode="auto">
          <a:xfrm rot="938891">
            <a:off x="2291640" y="1384504"/>
            <a:ext cx="370074" cy="333192"/>
          </a:xfrm>
          <a:prstGeom prst="star4">
            <a:avLst>
              <a:gd name="adj" fmla="val 12500"/>
            </a:avLst>
          </a:prstGeom>
          <a:solidFill>
            <a:srgbClr val="FFCC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0" name="AutoShape 206"/>
          <p:cNvSpPr>
            <a:spLocks noChangeArrowheads="1"/>
          </p:cNvSpPr>
          <p:nvPr userDrawn="1"/>
        </p:nvSpPr>
        <p:spPr bwMode="auto">
          <a:xfrm>
            <a:off x="942357" y="1188584"/>
            <a:ext cx="460605" cy="414702"/>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1" name="AutoShape 207"/>
          <p:cNvSpPr>
            <a:spLocks noChangeArrowheads="1"/>
          </p:cNvSpPr>
          <p:nvPr userDrawn="1"/>
        </p:nvSpPr>
        <p:spPr bwMode="auto">
          <a:xfrm>
            <a:off x="7643228" y="4005064"/>
            <a:ext cx="355038" cy="342900"/>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2" name="WordArt 9">
            <a:hlinkClick r:id="" action="ppaction://hlinkshowjump?jump=endshow">
              <a:snd r:embed="rId1" name="chimes.wav"/>
            </a:hlinkClick>
          </p:cNvPr>
          <p:cNvSpPr>
            <a:spLocks noChangeArrowheads="1" noChangeShapeType="1" noTextEdit="1"/>
          </p:cNvSpPr>
          <p:nvPr userDrawn="1"/>
        </p:nvSpPr>
        <p:spPr bwMode="auto">
          <a:xfrm>
            <a:off x="2460221" y="2358383"/>
            <a:ext cx="4495800" cy="2325182"/>
          </a:xfrm>
          <a:prstGeom prst="rect">
            <a:avLst/>
          </a:prstGeom>
        </p:spPr>
        <p:txBody>
          <a:bodyPr wrap="none" fromWordArt="1">
            <a:prstTxWarp prst="textPlain">
              <a:avLst>
                <a:gd name="adj" fmla="val 50000"/>
              </a:avLst>
            </a:prstTxWarp>
          </a:bodyPr>
          <a:lstStyle/>
          <a:p>
            <a:pPr algn="ctr"/>
            <a:r>
              <a:rPr lang="zh-CN" altLang="en-US" sz="3600" kern="10" dirty="0">
                <a:ln w="9525">
                  <a:solidFill>
                    <a:srgbClr val="E99C03"/>
                  </a:solidFill>
                  <a:round/>
                  <a:headEnd/>
                  <a:tailEnd/>
                </a:ln>
                <a:gradFill rotWithShape="1">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再见</a:t>
            </a:r>
          </a:p>
        </p:txBody>
      </p:sp>
      <p:sp>
        <p:nvSpPr>
          <p:cNvPr id="43" name="AutoShape 205"/>
          <p:cNvSpPr>
            <a:spLocks noChangeArrowheads="1"/>
          </p:cNvSpPr>
          <p:nvPr userDrawn="1"/>
        </p:nvSpPr>
        <p:spPr bwMode="auto">
          <a:xfrm rot="938891">
            <a:off x="7231063" y="5314058"/>
            <a:ext cx="370074" cy="333192"/>
          </a:xfrm>
          <a:prstGeom prst="star4">
            <a:avLst>
              <a:gd name="adj" fmla="val 12500"/>
            </a:avLst>
          </a:prstGeom>
          <a:solidFill>
            <a:srgbClr val="FFCC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4" name="AutoShape 206"/>
          <p:cNvSpPr>
            <a:spLocks noChangeArrowheads="1"/>
          </p:cNvSpPr>
          <p:nvPr userDrawn="1"/>
        </p:nvSpPr>
        <p:spPr bwMode="auto">
          <a:xfrm>
            <a:off x="1013153" y="2438234"/>
            <a:ext cx="460605" cy="414702"/>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Tree>
    <p:extLst>
      <p:ext uri="{BB962C8B-B14F-4D97-AF65-F5344CB8AC3E}">
        <p14:creationId xmlns:p14="http://schemas.microsoft.com/office/powerpoint/2010/main" val="2359288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1000" fill="hold"/>
                                        <p:tgtEl>
                                          <p:spTgt spid="42"/>
                                        </p:tgtEl>
                                        <p:attrNameLst>
                                          <p:attrName>ppt_w</p:attrName>
                                        </p:attrNameLst>
                                      </p:cBhvr>
                                      <p:tavLst>
                                        <p:tav tm="0">
                                          <p:val>
                                            <p:fltVal val="0"/>
                                          </p:val>
                                        </p:tav>
                                        <p:tav tm="100000">
                                          <p:val>
                                            <p:strVal val="#ppt_w"/>
                                          </p:val>
                                        </p:tav>
                                      </p:tavLst>
                                    </p:anim>
                                    <p:anim calcmode="lin" valueType="num">
                                      <p:cBhvr>
                                        <p:cTn id="8" dur="1000" fill="hold"/>
                                        <p:tgtEl>
                                          <p:spTgt spid="42"/>
                                        </p:tgtEl>
                                        <p:attrNameLst>
                                          <p:attrName>ppt_h</p:attrName>
                                        </p:attrNameLst>
                                      </p:cBhvr>
                                      <p:tavLst>
                                        <p:tav tm="0">
                                          <p:val>
                                            <p:fltVal val="0"/>
                                          </p:val>
                                        </p:tav>
                                        <p:tav tm="100000">
                                          <p:val>
                                            <p:strVal val="#ppt_h"/>
                                          </p:val>
                                        </p:tav>
                                      </p:tavLst>
                                    </p:anim>
                                    <p:anim calcmode="lin" valueType="num">
                                      <p:cBhvr>
                                        <p:cTn id="9"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2"/>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par>
                                <p:cTn id="11" presetID="31"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fltVal val="0"/>
                                          </p:val>
                                        </p:tav>
                                        <p:tav tm="100000">
                                          <p:val>
                                            <p:strVal val="#ppt_w"/>
                                          </p:val>
                                        </p:tav>
                                      </p:tavLst>
                                    </p:anim>
                                    <p:anim calcmode="lin" valueType="num">
                                      <p:cBhvr>
                                        <p:cTn id="14" dur="1000" fill="hold"/>
                                        <p:tgtEl>
                                          <p:spTgt spid="41"/>
                                        </p:tgtEl>
                                        <p:attrNameLst>
                                          <p:attrName>ppt_h</p:attrName>
                                        </p:attrNameLst>
                                      </p:cBhvr>
                                      <p:tavLst>
                                        <p:tav tm="0">
                                          <p:val>
                                            <p:fltVal val="0"/>
                                          </p:val>
                                        </p:tav>
                                        <p:tav tm="100000">
                                          <p:val>
                                            <p:strVal val="#ppt_h"/>
                                          </p:val>
                                        </p:tav>
                                      </p:tavLst>
                                    </p:anim>
                                    <p:anim calcmode="lin" valueType="num">
                                      <p:cBhvr>
                                        <p:cTn id="15" dur="1000" fill="hold"/>
                                        <p:tgtEl>
                                          <p:spTgt spid="41"/>
                                        </p:tgtEl>
                                        <p:attrNameLst>
                                          <p:attrName>style.rotation</p:attrName>
                                        </p:attrNameLst>
                                      </p:cBhvr>
                                      <p:tavLst>
                                        <p:tav tm="0">
                                          <p:val>
                                            <p:fltVal val="90"/>
                                          </p:val>
                                        </p:tav>
                                        <p:tav tm="100000">
                                          <p:val>
                                            <p:fltVal val="0"/>
                                          </p:val>
                                        </p:tav>
                                      </p:tavLst>
                                    </p:anim>
                                    <p:animEffect transition="in" filter="fade">
                                      <p:cBhvr>
                                        <p:cTn id="16" dur="1000"/>
                                        <p:tgtEl>
                                          <p:spTgt spid="41"/>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ppt_w</p:attrName>
                                        </p:attrNameLst>
                                      </p:cBhvr>
                                      <p:tavLst>
                                        <p:tav tm="0">
                                          <p:val>
                                            <p:fltVal val="0"/>
                                          </p:val>
                                        </p:tav>
                                        <p:tav tm="100000">
                                          <p:val>
                                            <p:strVal val="#ppt_w"/>
                                          </p:val>
                                        </p:tav>
                                      </p:tavLst>
                                    </p:anim>
                                    <p:anim calcmode="lin" valueType="num">
                                      <p:cBhvr>
                                        <p:cTn id="21" dur="500" fill="hold"/>
                                        <p:tgtEl>
                                          <p:spTgt spid="44"/>
                                        </p:tgtEl>
                                        <p:attrNameLst>
                                          <p:attrName>ppt_h</p:attrName>
                                        </p:attrNameLst>
                                      </p:cBhvr>
                                      <p:tavLst>
                                        <p:tav tm="0">
                                          <p:val>
                                            <p:fltVal val="0"/>
                                          </p:val>
                                        </p:tav>
                                        <p:tav tm="100000">
                                          <p:val>
                                            <p:strVal val="#ppt_h"/>
                                          </p:val>
                                        </p:tav>
                                      </p:tavLst>
                                    </p:anim>
                                    <p:animEffect transition="in" filter="fade">
                                      <p:cBhvr>
                                        <p:cTn id="22" dur="500"/>
                                        <p:tgtEl>
                                          <p:spTgt spid="44"/>
                                        </p:tgtEl>
                                      </p:cBhvr>
                                    </p:animEffect>
                                  </p:childTnLst>
                                </p:cTn>
                              </p:par>
                            </p:childTnLst>
                          </p:cTn>
                        </p:par>
                        <p:par>
                          <p:cTn id="23" fill="hold">
                            <p:stCondLst>
                              <p:cond delay="1500"/>
                            </p:stCondLst>
                            <p:childTnLst>
                              <p:par>
                                <p:cTn id="24" presetID="10" presetClass="exit" presetSubtype="0" fill="hold" grpId="0" nodeType="afterEffect">
                                  <p:stCondLst>
                                    <p:cond delay="0"/>
                                  </p:stCondLst>
                                  <p:childTnLst>
                                    <p:animEffect transition="out" filter="fade">
                                      <p:cBhvr>
                                        <p:cTn id="25" dur="500"/>
                                        <p:tgtEl>
                                          <p:spTgt spid="39"/>
                                        </p:tgtEl>
                                      </p:cBhvr>
                                    </p:animEffect>
                                    <p:set>
                                      <p:cBhvr>
                                        <p:cTn id="26" dur="1" fill="hold">
                                          <p:stCondLst>
                                            <p:cond delay="499"/>
                                          </p:stCondLst>
                                        </p:cTn>
                                        <p:tgtEl>
                                          <p:spTgt spid="39"/>
                                        </p:tgtEl>
                                        <p:attrNameLst>
                                          <p:attrName>style.visibility</p:attrName>
                                        </p:attrNameLst>
                                      </p:cBhvr>
                                      <p:to>
                                        <p:strVal val="hidden"/>
                                      </p:to>
                                    </p:set>
                                  </p:childTnLst>
                                </p:cTn>
                              </p:par>
                              <p:par>
                                <p:cTn id="27" presetID="31" presetClass="entr" presetSubtype="0"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p:cTn id="29" dur="1000" fill="hold"/>
                                        <p:tgtEl>
                                          <p:spTgt spid="43"/>
                                        </p:tgtEl>
                                        <p:attrNameLst>
                                          <p:attrName>ppt_w</p:attrName>
                                        </p:attrNameLst>
                                      </p:cBhvr>
                                      <p:tavLst>
                                        <p:tav tm="0">
                                          <p:val>
                                            <p:fltVal val="0"/>
                                          </p:val>
                                        </p:tav>
                                        <p:tav tm="100000">
                                          <p:val>
                                            <p:strVal val="#ppt_w"/>
                                          </p:val>
                                        </p:tav>
                                      </p:tavLst>
                                    </p:anim>
                                    <p:anim calcmode="lin" valueType="num">
                                      <p:cBhvr>
                                        <p:cTn id="30" dur="1000" fill="hold"/>
                                        <p:tgtEl>
                                          <p:spTgt spid="43"/>
                                        </p:tgtEl>
                                        <p:attrNameLst>
                                          <p:attrName>ppt_h</p:attrName>
                                        </p:attrNameLst>
                                      </p:cBhvr>
                                      <p:tavLst>
                                        <p:tav tm="0">
                                          <p:val>
                                            <p:fltVal val="0"/>
                                          </p:val>
                                        </p:tav>
                                        <p:tav tm="100000">
                                          <p:val>
                                            <p:strVal val="#ppt_h"/>
                                          </p:val>
                                        </p:tav>
                                      </p:tavLst>
                                    </p:anim>
                                    <p:anim calcmode="lin" valueType="num">
                                      <p:cBhvr>
                                        <p:cTn id="31" dur="1000" fill="hold"/>
                                        <p:tgtEl>
                                          <p:spTgt spid="43"/>
                                        </p:tgtEl>
                                        <p:attrNameLst>
                                          <p:attrName>style.rotation</p:attrName>
                                        </p:attrNameLst>
                                      </p:cBhvr>
                                      <p:tavLst>
                                        <p:tav tm="0">
                                          <p:val>
                                            <p:fltVal val="90"/>
                                          </p:val>
                                        </p:tav>
                                        <p:tav tm="100000">
                                          <p:val>
                                            <p:fltVal val="0"/>
                                          </p:val>
                                        </p:tav>
                                      </p:tavLst>
                                    </p:anim>
                                    <p:animEffect transition="in" filter="fade">
                                      <p:cBhvr>
                                        <p:cTn id="32" dur="1000"/>
                                        <p:tgtEl>
                                          <p:spTgt spid="43"/>
                                        </p:tgtEl>
                                      </p:cBhvr>
                                    </p:animEffect>
                                  </p:childTnLst>
                                </p:cTn>
                              </p:par>
                            </p:childTnLst>
                          </p:cTn>
                        </p:par>
                        <p:par>
                          <p:cTn id="33" fill="hold">
                            <p:stCondLst>
                              <p:cond delay="2500"/>
                            </p:stCondLst>
                            <p:childTnLst>
                              <p:par>
                                <p:cTn id="34" presetID="10" presetClass="exit" presetSubtype="0" fill="hold" grpId="0" nodeType="afterEffect">
                                  <p:stCondLst>
                                    <p:cond delay="0"/>
                                  </p:stCondLst>
                                  <p:childTnLst>
                                    <p:animEffect transition="out" filter="fade">
                                      <p:cBhvr>
                                        <p:cTn id="35" dur="500"/>
                                        <p:tgtEl>
                                          <p:spTgt spid="40"/>
                                        </p:tgtEl>
                                      </p:cBhvr>
                                    </p:animEffect>
                                    <p:set>
                                      <p:cBhvr>
                                        <p:cTn id="36"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CCFFCC"/>
            </a:gs>
            <a:gs pos="88000">
              <a:srgbClr val="A7C373"/>
            </a:gs>
            <a:gs pos="72000">
              <a:srgbClr val="CDE2A8"/>
            </a:gs>
            <a:gs pos="100000">
              <a:schemeClr val="bg2">
                <a:tint val="89000"/>
                <a:shade val="62000"/>
                <a:satMod val="110000"/>
                <a:lumMod val="72000"/>
              </a:schemeClr>
            </a:gs>
          </a:gsLst>
          <a:lin ang="5400000" scaled="0"/>
        </a:gradFill>
        <a:effectLst/>
      </p:bgPr>
    </p:bg>
    <p:spTree>
      <p:nvGrpSpPr>
        <p:cNvPr id="1" name=""/>
        <p:cNvGrpSpPr/>
        <p:nvPr/>
      </p:nvGrpSpPr>
      <p:grpSpPr>
        <a:xfrm>
          <a:off x="0" y="0"/>
          <a:ext cx="0" cy="0"/>
          <a:chOff x="0" y="0"/>
          <a:chExt cx="0" cy="0"/>
        </a:xfrm>
      </p:grpSpPr>
      <p:grpSp>
        <p:nvGrpSpPr>
          <p:cNvPr id="5" name="组合 4"/>
          <p:cNvGrpSpPr/>
          <p:nvPr userDrawn="1"/>
        </p:nvGrpSpPr>
        <p:grpSpPr>
          <a:xfrm>
            <a:off x="-304800" y="-243408"/>
            <a:ext cx="9932332" cy="7308000"/>
            <a:chOff x="-304800" y="-243408"/>
            <a:chExt cx="9932332" cy="7308000"/>
          </a:xfrm>
        </p:grpSpPr>
        <p:grpSp>
          <p:nvGrpSpPr>
            <p:cNvPr id="233" name="Group 41"/>
            <p:cNvGrpSpPr/>
            <p:nvPr/>
          </p:nvGrpSpPr>
          <p:grpSpPr>
            <a:xfrm>
              <a:off x="-304800" y="-10234"/>
              <a:ext cx="9932332" cy="6858000"/>
              <a:chOff x="-382404" y="0"/>
              <a:chExt cx="9932332" cy="6858000"/>
            </a:xfrm>
          </p:grpSpPr>
          <p:grpSp>
            <p:nvGrpSpPr>
              <p:cNvPr id="234" name="Group 44"/>
              <p:cNvGrpSpPr/>
              <p:nvPr/>
            </p:nvGrpSpPr>
            <p:grpSpPr>
              <a:xfrm>
                <a:off x="0" y="0"/>
                <a:ext cx="9144000" cy="6858000"/>
                <a:chOff x="0" y="0"/>
                <a:chExt cx="9144000" cy="6858000"/>
              </a:xfrm>
            </p:grpSpPr>
            <p:grpSp>
              <p:nvGrpSpPr>
                <p:cNvPr id="257" name="Group 4"/>
                <p:cNvGrpSpPr/>
                <p:nvPr/>
              </p:nvGrpSpPr>
              <p:grpSpPr>
                <a:xfrm>
                  <a:off x="0" y="0"/>
                  <a:ext cx="2514600" cy="6858000"/>
                  <a:chOff x="0" y="0"/>
                  <a:chExt cx="2514600" cy="6858000"/>
                </a:xfrm>
              </p:grpSpPr>
              <p:sp>
                <p:nvSpPr>
                  <p:cNvPr id="269"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8" name="Group 5"/>
                <p:cNvGrpSpPr/>
                <p:nvPr/>
              </p:nvGrpSpPr>
              <p:grpSpPr>
                <a:xfrm>
                  <a:off x="422910" y="0"/>
                  <a:ext cx="2514600" cy="6858000"/>
                  <a:chOff x="0" y="0"/>
                  <a:chExt cx="2514600" cy="6858000"/>
                </a:xfrm>
              </p:grpSpPr>
              <p:sp>
                <p:nvSpPr>
                  <p:cNvPr id="266"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9" name="Group 9"/>
                <p:cNvGrpSpPr/>
                <p:nvPr/>
              </p:nvGrpSpPr>
              <p:grpSpPr>
                <a:xfrm rot="10800000">
                  <a:off x="6629400" y="0"/>
                  <a:ext cx="2514600" cy="6858000"/>
                  <a:chOff x="0" y="0"/>
                  <a:chExt cx="2514600" cy="6858000"/>
                </a:xfrm>
              </p:grpSpPr>
              <p:sp>
                <p:nvSpPr>
                  <p:cNvPr id="263"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0"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5"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6"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7"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8"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3"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72" name="Picture 6" descr="CoverOverlay.png"/>
            <p:cNvPicPr>
              <a:picLocks/>
            </p:cNvPicPr>
            <p:nvPr/>
          </p:nvPicPr>
          <p:blipFill>
            <a:blip r:embed="rId9" cstate="print"/>
            <a:stretch>
              <a:fillRect/>
            </a:stretch>
          </p:blipFill>
          <p:spPr>
            <a:xfrm>
              <a:off x="-215798" y="-243408"/>
              <a:ext cx="9576000" cy="73080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273" name="Rectangle 65"/>
            <p:cNvSpPr/>
            <p:nvPr userDrawn="1"/>
          </p:nvSpPr>
          <p:spPr>
            <a:xfrm>
              <a:off x="46608" y="46376"/>
              <a:ext cx="9097392" cy="6750000"/>
            </a:xfrm>
            <a:prstGeom prst="rect">
              <a:avLst/>
            </a:prstGeom>
            <a:solidFill>
              <a:schemeClr val="bg1">
                <a:alpha val="80000"/>
              </a:schemeClr>
            </a:solidFill>
            <a:ln w="6350">
              <a:solidFill>
                <a:srgbClr val="BFEF5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组合 2"/>
            <p:cNvGrpSpPr/>
            <p:nvPr userDrawn="1"/>
          </p:nvGrpSpPr>
          <p:grpSpPr>
            <a:xfrm>
              <a:off x="466839" y="3162318"/>
              <a:ext cx="8297553" cy="821119"/>
              <a:chOff x="466839" y="3162318"/>
              <a:chExt cx="8297553" cy="821119"/>
            </a:xfrm>
          </p:grpSpPr>
          <p:sp>
            <p:nvSpPr>
              <p:cNvPr id="91" name="WordArt 75"/>
              <p:cNvSpPr>
                <a:spLocks noChangeArrowheads="1" noChangeShapeType="1" noTextEdit="1"/>
              </p:cNvSpPr>
              <p:nvPr/>
            </p:nvSpPr>
            <p:spPr bwMode="auto">
              <a:xfrm rot="19537802">
                <a:off x="2058230" y="3387200"/>
                <a:ext cx="3960000" cy="504000"/>
              </a:xfrm>
              <a:prstGeom prst="rect">
                <a:avLst/>
              </a:prstGeom>
              <a:extLst>
                <a:ext uri="{AF507438-7753-43E0-B8FC-AC1667EBCBE1}">
                  <a14:hiddenEffects xmlns:a14="http://schemas.microsoft.com/office/drawing/2010/main">
                    <a:effectLst/>
                  </a14:hiddenEffects>
                </a:ext>
              </a:extLst>
            </p:spPr>
            <p:txBody>
              <a:bodyPr wrap="none" fromWordArt="1">
                <a:prstTxWarp prst="textWave2">
                  <a:avLst>
                    <a:gd name="adj1" fmla="val 13005"/>
                    <a:gd name="adj2" fmla="val 0"/>
                  </a:avLst>
                </a:prstTxWarp>
              </a:bodyPr>
              <a:lstStyle/>
              <a:p>
                <a:pPr algn="ctr"/>
                <a:r>
                  <a:rPr lang="zh-CN" altLang="en-US" sz="2800" i="1" kern="10" dirty="0" smtClean="0">
                    <a:ln w="9525">
                      <a:solidFill>
                        <a:srgbClr val="99FF99">
                          <a:alpha val="50000"/>
                        </a:srgbClr>
                      </a:solidFill>
                      <a:round/>
                      <a:headEnd/>
                      <a:tailEnd/>
                    </a:ln>
                    <a:solidFill>
                      <a:srgbClr val="CCEBCC"/>
                    </a:solidFill>
                    <a:ea typeface="楷体_GB2312"/>
                  </a:rPr>
                  <a:t>微型计算机原理与接口技术</a:t>
                </a:r>
                <a:endParaRPr lang="zh-CN" altLang="en-US" sz="2800" i="1" kern="10" dirty="0">
                  <a:ln w="9525">
                    <a:solidFill>
                      <a:srgbClr val="99FF99">
                        <a:alpha val="50000"/>
                      </a:srgbClr>
                    </a:solidFill>
                    <a:round/>
                    <a:headEnd/>
                    <a:tailEnd/>
                  </a:ln>
                  <a:solidFill>
                    <a:srgbClr val="CCEBCC"/>
                  </a:solidFill>
                  <a:ea typeface="楷体_GB2312"/>
                </a:endParaRPr>
              </a:p>
            </p:txBody>
          </p:sp>
          <p:sp>
            <p:nvSpPr>
              <p:cNvPr id="92" name="WordArt 76"/>
              <p:cNvSpPr>
                <a:spLocks noChangeArrowheads="1" noChangeShapeType="1" noTextEdit="1"/>
              </p:cNvSpPr>
              <p:nvPr/>
            </p:nvSpPr>
            <p:spPr bwMode="auto">
              <a:xfrm rot="19520900">
                <a:off x="466839" y="3162318"/>
                <a:ext cx="3132000" cy="468000"/>
              </a:xfrm>
              <a:prstGeom prst="rect">
                <a:avLst/>
              </a:prstGeom>
              <a:extLst>
                <a:ext uri="{AF507438-7753-43E0-B8FC-AC1667EBCBE1}">
                  <a14:hiddenEffects xmlns:a14="http://schemas.microsoft.com/office/drawing/2010/main">
                    <a:effectLst/>
                  </a14:hiddenEffects>
                </a:ext>
              </a:extLst>
            </p:spPr>
            <p:txBody>
              <a:bodyPr wrap="none" fromWordArt="1">
                <a:prstTxWarp prst="textWave2">
                  <a:avLst>
                    <a:gd name="adj1" fmla="val 13005"/>
                    <a:gd name="adj2" fmla="val 0"/>
                  </a:avLst>
                </a:prstTxWarp>
              </a:bodyPr>
              <a:lstStyle/>
              <a:p>
                <a:pPr algn="ctr"/>
                <a:r>
                  <a:rPr lang="zh-CN" altLang="en-US" sz="2800" i="1" kern="10" dirty="0">
                    <a:ln w="9525">
                      <a:solidFill>
                        <a:srgbClr val="99FF99">
                          <a:alpha val="50000"/>
                        </a:srgbClr>
                      </a:solidFill>
                      <a:round/>
                      <a:headEnd/>
                      <a:tailEnd/>
                    </a:ln>
                    <a:solidFill>
                      <a:srgbClr val="CCEBCC"/>
                    </a:solidFill>
                    <a:ea typeface="楷体_GB2312"/>
                  </a:rPr>
                  <a:t>中国水利水电出版社</a:t>
                </a:r>
              </a:p>
            </p:txBody>
          </p:sp>
          <p:sp>
            <p:nvSpPr>
              <p:cNvPr id="48" name="WordArt 75"/>
              <p:cNvSpPr>
                <a:spLocks noChangeArrowheads="1" noChangeShapeType="1" noTextEdit="1"/>
              </p:cNvSpPr>
              <p:nvPr userDrawn="1"/>
            </p:nvSpPr>
            <p:spPr bwMode="auto">
              <a:xfrm rot="19537802">
                <a:off x="4477621" y="3479437"/>
                <a:ext cx="4286771" cy="504000"/>
              </a:xfrm>
              <a:prstGeom prst="rect">
                <a:avLst/>
              </a:prstGeom>
              <a:extLst>
                <a:ext uri="{AF507438-7753-43E0-B8FC-AC1667EBCBE1}">
                  <a14:hiddenEffects xmlns:a14="http://schemas.microsoft.com/office/drawing/2010/main">
                    <a:effectLst/>
                  </a14:hiddenEffects>
                </a:ext>
              </a:extLst>
            </p:spPr>
            <p:txBody>
              <a:bodyPr wrap="none" numCol="1" fromWordArt="1">
                <a:prstTxWarp prst="textWave2">
                  <a:avLst>
                    <a:gd name="adj1" fmla="val 13005"/>
                    <a:gd name="adj2" fmla="val 0"/>
                  </a:avLst>
                </a:prstTxWarp>
              </a:bodyPr>
              <a:lstStyle/>
              <a:p>
                <a:pPr lvl="0" algn="ctr"/>
                <a:r>
                  <a:rPr lang="en-US" altLang="zh-CN" sz="2800" i="1" kern="10" dirty="0" smtClean="0">
                    <a:ln w="9525">
                      <a:solidFill>
                        <a:srgbClr val="99FF99">
                          <a:alpha val="50000"/>
                        </a:srgbClr>
                      </a:solidFill>
                      <a:round/>
                      <a:headEnd/>
                      <a:tailEnd/>
                    </a:ln>
                    <a:solidFill>
                      <a:srgbClr val="CCEBCC"/>
                    </a:solidFill>
                    <a:ea typeface="楷体_GB2312"/>
                  </a:rPr>
                  <a:t>ISBN 978-7-5170-3719-4</a:t>
                </a:r>
                <a:endParaRPr lang="zh-CN" altLang="en-US" sz="2800" i="1" kern="10" dirty="0">
                  <a:ln w="9525">
                    <a:solidFill>
                      <a:srgbClr val="99FF99">
                        <a:alpha val="50000"/>
                      </a:srgbClr>
                    </a:solidFill>
                    <a:round/>
                    <a:headEnd/>
                    <a:tailEnd/>
                  </a:ln>
                  <a:solidFill>
                    <a:srgbClr val="CCEBCC"/>
                  </a:solidFill>
                  <a:ea typeface="楷体_GB2312"/>
                </a:endParaRPr>
              </a:p>
            </p:txBody>
          </p:sp>
        </p:grpSp>
        <p:sp>
          <p:nvSpPr>
            <p:cNvPr id="4" name="矩形 3"/>
            <p:cNvSpPr/>
            <p:nvPr userDrawn="1"/>
          </p:nvSpPr>
          <p:spPr>
            <a:xfrm>
              <a:off x="0" y="-10234"/>
              <a:ext cx="9197853" cy="68066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4" name="Title Placeholder 1"/>
          <p:cNvSpPr>
            <a:spLocks noGrp="1"/>
          </p:cNvSpPr>
          <p:nvPr>
            <p:ph type="title"/>
          </p:nvPr>
        </p:nvSpPr>
        <p:spPr>
          <a:xfrm>
            <a:off x="1043490" y="1017430"/>
            <a:ext cx="7024744" cy="1143000"/>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275" name="Text Placeholder 2"/>
          <p:cNvSpPr>
            <a:spLocks noGrp="1"/>
          </p:cNvSpPr>
          <p:nvPr>
            <p:ph type="body" idx="1"/>
          </p:nvPr>
        </p:nvSpPr>
        <p:spPr>
          <a:xfrm>
            <a:off x="1043492" y="2313418"/>
            <a:ext cx="6777317" cy="3508977"/>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276" name="Footer Placeholder 4"/>
          <p:cNvSpPr>
            <a:spLocks noGrp="1"/>
          </p:cNvSpPr>
          <p:nvPr>
            <p:ph type="ftr" sz="quarter" idx="3"/>
          </p:nvPr>
        </p:nvSpPr>
        <p:spPr>
          <a:xfrm>
            <a:off x="4641448" y="5841926"/>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76" r:id="rId3"/>
    <p:sldLayoutId id="2147483692" r:id="rId4"/>
    <p:sldLayoutId id="2147483691" r:id="rId5"/>
    <p:sldLayoutId id="2147483701" r:id="rId6"/>
    <p:sldLayoutId id="2147483673" r:id="rId7"/>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22.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slide" Target="slide52.xml"/><Relationship Id="rId3" Type="http://schemas.openxmlformats.org/officeDocument/2006/relationships/slide" Target="slide3.xml"/><Relationship Id="rId7" Type="http://schemas.openxmlformats.org/officeDocument/2006/relationships/slide" Target="slide38.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24.xml"/><Relationship Id="rId5" Type="http://schemas.openxmlformats.org/officeDocument/2006/relationships/slide" Target="slide17.xml"/><Relationship Id="rId4" Type="http://schemas.openxmlformats.org/officeDocument/2006/relationships/slide" Target="slide9.xml"/><Relationship Id="rId9" Type="http://schemas.openxmlformats.org/officeDocument/2006/relationships/slide" Target="slide53.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slide" Target="slide34.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slide" Target="slide39.xml"/><Relationship Id="rId5" Type="http://schemas.openxmlformats.org/officeDocument/2006/relationships/slide" Target="slide47.xml"/><Relationship Id="rId4" Type="http://schemas.openxmlformats.org/officeDocument/2006/relationships/slide" Target="slide4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idx="4294967295"/>
          </p:nvPr>
        </p:nvSpPr>
        <p:spPr>
          <a:xfrm>
            <a:off x="6444208" y="188640"/>
            <a:ext cx="2304256" cy="387614"/>
          </a:xfrm>
        </p:spPr>
        <p:txBody>
          <a:bodyPr anchor="ctr">
            <a:noAutofit/>
          </a:bodyPr>
          <a:lstStyle/>
          <a:p>
            <a:pPr algn="ctr"/>
            <a:r>
              <a:rPr lang="zh-CN" altLang="en-US" sz="800" b="1" dirty="0" smtClean="0">
                <a:solidFill>
                  <a:srgbClr val="88D48C"/>
                </a:solidFill>
              </a:rPr>
              <a:t>微型计算机原理与接口技术（第二版）</a:t>
            </a:r>
            <a:endParaRPr lang="zh-CN" altLang="en-US" sz="800" b="1" dirty="0">
              <a:solidFill>
                <a:srgbClr val="88D48C"/>
              </a:solidFill>
            </a:endParaRPr>
          </a:p>
        </p:txBody>
      </p:sp>
    </p:spTree>
    <p:extLst>
      <p:ext uri="{BB962C8B-B14F-4D97-AF65-F5344CB8AC3E}">
        <p14:creationId xmlns:p14="http://schemas.microsoft.com/office/powerpoint/2010/main" val="3706149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3.2.1  </a:t>
            </a:r>
            <a:r>
              <a:rPr lang="zh-CN" altLang="zh-CN" dirty="0" smtClean="0"/>
              <a:t>静态</a:t>
            </a:r>
            <a:r>
              <a:rPr lang="en-US" altLang="zh-CN" dirty="0"/>
              <a:t>RAM</a:t>
            </a:r>
            <a:r>
              <a:rPr lang="zh-CN" altLang="zh-CN" dirty="0"/>
              <a:t>（</a:t>
            </a:r>
            <a:r>
              <a:rPr lang="en-US" altLang="zh-CN" dirty="0"/>
              <a:t>SRAM</a:t>
            </a:r>
            <a:r>
              <a:rPr lang="zh-CN" altLang="zh-CN" dirty="0"/>
              <a:t>）</a:t>
            </a:r>
            <a:endParaRPr lang="zh-CN" altLang="en-US" dirty="0"/>
          </a:p>
        </p:txBody>
      </p:sp>
      <p:sp>
        <p:nvSpPr>
          <p:cNvPr id="3" name="矩形 2"/>
          <p:cNvSpPr/>
          <p:nvPr/>
        </p:nvSpPr>
        <p:spPr>
          <a:xfrm>
            <a:off x="360000" y="1916832"/>
            <a:ext cx="8424000" cy="461665"/>
          </a:xfrm>
          <a:prstGeom prst="rect">
            <a:avLst/>
          </a:prstGeom>
          <a:noFill/>
        </p:spPr>
        <p:txBody>
          <a:bodyPr wrap="square" rtlCol="0">
            <a:spAutoFit/>
          </a:bodyPr>
          <a:lstStyle/>
          <a:p>
            <a:pPr algn="just"/>
            <a:r>
              <a:rPr lang="zh-CN" altLang="en-US" sz="2400" dirty="0" smtClean="0">
                <a:solidFill>
                  <a:srgbClr val="000066"/>
                </a:solidFill>
                <a:latin typeface="Times New Roman" pitchFamily="18" charset="0"/>
                <a:ea typeface="宋体" pitchFamily="2" charset="-122"/>
                <a:cs typeface="Times New Roman" pitchFamily="18" charset="0"/>
              </a:rPr>
              <a:t>　　</a:t>
            </a:r>
            <a:r>
              <a:rPr lang="zh-CN" altLang="en-US" sz="2400" dirty="0" smtClean="0">
                <a:solidFill>
                  <a:srgbClr val="000066"/>
                </a:solidFill>
                <a:latin typeface="宋体" pitchFamily="2" charset="-122"/>
                <a:ea typeface="宋体" pitchFamily="2" charset="-122"/>
              </a:rPr>
              <a:t>基本</a:t>
            </a:r>
            <a:r>
              <a:rPr lang="zh-CN" altLang="en-US" sz="2400" dirty="0">
                <a:solidFill>
                  <a:srgbClr val="000066"/>
                </a:solidFill>
                <a:latin typeface="宋体" pitchFamily="2" charset="-122"/>
                <a:ea typeface="宋体" pitchFamily="2" charset="-122"/>
              </a:rPr>
              <a:t>存储</a:t>
            </a:r>
            <a:r>
              <a:rPr lang="zh-CN" altLang="en-US" sz="2400" dirty="0" smtClean="0">
                <a:solidFill>
                  <a:srgbClr val="000066"/>
                </a:solidFill>
                <a:latin typeface="宋体" pitchFamily="2" charset="-122"/>
                <a:ea typeface="宋体" pitchFamily="2" charset="-122"/>
              </a:rPr>
              <a:t>电路指</a:t>
            </a:r>
            <a:r>
              <a:rPr lang="zh-CN" altLang="en-US" sz="2400" dirty="0">
                <a:solidFill>
                  <a:srgbClr val="000066"/>
                </a:solidFill>
                <a:latin typeface="宋体" pitchFamily="2" charset="-122"/>
                <a:ea typeface="宋体" pitchFamily="2" charset="-122"/>
              </a:rPr>
              <a:t>存储一位二进制数的电路，又称单元</a:t>
            </a:r>
            <a:r>
              <a:rPr lang="zh-CN" altLang="en-US" sz="2400" dirty="0" smtClean="0">
                <a:solidFill>
                  <a:srgbClr val="000066"/>
                </a:solidFill>
                <a:latin typeface="宋体" pitchFamily="2" charset="-122"/>
                <a:ea typeface="宋体" pitchFamily="2" charset="-122"/>
              </a:rPr>
              <a:t>电路。</a:t>
            </a:r>
            <a:endParaRPr lang="zh-CN" altLang="zh-CN" sz="2400" dirty="0">
              <a:solidFill>
                <a:srgbClr val="000066"/>
              </a:solidFill>
              <a:latin typeface="Times New Roman" pitchFamily="18" charset="0"/>
              <a:ea typeface="宋体" pitchFamily="2" charset="-122"/>
              <a:cs typeface="Times New Roman" pitchFamily="18" charset="0"/>
            </a:endParaRPr>
          </a:p>
        </p:txBody>
      </p:sp>
      <p:sp>
        <p:nvSpPr>
          <p:cNvPr id="4" name="TextBox 3"/>
          <p:cNvSpPr txBox="1"/>
          <p:nvPr/>
        </p:nvSpPr>
        <p:spPr>
          <a:xfrm>
            <a:off x="540000" y="1196752"/>
            <a:ext cx="4698722" cy="584775"/>
          </a:xfrm>
          <a:prstGeom prst="rect">
            <a:avLst/>
          </a:prstGeom>
          <a:noFill/>
        </p:spPr>
        <p:txBody>
          <a:bodyPr wrap="none" rtlCol="0" anchor="ctr" anchorCtr="0">
            <a:spAutoFit/>
          </a:bodyPr>
          <a:lstStyle/>
          <a:p>
            <a:r>
              <a:rPr lang="en-US" altLang="zh-CN" sz="3200" dirty="0" smtClean="0">
                <a:latin typeface="黑体" pitchFamily="49" charset="-122"/>
                <a:ea typeface="黑体" pitchFamily="49" charset="-122"/>
              </a:rPr>
              <a:t>１</a:t>
            </a:r>
            <a:r>
              <a:rPr lang="zh-CN" altLang="zh-CN" sz="3200" dirty="0" smtClean="0">
                <a:latin typeface="黑体" pitchFamily="49" charset="-122"/>
                <a:ea typeface="黑体" pitchFamily="49" charset="-122"/>
              </a:rPr>
              <a:t>．</a:t>
            </a:r>
            <a:r>
              <a:rPr lang="en-US" altLang="zh-CN" sz="3200" dirty="0" smtClean="0">
                <a:latin typeface="黑体" pitchFamily="49" charset="-122"/>
                <a:ea typeface="黑体" pitchFamily="49" charset="-122"/>
              </a:rPr>
              <a:t>SRAM</a:t>
            </a:r>
            <a:r>
              <a:rPr lang="zh-CN" altLang="zh-CN" sz="3200" dirty="0">
                <a:latin typeface="黑体" pitchFamily="49" charset="-122"/>
                <a:ea typeface="黑体" pitchFamily="49" charset="-122"/>
              </a:rPr>
              <a:t>的基本存储电路</a:t>
            </a:r>
            <a:endParaRPr lang="zh-CN" altLang="en-US" sz="3200" dirty="0">
              <a:latin typeface="黑体" pitchFamily="49" charset="-122"/>
              <a:ea typeface="黑体" pitchFamily="49" charset="-122"/>
            </a:endParaRPr>
          </a:p>
        </p:txBody>
      </p:sp>
      <p:grpSp>
        <p:nvGrpSpPr>
          <p:cNvPr id="88" name="组合 87"/>
          <p:cNvGrpSpPr/>
          <p:nvPr/>
        </p:nvGrpSpPr>
        <p:grpSpPr>
          <a:xfrm>
            <a:off x="935596" y="2420888"/>
            <a:ext cx="7164796" cy="2664296"/>
            <a:chOff x="827584" y="2466002"/>
            <a:chExt cx="7164796" cy="2664296"/>
          </a:xfrm>
        </p:grpSpPr>
        <p:sp>
          <p:nvSpPr>
            <p:cNvPr id="6" name="Rectangle 10"/>
            <p:cNvSpPr>
              <a:spLocks noChangeArrowheads="1"/>
            </p:cNvSpPr>
            <p:nvPr/>
          </p:nvSpPr>
          <p:spPr bwMode="auto">
            <a:xfrm>
              <a:off x="1100336" y="2466002"/>
              <a:ext cx="6784032" cy="2664296"/>
            </a:xfrm>
            <a:prstGeom prst="rect">
              <a:avLst/>
            </a:prstGeom>
            <a:solidFill>
              <a:srgbClr val="BDDEFF">
                <a:alpha val="49804"/>
              </a:srgbClr>
            </a:solidFill>
            <a:ln w="28575">
              <a:solidFill>
                <a:srgbClr val="BDDEFF"/>
              </a:solidFill>
              <a:miter lim="800000"/>
              <a:headEnd/>
              <a:tailEnd/>
            </a:ln>
            <a:effectLst/>
            <a:extLst/>
          </p:spPr>
          <p:txBody>
            <a:bodyPr wrap="none" anchor="ctr"/>
            <a:lstStyle/>
            <a:p>
              <a:endParaRPr lang="zh-CN" altLang="en-US"/>
            </a:p>
          </p:txBody>
        </p:sp>
        <p:sp>
          <p:nvSpPr>
            <p:cNvPr id="7" name="Line 32"/>
            <p:cNvSpPr>
              <a:spLocks noChangeShapeType="1"/>
            </p:cNvSpPr>
            <p:nvPr/>
          </p:nvSpPr>
          <p:spPr bwMode="auto">
            <a:xfrm>
              <a:off x="2860626" y="2658743"/>
              <a:ext cx="48158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Line 33"/>
            <p:cNvSpPr>
              <a:spLocks noChangeShapeType="1"/>
            </p:cNvSpPr>
            <p:nvPr/>
          </p:nvSpPr>
          <p:spPr bwMode="auto">
            <a:xfrm>
              <a:off x="3663266" y="3649343"/>
              <a:ext cx="32105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Line 34"/>
            <p:cNvSpPr>
              <a:spLocks noChangeShapeType="1"/>
            </p:cNvSpPr>
            <p:nvPr/>
          </p:nvSpPr>
          <p:spPr bwMode="auto">
            <a:xfrm>
              <a:off x="3583002" y="3725543"/>
              <a:ext cx="48158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 name="Line 35"/>
            <p:cNvSpPr>
              <a:spLocks noChangeShapeType="1"/>
            </p:cNvSpPr>
            <p:nvPr/>
          </p:nvSpPr>
          <p:spPr bwMode="auto">
            <a:xfrm flipH="1">
              <a:off x="3805400" y="2658743"/>
              <a:ext cx="0" cy="990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 name="Line 36"/>
            <p:cNvSpPr>
              <a:spLocks noChangeShapeType="1"/>
            </p:cNvSpPr>
            <p:nvPr/>
          </p:nvSpPr>
          <p:spPr bwMode="auto">
            <a:xfrm>
              <a:off x="3743530" y="3725543"/>
              <a:ext cx="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Line 37"/>
            <p:cNvSpPr>
              <a:spLocks noChangeShapeType="1"/>
            </p:cNvSpPr>
            <p:nvPr/>
          </p:nvSpPr>
          <p:spPr bwMode="auto">
            <a:xfrm>
              <a:off x="3904058" y="3725543"/>
              <a:ext cx="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Line 38"/>
            <p:cNvSpPr>
              <a:spLocks noChangeShapeType="1"/>
            </p:cNvSpPr>
            <p:nvPr/>
          </p:nvSpPr>
          <p:spPr bwMode="auto">
            <a:xfrm>
              <a:off x="3904058" y="3877943"/>
              <a:ext cx="12039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Line 39"/>
            <p:cNvSpPr>
              <a:spLocks noChangeShapeType="1"/>
            </p:cNvSpPr>
            <p:nvPr/>
          </p:nvSpPr>
          <p:spPr bwMode="auto">
            <a:xfrm>
              <a:off x="3422474" y="3877943"/>
              <a:ext cx="32105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Line 40"/>
            <p:cNvSpPr>
              <a:spLocks noChangeShapeType="1"/>
            </p:cNvSpPr>
            <p:nvPr/>
          </p:nvSpPr>
          <p:spPr bwMode="auto">
            <a:xfrm>
              <a:off x="6713298" y="3649343"/>
              <a:ext cx="32105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Line 41"/>
            <p:cNvSpPr>
              <a:spLocks noChangeShapeType="1"/>
            </p:cNvSpPr>
            <p:nvPr/>
          </p:nvSpPr>
          <p:spPr bwMode="auto">
            <a:xfrm>
              <a:off x="6633034" y="3725543"/>
              <a:ext cx="48158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Line 42"/>
            <p:cNvSpPr>
              <a:spLocks noChangeShapeType="1"/>
            </p:cNvSpPr>
            <p:nvPr/>
          </p:nvSpPr>
          <p:spPr bwMode="auto">
            <a:xfrm flipH="1">
              <a:off x="6855432" y="2658743"/>
              <a:ext cx="0" cy="990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Line 43"/>
            <p:cNvSpPr>
              <a:spLocks noChangeShapeType="1"/>
            </p:cNvSpPr>
            <p:nvPr/>
          </p:nvSpPr>
          <p:spPr bwMode="auto">
            <a:xfrm>
              <a:off x="6793562" y="3725543"/>
              <a:ext cx="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 name="Line 44"/>
            <p:cNvSpPr>
              <a:spLocks noChangeShapeType="1"/>
            </p:cNvSpPr>
            <p:nvPr/>
          </p:nvSpPr>
          <p:spPr bwMode="auto">
            <a:xfrm>
              <a:off x="6954090" y="3725543"/>
              <a:ext cx="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 name="Line 45"/>
            <p:cNvSpPr>
              <a:spLocks noChangeShapeType="1"/>
            </p:cNvSpPr>
            <p:nvPr/>
          </p:nvSpPr>
          <p:spPr bwMode="auto">
            <a:xfrm>
              <a:off x="6954090" y="3877943"/>
              <a:ext cx="32105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46"/>
            <p:cNvSpPr>
              <a:spLocks noChangeShapeType="1"/>
            </p:cNvSpPr>
            <p:nvPr/>
          </p:nvSpPr>
          <p:spPr bwMode="auto">
            <a:xfrm>
              <a:off x="5750130" y="3877943"/>
              <a:ext cx="10434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47"/>
            <p:cNvSpPr>
              <a:spLocks noChangeShapeType="1"/>
            </p:cNvSpPr>
            <p:nvPr/>
          </p:nvSpPr>
          <p:spPr bwMode="auto">
            <a:xfrm>
              <a:off x="4546170" y="3115943"/>
              <a:ext cx="176580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 name="Line 48"/>
            <p:cNvSpPr>
              <a:spLocks noChangeShapeType="1"/>
            </p:cNvSpPr>
            <p:nvPr/>
          </p:nvSpPr>
          <p:spPr bwMode="auto">
            <a:xfrm>
              <a:off x="4706698" y="3268343"/>
              <a:ext cx="0" cy="45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 name="Line 49"/>
            <p:cNvSpPr>
              <a:spLocks noChangeShapeType="1"/>
            </p:cNvSpPr>
            <p:nvPr/>
          </p:nvSpPr>
          <p:spPr bwMode="auto">
            <a:xfrm>
              <a:off x="4786962" y="3344543"/>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Line 50"/>
            <p:cNvSpPr>
              <a:spLocks noChangeShapeType="1"/>
            </p:cNvSpPr>
            <p:nvPr/>
          </p:nvSpPr>
          <p:spPr bwMode="auto">
            <a:xfrm flipV="1">
              <a:off x="4786962" y="3496943"/>
              <a:ext cx="160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Line 51"/>
            <p:cNvSpPr>
              <a:spLocks noChangeShapeType="1"/>
            </p:cNvSpPr>
            <p:nvPr/>
          </p:nvSpPr>
          <p:spPr bwMode="auto">
            <a:xfrm flipV="1">
              <a:off x="4947490" y="3115943"/>
              <a:ext cx="0" cy="381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 name="Line 52"/>
            <p:cNvSpPr>
              <a:spLocks noChangeShapeType="1"/>
            </p:cNvSpPr>
            <p:nvPr/>
          </p:nvSpPr>
          <p:spPr bwMode="auto">
            <a:xfrm>
              <a:off x="4546170" y="3420743"/>
              <a:ext cx="160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Line 53"/>
            <p:cNvSpPr>
              <a:spLocks noChangeShapeType="1"/>
            </p:cNvSpPr>
            <p:nvPr/>
          </p:nvSpPr>
          <p:spPr bwMode="auto">
            <a:xfrm>
              <a:off x="4546170" y="3573143"/>
              <a:ext cx="160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 name="Line 54"/>
            <p:cNvSpPr>
              <a:spLocks noChangeShapeType="1"/>
            </p:cNvSpPr>
            <p:nvPr/>
          </p:nvSpPr>
          <p:spPr bwMode="auto">
            <a:xfrm>
              <a:off x="4546170" y="3573143"/>
              <a:ext cx="0" cy="609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Line 55"/>
            <p:cNvSpPr>
              <a:spLocks noChangeShapeType="1"/>
            </p:cNvSpPr>
            <p:nvPr/>
          </p:nvSpPr>
          <p:spPr bwMode="auto">
            <a:xfrm>
              <a:off x="4546170" y="3115943"/>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Line 56"/>
            <p:cNvSpPr>
              <a:spLocks noChangeShapeType="1"/>
            </p:cNvSpPr>
            <p:nvPr/>
          </p:nvSpPr>
          <p:spPr bwMode="auto">
            <a:xfrm>
              <a:off x="6151450" y="3268343"/>
              <a:ext cx="0" cy="45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Line 57"/>
            <p:cNvSpPr>
              <a:spLocks noChangeShapeType="1"/>
            </p:cNvSpPr>
            <p:nvPr/>
          </p:nvSpPr>
          <p:spPr bwMode="auto">
            <a:xfrm>
              <a:off x="6071186" y="3344543"/>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Line 58"/>
            <p:cNvSpPr>
              <a:spLocks noChangeShapeType="1"/>
            </p:cNvSpPr>
            <p:nvPr/>
          </p:nvSpPr>
          <p:spPr bwMode="auto">
            <a:xfrm flipV="1">
              <a:off x="5910658" y="3496943"/>
              <a:ext cx="160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4" name="Line 59"/>
            <p:cNvSpPr>
              <a:spLocks noChangeShapeType="1"/>
            </p:cNvSpPr>
            <p:nvPr/>
          </p:nvSpPr>
          <p:spPr bwMode="auto">
            <a:xfrm flipV="1">
              <a:off x="5910658" y="3115943"/>
              <a:ext cx="0" cy="381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 name="Line 60"/>
            <p:cNvSpPr>
              <a:spLocks noChangeShapeType="1"/>
            </p:cNvSpPr>
            <p:nvPr/>
          </p:nvSpPr>
          <p:spPr bwMode="auto">
            <a:xfrm>
              <a:off x="6151450" y="3420743"/>
              <a:ext cx="160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 name="Line 61"/>
            <p:cNvSpPr>
              <a:spLocks noChangeShapeType="1"/>
            </p:cNvSpPr>
            <p:nvPr/>
          </p:nvSpPr>
          <p:spPr bwMode="auto">
            <a:xfrm>
              <a:off x="6151450" y="3573143"/>
              <a:ext cx="160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62"/>
            <p:cNvSpPr>
              <a:spLocks noChangeShapeType="1"/>
            </p:cNvSpPr>
            <p:nvPr/>
          </p:nvSpPr>
          <p:spPr bwMode="auto">
            <a:xfrm>
              <a:off x="6311978" y="3573143"/>
              <a:ext cx="0" cy="609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63"/>
            <p:cNvSpPr>
              <a:spLocks noChangeShapeType="1"/>
            </p:cNvSpPr>
            <p:nvPr/>
          </p:nvSpPr>
          <p:spPr bwMode="auto">
            <a:xfrm>
              <a:off x="6311978" y="3115943"/>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 name="Line 64"/>
            <p:cNvSpPr>
              <a:spLocks noChangeShapeType="1"/>
            </p:cNvSpPr>
            <p:nvPr/>
          </p:nvSpPr>
          <p:spPr bwMode="auto">
            <a:xfrm>
              <a:off x="4706698" y="4106543"/>
              <a:ext cx="0" cy="45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 name="Line 65"/>
            <p:cNvSpPr>
              <a:spLocks noChangeShapeType="1"/>
            </p:cNvSpPr>
            <p:nvPr/>
          </p:nvSpPr>
          <p:spPr bwMode="auto">
            <a:xfrm>
              <a:off x="4786962" y="4182743"/>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Line 66"/>
            <p:cNvSpPr>
              <a:spLocks noChangeShapeType="1"/>
            </p:cNvSpPr>
            <p:nvPr/>
          </p:nvSpPr>
          <p:spPr bwMode="auto">
            <a:xfrm flipV="1">
              <a:off x="4786962" y="4335143"/>
              <a:ext cx="160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Line 67"/>
            <p:cNvSpPr>
              <a:spLocks noChangeShapeType="1"/>
            </p:cNvSpPr>
            <p:nvPr/>
          </p:nvSpPr>
          <p:spPr bwMode="auto">
            <a:xfrm flipV="1">
              <a:off x="4947490" y="3877943"/>
              <a:ext cx="802640" cy="45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3" name="Line 68"/>
            <p:cNvSpPr>
              <a:spLocks noChangeShapeType="1"/>
            </p:cNvSpPr>
            <p:nvPr/>
          </p:nvSpPr>
          <p:spPr bwMode="auto">
            <a:xfrm>
              <a:off x="4546170" y="4258943"/>
              <a:ext cx="160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 name="Line 69"/>
            <p:cNvSpPr>
              <a:spLocks noChangeShapeType="1"/>
            </p:cNvSpPr>
            <p:nvPr/>
          </p:nvSpPr>
          <p:spPr bwMode="auto">
            <a:xfrm>
              <a:off x="4546170" y="4411343"/>
              <a:ext cx="160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5" name="Line 70"/>
            <p:cNvSpPr>
              <a:spLocks noChangeShapeType="1"/>
            </p:cNvSpPr>
            <p:nvPr/>
          </p:nvSpPr>
          <p:spPr bwMode="auto">
            <a:xfrm>
              <a:off x="4546170" y="3954143"/>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Line 71"/>
            <p:cNvSpPr>
              <a:spLocks noChangeShapeType="1"/>
            </p:cNvSpPr>
            <p:nvPr/>
          </p:nvSpPr>
          <p:spPr bwMode="auto">
            <a:xfrm>
              <a:off x="6151450" y="4106543"/>
              <a:ext cx="0" cy="45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7" name="Line 72"/>
            <p:cNvSpPr>
              <a:spLocks noChangeShapeType="1"/>
            </p:cNvSpPr>
            <p:nvPr/>
          </p:nvSpPr>
          <p:spPr bwMode="auto">
            <a:xfrm>
              <a:off x="6071186" y="4182743"/>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Line 73"/>
            <p:cNvSpPr>
              <a:spLocks noChangeShapeType="1"/>
            </p:cNvSpPr>
            <p:nvPr/>
          </p:nvSpPr>
          <p:spPr bwMode="auto">
            <a:xfrm flipV="1">
              <a:off x="5910658" y="4335143"/>
              <a:ext cx="160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 name="Line 74"/>
            <p:cNvSpPr>
              <a:spLocks noChangeShapeType="1"/>
            </p:cNvSpPr>
            <p:nvPr/>
          </p:nvSpPr>
          <p:spPr bwMode="auto">
            <a:xfrm flipH="1" flipV="1">
              <a:off x="5108018" y="3877943"/>
              <a:ext cx="802640" cy="45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 name="Line 75"/>
            <p:cNvSpPr>
              <a:spLocks noChangeShapeType="1"/>
            </p:cNvSpPr>
            <p:nvPr/>
          </p:nvSpPr>
          <p:spPr bwMode="auto">
            <a:xfrm>
              <a:off x="6151450" y="4258943"/>
              <a:ext cx="160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Line 76"/>
            <p:cNvSpPr>
              <a:spLocks noChangeShapeType="1"/>
            </p:cNvSpPr>
            <p:nvPr/>
          </p:nvSpPr>
          <p:spPr bwMode="auto">
            <a:xfrm>
              <a:off x="6151450" y="4411343"/>
              <a:ext cx="160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 name="Line 77"/>
            <p:cNvSpPr>
              <a:spLocks noChangeShapeType="1"/>
            </p:cNvSpPr>
            <p:nvPr/>
          </p:nvSpPr>
          <p:spPr bwMode="auto">
            <a:xfrm>
              <a:off x="6311978" y="3954143"/>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 name="Line 78"/>
            <p:cNvSpPr>
              <a:spLocks noChangeShapeType="1"/>
            </p:cNvSpPr>
            <p:nvPr/>
          </p:nvSpPr>
          <p:spPr bwMode="auto">
            <a:xfrm flipV="1">
              <a:off x="4546170" y="4411343"/>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Line 79"/>
            <p:cNvSpPr>
              <a:spLocks noChangeShapeType="1"/>
            </p:cNvSpPr>
            <p:nvPr/>
          </p:nvSpPr>
          <p:spPr bwMode="auto">
            <a:xfrm flipV="1">
              <a:off x="6311978" y="4411343"/>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 name="Line 80"/>
            <p:cNvSpPr>
              <a:spLocks noChangeShapeType="1"/>
            </p:cNvSpPr>
            <p:nvPr/>
          </p:nvSpPr>
          <p:spPr bwMode="auto">
            <a:xfrm>
              <a:off x="4546170" y="4716143"/>
              <a:ext cx="176580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 name="Line 81"/>
            <p:cNvSpPr>
              <a:spLocks noChangeShapeType="1"/>
            </p:cNvSpPr>
            <p:nvPr/>
          </p:nvSpPr>
          <p:spPr bwMode="auto">
            <a:xfrm>
              <a:off x="5367204" y="2887343"/>
              <a:ext cx="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7" name="Line 82"/>
            <p:cNvSpPr>
              <a:spLocks noChangeShapeType="1"/>
            </p:cNvSpPr>
            <p:nvPr/>
          </p:nvSpPr>
          <p:spPr bwMode="auto">
            <a:xfrm>
              <a:off x="5429074" y="4716143"/>
              <a:ext cx="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8" name="Group 83"/>
            <p:cNvGrpSpPr>
              <a:grpSpLocks/>
            </p:cNvGrpSpPr>
            <p:nvPr/>
          </p:nvGrpSpPr>
          <p:grpSpPr bwMode="auto">
            <a:xfrm flipV="1">
              <a:off x="5188282" y="4868543"/>
              <a:ext cx="481584" cy="76200"/>
              <a:chOff x="4176" y="2832"/>
              <a:chExt cx="288" cy="96"/>
            </a:xfrm>
          </p:grpSpPr>
          <p:sp>
            <p:nvSpPr>
              <p:cNvPr id="81" name="Line 84"/>
              <p:cNvSpPr>
                <a:spLocks noChangeShapeType="1"/>
              </p:cNvSpPr>
              <p:nvPr/>
            </p:nvSpPr>
            <p:spPr bwMode="auto">
              <a:xfrm>
                <a:off x="4272" y="2832"/>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Line 85"/>
              <p:cNvSpPr>
                <a:spLocks noChangeShapeType="1"/>
              </p:cNvSpPr>
              <p:nvPr/>
            </p:nvSpPr>
            <p:spPr bwMode="auto">
              <a:xfrm>
                <a:off x="4224" y="2880"/>
                <a:ext cx="19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3" name="Line 86"/>
              <p:cNvSpPr>
                <a:spLocks noChangeShapeType="1"/>
              </p:cNvSpPr>
              <p:nvPr/>
            </p:nvSpPr>
            <p:spPr bwMode="auto">
              <a:xfrm>
                <a:off x="4176" y="2928"/>
                <a:ext cx="2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9" name="Line 87"/>
            <p:cNvSpPr>
              <a:spLocks noChangeShapeType="1"/>
            </p:cNvSpPr>
            <p:nvPr/>
          </p:nvSpPr>
          <p:spPr bwMode="auto">
            <a:xfrm>
              <a:off x="3417527" y="3877943"/>
              <a:ext cx="0" cy="1044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 name="Line 88"/>
            <p:cNvSpPr>
              <a:spLocks noChangeShapeType="1"/>
            </p:cNvSpPr>
            <p:nvPr/>
          </p:nvSpPr>
          <p:spPr bwMode="auto">
            <a:xfrm>
              <a:off x="7275146" y="3877943"/>
              <a:ext cx="0" cy="1044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 name="Text Box 105"/>
            <p:cNvSpPr txBox="1">
              <a:spLocks noChangeArrowheads="1"/>
            </p:cNvSpPr>
            <p:nvPr/>
          </p:nvSpPr>
          <p:spPr bwMode="auto">
            <a:xfrm>
              <a:off x="3624806" y="3846193"/>
              <a:ext cx="44114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a:solidFill>
                    <a:srgbClr val="FF0000"/>
                  </a:solidFill>
                  <a:latin typeface="Times New Roman" pitchFamily="18" charset="0"/>
                </a:rPr>
                <a:t>T5</a:t>
              </a:r>
            </a:p>
          </p:txBody>
        </p:sp>
        <p:sp>
          <p:nvSpPr>
            <p:cNvPr id="62" name="Text Box 106"/>
            <p:cNvSpPr txBox="1">
              <a:spLocks noChangeArrowheads="1"/>
            </p:cNvSpPr>
            <p:nvPr/>
          </p:nvSpPr>
          <p:spPr bwMode="auto">
            <a:xfrm>
              <a:off x="6681527" y="3846193"/>
              <a:ext cx="44114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a:solidFill>
                    <a:srgbClr val="FF0000"/>
                  </a:solidFill>
                  <a:latin typeface="Times New Roman" pitchFamily="18" charset="0"/>
                </a:rPr>
                <a:t>T6</a:t>
              </a:r>
            </a:p>
          </p:txBody>
        </p:sp>
        <p:sp>
          <p:nvSpPr>
            <p:cNvPr id="63" name="Text Box 107"/>
            <p:cNvSpPr txBox="1">
              <a:spLocks noChangeArrowheads="1"/>
            </p:cNvSpPr>
            <p:nvPr/>
          </p:nvSpPr>
          <p:spPr bwMode="auto">
            <a:xfrm>
              <a:off x="4149062" y="4165281"/>
              <a:ext cx="44114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dirty="0">
                  <a:solidFill>
                    <a:srgbClr val="FF0000"/>
                  </a:solidFill>
                  <a:latin typeface="Times New Roman" pitchFamily="18" charset="0"/>
                </a:rPr>
                <a:t>T1</a:t>
              </a:r>
            </a:p>
          </p:txBody>
        </p:sp>
        <p:sp>
          <p:nvSpPr>
            <p:cNvPr id="64" name="Text Box 108"/>
            <p:cNvSpPr txBox="1">
              <a:spLocks noChangeArrowheads="1"/>
            </p:cNvSpPr>
            <p:nvPr/>
          </p:nvSpPr>
          <p:spPr bwMode="auto">
            <a:xfrm>
              <a:off x="6261403" y="4182743"/>
              <a:ext cx="44114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dirty="0">
                  <a:solidFill>
                    <a:srgbClr val="FF0000"/>
                  </a:solidFill>
                  <a:latin typeface="Times New Roman" pitchFamily="18" charset="0"/>
                </a:rPr>
                <a:t>T2</a:t>
              </a:r>
            </a:p>
          </p:txBody>
        </p:sp>
        <p:sp>
          <p:nvSpPr>
            <p:cNvPr id="65" name="Text Box 109"/>
            <p:cNvSpPr txBox="1">
              <a:spLocks noChangeArrowheads="1"/>
            </p:cNvSpPr>
            <p:nvPr/>
          </p:nvSpPr>
          <p:spPr bwMode="auto">
            <a:xfrm>
              <a:off x="4130842" y="3302623"/>
              <a:ext cx="44114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dirty="0">
                  <a:solidFill>
                    <a:srgbClr val="FF0000"/>
                  </a:solidFill>
                  <a:latin typeface="Times New Roman" pitchFamily="18" charset="0"/>
                </a:rPr>
                <a:t>T3</a:t>
              </a:r>
            </a:p>
          </p:txBody>
        </p:sp>
        <p:sp>
          <p:nvSpPr>
            <p:cNvPr id="66" name="Text Box 110"/>
            <p:cNvSpPr txBox="1">
              <a:spLocks noChangeArrowheads="1"/>
            </p:cNvSpPr>
            <p:nvPr/>
          </p:nvSpPr>
          <p:spPr bwMode="auto">
            <a:xfrm>
              <a:off x="6308189" y="3302623"/>
              <a:ext cx="44114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dirty="0">
                  <a:solidFill>
                    <a:srgbClr val="FF0000"/>
                  </a:solidFill>
                  <a:latin typeface="Times New Roman" pitchFamily="18" charset="0"/>
                </a:rPr>
                <a:t>T4</a:t>
              </a:r>
            </a:p>
          </p:txBody>
        </p:sp>
        <p:sp>
          <p:nvSpPr>
            <p:cNvPr id="67" name="Text Box 111"/>
            <p:cNvSpPr txBox="1">
              <a:spLocks noChangeArrowheads="1"/>
            </p:cNvSpPr>
            <p:nvPr/>
          </p:nvSpPr>
          <p:spPr bwMode="auto">
            <a:xfrm>
              <a:off x="5348462" y="2709708"/>
              <a:ext cx="5752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buFontTx/>
                <a:buNone/>
              </a:pPr>
              <a:r>
                <a:rPr lang="en-US" altLang="zh-CN" sz="1600" dirty="0" err="1">
                  <a:solidFill>
                    <a:schemeClr val="tx1"/>
                  </a:solidFill>
                  <a:latin typeface="Times New Roman" pitchFamily="18" charset="0"/>
                </a:rPr>
                <a:t>Vcc</a:t>
              </a:r>
              <a:endParaRPr lang="en-US" altLang="zh-CN" sz="1600" dirty="0">
                <a:solidFill>
                  <a:schemeClr val="tx1"/>
                </a:solidFill>
                <a:latin typeface="Times New Roman" pitchFamily="18" charset="0"/>
              </a:endParaRPr>
            </a:p>
          </p:txBody>
        </p:sp>
        <p:sp>
          <p:nvSpPr>
            <p:cNvPr id="68" name="Text Box 112"/>
            <p:cNvSpPr txBox="1">
              <a:spLocks noChangeArrowheads="1"/>
            </p:cNvSpPr>
            <p:nvPr/>
          </p:nvSpPr>
          <p:spPr bwMode="auto">
            <a:xfrm>
              <a:off x="6276863" y="3854131"/>
              <a:ext cx="319384"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a:solidFill>
                    <a:schemeClr val="tx1"/>
                  </a:solidFill>
                  <a:latin typeface="Times New Roman" pitchFamily="18" charset="0"/>
                </a:rPr>
                <a:t>B</a:t>
              </a:r>
            </a:p>
          </p:txBody>
        </p:sp>
        <p:sp>
          <p:nvSpPr>
            <p:cNvPr id="69" name="Text Box 113"/>
            <p:cNvSpPr txBox="1">
              <a:spLocks noChangeArrowheads="1"/>
            </p:cNvSpPr>
            <p:nvPr/>
          </p:nvSpPr>
          <p:spPr bwMode="auto">
            <a:xfrm>
              <a:off x="4270263" y="3854131"/>
              <a:ext cx="32941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a:solidFill>
                    <a:schemeClr val="tx1"/>
                  </a:solidFill>
                  <a:latin typeface="Times New Roman" pitchFamily="18" charset="0"/>
                </a:rPr>
                <a:t>A</a:t>
              </a:r>
            </a:p>
          </p:txBody>
        </p:sp>
        <p:sp>
          <p:nvSpPr>
            <p:cNvPr id="70" name="Text Box 114"/>
            <p:cNvSpPr txBox="1">
              <a:spLocks noChangeArrowheads="1"/>
            </p:cNvSpPr>
            <p:nvPr/>
          </p:nvSpPr>
          <p:spPr bwMode="auto">
            <a:xfrm>
              <a:off x="827584" y="2506343"/>
              <a:ext cx="219357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buNone/>
              </a:pPr>
              <a:r>
                <a:rPr lang="zh-CN" altLang="en-US" dirty="0" smtClean="0">
                  <a:solidFill>
                    <a:srgbClr val="000066"/>
                  </a:solidFill>
                </a:rPr>
                <a:t>（</a:t>
              </a:r>
              <a:r>
                <a:rPr lang="zh-CN" altLang="zh-CN" dirty="0" smtClean="0">
                  <a:solidFill>
                    <a:srgbClr val="000066"/>
                  </a:solidFill>
                </a:rPr>
                <a:t>接</a:t>
              </a:r>
              <a:r>
                <a:rPr lang="zh-CN" altLang="zh-CN" dirty="0">
                  <a:solidFill>
                    <a:srgbClr val="000066"/>
                  </a:solidFill>
                </a:rPr>
                <a:t>地址译码</a:t>
              </a:r>
              <a:r>
                <a:rPr lang="zh-CN" altLang="zh-CN" dirty="0" smtClean="0">
                  <a:solidFill>
                    <a:srgbClr val="000066"/>
                  </a:solidFill>
                </a:rPr>
                <a:t>线</a:t>
              </a:r>
              <a:r>
                <a:rPr lang="zh-CN" altLang="en-US" dirty="0" smtClean="0">
                  <a:solidFill>
                    <a:srgbClr val="000066"/>
                  </a:solidFill>
                </a:rPr>
                <a:t>）</a:t>
              </a:r>
              <a:endParaRPr lang="zh-CN" altLang="zh-CN" dirty="0">
                <a:solidFill>
                  <a:srgbClr val="000066"/>
                </a:solidFill>
              </a:endParaRPr>
            </a:p>
          </p:txBody>
        </p:sp>
        <p:sp>
          <p:nvSpPr>
            <p:cNvPr id="71" name="Text Box 115"/>
            <p:cNvSpPr txBox="1">
              <a:spLocks noChangeArrowheads="1"/>
            </p:cNvSpPr>
            <p:nvPr/>
          </p:nvSpPr>
          <p:spPr bwMode="auto">
            <a:xfrm>
              <a:off x="2731828" y="4022703"/>
              <a:ext cx="72404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buFontTx/>
                <a:buNone/>
              </a:pPr>
              <a:r>
                <a:rPr lang="zh-CN" altLang="en-US" dirty="0">
                  <a:solidFill>
                    <a:srgbClr val="000066"/>
                  </a:solidFill>
                  <a:latin typeface="Times New Roman" pitchFamily="18" charset="0"/>
                </a:rPr>
                <a:t>位</a:t>
              </a:r>
            </a:p>
            <a:p>
              <a:pPr algn="r">
                <a:buFontTx/>
                <a:buNone/>
              </a:pPr>
              <a:r>
                <a:rPr lang="zh-CN" altLang="en-US" dirty="0">
                  <a:solidFill>
                    <a:srgbClr val="000066"/>
                  </a:solidFill>
                  <a:latin typeface="Times New Roman" pitchFamily="18" charset="0"/>
                </a:rPr>
                <a:t>线</a:t>
              </a:r>
            </a:p>
          </p:txBody>
        </p:sp>
        <p:sp>
          <p:nvSpPr>
            <p:cNvPr id="72" name="Text Box 117"/>
            <p:cNvSpPr txBox="1">
              <a:spLocks noChangeArrowheads="1"/>
            </p:cNvSpPr>
            <p:nvPr/>
          </p:nvSpPr>
          <p:spPr bwMode="auto">
            <a:xfrm>
              <a:off x="3422474" y="4694265"/>
              <a:ext cx="32941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a:solidFill>
                    <a:srgbClr val="000066"/>
                  </a:solidFill>
                  <a:latin typeface="Times New Roman" pitchFamily="18" charset="0"/>
                </a:rPr>
                <a:t>D</a:t>
              </a:r>
            </a:p>
          </p:txBody>
        </p:sp>
        <p:grpSp>
          <p:nvGrpSpPr>
            <p:cNvPr id="73" name="Group 128"/>
            <p:cNvGrpSpPr>
              <a:grpSpLocks/>
            </p:cNvGrpSpPr>
            <p:nvPr/>
          </p:nvGrpSpPr>
          <p:grpSpPr bwMode="auto">
            <a:xfrm>
              <a:off x="6979173" y="4694265"/>
              <a:ext cx="331089" cy="336550"/>
              <a:chOff x="4346" y="3600"/>
              <a:chExt cx="198" cy="212"/>
            </a:xfrm>
          </p:grpSpPr>
          <p:sp>
            <p:nvSpPr>
              <p:cNvPr id="79" name="Text Box 119"/>
              <p:cNvSpPr txBox="1">
                <a:spLocks noChangeArrowheads="1"/>
              </p:cNvSpPr>
              <p:nvPr/>
            </p:nvSpPr>
            <p:spPr bwMode="auto">
              <a:xfrm>
                <a:off x="4346" y="3600"/>
                <a:ext cx="19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a:solidFill>
                      <a:srgbClr val="000066"/>
                    </a:solidFill>
                    <a:latin typeface="Times New Roman" pitchFamily="18" charset="0"/>
                  </a:rPr>
                  <a:t>D</a:t>
                </a:r>
              </a:p>
            </p:txBody>
          </p:sp>
          <p:sp>
            <p:nvSpPr>
              <p:cNvPr id="80" name="Line 120"/>
              <p:cNvSpPr>
                <a:spLocks noChangeShapeType="1"/>
              </p:cNvSpPr>
              <p:nvPr/>
            </p:nvSpPr>
            <p:spPr bwMode="auto">
              <a:xfrm>
                <a:off x="4416" y="3637"/>
                <a:ext cx="4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66"/>
                  </a:solidFill>
                </a:endParaRPr>
              </a:p>
            </p:txBody>
          </p:sp>
        </p:grpSp>
        <p:sp>
          <p:nvSpPr>
            <p:cNvPr id="74" name="Text Box 129"/>
            <p:cNvSpPr txBox="1">
              <a:spLocks noChangeArrowheads="1"/>
            </p:cNvSpPr>
            <p:nvPr/>
          </p:nvSpPr>
          <p:spPr bwMode="auto">
            <a:xfrm>
              <a:off x="7268332" y="4022703"/>
              <a:ext cx="72404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zh-CN" altLang="en-US" dirty="0">
                  <a:solidFill>
                    <a:srgbClr val="000066"/>
                  </a:solidFill>
                  <a:latin typeface="Times New Roman" pitchFamily="18" charset="0"/>
                </a:rPr>
                <a:t>位</a:t>
              </a:r>
            </a:p>
            <a:p>
              <a:pPr>
                <a:buFontTx/>
                <a:buNone/>
              </a:pPr>
              <a:r>
                <a:rPr lang="zh-CN" altLang="en-US" dirty="0">
                  <a:solidFill>
                    <a:srgbClr val="000066"/>
                  </a:solidFill>
                  <a:latin typeface="Times New Roman" pitchFamily="18" charset="0"/>
                </a:rPr>
                <a:t>线</a:t>
              </a:r>
            </a:p>
          </p:txBody>
        </p:sp>
        <p:sp>
          <p:nvSpPr>
            <p:cNvPr id="75" name="Oval 130"/>
            <p:cNvSpPr>
              <a:spLocks noChangeArrowheads="1"/>
            </p:cNvSpPr>
            <p:nvPr/>
          </p:nvSpPr>
          <p:spPr bwMode="auto">
            <a:xfrm>
              <a:off x="5321916" y="2820575"/>
              <a:ext cx="80264" cy="76200"/>
            </a:xfrm>
            <a:prstGeom prst="ellipse">
              <a:avLst/>
            </a:prstGeom>
            <a:noFill/>
            <a:ln w="6350">
              <a:solidFill>
                <a:schemeClr val="tx1"/>
              </a:solidFill>
              <a:round/>
              <a:headEnd/>
              <a:tailEnd/>
            </a:ln>
            <a:effectLst/>
            <a:extLst>
              <a:ext uri="{909E8E84-426E-40DD-AFC4-6F175D3DCCD1}">
                <a14:hiddenFill xmlns:a14="http://schemas.microsoft.com/office/drawing/2010/main">
                  <a:blipFill dpi="0" rotWithShape="0">
                    <a:blip r:embed="rId2"/>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sp>
          <p:nvSpPr>
            <p:cNvPr id="76" name="Text Box 114"/>
            <p:cNvSpPr txBox="1">
              <a:spLocks noChangeArrowheads="1"/>
            </p:cNvSpPr>
            <p:nvPr/>
          </p:nvSpPr>
          <p:spPr bwMode="auto">
            <a:xfrm>
              <a:off x="2735796" y="2644370"/>
              <a:ext cx="74255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buNone/>
              </a:pPr>
              <a:r>
                <a:rPr lang="zh-CN" altLang="en-US" dirty="0" smtClean="0">
                  <a:solidFill>
                    <a:srgbClr val="000066"/>
                  </a:solidFill>
                </a:rPr>
                <a:t>字</a:t>
              </a:r>
              <a:r>
                <a:rPr lang="zh-CN" altLang="zh-CN" dirty="0" smtClean="0">
                  <a:solidFill>
                    <a:srgbClr val="000066"/>
                  </a:solidFill>
                </a:rPr>
                <a:t>线</a:t>
              </a:r>
              <a:endParaRPr lang="zh-CN" altLang="zh-CN" dirty="0">
                <a:solidFill>
                  <a:srgbClr val="000066"/>
                </a:solidFill>
              </a:endParaRPr>
            </a:p>
          </p:txBody>
        </p:sp>
        <p:sp>
          <p:nvSpPr>
            <p:cNvPr id="77" name="Oval 130"/>
            <p:cNvSpPr>
              <a:spLocks noChangeArrowheads="1"/>
            </p:cNvSpPr>
            <p:nvPr/>
          </p:nvSpPr>
          <p:spPr bwMode="auto">
            <a:xfrm>
              <a:off x="3377395" y="4941168"/>
              <a:ext cx="80264" cy="76200"/>
            </a:xfrm>
            <a:prstGeom prst="ellipse">
              <a:avLst/>
            </a:prstGeom>
            <a:noFill/>
            <a:ln w="6350">
              <a:solidFill>
                <a:schemeClr val="tx1"/>
              </a:solidFill>
              <a:round/>
              <a:headEnd/>
              <a:tailEnd/>
            </a:ln>
            <a:effectLst/>
            <a:extLst>
              <a:ext uri="{909E8E84-426E-40DD-AFC4-6F175D3DCCD1}">
                <a14:hiddenFill xmlns:a14="http://schemas.microsoft.com/office/drawing/2010/main">
                  <a:blipFill dpi="0" rotWithShape="0">
                    <a:blip r:embed="rId2"/>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sp>
          <p:nvSpPr>
            <p:cNvPr id="78" name="Oval 130"/>
            <p:cNvSpPr>
              <a:spLocks noChangeArrowheads="1"/>
            </p:cNvSpPr>
            <p:nvPr/>
          </p:nvSpPr>
          <p:spPr bwMode="auto">
            <a:xfrm>
              <a:off x="7237150" y="4931830"/>
              <a:ext cx="80264" cy="76200"/>
            </a:xfrm>
            <a:prstGeom prst="ellipse">
              <a:avLst/>
            </a:prstGeom>
            <a:noFill/>
            <a:ln w="6350">
              <a:solidFill>
                <a:schemeClr val="tx1"/>
              </a:solidFill>
              <a:round/>
              <a:headEnd/>
              <a:tailEnd/>
            </a:ln>
            <a:effectLst/>
            <a:extLst>
              <a:ext uri="{909E8E84-426E-40DD-AFC4-6F175D3DCCD1}">
                <a14:hiddenFill xmlns:a14="http://schemas.microsoft.com/office/drawing/2010/main">
                  <a:blipFill dpi="0" rotWithShape="0">
                    <a:blip r:embed="rId2"/>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grpSp>
      <p:sp>
        <p:nvSpPr>
          <p:cNvPr id="89" name="矩形 88"/>
          <p:cNvSpPr/>
          <p:nvPr/>
        </p:nvSpPr>
        <p:spPr>
          <a:xfrm>
            <a:off x="735154" y="5146064"/>
            <a:ext cx="8048846" cy="1200329"/>
          </a:xfrm>
          <a:prstGeom prst="rect">
            <a:avLst/>
          </a:prstGeom>
          <a:solidFill>
            <a:schemeClr val="bg1">
              <a:lumMod val="95000"/>
            </a:schemeClr>
          </a:solidFill>
          <a:ln>
            <a:solidFill>
              <a:srgbClr val="00B050"/>
            </a:solidFill>
          </a:ln>
        </p:spPr>
        <p:txBody>
          <a:bodyPr wrap="square" rtlCol="0">
            <a:spAutoFit/>
          </a:bodyPr>
          <a:lstStyle/>
          <a:p>
            <a:pPr algn="just"/>
            <a:r>
              <a:rPr lang="zh-CN" altLang="en-US" sz="2400" dirty="0" smtClean="0">
                <a:solidFill>
                  <a:srgbClr val="000066"/>
                </a:solidFill>
                <a:latin typeface="Times New Roman" pitchFamily="18" charset="0"/>
                <a:ea typeface="宋体" pitchFamily="2" charset="-122"/>
                <a:cs typeface="Times New Roman" pitchFamily="18" charset="0"/>
              </a:rPr>
              <a:t>　　</a:t>
            </a:r>
            <a:r>
              <a:rPr lang="zh-CN" altLang="zh-CN" sz="2400" dirty="0" smtClean="0">
                <a:solidFill>
                  <a:srgbClr val="000066"/>
                </a:solidFill>
                <a:latin typeface="Times New Roman" pitchFamily="18" charset="0"/>
                <a:ea typeface="宋体" pitchFamily="2" charset="-122"/>
                <a:cs typeface="Times New Roman" pitchFamily="18" charset="0"/>
              </a:rPr>
              <a:t>由</a:t>
            </a:r>
            <a:r>
              <a:rPr lang="zh-CN" altLang="zh-CN" sz="2400" dirty="0">
                <a:solidFill>
                  <a:srgbClr val="000066"/>
                </a:solidFill>
                <a:latin typeface="Times New Roman" pitchFamily="18" charset="0"/>
                <a:ea typeface="宋体" pitchFamily="2" charset="-122"/>
                <a:cs typeface="Times New Roman" pitchFamily="18" charset="0"/>
              </a:rPr>
              <a:t>以上基本存储电路组成的</a:t>
            </a:r>
            <a:r>
              <a:rPr lang="en-US" altLang="zh-CN" sz="2400" dirty="0">
                <a:solidFill>
                  <a:srgbClr val="000066"/>
                </a:solidFill>
                <a:latin typeface="Times New Roman" pitchFamily="18" charset="0"/>
                <a:ea typeface="宋体" pitchFamily="2" charset="-122"/>
                <a:cs typeface="Times New Roman" pitchFamily="18" charset="0"/>
              </a:rPr>
              <a:t>SRAM</a:t>
            </a:r>
            <a:r>
              <a:rPr lang="zh-CN" altLang="zh-CN" sz="2400" dirty="0">
                <a:solidFill>
                  <a:srgbClr val="000066"/>
                </a:solidFill>
                <a:latin typeface="Times New Roman" pitchFamily="18" charset="0"/>
                <a:ea typeface="宋体" pitchFamily="2" charset="-122"/>
                <a:cs typeface="Times New Roman" pitchFamily="18" charset="0"/>
              </a:rPr>
              <a:t>芯片</a:t>
            </a:r>
            <a:r>
              <a:rPr lang="zh-CN" altLang="zh-CN" sz="2400" dirty="0" smtClean="0">
                <a:solidFill>
                  <a:srgbClr val="000066"/>
                </a:solidFill>
                <a:latin typeface="Times New Roman" pitchFamily="18" charset="0"/>
                <a:ea typeface="宋体" pitchFamily="2" charset="-122"/>
                <a:cs typeface="Times New Roman" pitchFamily="18" charset="0"/>
              </a:rPr>
              <a:t>具有可靠性</a:t>
            </a:r>
            <a:r>
              <a:rPr lang="zh-CN" altLang="zh-CN" sz="2400" dirty="0">
                <a:solidFill>
                  <a:srgbClr val="000066"/>
                </a:solidFill>
                <a:latin typeface="Times New Roman" pitchFamily="18" charset="0"/>
                <a:ea typeface="宋体" pitchFamily="2" charset="-122"/>
                <a:cs typeface="Times New Roman" pitchFamily="18" charset="0"/>
              </a:rPr>
              <a:t>高、速度</a:t>
            </a:r>
            <a:r>
              <a:rPr lang="zh-CN" altLang="zh-CN" sz="2400" dirty="0" smtClean="0">
                <a:solidFill>
                  <a:srgbClr val="000066"/>
                </a:solidFill>
                <a:latin typeface="Times New Roman" pitchFamily="18" charset="0"/>
                <a:ea typeface="宋体" pitchFamily="2" charset="-122"/>
                <a:cs typeface="Times New Roman" pitchFamily="18" charset="0"/>
              </a:rPr>
              <a:t>快</a:t>
            </a:r>
            <a:r>
              <a:rPr lang="zh-CN" altLang="en-US" sz="2400" dirty="0" smtClean="0">
                <a:solidFill>
                  <a:srgbClr val="000066"/>
                </a:solidFill>
                <a:latin typeface="Times New Roman" pitchFamily="18" charset="0"/>
                <a:ea typeface="宋体" pitchFamily="2" charset="-122"/>
                <a:cs typeface="Times New Roman" pitchFamily="18" charset="0"/>
              </a:rPr>
              <a:t>、</a:t>
            </a:r>
            <a:r>
              <a:rPr lang="zh-CN" altLang="zh-CN" sz="2400" dirty="0" smtClean="0">
                <a:solidFill>
                  <a:srgbClr val="000066"/>
                </a:solidFill>
                <a:latin typeface="Times New Roman" pitchFamily="18" charset="0"/>
                <a:ea typeface="宋体" pitchFamily="2" charset="-122"/>
                <a:cs typeface="Times New Roman" pitchFamily="18" charset="0"/>
              </a:rPr>
              <a:t>高稳定性</a:t>
            </a:r>
            <a:r>
              <a:rPr lang="zh-CN" altLang="en-US" sz="2400" dirty="0" smtClean="0">
                <a:solidFill>
                  <a:srgbClr val="000066"/>
                </a:solidFill>
                <a:latin typeface="Times New Roman" pitchFamily="18" charset="0"/>
                <a:ea typeface="宋体" pitchFamily="2" charset="-122"/>
                <a:cs typeface="Times New Roman" pitchFamily="18" charset="0"/>
              </a:rPr>
              <a:t>、</a:t>
            </a:r>
            <a:r>
              <a:rPr lang="zh-CN" altLang="zh-CN" sz="2400" dirty="0" smtClean="0">
                <a:solidFill>
                  <a:srgbClr val="000066"/>
                </a:solidFill>
                <a:latin typeface="Times New Roman" pitchFamily="18" charset="0"/>
                <a:ea typeface="宋体" pitchFamily="2" charset="-122"/>
                <a:cs typeface="Times New Roman" pitchFamily="18" charset="0"/>
              </a:rPr>
              <a:t>集成度低</a:t>
            </a:r>
            <a:r>
              <a:rPr lang="zh-CN" altLang="en-US" sz="2400" dirty="0" smtClean="0">
                <a:solidFill>
                  <a:srgbClr val="000066"/>
                </a:solidFill>
                <a:latin typeface="Times New Roman" pitchFamily="18" charset="0"/>
                <a:ea typeface="宋体" pitchFamily="2" charset="-122"/>
                <a:cs typeface="Times New Roman" pitchFamily="18" charset="0"/>
              </a:rPr>
              <a:t>、</a:t>
            </a:r>
            <a:r>
              <a:rPr lang="zh-CN" altLang="zh-CN" sz="2400" dirty="0" smtClean="0">
                <a:solidFill>
                  <a:srgbClr val="000066"/>
                </a:solidFill>
                <a:latin typeface="Times New Roman" pitchFamily="18" charset="0"/>
                <a:ea typeface="宋体" pitchFamily="2" charset="-122"/>
                <a:cs typeface="Times New Roman" pitchFamily="18" charset="0"/>
              </a:rPr>
              <a:t>功耗较大</a:t>
            </a:r>
            <a:r>
              <a:rPr lang="zh-CN" altLang="en-US" sz="2400" dirty="0" smtClean="0">
                <a:solidFill>
                  <a:srgbClr val="000066"/>
                </a:solidFill>
                <a:latin typeface="Times New Roman" pitchFamily="18" charset="0"/>
                <a:ea typeface="宋体" pitchFamily="2" charset="-122"/>
                <a:cs typeface="Times New Roman" pitchFamily="18" charset="0"/>
              </a:rPr>
              <a:t>的</a:t>
            </a:r>
            <a:r>
              <a:rPr lang="zh-CN" altLang="zh-CN" sz="2400" dirty="0" smtClean="0">
                <a:solidFill>
                  <a:srgbClr val="000066"/>
                </a:solidFill>
                <a:latin typeface="Times New Roman" pitchFamily="18" charset="0"/>
                <a:ea typeface="宋体" pitchFamily="2" charset="-122"/>
                <a:cs typeface="Times New Roman" pitchFamily="18" charset="0"/>
              </a:rPr>
              <a:t>特点</a:t>
            </a:r>
            <a:r>
              <a:rPr lang="zh-CN" altLang="en-US" sz="2400" dirty="0" smtClean="0">
                <a:solidFill>
                  <a:srgbClr val="000066"/>
                </a:solidFill>
                <a:latin typeface="Times New Roman" pitchFamily="18" charset="0"/>
                <a:ea typeface="宋体" pitchFamily="2" charset="-122"/>
                <a:cs typeface="Times New Roman" pitchFamily="18" charset="0"/>
              </a:rPr>
              <a:t>。</a:t>
            </a:r>
            <a:endParaRPr lang="en-US" altLang="zh-CN" sz="2400" dirty="0" smtClean="0">
              <a:solidFill>
                <a:srgbClr val="000066"/>
              </a:solidFill>
              <a:latin typeface="Times New Roman" pitchFamily="18" charset="0"/>
              <a:ea typeface="宋体" pitchFamily="2" charset="-122"/>
              <a:cs typeface="Times New Roman" pitchFamily="18" charset="0"/>
            </a:endParaRPr>
          </a:p>
          <a:p>
            <a:pPr algn="just"/>
            <a:r>
              <a:rPr lang="zh-CN" altLang="en-US" sz="2400" dirty="0">
                <a:solidFill>
                  <a:srgbClr val="000066"/>
                </a:solidFill>
                <a:latin typeface="Times New Roman" pitchFamily="18" charset="0"/>
                <a:ea typeface="宋体" pitchFamily="2" charset="-122"/>
                <a:cs typeface="Times New Roman" pitchFamily="18" charset="0"/>
              </a:rPr>
              <a:t>　</a:t>
            </a:r>
            <a:r>
              <a:rPr lang="zh-CN" altLang="en-US" sz="2400" dirty="0" smtClean="0">
                <a:solidFill>
                  <a:srgbClr val="000066"/>
                </a:solidFill>
                <a:latin typeface="Times New Roman" pitchFamily="18" charset="0"/>
                <a:ea typeface="宋体" pitchFamily="2" charset="-122"/>
                <a:cs typeface="Times New Roman" pitchFamily="18" charset="0"/>
              </a:rPr>
              <a:t>　</a:t>
            </a:r>
            <a:r>
              <a:rPr lang="en-US" altLang="zh-CN" sz="2400" dirty="0" smtClean="0">
                <a:solidFill>
                  <a:srgbClr val="000066"/>
                </a:solidFill>
                <a:latin typeface="Times New Roman" pitchFamily="18" charset="0"/>
                <a:ea typeface="宋体" pitchFamily="2" charset="-122"/>
                <a:cs typeface="Times New Roman" pitchFamily="18" charset="0"/>
              </a:rPr>
              <a:t>SRAM</a:t>
            </a:r>
            <a:r>
              <a:rPr lang="zh-CN" altLang="zh-CN" sz="2400" dirty="0">
                <a:solidFill>
                  <a:srgbClr val="000066"/>
                </a:solidFill>
                <a:latin typeface="Times New Roman" pitchFamily="18" charset="0"/>
                <a:ea typeface="宋体" pitchFamily="2" charset="-122"/>
                <a:cs typeface="Times New Roman" pitchFamily="18" charset="0"/>
              </a:rPr>
              <a:t>一般用作高速缓冲存储器</a:t>
            </a:r>
            <a:r>
              <a:rPr lang="en-US" altLang="zh-CN" sz="2400" dirty="0" smtClean="0">
                <a:solidFill>
                  <a:srgbClr val="000066"/>
                </a:solidFill>
                <a:latin typeface="Times New Roman" pitchFamily="18" charset="0"/>
                <a:ea typeface="宋体" pitchFamily="2" charset="-122"/>
                <a:cs typeface="Times New Roman" pitchFamily="18" charset="0"/>
              </a:rPr>
              <a:t>Cache</a:t>
            </a:r>
            <a:r>
              <a:rPr lang="zh-CN" altLang="en-US" sz="2400" dirty="0" smtClean="0">
                <a:solidFill>
                  <a:srgbClr val="000066"/>
                </a:solidFill>
                <a:latin typeface="Times New Roman" pitchFamily="18" charset="0"/>
                <a:ea typeface="宋体" pitchFamily="2" charset="-122"/>
                <a:cs typeface="Times New Roman" pitchFamily="18" charset="0"/>
              </a:rPr>
              <a:t>。</a:t>
            </a:r>
            <a:endParaRPr lang="zh-CN" altLang="en-US" sz="2400" dirty="0">
              <a:solidFill>
                <a:srgbClr val="000066"/>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4020925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1" descr="C:\Users\Administrator\AppData\Roaming\Tencent\Users\44194298\QQ\WinTemp\RichOle\7FPAFFNV]XJ]`7H}03A~]DI.png"/>
          <p:cNvPicPr>
            <a:picLocks noChangeAspect="1" noChangeArrowheads="1"/>
          </p:cNvPicPr>
          <p:nvPr/>
        </p:nvPicPr>
        <p:blipFill rotWithShape="1">
          <a:blip r:embed="rId2">
            <a:clrChange>
              <a:clrFrom>
                <a:srgbClr val="C7EDCC"/>
              </a:clrFrom>
              <a:clrTo>
                <a:srgbClr val="C7EDCC">
                  <a:alpha val="0"/>
                </a:srgbClr>
              </a:clrTo>
            </a:clrChange>
            <a:extLst>
              <a:ext uri="{28A0092B-C50C-407E-A947-70E740481C1C}">
                <a14:useLocalDpi xmlns:a14="http://schemas.microsoft.com/office/drawing/2010/main" val="0"/>
              </a:ext>
            </a:extLst>
          </a:blip>
          <a:srcRect l="494"/>
          <a:stretch/>
        </p:blipFill>
        <p:spPr bwMode="auto">
          <a:xfrm>
            <a:off x="971600" y="2795216"/>
            <a:ext cx="7279108" cy="3585544"/>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68000" y="1629368"/>
            <a:ext cx="8208000" cy="830997"/>
          </a:xfrm>
          <a:prstGeom prst="rect">
            <a:avLst/>
          </a:prstGeom>
          <a:noFill/>
        </p:spPr>
        <p:txBody>
          <a:bodyPr wrap="square" rtlCol="0">
            <a:spAutoFit/>
          </a:bodyPr>
          <a:lstStyle/>
          <a:p>
            <a:pPr algn="just"/>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a:solidFill>
                  <a:srgbClr val="000066"/>
                </a:solidFill>
                <a:latin typeface="Times New Roman" pitchFamily="18" charset="0"/>
                <a:ea typeface="宋体" pitchFamily="2" charset="-122"/>
                <a:cs typeface="Times New Roman" pitchFamily="18" charset="0"/>
              </a:rPr>
              <a:t>利用多个基本存储电路排成行列</a:t>
            </a:r>
            <a:r>
              <a:rPr lang="zh-CN" altLang="zh-CN" sz="2400" dirty="0" smtClean="0">
                <a:solidFill>
                  <a:srgbClr val="000066"/>
                </a:solidFill>
                <a:latin typeface="Times New Roman" pitchFamily="18" charset="0"/>
                <a:ea typeface="宋体" pitchFamily="2" charset="-122"/>
                <a:cs typeface="Times New Roman" pitchFamily="18" charset="0"/>
              </a:rPr>
              <a:t>矩阵</a:t>
            </a:r>
            <a:r>
              <a:rPr lang="zh-CN" altLang="en-US" sz="2400" dirty="0" smtClean="0">
                <a:solidFill>
                  <a:srgbClr val="000066"/>
                </a:solidFill>
                <a:latin typeface="Times New Roman" pitchFamily="18" charset="0"/>
                <a:ea typeface="宋体" pitchFamily="2" charset="-122"/>
                <a:cs typeface="Times New Roman" pitchFamily="18" charset="0"/>
              </a:rPr>
              <a:t>构成存储体</a:t>
            </a:r>
            <a:r>
              <a:rPr lang="zh-CN" altLang="zh-CN" sz="2400" dirty="0" smtClean="0">
                <a:solidFill>
                  <a:srgbClr val="000066"/>
                </a:solidFill>
                <a:latin typeface="Times New Roman" pitchFamily="18" charset="0"/>
                <a:ea typeface="宋体" pitchFamily="2" charset="-122"/>
                <a:cs typeface="Times New Roman" pitchFamily="18" charset="0"/>
              </a:rPr>
              <a:t>，加上</a:t>
            </a:r>
            <a:r>
              <a:rPr lang="zh-CN" altLang="zh-CN" sz="2400" dirty="0">
                <a:solidFill>
                  <a:srgbClr val="000066"/>
                </a:solidFill>
                <a:latin typeface="Times New Roman" pitchFamily="18" charset="0"/>
                <a:ea typeface="宋体" pitchFamily="2" charset="-122"/>
                <a:cs typeface="Times New Roman" pitchFamily="18" charset="0"/>
              </a:rPr>
              <a:t>地址译码</a:t>
            </a:r>
            <a:r>
              <a:rPr lang="zh-CN" altLang="zh-CN" sz="2400" dirty="0" smtClean="0">
                <a:solidFill>
                  <a:srgbClr val="000066"/>
                </a:solidFill>
                <a:latin typeface="Times New Roman" pitchFamily="18" charset="0"/>
                <a:ea typeface="宋体" pitchFamily="2" charset="-122"/>
                <a:cs typeface="Times New Roman" pitchFamily="18" charset="0"/>
              </a:rPr>
              <a:t>电路</a:t>
            </a:r>
            <a:r>
              <a:rPr lang="zh-CN" altLang="en-US" sz="2400" dirty="0" smtClean="0">
                <a:solidFill>
                  <a:srgbClr val="000066"/>
                </a:solidFill>
                <a:latin typeface="Times New Roman" pitchFamily="18" charset="0"/>
                <a:ea typeface="宋体" pitchFamily="2" charset="-122"/>
                <a:cs typeface="Times New Roman" pitchFamily="18" charset="0"/>
              </a:rPr>
              <a:t>、</a:t>
            </a:r>
            <a:r>
              <a:rPr lang="zh-CN" altLang="zh-CN" sz="2400" dirty="0" smtClean="0">
                <a:solidFill>
                  <a:srgbClr val="000066"/>
                </a:solidFill>
                <a:latin typeface="Times New Roman" pitchFamily="18" charset="0"/>
                <a:ea typeface="宋体" pitchFamily="2" charset="-122"/>
                <a:cs typeface="Times New Roman" pitchFamily="18" charset="0"/>
              </a:rPr>
              <a:t>读写控制电路</a:t>
            </a:r>
            <a:r>
              <a:rPr lang="zh-CN" altLang="en-US" sz="2400" dirty="0" smtClean="0">
                <a:solidFill>
                  <a:srgbClr val="000066"/>
                </a:solidFill>
                <a:latin typeface="Times New Roman" pitchFamily="18" charset="0"/>
                <a:ea typeface="宋体" pitchFamily="2" charset="-122"/>
                <a:cs typeface="Times New Roman" pitchFamily="18" charset="0"/>
              </a:rPr>
              <a:t>、</a:t>
            </a:r>
            <a:r>
              <a:rPr lang="en-US" altLang="zh-CN" sz="2400" dirty="0" smtClean="0">
                <a:solidFill>
                  <a:srgbClr val="000066"/>
                </a:solidFill>
                <a:latin typeface="Times New Roman" pitchFamily="18" charset="0"/>
                <a:ea typeface="宋体" pitchFamily="2" charset="-122"/>
                <a:cs typeface="Times New Roman" pitchFamily="18" charset="0"/>
              </a:rPr>
              <a:t>I/O</a:t>
            </a:r>
            <a:r>
              <a:rPr lang="zh-CN" altLang="en-US" sz="2400" dirty="0" smtClean="0">
                <a:solidFill>
                  <a:srgbClr val="000066"/>
                </a:solidFill>
                <a:latin typeface="Times New Roman" pitchFamily="18" charset="0"/>
                <a:ea typeface="宋体" pitchFamily="2" charset="-122"/>
                <a:cs typeface="Times New Roman" pitchFamily="18" charset="0"/>
              </a:rPr>
              <a:t>电路</a:t>
            </a:r>
            <a:r>
              <a:rPr lang="zh-CN" altLang="zh-CN" sz="2400" dirty="0" smtClean="0">
                <a:solidFill>
                  <a:srgbClr val="000066"/>
                </a:solidFill>
                <a:latin typeface="Times New Roman" pitchFamily="18" charset="0"/>
                <a:ea typeface="宋体" pitchFamily="2" charset="-122"/>
                <a:cs typeface="Times New Roman" pitchFamily="18" charset="0"/>
              </a:rPr>
              <a:t>，可以构成</a:t>
            </a:r>
            <a:r>
              <a:rPr lang="en-US" altLang="zh-CN" sz="2400" dirty="0" smtClean="0">
                <a:solidFill>
                  <a:srgbClr val="000066"/>
                </a:solidFill>
                <a:latin typeface="Times New Roman" pitchFamily="18" charset="0"/>
                <a:ea typeface="宋体" pitchFamily="2" charset="-122"/>
                <a:cs typeface="Times New Roman" pitchFamily="18" charset="0"/>
              </a:rPr>
              <a:t>SRAM</a:t>
            </a:r>
            <a:r>
              <a:rPr lang="zh-CN" altLang="zh-CN" sz="2400" dirty="0" smtClean="0">
                <a:solidFill>
                  <a:srgbClr val="000066"/>
                </a:solidFill>
                <a:latin typeface="Times New Roman" pitchFamily="18" charset="0"/>
                <a:ea typeface="宋体" pitchFamily="2" charset="-122"/>
                <a:cs typeface="Times New Roman" pitchFamily="18" charset="0"/>
              </a:rPr>
              <a:t>。</a:t>
            </a:r>
            <a:endParaRPr lang="en-US" altLang="zh-CN" sz="2400" dirty="0" smtClean="0">
              <a:solidFill>
                <a:srgbClr val="000066"/>
              </a:solidFill>
              <a:latin typeface="Times New Roman" pitchFamily="18" charset="0"/>
              <a:ea typeface="宋体" pitchFamily="2" charset="-122"/>
              <a:cs typeface="Times New Roman" pitchFamily="18" charset="0"/>
            </a:endParaRPr>
          </a:p>
        </p:txBody>
      </p:sp>
      <p:sp>
        <p:nvSpPr>
          <p:cNvPr id="85"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3.2.1  </a:t>
            </a:r>
            <a:r>
              <a:rPr lang="zh-CN" altLang="zh-CN" smtClean="0"/>
              <a:t>静态</a:t>
            </a:r>
            <a:r>
              <a:rPr lang="en-US" altLang="zh-CN" smtClean="0"/>
              <a:t>RAM</a:t>
            </a:r>
            <a:r>
              <a:rPr lang="zh-CN" altLang="zh-CN" smtClean="0"/>
              <a:t>（</a:t>
            </a:r>
            <a:r>
              <a:rPr lang="en-US" altLang="zh-CN" smtClean="0"/>
              <a:t>SRAM</a:t>
            </a:r>
            <a:r>
              <a:rPr lang="zh-CN" altLang="zh-CN" smtClean="0"/>
              <a:t>）</a:t>
            </a:r>
            <a:endParaRPr lang="zh-CN" altLang="en-US" dirty="0"/>
          </a:p>
        </p:txBody>
      </p:sp>
      <p:sp>
        <p:nvSpPr>
          <p:cNvPr id="5" name="标题 4"/>
          <p:cNvSpPr>
            <a:spLocks noGrp="1"/>
          </p:cNvSpPr>
          <p:nvPr>
            <p:ph type="title"/>
          </p:nvPr>
        </p:nvSpPr>
        <p:spPr>
          <a:xfrm>
            <a:off x="540000" y="1067592"/>
            <a:ext cx="2852063" cy="584775"/>
          </a:xfrm>
          <a:noFill/>
        </p:spPr>
        <p:txBody>
          <a:bodyPr wrap="none" rtlCol="0" anchor="ctr" anchorCtr="0">
            <a:spAutoFit/>
          </a:bodyPr>
          <a:lstStyle/>
          <a:p>
            <a:pPr algn="l"/>
            <a:r>
              <a:rPr lang="en-US" altLang="zh-CN" sz="3200" b="0" spc="0" dirty="0">
                <a:solidFill>
                  <a:schemeClr val="tx1"/>
                </a:solidFill>
                <a:latin typeface="黑体" pitchFamily="49" charset="-122"/>
                <a:ea typeface="黑体" pitchFamily="49" charset="-122"/>
                <a:cs typeface="+mn-cs"/>
              </a:rPr>
              <a:t>2</a:t>
            </a:r>
            <a:r>
              <a:rPr lang="zh-CN" altLang="zh-CN" sz="3200" b="0" spc="0" dirty="0">
                <a:solidFill>
                  <a:schemeClr val="tx1"/>
                </a:solidFill>
                <a:latin typeface="黑体" pitchFamily="49" charset="-122"/>
                <a:ea typeface="黑体" pitchFamily="49" charset="-122"/>
                <a:cs typeface="+mn-cs"/>
              </a:rPr>
              <a:t>．</a:t>
            </a:r>
            <a:r>
              <a:rPr lang="en-US" altLang="zh-CN" sz="3200" b="0" spc="0" dirty="0">
                <a:solidFill>
                  <a:schemeClr val="tx1"/>
                </a:solidFill>
                <a:latin typeface="黑体" pitchFamily="49" charset="-122"/>
                <a:ea typeface="黑体" pitchFamily="49" charset="-122"/>
                <a:cs typeface="+mn-cs"/>
              </a:rPr>
              <a:t>SRAM</a:t>
            </a:r>
            <a:r>
              <a:rPr lang="zh-CN" altLang="zh-CN" sz="3200" b="0" spc="0" dirty="0">
                <a:solidFill>
                  <a:schemeClr val="tx1"/>
                </a:solidFill>
                <a:latin typeface="黑体" pitchFamily="49" charset="-122"/>
                <a:ea typeface="黑体" pitchFamily="49" charset="-122"/>
                <a:cs typeface="+mn-cs"/>
              </a:rPr>
              <a:t>的</a:t>
            </a:r>
            <a:r>
              <a:rPr lang="zh-CN" altLang="en-US" sz="3200" b="0" spc="0" dirty="0">
                <a:solidFill>
                  <a:schemeClr val="tx1"/>
                </a:solidFill>
                <a:latin typeface="黑体" pitchFamily="49" charset="-122"/>
                <a:ea typeface="黑体" pitchFamily="49" charset="-122"/>
                <a:cs typeface="+mn-cs"/>
              </a:rPr>
              <a:t>结构</a:t>
            </a:r>
          </a:p>
        </p:txBody>
      </p:sp>
      <p:sp>
        <p:nvSpPr>
          <p:cNvPr id="6" name="矩形 5"/>
          <p:cNvSpPr/>
          <p:nvPr/>
        </p:nvSpPr>
        <p:spPr>
          <a:xfrm>
            <a:off x="467544" y="2391271"/>
            <a:ext cx="8208000" cy="461665"/>
          </a:xfrm>
          <a:prstGeom prst="rect">
            <a:avLst/>
          </a:prstGeom>
          <a:noFill/>
        </p:spPr>
        <p:txBody>
          <a:bodyPr wrap="square" rtlCol="0">
            <a:spAutoFit/>
          </a:bodyPr>
          <a:lstStyle/>
          <a:p>
            <a:pPr algn="just"/>
            <a:r>
              <a:rPr lang="zh-CN" altLang="en-US" sz="2400" dirty="0">
                <a:solidFill>
                  <a:srgbClr val="000066"/>
                </a:solidFill>
                <a:latin typeface="Times New Roman" pitchFamily="18" charset="0"/>
                <a:ea typeface="宋体" pitchFamily="2" charset="-122"/>
                <a:cs typeface="Times New Roman" pitchFamily="18" charset="0"/>
              </a:rPr>
              <a:t>　　</a:t>
            </a:r>
            <a:r>
              <a:rPr lang="en-US" altLang="zh-CN" sz="2400" dirty="0" smtClean="0">
                <a:solidFill>
                  <a:srgbClr val="000066"/>
                </a:solidFill>
                <a:latin typeface="Times New Roman" pitchFamily="18" charset="0"/>
                <a:ea typeface="宋体" pitchFamily="2" charset="-122"/>
                <a:cs typeface="Times New Roman" pitchFamily="18" charset="0"/>
              </a:rPr>
              <a:t>4</a:t>
            </a:r>
            <a:r>
              <a:rPr lang="zh-CN" altLang="zh-CN" sz="2400" dirty="0">
                <a:solidFill>
                  <a:srgbClr val="000066"/>
                </a:solidFill>
                <a:latin typeface="Times New Roman" pitchFamily="18" charset="0"/>
                <a:ea typeface="宋体" pitchFamily="2" charset="-122"/>
                <a:cs typeface="Times New Roman" pitchFamily="18" charset="0"/>
              </a:rPr>
              <a:t>行</a:t>
            </a:r>
            <a:r>
              <a:rPr lang="en-US" altLang="zh-CN" sz="2400" dirty="0">
                <a:solidFill>
                  <a:srgbClr val="000066"/>
                </a:solidFill>
                <a:latin typeface="Times New Roman" pitchFamily="18" charset="0"/>
                <a:ea typeface="宋体" pitchFamily="2" charset="-122"/>
                <a:cs typeface="Times New Roman" pitchFamily="18" charset="0"/>
              </a:rPr>
              <a:t>4</a:t>
            </a:r>
            <a:r>
              <a:rPr lang="zh-CN" altLang="zh-CN" sz="2400" dirty="0">
                <a:solidFill>
                  <a:srgbClr val="000066"/>
                </a:solidFill>
                <a:latin typeface="Times New Roman" pitchFamily="18" charset="0"/>
                <a:ea typeface="宋体" pitchFamily="2" charset="-122"/>
                <a:cs typeface="Times New Roman" pitchFamily="18" charset="0"/>
              </a:rPr>
              <a:t>列基本存储电路构成的</a:t>
            </a:r>
            <a:r>
              <a:rPr lang="en-US" altLang="zh-CN" sz="2400" dirty="0">
                <a:solidFill>
                  <a:srgbClr val="000066"/>
                </a:solidFill>
                <a:latin typeface="Times New Roman" pitchFamily="18" charset="0"/>
                <a:ea typeface="宋体" pitchFamily="2" charset="-122"/>
                <a:cs typeface="Times New Roman" pitchFamily="18" charset="0"/>
              </a:rPr>
              <a:t>16</a:t>
            </a:r>
            <a:r>
              <a:rPr lang="zh-CN" altLang="zh-CN" sz="2400" dirty="0">
                <a:solidFill>
                  <a:srgbClr val="000066"/>
                </a:solidFill>
                <a:latin typeface="Times New Roman" pitchFamily="18" charset="0"/>
                <a:ea typeface="宋体" pitchFamily="2" charset="-122"/>
                <a:cs typeface="Times New Roman" pitchFamily="18" charset="0"/>
              </a:rPr>
              <a:t>×</a:t>
            </a:r>
            <a:r>
              <a:rPr lang="en-US" altLang="zh-CN" sz="2400" dirty="0">
                <a:solidFill>
                  <a:srgbClr val="000066"/>
                </a:solidFill>
                <a:latin typeface="Times New Roman" pitchFamily="18" charset="0"/>
                <a:ea typeface="宋体" pitchFamily="2" charset="-122"/>
                <a:cs typeface="Times New Roman" pitchFamily="18" charset="0"/>
              </a:rPr>
              <a:t>1</a:t>
            </a:r>
            <a:r>
              <a:rPr lang="zh-CN" altLang="zh-CN" sz="2400" dirty="0">
                <a:solidFill>
                  <a:srgbClr val="000066"/>
                </a:solidFill>
                <a:latin typeface="Times New Roman" pitchFamily="18" charset="0"/>
                <a:ea typeface="宋体" pitchFamily="2" charset="-122"/>
                <a:cs typeface="Times New Roman" pitchFamily="18" charset="0"/>
              </a:rPr>
              <a:t>位</a:t>
            </a:r>
            <a:r>
              <a:rPr lang="en-US" altLang="zh-CN" sz="2400" dirty="0" smtClean="0">
                <a:solidFill>
                  <a:srgbClr val="000066"/>
                </a:solidFill>
                <a:latin typeface="Times New Roman" pitchFamily="18" charset="0"/>
                <a:ea typeface="宋体" pitchFamily="2" charset="-122"/>
                <a:cs typeface="Times New Roman" pitchFamily="18" charset="0"/>
              </a:rPr>
              <a:t>SRAM</a:t>
            </a:r>
            <a:r>
              <a:rPr lang="zh-CN" altLang="zh-CN" sz="2400" dirty="0" smtClean="0">
                <a:solidFill>
                  <a:srgbClr val="000066"/>
                </a:solidFill>
                <a:latin typeface="Times New Roman" pitchFamily="18" charset="0"/>
                <a:ea typeface="宋体" pitchFamily="2" charset="-122"/>
                <a:cs typeface="Times New Roman" pitchFamily="18" charset="0"/>
              </a:rPr>
              <a:t>的结构</a:t>
            </a:r>
            <a:r>
              <a:rPr lang="zh-CN" altLang="en-US" sz="2400" dirty="0" smtClean="0">
                <a:solidFill>
                  <a:srgbClr val="000066"/>
                </a:solidFill>
                <a:latin typeface="Times New Roman" pitchFamily="18" charset="0"/>
                <a:ea typeface="宋体" pitchFamily="2" charset="-122"/>
                <a:cs typeface="Times New Roman" pitchFamily="18" charset="0"/>
              </a:rPr>
              <a:t>：</a:t>
            </a:r>
            <a:endParaRPr lang="zh-CN" altLang="zh-CN" sz="2400" dirty="0">
              <a:solidFill>
                <a:srgbClr val="000066"/>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3481318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22" presetClass="entr" presetSubtype="1" fill="hold" nodeType="afterEffect">
                                  <p:stCondLst>
                                    <p:cond delay="500"/>
                                  </p:stCondLst>
                                  <p:childTnLst>
                                    <p:set>
                                      <p:cBhvr>
                                        <p:cTn id="9" dur="1" fill="hold">
                                          <p:stCondLst>
                                            <p:cond delay="0"/>
                                          </p:stCondLst>
                                        </p:cTn>
                                        <p:tgtEl>
                                          <p:spTgt spid="29697"/>
                                        </p:tgtEl>
                                        <p:attrNameLst>
                                          <p:attrName>style.visibility</p:attrName>
                                        </p:attrNameLst>
                                      </p:cBhvr>
                                      <p:to>
                                        <p:strVal val="visible"/>
                                      </p:to>
                                    </p:set>
                                    <p:animEffect transition="in" filter="wipe(up)">
                                      <p:cBhvr>
                                        <p:cTn id="10" dur="2000"/>
                                        <p:tgtEl>
                                          <p:spTgt spid="29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832" y="1629368"/>
            <a:ext cx="8064440" cy="1295739"/>
          </a:xfrm>
          <a:prstGeom prst="rect">
            <a:avLst/>
          </a:prstGeom>
          <a:noFill/>
        </p:spPr>
        <p:txBody>
          <a:bodyPr wrap="square" rtlCol="0">
            <a:spAutoFit/>
          </a:bodyPr>
          <a:lstStyle/>
          <a:p>
            <a:pPr algn="just">
              <a:lnSpc>
                <a:spcPct val="85000"/>
              </a:lnSpc>
            </a:pPr>
            <a:r>
              <a:rPr lang="zh-CN" altLang="en-US" sz="2300" dirty="0">
                <a:solidFill>
                  <a:srgbClr val="000066"/>
                </a:solidFill>
                <a:latin typeface="Times New Roman" pitchFamily="18" charset="0"/>
                <a:ea typeface="宋体" pitchFamily="2" charset="-122"/>
                <a:cs typeface="Times New Roman" pitchFamily="18" charset="0"/>
              </a:rPr>
              <a:t>　　</a:t>
            </a:r>
            <a:r>
              <a:rPr lang="zh-CN" altLang="zh-CN" sz="2300" dirty="0">
                <a:solidFill>
                  <a:srgbClr val="000066"/>
                </a:solidFill>
                <a:latin typeface="Times New Roman" pitchFamily="18" charset="0"/>
                <a:ea typeface="宋体" pitchFamily="2" charset="-122"/>
                <a:cs typeface="Times New Roman" pitchFamily="18" charset="0"/>
              </a:rPr>
              <a:t>常用的</a:t>
            </a:r>
            <a:r>
              <a:rPr lang="en-US" altLang="zh-CN" sz="2300" dirty="0">
                <a:solidFill>
                  <a:srgbClr val="000066"/>
                </a:solidFill>
                <a:latin typeface="Times New Roman" pitchFamily="18" charset="0"/>
                <a:ea typeface="宋体" pitchFamily="2" charset="-122"/>
                <a:cs typeface="Times New Roman" pitchFamily="18" charset="0"/>
              </a:rPr>
              <a:t>SRAM</a:t>
            </a:r>
            <a:r>
              <a:rPr lang="zh-CN" altLang="zh-CN" sz="2300" dirty="0">
                <a:solidFill>
                  <a:srgbClr val="000066"/>
                </a:solidFill>
                <a:latin typeface="Times New Roman" pitchFamily="18" charset="0"/>
                <a:ea typeface="宋体" pitchFamily="2" charset="-122"/>
                <a:cs typeface="Times New Roman" pitchFamily="18" charset="0"/>
              </a:rPr>
              <a:t>芯片有</a:t>
            </a:r>
            <a:r>
              <a:rPr lang="en-US" altLang="zh-CN" sz="2300" dirty="0">
                <a:solidFill>
                  <a:srgbClr val="000066"/>
                </a:solidFill>
                <a:latin typeface="Times New Roman" pitchFamily="18" charset="0"/>
                <a:ea typeface="宋体" pitchFamily="2" charset="-122"/>
                <a:cs typeface="Times New Roman" pitchFamily="18" charset="0"/>
              </a:rPr>
              <a:t>1K</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4</a:t>
            </a:r>
            <a:r>
              <a:rPr lang="zh-CN" altLang="zh-CN" sz="2300" dirty="0">
                <a:solidFill>
                  <a:srgbClr val="000066"/>
                </a:solidFill>
                <a:latin typeface="Times New Roman" pitchFamily="18" charset="0"/>
                <a:ea typeface="宋体" pitchFamily="2" charset="-122"/>
                <a:cs typeface="Times New Roman" pitchFamily="18" charset="0"/>
              </a:rPr>
              <a:t>位（如</a:t>
            </a:r>
            <a:r>
              <a:rPr lang="en-US" altLang="zh-CN" sz="2300" dirty="0">
                <a:solidFill>
                  <a:srgbClr val="000066"/>
                </a:solidFill>
                <a:latin typeface="Times New Roman" pitchFamily="18" charset="0"/>
                <a:ea typeface="宋体" pitchFamily="2" charset="-122"/>
                <a:cs typeface="Times New Roman" pitchFamily="18" charset="0"/>
              </a:rPr>
              <a:t>2114</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2K</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8</a:t>
            </a:r>
            <a:r>
              <a:rPr lang="zh-CN" altLang="zh-CN" sz="2300" dirty="0">
                <a:solidFill>
                  <a:srgbClr val="000066"/>
                </a:solidFill>
                <a:latin typeface="Times New Roman" pitchFamily="18" charset="0"/>
                <a:ea typeface="宋体" pitchFamily="2" charset="-122"/>
                <a:cs typeface="Times New Roman" pitchFamily="18" charset="0"/>
              </a:rPr>
              <a:t>位（如</a:t>
            </a:r>
            <a:r>
              <a:rPr lang="en-US" altLang="zh-CN" sz="2300" dirty="0">
                <a:solidFill>
                  <a:srgbClr val="000066"/>
                </a:solidFill>
                <a:latin typeface="Times New Roman" pitchFamily="18" charset="0"/>
                <a:ea typeface="宋体" pitchFamily="2" charset="-122"/>
                <a:cs typeface="Times New Roman" pitchFamily="18" charset="0"/>
              </a:rPr>
              <a:t>2128</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6116</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4K</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8</a:t>
            </a:r>
            <a:r>
              <a:rPr lang="zh-CN" altLang="zh-CN" sz="2300" dirty="0">
                <a:solidFill>
                  <a:srgbClr val="000066"/>
                </a:solidFill>
                <a:latin typeface="Times New Roman" pitchFamily="18" charset="0"/>
                <a:ea typeface="宋体" pitchFamily="2" charset="-122"/>
                <a:cs typeface="Times New Roman" pitchFamily="18" charset="0"/>
              </a:rPr>
              <a:t>位（如</a:t>
            </a:r>
            <a:r>
              <a:rPr lang="en-US" altLang="zh-CN" sz="2300" dirty="0">
                <a:solidFill>
                  <a:srgbClr val="000066"/>
                </a:solidFill>
                <a:latin typeface="Times New Roman" pitchFamily="18" charset="0"/>
                <a:ea typeface="宋体" pitchFamily="2" charset="-122"/>
                <a:cs typeface="Times New Roman" pitchFamily="18" charset="0"/>
              </a:rPr>
              <a:t>6132</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6232</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8K</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8</a:t>
            </a:r>
            <a:r>
              <a:rPr lang="zh-CN" altLang="zh-CN" sz="2300" dirty="0">
                <a:solidFill>
                  <a:srgbClr val="000066"/>
                </a:solidFill>
                <a:latin typeface="Times New Roman" pitchFamily="18" charset="0"/>
                <a:ea typeface="宋体" pitchFamily="2" charset="-122"/>
                <a:cs typeface="Times New Roman" pitchFamily="18" charset="0"/>
              </a:rPr>
              <a:t>位（如</a:t>
            </a:r>
            <a:r>
              <a:rPr lang="en-US" altLang="zh-CN" sz="2300" dirty="0">
                <a:solidFill>
                  <a:srgbClr val="000066"/>
                </a:solidFill>
                <a:latin typeface="Times New Roman" pitchFamily="18" charset="0"/>
                <a:ea typeface="宋体" pitchFamily="2" charset="-122"/>
                <a:cs typeface="Times New Roman" pitchFamily="18" charset="0"/>
              </a:rPr>
              <a:t>6164</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6264</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3264</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7164</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32K</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8</a:t>
            </a:r>
            <a:r>
              <a:rPr lang="zh-CN" altLang="zh-CN" sz="2300" dirty="0">
                <a:solidFill>
                  <a:srgbClr val="000066"/>
                </a:solidFill>
                <a:latin typeface="Times New Roman" pitchFamily="18" charset="0"/>
                <a:ea typeface="宋体" pitchFamily="2" charset="-122"/>
                <a:cs typeface="Times New Roman" pitchFamily="18" charset="0"/>
              </a:rPr>
              <a:t>位（如</a:t>
            </a:r>
            <a:r>
              <a:rPr lang="en-US" altLang="zh-CN" sz="2300" dirty="0">
                <a:solidFill>
                  <a:srgbClr val="000066"/>
                </a:solidFill>
                <a:latin typeface="Times New Roman" pitchFamily="18" charset="0"/>
                <a:ea typeface="宋体" pitchFamily="2" charset="-122"/>
                <a:cs typeface="Times New Roman" pitchFamily="18" charset="0"/>
              </a:rPr>
              <a:t>61256</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71256</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5C256</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64K</a:t>
            </a:r>
            <a:r>
              <a:rPr lang="zh-CN" altLang="zh-CN" sz="2300" dirty="0">
                <a:solidFill>
                  <a:srgbClr val="000066"/>
                </a:solidFill>
                <a:latin typeface="Times New Roman" pitchFamily="18" charset="0"/>
                <a:ea typeface="宋体" pitchFamily="2" charset="-122"/>
                <a:cs typeface="Times New Roman" pitchFamily="18" charset="0"/>
              </a:rPr>
              <a:t>×</a:t>
            </a:r>
            <a:r>
              <a:rPr lang="en-US" altLang="zh-CN" sz="2300" dirty="0">
                <a:solidFill>
                  <a:srgbClr val="000066"/>
                </a:solidFill>
                <a:latin typeface="Times New Roman" pitchFamily="18" charset="0"/>
                <a:ea typeface="宋体" pitchFamily="2" charset="-122"/>
                <a:cs typeface="Times New Roman" pitchFamily="18" charset="0"/>
              </a:rPr>
              <a:t>8</a:t>
            </a:r>
            <a:r>
              <a:rPr lang="zh-CN" altLang="zh-CN" sz="2300" dirty="0">
                <a:solidFill>
                  <a:srgbClr val="000066"/>
                </a:solidFill>
                <a:latin typeface="Times New Roman" pitchFamily="18" charset="0"/>
                <a:ea typeface="宋体" pitchFamily="2" charset="-122"/>
                <a:cs typeface="Times New Roman" pitchFamily="18" charset="0"/>
              </a:rPr>
              <a:t>位（如</a:t>
            </a:r>
            <a:r>
              <a:rPr lang="en-US" altLang="zh-CN" sz="2300" dirty="0">
                <a:solidFill>
                  <a:srgbClr val="000066"/>
                </a:solidFill>
                <a:latin typeface="Times New Roman" pitchFamily="18" charset="0"/>
                <a:ea typeface="宋体" pitchFamily="2" charset="-122"/>
                <a:cs typeface="Times New Roman" pitchFamily="18" charset="0"/>
              </a:rPr>
              <a:t>64C512</a:t>
            </a:r>
            <a:r>
              <a:rPr lang="zh-CN" altLang="zh-CN" sz="2300" dirty="0">
                <a:solidFill>
                  <a:srgbClr val="000066"/>
                </a:solidFill>
                <a:latin typeface="Times New Roman" pitchFamily="18" charset="0"/>
                <a:ea typeface="宋体" pitchFamily="2" charset="-122"/>
                <a:cs typeface="Times New Roman" pitchFamily="18" charset="0"/>
              </a:rPr>
              <a:t>）等。</a:t>
            </a:r>
          </a:p>
        </p:txBody>
      </p:sp>
      <p:sp>
        <p:nvSpPr>
          <p:cNvPr id="85"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3.2.1  </a:t>
            </a:r>
            <a:r>
              <a:rPr lang="zh-CN" altLang="zh-CN" smtClean="0"/>
              <a:t>静态</a:t>
            </a:r>
            <a:r>
              <a:rPr lang="en-US" altLang="zh-CN" smtClean="0"/>
              <a:t>RAM</a:t>
            </a:r>
            <a:r>
              <a:rPr lang="zh-CN" altLang="zh-CN" smtClean="0"/>
              <a:t>（</a:t>
            </a:r>
            <a:r>
              <a:rPr lang="en-US" altLang="zh-CN" smtClean="0"/>
              <a:t>SRAM</a:t>
            </a:r>
            <a:r>
              <a:rPr lang="zh-CN" altLang="zh-CN" smtClean="0"/>
              <a:t>）</a:t>
            </a:r>
            <a:endParaRPr lang="zh-CN" altLang="en-US" dirty="0"/>
          </a:p>
        </p:txBody>
      </p:sp>
      <p:sp>
        <p:nvSpPr>
          <p:cNvPr id="5" name="标题 4"/>
          <p:cNvSpPr>
            <a:spLocks noGrp="1"/>
          </p:cNvSpPr>
          <p:nvPr>
            <p:ph type="title"/>
          </p:nvPr>
        </p:nvSpPr>
        <p:spPr>
          <a:xfrm>
            <a:off x="540000" y="1067592"/>
            <a:ext cx="3672800" cy="584775"/>
          </a:xfrm>
          <a:noFill/>
        </p:spPr>
        <p:txBody>
          <a:bodyPr wrap="none" rtlCol="0" anchor="ctr" anchorCtr="0">
            <a:spAutoFit/>
          </a:bodyPr>
          <a:lstStyle/>
          <a:p>
            <a:pPr algn="l"/>
            <a:r>
              <a:rPr lang="en-US" altLang="zh-CN" sz="3200" b="0" spc="0" dirty="0" smtClean="0">
                <a:solidFill>
                  <a:schemeClr val="tx1"/>
                </a:solidFill>
                <a:latin typeface="黑体" pitchFamily="49" charset="-122"/>
                <a:ea typeface="黑体" pitchFamily="49" charset="-122"/>
                <a:cs typeface="+mn-cs"/>
              </a:rPr>
              <a:t>3</a:t>
            </a:r>
            <a:r>
              <a:rPr lang="zh-CN" altLang="zh-CN" sz="3200" b="0" spc="0" dirty="0" smtClean="0">
                <a:solidFill>
                  <a:schemeClr val="tx1"/>
                </a:solidFill>
                <a:latin typeface="黑体" pitchFamily="49" charset="-122"/>
                <a:ea typeface="黑体" pitchFamily="49" charset="-122"/>
                <a:cs typeface="+mn-cs"/>
              </a:rPr>
              <a:t>．典型</a:t>
            </a:r>
            <a:r>
              <a:rPr lang="zh-CN" altLang="zh-CN" sz="3200" b="0" spc="0" dirty="0">
                <a:solidFill>
                  <a:schemeClr val="tx1"/>
                </a:solidFill>
                <a:latin typeface="黑体" pitchFamily="49" charset="-122"/>
                <a:ea typeface="黑体" pitchFamily="49" charset="-122"/>
                <a:cs typeface="+mn-cs"/>
              </a:rPr>
              <a:t>的</a:t>
            </a:r>
            <a:r>
              <a:rPr lang="en-US" altLang="zh-CN" sz="3200" b="0" spc="0" dirty="0">
                <a:solidFill>
                  <a:schemeClr val="tx1"/>
                </a:solidFill>
                <a:latin typeface="黑体" pitchFamily="49" charset="-122"/>
                <a:ea typeface="黑体" pitchFamily="49" charset="-122"/>
                <a:cs typeface="+mn-cs"/>
              </a:rPr>
              <a:t>SRAM</a:t>
            </a:r>
            <a:r>
              <a:rPr lang="zh-CN" altLang="zh-CN" sz="3200" b="0" spc="0" dirty="0">
                <a:solidFill>
                  <a:schemeClr val="tx1"/>
                </a:solidFill>
                <a:latin typeface="黑体" pitchFamily="49" charset="-122"/>
                <a:ea typeface="黑体" pitchFamily="49" charset="-122"/>
                <a:cs typeface="+mn-cs"/>
              </a:rPr>
              <a:t>芯片</a:t>
            </a:r>
            <a:endParaRPr lang="zh-CN" altLang="en-US" sz="3200" b="0" spc="0" dirty="0">
              <a:solidFill>
                <a:schemeClr val="tx1"/>
              </a:solidFill>
              <a:latin typeface="黑体" pitchFamily="49" charset="-122"/>
              <a:ea typeface="黑体" pitchFamily="49" charset="-122"/>
              <a:cs typeface="+mn-cs"/>
            </a:endParaRPr>
          </a:p>
        </p:txBody>
      </p:sp>
      <p:grpSp>
        <p:nvGrpSpPr>
          <p:cNvPr id="71" name="组合 70"/>
          <p:cNvGrpSpPr/>
          <p:nvPr/>
        </p:nvGrpSpPr>
        <p:grpSpPr>
          <a:xfrm>
            <a:off x="708347" y="2903563"/>
            <a:ext cx="8112125" cy="3449189"/>
            <a:chOff x="708347" y="2903563"/>
            <a:chExt cx="8112125" cy="3449189"/>
          </a:xfrm>
        </p:grpSpPr>
        <p:sp>
          <p:nvSpPr>
            <p:cNvPr id="6" name="矩形 5"/>
            <p:cNvSpPr/>
            <p:nvPr/>
          </p:nvSpPr>
          <p:spPr>
            <a:xfrm>
              <a:off x="774000" y="2903563"/>
              <a:ext cx="7596000" cy="342000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nvGrpSpPr>
          <p:grpSpPr>
            <a:xfrm>
              <a:off x="708347" y="2959598"/>
              <a:ext cx="8112125" cy="3393154"/>
              <a:chOff x="708347" y="2959598"/>
              <a:chExt cx="8112125" cy="3393154"/>
            </a:xfrm>
          </p:grpSpPr>
          <p:grpSp>
            <p:nvGrpSpPr>
              <p:cNvPr id="4" name="组合 3"/>
              <p:cNvGrpSpPr/>
              <p:nvPr/>
            </p:nvGrpSpPr>
            <p:grpSpPr>
              <a:xfrm>
                <a:off x="708347" y="3382540"/>
                <a:ext cx="3811588" cy="2970212"/>
                <a:chOff x="708347" y="3382540"/>
                <a:chExt cx="3811588" cy="2970212"/>
              </a:xfrm>
            </p:grpSpPr>
            <p:sp>
              <p:nvSpPr>
                <p:cNvPr id="7" name="Text Box 12"/>
                <p:cNvSpPr txBox="1">
                  <a:spLocks noChangeArrowheads="1"/>
                </p:cNvSpPr>
                <p:nvPr/>
              </p:nvSpPr>
              <p:spPr bwMode="auto">
                <a:xfrm>
                  <a:off x="708347" y="5971752"/>
                  <a:ext cx="3733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Aft>
                      <a:spcPts val="800"/>
                    </a:spcAft>
                    <a:buFontTx/>
                    <a:buNone/>
                  </a:pPr>
                  <a:r>
                    <a:rPr kumimoji="0" lang="en-US" altLang="zh-CN" sz="2000" dirty="0" smtClean="0">
                      <a:solidFill>
                        <a:srgbClr val="000000"/>
                      </a:solidFill>
                      <a:latin typeface="Times New Roman" pitchFamily="18" charset="0"/>
                      <a:ea typeface="楷体_GB2312" pitchFamily="49" charset="-122"/>
                    </a:rPr>
                    <a:t>Intel </a:t>
                  </a:r>
                  <a:r>
                    <a:rPr kumimoji="0" lang="en-US" altLang="zh-CN" sz="2000" dirty="0">
                      <a:solidFill>
                        <a:srgbClr val="000000"/>
                      </a:solidFill>
                      <a:latin typeface="Times New Roman" pitchFamily="18" charset="0"/>
                      <a:ea typeface="楷体_GB2312" pitchFamily="49" charset="-122"/>
                    </a:rPr>
                    <a:t>2114</a:t>
                  </a:r>
                  <a:r>
                    <a:rPr kumimoji="0" lang="zh-CN" altLang="en-US" sz="2000" dirty="0">
                      <a:solidFill>
                        <a:srgbClr val="000000"/>
                      </a:solidFill>
                      <a:latin typeface="Times New Roman" pitchFamily="18" charset="0"/>
                      <a:ea typeface="楷体_GB2312" pitchFamily="49" charset="-122"/>
                    </a:rPr>
                    <a:t>引脚图</a:t>
                  </a:r>
                </a:p>
              </p:txBody>
            </p:sp>
            <p:sp>
              <p:nvSpPr>
                <p:cNvPr id="8" name="Text Box 14"/>
                <p:cNvSpPr txBox="1">
                  <a:spLocks noChangeArrowheads="1"/>
                </p:cNvSpPr>
                <p:nvPr/>
              </p:nvSpPr>
              <p:spPr bwMode="auto">
                <a:xfrm>
                  <a:off x="2038672" y="3388890"/>
                  <a:ext cx="685800" cy="2586038"/>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buFontTx/>
                    <a:buNone/>
                  </a:pPr>
                  <a:r>
                    <a:rPr kumimoji="0" lang="en-US" altLang="zh-CN" sz="1800" dirty="0">
                      <a:solidFill>
                        <a:srgbClr val="000000"/>
                      </a:solidFill>
                      <a:latin typeface="Times New Roman" pitchFamily="18" charset="0"/>
                      <a:ea typeface="宋体" pitchFamily="2" charset="-122"/>
                    </a:rPr>
                    <a:t>1</a:t>
                  </a:r>
                </a:p>
                <a:p>
                  <a:pPr eaLnBrk="0" hangingPunct="0">
                    <a:buFontTx/>
                    <a:buNone/>
                  </a:pPr>
                  <a:r>
                    <a:rPr kumimoji="0" lang="en-US" altLang="zh-CN" sz="1800" dirty="0">
                      <a:solidFill>
                        <a:srgbClr val="000000"/>
                      </a:solidFill>
                      <a:latin typeface="Times New Roman" pitchFamily="18" charset="0"/>
                      <a:ea typeface="宋体" pitchFamily="2" charset="-122"/>
                    </a:rPr>
                    <a:t>2</a:t>
                  </a:r>
                </a:p>
                <a:p>
                  <a:pPr eaLnBrk="0" hangingPunct="0">
                    <a:buFontTx/>
                    <a:buNone/>
                  </a:pPr>
                  <a:r>
                    <a:rPr kumimoji="0" lang="en-US" altLang="zh-CN" sz="1800" dirty="0">
                      <a:solidFill>
                        <a:srgbClr val="000000"/>
                      </a:solidFill>
                      <a:latin typeface="Times New Roman" pitchFamily="18" charset="0"/>
                      <a:ea typeface="宋体" pitchFamily="2" charset="-122"/>
                    </a:rPr>
                    <a:t>3</a:t>
                  </a:r>
                </a:p>
                <a:p>
                  <a:pPr eaLnBrk="0" hangingPunct="0">
                    <a:buFontTx/>
                    <a:buNone/>
                  </a:pPr>
                  <a:r>
                    <a:rPr kumimoji="0" lang="en-US" altLang="zh-CN" sz="1800" dirty="0">
                      <a:solidFill>
                        <a:srgbClr val="000000"/>
                      </a:solidFill>
                      <a:latin typeface="Times New Roman" pitchFamily="18" charset="0"/>
                      <a:ea typeface="宋体" pitchFamily="2" charset="-122"/>
                    </a:rPr>
                    <a:t>4</a:t>
                  </a:r>
                </a:p>
                <a:p>
                  <a:pPr eaLnBrk="0" hangingPunct="0">
                    <a:buFontTx/>
                    <a:buNone/>
                  </a:pPr>
                  <a:r>
                    <a:rPr kumimoji="0" lang="en-US" altLang="zh-CN" sz="1800" dirty="0">
                      <a:solidFill>
                        <a:srgbClr val="000000"/>
                      </a:solidFill>
                      <a:latin typeface="Times New Roman" pitchFamily="18" charset="0"/>
                      <a:ea typeface="宋体" pitchFamily="2" charset="-122"/>
                    </a:rPr>
                    <a:t>5</a:t>
                  </a:r>
                </a:p>
                <a:p>
                  <a:pPr eaLnBrk="0" hangingPunct="0">
                    <a:buFontTx/>
                    <a:buNone/>
                  </a:pPr>
                  <a:r>
                    <a:rPr kumimoji="0" lang="en-US" altLang="zh-CN" sz="1800" dirty="0">
                      <a:solidFill>
                        <a:srgbClr val="000000"/>
                      </a:solidFill>
                      <a:latin typeface="Times New Roman" pitchFamily="18" charset="0"/>
                      <a:ea typeface="宋体" pitchFamily="2" charset="-122"/>
                    </a:rPr>
                    <a:t>6</a:t>
                  </a:r>
                </a:p>
                <a:p>
                  <a:pPr eaLnBrk="0" hangingPunct="0">
                    <a:buFontTx/>
                    <a:buNone/>
                  </a:pPr>
                  <a:r>
                    <a:rPr kumimoji="0" lang="en-US" altLang="zh-CN" sz="1800" dirty="0">
                      <a:solidFill>
                        <a:srgbClr val="000000"/>
                      </a:solidFill>
                      <a:latin typeface="Times New Roman" pitchFamily="18" charset="0"/>
                      <a:ea typeface="宋体" pitchFamily="2" charset="-122"/>
                    </a:rPr>
                    <a:t>7</a:t>
                  </a:r>
                </a:p>
                <a:p>
                  <a:pPr eaLnBrk="0" hangingPunct="0">
                    <a:buFontTx/>
                    <a:buNone/>
                  </a:pPr>
                  <a:r>
                    <a:rPr kumimoji="0" lang="en-US" altLang="zh-CN" sz="1800" dirty="0">
                      <a:solidFill>
                        <a:srgbClr val="000000"/>
                      </a:solidFill>
                      <a:latin typeface="Times New Roman" pitchFamily="18" charset="0"/>
                      <a:ea typeface="宋体" pitchFamily="2" charset="-122"/>
                    </a:rPr>
                    <a:t>8</a:t>
                  </a:r>
                </a:p>
                <a:p>
                  <a:pPr eaLnBrk="0" hangingPunct="0">
                    <a:buFontTx/>
                    <a:buNone/>
                  </a:pPr>
                  <a:r>
                    <a:rPr kumimoji="0" lang="en-US" altLang="zh-CN" sz="1800" dirty="0" smtClean="0">
                      <a:solidFill>
                        <a:srgbClr val="000000"/>
                      </a:solidFill>
                      <a:latin typeface="Times New Roman" pitchFamily="18" charset="0"/>
                      <a:ea typeface="宋体" pitchFamily="2" charset="-122"/>
                    </a:rPr>
                    <a:t>9</a:t>
                  </a:r>
                  <a:endParaRPr kumimoji="0" lang="en-US" altLang="zh-CN" sz="1800" dirty="0">
                    <a:solidFill>
                      <a:srgbClr val="000000"/>
                    </a:solidFill>
                    <a:latin typeface="Times New Roman" pitchFamily="18" charset="0"/>
                    <a:ea typeface="宋体" pitchFamily="2" charset="-122"/>
                  </a:endParaRPr>
                </a:p>
              </p:txBody>
            </p:sp>
            <p:sp>
              <p:nvSpPr>
                <p:cNvPr id="9" name="Text Box 15"/>
                <p:cNvSpPr txBox="1">
                  <a:spLocks noChangeArrowheads="1"/>
                </p:cNvSpPr>
                <p:nvPr/>
              </p:nvSpPr>
              <p:spPr bwMode="auto">
                <a:xfrm>
                  <a:off x="719460" y="3382540"/>
                  <a:ext cx="928688" cy="2586038"/>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r" eaLnBrk="0" hangingPunct="0">
                    <a:buFontTx/>
                    <a:buNone/>
                  </a:pPr>
                  <a:r>
                    <a:rPr kumimoji="0" lang="en-US" altLang="zh-CN" sz="1800" dirty="0">
                      <a:solidFill>
                        <a:srgbClr val="000000"/>
                      </a:solidFill>
                      <a:latin typeface="Times New Roman" pitchFamily="18" charset="0"/>
                      <a:ea typeface="宋体" pitchFamily="2" charset="-122"/>
                    </a:rPr>
                    <a:t>A6</a:t>
                  </a:r>
                </a:p>
                <a:p>
                  <a:pPr algn="r" eaLnBrk="0" hangingPunct="0">
                    <a:buFontTx/>
                    <a:buNone/>
                  </a:pPr>
                  <a:r>
                    <a:rPr kumimoji="0" lang="en-US" altLang="zh-CN" sz="1800" dirty="0">
                      <a:solidFill>
                        <a:srgbClr val="000000"/>
                      </a:solidFill>
                      <a:latin typeface="Times New Roman" pitchFamily="18" charset="0"/>
                      <a:ea typeface="宋体" pitchFamily="2" charset="-122"/>
                    </a:rPr>
                    <a:t>A5</a:t>
                  </a:r>
                </a:p>
                <a:p>
                  <a:pPr algn="r" eaLnBrk="0" hangingPunct="0">
                    <a:buFontTx/>
                    <a:buNone/>
                  </a:pPr>
                  <a:r>
                    <a:rPr kumimoji="0" lang="en-US" altLang="zh-CN" sz="1800" dirty="0">
                      <a:solidFill>
                        <a:srgbClr val="000000"/>
                      </a:solidFill>
                      <a:latin typeface="Times New Roman" pitchFamily="18" charset="0"/>
                      <a:ea typeface="宋体" pitchFamily="2" charset="-122"/>
                    </a:rPr>
                    <a:t>A4</a:t>
                  </a:r>
                </a:p>
                <a:p>
                  <a:pPr algn="r" eaLnBrk="0" hangingPunct="0">
                    <a:buFontTx/>
                    <a:buNone/>
                  </a:pPr>
                  <a:r>
                    <a:rPr kumimoji="0" lang="en-US" altLang="zh-CN" sz="1800" dirty="0">
                      <a:solidFill>
                        <a:srgbClr val="000000"/>
                      </a:solidFill>
                      <a:latin typeface="Times New Roman" pitchFamily="18" charset="0"/>
                      <a:ea typeface="宋体" pitchFamily="2" charset="-122"/>
                    </a:rPr>
                    <a:t>A3</a:t>
                  </a:r>
                </a:p>
                <a:p>
                  <a:pPr algn="r" eaLnBrk="0" hangingPunct="0">
                    <a:buFontTx/>
                    <a:buNone/>
                  </a:pPr>
                  <a:r>
                    <a:rPr kumimoji="0" lang="en-US" altLang="zh-CN" sz="1800" dirty="0">
                      <a:solidFill>
                        <a:srgbClr val="000000"/>
                      </a:solidFill>
                      <a:latin typeface="Times New Roman" pitchFamily="18" charset="0"/>
                      <a:ea typeface="宋体" pitchFamily="2" charset="-122"/>
                    </a:rPr>
                    <a:t>A0</a:t>
                  </a:r>
                </a:p>
                <a:p>
                  <a:pPr algn="r" eaLnBrk="0" hangingPunct="0">
                    <a:buFontTx/>
                    <a:buNone/>
                  </a:pPr>
                  <a:r>
                    <a:rPr kumimoji="0" lang="en-US" altLang="zh-CN" sz="1800" dirty="0">
                      <a:solidFill>
                        <a:srgbClr val="000000"/>
                      </a:solidFill>
                      <a:latin typeface="Times New Roman" pitchFamily="18" charset="0"/>
                      <a:ea typeface="宋体" pitchFamily="2" charset="-122"/>
                    </a:rPr>
                    <a:t>A1</a:t>
                  </a:r>
                </a:p>
                <a:p>
                  <a:pPr algn="r" eaLnBrk="0" hangingPunct="0">
                    <a:buFontTx/>
                    <a:buNone/>
                  </a:pPr>
                  <a:r>
                    <a:rPr kumimoji="0" lang="en-US" altLang="zh-CN" sz="1800" dirty="0">
                      <a:solidFill>
                        <a:srgbClr val="000000"/>
                      </a:solidFill>
                      <a:latin typeface="Times New Roman" pitchFamily="18" charset="0"/>
                      <a:ea typeface="宋体" pitchFamily="2" charset="-122"/>
                    </a:rPr>
                    <a:t>A2</a:t>
                  </a:r>
                </a:p>
                <a:p>
                  <a:pPr algn="r" eaLnBrk="0" hangingPunct="0">
                    <a:buFontTx/>
                    <a:buNone/>
                  </a:pPr>
                  <a:r>
                    <a:rPr kumimoji="0" lang="en-US" altLang="zh-CN" sz="1800" dirty="0">
                      <a:solidFill>
                        <a:srgbClr val="000000"/>
                      </a:solidFill>
                      <a:latin typeface="Times New Roman" pitchFamily="18" charset="0"/>
                      <a:ea typeface="宋体" pitchFamily="2" charset="-122"/>
                    </a:rPr>
                    <a:t>CS</a:t>
                  </a:r>
                </a:p>
                <a:p>
                  <a:pPr algn="r" eaLnBrk="0" hangingPunct="0">
                    <a:buFontTx/>
                    <a:buNone/>
                  </a:pPr>
                  <a:r>
                    <a:rPr kumimoji="0" lang="en-US" altLang="zh-CN" sz="1800" dirty="0" smtClean="0">
                      <a:solidFill>
                        <a:srgbClr val="000000"/>
                      </a:solidFill>
                      <a:latin typeface="Times New Roman" pitchFamily="18" charset="0"/>
                      <a:ea typeface="宋体" pitchFamily="2" charset="-122"/>
                    </a:rPr>
                    <a:t>GND</a:t>
                  </a:r>
                  <a:endParaRPr kumimoji="0" lang="en-US" altLang="zh-CN" sz="1800" dirty="0">
                    <a:solidFill>
                      <a:srgbClr val="000000"/>
                    </a:solidFill>
                    <a:latin typeface="Times New Roman" pitchFamily="18" charset="0"/>
                    <a:ea typeface="宋体" pitchFamily="2" charset="-122"/>
                  </a:endParaRPr>
                </a:p>
              </p:txBody>
            </p:sp>
            <p:sp>
              <p:nvSpPr>
                <p:cNvPr id="10" name="Text Box 16"/>
                <p:cNvSpPr txBox="1">
                  <a:spLocks noChangeArrowheads="1"/>
                </p:cNvSpPr>
                <p:nvPr/>
              </p:nvSpPr>
              <p:spPr bwMode="auto">
                <a:xfrm>
                  <a:off x="3605535" y="3434928"/>
                  <a:ext cx="914400" cy="2586038"/>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just" eaLnBrk="0" hangingPunct="0">
                    <a:buFontTx/>
                    <a:buNone/>
                  </a:pPr>
                  <a:r>
                    <a:rPr kumimoji="0" lang="en-US" altLang="zh-CN" sz="1800" dirty="0" err="1">
                      <a:solidFill>
                        <a:srgbClr val="000000"/>
                      </a:solidFill>
                      <a:latin typeface="Times New Roman" pitchFamily="18" charset="0"/>
                      <a:ea typeface="宋体" pitchFamily="2" charset="-122"/>
                    </a:rPr>
                    <a:t>Vcc</a:t>
                  </a:r>
                  <a:endParaRPr kumimoji="0" lang="en-US" altLang="zh-CN" sz="1800" dirty="0">
                    <a:solidFill>
                      <a:srgbClr val="000000"/>
                    </a:solidFill>
                    <a:latin typeface="Times New Roman" pitchFamily="18" charset="0"/>
                    <a:ea typeface="宋体" pitchFamily="2" charset="-122"/>
                  </a:endParaRPr>
                </a:p>
                <a:p>
                  <a:pPr algn="just" eaLnBrk="0" hangingPunct="0">
                    <a:buFontTx/>
                    <a:buNone/>
                  </a:pPr>
                  <a:r>
                    <a:rPr kumimoji="0" lang="en-US" altLang="zh-CN" sz="1800" dirty="0">
                      <a:solidFill>
                        <a:srgbClr val="000000"/>
                      </a:solidFill>
                      <a:latin typeface="Times New Roman" pitchFamily="18" charset="0"/>
                      <a:ea typeface="宋体" pitchFamily="2" charset="-122"/>
                    </a:rPr>
                    <a:t>A7</a:t>
                  </a:r>
                </a:p>
                <a:p>
                  <a:pPr algn="just" eaLnBrk="0" hangingPunct="0">
                    <a:buFontTx/>
                    <a:buNone/>
                  </a:pPr>
                  <a:r>
                    <a:rPr kumimoji="0" lang="en-US" altLang="zh-CN" sz="1800" dirty="0">
                      <a:solidFill>
                        <a:srgbClr val="000000"/>
                      </a:solidFill>
                      <a:latin typeface="Times New Roman" pitchFamily="18" charset="0"/>
                      <a:ea typeface="宋体" pitchFamily="2" charset="-122"/>
                    </a:rPr>
                    <a:t>A8</a:t>
                  </a:r>
                </a:p>
                <a:p>
                  <a:pPr algn="just" eaLnBrk="0" hangingPunct="0">
                    <a:buFontTx/>
                    <a:buNone/>
                  </a:pPr>
                  <a:r>
                    <a:rPr kumimoji="0" lang="en-US" altLang="zh-CN" sz="1800" dirty="0">
                      <a:solidFill>
                        <a:srgbClr val="000000"/>
                      </a:solidFill>
                      <a:latin typeface="Times New Roman" pitchFamily="18" charset="0"/>
                      <a:ea typeface="宋体" pitchFamily="2" charset="-122"/>
                    </a:rPr>
                    <a:t>A9</a:t>
                  </a:r>
                </a:p>
                <a:p>
                  <a:pPr algn="just" eaLnBrk="0" hangingPunct="0">
                    <a:buFontTx/>
                    <a:buNone/>
                  </a:pPr>
                  <a:r>
                    <a:rPr kumimoji="0" lang="en-US" altLang="zh-CN" sz="1800" dirty="0">
                      <a:solidFill>
                        <a:srgbClr val="000000"/>
                      </a:solidFill>
                      <a:latin typeface="Times New Roman" pitchFamily="18" charset="0"/>
                      <a:ea typeface="宋体" pitchFamily="2" charset="-122"/>
                    </a:rPr>
                    <a:t>I/O1</a:t>
                  </a:r>
                </a:p>
                <a:p>
                  <a:pPr algn="just" eaLnBrk="0" hangingPunct="0">
                    <a:buFontTx/>
                    <a:buNone/>
                  </a:pPr>
                  <a:r>
                    <a:rPr kumimoji="0" lang="en-US" altLang="zh-CN" sz="1800" dirty="0">
                      <a:solidFill>
                        <a:srgbClr val="000000"/>
                      </a:solidFill>
                      <a:latin typeface="Times New Roman" pitchFamily="18" charset="0"/>
                      <a:ea typeface="宋体" pitchFamily="2" charset="-122"/>
                    </a:rPr>
                    <a:t>I/O2</a:t>
                  </a:r>
                </a:p>
                <a:p>
                  <a:pPr algn="just" eaLnBrk="0" hangingPunct="0">
                    <a:buFontTx/>
                    <a:buNone/>
                  </a:pPr>
                  <a:r>
                    <a:rPr kumimoji="0" lang="en-US" altLang="zh-CN" sz="1800" dirty="0">
                      <a:solidFill>
                        <a:srgbClr val="000000"/>
                      </a:solidFill>
                      <a:latin typeface="Times New Roman" pitchFamily="18" charset="0"/>
                      <a:ea typeface="宋体" pitchFamily="2" charset="-122"/>
                    </a:rPr>
                    <a:t>I/O3</a:t>
                  </a:r>
                </a:p>
                <a:p>
                  <a:pPr algn="just" eaLnBrk="0" hangingPunct="0">
                    <a:buFontTx/>
                    <a:buNone/>
                  </a:pPr>
                  <a:r>
                    <a:rPr kumimoji="0" lang="en-US" altLang="zh-CN" sz="1800" dirty="0">
                      <a:solidFill>
                        <a:srgbClr val="000000"/>
                      </a:solidFill>
                      <a:latin typeface="Times New Roman" pitchFamily="18" charset="0"/>
                      <a:ea typeface="宋体" pitchFamily="2" charset="-122"/>
                    </a:rPr>
                    <a:t>I/O4</a:t>
                  </a:r>
                </a:p>
                <a:p>
                  <a:pPr algn="just" eaLnBrk="0" hangingPunct="0">
                    <a:buFontTx/>
                    <a:buNone/>
                  </a:pPr>
                  <a:r>
                    <a:rPr kumimoji="0" lang="en-US" altLang="zh-CN" sz="1800" dirty="0" smtClean="0">
                      <a:solidFill>
                        <a:srgbClr val="000000"/>
                      </a:solidFill>
                      <a:latin typeface="Times New Roman" pitchFamily="18" charset="0"/>
                      <a:ea typeface="宋体" pitchFamily="2" charset="-122"/>
                    </a:rPr>
                    <a:t>WE</a:t>
                  </a:r>
                  <a:endParaRPr kumimoji="0" lang="en-US" altLang="zh-CN" sz="1800" dirty="0">
                    <a:solidFill>
                      <a:srgbClr val="000000"/>
                    </a:solidFill>
                    <a:latin typeface="Times New Roman" pitchFamily="18" charset="0"/>
                    <a:ea typeface="宋体" pitchFamily="2" charset="-122"/>
                  </a:endParaRPr>
                </a:p>
              </p:txBody>
            </p:sp>
            <p:sp>
              <p:nvSpPr>
                <p:cNvPr id="11" name="Text Box 17"/>
                <p:cNvSpPr txBox="1">
                  <a:spLocks noChangeArrowheads="1"/>
                </p:cNvSpPr>
                <p:nvPr/>
              </p:nvSpPr>
              <p:spPr bwMode="auto">
                <a:xfrm>
                  <a:off x="2757810" y="3388890"/>
                  <a:ext cx="685800" cy="2586038"/>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buFontTx/>
                    <a:buNone/>
                  </a:pPr>
                  <a:r>
                    <a:rPr kumimoji="0" lang="en-US" altLang="zh-CN" sz="1800" dirty="0">
                      <a:solidFill>
                        <a:srgbClr val="000000"/>
                      </a:solidFill>
                      <a:latin typeface="Times New Roman" pitchFamily="18" charset="0"/>
                      <a:ea typeface="宋体" pitchFamily="2" charset="-122"/>
                    </a:rPr>
                    <a:t>18</a:t>
                  </a:r>
                </a:p>
                <a:p>
                  <a:pPr eaLnBrk="0" hangingPunct="0">
                    <a:buFontTx/>
                    <a:buNone/>
                  </a:pPr>
                  <a:r>
                    <a:rPr kumimoji="0" lang="en-US" altLang="zh-CN" sz="1800" dirty="0">
                      <a:solidFill>
                        <a:srgbClr val="000000"/>
                      </a:solidFill>
                      <a:latin typeface="Times New Roman" pitchFamily="18" charset="0"/>
                      <a:ea typeface="宋体" pitchFamily="2" charset="-122"/>
                    </a:rPr>
                    <a:t>17</a:t>
                  </a:r>
                </a:p>
                <a:p>
                  <a:pPr eaLnBrk="0" hangingPunct="0">
                    <a:buFontTx/>
                    <a:buNone/>
                  </a:pPr>
                  <a:r>
                    <a:rPr kumimoji="0" lang="en-US" altLang="zh-CN" sz="1800" dirty="0">
                      <a:solidFill>
                        <a:srgbClr val="000000"/>
                      </a:solidFill>
                      <a:latin typeface="Times New Roman" pitchFamily="18" charset="0"/>
                      <a:ea typeface="宋体" pitchFamily="2" charset="-122"/>
                    </a:rPr>
                    <a:t>16</a:t>
                  </a:r>
                </a:p>
                <a:p>
                  <a:pPr eaLnBrk="0" hangingPunct="0">
                    <a:buFontTx/>
                    <a:buNone/>
                  </a:pPr>
                  <a:r>
                    <a:rPr kumimoji="0" lang="en-US" altLang="zh-CN" sz="1800" dirty="0">
                      <a:solidFill>
                        <a:srgbClr val="000000"/>
                      </a:solidFill>
                      <a:latin typeface="Times New Roman" pitchFamily="18" charset="0"/>
                      <a:ea typeface="宋体" pitchFamily="2" charset="-122"/>
                    </a:rPr>
                    <a:t>15</a:t>
                  </a:r>
                </a:p>
                <a:p>
                  <a:pPr eaLnBrk="0" hangingPunct="0">
                    <a:buFontTx/>
                    <a:buNone/>
                  </a:pPr>
                  <a:r>
                    <a:rPr kumimoji="0" lang="en-US" altLang="zh-CN" sz="1800" dirty="0">
                      <a:solidFill>
                        <a:srgbClr val="000000"/>
                      </a:solidFill>
                      <a:latin typeface="Times New Roman" pitchFamily="18" charset="0"/>
                      <a:ea typeface="宋体" pitchFamily="2" charset="-122"/>
                    </a:rPr>
                    <a:t>14</a:t>
                  </a:r>
                </a:p>
                <a:p>
                  <a:pPr eaLnBrk="0" hangingPunct="0">
                    <a:buFontTx/>
                    <a:buNone/>
                  </a:pPr>
                  <a:r>
                    <a:rPr kumimoji="0" lang="en-US" altLang="zh-CN" sz="1800" dirty="0">
                      <a:solidFill>
                        <a:srgbClr val="000000"/>
                      </a:solidFill>
                      <a:latin typeface="Times New Roman" pitchFamily="18" charset="0"/>
                      <a:ea typeface="宋体" pitchFamily="2" charset="-122"/>
                    </a:rPr>
                    <a:t>13</a:t>
                  </a:r>
                </a:p>
                <a:p>
                  <a:pPr eaLnBrk="0" hangingPunct="0">
                    <a:buFontTx/>
                    <a:buNone/>
                  </a:pPr>
                  <a:r>
                    <a:rPr kumimoji="0" lang="en-US" altLang="zh-CN" sz="1800" dirty="0">
                      <a:solidFill>
                        <a:srgbClr val="000000"/>
                      </a:solidFill>
                      <a:latin typeface="Times New Roman" pitchFamily="18" charset="0"/>
                      <a:ea typeface="宋体" pitchFamily="2" charset="-122"/>
                    </a:rPr>
                    <a:t>12</a:t>
                  </a:r>
                </a:p>
                <a:p>
                  <a:pPr eaLnBrk="0" hangingPunct="0">
                    <a:buFontTx/>
                    <a:buNone/>
                  </a:pPr>
                  <a:r>
                    <a:rPr kumimoji="0" lang="en-US" altLang="zh-CN" sz="1800" dirty="0">
                      <a:solidFill>
                        <a:srgbClr val="000000"/>
                      </a:solidFill>
                      <a:latin typeface="Times New Roman" pitchFamily="18" charset="0"/>
                      <a:ea typeface="宋体" pitchFamily="2" charset="-122"/>
                    </a:rPr>
                    <a:t>11</a:t>
                  </a:r>
                </a:p>
                <a:p>
                  <a:pPr eaLnBrk="0" hangingPunct="0">
                    <a:buFontTx/>
                    <a:buNone/>
                  </a:pPr>
                  <a:r>
                    <a:rPr kumimoji="0" lang="en-US" altLang="zh-CN" sz="1800" dirty="0" smtClean="0">
                      <a:solidFill>
                        <a:srgbClr val="000000"/>
                      </a:solidFill>
                      <a:latin typeface="Times New Roman" pitchFamily="18" charset="0"/>
                      <a:ea typeface="宋体" pitchFamily="2" charset="-122"/>
                    </a:rPr>
                    <a:t>10</a:t>
                  </a:r>
                  <a:endParaRPr kumimoji="0" lang="en-US" altLang="zh-CN" sz="1800" dirty="0">
                    <a:solidFill>
                      <a:srgbClr val="000000"/>
                    </a:solidFill>
                    <a:latin typeface="Times New Roman" pitchFamily="18" charset="0"/>
                    <a:ea typeface="宋体" pitchFamily="2" charset="-122"/>
                  </a:endParaRPr>
                </a:p>
              </p:txBody>
            </p:sp>
            <p:sp>
              <p:nvSpPr>
                <p:cNvPr id="12" name="Rectangle 19"/>
                <p:cNvSpPr>
                  <a:spLocks noChangeArrowheads="1"/>
                </p:cNvSpPr>
                <p:nvPr/>
              </p:nvSpPr>
              <p:spPr bwMode="auto">
                <a:xfrm>
                  <a:off x="2006922" y="3404765"/>
                  <a:ext cx="1141413" cy="25622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endParaRPr lang="zh-CN" altLang="en-US"/>
                </a:p>
              </p:txBody>
            </p:sp>
            <p:sp>
              <p:nvSpPr>
                <p:cNvPr id="13" name="Line 20"/>
                <p:cNvSpPr>
                  <a:spLocks noChangeShapeType="1"/>
                </p:cNvSpPr>
                <p:nvPr/>
              </p:nvSpPr>
              <p:spPr bwMode="auto">
                <a:xfrm>
                  <a:off x="3149922" y="3846090"/>
                  <a:ext cx="439738"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21"/>
                <p:cNvSpPr>
                  <a:spLocks noChangeShapeType="1"/>
                </p:cNvSpPr>
                <p:nvPr/>
              </p:nvSpPr>
              <p:spPr bwMode="auto">
                <a:xfrm>
                  <a:off x="3149922" y="3568278"/>
                  <a:ext cx="439738" cy="0"/>
                </a:xfrm>
                <a:prstGeom prst="line">
                  <a:avLst/>
                </a:prstGeom>
                <a:noFill/>
                <a:ln w="9525">
                  <a:solidFill>
                    <a:srgbClr val="000000"/>
                  </a:solidFill>
                  <a:round/>
                  <a:headEnd type="none" w="sm" len="sm"/>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15" name="Line 22"/>
                <p:cNvSpPr>
                  <a:spLocks noChangeShapeType="1"/>
                </p:cNvSpPr>
                <p:nvPr/>
              </p:nvSpPr>
              <p:spPr bwMode="auto">
                <a:xfrm>
                  <a:off x="3149922" y="4679528"/>
                  <a:ext cx="439738"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 name="Line 23"/>
                <p:cNvSpPr>
                  <a:spLocks noChangeShapeType="1"/>
                </p:cNvSpPr>
                <p:nvPr/>
              </p:nvSpPr>
              <p:spPr bwMode="auto">
                <a:xfrm>
                  <a:off x="3149922" y="4955753"/>
                  <a:ext cx="439738"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 name="Line 24"/>
                <p:cNvSpPr>
                  <a:spLocks noChangeShapeType="1"/>
                </p:cNvSpPr>
                <p:nvPr/>
              </p:nvSpPr>
              <p:spPr bwMode="auto">
                <a:xfrm>
                  <a:off x="3149922" y="5233565"/>
                  <a:ext cx="439738"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 name="Line 25"/>
                <p:cNvSpPr>
                  <a:spLocks noChangeShapeType="1"/>
                </p:cNvSpPr>
                <p:nvPr/>
              </p:nvSpPr>
              <p:spPr bwMode="auto">
                <a:xfrm>
                  <a:off x="3149922" y="5511378"/>
                  <a:ext cx="439738"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 name="Line 26"/>
                <p:cNvSpPr>
                  <a:spLocks noChangeShapeType="1"/>
                </p:cNvSpPr>
                <p:nvPr/>
              </p:nvSpPr>
              <p:spPr bwMode="auto">
                <a:xfrm>
                  <a:off x="3148335" y="4123903"/>
                  <a:ext cx="439738"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0" name="Line 27"/>
                <p:cNvSpPr>
                  <a:spLocks noChangeShapeType="1"/>
                </p:cNvSpPr>
                <p:nvPr/>
              </p:nvSpPr>
              <p:spPr bwMode="auto">
                <a:xfrm>
                  <a:off x="3148335" y="4401715"/>
                  <a:ext cx="439738"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 name="Line 28"/>
                <p:cNvSpPr>
                  <a:spLocks noChangeShapeType="1"/>
                </p:cNvSpPr>
                <p:nvPr/>
              </p:nvSpPr>
              <p:spPr bwMode="auto">
                <a:xfrm>
                  <a:off x="3148335" y="5789190"/>
                  <a:ext cx="439738"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2" name="Line 29"/>
                <p:cNvSpPr>
                  <a:spLocks noChangeShapeType="1"/>
                </p:cNvSpPr>
                <p:nvPr/>
              </p:nvSpPr>
              <p:spPr bwMode="auto">
                <a:xfrm flipH="1">
                  <a:off x="1616397" y="4663653"/>
                  <a:ext cx="390525"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 name="Line 30"/>
                <p:cNvSpPr>
                  <a:spLocks noChangeShapeType="1"/>
                </p:cNvSpPr>
                <p:nvPr/>
              </p:nvSpPr>
              <p:spPr bwMode="auto">
                <a:xfrm flipH="1">
                  <a:off x="1616397" y="4938290"/>
                  <a:ext cx="390525"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4" name="Line 31"/>
                <p:cNvSpPr>
                  <a:spLocks noChangeShapeType="1"/>
                </p:cNvSpPr>
                <p:nvPr/>
              </p:nvSpPr>
              <p:spPr bwMode="auto">
                <a:xfrm flipH="1">
                  <a:off x="1616397" y="5212928"/>
                  <a:ext cx="390525"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5" name="Line 32"/>
                <p:cNvSpPr>
                  <a:spLocks noChangeShapeType="1"/>
                </p:cNvSpPr>
                <p:nvPr/>
              </p:nvSpPr>
              <p:spPr bwMode="auto">
                <a:xfrm flipH="1">
                  <a:off x="1616397" y="5487565"/>
                  <a:ext cx="390525" cy="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33"/>
                <p:cNvSpPr>
                  <a:spLocks noChangeShapeType="1"/>
                </p:cNvSpPr>
                <p:nvPr/>
              </p:nvSpPr>
              <p:spPr bwMode="auto">
                <a:xfrm>
                  <a:off x="1616397" y="3565103"/>
                  <a:ext cx="390525" cy="0"/>
                </a:xfrm>
                <a:prstGeom prst="line">
                  <a:avLst/>
                </a:prstGeom>
                <a:noFill/>
                <a:ln w="9525">
                  <a:solidFill>
                    <a:srgbClr val="000000"/>
                  </a:solidFill>
                  <a:round/>
                  <a:headEnd type="none" w="sm" len="sm"/>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 name="Line 34"/>
                <p:cNvSpPr>
                  <a:spLocks noChangeShapeType="1"/>
                </p:cNvSpPr>
                <p:nvPr/>
              </p:nvSpPr>
              <p:spPr bwMode="auto">
                <a:xfrm>
                  <a:off x="1616397" y="3839740"/>
                  <a:ext cx="390525" cy="0"/>
                </a:xfrm>
                <a:prstGeom prst="line">
                  <a:avLst/>
                </a:prstGeom>
                <a:noFill/>
                <a:ln w="9525">
                  <a:solidFill>
                    <a:srgbClr val="000000"/>
                  </a:solidFill>
                  <a:round/>
                  <a:headEnd type="none" w="sm" len="sm"/>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 name="Line 35"/>
                <p:cNvSpPr>
                  <a:spLocks noChangeShapeType="1"/>
                </p:cNvSpPr>
                <p:nvPr/>
              </p:nvSpPr>
              <p:spPr bwMode="auto">
                <a:xfrm>
                  <a:off x="1616397" y="4114378"/>
                  <a:ext cx="390525" cy="0"/>
                </a:xfrm>
                <a:prstGeom prst="line">
                  <a:avLst/>
                </a:prstGeom>
                <a:noFill/>
                <a:ln w="9525">
                  <a:solidFill>
                    <a:srgbClr val="000000"/>
                  </a:solidFill>
                  <a:round/>
                  <a:headEnd type="none" w="sm" len="sm"/>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 name="Line 36"/>
                <p:cNvSpPr>
                  <a:spLocks noChangeShapeType="1"/>
                </p:cNvSpPr>
                <p:nvPr/>
              </p:nvSpPr>
              <p:spPr bwMode="auto">
                <a:xfrm>
                  <a:off x="1616397" y="4389015"/>
                  <a:ext cx="390525" cy="0"/>
                </a:xfrm>
                <a:prstGeom prst="line">
                  <a:avLst/>
                </a:prstGeom>
                <a:noFill/>
                <a:ln w="9525">
                  <a:solidFill>
                    <a:srgbClr val="000000"/>
                  </a:solidFill>
                  <a:round/>
                  <a:headEnd type="none" w="sm" len="sm"/>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0" name="Line 37"/>
                <p:cNvSpPr>
                  <a:spLocks noChangeShapeType="1"/>
                </p:cNvSpPr>
                <p:nvPr/>
              </p:nvSpPr>
              <p:spPr bwMode="auto">
                <a:xfrm flipH="1">
                  <a:off x="1614810" y="5762203"/>
                  <a:ext cx="390525" cy="0"/>
                </a:xfrm>
                <a:prstGeom prst="line">
                  <a:avLst/>
                </a:prstGeom>
                <a:noFill/>
                <a:ln w="9525">
                  <a:solidFill>
                    <a:srgbClr val="000000"/>
                  </a:solidFill>
                  <a:round/>
                  <a:headEnd type="none" w="sm" len="sm"/>
                  <a:tailEnd type="none" w="sm" len="med"/>
                </a:ln>
                <a:extLst>
                  <a:ext uri="{909E8E84-426E-40DD-AFC4-6F175D3DCCD1}">
                    <a14:hiddenFill xmlns:a14="http://schemas.microsoft.com/office/drawing/2010/main">
                      <a:noFill/>
                    </a14:hiddenFill>
                  </a:ext>
                </a:extLst>
              </p:spPr>
              <p:txBody>
                <a:bodyPr/>
                <a:lstStyle/>
                <a:p>
                  <a:endParaRPr lang="zh-CN" altLang="en-US"/>
                </a:p>
              </p:txBody>
            </p:sp>
            <p:sp>
              <p:nvSpPr>
                <p:cNvPr id="31" name="Line 38"/>
                <p:cNvSpPr>
                  <a:spLocks noChangeShapeType="1"/>
                </p:cNvSpPr>
                <p:nvPr/>
              </p:nvSpPr>
              <p:spPr bwMode="auto">
                <a:xfrm>
                  <a:off x="1300485" y="5371678"/>
                  <a:ext cx="2286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 name="Line 39"/>
                <p:cNvSpPr>
                  <a:spLocks noChangeShapeType="1"/>
                </p:cNvSpPr>
                <p:nvPr/>
              </p:nvSpPr>
              <p:spPr bwMode="auto">
                <a:xfrm>
                  <a:off x="3676972" y="5698703"/>
                  <a:ext cx="36036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 name="Text Box 40"/>
                <p:cNvSpPr txBox="1">
                  <a:spLocks noChangeArrowheads="1"/>
                </p:cNvSpPr>
                <p:nvPr/>
              </p:nvSpPr>
              <p:spPr bwMode="auto">
                <a:xfrm>
                  <a:off x="2343472" y="4173115"/>
                  <a:ext cx="458788" cy="963613"/>
                </a:xfrm>
                <a:prstGeom prst="rect">
                  <a:avLst/>
                </a:prstGeom>
                <a:noFill/>
                <a:ln>
                  <a:noFill/>
                </a:ln>
                <a:effectLst/>
                <a:extLst>
                  <a:ext uri="{909E8E84-426E-40DD-AFC4-6F175D3DCCD1}">
                    <a14:hiddenFill xmlns:a14="http://schemas.microsoft.com/office/drawing/2010/main">
                      <a:blipFill dpi="0" rotWithShape="0">
                        <a:blip r:embed="rId2"/>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90000" tIns="46800" rIns="90000" bIns="46800">
                  <a:spAutoFit/>
                </a:bodyPr>
                <a:lstStyle/>
                <a:p>
                  <a:pPr algn="ctr" eaLnBrk="0" hangingPunct="0">
                    <a:buFontTx/>
                    <a:buNone/>
                  </a:pPr>
                  <a:r>
                    <a:rPr kumimoji="0" lang="en-US" altLang="zh-CN" sz="1800" dirty="0">
                      <a:solidFill>
                        <a:srgbClr val="FF0000"/>
                      </a:solidFill>
                      <a:latin typeface="宋体" pitchFamily="2" charset="-122"/>
                      <a:ea typeface="宋体" pitchFamily="2" charset="-122"/>
                    </a:rPr>
                    <a:t>2114</a:t>
                  </a:r>
                </a:p>
              </p:txBody>
            </p:sp>
          </p:grpSp>
          <p:grpSp>
            <p:nvGrpSpPr>
              <p:cNvPr id="69" name="组合 68"/>
              <p:cNvGrpSpPr/>
              <p:nvPr/>
            </p:nvGrpSpPr>
            <p:grpSpPr>
              <a:xfrm>
                <a:off x="4596135" y="2959598"/>
                <a:ext cx="4224337" cy="3393154"/>
                <a:chOff x="4596135" y="2959598"/>
                <a:chExt cx="4224337" cy="3393154"/>
              </a:xfrm>
            </p:grpSpPr>
            <p:sp>
              <p:nvSpPr>
                <p:cNvPr id="34" name="Text Box 41"/>
                <p:cNvSpPr txBox="1">
                  <a:spLocks noChangeArrowheads="1"/>
                </p:cNvSpPr>
                <p:nvPr/>
              </p:nvSpPr>
              <p:spPr bwMode="auto">
                <a:xfrm>
                  <a:off x="4748535" y="5971752"/>
                  <a:ext cx="3733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Aft>
                      <a:spcPts val="800"/>
                    </a:spcAft>
                    <a:buFontTx/>
                    <a:buNone/>
                  </a:pPr>
                  <a:r>
                    <a:rPr kumimoji="0" lang="en-US" altLang="zh-CN" sz="2000" dirty="0" smtClean="0">
                      <a:solidFill>
                        <a:srgbClr val="000000"/>
                      </a:solidFill>
                      <a:latin typeface="Times New Roman" pitchFamily="18" charset="0"/>
                      <a:ea typeface="楷体_GB2312" pitchFamily="49" charset="-122"/>
                    </a:rPr>
                    <a:t>Intel </a:t>
                  </a:r>
                  <a:r>
                    <a:rPr kumimoji="0" lang="en-US" altLang="zh-CN" sz="2000" dirty="0">
                      <a:solidFill>
                        <a:srgbClr val="000000"/>
                      </a:solidFill>
                      <a:latin typeface="Times New Roman" pitchFamily="18" charset="0"/>
                      <a:ea typeface="楷体_GB2312" pitchFamily="49" charset="-122"/>
                    </a:rPr>
                    <a:t>6116</a:t>
                  </a:r>
                  <a:r>
                    <a:rPr kumimoji="0" lang="zh-CN" altLang="en-US" sz="2000" dirty="0">
                      <a:solidFill>
                        <a:srgbClr val="000000"/>
                      </a:solidFill>
                      <a:latin typeface="Times New Roman" pitchFamily="18" charset="0"/>
                      <a:ea typeface="楷体_GB2312" pitchFamily="49" charset="-122"/>
                    </a:rPr>
                    <a:t>引脚图</a:t>
                  </a:r>
                </a:p>
              </p:txBody>
            </p:sp>
            <p:grpSp>
              <p:nvGrpSpPr>
                <p:cNvPr id="2" name="组合 1"/>
                <p:cNvGrpSpPr/>
                <p:nvPr/>
              </p:nvGrpSpPr>
              <p:grpSpPr>
                <a:xfrm>
                  <a:off x="4596135" y="2959598"/>
                  <a:ext cx="4224337" cy="3098137"/>
                  <a:chOff x="4596135" y="2574502"/>
                  <a:chExt cx="4224337" cy="3460117"/>
                </a:xfrm>
              </p:grpSpPr>
              <p:sp>
                <p:nvSpPr>
                  <p:cNvPr id="35" name="Text Box 43"/>
                  <p:cNvSpPr txBox="1">
                    <a:spLocks noChangeArrowheads="1"/>
                  </p:cNvSpPr>
                  <p:nvPr/>
                </p:nvSpPr>
                <p:spPr bwMode="auto">
                  <a:xfrm>
                    <a:off x="4596135" y="2576089"/>
                    <a:ext cx="914400" cy="3444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lnSpc>
                        <a:spcPct val="90000"/>
                      </a:lnSpc>
                      <a:buFontTx/>
                      <a:buNone/>
                    </a:pPr>
                    <a:r>
                      <a:rPr lang="en-US" altLang="zh-CN" sz="1800" dirty="0">
                        <a:solidFill>
                          <a:schemeClr val="tx1"/>
                        </a:solidFill>
                        <a:latin typeface="Times New Roman" pitchFamily="18" charset="0"/>
                      </a:rPr>
                      <a:t>A7</a:t>
                    </a:r>
                  </a:p>
                  <a:p>
                    <a:pPr algn="r">
                      <a:lnSpc>
                        <a:spcPct val="90000"/>
                      </a:lnSpc>
                      <a:buFontTx/>
                      <a:buNone/>
                    </a:pPr>
                    <a:r>
                      <a:rPr lang="en-US" altLang="zh-CN" sz="1800" dirty="0">
                        <a:solidFill>
                          <a:schemeClr val="tx1"/>
                        </a:solidFill>
                        <a:latin typeface="Times New Roman" pitchFamily="18" charset="0"/>
                      </a:rPr>
                      <a:t>A6</a:t>
                    </a:r>
                  </a:p>
                  <a:p>
                    <a:pPr algn="r">
                      <a:lnSpc>
                        <a:spcPct val="90000"/>
                      </a:lnSpc>
                      <a:buFontTx/>
                      <a:buNone/>
                    </a:pPr>
                    <a:r>
                      <a:rPr lang="en-US" altLang="zh-CN" sz="1800" dirty="0">
                        <a:solidFill>
                          <a:schemeClr val="tx1"/>
                        </a:solidFill>
                        <a:latin typeface="Times New Roman" pitchFamily="18" charset="0"/>
                      </a:rPr>
                      <a:t>A5</a:t>
                    </a:r>
                  </a:p>
                  <a:p>
                    <a:pPr algn="r">
                      <a:lnSpc>
                        <a:spcPct val="90000"/>
                      </a:lnSpc>
                      <a:buFontTx/>
                      <a:buNone/>
                    </a:pPr>
                    <a:r>
                      <a:rPr lang="en-US" altLang="zh-CN" sz="1800" dirty="0">
                        <a:solidFill>
                          <a:schemeClr val="tx1"/>
                        </a:solidFill>
                        <a:latin typeface="Times New Roman" pitchFamily="18" charset="0"/>
                      </a:rPr>
                      <a:t>A4</a:t>
                    </a:r>
                  </a:p>
                  <a:p>
                    <a:pPr algn="r">
                      <a:lnSpc>
                        <a:spcPct val="90000"/>
                      </a:lnSpc>
                      <a:buFontTx/>
                      <a:buNone/>
                    </a:pPr>
                    <a:r>
                      <a:rPr lang="en-US" altLang="zh-CN" sz="1800" dirty="0">
                        <a:solidFill>
                          <a:schemeClr val="tx1"/>
                        </a:solidFill>
                        <a:latin typeface="Times New Roman" pitchFamily="18" charset="0"/>
                      </a:rPr>
                      <a:t>A3</a:t>
                    </a:r>
                  </a:p>
                  <a:p>
                    <a:pPr algn="r">
                      <a:lnSpc>
                        <a:spcPct val="90000"/>
                      </a:lnSpc>
                      <a:buFontTx/>
                      <a:buNone/>
                    </a:pPr>
                    <a:r>
                      <a:rPr lang="en-US" altLang="zh-CN" sz="1800" dirty="0">
                        <a:solidFill>
                          <a:schemeClr val="tx1"/>
                        </a:solidFill>
                        <a:latin typeface="Times New Roman" pitchFamily="18" charset="0"/>
                      </a:rPr>
                      <a:t>A2</a:t>
                    </a:r>
                  </a:p>
                  <a:p>
                    <a:pPr algn="r">
                      <a:lnSpc>
                        <a:spcPct val="90000"/>
                      </a:lnSpc>
                      <a:buFontTx/>
                      <a:buNone/>
                    </a:pPr>
                    <a:r>
                      <a:rPr lang="en-US" altLang="zh-CN" sz="1800" dirty="0">
                        <a:solidFill>
                          <a:schemeClr val="tx1"/>
                        </a:solidFill>
                        <a:latin typeface="Times New Roman" pitchFamily="18" charset="0"/>
                      </a:rPr>
                      <a:t>A1</a:t>
                    </a:r>
                  </a:p>
                  <a:p>
                    <a:pPr algn="r">
                      <a:lnSpc>
                        <a:spcPct val="90000"/>
                      </a:lnSpc>
                      <a:buFontTx/>
                      <a:buNone/>
                    </a:pPr>
                    <a:r>
                      <a:rPr lang="en-US" altLang="zh-CN" sz="1800" dirty="0">
                        <a:solidFill>
                          <a:schemeClr val="tx1"/>
                        </a:solidFill>
                        <a:latin typeface="Times New Roman" pitchFamily="18" charset="0"/>
                      </a:rPr>
                      <a:t>A0</a:t>
                    </a:r>
                  </a:p>
                  <a:p>
                    <a:pPr algn="r">
                      <a:lnSpc>
                        <a:spcPct val="90000"/>
                      </a:lnSpc>
                      <a:buFontTx/>
                      <a:buNone/>
                    </a:pPr>
                    <a:r>
                      <a:rPr lang="en-US" altLang="zh-CN" sz="1800" dirty="0">
                        <a:solidFill>
                          <a:schemeClr val="tx1"/>
                        </a:solidFill>
                        <a:latin typeface="Times New Roman" pitchFamily="18" charset="0"/>
                      </a:rPr>
                      <a:t>D0</a:t>
                    </a:r>
                  </a:p>
                  <a:p>
                    <a:pPr algn="r">
                      <a:lnSpc>
                        <a:spcPct val="90000"/>
                      </a:lnSpc>
                      <a:buFontTx/>
                      <a:buNone/>
                    </a:pPr>
                    <a:r>
                      <a:rPr lang="en-US" altLang="zh-CN" sz="1800" dirty="0">
                        <a:solidFill>
                          <a:schemeClr val="tx1"/>
                        </a:solidFill>
                        <a:latin typeface="Times New Roman" pitchFamily="18" charset="0"/>
                      </a:rPr>
                      <a:t>D1</a:t>
                    </a:r>
                  </a:p>
                  <a:p>
                    <a:pPr algn="r">
                      <a:lnSpc>
                        <a:spcPct val="90000"/>
                      </a:lnSpc>
                      <a:buFontTx/>
                      <a:buNone/>
                    </a:pPr>
                    <a:r>
                      <a:rPr lang="en-US" altLang="zh-CN" sz="1800" dirty="0">
                        <a:solidFill>
                          <a:schemeClr val="tx1"/>
                        </a:solidFill>
                        <a:latin typeface="Times New Roman" pitchFamily="18" charset="0"/>
                      </a:rPr>
                      <a:t>D2</a:t>
                    </a:r>
                  </a:p>
                  <a:p>
                    <a:pPr algn="r">
                      <a:lnSpc>
                        <a:spcPct val="90000"/>
                      </a:lnSpc>
                      <a:buFontTx/>
                      <a:buNone/>
                    </a:pPr>
                    <a:r>
                      <a:rPr lang="en-US" altLang="zh-CN" sz="1800" dirty="0">
                        <a:solidFill>
                          <a:schemeClr val="tx1"/>
                        </a:solidFill>
                        <a:latin typeface="Times New Roman" pitchFamily="18" charset="0"/>
                      </a:rPr>
                      <a:t>GND</a:t>
                    </a:r>
                  </a:p>
                </p:txBody>
              </p:sp>
              <p:sp>
                <p:nvSpPr>
                  <p:cNvPr id="36" name="Text Box 44"/>
                  <p:cNvSpPr txBox="1">
                    <a:spLocks noChangeArrowheads="1"/>
                  </p:cNvSpPr>
                  <p:nvPr/>
                </p:nvSpPr>
                <p:spPr bwMode="auto">
                  <a:xfrm>
                    <a:off x="7525072" y="2590378"/>
                    <a:ext cx="1295400" cy="3444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0000"/>
                      </a:lnSpc>
                      <a:buFontTx/>
                      <a:buNone/>
                    </a:pPr>
                    <a:r>
                      <a:rPr lang="en-US" altLang="zh-CN" sz="1800" dirty="0" err="1">
                        <a:solidFill>
                          <a:schemeClr val="tx1"/>
                        </a:solidFill>
                        <a:latin typeface="Times New Roman" pitchFamily="18" charset="0"/>
                      </a:rPr>
                      <a:t>Vcc</a:t>
                    </a:r>
                    <a:endParaRPr lang="en-US" altLang="zh-CN" sz="1800" dirty="0">
                      <a:solidFill>
                        <a:schemeClr val="tx1"/>
                      </a:solidFill>
                      <a:latin typeface="Times New Roman" pitchFamily="18" charset="0"/>
                    </a:endParaRPr>
                  </a:p>
                  <a:p>
                    <a:pPr algn="l">
                      <a:lnSpc>
                        <a:spcPct val="90000"/>
                      </a:lnSpc>
                      <a:buFontTx/>
                      <a:buNone/>
                    </a:pPr>
                    <a:r>
                      <a:rPr lang="en-US" altLang="zh-CN" sz="1800" dirty="0">
                        <a:solidFill>
                          <a:schemeClr val="tx1"/>
                        </a:solidFill>
                        <a:latin typeface="Times New Roman" pitchFamily="18" charset="0"/>
                      </a:rPr>
                      <a:t>A8</a:t>
                    </a:r>
                  </a:p>
                  <a:p>
                    <a:pPr algn="l">
                      <a:lnSpc>
                        <a:spcPct val="90000"/>
                      </a:lnSpc>
                      <a:buFontTx/>
                      <a:buNone/>
                    </a:pPr>
                    <a:r>
                      <a:rPr lang="en-US" altLang="zh-CN" sz="1800" dirty="0">
                        <a:solidFill>
                          <a:schemeClr val="tx1"/>
                        </a:solidFill>
                        <a:latin typeface="Times New Roman" pitchFamily="18" charset="0"/>
                      </a:rPr>
                      <a:t>A9</a:t>
                    </a:r>
                  </a:p>
                  <a:p>
                    <a:pPr algn="l">
                      <a:lnSpc>
                        <a:spcPct val="90000"/>
                      </a:lnSpc>
                      <a:buFontTx/>
                      <a:buNone/>
                    </a:pPr>
                    <a:r>
                      <a:rPr lang="en-US" altLang="zh-CN" sz="1800" dirty="0">
                        <a:solidFill>
                          <a:schemeClr val="tx1"/>
                        </a:solidFill>
                        <a:latin typeface="Times New Roman" pitchFamily="18" charset="0"/>
                      </a:rPr>
                      <a:t>WE</a:t>
                    </a:r>
                  </a:p>
                  <a:p>
                    <a:pPr algn="l">
                      <a:lnSpc>
                        <a:spcPct val="90000"/>
                      </a:lnSpc>
                      <a:buFontTx/>
                      <a:buNone/>
                    </a:pPr>
                    <a:r>
                      <a:rPr lang="en-US" altLang="zh-CN" sz="1800" dirty="0">
                        <a:solidFill>
                          <a:schemeClr val="tx1"/>
                        </a:solidFill>
                        <a:latin typeface="Times New Roman" pitchFamily="18" charset="0"/>
                      </a:rPr>
                      <a:t>OE</a:t>
                    </a:r>
                  </a:p>
                  <a:p>
                    <a:pPr algn="l">
                      <a:lnSpc>
                        <a:spcPct val="90000"/>
                      </a:lnSpc>
                      <a:buFontTx/>
                      <a:buNone/>
                    </a:pPr>
                    <a:r>
                      <a:rPr lang="en-US" altLang="zh-CN" sz="1800" dirty="0">
                        <a:solidFill>
                          <a:schemeClr val="tx1"/>
                        </a:solidFill>
                        <a:latin typeface="Times New Roman" pitchFamily="18" charset="0"/>
                      </a:rPr>
                      <a:t>A10</a:t>
                    </a:r>
                  </a:p>
                  <a:p>
                    <a:pPr algn="l">
                      <a:lnSpc>
                        <a:spcPct val="90000"/>
                      </a:lnSpc>
                      <a:buFontTx/>
                      <a:buNone/>
                    </a:pPr>
                    <a:r>
                      <a:rPr lang="en-US" altLang="zh-CN" sz="1800" dirty="0">
                        <a:solidFill>
                          <a:schemeClr val="tx1"/>
                        </a:solidFill>
                        <a:latin typeface="Times New Roman" pitchFamily="18" charset="0"/>
                      </a:rPr>
                      <a:t>CS</a:t>
                    </a:r>
                  </a:p>
                  <a:p>
                    <a:pPr algn="l">
                      <a:lnSpc>
                        <a:spcPct val="90000"/>
                      </a:lnSpc>
                      <a:buFontTx/>
                      <a:buNone/>
                    </a:pPr>
                    <a:r>
                      <a:rPr lang="en-US" altLang="zh-CN" sz="1800" dirty="0">
                        <a:solidFill>
                          <a:schemeClr val="tx1"/>
                        </a:solidFill>
                        <a:latin typeface="Times New Roman" pitchFamily="18" charset="0"/>
                      </a:rPr>
                      <a:t>D7</a:t>
                    </a:r>
                  </a:p>
                  <a:p>
                    <a:pPr algn="l">
                      <a:lnSpc>
                        <a:spcPct val="90000"/>
                      </a:lnSpc>
                      <a:buFontTx/>
                      <a:buNone/>
                    </a:pPr>
                    <a:r>
                      <a:rPr lang="en-US" altLang="zh-CN" sz="1800" dirty="0">
                        <a:solidFill>
                          <a:schemeClr val="tx1"/>
                        </a:solidFill>
                        <a:latin typeface="Times New Roman" pitchFamily="18" charset="0"/>
                      </a:rPr>
                      <a:t>D6</a:t>
                    </a:r>
                  </a:p>
                  <a:p>
                    <a:pPr algn="l">
                      <a:lnSpc>
                        <a:spcPct val="90000"/>
                      </a:lnSpc>
                      <a:buFontTx/>
                      <a:buNone/>
                    </a:pPr>
                    <a:r>
                      <a:rPr lang="en-US" altLang="zh-CN" sz="1800" dirty="0">
                        <a:solidFill>
                          <a:schemeClr val="tx1"/>
                        </a:solidFill>
                        <a:latin typeface="Times New Roman" pitchFamily="18" charset="0"/>
                      </a:rPr>
                      <a:t>D5</a:t>
                    </a:r>
                  </a:p>
                  <a:p>
                    <a:pPr algn="l">
                      <a:lnSpc>
                        <a:spcPct val="90000"/>
                      </a:lnSpc>
                      <a:buFontTx/>
                      <a:buNone/>
                    </a:pPr>
                    <a:r>
                      <a:rPr lang="en-US" altLang="zh-CN" sz="1800" dirty="0">
                        <a:solidFill>
                          <a:schemeClr val="tx1"/>
                        </a:solidFill>
                        <a:latin typeface="Times New Roman" pitchFamily="18" charset="0"/>
                      </a:rPr>
                      <a:t>D4</a:t>
                    </a:r>
                  </a:p>
                  <a:p>
                    <a:pPr algn="l">
                      <a:lnSpc>
                        <a:spcPct val="90000"/>
                      </a:lnSpc>
                      <a:buFontTx/>
                      <a:buNone/>
                    </a:pPr>
                    <a:r>
                      <a:rPr lang="en-US" altLang="zh-CN" sz="1800" dirty="0">
                        <a:solidFill>
                          <a:schemeClr val="tx1"/>
                        </a:solidFill>
                        <a:latin typeface="Times New Roman" pitchFamily="18" charset="0"/>
                      </a:rPr>
                      <a:t>D3</a:t>
                    </a:r>
                  </a:p>
                </p:txBody>
              </p:sp>
              <p:sp>
                <p:nvSpPr>
                  <p:cNvPr id="37" name="Rectangle 45"/>
                  <p:cNvSpPr>
                    <a:spLocks noChangeArrowheads="1"/>
                  </p:cNvSpPr>
                  <p:nvPr/>
                </p:nvSpPr>
                <p:spPr bwMode="auto">
                  <a:xfrm>
                    <a:off x="5891535" y="2576760"/>
                    <a:ext cx="1219200" cy="337731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38" name="Text Box 46"/>
                  <p:cNvSpPr txBox="1">
                    <a:spLocks noChangeArrowheads="1"/>
                  </p:cNvSpPr>
                  <p:nvPr/>
                </p:nvSpPr>
                <p:spPr bwMode="auto">
                  <a:xfrm>
                    <a:off x="5905822" y="2574502"/>
                    <a:ext cx="457200" cy="3444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buFontTx/>
                      <a:buNone/>
                    </a:pPr>
                    <a:r>
                      <a:rPr lang="en-US" altLang="zh-CN" sz="1800" dirty="0">
                        <a:solidFill>
                          <a:schemeClr val="tx1"/>
                        </a:solidFill>
                        <a:latin typeface="Times New Roman" pitchFamily="18" charset="0"/>
                      </a:rPr>
                      <a:t>1</a:t>
                    </a:r>
                  </a:p>
                  <a:p>
                    <a:pPr>
                      <a:lnSpc>
                        <a:spcPct val="90000"/>
                      </a:lnSpc>
                      <a:buFontTx/>
                      <a:buNone/>
                    </a:pPr>
                    <a:r>
                      <a:rPr lang="en-US" altLang="zh-CN" sz="1800" dirty="0">
                        <a:solidFill>
                          <a:schemeClr val="tx1"/>
                        </a:solidFill>
                        <a:latin typeface="Times New Roman" pitchFamily="18" charset="0"/>
                      </a:rPr>
                      <a:t>2</a:t>
                    </a:r>
                  </a:p>
                  <a:p>
                    <a:pPr>
                      <a:lnSpc>
                        <a:spcPct val="90000"/>
                      </a:lnSpc>
                      <a:buFontTx/>
                      <a:buNone/>
                    </a:pPr>
                    <a:r>
                      <a:rPr lang="en-US" altLang="zh-CN" sz="1800" dirty="0">
                        <a:solidFill>
                          <a:schemeClr val="tx1"/>
                        </a:solidFill>
                        <a:latin typeface="Times New Roman" pitchFamily="18" charset="0"/>
                      </a:rPr>
                      <a:t>3</a:t>
                    </a:r>
                  </a:p>
                  <a:p>
                    <a:pPr>
                      <a:lnSpc>
                        <a:spcPct val="90000"/>
                      </a:lnSpc>
                      <a:buFontTx/>
                      <a:buNone/>
                    </a:pPr>
                    <a:r>
                      <a:rPr lang="en-US" altLang="zh-CN" sz="1800" dirty="0">
                        <a:solidFill>
                          <a:schemeClr val="tx1"/>
                        </a:solidFill>
                        <a:latin typeface="Times New Roman" pitchFamily="18" charset="0"/>
                      </a:rPr>
                      <a:t>4</a:t>
                    </a:r>
                  </a:p>
                  <a:p>
                    <a:pPr>
                      <a:lnSpc>
                        <a:spcPct val="90000"/>
                      </a:lnSpc>
                      <a:buFontTx/>
                      <a:buNone/>
                    </a:pPr>
                    <a:r>
                      <a:rPr lang="en-US" altLang="zh-CN" sz="1800" dirty="0">
                        <a:solidFill>
                          <a:schemeClr val="tx1"/>
                        </a:solidFill>
                        <a:latin typeface="Times New Roman" pitchFamily="18" charset="0"/>
                      </a:rPr>
                      <a:t>5</a:t>
                    </a:r>
                  </a:p>
                  <a:p>
                    <a:pPr>
                      <a:lnSpc>
                        <a:spcPct val="90000"/>
                      </a:lnSpc>
                      <a:buFontTx/>
                      <a:buNone/>
                    </a:pPr>
                    <a:r>
                      <a:rPr lang="en-US" altLang="zh-CN" sz="1800" dirty="0">
                        <a:solidFill>
                          <a:schemeClr val="tx1"/>
                        </a:solidFill>
                        <a:latin typeface="Times New Roman" pitchFamily="18" charset="0"/>
                      </a:rPr>
                      <a:t>6</a:t>
                    </a:r>
                  </a:p>
                  <a:p>
                    <a:pPr>
                      <a:lnSpc>
                        <a:spcPct val="90000"/>
                      </a:lnSpc>
                      <a:buFontTx/>
                      <a:buNone/>
                    </a:pPr>
                    <a:r>
                      <a:rPr lang="en-US" altLang="zh-CN" sz="1800" dirty="0">
                        <a:solidFill>
                          <a:schemeClr val="tx1"/>
                        </a:solidFill>
                        <a:latin typeface="Times New Roman" pitchFamily="18" charset="0"/>
                      </a:rPr>
                      <a:t>7</a:t>
                    </a:r>
                  </a:p>
                  <a:p>
                    <a:pPr>
                      <a:lnSpc>
                        <a:spcPct val="90000"/>
                      </a:lnSpc>
                      <a:buFontTx/>
                      <a:buNone/>
                    </a:pPr>
                    <a:r>
                      <a:rPr lang="en-US" altLang="zh-CN" sz="1800" dirty="0">
                        <a:solidFill>
                          <a:schemeClr val="tx1"/>
                        </a:solidFill>
                        <a:latin typeface="Times New Roman" pitchFamily="18" charset="0"/>
                      </a:rPr>
                      <a:t>8</a:t>
                    </a:r>
                  </a:p>
                  <a:p>
                    <a:pPr>
                      <a:lnSpc>
                        <a:spcPct val="90000"/>
                      </a:lnSpc>
                      <a:buFontTx/>
                      <a:buNone/>
                    </a:pPr>
                    <a:r>
                      <a:rPr lang="en-US" altLang="zh-CN" sz="1800" dirty="0">
                        <a:solidFill>
                          <a:schemeClr val="tx1"/>
                        </a:solidFill>
                        <a:latin typeface="Times New Roman" pitchFamily="18" charset="0"/>
                      </a:rPr>
                      <a:t>9</a:t>
                    </a:r>
                  </a:p>
                  <a:p>
                    <a:pPr>
                      <a:lnSpc>
                        <a:spcPct val="90000"/>
                      </a:lnSpc>
                      <a:buFontTx/>
                      <a:buNone/>
                    </a:pPr>
                    <a:r>
                      <a:rPr lang="en-US" altLang="zh-CN" sz="1800" dirty="0">
                        <a:solidFill>
                          <a:schemeClr val="tx1"/>
                        </a:solidFill>
                        <a:latin typeface="Times New Roman" pitchFamily="18" charset="0"/>
                      </a:rPr>
                      <a:t>10</a:t>
                    </a:r>
                  </a:p>
                  <a:p>
                    <a:pPr>
                      <a:lnSpc>
                        <a:spcPct val="90000"/>
                      </a:lnSpc>
                      <a:buFontTx/>
                      <a:buNone/>
                    </a:pPr>
                    <a:r>
                      <a:rPr lang="en-US" altLang="zh-CN" sz="1800" dirty="0">
                        <a:solidFill>
                          <a:schemeClr val="tx1"/>
                        </a:solidFill>
                        <a:latin typeface="Times New Roman" pitchFamily="18" charset="0"/>
                      </a:rPr>
                      <a:t>11</a:t>
                    </a:r>
                  </a:p>
                  <a:p>
                    <a:pPr>
                      <a:lnSpc>
                        <a:spcPct val="90000"/>
                      </a:lnSpc>
                      <a:buFontTx/>
                      <a:buNone/>
                    </a:pPr>
                    <a:r>
                      <a:rPr lang="en-US" altLang="zh-CN" sz="1800" dirty="0">
                        <a:solidFill>
                          <a:schemeClr val="tx1"/>
                        </a:solidFill>
                        <a:latin typeface="Times New Roman" pitchFamily="18" charset="0"/>
                      </a:rPr>
                      <a:t>12</a:t>
                    </a:r>
                  </a:p>
                </p:txBody>
              </p:sp>
              <p:sp>
                <p:nvSpPr>
                  <p:cNvPr id="39" name="Line 47"/>
                  <p:cNvSpPr>
                    <a:spLocks noChangeShapeType="1"/>
                  </p:cNvSpPr>
                  <p:nvPr/>
                </p:nvSpPr>
                <p:spPr bwMode="auto">
                  <a:xfrm>
                    <a:off x="5510535" y="2752303"/>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0" name="Line 48"/>
                  <p:cNvSpPr>
                    <a:spLocks noChangeShapeType="1"/>
                  </p:cNvSpPr>
                  <p:nvPr/>
                </p:nvSpPr>
                <p:spPr bwMode="auto">
                  <a:xfrm>
                    <a:off x="5510535" y="3034878"/>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1" name="Line 49"/>
                  <p:cNvSpPr>
                    <a:spLocks noChangeShapeType="1"/>
                  </p:cNvSpPr>
                  <p:nvPr/>
                </p:nvSpPr>
                <p:spPr bwMode="auto">
                  <a:xfrm>
                    <a:off x="5510535" y="3315865"/>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2" name="Line 50"/>
                  <p:cNvSpPr>
                    <a:spLocks noChangeShapeType="1"/>
                  </p:cNvSpPr>
                  <p:nvPr/>
                </p:nvSpPr>
                <p:spPr bwMode="auto">
                  <a:xfrm>
                    <a:off x="5510535" y="3598440"/>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3" name="Line 51"/>
                  <p:cNvSpPr>
                    <a:spLocks noChangeShapeType="1"/>
                  </p:cNvSpPr>
                  <p:nvPr/>
                </p:nvSpPr>
                <p:spPr bwMode="auto">
                  <a:xfrm>
                    <a:off x="5510535" y="3881015"/>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4" name="Line 52"/>
                  <p:cNvSpPr>
                    <a:spLocks noChangeShapeType="1"/>
                  </p:cNvSpPr>
                  <p:nvPr/>
                </p:nvSpPr>
                <p:spPr bwMode="auto">
                  <a:xfrm>
                    <a:off x="5510535" y="4162003"/>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5" name="Line 53"/>
                  <p:cNvSpPr>
                    <a:spLocks noChangeShapeType="1"/>
                  </p:cNvSpPr>
                  <p:nvPr/>
                </p:nvSpPr>
                <p:spPr bwMode="auto">
                  <a:xfrm>
                    <a:off x="5510535" y="4444578"/>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6" name="Line 54"/>
                  <p:cNvSpPr>
                    <a:spLocks noChangeShapeType="1"/>
                  </p:cNvSpPr>
                  <p:nvPr/>
                </p:nvSpPr>
                <p:spPr bwMode="auto">
                  <a:xfrm>
                    <a:off x="5510535" y="4727153"/>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7" name="Line 55"/>
                  <p:cNvSpPr>
                    <a:spLocks noChangeShapeType="1"/>
                  </p:cNvSpPr>
                  <p:nvPr/>
                </p:nvSpPr>
                <p:spPr bwMode="auto">
                  <a:xfrm>
                    <a:off x="5510535" y="5008140"/>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8" name="Line 56"/>
                  <p:cNvSpPr>
                    <a:spLocks noChangeShapeType="1"/>
                  </p:cNvSpPr>
                  <p:nvPr/>
                </p:nvSpPr>
                <p:spPr bwMode="auto">
                  <a:xfrm>
                    <a:off x="5510535" y="5222453"/>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9" name="Line 57"/>
                  <p:cNvSpPr>
                    <a:spLocks noChangeShapeType="1"/>
                  </p:cNvSpPr>
                  <p:nvPr/>
                </p:nvSpPr>
                <p:spPr bwMode="auto">
                  <a:xfrm>
                    <a:off x="5510535" y="5503440"/>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0" name="Line 58"/>
                  <p:cNvSpPr>
                    <a:spLocks noChangeShapeType="1"/>
                  </p:cNvSpPr>
                  <p:nvPr/>
                </p:nvSpPr>
                <p:spPr bwMode="auto">
                  <a:xfrm>
                    <a:off x="5510535" y="5786015"/>
                    <a:ext cx="381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1" name="Line 59"/>
                  <p:cNvSpPr>
                    <a:spLocks noChangeShapeType="1"/>
                  </p:cNvSpPr>
                  <p:nvPr/>
                </p:nvSpPr>
                <p:spPr bwMode="auto">
                  <a:xfrm>
                    <a:off x="7626671" y="3736471"/>
                    <a:ext cx="288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2" name="Line 60"/>
                  <p:cNvSpPr>
                    <a:spLocks noChangeShapeType="1"/>
                  </p:cNvSpPr>
                  <p:nvPr/>
                </p:nvSpPr>
                <p:spPr bwMode="auto">
                  <a:xfrm>
                    <a:off x="7110735" y="3250778"/>
                    <a:ext cx="3810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3" name="Line 61"/>
                  <p:cNvSpPr>
                    <a:spLocks noChangeShapeType="1"/>
                  </p:cNvSpPr>
                  <p:nvPr/>
                </p:nvSpPr>
                <p:spPr bwMode="auto">
                  <a:xfrm>
                    <a:off x="7110735" y="3528590"/>
                    <a:ext cx="3810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4" name="Line 62"/>
                  <p:cNvSpPr>
                    <a:spLocks noChangeShapeType="1"/>
                  </p:cNvSpPr>
                  <p:nvPr/>
                </p:nvSpPr>
                <p:spPr bwMode="auto">
                  <a:xfrm>
                    <a:off x="7110735" y="3807990"/>
                    <a:ext cx="3810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5" name="Line 63"/>
                  <p:cNvSpPr>
                    <a:spLocks noChangeShapeType="1"/>
                  </p:cNvSpPr>
                  <p:nvPr/>
                </p:nvSpPr>
                <p:spPr bwMode="auto">
                  <a:xfrm>
                    <a:off x="7110735" y="4087390"/>
                    <a:ext cx="3810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6" name="Line 64"/>
                  <p:cNvSpPr>
                    <a:spLocks noChangeShapeType="1"/>
                  </p:cNvSpPr>
                  <p:nvPr/>
                </p:nvSpPr>
                <p:spPr bwMode="auto">
                  <a:xfrm flipH="1">
                    <a:off x="7110735" y="4644603"/>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7" name="Line 65"/>
                  <p:cNvSpPr>
                    <a:spLocks noChangeShapeType="1"/>
                  </p:cNvSpPr>
                  <p:nvPr/>
                </p:nvSpPr>
                <p:spPr bwMode="auto">
                  <a:xfrm flipH="1">
                    <a:off x="7110735" y="4924003"/>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8" name="Line 66"/>
                  <p:cNvSpPr>
                    <a:spLocks noChangeShapeType="1"/>
                  </p:cNvSpPr>
                  <p:nvPr/>
                </p:nvSpPr>
                <p:spPr bwMode="auto">
                  <a:xfrm flipH="1">
                    <a:off x="7110735" y="2760240"/>
                    <a:ext cx="381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9" name="Line 67"/>
                  <p:cNvSpPr>
                    <a:spLocks noChangeShapeType="1"/>
                  </p:cNvSpPr>
                  <p:nvPr/>
                </p:nvSpPr>
                <p:spPr bwMode="auto">
                  <a:xfrm>
                    <a:off x="7110735" y="4365203"/>
                    <a:ext cx="3810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60" name="Line 68"/>
                  <p:cNvSpPr>
                    <a:spLocks noChangeShapeType="1"/>
                  </p:cNvSpPr>
                  <p:nvPr/>
                </p:nvSpPr>
                <p:spPr bwMode="auto">
                  <a:xfrm>
                    <a:off x="7110735" y="2971378"/>
                    <a:ext cx="3810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61" name="Line 69"/>
                  <p:cNvSpPr>
                    <a:spLocks noChangeShapeType="1"/>
                  </p:cNvSpPr>
                  <p:nvPr/>
                </p:nvSpPr>
                <p:spPr bwMode="auto">
                  <a:xfrm flipH="1">
                    <a:off x="7110735" y="5203403"/>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62" name="Line 70"/>
                  <p:cNvSpPr>
                    <a:spLocks noChangeShapeType="1"/>
                  </p:cNvSpPr>
                  <p:nvPr/>
                </p:nvSpPr>
                <p:spPr bwMode="auto">
                  <a:xfrm flipH="1">
                    <a:off x="7110735" y="5481215"/>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63" name="Line 71"/>
                  <p:cNvSpPr>
                    <a:spLocks noChangeShapeType="1"/>
                  </p:cNvSpPr>
                  <p:nvPr/>
                </p:nvSpPr>
                <p:spPr bwMode="auto">
                  <a:xfrm flipH="1">
                    <a:off x="7110735" y="5760615"/>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64" name="Line 72"/>
                  <p:cNvSpPr>
                    <a:spLocks noChangeShapeType="1"/>
                  </p:cNvSpPr>
                  <p:nvPr/>
                </p:nvSpPr>
                <p:spPr bwMode="auto">
                  <a:xfrm>
                    <a:off x="7629847" y="3456988"/>
                    <a:ext cx="324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65" name="Line 73"/>
                  <p:cNvSpPr>
                    <a:spLocks noChangeShapeType="1"/>
                  </p:cNvSpPr>
                  <p:nvPr/>
                </p:nvSpPr>
                <p:spPr bwMode="auto">
                  <a:xfrm>
                    <a:off x="7633021" y="4282489"/>
                    <a:ext cx="252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66" name="Text Box 74"/>
                  <p:cNvSpPr txBox="1">
                    <a:spLocks noChangeArrowheads="1"/>
                  </p:cNvSpPr>
                  <p:nvPr/>
                </p:nvSpPr>
                <p:spPr bwMode="auto">
                  <a:xfrm>
                    <a:off x="6251897" y="3664950"/>
                    <a:ext cx="458788" cy="1295400"/>
                  </a:xfrm>
                  <a:prstGeom prst="rect">
                    <a:avLst/>
                  </a:prstGeom>
                  <a:noFill/>
                  <a:ln>
                    <a:noFill/>
                  </a:ln>
                  <a:effectLst/>
                  <a:extLst>
                    <a:ext uri="{909E8E84-426E-40DD-AFC4-6F175D3DCCD1}">
                      <a14:hiddenFill xmlns:a14="http://schemas.microsoft.com/office/drawing/2010/main">
                        <a:blipFill dpi="0" rotWithShape="0">
                          <a:blip r:embed="rId2"/>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90000" tIns="46800" rIns="90000" bIns="46800">
                    <a:spAutoFit/>
                  </a:bodyPr>
                  <a:lstStyle/>
                  <a:p>
                    <a:pPr algn="ctr" eaLnBrk="0" hangingPunct="0">
                      <a:buFontTx/>
                      <a:buNone/>
                    </a:pPr>
                    <a:r>
                      <a:rPr kumimoji="0" lang="en-US" altLang="zh-CN" sz="1800" dirty="0">
                        <a:solidFill>
                          <a:srgbClr val="FF0000"/>
                        </a:solidFill>
                        <a:latin typeface="宋体" pitchFamily="2" charset="-122"/>
                        <a:ea typeface="宋体" pitchFamily="2" charset="-122"/>
                      </a:rPr>
                      <a:t>6116</a:t>
                    </a:r>
                    <a:endParaRPr lang="en-US" altLang="zh-CN" sz="3200" b="0" dirty="0">
                      <a:latin typeface="隶书" pitchFamily="49" charset="-122"/>
                      <a:ea typeface="隶书" pitchFamily="49" charset="-122"/>
                    </a:endParaRPr>
                  </a:p>
                </p:txBody>
              </p:sp>
              <p:sp>
                <p:nvSpPr>
                  <p:cNvPr id="67" name="Text Box 75"/>
                  <p:cNvSpPr txBox="1">
                    <a:spLocks noChangeArrowheads="1"/>
                  </p:cNvSpPr>
                  <p:nvPr/>
                </p:nvSpPr>
                <p:spPr bwMode="auto">
                  <a:xfrm>
                    <a:off x="6715447" y="2574502"/>
                    <a:ext cx="457200" cy="3444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buFontTx/>
                      <a:buNone/>
                    </a:pPr>
                    <a:r>
                      <a:rPr lang="en-US" altLang="zh-CN" sz="1800" dirty="0">
                        <a:solidFill>
                          <a:schemeClr val="tx1"/>
                        </a:solidFill>
                        <a:latin typeface="Times New Roman" pitchFamily="18" charset="0"/>
                      </a:rPr>
                      <a:t>24</a:t>
                    </a:r>
                  </a:p>
                  <a:p>
                    <a:pPr>
                      <a:lnSpc>
                        <a:spcPct val="90000"/>
                      </a:lnSpc>
                      <a:buFontTx/>
                      <a:buNone/>
                    </a:pPr>
                    <a:r>
                      <a:rPr lang="en-US" altLang="zh-CN" sz="1800" dirty="0">
                        <a:solidFill>
                          <a:schemeClr val="tx1"/>
                        </a:solidFill>
                        <a:latin typeface="Times New Roman" pitchFamily="18" charset="0"/>
                      </a:rPr>
                      <a:t>23</a:t>
                    </a:r>
                  </a:p>
                  <a:p>
                    <a:pPr>
                      <a:lnSpc>
                        <a:spcPct val="90000"/>
                      </a:lnSpc>
                      <a:buFontTx/>
                      <a:buNone/>
                    </a:pPr>
                    <a:r>
                      <a:rPr lang="en-US" altLang="zh-CN" sz="1800" dirty="0">
                        <a:solidFill>
                          <a:schemeClr val="tx1"/>
                        </a:solidFill>
                        <a:latin typeface="Times New Roman" pitchFamily="18" charset="0"/>
                      </a:rPr>
                      <a:t>22</a:t>
                    </a:r>
                  </a:p>
                  <a:p>
                    <a:pPr>
                      <a:lnSpc>
                        <a:spcPct val="90000"/>
                      </a:lnSpc>
                      <a:buFontTx/>
                      <a:buNone/>
                    </a:pPr>
                    <a:r>
                      <a:rPr lang="en-US" altLang="zh-CN" sz="1800" dirty="0">
                        <a:solidFill>
                          <a:schemeClr val="tx1"/>
                        </a:solidFill>
                        <a:latin typeface="Times New Roman" pitchFamily="18" charset="0"/>
                      </a:rPr>
                      <a:t>21</a:t>
                    </a:r>
                  </a:p>
                  <a:p>
                    <a:pPr>
                      <a:lnSpc>
                        <a:spcPct val="90000"/>
                      </a:lnSpc>
                      <a:buFontTx/>
                      <a:buNone/>
                    </a:pPr>
                    <a:r>
                      <a:rPr lang="en-US" altLang="zh-CN" sz="1800" dirty="0">
                        <a:solidFill>
                          <a:schemeClr val="tx1"/>
                        </a:solidFill>
                        <a:latin typeface="Times New Roman" pitchFamily="18" charset="0"/>
                      </a:rPr>
                      <a:t>20</a:t>
                    </a:r>
                  </a:p>
                  <a:p>
                    <a:pPr>
                      <a:lnSpc>
                        <a:spcPct val="90000"/>
                      </a:lnSpc>
                      <a:buFontTx/>
                      <a:buNone/>
                    </a:pPr>
                    <a:r>
                      <a:rPr lang="en-US" altLang="zh-CN" sz="1800" dirty="0">
                        <a:solidFill>
                          <a:schemeClr val="tx1"/>
                        </a:solidFill>
                        <a:latin typeface="Times New Roman" pitchFamily="18" charset="0"/>
                      </a:rPr>
                      <a:t>19</a:t>
                    </a:r>
                  </a:p>
                  <a:p>
                    <a:pPr>
                      <a:lnSpc>
                        <a:spcPct val="90000"/>
                      </a:lnSpc>
                      <a:buFontTx/>
                      <a:buNone/>
                    </a:pPr>
                    <a:r>
                      <a:rPr lang="en-US" altLang="zh-CN" sz="1800" dirty="0">
                        <a:solidFill>
                          <a:schemeClr val="tx1"/>
                        </a:solidFill>
                        <a:latin typeface="Times New Roman" pitchFamily="18" charset="0"/>
                      </a:rPr>
                      <a:t>18</a:t>
                    </a:r>
                  </a:p>
                  <a:p>
                    <a:pPr>
                      <a:lnSpc>
                        <a:spcPct val="90000"/>
                      </a:lnSpc>
                      <a:buFontTx/>
                      <a:buNone/>
                    </a:pPr>
                    <a:r>
                      <a:rPr lang="en-US" altLang="zh-CN" sz="1800" dirty="0">
                        <a:solidFill>
                          <a:schemeClr val="tx1"/>
                        </a:solidFill>
                        <a:latin typeface="Times New Roman" pitchFamily="18" charset="0"/>
                      </a:rPr>
                      <a:t>17</a:t>
                    </a:r>
                  </a:p>
                  <a:p>
                    <a:pPr>
                      <a:lnSpc>
                        <a:spcPct val="90000"/>
                      </a:lnSpc>
                      <a:buFontTx/>
                      <a:buNone/>
                    </a:pPr>
                    <a:r>
                      <a:rPr lang="en-US" altLang="zh-CN" sz="1800" dirty="0">
                        <a:solidFill>
                          <a:schemeClr val="tx1"/>
                        </a:solidFill>
                        <a:latin typeface="Times New Roman" pitchFamily="18" charset="0"/>
                      </a:rPr>
                      <a:t>16</a:t>
                    </a:r>
                  </a:p>
                  <a:p>
                    <a:pPr>
                      <a:lnSpc>
                        <a:spcPct val="90000"/>
                      </a:lnSpc>
                      <a:buFontTx/>
                      <a:buNone/>
                    </a:pPr>
                    <a:r>
                      <a:rPr lang="en-US" altLang="zh-CN" sz="1800" dirty="0">
                        <a:solidFill>
                          <a:schemeClr val="tx1"/>
                        </a:solidFill>
                        <a:latin typeface="Times New Roman" pitchFamily="18" charset="0"/>
                      </a:rPr>
                      <a:t>15</a:t>
                    </a:r>
                  </a:p>
                  <a:p>
                    <a:pPr>
                      <a:lnSpc>
                        <a:spcPct val="90000"/>
                      </a:lnSpc>
                      <a:buFontTx/>
                      <a:buNone/>
                    </a:pPr>
                    <a:r>
                      <a:rPr lang="en-US" altLang="zh-CN" sz="1800" dirty="0">
                        <a:solidFill>
                          <a:schemeClr val="tx1"/>
                        </a:solidFill>
                        <a:latin typeface="Times New Roman" pitchFamily="18" charset="0"/>
                      </a:rPr>
                      <a:t>14</a:t>
                    </a:r>
                  </a:p>
                  <a:p>
                    <a:pPr>
                      <a:lnSpc>
                        <a:spcPct val="90000"/>
                      </a:lnSpc>
                      <a:buFontTx/>
                      <a:buNone/>
                    </a:pPr>
                    <a:r>
                      <a:rPr lang="en-US" altLang="zh-CN" sz="1800" dirty="0">
                        <a:solidFill>
                          <a:schemeClr val="tx1"/>
                        </a:solidFill>
                        <a:latin typeface="Times New Roman" pitchFamily="18" charset="0"/>
                      </a:rPr>
                      <a:t>13</a:t>
                    </a:r>
                  </a:p>
                </p:txBody>
              </p:sp>
            </p:grpSp>
          </p:grpSp>
        </p:grpSp>
      </p:grpSp>
    </p:spTree>
    <p:extLst>
      <p:ext uri="{BB962C8B-B14F-4D97-AF65-F5344CB8AC3E}">
        <p14:creationId xmlns:p14="http://schemas.microsoft.com/office/powerpoint/2010/main" val="36804294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randombar(horizontal)">
                                      <p:cBhvr>
                                        <p:cTn id="7"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3.2.2  </a:t>
            </a:r>
            <a:r>
              <a:rPr lang="zh-CN" altLang="en-US" dirty="0" smtClean="0"/>
              <a:t>动</a:t>
            </a:r>
            <a:r>
              <a:rPr lang="zh-CN" altLang="zh-CN" dirty="0" smtClean="0"/>
              <a:t>态</a:t>
            </a:r>
            <a:r>
              <a:rPr lang="en-US" altLang="zh-CN" dirty="0"/>
              <a:t>RAM</a:t>
            </a:r>
            <a:r>
              <a:rPr lang="zh-CN" altLang="zh-CN" dirty="0" smtClean="0"/>
              <a:t>（</a:t>
            </a:r>
            <a:r>
              <a:rPr lang="en-US" altLang="zh-CN" dirty="0" smtClean="0"/>
              <a:t>DRAM</a:t>
            </a:r>
            <a:r>
              <a:rPr lang="zh-CN" altLang="zh-CN" dirty="0"/>
              <a:t>）</a:t>
            </a:r>
            <a:endParaRPr lang="zh-CN" altLang="en-US" dirty="0"/>
          </a:p>
        </p:txBody>
      </p:sp>
      <p:sp>
        <p:nvSpPr>
          <p:cNvPr id="4" name="TextBox 3"/>
          <p:cNvSpPr txBox="1"/>
          <p:nvPr/>
        </p:nvSpPr>
        <p:spPr>
          <a:xfrm>
            <a:off x="540000" y="1196752"/>
            <a:ext cx="5109091" cy="584775"/>
          </a:xfrm>
          <a:prstGeom prst="rect">
            <a:avLst/>
          </a:prstGeom>
          <a:noFill/>
        </p:spPr>
        <p:txBody>
          <a:bodyPr wrap="none" rtlCol="0" anchor="ctr" anchorCtr="0">
            <a:spAutoFit/>
          </a:bodyPr>
          <a:lstStyle/>
          <a:p>
            <a:r>
              <a:rPr lang="en-US" altLang="zh-CN" sz="3200" dirty="0" smtClean="0">
                <a:latin typeface="黑体" pitchFamily="49" charset="-122"/>
                <a:ea typeface="黑体" pitchFamily="49" charset="-122"/>
              </a:rPr>
              <a:t>１</a:t>
            </a:r>
            <a:r>
              <a:rPr lang="zh-CN" altLang="zh-CN" sz="3200" dirty="0">
                <a:latin typeface="黑体" pitchFamily="49" charset="-122"/>
                <a:ea typeface="黑体" pitchFamily="49" charset="-122"/>
              </a:rPr>
              <a:t>．单管</a:t>
            </a:r>
            <a:r>
              <a:rPr lang="en-US" altLang="zh-CN" sz="3200" dirty="0">
                <a:latin typeface="黑体" pitchFamily="49" charset="-122"/>
                <a:ea typeface="黑体" pitchFamily="49" charset="-122"/>
              </a:rPr>
              <a:t>DRAM</a:t>
            </a:r>
            <a:r>
              <a:rPr lang="zh-CN" altLang="zh-CN" sz="3200" dirty="0">
                <a:latin typeface="黑体" pitchFamily="49" charset="-122"/>
                <a:ea typeface="黑体" pitchFamily="49" charset="-122"/>
              </a:rPr>
              <a:t>基本存储电路</a:t>
            </a:r>
            <a:endParaRPr lang="zh-CN" altLang="en-US" sz="3200" dirty="0">
              <a:latin typeface="黑体" pitchFamily="49" charset="-122"/>
              <a:ea typeface="黑体" pitchFamily="49" charset="-122"/>
            </a:endParaRPr>
          </a:p>
        </p:txBody>
      </p:sp>
      <p:grpSp>
        <p:nvGrpSpPr>
          <p:cNvPr id="84" name="组合 83"/>
          <p:cNvGrpSpPr/>
          <p:nvPr/>
        </p:nvGrpSpPr>
        <p:grpSpPr>
          <a:xfrm>
            <a:off x="1947583" y="1873088"/>
            <a:ext cx="5248835" cy="2894010"/>
            <a:chOff x="1676400" y="2563681"/>
            <a:chExt cx="5248835" cy="2894010"/>
          </a:xfrm>
        </p:grpSpPr>
        <p:sp>
          <p:nvSpPr>
            <p:cNvPr id="85" name="Rectangle 8"/>
            <p:cNvSpPr>
              <a:spLocks noChangeArrowheads="1"/>
            </p:cNvSpPr>
            <p:nvPr/>
          </p:nvSpPr>
          <p:spPr bwMode="auto">
            <a:xfrm>
              <a:off x="1676400" y="2563681"/>
              <a:ext cx="5248835" cy="2894010"/>
            </a:xfrm>
            <a:prstGeom prst="rect">
              <a:avLst/>
            </a:prstGeom>
            <a:solidFill>
              <a:srgbClr val="BDDEFF">
                <a:alpha val="49804"/>
              </a:srgbClr>
            </a:solidFill>
            <a:ln w="28575">
              <a:solidFill>
                <a:srgbClr val="CCCCFF"/>
              </a:solidFill>
              <a:miter lim="800000"/>
              <a:headEnd/>
              <a:tailEnd/>
            </a:ln>
            <a:effectLst/>
            <a:extLst/>
          </p:spPr>
          <p:txBody>
            <a:bodyPr wrap="none" anchor="ctr"/>
            <a:lstStyle/>
            <a:p>
              <a:endParaRPr lang="zh-CN" altLang="en-US"/>
            </a:p>
          </p:txBody>
        </p:sp>
        <p:sp>
          <p:nvSpPr>
            <p:cNvPr id="86" name="Line 17"/>
            <p:cNvSpPr>
              <a:spLocks noChangeShapeType="1"/>
            </p:cNvSpPr>
            <p:nvPr/>
          </p:nvSpPr>
          <p:spPr bwMode="auto">
            <a:xfrm>
              <a:off x="4267200" y="3174028"/>
              <a:ext cx="30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7" name="Line 18"/>
            <p:cNvSpPr>
              <a:spLocks noChangeShapeType="1"/>
            </p:cNvSpPr>
            <p:nvPr/>
          </p:nvSpPr>
          <p:spPr bwMode="auto">
            <a:xfrm>
              <a:off x="4191000" y="3275628"/>
              <a:ext cx="457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0" name="Line 19"/>
            <p:cNvSpPr>
              <a:spLocks noChangeShapeType="1"/>
            </p:cNvSpPr>
            <p:nvPr/>
          </p:nvSpPr>
          <p:spPr bwMode="auto">
            <a:xfrm flipH="1">
              <a:off x="4419600" y="2685078"/>
              <a:ext cx="0" cy="488950"/>
            </a:xfrm>
            <a:prstGeom prst="line">
              <a:avLst/>
            </a:prstGeom>
            <a:noFill/>
            <a:ln w="9525">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1" name="Line 20"/>
            <p:cNvSpPr>
              <a:spLocks noChangeShapeType="1"/>
            </p:cNvSpPr>
            <p:nvPr/>
          </p:nvSpPr>
          <p:spPr bwMode="auto">
            <a:xfrm>
              <a:off x="4343400" y="3275628"/>
              <a:ext cx="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 name="Line 21"/>
            <p:cNvSpPr>
              <a:spLocks noChangeShapeType="1"/>
            </p:cNvSpPr>
            <p:nvPr/>
          </p:nvSpPr>
          <p:spPr bwMode="auto">
            <a:xfrm>
              <a:off x="4495800" y="3275628"/>
              <a:ext cx="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 name="Line 22"/>
            <p:cNvSpPr>
              <a:spLocks noChangeShapeType="1"/>
            </p:cNvSpPr>
            <p:nvPr/>
          </p:nvSpPr>
          <p:spPr bwMode="auto">
            <a:xfrm>
              <a:off x="4495800" y="3428028"/>
              <a:ext cx="1143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 name="Line 23"/>
            <p:cNvSpPr>
              <a:spLocks noChangeShapeType="1"/>
            </p:cNvSpPr>
            <p:nvPr/>
          </p:nvSpPr>
          <p:spPr bwMode="auto">
            <a:xfrm>
              <a:off x="3694457" y="3428028"/>
              <a:ext cx="648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 name="Line 24"/>
            <p:cNvSpPr>
              <a:spLocks noChangeShapeType="1"/>
            </p:cNvSpPr>
            <p:nvPr/>
          </p:nvSpPr>
          <p:spPr bwMode="auto">
            <a:xfrm>
              <a:off x="5638800" y="3870847"/>
              <a:ext cx="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6" name="Line 26"/>
            <p:cNvSpPr>
              <a:spLocks noChangeShapeType="1"/>
            </p:cNvSpPr>
            <p:nvPr/>
          </p:nvSpPr>
          <p:spPr bwMode="auto">
            <a:xfrm flipV="1">
              <a:off x="5562600" y="4124847"/>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7" name="Line 27"/>
            <p:cNvSpPr>
              <a:spLocks noChangeShapeType="1"/>
            </p:cNvSpPr>
            <p:nvPr/>
          </p:nvSpPr>
          <p:spPr bwMode="auto">
            <a:xfrm flipV="1">
              <a:off x="5486400" y="4061347"/>
              <a:ext cx="30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8" name="Line 30"/>
            <p:cNvSpPr>
              <a:spLocks noChangeShapeType="1"/>
            </p:cNvSpPr>
            <p:nvPr/>
          </p:nvSpPr>
          <p:spPr bwMode="auto">
            <a:xfrm>
              <a:off x="3428220" y="4852016"/>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9" name="Line 31"/>
            <p:cNvSpPr>
              <a:spLocks noChangeShapeType="1"/>
            </p:cNvSpPr>
            <p:nvPr/>
          </p:nvSpPr>
          <p:spPr bwMode="auto">
            <a:xfrm>
              <a:off x="3529820" y="4928216"/>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0" name="Line 32"/>
            <p:cNvSpPr>
              <a:spLocks noChangeShapeType="1"/>
            </p:cNvSpPr>
            <p:nvPr/>
          </p:nvSpPr>
          <p:spPr bwMode="auto">
            <a:xfrm>
              <a:off x="3529820" y="5080616"/>
              <a:ext cx="152400" cy="0"/>
            </a:xfrm>
            <a:prstGeom prst="line">
              <a:avLst/>
            </a:prstGeom>
            <a:noFill/>
            <a:ln w="952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1" name="Rectangle 33"/>
            <p:cNvSpPr>
              <a:spLocks noChangeArrowheads="1"/>
            </p:cNvSpPr>
            <p:nvPr/>
          </p:nvSpPr>
          <p:spPr bwMode="auto">
            <a:xfrm>
              <a:off x="2981391" y="3011169"/>
              <a:ext cx="3246793" cy="1219200"/>
            </a:xfrm>
            <a:prstGeom prst="rect">
              <a:avLst/>
            </a:prstGeom>
            <a:noFill/>
            <a:ln w="19050">
              <a:solidFill>
                <a:srgbClr val="DC0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Text Box 34"/>
            <p:cNvSpPr txBox="1">
              <a:spLocks noChangeArrowheads="1"/>
            </p:cNvSpPr>
            <p:nvPr/>
          </p:nvSpPr>
          <p:spPr bwMode="auto">
            <a:xfrm>
              <a:off x="3001930" y="4326553"/>
              <a:ext cx="1344613" cy="376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zh-CN" altLang="en-US" sz="1800" b="0" dirty="0">
                  <a:solidFill>
                    <a:schemeClr val="tx1"/>
                  </a:solidFill>
                  <a:latin typeface="Times New Roman" pitchFamily="18" charset="0"/>
                  <a:ea typeface="宋体" pitchFamily="2" charset="-122"/>
                </a:rPr>
                <a:t>刷新放大器</a:t>
              </a:r>
            </a:p>
          </p:txBody>
        </p:sp>
        <p:sp>
          <p:nvSpPr>
            <p:cNvPr id="103" name="Text Box 35"/>
            <p:cNvSpPr txBox="1">
              <a:spLocks noChangeArrowheads="1"/>
            </p:cNvSpPr>
            <p:nvPr/>
          </p:nvSpPr>
          <p:spPr bwMode="auto">
            <a:xfrm>
              <a:off x="4625975" y="3067666"/>
              <a:ext cx="336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a:solidFill>
                    <a:schemeClr val="tx1"/>
                  </a:solidFill>
                  <a:latin typeface="Times New Roman" pitchFamily="18" charset="0"/>
                  <a:ea typeface="宋体" pitchFamily="2" charset="-122"/>
                </a:rPr>
                <a:t>T</a:t>
              </a:r>
            </a:p>
          </p:txBody>
        </p:sp>
        <p:sp>
          <p:nvSpPr>
            <p:cNvPr id="104" name="Text Box 36"/>
            <p:cNvSpPr txBox="1">
              <a:spLocks noChangeArrowheads="1"/>
            </p:cNvSpPr>
            <p:nvPr/>
          </p:nvSpPr>
          <p:spPr bwMode="auto">
            <a:xfrm>
              <a:off x="4402138" y="2577969"/>
              <a:ext cx="1178391"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buFontTx/>
                <a:buNone/>
              </a:pPr>
              <a:r>
                <a:rPr lang="zh-CN" altLang="en-US" sz="1800" dirty="0" smtClean="0">
                  <a:solidFill>
                    <a:srgbClr val="0000CC"/>
                  </a:solidFill>
                  <a:latin typeface="Times New Roman" pitchFamily="18" charset="0"/>
                  <a:ea typeface="宋体" pitchFamily="2" charset="-122"/>
                </a:rPr>
                <a:t>字线</a:t>
              </a:r>
              <a:endParaRPr lang="zh-CN" altLang="en-US" sz="1800" dirty="0">
                <a:solidFill>
                  <a:srgbClr val="0000CC"/>
                </a:solidFill>
                <a:latin typeface="Times New Roman" pitchFamily="18" charset="0"/>
                <a:ea typeface="宋体" pitchFamily="2" charset="-122"/>
              </a:endParaRPr>
            </a:p>
          </p:txBody>
        </p:sp>
        <p:sp>
          <p:nvSpPr>
            <p:cNvPr id="105" name="Text Box 37"/>
            <p:cNvSpPr txBox="1">
              <a:spLocks noChangeArrowheads="1"/>
            </p:cNvSpPr>
            <p:nvPr/>
          </p:nvSpPr>
          <p:spPr bwMode="auto">
            <a:xfrm>
              <a:off x="1750241" y="4828110"/>
              <a:ext cx="10081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buFontTx/>
                <a:buNone/>
              </a:pPr>
              <a:r>
                <a:rPr lang="zh-CN" altLang="en-US" sz="1800" dirty="0" smtClean="0">
                  <a:solidFill>
                    <a:srgbClr val="0000CC"/>
                  </a:solidFill>
                  <a:latin typeface="Times New Roman" pitchFamily="18" charset="0"/>
                  <a:ea typeface="宋体" pitchFamily="2" charset="-122"/>
                </a:rPr>
                <a:t>位线</a:t>
              </a:r>
              <a:endParaRPr lang="zh-CN" altLang="en-US" sz="1800" dirty="0">
                <a:solidFill>
                  <a:srgbClr val="0000CC"/>
                </a:solidFill>
                <a:latin typeface="Times New Roman" pitchFamily="18" charset="0"/>
                <a:ea typeface="宋体" pitchFamily="2" charset="-122"/>
              </a:endParaRPr>
            </a:p>
          </p:txBody>
        </p:sp>
        <p:sp>
          <p:nvSpPr>
            <p:cNvPr id="106" name="Line 38"/>
            <p:cNvSpPr>
              <a:spLocks noChangeShapeType="1"/>
            </p:cNvSpPr>
            <p:nvPr/>
          </p:nvSpPr>
          <p:spPr bwMode="auto">
            <a:xfrm>
              <a:off x="5410200" y="3870847"/>
              <a:ext cx="457200"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 name="Line 39"/>
            <p:cNvSpPr>
              <a:spLocks noChangeShapeType="1"/>
            </p:cNvSpPr>
            <p:nvPr/>
          </p:nvSpPr>
          <p:spPr bwMode="auto">
            <a:xfrm>
              <a:off x="5410200" y="3732828"/>
              <a:ext cx="457200"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 name="Line 40"/>
            <p:cNvSpPr>
              <a:spLocks noChangeShapeType="1"/>
            </p:cNvSpPr>
            <p:nvPr/>
          </p:nvSpPr>
          <p:spPr bwMode="auto">
            <a:xfrm flipV="1">
              <a:off x="5638800" y="3428028"/>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 name="Text Box 41"/>
            <p:cNvSpPr txBox="1">
              <a:spLocks noChangeArrowheads="1"/>
            </p:cNvSpPr>
            <p:nvPr/>
          </p:nvSpPr>
          <p:spPr bwMode="auto">
            <a:xfrm>
              <a:off x="5878513" y="3601066"/>
              <a:ext cx="349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FF0000"/>
                  </a:solidFill>
                  <a:latin typeface="Times New Roman" pitchFamily="18" charset="0"/>
                  <a:ea typeface="宋体" pitchFamily="2" charset="-122"/>
                </a:rPr>
                <a:t>C</a:t>
              </a:r>
            </a:p>
          </p:txBody>
        </p:sp>
        <p:sp>
          <p:nvSpPr>
            <p:cNvPr id="110" name="Line 42"/>
            <p:cNvSpPr>
              <a:spLocks noChangeShapeType="1"/>
            </p:cNvSpPr>
            <p:nvPr/>
          </p:nvSpPr>
          <p:spPr bwMode="auto">
            <a:xfrm>
              <a:off x="3692848" y="3428028"/>
              <a:ext cx="0" cy="889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 name="Line 43"/>
            <p:cNvSpPr>
              <a:spLocks noChangeShapeType="1"/>
            </p:cNvSpPr>
            <p:nvPr/>
          </p:nvSpPr>
          <p:spPr bwMode="auto">
            <a:xfrm>
              <a:off x="3690905" y="4699616"/>
              <a:ext cx="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 name="Line 44"/>
            <p:cNvSpPr>
              <a:spLocks noChangeShapeType="1"/>
            </p:cNvSpPr>
            <p:nvPr/>
          </p:nvSpPr>
          <p:spPr bwMode="auto">
            <a:xfrm>
              <a:off x="2686344" y="5004416"/>
              <a:ext cx="737113" cy="0"/>
            </a:xfrm>
            <a:prstGeom prst="line">
              <a:avLst/>
            </a:prstGeom>
            <a:noFill/>
            <a:ln w="9525">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 name="Line 45"/>
            <p:cNvSpPr>
              <a:spLocks noChangeShapeType="1"/>
            </p:cNvSpPr>
            <p:nvPr/>
          </p:nvSpPr>
          <p:spPr bwMode="auto">
            <a:xfrm>
              <a:off x="3690905" y="5081456"/>
              <a:ext cx="0" cy="228600"/>
            </a:xfrm>
            <a:prstGeom prst="line">
              <a:avLst/>
            </a:prstGeom>
            <a:noFill/>
            <a:ln w="952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 name="Text Box 46"/>
            <p:cNvSpPr txBox="1">
              <a:spLocks noChangeArrowheads="1"/>
            </p:cNvSpPr>
            <p:nvPr/>
          </p:nvSpPr>
          <p:spPr bwMode="auto">
            <a:xfrm>
              <a:off x="3742545" y="5056803"/>
              <a:ext cx="1974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Tx/>
                <a:buNone/>
              </a:pPr>
              <a:r>
                <a:rPr lang="zh-CN" altLang="en-US" sz="1800" dirty="0">
                  <a:solidFill>
                    <a:srgbClr val="00B050"/>
                  </a:solidFill>
                  <a:latin typeface="Times New Roman" pitchFamily="18" charset="0"/>
                  <a:ea typeface="宋体" pitchFamily="2" charset="-122"/>
                </a:rPr>
                <a:t>数据输入</a:t>
              </a:r>
              <a:r>
                <a:rPr lang="en-US" altLang="zh-CN" sz="1800" dirty="0">
                  <a:solidFill>
                    <a:srgbClr val="00B050"/>
                  </a:solidFill>
                  <a:latin typeface="Times New Roman" pitchFamily="18" charset="0"/>
                  <a:ea typeface="宋体" pitchFamily="2" charset="-122"/>
                </a:rPr>
                <a:t>/</a:t>
              </a:r>
              <a:r>
                <a:rPr lang="zh-CN" altLang="en-US" sz="1800" dirty="0">
                  <a:solidFill>
                    <a:srgbClr val="00B050"/>
                  </a:solidFill>
                  <a:latin typeface="Times New Roman" pitchFamily="18" charset="0"/>
                  <a:ea typeface="宋体" pitchFamily="2" charset="-122"/>
                </a:rPr>
                <a:t>输出线</a:t>
              </a:r>
            </a:p>
          </p:txBody>
        </p:sp>
        <p:sp>
          <p:nvSpPr>
            <p:cNvPr id="115" name="Line 29"/>
            <p:cNvSpPr>
              <a:spLocks noChangeShapeType="1"/>
            </p:cNvSpPr>
            <p:nvPr/>
          </p:nvSpPr>
          <p:spPr bwMode="auto">
            <a:xfrm>
              <a:off x="3529820" y="4775816"/>
              <a:ext cx="0" cy="45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6" name="矩形 115"/>
          <p:cNvSpPr/>
          <p:nvPr/>
        </p:nvSpPr>
        <p:spPr>
          <a:xfrm>
            <a:off x="539553" y="4844450"/>
            <a:ext cx="8064896" cy="1569660"/>
          </a:xfrm>
          <a:prstGeom prst="rect">
            <a:avLst/>
          </a:prstGeom>
          <a:noFill/>
        </p:spPr>
        <p:txBody>
          <a:bodyPr wrap="square" rtlCol="0">
            <a:spAutoFit/>
          </a:bodyPr>
          <a:lstStyle/>
          <a:p>
            <a:pPr algn="just"/>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a:solidFill>
                  <a:srgbClr val="000066"/>
                </a:solidFill>
                <a:latin typeface="Times New Roman" pitchFamily="18" charset="0"/>
                <a:ea typeface="宋体" pitchFamily="2" charset="-122"/>
                <a:cs typeface="Times New Roman" pitchFamily="18" charset="0"/>
              </a:rPr>
              <a:t>由以上基本存储电路组成的</a:t>
            </a:r>
            <a:r>
              <a:rPr lang="en-US" altLang="zh-CN" sz="2400" dirty="0">
                <a:solidFill>
                  <a:srgbClr val="000066"/>
                </a:solidFill>
                <a:latin typeface="Times New Roman" pitchFamily="18" charset="0"/>
                <a:ea typeface="宋体" pitchFamily="2" charset="-122"/>
                <a:cs typeface="Times New Roman" pitchFamily="18" charset="0"/>
              </a:rPr>
              <a:t>DRAM</a:t>
            </a:r>
            <a:r>
              <a:rPr lang="zh-CN" altLang="zh-CN" sz="2400" dirty="0">
                <a:solidFill>
                  <a:srgbClr val="000066"/>
                </a:solidFill>
                <a:latin typeface="Times New Roman" pitchFamily="18" charset="0"/>
                <a:ea typeface="宋体" pitchFamily="2" charset="-122"/>
                <a:cs typeface="Times New Roman" pitchFamily="18" charset="0"/>
              </a:rPr>
              <a:t>芯片</a:t>
            </a:r>
            <a:r>
              <a:rPr lang="zh-CN" altLang="en-US" sz="2400" dirty="0">
                <a:solidFill>
                  <a:srgbClr val="000066"/>
                </a:solidFill>
                <a:latin typeface="Times New Roman" pitchFamily="18" charset="0"/>
                <a:ea typeface="宋体" pitchFamily="2" charset="-122"/>
                <a:cs typeface="Times New Roman" pitchFamily="18" charset="0"/>
              </a:rPr>
              <a:t>，其</a:t>
            </a:r>
            <a:r>
              <a:rPr lang="zh-CN" altLang="zh-CN" sz="2400" dirty="0">
                <a:solidFill>
                  <a:srgbClr val="000066"/>
                </a:solidFill>
                <a:latin typeface="Times New Roman" pitchFamily="18" charset="0"/>
                <a:ea typeface="宋体" pitchFamily="2" charset="-122"/>
                <a:cs typeface="Times New Roman" pitchFamily="18" charset="0"/>
              </a:rPr>
              <a:t>存取速度不及</a:t>
            </a:r>
            <a:r>
              <a:rPr lang="en-US" altLang="zh-CN" sz="2400" dirty="0">
                <a:solidFill>
                  <a:srgbClr val="000066"/>
                </a:solidFill>
                <a:latin typeface="Times New Roman" pitchFamily="18" charset="0"/>
                <a:ea typeface="宋体" pitchFamily="2" charset="-122"/>
                <a:cs typeface="Times New Roman" pitchFamily="18" charset="0"/>
              </a:rPr>
              <a:t>SRAM</a:t>
            </a:r>
            <a:r>
              <a:rPr lang="zh-CN" altLang="zh-CN" sz="2400" dirty="0">
                <a:solidFill>
                  <a:srgbClr val="000066"/>
                </a:solidFill>
                <a:latin typeface="Times New Roman" pitchFamily="18" charset="0"/>
                <a:ea typeface="宋体" pitchFamily="2" charset="-122"/>
                <a:cs typeface="Times New Roman" pitchFamily="18" charset="0"/>
              </a:rPr>
              <a:t>，需要定时刷新。但由于</a:t>
            </a:r>
            <a:r>
              <a:rPr lang="en-US" altLang="zh-CN" sz="2400" dirty="0">
                <a:solidFill>
                  <a:srgbClr val="000066"/>
                </a:solidFill>
                <a:latin typeface="Times New Roman" pitchFamily="18" charset="0"/>
                <a:ea typeface="宋体" pitchFamily="2" charset="-122"/>
                <a:cs typeface="Times New Roman" pitchFamily="18" charset="0"/>
              </a:rPr>
              <a:t>DRAM</a:t>
            </a:r>
            <a:r>
              <a:rPr lang="zh-CN" altLang="zh-CN" sz="2400" dirty="0">
                <a:solidFill>
                  <a:srgbClr val="000066"/>
                </a:solidFill>
                <a:latin typeface="Times New Roman" pitchFamily="18" charset="0"/>
                <a:ea typeface="宋体" pitchFamily="2" charset="-122"/>
                <a:cs typeface="Times New Roman" pitchFamily="18" charset="0"/>
              </a:rPr>
              <a:t>所用的</a:t>
            </a:r>
            <a:r>
              <a:rPr lang="en-US" altLang="zh-CN" sz="2400" dirty="0">
                <a:solidFill>
                  <a:srgbClr val="000066"/>
                </a:solidFill>
                <a:latin typeface="Times New Roman" pitchFamily="18" charset="0"/>
                <a:ea typeface="宋体" pitchFamily="2" charset="-122"/>
                <a:cs typeface="Times New Roman" pitchFamily="18" charset="0"/>
              </a:rPr>
              <a:t>MOS</a:t>
            </a:r>
            <a:r>
              <a:rPr lang="zh-CN" altLang="zh-CN" sz="2400" dirty="0">
                <a:solidFill>
                  <a:srgbClr val="000066"/>
                </a:solidFill>
                <a:latin typeface="Times New Roman" pitchFamily="18" charset="0"/>
                <a:ea typeface="宋体" pitchFamily="2" charset="-122"/>
                <a:cs typeface="Times New Roman" pitchFamily="18" charset="0"/>
              </a:rPr>
              <a:t>管少，集成度较高，功耗降低，价格低，所以在微型计算机中被大量用作内存。</a:t>
            </a:r>
            <a:endParaRPr lang="zh-CN" altLang="en-US" sz="2400" dirty="0">
              <a:solidFill>
                <a:srgbClr val="000066"/>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24715594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3.2.2  </a:t>
            </a:r>
            <a:r>
              <a:rPr lang="zh-CN" altLang="en-US" dirty="0" smtClean="0"/>
              <a:t>动</a:t>
            </a:r>
            <a:r>
              <a:rPr lang="zh-CN" altLang="zh-CN" dirty="0" smtClean="0"/>
              <a:t>态</a:t>
            </a:r>
            <a:r>
              <a:rPr lang="en-US" altLang="zh-CN" dirty="0" smtClean="0"/>
              <a:t>RAM</a:t>
            </a:r>
            <a:r>
              <a:rPr lang="zh-CN" altLang="zh-CN" dirty="0" smtClean="0"/>
              <a:t>（</a:t>
            </a:r>
            <a:r>
              <a:rPr lang="en-US" altLang="zh-CN" dirty="0" smtClean="0"/>
              <a:t>DRAM</a:t>
            </a:r>
            <a:r>
              <a:rPr lang="zh-CN" altLang="zh-CN" dirty="0" smtClean="0"/>
              <a:t>）</a:t>
            </a:r>
            <a:endParaRPr lang="zh-CN" altLang="en-US" dirty="0"/>
          </a:p>
        </p:txBody>
      </p:sp>
      <p:sp>
        <p:nvSpPr>
          <p:cNvPr id="3" name="标题 2"/>
          <p:cNvSpPr>
            <a:spLocks noGrp="1"/>
          </p:cNvSpPr>
          <p:nvPr>
            <p:ph type="title"/>
          </p:nvPr>
        </p:nvSpPr>
        <p:spPr>
          <a:xfrm>
            <a:off x="540000" y="1196752"/>
            <a:ext cx="3672800" cy="584775"/>
          </a:xfrm>
          <a:noFill/>
        </p:spPr>
        <p:txBody>
          <a:bodyPr wrap="none" rtlCol="0" anchor="ctr" anchorCtr="0">
            <a:spAutoFit/>
          </a:bodyPr>
          <a:lstStyle/>
          <a:p>
            <a:pPr algn="l"/>
            <a:r>
              <a:rPr lang="en-US" altLang="zh-CN" sz="3200" b="0" spc="0" dirty="0">
                <a:solidFill>
                  <a:schemeClr val="tx1"/>
                </a:solidFill>
                <a:latin typeface="黑体" pitchFamily="49" charset="-122"/>
                <a:ea typeface="黑体" pitchFamily="49" charset="-122"/>
                <a:cs typeface="+mn-cs"/>
              </a:rPr>
              <a:t>2</a:t>
            </a:r>
            <a:r>
              <a:rPr lang="zh-CN" altLang="zh-CN" sz="3200" b="0" spc="0" dirty="0">
                <a:solidFill>
                  <a:schemeClr val="tx1"/>
                </a:solidFill>
                <a:latin typeface="黑体" pitchFamily="49" charset="-122"/>
                <a:ea typeface="黑体" pitchFamily="49" charset="-122"/>
                <a:cs typeface="+mn-cs"/>
              </a:rPr>
              <a:t>．</a:t>
            </a:r>
            <a:r>
              <a:rPr lang="en-US" altLang="zh-CN" sz="3200" b="0" spc="0" dirty="0">
                <a:solidFill>
                  <a:schemeClr val="tx1"/>
                </a:solidFill>
                <a:latin typeface="黑体" pitchFamily="49" charset="-122"/>
                <a:ea typeface="黑体" pitchFamily="49" charset="-122"/>
                <a:cs typeface="+mn-cs"/>
              </a:rPr>
              <a:t>DRAM</a:t>
            </a:r>
            <a:r>
              <a:rPr lang="zh-CN" altLang="zh-CN" sz="3200" b="0" spc="0" dirty="0">
                <a:solidFill>
                  <a:schemeClr val="tx1"/>
                </a:solidFill>
                <a:latin typeface="黑体" pitchFamily="49" charset="-122"/>
                <a:ea typeface="黑体" pitchFamily="49" charset="-122"/>
                <a:cs typeface="+mn-cs"/>
              </a:rPr>
              <a:t>的刷新方式</a:t>
            </a:r>
          </a:p>
        </p:txBody>
      </p:sp>
      <p:sp>
        <p:nvSpPr>
          <p:cNvPr id="39" name="矩形 38"/>
          <p:cNvSpPr/>
          <p:nvPr/>
        </p:nvSpPr>
        <p:spPr>
          <a:xfrm>
            <a:off x="827584" y="1901066"/>
            <a:ext cx="7488832" cy="4352666"/>
          </a:xfrm>
          <a:prstGeom prst="rect">
            <a:avLst/>
          </a:prstGeom>
          <a:solidFill>
            <a:schemeClr val="bg1">
              <a:lumMod val="95000"/>
            </a:schemeClr>
          </a:solidFill>
          <a:ln>
            <a:solidFill>
              <a:srgbClr val="FF0000"/>
            </a:solidFill>
          </a:ln>
        </p:spPr>
        <p:txBody>
          <a:bodyPr wrap="square" rtlCol="0">
            <a:spAutoFit/>
          </a:bodyPr>
          <a:lstStyle/>
          <a:p>
            <a:pPr algn="just">
              <a:lnSpc>
                <a:spcPct val="110000"/>
              </a:lnSpc>
              <a:spcAft>
                <a:spcPts val="600"/>
              </a:spcAft>
            </a:pPr>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a:solidFill>
                  <a:srgbClr val="000066"/>
                </a:solidFill>
                <a:latin typeface="Times New Roman" pitchFamily="18" charset="0"/>
                <a:ea typeface="宋体" pitchFamily="2" charset="-122"/>
                <a:cs typeface="Times New Roman" pitchFamily="18" charset="0"/>
              </a:rPr>
              <a:t>动态存储器刷新就是周期性地对动态存储器进行读出、放大、再写回的过程。</a:t>
            </a:r>
            <a:endParaRPr lang="en-US" altLang="zh-CN" sz="2400" dirty="0">
              <a:solidFill>
                <a:srgbClr val="000066"/>
              </a:solidFill>
              <a:latin typeface="Times New Roman" pitchFamily="18" charset="0"/>
              <a:ea typeface="宋体" pitchFamily="2" charset="-122"/>
              <a:cs typeface="Times New Roman" pitchFamily="18" charset="0"/>
            </a:endParaRPr>
          </a:p>
          <a:p>
            <a:pPr algn="just">
              <a:lnSpc>
                <a:spcPct val="110000"/>
              </a:lnSpc>
              <a:spcAft>
                <a:spcPts val="600"/>
              </a:spcAft>
            </a:pPr>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smtClean="0">
                <a:solidFill>
                  <a:srgbClr val="000066"/>
                </a:solidFill>
                <a:latin typeface="Times New Roman" pitchFamily="18" charset="0"/>
                <a:ea typeface="宋体" pitchFamily="2" charset="-122"/>
                <a:cs typeface="Times New Roman" pitchFamily="18" charset="0"/>
              </a:rPr>
              <a:t>一般</a:t>
            </a:r>
            <a:r>
              <a:rPr lang="zh-CN" altLang="en-US" sz="2400" dirty="0" smtClean="0">
                <a:solidFill>
                  <a:srgbClr val="000066"/>
                </a:solidFill>
                <a:latin typeface="Times New Roman" pitchFamily="18" charset="0"/>
                <a:ea typeface="宋体" pitchFamily="2" charset="-122"/>
                <a:cs typeface="Times New Roman" pitchFamily="18" charset="0"/>
              </a:rPr>
              <a:t>地</a:t>
            </a:r>
            <a:r>
              <a:rPr lang="zh-CN" altLang="zh-CN" sz="2400" dirty="0" smtClean="0">
                <a:solidFill>
                  <a:srgbClr val="000066"/>
                </a:solidFill>
                <a:latin typeface="Times New Roman" pitchFamily="18" charset="0"/>
                <a:ea typeface="宋体" pitchFamily="2" charset="-122"/>
                <a:cs typeface="Times New Roman" pitchFamily="18" charset="0"/>
              </a:rPr>
              <a:t>，</a:t>
            </a:r>
            <a:r>
              <a:rPr lang="en-US" altLang="zh-CN" sz="2400" dirty="0">
                <a:solidFill>
                  <a:srgbClr val="000066"/>
                </a:solidFill>
                <a:latin typeface="Times New Roman" pitchFamily="18" charset="0"/>
                <a:ea typeface="宋体" pitchFamily="2" charset="-122"/>
                <a:cs typeface="Times New Roman" pitchFamily="18" charset="0"/>
              </a:rPr>
              <a:t>DRAM</a:t>
            </a:r>
            <a:r>
              <a:rPr lang="zh-CN" altLang="zh-CN" sz="2400" dirty="0">
                <a:solidFill>
                  <a:srgbClr val="000066"/>
                </a:solidFill>
                <a:latin typeface="Times New Roman" pitchFamily="18" charset="0"/>
                <a:ea typeface="宋体" pitchFamily="2" charset="-122"/>
                <a:cs typeface="Times New Roman" pitchFamily="18" charset="0"/>
              </a:rPr>
              <a:t>应在</a:t>
            </a:r>
            <a:r>
              <a:rPr lang="en-US" altLang="zh-CN" sz="2400" dirty="0">
                <a:solidFill>
                  <a:srgbClr val="000066"/>
                </a:solidFill>
                <a:latin typeface="Times New Roman" pitchFamily="18" charset="0"/>
                <a:ea typeface="宋体" pitchFamily="2" charset="-122"/>
                <a:cs typeface="Times New Roman" pitchFamily="18" charset="0"/>
              </a:rPr>
              <a:t>2ms</a:t>
            </a:r>
            <a:r>
              <a:rPr lang="zh-CN" altLang="zh-CN" sz="2400" dirty="0">
                <a:solidFill>
                  <a:srgbClr val="000066"/>
                </a:solidFill>
                <a:latin typeface="Times New Roman" pitchFamily="18" charset="0"/>
                <a:ea typeface="宋体" pitchFamily="2" charset="-122"/>
                <a:cs typeface="Times New Roman" pitchFamily="18" charset="0"/>
              </a:rPr>
              <a:t>时间内将全部基本存储电路刷新一遍</a:t>
            </a:r>
            <a:r>
              <a:rPr lang="zh-CN" altLang="en-US" sz="2400" dirty="0">
                <a:solidFill>
                  <a:srgbClr val="000066"/>
                </a:solidFill>
                <a:latin typeface="Times New Roman" pitchFamily="18" charset="0"/>
                <a:ea typeface="宋体" pitchFamily="2" charset="-122"/>
                <a:cs typeface="Times New Roman" pitchFamily="18" charset="0"/>
              </a:rPr>
              <a:t>，</a:t>
            </a:r>
            <a:r>
              <a:rPr lang="zh-CN" altLang="zh-CN" sz="2400" dirty="0">
                <a:solidFill>
                  <a:srgbClr val="000066"/>
                </a:solidFill>
                <a:latin typeface="Times New Roman" pitchFamily="18" charset="0"/>
                <a:ea typeface="宋体" pitchFamily="2" charset="-122"/>
                <a:cs typeface="Times New Roman" pitchFamily="18" charset="0"/>
              </a:rPr>
              <a:t>需要依靠专门的存储器刷新周期来系统地</a:t>
            </a:r>
            <a:r>
              <a:rPr lang="zh-CN" altLang="zh-CN" sz="2400" dirty="0" smtClean="0">
                <a:solidFill>
                  <a:srgbClr val="000066"/>
                </a:solidFill>
                <a:latin typeface="Times New Roman" pitchFamily="18" charset="0"/>
                <a:ea typeface="宋体" pitchFamily="2" charset="-122"/>
                <a:cs typeface="Times New Roman" pitchFamily="18" charset="0"/>
              </a:rPr>
              <a:t>完成</a:t>
            </a:r>
            <a:r>
              <a:rPr lang="en-US" altLang="zh-CN" sz="2400" dirty="0" smtClean="0">
                <a:solidFill>
                  <a:srgbClr val="000066"/>
                </a:solidFill>
                <a:latin typeface="Times New Roman" pitchFamily="18" charset="0"/>
                <a:ea typeface="宋体" pitchFamily="2" charset="-122"/>
                <a:cs typeface="Times New Roman" pitchFamily="18" charset="0"/>
              </a:rPr>
              <a:t>DRAM</a:t>
            </a:r>
            <a:r>
              <a:rPr lang="zh-CN" altLang="zh-CN" sz="2400" dirty="0" smtClean="0">
                <a:solidFill>
                  <a:srgbClr val="000066"/>
                </a:solidFill>
                <a:latin typeface="Times New Roman" pitchFamily="18" charset="0"/>
                <a:ea typeface="宋体" pitchFamily="2" charset="-122"/>
                <a:cs typeface="Times New Roman" pitchFamily="18" charset="0"/>
              </a:rPr>
              <a:t>刷新。</a:t>
            </a:r>
            <a:endParaRPr lang="en-US" altLang="zh-CN" sz="2400" dirty="0" smtClean="0">
              <a:solidFill>
                <a:srgbClr val="000066"/>
              </a:solidFill>
              <a:latin typeface="Times New Roman" pitchFamily="18" charset="0"/>
              <a:ea typeface="宋体" pitchFamily="2" charset="-122"/>
              <a:cs typeface="Times New Roman" pitchFamily="18" charset="0"/>
            </a:endParaRPr>
          </a:p>
          <a:p>
            <a:pPr algn="just">
              <a:lnSpc>
                <a:spcPct val="110000"/>
              </a:lnSpc>
              <a:spcAft>
                <a:spcPts val="600"/>
              </a:spcAft>
            </a:pPr>
            <a:r>
              <a:rPr lang="zh-CN" altLang="en-US" sz="2400" dirty="0">
                <a:solidFill>
                  <a:srgbClr val="000066"/>
                </a:solidFill>
                <a:latin typeface="Times New Roman" pitchFamily="18" charset="0"/>
                <a:ea typeface="宋体" pitchFamily="2" charset="-122"/>
                <a:cs typeface="Times New Roman" pitchFamily="18" charset="0"/>
              </a:rPr>
              <a:t>　</a:t>
            </a:r>
            <a:r>
              <a:rPr lang="zh-CN" altLang="en-US" sz="2400" dirty="0" smtClean="0">
                <a:solidFill>
                  <a:srgbClr val="000066"/>
                </a:solidFill>
                <a:latin typeface="Times New Roman" pitchFamily="18" charset="0"/>
                <a:ea typeface="宋体" pitchFamily="2" charset="-122"/>
                <a:cs typeface="Times New Roman" pitchFamily="18" charset="0"/>
              </a:rPr>
              <a:t>　</a:t>
            </a:r>
            <a:r>
              <a:rPr lang="zh-CN" altLang="zh-CN" sz="2400" dirty="0" smtClean="0">
                <a:solidFill>
                  <a:srgbClr val="000066"/>
                </a:solidFill>
                <a:latin typeface="Times New Roman" pitchFamily="18" charset="0"/>
                <a:ea typeface="宋体" pitchFamily="2" charset="-122"/>
                <a:cs typeface="Times New Roman" pitchFamily="18" charset="0"/>
              </a:rPr>
              <a:t>在</a:t>
            </a:r>
            <a:r>
              <a:rPr lang="zh-CN" altLang="zh-CN" sz="2400" dirty="0">
                <a:solidFill>
                  <a:srgbClr val="000066"/>
                </a:solidFill>
                <a:latin typeface="Times New Roman" pitchFamily="18" charset="0"/>
                <a:ea typeface="宋体" pitchFamily="2" charset="-122"/>
                <a:cs typeface="Times New Roman" pitchFamily="18" charset="0"/>
              </a:rPr>
              <a:t>存储系统中，刷新是按行进行的</a:t>
            </a:r>
            <a:r>
              <a:rPr lang="zh-CN" altLang="zh-CN" sz="2400" dirty="0" smtClean="0">
                <a:solidFill>
                  <a:srgbClr val="000066"/>
                </a:solidFill>
                <a:latin typeface="Times New Roman" pitchFamily="18" charset="0"/>
                <a:ea typeface="宋体" pitchFamily="2" charset="-122"/>
                <a:cs typeface="Times New Roman" pitchFamily="18" charset="0"/>
              </a:rPr>
              <a:t>，一</a:t>
            </a:r>
            <a:r>
              <a:rPr lang="zh-CN" altLang="zh-CN" sz="2400" dirty="0">
                <a:solidFill>
                  <a:srgbClr val="000066"/>
                </a:solidFill>
                <a:latin typeface="Times New Roman" pitchFamily="18" charset="0"/>
                <a:ea typeface="宋体" pitchFamily="2" charset="-122"/>
                <a:cs typeface="Times New Roman" pitchFamily="18" charset="0"/>
              </a:rPr>
              <a:t>个刷新周期内对所有行中所有的基本存储电路都刷新一遍。</a:t>
            </a:r>
          </a:p>
          <a:p>
            <a:pPr algn="just">
              <a:lnSpc>
                <a:spcPct val="110000"/>
              </a:lnSpc>
              <a:spcAft>
                <a:spcPts val="600"/>
              </a:spcAft>
            </a:pPr>
            <a:r>
              <a:rPr lang="en-US" altLang="zh-CN" sz="2400" dirty="0" smtClean="0">
                <a:solidFill>
                  <a:srgbClr val="000066"/>
                </a:solidFill>
                <a:latin typeface="Times New Roman" pitchFamily="18" charset="0"/>
                <a:ea typeface="宋体" pitchFamily="2" charset="-122"/>
                <a:cs typeface="Times New Roman" pitchFamily="18" charset="0"/>
              </a:rPr>
              <a:t>　　DRAM</a:t>
            </a:r>
            <a:r>
              <a:rPr lang="zh-CN" altLang="zh-CN" sz="2400" dirty="0" smtClean="0">
                <a:solidFill>
                  <a:srgbClr val="000066"/>
                </a:solidFill>
                <a:latin typeface="Times New Roman" pitchFamily="18" charset="0"/>
                <a:ea typeface="宋体" pitchFamily="2" charset="-122"/>
                <a:cs typeface="Times New Roman" pitchFamily="18" charset="0"/>
              </a:rPr>
              <a:t>刷新</a:t>
            </a:r>
            <a:r>
              <a:rPr lang="zh-CN" altLang="zh-CN" sz="2400" dirty="0">
                <a:solidFill>
                  <a:srgbClr val="000066"/>
                </a:solidFill>
                <a:latin typeface="Times New Roman" pitchFamily="18" charset="0"/>
                <a:ea typeface="宋体" pitchFamily="2" charset="-122"/>
                <a:cs typeface="Times New Roman" pitchFamily="18" charset="0"/>
              </a:rPr>
              <a:t>常采用两种方法：一是利用专门的</a:t>
            </a:r>
            <a:r>
              <a:rPr lang="en-US" altLang="zh-CN" sz="2400" dirty="0">
                <a:solidFill>
                  <a:srgbClr val="000066"/>
                </a:solidFill>
                <a:latin typeface="Times New Roman" pitchFamily="18" charset="0"/>
                <a:ea typeface="宋体" pitchFamily="2" charset="-122"/>
                <a:cs typeface="Times New Roman" pitchFamily="18" charset="0"/>
              </a:rPr>
              <a:t>DRAM</a:t>
            </a:r>
            <a:r>
              <a:rPr lang="zh-CN" altLang="zh-CN" sz="2400" dirty="0">
                <a:solidFill>
                  <a:srgbClr val="000066"/>
                </a:solidFill>
                <a:latin typeface="Times New Roman" pitchFamily="18" charset="0"/>
                <a:ea typeface="宋体" pitchFamily="2" charset="-122"/>
                <a:cs typeface="Times New Roman" pitchFamily="18" charset="0"/>
              </a:rPr>
              <a:t>控制器实现刷新</a:t>
            </a:r>
            <a:r>
              <a:rPr lang="zh-CN" altLang="zh-CN" sz="2400" dirty="0" smtClean="0">
                <a:solidFill>
                  <a:srgbClr val="000066"/>
                </a:solidFill>
                <a:latin typeface="Times New Roman" pitchFamily="18" charset="0"/>
                <a:ea typeface="宋体" pitchFamily="2" charset="-122"/>
                <a:cs typeface="Times New Roman" pitchFamily="18" charset="0"/>
              </a:rPr>
              <a:t>控制</a:t>
            </a:r>
            <a:r>
              <a:rPr lang="zh-CN" altLang="en-US" sz="2400" dirty="0" smtClean="0">
                <a:solidFill>
                  <a:srgbClr val="000066"/>
                </a:solidFill>
                <a:latin typeface="Times New Roman" pitchFamily="18" charset="0"/>
                <a:ea typeface="宋体" pitchFamily="2" charset="-122"/>
                <a:cs typeface="Times New Roman" pitchFamily="18" charset="0"/>
              </a:rPr>
              <a:t>，</a:t>
            </a:r>
            <a:r>
              <a:rPr lang="zh-CN" altLang="zh-CN" sz="2400" dirty="0" smtClean="0">
                <a:solidFill>
                  <a:srgbClr val="000066"/>
                </a:solidFill>
                <a:latin typeface="Times New Roman" pitchFamily="18" charset="0"/>
                <a:ea typeface="宋体" pitchFamily="2" charset="-122"/>
                <a:cs typeface="Times New Roman" pitchFamily="18" charset="0"/>
              </a:rPr>
              <a:t>二</a:t>
            </a:r>
            <a:r>
              <a:rPr lang="zh-CN" altLang="zh-CN" sz="2400" dirty="0">
                <a:solidFill>
                  <a:srgbClr val="000066"/>
                </a:solidFill>
                <a:latin typeface="Times New Roman" pitchFamily="18" charset="0"/>
                <a:ea typeface="宋体" pitchFamily="2" charset="-122"/>
                <a:cs typeface="Times New Roman" pitchFamily="18" charset="0"/>
              </a:rPr>
              <a:t>是在每个</a:t>
            </a:r>
            <a:r>
              <a:rPr lang="en-US" altLang="zh-CN" sz="2400" dirty="0">
                <a:solidFill>
                  <a:srgbClr val="000066"/>
                </a:solidFill>
                <a:latin typeface="Times New Roman" pitchFamily="18" charset="0"/>
                <a:ea typeface="宋体" pitchFamily="2" charset="-122"/>
                <a:cs typeface="Times New Roman" pitchFamily="18" charset="0"/>
              </a:rPr>
              <a:t>DRAM</a:t>
            </a:r>
            <a:r>
              <a:rPr lang="zh-CN" altLang="zh-CN" sz="2400" dirty="0">
                <a:solidFill>
                  <a:srgbClr val="000066"/>
                </a:solidFill>
                <a:latin typeface="Times New Roman" pitchFamily="18" charset="0"/>
                <a:ea typeface="宋体" pitchFamily="2" charset="-122"/>
                <a:cs typeface="Times New Roman" pitchFamily="18" charset="0"/>
              </a:rPr>
              <a:t>芯片上集成刷新控制电路，使存储器件自身完成</a:t>
            </a:r>
            <a:r>
              <a:rPr lang="zh-CN" altLang="zh-CN" sz="2400" dirty="0" smtClean="0">
                <a:solidFill>
                  <a:srgbClr val="000066"/>
                </a:solidFill>
                <a:latin typeface="Times New Roman" pitchFamily="18" charset="0"/>
                <a:ea typeface="宋体" pitchFamily="2" charset="-122"/>
                <a:cs typeface="Times New Roman" pitchFamily="18" charset="0"/>
              </a:rPr>
              <a:t>刷新</a:t>
            </a:r>
            <a:r>
              <a:rPr lang="zh-CN" altLang="en-US" sz="2400" dirty="0" smtClean="0">
                <a:solidFill>
                  <a:srgbClr val="000066"/>
                </a:solidFill>
                <a:latin typeface="Times New Roman" pitchFamily="18" charset="0"/>
                <a:ea typeface="宋体" pitchFamily="2" charset="-122"/>
                <a:cs typeface="Times New Roman" pitchFamily="18" charset="0"/>
              </a:rPr>
              <a:t>。</a:t>
            </a:r>
            <a:endParaRPr lang="zh-CN" altLang="en-US" sz="2400" dirty="0">
              <a:solidFill>
                <a:srgbClr val="000066"/>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11319238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3.2.2  </a:t>
            </a:r>
            <a:r>
              <a:rPr lang="zh-CN" altLang="en-US" dirty="0" smtClean="0"/>
              <a:t>动</a:t>
            </a:r>
            <a:r>
              <a:rPr lang="zh-CN" altLang="zh-CN" dirty="0" smtClean="0"/>
              <a:t>态</a:t>
            </a:r>
            <a:r>
              <a:rPr lang="en-US" altLang="zh-CN" dirty="0" smtClean="0"/>
              <a:t>RAM</a:t>
            </a:r>
            <a:r>
              <a:rPr lang="zh-CN" altLang="zh-CN" dirty="0" smtClean="0"/>
              <a:t>（</a:t>
            </a:r>
            <a:r>
              <a:rPr lang="en-US" altLang="zh-CN" dirty="0" smtClean="0"/>
              <a:t>DRAM</a:t>
            </a:r>
            <a:r>
              <a:rPr lang="zh-CN" altLang="zh-CN" dirty="0" smtClean="0"/>
              <a:t>）</a:t>
            </a:r>
            <a:endParaRPr lang="zh-CN" altLang="en-US" dirty="0"/>
          </a:p>
        </p:txBody>
      </p:sp>
      <p:sp>
        <p:nvSpPr>
          <p:cNvPr id="3" name="标题 2"/>
          <p:cNvSpPr>
            <a:spLocks noGrp="1"/>
          </p:cNvSpPr>
          <p:nvPr>
            <p:ph type="title"/>
          </p:nvPr>
        </p:nvSpPr>
        <p:spPr>
          <a:xfrm>
            <a:off x="540000" y="1196752"/>
            <a:ext cx="3316934"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cs typeface="+mn-cs"/>
              </a:rPr>
              <a:t>3</a:t>
            </a:r>
            <a:r>
              <a:rPr lang="zh-CN" altLang="zh-CN" sz="3200" b="0" spc="0" dirty="0">
                <a:solidFill>
                  <a:schemeClr val="tx1"/>
                </a:solidFill>
                <a:latin typeface="黑体" pitchFamily="49" charset="-122"/>
                <a:ea typeface="黑体" pitchFamily="49" charset="-122"/>
                <a:cs typeface="+mn-cs"/>
              </a:rPr>
              <a:t>．典型</a:t>
            </a:r>
            <a:r>
              <a:rPr lang="en-US" altLang="zh-CN" sz="3200" b="0" spc="0" dirty="0">
                <a:solidFill>
                  <a:schemeClr val="tx1"/>
                </a:solidFill>
                <a:latin typeface="黑体" pitchFamily="49" charset="-122"/>
                <a:ea typeface="黑体" pitchFamily="49" charset="-122"/>
                <a:cs typeface="+mn-cs"/>
              </a:rPr>
              <a:t>DRAM</a:t>
            </a:r>
            <a:r>
              <a:rPr lang="zh-CN" altLang="zh-CN" sz="3200" b="0" spc="0" dirty="0">
                <a:solidFill>
                  <a:schemeClr val="tx1"/>
                </a:solidFill>
                <a:latin typeface="黑体" pitchFamily="49" charset="-122"/>
                <a:ea typeface="黑体" pitchFamily="49" charset="-122"/>
                <a:cs typeface="+mn-cs"/>
              </a:rPr>
              <a:t>芯片</a:t>
            </a:r>
          </a:p>
        </p:txBody>
      </p:sp>
      <p:sp>
        <p:nvSpPr>
          <p:cNvPr id="39" name="矩形 38"/>
          <p:cNvSpPr/>
          <p:nvPr/>
        </p:nvSpPr>
        <p:spPr>
          <a:xfrm>
            <a:off x="323528" y="1916589"/>
            <a:ext cx="8496944" cy="936347"/>
          </a:xfrm>
          <a:prstGeom prst="rect">
            <a:avLst/>
          </a:prstGeom>
          <a:noFill/>
        </p:spPr>
        <p:txBody>
          <a:bodyPr wrap="square" rtlCol="0">
            <a:spAutoFit/>
          </a:bodyPr>
          <a:lstStyle/>
          <a:p>
            <a:pPr algn="just">
              <a:lnSpc>
                <a:spcPct val="120000"/>
              </a:lnSpc>
            </a:pPr>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a:solidFill>
                  <a:srgbClr val="000066"/>
                </a:solidFill>
                <a:latin typeface="Times New Roman" pitchFamily="18" charset="0"/>
                <a:ea typeface="宋体" pitchFamily="2" charset="-122"/>
                <a:cs typeface="Times New Roman" pitchFamily="18" charset="0"/>
              </a:rPr>
              <a:t>常用的</a:t>
            </a:r>
            <a:r>
              <a:rPr lang="en-US" altLang="zh-CN" sz="2400" dirty="0">
                <a:solidFill>
                  <a:srgbClr val="000066"/>
                </a:solidFill>
                <a:latin typeface="Times New Roman" pitchFamily="18" charset="0"/>
                <a:ea typeface="宋体" pitchFamily="2" charset="-122"/>
                <a:cs typeface="Times New Roman" pitchFamily="18" charset="0"/>
              </a:rPr>
              <a:t>DRAM</a:t>
            </a:r>
            <a:r>
              <a:rPr lang="zh-CN" altLang="zh-CN" sz="2400" dirty="0">
                <a:solidFill>
                  <a:srgbClr val="000066"/>
                </a:solidFill>
                <a:latin typeface="Times New Roman" pitchFamily="18" charset="0"/>
                <a:ea typeface="宋体" pitchFamily="2" charset="-122"/>
                <a:cs typeface="Times New Roman" pitchFamily="18" charset="0"/>
              </a:rPr>
              <a:t>芯片有</a:t>
            </a:r>
            <a:r>
              <a:rPr lang="en-US" altLang="zh-CN" sz="2400" dirty="0">
                <a:solidFill>
                  <a:srgbClr val="000066"/>
                </a:solidFill>
                <a:latin typeface="Times New Roman" pitchFamily="18" charset="0"/>
                <a:ea typeface="宋体" pitchFamily="2" charset="-122"/>
                <a:cs typeface="Times New Roman" pitchFamily="18" charset="0"/>
              </a:rPr>
              <a:t>64K</a:t>
            </a:r>
            <a:r>
              <a:rPr lang="zh-CN" altLang="zh-CN" sz="2400" dirty="0">
                <a:solidFill>
                  <a:srgbClr val="000066"/>
                </a:solidFill>
                <a:latin typeface="Times New Roman" pitchFamily="18" charset="0"/>
                <a:ea typeface="宋体" pitchFamily="2" charset="-122"/>
                <a:cs typeface="Times New Roman" pitchFamily="18" charset="0"/>
              </a:rPr>
              <a:t>×</a:t>
            </a:r>
            <a:r>
              <a:rPr lang="en-US" altLang="zh-CN" sz="2400" dirty="0">
                <a:solidFill>
                  <a:srgbClr val="000066"/>
                </a:solidFill>
                <a:latin typeface="Times New Roman" pitchFamily="18" charset="0"/>
                <a:ea typeface="宋体" pitchFamily="2" charset="-122"/>
                <a:cs typeface="Times New Roman" pitchFamily="18" charset="0"/>
              </a:rPr>
              <a:t>1</a:t>
            </a:r>
            <a:r>
              <a:rPr lang="zh-CN" altLang="zh-CN" sz="2400" dirty="0">
                <a:solidFill>
                  <a:srgbClr val="000066"/>
                </a:solidFill>
                <a:latin typeface="Times New Roman" pitchFamily="18" charset="0"/>
                <a:ea typeface="宋体" pitchFamily="2" charset="-122"/>
                <a:cs typeface="Times New Roman" pitchFamily="18" charset="0"/>
              </a:rPr>
              <a:t>位、</a:t>
            </a:r>
            <a:r>
              <a:rPr lang="en-US" altLang="zh-CN" sz="2400" dirty="0">
                <a:solidFill>
                  <a:srgbClr val="000066"/>
                </a:solidFill>
                <a:latin typeface="Times New Roman" pitchFamily="18" charset="0"/>
                <a:ea typeface="宋体" pitchFamily="2" charset="-122"/>
                <a:cs typeface="Times New Roman" pitchFamily="18" charset="0"/>
              </a:rPr>
              <a:t>64K</a:t>
            </a:r>
            <a:r>
              <a:rPr lang="zh-CN" altLang="zh-CN" sz="2400" dirty="0">
                <a:solidFill>
                  <a:srgbClr val="000066"/>
                </a:solidFill>
                <a:latin typeface="Times New Roman" pitchFamily="18" charset="0"/>
                <a:ea typeface="宋体" pitchFamily="2" charset="-122"/>
                <a:cs typeface="Times New Roman" pitchFamily="18" charset="0"/>
              </a:rPr>
              <a:t>×</a:t>
            </a:r>
            <a:r>
              <a:rPr lang="en-US" altLang="zh-CN" sz="2400" dirty="0">
                <a:solidFill>
                  <a:srgbClr val="000066"/>
                </a:solidFill>
                <a:latin typeface="Times New Roman" pitchFamily="18" charset="0"/>
                <a:ea typeface="宋体" pitchFamily="2" charset="-122"/>
                <a:cs typeface="Times New Roman" pitchFamily="18" charset="0"/>
              </a:rPr>
              <a:t>4</a:t>
            </a:r>
            <a:r>
              <a:rPr lang="zh-CN" altLang="zh-CN" sz="2400" dirty="0">
                <a:solidFill>
                  <a:srgbClr val="000066"/>
                </a:solidFill>
                <a:latin typeface="Times New Roman" pitchFamily="18" charset="0"/>
                <a:ea typeface="宋体" pitchFamily="2" charset="-122"/>
                <a:cs typeface="Times New Roman" pitchFamily="18" charset="0"/>
              </a:rPr>
              <a:t>位、</a:t>
            </a:r>
            <a:r>
              <a:rPr lang="en-US" altLang="zh-CN" sz="2400" dirty="0">
                <a:solidFill>
                  <a:srgbClr val="000066"/>
                </a:solidFill>
                <a:latin typeface="Times New Roman" pitchFamily="18" charset="0"/>
                <a:ea typeface="宋体" pitchFamily="2" charset="-122"/>
                <a:cs typeface="Times New Roman" pitchFamily="18" charset="0"/>
              </a:rPr>
              <a:t>256K</a:t>
            </a:r>
            <a:r>
              <a:rPr lang="zh-CN" altLang="zh-CN" sz="2400" dirty="0">
                <a:solidFill>
                  <a:srgbClr val="000066"/>
                </a:solidFill>
                <a:latin typeface="Times New Roman" pitchFamily="18" charset="0"/>
                <a:ea typeface="宋体" pitchFamily="2" charset="-122"/>
                <a:cs typeface="Times New Roman" pitchFamily="18" charset="0"/>
              </a:rPr>
              <a:t>×</a:t>
            </a:r>
            <a:r>
              <a:rPr lang="en-US" altLang="zh-CN" sz="2400" dirty="0">
                <a:solidFill>
                  <a:srgbClr val="000066"/>
                </a:solidFill>
                <a:latin typeface="Times New Roman" pitchFamily="18" charset="0"/>
                <a:ea typeface="宋体" pitchFamily="2" charset="-122"/>
                <a:cs typeface="Times New Roman" pitchFamily="18" charset="0"/>
              </a:rPr>
              <a:t>1</a:t>
            </a:r>
            <a:r>
              <a:rPr lang="zh-CN" altLang="zh-CN" sz="2400" dirty="0">
                <a:solidFill>
                  <a:srgbClr val="000066"/>
                </a:solidFill>
                <a:latin typeface="Times New Roman" pitchFamily="18" charset="0"/>
                <a:ea typeface="宋体" pitchFamily="2" charset="-122"/>
                <a:cs typeface="Times New Roman" pitchFamily="18" charset="0"/>
              </a:rPr>
              <a:t>位、</a:t>
            </a:r>
            <a:r>
              <a:rPr lang="en-US" altLang="zh-CN" sz="2400" dirty="0">
                <a:solidFill>
                  <a:srgbClr val="000066"/>
                </a:solidFill>
                <a:latin typeface="Times New Roman" pitchFamily="18" charset="0"/>
                <a:ea typeface="宋体" pitchFamily="2" charset="-122"/>
                <a:cs typeface="Times New Roman" pitchFamily="18" charset="0"/>
              </a:rPr>
              <a:t>256K</a:t>
            </a:r>
            <a:r>
              <a:rPr lang="zh-CN" altLang="zh-CN" sz="2400" dirty="0">
                <a:solidFill>
                  <a:srgbClr val="000066"/>
                </a:solidFill>
                <a:latin typeface="Times New Roman" pitchFamily="18" charset="0"/>
                <a:ea typeface="宋体" pitchFamily="2" charset="-122"/>
                <a:cs typeface="Times New Roman" pitchFamily="18" charset="0"/>
              </a:rPr>
              <a:t>×</a:t>
            </a:r>
            <a:r>
              <a:rPr lang="en-US" altLang="zh-CN" sz="2400" dirty="0">
                <a:solidFill>
                  <a:srgbClr val="000066"/>
                </a:solidFill>
                <a:latin typeface="Times New Roman" pitchFamily="18" charset="0"/>
                <a:ea typeface="宋体" pitchFamily="2" charset="-122"/>
                <a:cs typeface="Times New Roman" pitchFamily="18" charset="0"/>
              </a:rPr>
              <a:t>4</a:t>
            </a:r>
            <a:r>
              <a:rPr lang="zh-CN" altLang="zh-CN" sz="2400" dirty="0">
                <a:solidFill>
                  <a:srgbClr val="000066"/>
                </a:solidFill>
                <a:latin typeface="Times New Roman" pitchFamily="18" charset="0"/>
                <a:ea typeface="宋体" pitchFamily="2" charset="-122"/>
                <a:cs typeface="Times New Roman" pitchFamily="18" charset="0"/>
              </a:rPr>
              <a:t>位、</a:t>
            </a:r>
            <a:r>
              <a:rPr lang="en-US" altLang="zh-CN" sz="2400" dirty="0">
                <a:solidFill>
                  <a:srgbClr val="000066"/>
                </a:solidFill>
                <a:latin typeface="Times New Roman" pitchFamily="18" charset="0"/>
                <a:ea typeface="宋体" pitchFamily="2" charset="-122"/>
                <a:cs typeface="Times New Roman" pitchFamily="18" charset="0"/>
              </a:rPr>
              <a:t>1M</a:t>
            </a:r>
            <a:r>
              <a:rPr lang="zh-CN" altLang="zh-CN" sz="2400" dirty="0">
                <a:solidFill>
                  <a:srgbClr val="000066"/>
                </a:solidFill>
                <a:latin typeface="Times New Roman" pitchFamily="18" charset="0"/>
                <a:ea typeface="宋体" pitchFamily="2" charset="-122"/>
                <a:cs typeface="Times New Roman" pitchFamily="18" charset="0"/>
              </a:rPr>
              <a:t>×</a:t>
            </a:r>
            <a:r>
              <a:rPr lang="en-US" altLang="zh-CN" sz="2400" dirty="0">
                <a:solidFill>
                  <a:srgbClr val="000066"/>
                </a:solidFill>
                <a:latin typeface="Times New Roman" pitchFamily="18" charset="0"/>
                <a:ea typeface="宋体" pitchFamily="2" charset="-122"/>
                <a:cs typeface="Times New Roman" pitchFamily="18" charset="0"/>
              </a:rPr>
              <a:t>1</a:t>
            </a:r>
            <a:r>
              <a:rPr lang="zh-CN" altLang="zh-CN" sz="2400" dirty="0">
                <a:solidFill>
                  <a:srgbClr val="000066"/>
                </a:solidFill>
                <a:latin typeface="Times New Roman" pitchFamily="18" charset="0"/>
                <a:ea typeface="宋体" pitchFamily="2" charset="-122"/>
                <a:cs typeface="Times New Roman" pitchFamily="18" charset="0"/>
              </a:rPr>
              <a:t>位、</a:t>
            </a:r>
            <a:r>
              <a:rPr lang="en-US" altLang="zh-CN" sz="2400" dirty="0">
                <a:solidFill>
                  <a:srgbClr val="000066"/>
                </a:solidFill>
                <a:latin typeface="Times New Roman" pitchFamily="18" charset="0"/>
                <a:ea typeface="宋体" pitchFamily="2" charset="-122"/>
                <a:cs typeface="Times New Roman" pitchFamily="18" charset="0"/>
              </a:rPr>
              <a:t>1M</a:t>
            </a:r>
            <a:r>
              <a:rPr lang="zh-CN" altLang="zh-CN" sz="2400" dirty="0">
                <a:solidFill>
                  <a:srgbClr val="000066"/>
                </a:solidFill>
                <a:latin typeface="Times New Roman" pitchFamily="18" charset="0"/>
                <a:ea typeface="宋体" pitchFamily="2" charset="-122"/>
                <a:cs typeface="Times New Roman" pitchFamily="18" charset="0"/>
              </a:rPr>
              <a:t>×</a:t>
            </a:r>
            <a:r>
              <a:rPr lang="en-US" altLang="zh-CN" sz="2400" dirty="0">
                <a:solidFill>
                  <a:srgbClr val="000066"/>
                </a:solidFill>
                <a:latin typeface="Times New Roman" pitchFamily="18" charset="0"/>
                <a:ea typeface="宋体" pitchFamily="2" charset="-122"/>
                <a:cs typeface="Times New Roman" pitchFamily="18" charset="0"/>
              </a:rPr>
              <a:t>4</a:t>
            </a:r>
            <a:r>
              <a:rPr lang="zh-CN" altLang="zh-CN" sz="2400" dirty="0">
                <a:solidFill>
                  <a:srgbClr val="000066"/>
                </a:solidFill>
                <a:latin typeface="Times New Roman" pitchFamily="18" charset="0"/>
                <a:ea typeface="宋体" pitchFamily="2" charset="-122"/>
                <a:cs typeface="Times New Roman" pitchFamily="18" charset="0"/>
              </a:rPr>
              <a:t>位、</a:t>
            </a:r>
            <a:r>
              <a:rPr lang="en-US" altLang="zh-CN" sz="2400" dirty="0">
                <a:solidFill>
                  <a:srgbClr val="000066"/>
                </a:solidFill>
                <a:latin typeface="Times New Roman" pitchFamily="18" charset="0"/>
                <a:ea typeface="宋体" pitchFamily="2" charset="-122"/>
                <a:cs typeface="Times New Roman" pitchFamily="18" charset="0"/>
              </a:rPr>
              <a:t>4M</a:t>
            </a:r>
            <a:r>
              <a:rPr lang="zh-CN" altLang="zh-CN" sz="2400" dirty="0">
                <a:solidFill>
                  <a:srgbClr val="000066"/>
                </a:solidFill>
                <a:latin typeface="Times New Roman" pitchFamily="18" charset="0"/>
                <a:ea typeface="宋体" pitchFamily="2" charset="-122"/>
                <a:cs typeface="Times New Roman" pitchFamily="18" charset="0"/>
              </a:rPr>
              <a:t>×</a:t>
            </a:r>
            <a:r>
              <a:rPr lang="en-US" altLang="zh-CN" sz="2400" dirty="0">
                <a:solidFill>
                  <a:srgbClr val="000066"/>
                </a:solidFill>
                <a:latin typeface="Times New Roman" pitchFamily="18" charset="0"/>
                <a:ea typeface="宋体" pitchFamily="2" charset="-122"/>
                <a:cs typeface="Times New Roman" pitchFamily="18" charset="0"/>
              </a:rPr>
              <a:t>4</a:t>
            </a:r>
            <a:r>
              <a:rPr lang="zh-CN" altLang="zh-CN" sz="2400" dirty="0">
                <a:solidFill>
                  <a:srgbClr val="000066"/>
                </a:solidFill>
                <a:latin typeface="Times New Roman" pitchFamily="18" charset="0"/>
                <a:ea typeface="宋体" pitchFamily="2" charset="-122"/>
                <a:cs typeface="Times New Roman" pitchFamily="18" charset="0"/>
              </a:rPr>
              <a:t>位等。</a:t>
            </a:r>
            <a:endParaRPr lang="zh-CN" altLang="en-US" sz="2400" dirty="0">
              <a:solidFill>
                <a:srgbClr val="000066"/>
              </a:solidFill>
              <a:latin typeface="Times New Roman" pitchFamily="18" charset="0"/>
              <a:ea typeface="宋体" pitchFamily="2" charset="-122"/>
              <a:cs typeface="Times New Roman" pitchFamily="18" charset="0"/>
            </a:endParaRPr>
          </a:p>
        </p:txBody>
      </p:sp>
      <p:grpSp>
        <p:nvGrpSpPr>
          <p:cNvPr id="2" name="组合 1"/>
          <p:cNvGrpSpPr/>
          <p:nvPr/>
        </p:nvGrpSpPr>
        <p:grpSpPr>
          <a:xfrm>
            <a:off x="2051720" y="3100561"/>
            <a:ext cx="5040560" cy="3064743"/>
            <a:chOff x="2051720" y="2956545"/>
            <a:chExt cx="5040560" cy="3064743"/>
          </a:xfrm>
        </p:grpSpPr>
        <p:sp>
          <p:nvSpPr>
            <p:cNvPr id="37" name="矩形 36"/>
            <p:cNvSpPr/>
            <p:nvPr/>
          </p:nvSpPr>
          <p:spPr>
            <a:xfrm>
              <a:off x="2051720" y="2956545"/>
              <a:ext cx="5040560" cy="3064743"/>
            </a:xfrm>
            <a:prstGeom prst="rect">
              <a:avLst/>
            </a:prstGeom>
            <a:solidFill>
              <a:schemeClr val="bg1"/>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Group 82"/>
            <p:cNvGrpSpPr>
              <a:grpSpLocks/>
            </p:cNvGrpSpPr>
            <p:nvPr/>
          </p:nvGrpSpPr>
          <p:grpSpPr bwMode="auto">
            <a:xfrm>
              <a:off x="2590800" y="3140968"/>
              <a:ext cx="3962400" cy="2827338"/>
              <a:chOff x="2592" y="1776"/>
              <a:chExt cx="2496" cy="1781"/>
            </a:xfrm>
          </p:grpSpPr>
          <p:sp>
            <p:nvSpPr>
              <p:cNvPr id="7" name="Text Box 66"/>
              <p:cNvSpPr txBox="1">
                <a:spLocks noChangeArrowheads="1"/>
              </p:cNvSpPr>
              <p:nvPr/>
            </p:nvSpPr>
            <p:spPr bwMode="auto">
              <a:xfrm>
                <a:off x="3200" y="3305"/>
                <a:ext cx="1259"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latin typeface="Times New Roman" pitchFamily="18" charset="0"/>
                    <a:ea typeface="黑体" pitchFamily="49" charset="-122"/>
                    <a:cs typeface="Times New Roman" pitchFamily="18" charset="0"/>
                  </a:rPr>
                  <a:t>Intel 2164</a:t>
                </a:r>
                <a:r>
                  <a:rPr lang="zh-CN" altLang="en-US" sz="2000" dirty="0">
                    <a:latin typeface="Times New Roman" pitchFamily="18" charset="0"/>
                    <a:ea typeface="黑体" pitchFamily="49" charset="-122"/>
                    <a:cs typeface="Times New Roman" pitchFamily="18" charset="0"/>
                  </a:rPr>
                  <a:t>引脚图</a:t>
                </a:r>
              </a:p>
            </p:txBody>
          </p:sp>
          <p:grpSp>
            <p:nvGrpSpPr>
              <p:cNvPr id="8" name="Group 81"/>
              <p:cNvGrpSpPr>
                <a:grpSpLocks/>
              </p:cNvGrpSpPr>
              <p:nvPr/>
            </p:nvGrpSpPr>
            <p:grpSpPr bwMode="auto">
              <a:xfrm>
                <a:off x="2592" y="1776"/>
                <a:ext cx="2496" cy="1488"/>
                <a:chOff x="2592" y="1632"/>
                <a:chExt cx="2496" cy="1488"/>
              </a:xfrm>
            </p:grpSpPr>
            <p:sp>
              <p:nvSpPr>
                <p:cNvPr id="9" name="Text Box 43"/>
                <p:cNvSpPr txBox="1">
                  <a:spLocks noChangeArrowheads="1"/>
                </p:cNvSpPr>
                <p:nvPr/>
              </p:nvSpPr>
              <p:spPr bwMode="auto">
                <a:xfrm>
                  <a:off x="2592" y="1635"/>
                  <a:ext cx="576" cy="1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buFontTx/>
                    <a:buNone/>
                  </a:pPr>
                  <a:r>
                    <a:rPr lang="en-US" altLang="zh-CN" sz="1800" dirty="0">
                      <a:solidFill>
                        <a:schemeClr val="tx1"/>
                      </a:solidFill>
                      <a:latin typeface="Times New Roman" pitchFamily="18" charset="0"/>
                    </a:rPr>
                    <a:t>NC</a:t>
                  </a:r>
                </a:p>
                <a:p>
                  <a:pPr algn="r">
                    <a:buFontTx/>
                    <a:buNone/>
                  </a:pPr>
                  <a:r>
                    <a:rPr lang="en-US" altLang="zh-CN" sz="1800" dirty="0">
                      <a:solidFill>
                        <a:schemeClr val="tx1"/>
                      </a:solidFill>
                      <a:latin typeface="Times New Roman" pitchFamily="18" charset="0"/>
                    </a:rPr>
                    <a:t>Din</a:t>
                  </a:r>
                </a:p>
                <a:p>
                  <a:pPr algn="r">
                    <a:buFontTx/>
                    <a:buNone/>
                  </a:pPr>
                  <a:r>
                    <a:rPr lang="en-US" altLang="zh-CN" sz="1800" dirty="0">
                      <a:solidFill>
                        <a:schemeClr val="tx1"/>
                      </a:solidFill>
                      <a:latin typeface="Times New Roman" pitchFamily="18" charset="0"/>
                    </a:rPr>
                    <a:t>WE</a:t>
                  </a:r>
                </a:p>
                <a:p>
                  <a:pPr algn="r">
                    <a:buFontTx/>
                    <a:buNone/>
                  </a:pPr>
                  <a:r>
                    <a:rPr lang="en-US" altLang="zh-CN" sz="1800" dirty="0">
                      <a:solidFill>
                        <a:schemeClr val="tx1"/>
                      </a:solidFill>
                      <a:latin typeface="Times New Roman" pitchFamily="18" charset="0"/>
                    </a:rPr>
                    <a:t>RAS</a:t>
                  </a:r>
                </a:p>
                <a:p>
                  <a:pPr algn="r">
                    <a:buFontTx/>
                    <a:buNone/>
                  </a:pPr>
                  <a:r>
                    <a:rPr lang="en-US" altLang="zh-CN" sz="1800" dirty="0">
                      <a:solidFill>
                        <a:schemeClr val="tx1"/>
                      </a:solidFill>
                      <a:latin typeface="Times New Roman" pitchFamily="18" charset="0"/>
                    </a:rPr>
                    <a:t>A0</a:t>
                  </a:r>
                </a:p>
                <a:p>
                  <a:pPr algn="r">
                    <a:buFontTx/>
                    <a:buNone/>
                  </a:pPr>
                  <a:r>
                    <a:rPr lang="en-US" altLang="zh-CN" sz="1800" dirty="0">
                      <a:solidFill>
                        <a:schemeClr val="tx1"/>
                      </a:solidFill>
                      <a:latin typeface="Times New Roman" pitchFamily="18" charset="0"/>
                    </a:rPr>
                    <a:t>A1</a:t>
                  </a:r>
                </a:p>
                <a:p>
                  <a:pPr algn="r">
                    <a:buFontTx/>
                    <a:buNone/>
                  </a:pPr>
                  <a:r>
                    <a:rPr lang="en-US" altLang="zh-CN" sz="1800" dirty="0">
                      <a:solidFill>
                        <a:schemeClr val="tx1"/>
                      </a:solidFill>
                      <a:latin typeface="Times New Roman" pitchFamily="18" charset="0"/>
                    </a:rPr>
                    <a:t>A2</a:t>
                  </a:r>
                </a:p>
                <a:p>
                  <a:pPr algn="r">
                    <a:buFontTx/>
                    <a:buNone/>
                  </a:pPr>
                  <a:r>
                    <a:rPr lang="en-US" altLang="zh-CN" sz="1800" dirty="0" err="1">
                      <a:solidFill>
                        <a:schemeClr val="tx1"/>
                      </a:solidFill>
                      <a:latin typeface="Times New Roman" pitchFamily="18" charset="0"/>
                    </a:rPr>
                    <a:t>Vcc</a:t>
                  </a:r>
                  <a:endParaRPr lang="en-US" altLang="zh-CN" sz="1800" dirty="0">
                    <a:solidFill>
                      <a:schemeClr val="tx1"/>
                    </a:solidFill>
                    <a:latin typeface="Times New Roman" pitchFamily="18" charset="0"/>
                  </a:endParaRPr>
                </a:p>
              </p:txBody>
            </p:sp>
            <p:sp>
              <p:nvSpPr>
                <p:cNvPr id="10" name="Text Box 44"/>
                <p:cNvSpPr txBox="1">
                  <a:spLocks noChangeArrowheads="1"/>
                </p:cNvSpPr>
                <p:nvPr/>
              </p:nvSpPr>
              <p:spPr bwMode="auto">
                <a:xfrm>
                  <a:off x="4512" y="1635"/>
                  <a:ext cx="576" cy="1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None/>
                  </a:pPr>
                  <a:r>
                    <a:rPr lang="en-US" altLang="zh-CN" sz="1800" dirty="0" err="1">
                      <a:solidFill>
                        <a:schemeClr val="tx1"/>
                      </a:solidFill>
                      <a:latin typeface="Times New Roman" pitchFamily="18" charset="0"/>
                    </a:rPr>
                    <a:t>Vss</a:t>
                  </a:r>
                  <a:endParaRPr lang="en-US" altLang="zh-CN" sz="1800" dirty="0">
                    <a:solidFill>
                      <a:schemeClr val="tx1"/>
                    </a:solidFill>
                    <a:latin typeface="Times New Roman" pitchFamily="18" charset="0"/>
                  </a:endParaRPr>
                </a:p>
                <a:p>
                  <a:pPr algn="l">
                    <a:buFontTx/>
                    <a:buNone/>
                  </a:pPr>
                  <a:r>
                    <a:rPr lang="en-US" altLang="zh-CN" sz="1800" dirty="0">
                      <a:solidFill>
                        <a:schemeClr val="tx1"/>
                      </a:solidFill>
                      <a:latin typeface="Times New Roman" pitchFamily="18" charset="0"/>
                    </a:rPr>
                    <a:t>CAS</a:t>
                  </a:r>
                </a:p>
                <a:p>
                  <a:pPr algn="l">
                    <a:buFontTx/>
                    <a:buNone/>
                  </a:pPr>
                  <a:r>
                    <a:rPr lang="en-US" altLang="zh-CN" sz="1800" dirty="0" err="1">
                      <a:solidFill>
                        <a:schemeClr val="tx1"/>
                      </a:solidFill>
                      <a:latin typeface="Times New Roman" pitchFamily="18" charset="0"/>
                    </a:rPr>
                    <a:t>Dout</a:t>
                  </a:r>
                  <a:endParaRPr lang="en-US" altLang="zh-CN" sz="1800" dirty="0">
                    <a:solidFill>
                      <a:schemeClr val="tx1"/>
                    </a:solidFill>
                    <a:latin typeface="Times New Roman" pitchFamily="18" charset="0"/>
                  </a:endParaRPr>
                </a:p>
                <a:p>
                  <a:pPr algn="l">
                    <a:buFontTx/>
                    <a:buNone/>
                  </a:pPr>
                  <a:r>
                    <a:rPr lang="en-US" altLang="zh-CN" sz="1800" dirty="0">
                      <a:solidFill>
                        <a:schemeClr val="tx1"/>
                      </a:solidFill>
                      <a:latin typeface="Times New Roman" pitchFamily="18" charset="0"/>
                    </a:rPr>
                    <a:t>A6</a:t>
                  </a:r>
                </a:p>
                <a:p>
                  <a:pPr algn="l">
                    <a:buFontTx/>
                    <a:buNone/>
                  </a:pPr>
                  <a:r>
                    <a:rPr lang="en-US" altLang="zh-CN" sz="1800" dirty="0">
                      <a:solidFill>
                        <a:schemeClr val="tx1"/>
                      </a:solidFill>
                      <a:latin typeface="Times New Roman" pitchFamily="18" charset="0"/>
                    </a:rPr>
                    <a:t>A3</a:t>
                  </a:r>
                </a:p>
                <a:p>
                  <a:pPr algn="l">
                    <a:buFontTx/>
                    <a:buNone/>
                  </a:pPr>
                  <a:r>
                    <a:rPr lang="en-US" altLang="zh-CN" sz="1800" dirty="0">
                      <a:solidFill>
                        <a:schemeClr val="tx1"/>
                      </a:solidFill>
                      <a:latin typeface="Times New Roman" pitchFamily="18" charset="0"/>
                    </a:rPr>
                    <a:t>A4</a:t>
                  </a:r>
                </a:p>
                <a:p>
                  <a:pPr algn="l">
                    <a:buFontTx/>
                    <a:buNone/>
                  </a:pPr>
                  <a:r>
                    <a:rPr lang="en-US" altLang="zh-CN" sz="1800" dirty="0">
                      <a:solidFill>
                        <a:schemeClr val="tx1"/>
                      </a:solidFill>
                      <a:latin typeface="Times New Roman" pitchFamily="18" charset="0"/>
                    </a:rPr>
                    <a:t>A5</a:t>
                  </a:r>
                </a:p>
                <a:p>
                  <a:pPr algn="l">
                    <a:buFontTx/>
                    <a:buNone/>
                  </a:pPr>
                  <a:r>
                    <a:rPr lang="en-US" altLang="zh-CN" sz="1800" dirty="0">
                      <a:solidFill>
                        <a:schemeClr val="tx1"/>
                      </a:solidFill>
                      <a:latin typeface="Times New Roman" pitchFamily="18" charset="0"/>
                    </a:rPr>
                    <a:t>A7</a:t>
                  </a:r>
                </a:p>
              </p:txBody>
            </p:sp>
            <p:sp>
              <p:nvSpPr>
                <p:cNvPr id="11" name="Rectangle 46"/>
                <p:cNvSpPr>
                  <a:spLocks noChangeArrowheads="1"/>
                </p:cNvSpPr>
                <p:nvPr/>
              </p:nvSpPr>
              <p:spPr bwMode="auto">
                <a:xfrm>
                  <a:off x="3504" y="1632"/>
                  <a:ext cx="672" cy="14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12" name="Group 74"/>
                <p:cNvGrpSpPr>
                  <a:grpSpLocks/>
                </p:cNvGrpSpPr>
                <p:nvPr/>
              </p:nvGrpSpPr>
              <p:grpSpPr bwMode="auto">
                <a:xfrm>
                  <a:off x="3168" y="1750"/>
                  <a:ext cx="336" cy="1232"/>
                  <a:chOff x="720" y="1667"/>
                  <a:chExt cx="240" cy="1008"/>
                </a:xfrm>
              </p:grpSpPr>
              <p:sp>
                <p:nvSpPr>
                  <p:cNvPr id="28" name="Line 47"/>
                  <p:cNvSpPr>
                    <a:spLocks noChangeShapeType="1"/>
                  </p:cNvSpPr>
                  <p:nvPr/>
                </p:nvSpPr>
                <p:spPr bwMode="auto">
                  <a:xfrm>
                    <a:off x="720" y="1667"/>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9" name="Line 55"/>
                  <p:cNvSpPr>
                    <a:spLocks noChangeShapeType="1"/>
                  </p:cNvSpPr>
                  <p:nvPr/>
                </p:nvSpPr>
                <p:spPr bwMode="auto">
                  <a:xfrm>
                    <a:off x="720" y="1811"/>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30" name="Line 56"/>
                  <p:cNvSpPr>
                    <a:spLocks noChangeShapeType="1"/>
                  </p:cNvSpPr>
                  <p:nvPr/>
                </p:nvSpPr>
                <p:spPr bwMode="auto">
                  <a:xfrm>
                    <a:off x="720" y="1955"/>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31" name="Line 57"/>
                  <p:cNvSpPr>
                    <a:spLocks noChangeShapeType="1"/>
                  </p:cNvSpPr>
                  <p:nvPr/>
                </p:nvSpPr>
                <p:spPr bwMode="auto">
                  <a:xfrm>
                    <a:off x="720" y="2099"/>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32" name="Line 58"/>
                  <p:cNvSpPr>
                    <a:spLocks noChangeShapeType="1"/>
                  </p:cNvSpPr>
                  <p:nvPr/>
                </p:nvSpPr>
                <p:spPr bwMode="auto">
                  <a:xfrm>
                    <a:off x="720" y="2243"/>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33" name="Line 59"/>
                  <p:cNvSpPr>
                    <a:spLocks noChangeShapeType="1"/>
                  </p:cNvSpPr>
                  <p:nvPr/>
                </p:nvSpPr>
                <p:spPr bwMode="auto">
                  <a:xfrm>
                    <a:off x="720" y="2387"/>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34" name="Line 60"/>
                  <p:cNvSpPr>
                    <a:spLocks noChangeShapeType="1"/>
                  </p:cNvSpPr>
                  <p:nvPr/>
                </p:nvSpPr>
                <p:spPr bwMode="auto">
                  <a:xfrm>
                    <a:off x="720" y="2531"/>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36" name="Line 61"/>
                  <p:cNvSpPr>
                    <a:spLocks noChangeShapeType="1"/>
                  </p:cNvSpPr>
                  <p:nvPr/>
                </p:nvSpPr>
                <p:spPr bwMode="auto">
                  <a:xfrm>
                    <a:off x="720" y="2675"/>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grpSp>
              <p:nvGrpSpPr>
                <p:cNvPr id="13" name="Group 75"/>
                <p:cNvGrpSpPr>
                  <a:grpSpLocks/>
                </p:cNvGrpSpPr>
                <p:nvPr/>
              </p:nvGrpSpPr>
              <p:grpSpPr bwMode="auto">
                <a:xfrm>
                  <a:off x="4176" y="1759"/>
                  <a:ext cx="326" cy="1217"/>
                  <a:chOff x="1632" y="1667"/>
                  <a:chExt cx="240" cy="973"/>
                </a:xfrm>
              </p:grpSpPr>
              <p:sp>
                <p:nvSpPr>
                  <p:cNvPr id="20" name="Line 48"/>
                  <p:cNvSpPr>
                    <a:spLocks noChangeShapeType="1"/>
                  </p:cNvSpPr>
                  <p:nvPr/>
                </p:nvSpPr>
                <p:spPr bwMode="auto">
                  <a:xfrm>
                    <a:off x="1632" y="1920"/>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1" name="Line 49"/>
                  <p:cNvSpPr>
                    <a:spLocks noChangeShapeType="1"/>
                  </p:cNvSpPr>
                  <p:nvPr/>
                </p:nvSpPr>
                <p:spPr bwMode="auto">
                  <a:xfrm>
                    <a:off x="1632" y="2064"/>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2" name="Line 50"/>
                  <p:cNvSpPr>
                    <a:spLocks noChangeShapeType="1"/>
                  </p:cNvSpPr>
                  <p:nvPr/>
                </p:nvSpPr>
                <p:spPr bwMode="auto">
                  <a:xfrm>
                    <a:off x="1632" y="2208"/>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3" name="Line 51"/>
                  <p:cNvSpPr>
                    <a:spLocks noChangeShapeType="1"/>
                  </p:cNvSpPr>
                  <p:nvPr/>
                </p:nvSpPr>
                <p:spPr bwMode="auto">
                  <a:xfrm>
                    <a:off x="1632" y="2352"/>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4" name="Line 52"/>
                  <p:cNvSpPr>
                    <a:spLocks noChangeShapeType="1"/>
                  </p:cNvSpPr>
                  <p:nvPr/>
                </p:nvSpPr>
                <p:spPr bwMode="auto">
                  <a:xfrm flipH="1">
                    <a:off x="1632" y="2640"/>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5" name="Line 53"/>
                  <p:cNvSpPr>
                    <a:spLocks noChangeShapeType="1"/>
                  </p:cNvSpPr>
                  <p:nvPr/>
                </p:nvSpPr>
                <p:spPr bwMode="auto">
                  <a:xfrm flipH="1">
                    <a:off x="1632" y="1667"/>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6" name="Line 54"/>
                  <p:cNvSpPr>
                    <a:spLocks noChangeShapeType="1"/>
                  </p:cNvSpPr>
                  <p:nvPr/>
                </p:nvSpPr>
                <p:spPr bwMode="auto">
                  <a:xfrm>
                    <a:off x="1632" y="2496"/>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7" name="Line 62"/>
                  <p:cNvSpPr>
                    <a:spLocks noChangeShapeType="1"/>
                  </p:cNvSpPr>
                  <p:nvPr/>
                </p:nvSpPr>
                <p:spPr bwMode="auto">
                  <a:xfrm>
                    <a:off x="1632" y="1776"/>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sp>
              <p:nvSpPr>
                <p:cNvPr id="14" name="Text Box 63"/>
                <p:cNvSpPr txBox="1">
                  <a:spLocks noChangeArrowheads="1"/>
                </p:cNvSpPr>
                <p:nvPr/>
              </p:nvSpPr>
              <p:spPr bwMode="auto">
                <a:xfrm>
                  <a:off x="3512" y="1658"/>
                  <a:ext cx="288" cy="1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US" altLang="zh-CN" sz="1800" dirty="0">
                      <a:solidFill>
                        <a:schemeClr val="tx1"/>
                      </a:solidFill>
                      <a:latin typeface="Times New Roman" pitchFamily="18" charset="0"/>
                    </a:rPr>
                    <a:t>1</a:t>
                  </a:r>
                </a:p>
                <a:p>
                  <a:pPr>
                    <a:buFontTx/>
                    <a:buNone/>
                  </a:pPr>
                  <a:r>
                    <a:rPr lang="en-US" altLang="zh-CN" sz="1800" dirty="0">
                      <a:solidFill>
                        <a:schemeClr val="tx1"/>
                      </a:solidFill>
                      <a:latin typeface="Times New Roman" pitchFamily="18" charset="0"/>
                    </a:rPr>
                    <a:t>2</a:t>
                  </a:r>
                </a:p>
                <a:p>
                  <a:pPr>
                    <a:buFontTx/>
                    <a:buNone/>
                  </a:pPr>
                  <a:r>
                    <a:rPr lang="en-US" altLang="zh-CN" sz="1800" dirty="0">
                      <a:solidFill>
                        <a:schemeClr val="tx1"/>
                      </a:solidFill>
                      <a:latin typeface="Times New Roman" pitchFamily="18" charset="0"/>
                    </a:rPr>
                    <a:t>3</a:t>
                  </a:r>
                </a:p>
                <a:p>
                  <a:pPr>
                    <a:buFontTx/>
                    <a:buNone/>
                  </a:pPr>
                  <a:r>
                    <a:rPr lang="en-US" altLang="zh-CN" sz="1800" dirty="0">
                      <a:solidFill>
                        <a:schemeClr val="tx1"/>
                      </a:solidFill>
                      <a:latin typeface="Times New Roman" pitchFamily="18" charset="0"/>
                    </a:rPr>
                    <a:t>4</a:t>
                  </a:r>
                </a:p>
                <a:p>
                  <a:pPr>
                    <a:buFontTx/>
                    <a:buNone/>
                  </a:pPr>
                  <a:r>
                    <a:rPr lang="en-US" altLang="zh-CN" sz="1800" dirty="0">
                      <a:solidFill>
                        <a:schemeClr val="tx1"/>
                      </a:solidFill>
                      <a:latin typeface="Times New Roman" pitchFamily="18" charset="0"/>
                    </a:rPr>
                    <a:t>5</a:t>
                  </a:r>
                </a:p>
                <a:p>
                  <a:pPr>
                    <a:buFontTx/>
                    <a:buNone/>
                  </a:pPr>
                  <a:r>
                    <a:rPr lang="en-US" altLang="zh-CN" sz="1800" dirty="0">
                      <a:solidFill>
                        <a:schemeClr val="tx1"/>
                      </a:solidFill>
                      <a:latin typeface="Times New Roman" pitchFamily="18" charset="0"/>
                    </a:rPr>
                    <a:t>6</a:t>
                  </a:r>
                </a:p>
                <a:p>
                  <a:pPr>
                    <a:buFontTx/>
                    <a:buNone/>
                  </a:pPr>
                  <a:r>
                    <a:rPr lang="en-US" altLang="zh-CN" sz="1800" dirty="0">
                      <a:solidFill>
                        <a:schemeClr val="tx1"/>
                      </a:solidFill>
                      <a:latin typeface="Times New Roman" pitchFamily="18" charset="0"/>
                    </a:rPr>
                    <a:t>7</a:t>
                  </a:r>
                </a:p>
                <a:p>
                  <a:pPr>
                    <a:buFontTx/>
                    <a:buNone/>
                  </a:pPr>
                  <a:r>
                    <a:rPr lang="en-US" altLang="zh-CN" sz="1800" dirty="0">
                      <a:solidFill>
                        <a:schemeClr val="tx1"/>
                      </a:solidFill>
                      <a:latin typeface="Times New Roman" pitchFamily="18" charset="0"/>
                    </a:rPr>
                    <a:t>8</a:t>
                  </a:r>
                </a:p>
              </p:txBody>
            </p:sp>
            <p:sp>
              <p:nvSpPr>
                <p:cNvPr id="15" name="Line 65"/>
                <p:cNvSpPr>
                  <a:spLocks noChangeShapeType="1"/>
                </p:cNvSpPr>
                <p:nvPr/>
              </p:nvSpPr>
              <p:spPr bwMode="auto">
                <a:xfrm>
                  <a:off x="2869" y="2018"/>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6" name="Text Box 69"/>
                <p:cNvSpPr txBox="1">
                  <a:spLocks noChangeArrowheads="1"/>
                </p:cNvSpPr>
                <p:nvPr/>
              </p:nvSpPr>
              <p:spPr bwMode="auto">
                <a:xfrm>
                  <a:off x="3891" y="1656"/>
                  <a:ext cx="288" cy="1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buFontTx/>
                    <a:buNone/>
                  </a:pPr>
                  <a:r>
                    <a:rPr lang="en-US" altLang="zh-CN" sz="1800" dirty="0">
                      <a:solidFill>
                        <a:schemeClr val="tx1"/>
                      </a:solidFill>
                      <a:latin typeface="Times New Roman" pitchFamily="18" charset="0"/>
                    </a:rPr>
                    <a:t>16</a:t>
                  </a:r>
                </a:p>
                <a:p>
                  <a:pPr algn="r">
                    <a:buFontTx/>
                    <a:buNone/>
                  </a:pPr>
                  <a:r>
                    <a:rPr lang="en-US" altLang="zh-CN" sz="1800" dirty="0">
                      <a:solidFill>
                        <a:schemeClr val="tx1"/>
                      </a:solidFill>
                      <a:latin typeface="Times New Roman" pitchFamily="18" charset="0"/>
                    </a:rPr>
                    <a:t>15</a:t>
                  </a:r>
                </a:p>
                <a:p>
                  <a:pPr algn="r">
                    <a:buFontTx/>
                    <a:buNone/>
                  </a:pPr>
                  <a:r>
                    <a:rPr lang="en-US" altLang="zh-CN" sz="1800" dirty="0">
                      <a:solidFill>
                        <a:schemeClr val="tx1"/>
                      </a:solidFill>
                      <a:latin typeface="Times New Roman" pitchFamily="18" charset="0"/>
                    </a:rPr>
                    <a:t>14</a:t>
                  </a:r>
                </a:p>
                <a:p>
                  <a:pPr algn="r">
                    <a:buFontTx/>
                    <a:buNone/>
                  </a:pPr>
                  <a:r>
                    <a:rPr lang="en-US" altLang="zh-CN" sz="1800" dirty="0">
                      <a:solidFill>
                        <a:schemeClr val="tx1"/>
                      </a:solidFill>
                      <a:latin typeface="Times New Roman" pitchFamily="18" charset="0"/>
                    </a:rPr>
                    <a:t>13</a:t>
                  </a:r>
                </a:p>
                <a:p>
                  <a:pPr algn="r">
                    <a:buFontTx/>
                    <a:buNone/>
                  </a:pPr>
                  <a:r>
                    <a:rPr lang="en-US" altLang="zh-CN" sz="1800" dirty="0">
                      <a:solidFill>
                        <a:schemeClr val="tx1"/>
                      </a:solidFill>
                      <a:latin typeface="Times New Roman" pitchFamily="18" charset="0"/>
                    </a:rPr>
                    <a:t>12</a:t>
                  </a:r>
                </a:p>
                <a:p>
                  <a:pPr algn="r">
                    <a:buFontTx/>
                    <a:buNone/>
                  </a:pPr>
                  <a:r>
                    <a:rPr lang="en-US" altLang="zh-CN" sz="1800" dirty="0">
                      <a:solidFill>
                        <a:schemeClr val="tx1"/>
                      </a:solidFill>
                      <a:latin typeface="Times New Roman" pitchFamily="18" charset="0"/>
                    </a:rPr>
                    <a:t>11</a:t>
                  </a:r>
                </a:p>
                <a:p>
                  <a:pPr algn="r">
                    <a:buFontTx/>
                    <a:buNone/>
                  </a:pPr>
                  <a:r>
                    <a:rPr lang="en-US" altLang="zh-CN" sz="1800" dirty="0">
                      <a:solidFill>
                        <a:schemeClr val="tx1"/>
                      </a:solidFill>
                      <a:latin typeface="Times New Roman" pitchFamily="18" charset="0"/>
                    </a:rPr>
                    <a:t>10</a:t>
                  </a:r>
                </a:p>
                <a:p>
                  <a:pPr algn="r">
                    <a:buFontTx/>
                    <a:buNone/>
                  </a:pPr>
                  <a:r>
                    <a:rPr lang="en-US" altLang="zh-CN" sz="1800" dirty="0">
                      <a:solidFill>
                        <a:schemeClr val="tx1"/>
                      </a:solidFill>
                      <a:latin typeface="Times New Roman" pitchFamily="18" charset="0"/>
                    </a:rPr>
                    <a:t>9</a:t>
                  </a:r>
                </a:p>
              </p:txBody>
            </p:sp>
            <p:sp>
              <p:nvSpPr>
                <p:cNvPr id="17" name="Text Box 73"/>
                <p:cNvSpPr txBox="1">
                  <a:spLocks noChangeArrowheads="1"/>
                </p:cNvSpPr>
                <p:nvPr/>
              </p:nvSpPr>
              <p:spPr bwMode="auto">
                <a:xfrm>
                  <a:off x="3677" y="2033"/>
                  <a:ext cx="289" cy="607"/>
                </a:xfrm>
                <a:prstGeom prst="rect">
                  <a:avLst/>
                </a:prstGeom>
                <a:noFill/>
                <a:ln>
                  <a:noFill/>
                </a:ln>
                <a:effectLst/>
                <a:extLst>
                  <a:ext uri="{909E8E84-426E-40DD-AFC4-6F175D3DCCD1}">
                    <a14:hiddenFill xmlns:a14="http://schemas.microsoft.com/office/drawing/2010/main">
                      <a:blipFill dpi="0" rotWithShape="0">
                        <a:blip r:embed="rId2"/>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90000" tIns="46800" rIns="90000" bIns="46800">
                  <a:spAutoFit/>
                </a:bodyPr>
                <a:lstStyle/>
                <a:p>
                  <a:pPr algn="ctr" eaLnBrk="0" hangingPunct="0">
                    <a:buFontTx/>
                    <a:buNone/>
                  </a:pPr>
                  <a:r>
                    <a:rPr kumimoji="0" lang="en-US" altLang="zh-CN" sz="1800" dirty="0">
                      <a:solidFill>
                        <a:srgbClr val="FF0000"/>
                      </a:solidFill>
                      <a:latin typeface="宋体" pitchFamily="2" charset="-122"/>
                      <a:ea typeface="宋体" pitchFamily="2" charset="-122"/>
                    </a:rPr>
                    <a:t>2164</a:t>
                  </a:r>
                  <a:endParaRPr lang="en-US" altLang="zh-CN" sz="3200" dirty="0">
                    <a:latin typeface="隶书" pitchFamily="49" charset="-122"/>
                    <a:ea typeface="隶书" pitchFamily="49" charset="-122"/>
                  </a:endParaRPr>
                </a:p>
              </p:txBody>
            </p:sp>
            <p:sp>
              <p:nvSpPr>
                <p:cNvPr id="18" name="Line 77"/>
                <p:cNvSpPr>
                  <a:spLocks noChangeShapeType="1"/>
                </p:cNvSpPr>
                <p:nvPr/>
              </p:nvSpPr>
              <p:spPr bwMode="auto">
                <a:xfrm>
                  <a:off x="2811" y="2188"/>
                  <a:ext cx="27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 name="Line 78"/>
                <p:cNvSpPr>
                  <a:spLocks noChangeShapeType="1"/>
                </p:cNvSpPr>
                <p:nvPr/>
              </p:nvSpPr>
              <p:spPr bwMode="auto">
                <a:xfrm>
                  <a:off x="4573" y="1846"/>
                  <a:ext cx="27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spTree>
    <p:extLst>
      <p:ext uri="{BB962C8B-B14F-4D97-AF65-F5344CB8AC3E}">
        <p14:creationId xmlns:p14="http://schemas.microsoft.com/office/powerpoint/2010/main" val="3183458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3.2.2  </a:t>
            </a:r>
            <a:r>
              <a:rPr lang="zh-CN" altLang="en-US" dirty="0" smtClean="0"/>
              <a:t>动</a:t>
            </a:r>
            <a:r>
              <a:rPr lang="zh-CN" altLang="zh-CN" dirty="0" smtClean="0"/>
              <a:t>态</a:t>
            </a:r>
            <a:r>
              <a:rPr lang="en-US" altLang="zh-CN" dirty="0" smtClean="0"/>
              <a:t>RAM</a:t>
            </a:r>
            <a:r>
              <a:rPr lang="zh-CN" altLang="zh-CN" dirty="0" smtClean="0"/>
              <a:t>（</a:t>
            </a:r>
            <a:r>
              <a:rPr lang="en-US" altLang="zh-CN" dirty="0" smtClean="0"/>
              <a:t>DRAM</a:t>
            </a:r>
            <a:r>
              <a:rPr lang="zh-CN" altLang="zh-CN" dirty="0" smtClean="0"/>
              <a:t>）</a:t>
            </a:r>
            <a:endParaRPr lang="zh-CN" altLang="en-US" dirty="0"/>
          </a:p>
        </p:txBody>
      </p:sp>
      <p:sp>
        <p:nvSpPr>
          <p:cNvPr id="3" name="标题 2"/>
          <p:cNvSpPr>
            <a:spLocks noGrp="1"/>
          </p:cNvSpPr>
          <p:nvPr>
            <p:ph type="title"/>
          </p:nvPr>
        </p:nvSpPr>
        <p:spPr>
          <a:xfrm>
            <a:off x="540000" y="1196752"/>
            <a:ext cx="3316934"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cs typeface="+mn-cs"/>
              </a:rPr>
              <a:t>3</a:t>
            </a:r>
            <a:r>
              <a:rPr lang="zh-CN" altLang="zh-CN" sz="3200" b="0" spc="0" dirty="0">
                <a:solidFill>
                  <a:schemeClr val="tx1"/>
                </a:solidFill>
                <a:latin typeface="黑体" pitchFamily="49" charset="-122"/>
                <a:ea typeface="黑体" pitchFamily="49" charset="-122"/>
                <a:cs typeface="+mn-cs"/>
              </a:rPr>
              <a:t>．典型</a:t>
            </a:r>
            <a:r>
              <a:rPr lang="en-US" altLang="zh-CN" sz="3200" b="0" spc="0" dirty="0">
                <a:solidFill>
                  <a:schemeClr val="tx1"/>
                </a:solidFill>
                <a:latin typeface="黑体" pitchFamily="49" charset="-122"/>
                <a:ea typeface="黑体" pitchFamily="49" charset="-122"/>
                <a:cs typeface="+mn-cs"/>
              </a:rPr>
              <a:t>DRAM</a:t>
            </a:r>
            <a:r>
              <a:rPr lang="zh-CN" altLang="zh-CN" sz="3200" b="0" spc="0" dirty="0">
                <a:solidFill>
                  <a:schemeClr val="tx1"/>
                </a:solidFill>
                <a:latin typeface="黑体" pitchFamily="49" charset="-122"/>
                <a:ea typeface="黑体" pitchFamily="49" charset="-122"/>
                <a:cs typeface="+mn-cs"/>
              </a:rPr>
              <a:t>芯片</a:t>
            </a:r>
          </a:p>
        </p:txBody>
      </p:sp>
      <p:pic>
        <p:nvPicPr>
          <p:cNvPr id="31745" name="Picture 1" descr="C:\Users\Administrator\AppData\Roaming\Tencent\Users\44194298\QQ\WinTemp\RichOle\R1F}RQ@UVFTRN8)N%KD@_{W.png"/>
          <p:cNvPicPr>
            <a:picLocks noChangeAspect="1" noChangeArrowheads="1"/>
          </p:cNvPicPr>
          <p:nvPr/>
        </p:nvPicPr>
        <p:blipFill>
          <a:blip r:embed="rId2">
            <a:clrChange>
              <a:clrFrom>
                <a:srgbClr val="FFFDDB"/>
              </a:clrFrom>
              <a:clrTo>
                <a:srgbClr val="FFFDDB">
                  <a:alpha val="0"/>
                </a:srgbClr>
              </a:clrTo>
            </a:clrChang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766763" y="1858863"/>
            <a:ext cx="7610475" cy="4416996"/>
          </a:xfrm>
          <a:prstGeom prst="rect">
            <a:avLst/>
          </a:prstGeom>
          <a:noFill/>
          <a:ln w="12700">
            <a:solidFill>
              <a:srgbClr val="FFFFFF"/>
            </a:solidFill>
          </a:ln>
          <a:extLst>
            <a:ext uri="{909E8E84-426E-40DD-AFC4-6F175D3DCCD1}">
              <a14:hiddenFill xmlns:a14="http://schemas.microsoft.com/office/drawing/2010/main">
                <a:solidFill>
                  <a:srgbClr val="FFFFFF"/>
                </a:solidFill>
              </a14:hiddenFill>
            </a:ext>
          </a:extLst>
        </p:spPr>
      </p:pic>
      <p:sp>
        <p:nvSpPr>
          <p:cNvPr id="2" name="矩形 1"/>
          <p:cNvSpPr/>
          <p:nvPr/>
        </p:nvSpPr>
        <p:spPr>
          <a:xfrm>
            <a:off x="5760782" y="5877272"/>
            <a:ext cx="2512226" cy="400110"/>
          </a:xfrm>
          <a:prstGeom prst="rect">
            <a:avLst/>
          </a:prstGeom>
        </p:spPr>
        <p:txBody>
          <a:bodyPr wrap="none">
            <a:spAutoFit/>
          </a:bodyPr>
          <a:lstStyle/>
          <a:p>
            <a:r>
              <a:rPr lang="en-US" altLang="zh-CN" sz="2000" dirty="0" smtClean="0">
                <a:solidFill>
                  <a:srgbClr val="000066"/>
                </a:solidFill>
                <a:latin typeface="Times New Roman" pitchFamily="18" charset="0"/>
                <a:ea typeface="黑体" pitchFamily="49" charset="-122"/>
                <a:cs typeface="Times New Roman" pitchFamily="18" charset="0"/>
              </a:rPr>
              <a:t>Intel 2164</a:t>
            </a:r>
            <a:r>
              <a:rPr lang="zh-CN" altLang="zh-CN" sz="2000" dirty="0" smtClean="0">
                <a:solidFill>
                  <a:srgbClr val="000066"/>
                </a:solidFill>
                <a:latin typeface="Times New Roman" pitchFamily="18" charset="0"/>
                <a:ea typeface="黑体" pitchFamily="49" charset="-122"/>
                <a:cs typeface="Times New Roman" pitchFamily="18" charset="0"/>
              </a:rPr>
              <a:t>内部结构</a:t>
            </a:r>
            <a:r>
              <a:rPr lang="zh-CN" altLang="en-US" sz="2000" dirty="0" smtClean="0">
                <a:solidFill>
                  <a:srgbClr val="000066"/>
                </a:solidFill>
                <a:latin typeface="Times New Roman" pitchFamily="18" charset="0"/>
                <a:ea typeface="黑体" pitchFamily="49" charset="-122"/>
                <a:cs typeface="Times New Roman" pitchFamily="18" charset="0"/>
              </a:rPr>
              <a:t>图</a:t>
            </a:r>
            <a:endParaRPr lang="zh-CN" altLang="zh-CN" sz="2000" dirty="0">
              <a:solidFill>
                <a:srgbClr val="000066"/>
              </a:solidFill>
              <a:latin typeface="Times New Roman" pitchFamily="18" charset="0"/>
              <a:ea typeface="黑体" pitchFamily="49" charset="-122"/>
              <a:cs typeface="Times New Roman" pitchFamily="18" charset="0"/>
            </a:endParaRPr>
          </a:p>
        </p:txBody>
      </p:sp>
    </p:spTree>
    <p:extLst>
      <p:ext uri="{BB962C8B-B14F-4D97-AF65-F5344CB8AC3E}">
        <p14:creationId xmlns:p14="http://schemas.microsoft.com/office/powerpoint/2010/main" val="16036690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  </a:t>
            </a:r>
            <a:r>
              <a:rPr lang="zh-CN" altLang="zh-CN" dirty="0"/>
              <a:t>只读存储器</a:t>
            </a:r>
            <a:r>
              <a:rPr lang="en-US" altLang="zh-CN" dirty="0"/>
              <a:t>ROM</a:t>
            </a:r>
            <a:endParaRPr lang="zh-CN" altLang="en-US" dirty="0"/>
          </a:p>
        </p:txBody>
      </p:sp>
      <p:sp>
        <p:nvSpPr>
          <p:cNvPr id="3" name="内容占位符 2"/>
          <p:cNvSpPr>
            <a:spLocks noGrp="1"/>
          </p:cNvSpPr>
          <p:nvPr>
            <p:ph idx="1"/>
          </p:nvPr>
        </p:nvSpPr>
        <p:spPr>
          <a:xfrm>
            <a:off x="931124" y="1844824"/>
            <a:ext cx="7889348" cy="4464496"/>
          </a:xfrm>
        </p:spPr>
        <p:txBody>
          <a:bodyPr>
            <a:normAutofit/>
          </a:bodyPr>
          <a:lstStyle/>
          <a:p>
            <a:pPr>
              <a:lnSpc>
                <a:spcPct val="160000"/>
              </a:lnSpc>
            </a:pPr>
            <a:r>
              <a:rPr lang="en-US" altLang="zh-CN" sz="3000" dirty="0"/>
              <a:t>3.3.1  </a:t>
            </a:r>
            <a:r>
              <a:rPr lang="zh-CN" altLang="zh-CN" sz="3000" dirty="0"/>
              <a:t>掩膜只读存储器</a:t>
            </a:r>
            <a:r>
              <a:rPr lang="en-US" altLang="zh-CN" sz="3000" dirty="0" smtClean="0"/>
              <a:t>ROM</a:t>
            </a:r>
          </a:p>
          <a:p>
            <a:pPr>
              <a:lnSpc>
                <a:spcPct val="160000"/>
              </a:lnSpc>
            </a:pPr>
            <a:r>
              <a:rPr lang="en-US" altLang="zh-CN" sz="3000" dirty="0"/>
              <a:t>3.3.2  </a:t>
            </a:r>
            <a:r>
              <a:rPr lang="zh-CN" altLang="zh-CN" sz="3000" dirty="0"/>
              <a:t>可编程只读存储器</a:t>
            </a:r>
            <a:r>
              <a:rPr lang="en-US" altLang="zh-CN" sz="3000" dirty="0"/>
              <a:t>PROM</a:t>
            </a:r>
          </a:p>
          <a:p>
            <a:pPr>
              <a:lnSpc>
                <a:spcPct val="160000"/>
              </a:lnSpc>
            </a:pPr>
            <a:r>
              <a:rPr lang="en-US" altLang="zh-CN" sz="3000" dirty="0"/>
              <a:t>3.3.3  </a:t>
            </a:r>
            <a:r>
              <a:rPr lang="zh-CN" altLang="zh-CN" sz="3000" dirty="0"/>
              <a:t>可擦除可编程只读存储器</a:t>
            </a:r>
            <a:r>
              <a:rPr lang="en-US" altLang="zh-CN" sz="3000" dirty="0"/>
              <a:t>EPROM</a:t>
            </a:r>
            <a:endParaRPr lang="en-US" altLang="zh-CN" sz="3000" dirty="0" smtClean="0"/>
          </a:p>
          <a:p>
            <a:pPr>
              <a:lnSpc>
                <a:spcPct val="160000"/>
              </a:lnSpc>
            </a:pPr>
            <a:r>
              <a:rPr lang="en-US" altLang="zh-CN" sz="3000" dirty="0"/>
              <a:t>3.3.4  </a:t>
            </a:r>
            <a:r>
              <a:rPr lang="zh-CN" altLang="zh-CN" sz="3000" dirty="0"/>
              <a:t>电可擦除可编程只读存储器</a:t>
            </a:r>
            <a:r>
              <a:rPr lang="en-US" altLang="zh-CN" sz="3000" dirty="0"/>
              <a:t>EEPROM</a:t>
            </a:r>
          </a:p>
          <a:p>
            <a:pPr>
              <a:lnSpc>
                <a:spcPct val="160000"/>
              </a:lnSpc>
            </a:pPr>
            <a:r>
              <a:rPr lang="en-US" altLang="zh-CN" sz="3000" dirty="0"/>
              <a:t>3.3.5  </a:t>
            </a:r>
            <a:r>
              <a:rPr lang="zh-CN" altLang="zh-CN" sz="3000" dirty="0"/>
              <a:t>闪速存储器</a:t>
            </a:r>
            <a:r>
              <a:rPr lang="en-US" altLang="zh-CN" sz="3000" dirty="0"/>
              <a:t>Flash Memory</a:t>
            </a:r>
            <a:endParaRPr lang="zh-CN" altLang="en-US" sz="3000" dirty="0"/>
          </a:p>
        </p:txBody>
      </p:sp>
      <p:sp>
        <p:nvSpPr>
          <p:cNvPr id="4" name="对角圆角矩形 3"/>
          <p:cNvSpPr/>
          <p:nvPr/>
        </p:nvSpPr>
        <p:spPr>
          <a:xfrm flipH="1">
            <a:off x="755576" y="1772816"/>
            <a:ext cx="7776864" cy="4392488"/>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1" name="组合 10"/>
          <p:cNvGrpSpPr/>
          <p:nvPr/>
        </p:nvGrpSpPr>
        <p:grpSpPr>
          <a:xfrm>
            <a:off x="899591" y="1972360"/>
            <a:ext cx="7488833" cy="3903180"/>
            <a:chOff x="899591" y="1972360"/>
            <a:chExt cx="7488833" cy="3903180"/>
          </a:xfrm>
        </p:grpSpPr>
        <p:sp>
          <p:nvSpPr>
            <p:cNvPr id="5" name="矩形 4">
              <a:hlinkClick r:id="rId3" action="ppaction://hlinksldjump"/>
            </p:cNvPr>
            <p:cNvSpPr/>
            <p:nvPr/>
          </p:nvSpPr>
          <p:spPr>
            <a:xfrm>
              <a:off x="899592" y="1972360"/>
              <a:ext cx="491454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4" action="ppaction://hlinksldjump"/>
            </p:cNvPr>
            <p:cNvSpPr/>
            <p:nvPr/>
          </p:nvSpPr>
          <p:spPr>
            <a:xfrm>
              <a:off x="899591" y="2804139"/>
              <a:ext cx="5544617"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899591" y="3635918"/>
              <a:ext cx="691276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6" action="ppaction://hlinksldjump"/>
            </p:cNvPr>
            <p:cNvSpPr/>
            <p:nvPr/>
          </p:nvSpPr>
          <p:spPr>
            <a:xfrm>
              <a:off x="899592" y="4467697"/>
              <a:ext cx="748883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rId7" action="ppaction://hlinksldjump"/>
            </p:cNvPr>
            <p:cNvSpPr/>
            <p:nvPr/>
          </p:nvSpPr>
          <p:spPr>
            <a:xfrm>
              <a:off x="899592" y="5299476"/>
              <a:ext cx="554461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644904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3.3.1  </a:t>
            </a:r>
            <a:r>
              <a:rPr lang="zh-CN" altLang="zh-CN" dirty="0"/>
              <a:t>掩膜只读存储器</a:t>
            </a:r>
            <a:r>
              <a:rPr lang="en-US" altLang="zh-CN" dirty="0"/>
              <a:t>ROM</a:t>
            </a:r>
            <a:endParaRPr lang="zh-CN" altLang="en-US" dirty="0"/>
          </a:p>
        </p:txBody>
      </p:sp>
      <p:sp>
        <p:nvSpPr>
          <p:cNvPr id="5" name="矩形 4"/>
          <p:cNvSpPr/>
          <p:nvPr/>
        </p:nvSpPr>
        <p:spPr>
          <a:xfrm>
            <a:off x="467544" y="1153212"/>
            <a:ext cx="8208912" cy="1569660"/>
          </a:xfrm>
          <a:prstGeom prst="rect">
            <a:avLst/>
          </a:prstGeom>
          <a:noFill/>
        </p:spPr>
        <p:txBody>
          <a:bodyPr wrap="square" rtlCol="0">
            <a:spAutoFit/>
          </a:bodyPr>
          <a:lstStyle/>
          <a:p>
            <a:pPr algn="just"/>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a:solidFill>
                  <a:srgbClr val="000066"/>
                </a:solidFill>
                <a:latin typeface="Times New Roman" pitchFamily="18" charset="0"/>
                <a:ea typeface="宋体" pitchFamily="2" charset="-122"/>
                <a:cs typeface="Times New Roman" pitchFamily="18" charset="0"/>
              </a:rPr>
              <a:t>掩膜式</a:t>
            </a:r>
            <a:r>
              <a:rPr lang="en-US" altLang="zh-CN" sz="2400" dirty="0">
                <a:solidFill>
                  <a:srgbClr val="000066"/>
                </a:solidFill>
                <a:latin typeface="Times New Roman" pitchFamily="18" charset="0"/>
                <a:ea typeface="宋体" pitchFamily="2" charset="-122"/>
                <a:cs typeface="Times New Roman" pitchFamily="18" charset="0"/>
              </a:rPr>
              <a:t>ROM</a:t>
            </a:r>
            <a:r>
              <a:rPr lang="zh-CN" altLang="zh-CN" sz="2400" dirty="0">
                <a:solidFill>
                  <a:srgbClr val="000066"/>
                </a:solidFill>
                <a:latin typeface="Times New Roman" pitchFamily="18" charset="0"/>
                <a:ea typeface="宋体" pitchFamily="2" charset="-122"/>
                <a:cs typeface="Times New Roman" pitchFamily="18" charset="0"/>
              </a:rPr>
              <a:t>中的信息</a:t>
            </a:r>
            <a:r>
              <a:rPr lang="zh-CN" altLang="en-US" sz="2400" dirty="0">
                <a:solidFill>
                  <a:srgbClr val="000066"/>
                </a:solidFill>
                <a:latin typeface="Times New Roman" pitchFamily="18" charset="0"/>
                <a:ea typeface="宋体" pitchFamily="2" charset="-122"/>
                <a:cs typeface="Times New Roman" pitchFamily="18" charset="0"/>
              </a:rPr>
              <a:t>由</a:t>
            </a:r>
            <a:r>
              <a:rPr lang="zh-CN" altLang="zh-CN" sz="2400" dirty="0">
                <a:solidFill>
                  <a:srgbClr val="000066"/>
                </a:solidFill>
                <a:latin typeface="Times New Roman" pitchFamily="18" charset="0"/>
                <a:ea typeface="宋体" pitchFamily="2" charset="-122"/>
                <a:cs typeface="Times New Roman" pitchFamily="18" charset="0"/>
              </a:rPr>
              <a:t>生产厂家在制造过程中写入</a:t>
            </a:r>
            <a:r>
              <a:rPr lang="zh-CN" altLang="en-US" sz="2400" dirty="0">
                <a:solidFill>
                  <a:srgbClr val="000066"/>
                </a:solidFill>
                <a:latin typeface="Times New Roman" pitchFamily="18" charset="0"/>
                <a:ea typeface="宋体" pitchFamily="2" charset="-122"/>
                <a:cs typeface="Times New Roman" pitchFamily="18" charset="0"/>
              </a:rPr>
              <a:t>，出厂</a:t>
            </a:r>
            <a:r>
              <a:rPr lang="zh-CN" altLang="zh-CN" sz="2400" dirty="0">
                <a:solidFill>
                  <a:srgbClr val="000066"/>
                </a:solidFill>
                <a:latin typeface="Times New Roman" pitchFamily="18" charset="0"/>
                <a:ea typeface="宋体" pitchFamily="2" charset="-122"/>
                <a:cs typeface="Times New Roman" pitchFamily="18" charset="0"/>
              </a:rPr>
              <a:t>后，存储的信息不能改变，用户在使用时只能读出。</a:t>
            </a:r>
            <a:endParaRPr lang="en-US" altLang="zh-CN" sz="2400" dirty="0">
              <a:solidFill>
                <a:srgbClr val="000066"/>
              </a:solidFill>
              <a:latin typeface="Times New Roman" pitchFamily="18" charset="0"/>
              <a:ea typeface="宋体" pitchFamily="2" charset="-122"/>
              <a:cs typeface="Times New Roman" pitchFamily="18" charset="0"/>
            </a:endParaRPr>
          </a:p>
          <a:p>
            <a:pPr algn="just"/>
            <a:r>
              <a:rPr lang="zh-CN" altLang="en-US" sz="2400" dirty="0">
                <a:solidFill>
                  <a:srgbClr val="000066"/>
                </a:solidFill>
                <a:latin typeface="Times New Roman" pitchFamily="18" charset="0"/>
                <a:ea typeface="宋体" pitchFamily="2" charset="-122"/>
                <a:cs typeface="Times New Roman" pitchFamily="18" charset="0"/>
              </a:rPr>
              <a:t>　　因制造</a:t>
            </a:r>
            <a:r>
              <a:rPr lang="zh-CN" altLang="zh-CN" sz="2400" dirty="0">
                <a:solidFill>
                  <a:srgbClr val="000066"/>
                </a:solidFill>
                <a:latin typeface="Times New Roman" pitchFamily="18" charset="0"/>
                <a:ea typeface="宋体" pitchFamily="2" charset="-122"/>
                <a:cs typeface="Times New Roman" pitchFamily="18" charset="0"/>
              </a:rPr>
              <a:t>成本很高，制作周期较长，所以只在生产批量较大</a:t>
            </a:r>
            <a:r>
              <a:rPr lang="zh-CN" altLang="zh-CN" sz="2400" dirty="0" smtClean="0">
                <a:solidFill>
                  <a:srgbClr val="000066"/>
                </a:solidFill>
                <a:latin typeface="Times New Roman" pitchFamily="18" charset="0"/>
                <a:ea typeface="宋体" pitchFamily="2" charset="-122"/>
                <a:cs typeface="Times New Roman" pitchFamily="18" charset="0"/>
              </a:rPr>
              <a:t>时才</a:t>
            </a:r>
            <a:r>
              <a:rPr lang="zh-CN" altLang="zh-CN" sz="2400" dirty="0">
                <a:solidFill>
                  <a:srgbClr val="000066"/>
                </a:solidFill>
                <a:latin typeface="Times New Roman" pitchFamily="18" charset="0"/>
                <a:ea typeface="宋体" pitchFamily="2" charset="-122"/>
                <a:cs typeface="Times New Roman" pitchFamily="18" charset="0"/>
              </a:rPr>
              <a:t>做成掩膜式</a:t>
            </a:r>
            <a:r>
              <a:rPr lang="en-US" altLang="zh-CN" sz="2400" dirty="0">
                <a:solidFill>
                  <a:srgbClr val="000066"/>
                </a:solidFill>
                <a:latin typeface="Times New Roman" pitchFamily="18" charset="0"/>
                <a:ea typeface="宋体" pitchFamily="2" charset="-122"/>
                <a:cs typeface="Times New Roman" pitchFamily="18" charset="0"/>
              </a:rPr>
              <a:t>ROM</a:t>
            </a:r>
            <a:r>
              <a:rPr lang="zh-CN" altLang="zh-CN" sz="2400" dirty="0" smtClean="0">
                <a:solidFill>
                  <a:srgbClr val="000066"/>
                </a:solidFill>
                <a:latin typeface="Times New Roman" pitchFamily="18" charset="0"/>
                <a:ea typeface="宋体" pitchFamily="2" charset="-122"/>
                <a:cs typeface="Times New Roman" pitchFamily="18" charset="0"/>
              </a:rPr>
              <a:t>。</a:t>
            </a:r>
            <a:endParaRPr lang="zh-CN" altLang="zh-CN" sz="2400" dirty="0">
              <a:solidFill>
                <a:srgbClr val="000066"/>
              </a:solidFill>
              <a:latin typeface="Times New Roman" pitchFamily="18" charset="0"/>
              <a:ea typeface="宋体" pitchFamily="2" charset="-122"/>
              <a:cs typeface="Times New Roman" pitchFamily="18" charset="0"/>
            </a:endParaRPr>
          </a:p>
        </p:txBody>
      </p:sp>
      <p:grpSp>
        <p:nvGrpSpPr>
          <p:cNvPr id="156" name="组合 155"/>
          <p:cNvGrpSpPr/>
          <p:nvPr/>
        </p:nvGrpSpPr>
        <p:grpSpPr>
          <a:xfrm>
            <a:off x="1143000" y="3088251"/>
            <a:ext cx="6858000" cy="3165002"/>
            <a:chOff x="1143000" y="2877519"/>
            <a:chExt cx="6858000" cy="3370881"/>
          </a:xfrm>
        </p:grpSpPr>
        <p:sp>
          <p:nvSpPr>
            <p:cNvPr id="6" name="Rectangle 88"/>
            <p:cNvSpPr>
              <a:spLocks noChangeArrowheads="1"/>
            </p:cNvSpPr>
            <p:nvPr/>
          </p:nvSpPr>
          <p:spPr bwMode="auto">
            <a:xfrm>
              <a:off x="1143000" y="2877519"/>
              <a:ext cx="6858000" cy="3370881"/>
            </a:xfrm>
            <a:prstGeom prst="rect">
              <a:avLst/>
            </a:prstGeom>
            <a:solidFill>
              <a:srgbClr val="CCCCFF">
                <a:alpha val="50196"/>
              </a:srgbClr>
            </a:solidFill>
            <a:ln w="9525">
              <a:solidFill>
                <a:srgbClr val="99CCFF"/>
              </a:solidFill>
              <a:miter lim="800000"/>
              <a:headEnd/>
              <a:tailEnd/>
            </a:ln>
            <a:effectLst/>
            <a:extLst/>
          </p:spPr>
          <p:txBody>
            <a:bodyPr wrap="none" anchor="ctr"/>
            <a:lstStyle/>
            <a:p>
              <a:endParaRPr lang="zh-CN" altLang="en-US" b="0"/>
            </a:p>
          </p:txBody>
        </p:sp>
        <p:sp>
          <p:nvSpPr>
            <p:cNvPr id="7" name="Text Box 91"/>
            <p:cNvSpPr txBox="1">
              <a:spLocks noChangeArrowheads="1"/>
            </p:cNvSpPr>
            <p:nvPr/>
          </p:nvSpPr>
          <p:spPr bwMode="auto">
            <a:xfrm>
              <a:off x="4298950" y="5862934"/>
              <a:ext cx="431800" cy="335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b="0">
                  <a:solidFill>
                    <a:schemeClr val="tx1"/>
                  </a:solidFill>
                  <a:latin typeface="Times New Roman" pitchFamily="18" charset="0"/>
                </a:rPr>
                <a:t>D2</a:t>
              </a:r>
            </a:p>
          </p:txBody>
        </p:sp>
        <p:sp>
          <p:nvSpPr>
            <p:cNvPr id="8" name="Text Box 92"/>
            <p:cNvSpPr txBox="1">
              <a:spLocks noChangeArrowheads="1"/>
            </p:cNvSpPr>
            <p:nvPr/>
          </p:nvSpPr>
          <p:spPr bwMode="auto">
            <a:xfrm>
              <a:off x="5060950" y="5862934"/>
              <a:ext cx="431800" cy="335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b="0">
                  <a:solidFill>
                    <a:schemeClr val="tx1"/>
                  </a:solidFill>
                  <a:latin typeface="Times New Roman" pitchFamily="18" charset="0"/>
                </a:rPr>
                <a:t>D1</a:t>
              </a:r>
            </a:p>
          </p:txBody>
        </p:sp>
        <p:sp>
          <p:nvSpPr>
            <p:cNvPr id="9" name="Text Box 93"/>
            <p:cNvSpPr txBox="1">
              <a:spLocks noChangeArrowheads="1"/>
            </p:cNvSpPr>
            <p:nvPr/>
          </p:nvSpPr>
          <p:spPr bwMode="auto">
            <a:xfrm>
              <a:off x="5808436" y="5862934"/>
              <a:ext cx="431800" cy="335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b="0" dirty="0">
                  <a:solidFill>
                    <a:schemeClr val="tx1"/>
                  </a:solidFill>
                  <a:latin typeface="Times New Roman" pitchFamily="18" charset="0"/>
                </a:rPr>
                <a:t>D0</a:t>
              </a:r>
            </a:p>
          </p:txBody>
        </p:sp>
        <p:sp>
          <p:nvSpPr>
            <p:cNvPr id="10" name="Text Box 95"/>
            <p:cNvSpPr txBox="1">
              <a:spLocks noChangeArrowheads="1"/>
            </p:cNvSpPr>
            <p:nvPr/>
          </p:nvSpPr>
          <p:spPr bwMode="auto">
            <a:xfrm>
              <a:off x="6509097" y="2877519"/>
              <a:ext cx="511175"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Tx/>
                <a:buNone/>
              </a:pPr>
              <a:r>
                <a:rPr lang="en-US" altLang="zh-CN" sz="1600" b="0" dirty="0" err="1">
                  <a:solidFill>
                    <a:schemeClr val="tx1"/>
                  </a:solidFill>
                  <a:latin typeface="Times New Roman" pitchFamily="18" charset="0"/>
                </a:rPr>
                <a:t>Vcc</a:t>
              </a:r>
              <a:endParaRPr lang="en-US" altLang="zh-CN" sz="1600" b="0" dirty="0">
                <a:solidFill>
                  <a:schemeClr val="tx1"/>
                </a:solidFill>
                <a:latin typeface="Times New Roman" pitchFamily="18" charset="0"/>
              </a:endParaRPr>
            </a:p>
          </p:txBody>
        </p:sp>
        <p:sp>
          <p:nvSpPr>
            <p:cNvPr id="11" name="Text Box 96"/>
            <p:cNvSpPr txBox="1">
              <a:spLocks noChangeArrowheads="1"/>
            </p:cNvSpPr>
            <p:nvPr/>
          </p:nvSpPr>
          <p:spPr bwMode="auto">
            <a:xfrm>
              <a:off x="3526064" y="5861374"/>
              <a:ext cx="431800"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b="0" dirty="0">
                  <a:solidFill>
                    <a:schemeClr val="tx1"/>
                  </a:solidFill>
                  <a:latin typeface="Times New Roman" pitchFamily="18" charset="0"/>
                </a:rPr>
                <a:t>D3</a:t>
              </a:r>
            </a:p>
          </p:txBody>
        </p:sp>
        <p:sp>
          <p:nvSpPr>
            <p:cNvPr id="12" name="Text Box 97"/>
            <p:cNvSpPr txBox="1">
              <a:spLocks noChangeArrowheads="1"/>
            </p:cNvSpPr>
            <p:nvPr/>
          </p:nvSpPr>
          <p:spPr bwMode="auto">
            <a:xfrm>
              <a:off x="6359525" y="3487242"/>
              <a:ext cx="1612900"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Tx/>
                <a:buNone/>
              </a:pPr>
              <a:r>
                <a:rPr lang="zh-CN" altLang="en-US" sz="1600" b="0" dirty="0">
                  <a:solidFill>
                    <a:schemeClr val="tx1"/>
                  </a:solidFill>
                  <a:latin typeface="Times New Roman" pitchFamily="18" charset="0"/>
                </a:rPr>
                <a:t>单元</a:t>
              </a:r>
              <a:r>
                <a:rPr lang="en-US" altLang="zh-CN" sz="1600" b="0" dirty="0">
                  <a:solidFill>
                    <a:schemeClr val="tx1"/>
                  </a:solidFill>
                  <a:latin typeface="Times New Roman" pitchFamily="18" charset="0"/>
                </a:rPr>
                <a:t>0</a:t>
              </a:r>
              <a:r>
                <a:rPr lang="zh-CN" altLang="en-US" sz="1600" b="0" dirty="0">
                  <a:solidFill>
                    <a:schemeClr val="tx1"/>
                  </a:solidFill>
                  <a:latin typeface="Times New Roman" pitchFamily="18" charset="0"/>
                </a:rPr>
                <a:t>（</a:t>
              </a:r>
              <a:r>
                <a:rPr lang="en-US" altLang="zh-CN" sz="1600" b="0" dirty="0">
                  <a:solidFill>
                    <a:schemeClr val="tx1"/>
                  </a:solidFill>
                  <a:latin typeface="Times New Roman" pitchFamily="18" charset="0"/>
                </a:rPr>
                <a:t>0101</a:t>
              </a:r>
              <a:r>
                <a:rPr lang="zh-CN" altLang="en-US" sz="1600" b="0" dirty="0">
                  <a:solidFill>
                    <a:schemeClr val="tx1"/>
                  </a:solidFill>
                  <a:latin typeface="Times New Roman" pitchFamily="18" charset="0"/>
                </a:rPr>
                <a:t>）</a:t>
              </a:r>
            </a:p>
          </p:txBody>
        </p:sp>
        <p:sp>
          <p:nvSpPr>
            <p:cNvPr id="13" name="Text Box 99"/>
            <p:cNvSpPr txBox="1">
              <a:spLocks noChangeArrowheads="1"/>
            </p:cNvSpPr>
            <p:nvPr/>
          </p:nvSpPr>
          <p:spPr bwMode="auto">
            <a:xfrm>
              <a:off x="2105786" y="3765565"/>
              <a:ext cx="389850" cy="154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70000"/>
                </a:lnSpc>
                <a:spcBef>
                  <a:spcPct val="50000"/>
                </a:spcBef>
                <a:buFontTx/>
                <a:buNone/>
              </a:pPr>
              <a:r>
                <a:rPr lang="zh-CN" altLang="en-US" sz="1600" b="0" dirty="0" smtClean="0">
                  <a:solidFill>
                    <a:schemeClr val="tx1"/>
                  </a:solidFill>
                  <a:latin typeface="Times New Roman" pitchFamily="18" charset="0"/>
                </a:rPr>
                <a:t>地</a:t>
              </a:r>
              <a:endParaRPr lang="zh-CN" altLang="en-US" sz="1600" b="0" dirty="0">
                <a:solidFill>
                  <a:schemeClr val="tx1"/>
                </a:solidFill>
                <a:latin typeface="Times New Roman" pitchFamily="18" charset="0"/>
              </a:endParaRPr>
            </a:p>
            <a:p>
              <a:pPr>
                <a:lnSpc>
                  <a:spcPct val="70000"/>
                </a:lnSpc>
                <a:spcBef>
                  <a:spcPct val="50000"/>
                </a:spcBef>
                <a:buFontTx/>
                <a:buNone/>
              </a:pPr>
              <a:r>
                <a:rPr lang="zh-CN" altLang="en-US" sz="1600" b="0" dirty="0">
                  <a:solidFill>
                    <a:schemeClr val="tx1"/>
                  </a:solidFill>
                  <a:latin typeface="Times New Roman" pitchFamily="18" charset="0"/>
                </a:rPr>
                <a:t>址</a:t>
              </a:r>
            </a:p>
            <a:p>
              <a:pPr>
                <a:lnSpc>
                  <a:spcPct val="70000"/>
                </a:lnSpc>
                <a:spcBef>
                  <a:spcPct val="50000"/>
                </a:spcBef>
                <a:buFontTx/>
                <a:buNone/>
              </a:pPr>
              <a:r>
                <a:rPr lang="zh-CN" altLang="en-US" sz="1600" b="0" dirty="0">
                  <a:solidFill>
                    <a:schemeClr val="tx1"/>
                  </a:solidFill>
                  <a:latin typeface="Times New Roman" pitchFamily="18" charset="0"/>
                </a:rPr>
                <a:t>译</a:t>
              </a:r>
            </a:p>
            <a:p>
              <a:pPr>
                <a:lnSpc>
                  <a:spcPct val="70000"/>
                </a:lnSpc>
                <a:spcBef>
                  <a:spcPct val="50000"/>
                </a:spcBef>
                <a:buFontTx/>
                <a:buNone/>
              </a:pPr>
              <a:r>
                <a:rPr lang="zh-CN" altLang="en-US" sz="1600" b="0" dirty="0">
                  <a:solidFill>
                    <a:schemeClr val="tx1"/>
                  </a:solidFill>
                  <a:latin typeface="Times New Roman" pitchFamily="18" charset="0"/>
                </a:rPr>
                <a:t>码</a:t>
              </a:r>
            </a:p>
            <a:p>
              <a:pPr>
                <a:lnSpc>
                  <a:spcPct val="70000"/>
                </a:lnSpc>
                <a:spcBef>
                  <a:spcPct val="50000"/>
                </a:spcBef>
                <a:buFontTx/>
                <a:buNone/>
              </a:pPr>
              <a:r>
                <a:rPr lang="zh-CN" altLang="en-US" sz="1600" b="0" dirty="0">
                  <a:solidFill>
                    <a:schemeClr val="tx1"/>
                  </a:solidFill>
                  <a:latin typeface="Times New Roman" pitchFamily="18" charset="0"/>
                </a:rPr>
                <a:t>器</a:t>
              </a:r>
            </a:p>
          </p:txBody>
        </p:sp>
        <p:sp>
          <p:nvSpPr>
            <p:cNvPr id="14" name="Rectangle 100"/>
            <p:cNvSpPr>
              <a:spLocks noChangeArrowheads="1"/>
            </p:cNvSpPr>
            <p:nvPr/>
          </p:nvSpPr>
          <p:spPr bwMode="auto">
            <a:xfrm>
              <a:off x="2065338" y="3401878"/>
              <a:ext cx="449263" cy="224725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5" name="Line 102"/>
            <p:cNvSpPr>
              <a:spLocks noChangeShapeType="1"/>
            </p:cNvSpPr>
            <p:nvPr/>
          </p:nvSpPr>
          <p:spPr bwMode="auto">
            <a:xfrm>
              <a:off x="3781425" y="3085078"/>
              <a:ext cx="0" cy="41667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6" name="Line 103"/>
            <p:cNvSpPr>
              <a:spLocks noChangeShapeType="1"/>
            </p:cNvSpPr>
            <p:nvPr/>
          </p:nvSpPr>
          <p:spPr bwMode="auto">
            <a:xfrm>
              <a:off x="3705225" y="3155305"/>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7" name="Line 104"/>
            <p:cNvSpPr>
              <a:spLocks noChangeShapeType="1"/>
            </p:cNvSpPr>
            <p:nvPr/>
          </p:nvSpPr>
          <p:spPr bwMode="auto">
            <a:xfrm flipV="1">
              <a:off x="3552825" y="3294197"/>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8" name="Line 105"/>
            <p:cNvSpPr>
              <a:spLocks noChangeShapeType="1"/>
            </p:cNvSpPr>
            <p:nvPr/>
          </p:nvSpPr>
          <p:spPr bwMode="auto">
            <a:xfrm>
              <a:off x="3781425" y="3362863"/>
              <a:ext cx="112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9" name="Text Box 106"/>
            <p:cNvSpPr txBox="1">
              <a:spLocks noChangeArrowheads="1"/>
            </p:cNvSpPr>
            <p:nvPr/>
          </p:nvSpPr>
          <p:spPr bwMode="auto">
            <a:xfrm>
              <a:off x="3478213" y="3213047"/>
              <a:ext cx="184150"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endParaRPr lang="zh-CN" altLang="zh-CN" sz="1600" b="0">
                <a:solidFill>
                  <a:schemeClr val="tx1"/>
                </a:solidFill>
                <a:latin typeface="Times New Roman" pitchFamily="18" charset="0"/>
              </a:endParaRPr>
            </a:p>
          </p:txBody>
        </p:sp>
        <p:sp>
          <p:nvSpPr>
            <p:cNvPr id="20" name="Line 107"/>
            <p:cNvSpPr>
              <a:spLocks noChangeShapeType="1"/>
            </p:cNvSpPr>
            <p:nvPr/>
          </p:nvSpPr>
          <p:spPr bwMode="auto">
            <a:xfrm flipV="1">
              <a:off x="3894138" y="3016412"/>
              <a:ext cx="0" cy="20755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21" name="Line 108"/>
            <p:cNvSpPr>
              <a:spLocks noChangeShapeType="1"/>
            </p:cNvSpPr>
            <p:nvPr/>
          </p:nvSpPr>
          <p:spPr bwMode="auto">
            <a:xfrm>
              <a:off x="3781425" y="3223971"/>
              <a:ext cx="112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22" name="Line 109"/>
            <p:cNvSpPr>
              <a:spLocks noChangeShapeType="1"/>
            </p:cNvSpPr>
            <p:nvPr/>
          </p:nvSpPr>
          <p:spPr bwMode="auto">
            <a:xfrm>
              <a:off x="3554413" y="3016412"/>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23" name="Line 111"/>
            <p:cNvSpPr>
              <a:spLocks noChangeShapeType="1"/>
            </p:cNvSpPr>
            <p:nvPr/>
          </p:nvSpPr>
          <p:spPr bwMode="auto">
            <a:xfrm>
              <a:off x="6067425" y="3085078"/>
              <a:ext cx="0" cy="41667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24" name="Line 112"/>
            <p:cNvSpPr>
              <a:spLocks noChangeShapeType="1"/>
            </p:cNvSpPr>
            <p:nvPr/>
          </p:nvSpPr>
          <p:spPr bwMode="auto">
            <a:xfrm>
              <a:off x="5991225" y="3155305"/>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25" name="Line 113"/>
            <p:cNvSpPr>
              <a:spLocks noChangeShapeType="1"/>
            </p:cNvSpPr>
            <p:nvPr/>
          </p:nvSpPr>
          <p:spPr bwMode="auto">
            <a:xfrm flipV="1">
              <a:off x="5838825" y="3294197"/>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26" name="Line 114"/>
            <p:cNvSpPr>
              <a:spLocks noChangeShapeType="1"/>
            </p:cNvSpPr>
            <p:nvPr/>
          </p:nvSpPr>
          <p:spPr bwMode="auto">
            <a:xfrm>
              <a:off x="6067425" y="3362863"/>
              <a:ext cx="112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27" name="Text Box 115"/>
            <p:cNvSpPr txBox="1">
              <a:spLocks noChangeArrowheads="1"/>
            </p:cNvSpPr>
            <p:nvPr/>
          </p:nvSpPr>
          <p:spPr bwMode="auto">
            <a:xfrm>
              <a:off x="5764213" y="3213047"/>
              <a:ext cx="184150"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endParaRPr lang="zh-CN" altLang="zh-CN" sz="1600" b="0">
                <a:solidFill>
                  <a:schemeClr val="tx1"/>
                </a:solidFill>
                <a:latin typeface="Times New Roman" pitchFamily="18" charset="0"/>
              </a:endParaRPr>
            </a:p>
          </p:txBody>
        </p:sp>
        <p:sp>
          <p:nvSpPr>
            <p:cNvPr id="28" name="Line 116"/>
            <p:cNvSpPr>
              <a:spLocks noChangeShapeType="1"/>
            </p:cNvSpPr>
            <p:nvPr/>
          </p:nvSpPr>
          <p:spPr bwMode="auto">
            <a:xfrm flipV="1">
              <a:off x="6180138" y="3016412"/>
              <a:ext cx="0" cy="20755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29" name="Line 117"/>
            <p:cNvSpPr>
              <a:spLocks noChangeShapeType="1"/>
            </p:cNvSpPr>
            <p:nvPr/>
          </p:nvSpPr>
          <p:spPr bwMode="auto">
            <a:xfrm>
              <a:off x="6067425" y="3223971"/>
              <a:ext cx="112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30" name="Line 118"/>
            <p:cNvSpPr>
              <a:spLocks noChangeShapeType="1"/>
            </p:cNvSpPr>
            <p:nvPr/>
          </p:nvSpPr>
          <p:spPr bwMode="auto">
            <a:xfrm>
              <a:off x="5840413" y="3016412"/>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31" name="Line 119"/>
            <p:cNvSpPr>
              <a:spLocks noChangeShapeType="1"/>
            </p:cNvSpPr>
            <p:nvPr/>
          </p:nvSpPr>
          <p:spPr bwMode="auto">
            <a:xfrm>
              <a:off x="6180138" y="3362863"/>
              <a:ext cx="0" cy="277629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32" name="Line 121"/>
            <p:cNvSpPr>
              <a:spLocks noChangeShapeType="1"/>
            </p:cNvSpPr>
            <p:nvPr/>
          </p:nvSpPr>
          <p:spPr bwMode="auto">
            <a:xfrm>
              <a:off x="5305425" y="3085078"/>
              <a:ext cx="0" cy="41667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33" name="Line 122"/>
            <p:cNvSpPr>
              <a:spLocks noChangeShapeType="1"/>
            </p:cNvSpPr>
            <p:nvPr/>
          </p:nvSpPr>
          <p:spPr bwMode="auto">
            <a:xfrm>
              <a:off x="5229225" y="3155305"/>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34" name="Line 123"/>
            <p:cNvSpPr>
              <a:spLocks noChangeShapeType="1"/>
            </p:cNvSpPr>
            <p:nvPr/>
          </p:nvSpPr>
          <p:spPr bwMode="auto">
            <a:xfrm flipV="1">
              <a:off x="5076825" y="3294197"/>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35" name="Line 124"/>
            <p:cNvSpPr>
              <a:spLocks noChangeShapeType="1"/>
            </p:cNvSpPr>
            <p:nvPr/>
          </p:nvSpPr>
          <p:spPr bwMode="auto">
            <a:xfrm>
              <a:off x="5305425" y="3362863"/>
              <a:ext cx="112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36" name="Text Box 125"/>
            <p:cNvSpPr txBox="1">
              <a:spLocks noChangeArrowheads="1"/>
            </p:cNvSpPr>
            <p:nvPr/>
          </p:nvSpPr>
          <p:spPr bwMode="auto">
            <a:xfrm>
              <a:off x="5002213" y="3213047"/>
              <a:ext cx="184150"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endParaRPr lang="zh-CN" altLang="zh-CN" sz="1600" b="0">
                <a:solidFill>
                  <a:schemeClr val="tx1"/>
                </a:solidFill>
                <a:latin typeface="Times New Roman" pitchFamily="18" charset="0"/>
              </a:endParaRPr>
            </a:p>
          </p:txBody>
        </p:sp>
        <p:sp>
          <p:nvSpPr>
            <p:cNvPr id="37" name="Line 126"/>
            <p:cNvSpPr>
              <a:spLocks noChangeShapeType="1"/>
            </p:cNvSpPr>
            <p:nvPr/>
          </p:nvSpPr>
          <p:spPr bwMode="auto">
            <a:xfrm flipV="1">
              <a:off x="5418138" y="3016412"/>
              <a:ext cx="0" cy="20755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38" name="Line 127"/>
            <p:cNvSpPr>
              <a:spLocks noChangeShapeType="1"/>
            </p:cNvSpPr>
            <p:nvPr/>
          </p:nvSpPr>
          <p:spPr bwMode="auto">
            <a:xfrm>
              <a:off x="5305425" y="3223971"/>
              <a:ext cx="112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39" name="Line 128"/>
            <p:cNvSpPr>
              <a:spLocks noChangeShapeType="1"/>
            </p:cNvSpPr>
            <p:nvPr/>
          </p:nvSpPr>
          <p:spPr bwMode="auto">
            <a:xfrm>
              <a:off x="5078413" y="3016412"/>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40" name="Line 129"/>
            <p:cNvSpPr>
              <a:spLocks noChangeShapeType="1"/>
            </p:cNvSpPr>
            <p:nvPr/>
          </p:nvSpPr>
          <p:spPr bwMode="auto">
            <a:xfrm>
              <a:off x="5418138" y="3362863"/>
              <a:ext cx="0" cy="277629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41" name="Line 131"/>
            <p:cNvSpPr>
              <a:spLocks noChangeShapeType="1"/>
            </p:cNvSpPr>
            <p:nvPr/>
          </p:nvSpPr>
          <p:spPr bwMode="auto">
            <a:xfrm>
              <a:off x="4543425" y="3085078"/>
              <a:ext cx="0" cy="41667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42" name="Line 132"/>
            <p:cNvSpPr>
              <a:spLocks noChangeShapeType="1"/>
            </p:cNvSpPr>
            <p:nvPr/>
          </p:nvSpPr>
          <p:spPr bwMode="auto">
            <a:xfrm>
              <a:off x="4467225" y="3155305"/>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43" name="Line 133"/>
            <p:cNvSpPr>
              <a:spLocks noChangeShapeType="1"/>
            </p:cNvSpPr>
            <p:nvPr/>
          </p:nvSpPr>
          <p:spPr bwMode="auto">
            <a:xfrm flipV="1">
              <a:off x="4314825" y="3294197"/>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44" name="Line 134"/>
            <p:cNvSpPr>
              <a:spLocks noChangeShapeType="1"/>
            </p:cNvSpPr>
            <p:nvPr/>
          </p:nvSpPr>
          <p:spPr bwMode="auto">
            <a:xfrm>
              <a:off x="4543425" y="3362863"/>
              <a:ext cx="112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45" name="Text Box 135"/>
            <p:cNvSpPr txBox="1">
              <a:spLocks noChangeArrowheads="1"/>
            </p:cNvSpPr>
            <p:nvPr/>
          </p:nvSpPr>
          <p:spPr bwMode="auto">
            <a:xfrm>
              <a:off x="4240213" y="3213047"/>
              <a:ext cx="184150"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endParaRPr lang="zh-CN" altLang="zh-CN" sz="1600" b="0">
                <a:solidFill>
                  <a:schemeClr val="tx1"/>
                </a:solidFill>
                <a:latin typeface="Times New Roman" pitchFamily="18" charset="0"/>
              </a:endParaRPr>
            </a:p>
          </p:txBody>
        </p:sp>
        <p:sp>
          <p:nvSpPr>
            <p:cNvPr id="46" name="Line 136"/>
            <p:cNvSpPr>
              <a:spLocks noChangeShapeType="1"/>
            </p:cNvSpPr>
            <p:nvPr/>
          </p:nvSpPr>
          <p:spPr bwMode="auto">
            <a:xfrm flipV="1">
              <a:off x="4656138" y="3016412"/>
              <a:ext cx="0" cy="20755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47" name="Line 137"/>
            <p:cNvSpPr>
              <a:spLocks noChangeShapeType="1"/>
            </p:cNvSpPr>
            <p:nvPr/>
          </p:nvSpPr>
          <p:spPr bwMode="auto">
            <a:xfrm>
              <a:off x="4543425" y="3223971"/>
              <a:ext cx="112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48" name="Line 138"/>
            <p:cNvSpPr>
              <a:spLocks noChangeShapeType="1"/>
            </p:cNvSpPr>
            <p:nvPr/>
          </p:nvSpPr>
          <p:spPr bwMode="auto">
            <a:xfrm>
              <a:off x="4316413" y="3016412"/>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49" name="Line 139"/>
            <p:cNvSpPr>
              <a:spLocks noChangeShapeType="1"/>
            </p:cNvSpPr>
            <p:nvPr/>
          </p:nvSpPr>
          <p:spPr bwMode="auto">
            <a:xfrm>
              <a:off x="2522538" y="3640649"/>
              <a:ext cx="38084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50" name="Line 141"/>
            <p:cNvSpPr>
              <a:spLocks noChangeShapeType="1"/>
            </p:cNvSpPr>
            <p:nvPr/>
          </p:nvSpPr>
          <p:spPr bwMode="auto">
            <a:xfrm>
              <a:off x="3629025" y="3709315"/>
              <a:ext cx="0" cy="41667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51" name="Line 142"/>
            <p:cNvSpPr>
              <a:spLocks noChangeShapeType="1"/>
            </p:cNvSpPr>
            <p:nvPr/>
          </p:nvSpPr>
          <p:spPr bwMode="auto">
            <a:xfrm>
              <a:off x="3552825" y="3779542"/>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52" name="Line 143"/>
            <p:cNvSpPr>
              <a:spLocks noChangeShapeType="1"/>
            </p:cNvSpPr>
            <p:nvPr/>
          </p:nvSpPr>
          <p:spPr bwMode="auto">
            <a:xfrm flipV="1">
              <a:off x="3400425" y="3918435"/>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53" name="Line 144"/>
            <p:cNvSpPr>
              <a:spLocks noChangeShapeType="1"/>
            </p:cNvSpPr>
            <p:nvPr/>
          </p:nvSpPr>
          <p:spPr bwMode="auto">
            <a:xfrm>
              <a:off x="3629025" y="3987101"/>
              <a:ext cx="112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54" name="Text Box 145"/>
            <p:cNvSpPr txBox="1">
              <a:spLocks noChangeArrowheads="1"/>
            </p:cNvSpPr>
            <p:nvPr/>
          </p:nvSpPr>
          <p:spPr bwMode="auto">
            <a:xfrm>
              <a:off x="3325813" y="3837284"/>
              <a:ext cx="184150" cy="335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endParaRPr lang="zh-CN" altLang="zh-CN" sz="1600" b="0">
                <a:solidFill>
                  <a:schemeClr val="tx1"/>
                </a:solidFill>
                <a:latin typeface="Times New Roman" pitchFamily="18" charset="0"/>
              </a:endParaRPr>
            </a:p>
          </p:txBody>
        </p:sp>
        <p:sp>
          <p:nvSpPr>
            <p:cNvPr id="55" name="Line 146"/>
            <p:cNvSpPr>
              <a:spLocks noChangeShapeType="1"/>
            </p:cNvSpPr>
            <p:nvPr/>
          </p:nvSpPr>
          <p:spPr bwMode="auto">
            <a:xfrm>
              <a:off x="3629025" y="3848208"/>
              <a:ext cx="2651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56" name="Line 147"/>
            <p:cNvSpPr>
              <a:spLocks noChangeShapeType="1"/>
            </p:cNvSpPr>
            <p:nvPr/>
          </p:nvSpPr>
          <p:spPr bwMode="auto">
            <a:xfrm>
              <a:off x="3402013" y="3640649"/>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57" name="Line 148"/>
            <p:cNvSpPr>
              <a:spLocks noChangeShapeType="1"/>
            </p:cNvSpPr>
            <p:nvPr/>
          </p:nvSpPr>
          <p:spPr bwMode="auto">
            <a:xfrm>
              <a:off x="3741738" y="3987101"/>
              <a:ext cx="0" cy="70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58" name="Line 150"/>
            <p:cNvSpPr>
              <a:spLocks noChangeShapeType="1"/>
            </p:cNvSpPr>
            <p:nvPr/>
          </p:nvSpPr>
          <p:spPr bwMode="auto">
            <a:xfrm>
              <a:off x="3706813" y="4057327"/>
              <a:ext cx="76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59" name="Line 151"/>
            <p:cNvSpPr>
              <a:spLocks noChangeShapeType="1"/>
            </p:cNvSpPr>
            <p:nvPr/>
          </p:nvSpPr>
          <p:spPr bwMode="auto">
            <a:xfrm>
              <a:off x="3722688" y="4091660"/>
              <a:ext cx="301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60" name="Line 153"/>
            <p:cNvSpPr>
              <a:spLocks noChangeShapeType="1"/>
            </p:cNvSpPr>
            <p:nvPr/>
          </p:nvSpPr>
          <p:spPr bwMode="auto">
            <a:xfrm>
              <a:off x="3736975" y="4091660"/>
              <a:ext cx="301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61" name="Line 155"/>
            <p:cNvSpPr>
              <a:spLocks noChangeShapeType="1"/>
            </p:cNvSpPr>
            <p:nvPr/>
          </p:nvSpPr>
          <p:spPr bwMode="auto">
            <a:xfrm>
              <a:off x="5153025" y="3709315"/>
              <a:ext cx="0" cy="41667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62" name="Line 156"/>
            <p:cNvSpPr>
              <a:spLocks noChangeShapeType="1"/>
            </p:cNvSpPr>
            <p:nvPr/>
          </p:nvSpPr>
          <p:spPr bwMode="auto">
            <a:xfrm>
              <a:off x="5076825" y="3779542"/>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63" name="Line 157"/>
            <p:cNvSpPr>
              <a:spLocks noChangeShapeType="1"/>
            </p:cNvSpPr>
            <p:nvPr/>
          </p:nvSpPr>
          <p:spPr bwMode="auto">
            <a:xfrm flipV="1">
              <a:off x="4924425" y="3918435"/>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64" name="Line 158"/>
            <p:cNvSpPr>
              <a:spLocks noChangeShapeType="1"/>
            </p:cNvSpPr>
            <p:nvPr/>
          </p:nvSpPr>
          <p:spPr bwMode="auto">
            <a:xfrm>
              <a:off x="5153025" y="3987101"/>
              <a:ext cx="112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65" name="Text Box 159"/>
            <p:cNvSpPr txBox="1">
              <a:spLocks noChangeArrowheads="1"/>
            </p:cNvSpPr>
            <p:nvPr/>
          </p:nvSpPr>
          <p:spPr bwMode="auto">
            <a:xfrm>
              <a:off x="4849813" y="3837284"/>
              <a:ext cx="184150" cy="335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endParaRPr lang="zh-CN" altLang="zh-CN" sz="1600" b="0">
                <a:solidFill>
                  <a:schemeClr val="tx1"/>
                </a:solidFill>
                <a:latin typeface="Times New Roman" pitchFamily="18" charset="0"/>
              </a:endParaRPr>
            </a:p>
          </p:txBody>
        </p:sp>
        <p:sp>
          <p:nvSpPr>
            <p:cNvPr id="66" name="Line 160"/>
            <p:cNvSpPr>
              <a:spLocks noChangeShapeType="1"/>
            </p:cNvSpPr>
            <p:nvPr/>
          </p:nvSpPr>
          <p:spPr bwMode="auto">
            <a:xfrm>
              <a:off x="5153025" y="3848208"/>
              <a:ext cx="2651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67" name="Line 161"/>
            <p:cNvSpPr>
              <a:spLocks noChangeShapeType="1"/>
            </p:cNvSpPr>
            <p:nvPr/>
          </p:nvSpPr>
          <p:spPr bwMode="auto">
            <a:xfrm>
              <a:off x="4926013" y="3640649"/>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68" name="Line 162"/>
            <p:cNvSpPr>
              <a:spLocks noChangeShapeType="1"/>
            </p:cNvSpPr>
            <p:nvPr/>
          </p:nvSpPr>
          <p:spPr bwMode="auto">
            <a:xfrm>
              <a:off x="5265738" y="3987101"/>
              <a:ext cx="0" cy="70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69" name="Line 164"/>
            <p:cNvSpPr>
              <a:spLocks noChangeShapeType="1"/>
            </p:cNvSpPr>
            <p:nvPr/>
          </p:nvSpPr>
          <p:spPr bwMode="auto">
            <a:xfrm>
              <a:off x="5230813" y="4057327"/>
              <a:ext cx="76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70" name="Line 165"/>
            <p:cNvSpPr>
              <a:spLocks noChangeShapeType="1"/>
            </p:cNvSpPr>
            <p:nvPr/>
          </p:nvSpPr>
          <p:spPr bwMode="auto">
            <a:xfrm>
              <a:off x="5246688" y="4091660"/>
              <a:ext cx="301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71" name="Line 167"/>
            <p:cNvSpPr>
              <a:spLocks noChangeShapeType="1"/>
            </p:cNvSpPr>
            <p:nvPr/>
          </p:nvSpPr>
          <p:spPr bwMode="auto">
            <a:xfrm>
              <a:off x="5260975" y="4091660"/>
              <a:ext cx="301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72" name="Line 168"/>
            <p:cNvSpPr>
              <a:spLocks noChangeShapeType="1"/>
            </p:cNvSpPr>
            <p:nvPr/>
          </p:nvSpPr>
          <p:spPr bwMode="auto">
            <a:xfrm>
              <a:off x="2522538" y="4196220"/>
              <a:ext cx="38084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73" name="Line 170"/>
            <p:cNvSpPr>
              <a:spLocks noChangeShapeType="1"/>
            </p:cNvSpPr>
            <p:nvPr/>
          </p:nvSpPr>
          <p:spPr bwMode="auto">
            <a:xfrm>
              <a:off x="5915025" y="5376028"/>
              <a:ext cx="0" cy="41667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74" name="Line 171"/>
            <p:cNvSpPr>
              <a:spLocks noChangeShapeType="1"/>
            </p:cNvSpPr>
            <p:nvPr/>
          </p:nvSpPr>
          <p:spPr bwMode="auto">
            <a:xfrm>
              <a:off x="5838825" y="5446255"/>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75" name="Line 172"/>
            <p:cNvSpPr>
              <a:spLocks noChangeShapeType="1"/>
            </p:cNvSpPr>
            <p:nvPr/>
          </p:nvSpPr>
          <p:spPr bwMode="auto">
            <a:xfrm flipV="1">
              <a:off x="5686425" y="5585148"/>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76" name="Line 173"/>
            <p:cNvSpPr>
              <a:spLocks noChangeShapeType="1"/>
            </p:cNvSpPr>
            <p:nvPr/>
          </p:nvSpPr>
          <p:spPr bwMode="auto">
            <a:xfrm>
              <a:off x="5915025" y="5653814"/>
              <a:ext cx="112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77" name="Text Box 174"/>
            <p:cNvSpPr txBox="1">
              <a:spLocks noChangeArrowheads="1"/>
            </p:cNvSpPr>
            <p:nvPr/>
          </p:nvSpPr>
          <p:spPr bwMode="auto">
            <a:xfrm>
              <a:off x="5611813" y="5503997"/>
              <a:ext cx="184150"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endParaRPr lang="zh-CN" altLang="zh-CN" sz="1600" b="0">
                <a:solidFill>
                  <a:schemeClr val="tx1"/>
                </a:solidFill>
                <a:latin typeface="Times New Roman" pitchFamily="18" charset="0"/>
              </a:endParaRPr>
            </a:p>
          </p:txBody>
        </p:sp>
        <p:sp>
          <p:nvSpPr>
            <p:cNvPr id="78" name="Line 175"/>
            <p:cNvSpPr>
              <a:spLocks noChangeShapeType="1"/>
            </p:cNvSpPr>
            <p:nvPr/>
          </p:nvSpPr>
          <p:spPr bwMode="auto">
            <a:xfrm>
              <a:off x="5915025" y="5514921"/>
              <a:ext cx="2651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79" name="Line 176"/>
            <p:cNvSpPr>
              <a:spLocks noChangeShapeType="1"/>
            </p:cNvSpPr>
            <p:nvPr/>
          </p:nvSpPr>
          <p:spPr bwMode="auto">
            <a:xfrm>
              <a:off x="5688013" y="5307362"/>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80" name="Line 177"/>
            <p:cNvSpPr>
              <a:spLocks noChangeShapeType="1"/>
            </p:cNvSpPr>
            <p:nvPr/>
          </p:nvSpPr>
          <p:spPr bwMode="auto">
            <a:xfrm>
              <a:off x="6027738" y="5653814"/>
              <a:ext cx="0" cy="70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81" name="Line 179"/>
            <p:cNvSpPr>
              <a:spLocks noChangeShapeType="1"/>
            </p:cNvSpPr>
            <p:nvPr/>
          </p:nvSpPr>
          <p:spPr bwMode="auto">
            <a:xfrm>
              <a:off x="5992813" y="5724041"/>
              <a:ext cx="76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82" name="Line 180"/>
            <p:cNvSpPr>
              <a:spLocks noChangeShapeType="1"/>
            </p:cNvSpPr>
            <p:nvPr/>
          </p:nvSpPr>
          <p:spPr bwMode="auto">
            <a:xfrm>
              <a:off x="6008688" y="5758374"/>
              <a:ext cx="301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83" name="Line 182"/>
            <p:cNvSpPr>
              <a:spLocks noChangeShapeType="1"/>
            </p:cNvSpPr>
            <p:nvPr/>
          </p:nvSpPr>
          <p:spPr bwMode="auto">
            <a:xfrm>
              <a:off x="6022975" y="5758374"/>
              <a:ext cx="301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84" name="Line 184"/>
            <p:cNvSpPr>
              <a:spLocks noChangeShapeType="1"/>
            </p:cNvSpPr>
            <p:nvPr/>
          </p:nvSpPr>
          <p:spPr bwMode="auto">
            <a:xfrm>
              <a:off x="5153025" y="4264886"/>
              <a:ext cx="0" cy="41667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85" name="Line 185"/>
            <p:cNvSpPr>
              <a:spLocks noChangeShapeType="1"/>
            </p:cNvSpPr>
            <p:nvPr/>
          </p:nvSpPr>
          <p:spPr bwMode="auto">
            <a:xfrm>
              <a:off x="5076825" y="4335113"/>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86" name="Line 186"/>
            <p:cNvSpPr>
              <a:spLocks noChangeShapeType="1"/>
            </p:cNvSpPr>
            <p:nvPr/>
          </p:nvSpPr>
          <p:spPr bwMode="auto">
            <a:xfrm flipV="1">
              <a:off x="4924425" y="4474006"/>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87" name="Line 187"/>
            <p:cNvSpPr>
              <a:spLocks noChangeShapeType="1"/>
            </p:cNvSpPr>
            <p:nvPr/>
          </p:nvSpPr>
          <p:spPr bwMode="auto">
            <a:xfrm>
              <a:off x="5153025" y="4542672"/>
              <a:ext cx="112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88" name="Text Box 188"/>
            <p:cNvSpPr txBox="1">
              <a:spLocks noChangeArrowheads="1"/>
            </p:cNvSpPr>
            <p:nvPr/>
          </p:nvSpPr>
          <p:spPr bwMode="auto">
            <a:xfrm>
              <a:off x="4849813" y="4392855"/>
              <a:ext cx="184150"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endParaRPr lang="zh-CN" altLang="zh-CN" sz="1600" b="0">
                <a:solidFill>
                  <a:schemeClr val="tx1"/>
                </a:solidFill>
                <a:latin typeface="Times New Roman" pitchFamily="18" charset="0"/>
              </a:endParaRPr>
            </a:p>
          </p:txBody>
        </p:sp>
        <p:sp>
          <p:nvSpPr>
            <p:cNvPr id="89" name="Line 189"/>
            <p:cNvSpPr>
              <a:spLocks noChangeShapeType="1"/>
            </p:cNvSpPr>
            <p:nvPr/>
          </p:nvSpPr>
          <p:spPr bwMode="auto">
            <a:xfrm>
              <a:off x="5153025" y="4403779"/>
              <a:ext cx="2651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90" name="Line 190"/>
            <p:cNvSpPr>
              <a:spLocks noChangeShapeType="1"/>
            </p:cNvSpPr>
            <p:nvPr/>
          </p:nvSpPr>
          <p:spPr bwMode="auto">
            <a:xfrm>
              <a:off x="4926013" y="4196220"/>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91" name="Line 191"/>
            <p:cNvSpPr>
              <a:spLocks noChangeShapeType="1"/>
            </p:cNvSpPr>
            <p:nvPr/>
          </p:nvSpPr>
          <p:spPr bwMode="auto">
            <a:xfrm>
              <a:off x="5265738" y="4542672"/>
              <a:ext cx="0" cy="70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92" name="Line 193"/>
            <p:cNvSpPr>
              <a:spLocks noChangeShapeType="1"/>
            </p:cNvSpPr>
            <p:nvPr/>
          </p:nvSpPr>
          <p:spPr bwMode="auto">
            <a:xfrm>
              <a:off x="5230813" y="4612898"/>
              <a:ext cx="76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93" name="Line 194"/>
            <p:cNvSpPr>
              <a:spLocks noChangeShapeType="1"/>
            </p:cNvSpPr>
            <p:nvPr/>
          </p:nvSpPr>
          <p:spPr bwMode="auto">
            <a:xfrm>
              <a:off x="5246688" y="4647232"/>
              <a:ext cx="301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94" name="Line 196"/>
            <p:cNvSpPr>
              <a:spLocks noChangeShapeType="1"/>
            </p:cNvSpPr>
            <p:nvPr/>
          </p:nvSpPr>
          <p:spPr bwMode="auto">
            <a:xfrm>
              <a:off x="5260975" y="4647232"/>
              <a:ext cx="301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95" name="Line 197"/>
            <p:cNvSpPr>
              <a:spLocks noChangeShapeType="1"/>
            </p:cNvSpPr>
            <p:nvPr/>
          </p:nvSpPr>
          <p:spPr bwMode="auto">
            <a:xfrm>
              <a:off x="2522538" y="4751791"/>
              <a:ext cx="38084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96" name="Line 199"/>
            <p:cNvSpPr>
              <a:spLocks noChangeShapeType="1"/>
            </p:cNvSpPr>
            <p:nvPr/>
          </p:nvSpPr>
          <p:spPr bwMode="auto">
            <a:xfrm>
              <a:off x="4391025" y="4820457"/>
              <a:ext cx="0" cy="41667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97" name="Line 200"/>
            <p:cNvSpPr>
              <a:spLocks noChangeShapeType="1"/>
            </p:cNvSpPr>
            <p:nvPr/>
          </p:nvSpPr>
          <p:spPr bwMode="auto">
            <a:xfrm>
              <a:off x="4314825" y="4890684"/>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98" name="Line 201"/>
            <p:cNvSpPr>
              <a:spLocks noChangeShapeType="1"/>
            </p:cNvSpPr>
            <p:nvPr/>
          </p:nvSpPr>
          <p:spPr bwMode="auto">
            <a:xfrm flipV="1">
              <a:off x="4162425" y="5029577"/>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99" name="Line 202"/>
            <p:cNvSpPr>
              <a:spLocks noChangeShapeType="1"/>
            </p:cNvSpPr>
            <p:nvPr/>
          </p:nvSpPr>
          <p:spPr bwMode="auto">
            <a:xfrm>
              <a:off x="4391025" y="5098243"/>
              <a:ext cx="112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00" name="Text Box 203"/>
            <p:cNvSpPr txBox="1">
              <a:spLocks noChangeArrowheads="1"/>
            </p:cNvSpPr>
            <p:nvPr/>
          </p:nvSpPr>
          <p:spPr bwMode="auto">
            <a:xfrm>
              <a:off x="4087813" y="4948426"/>
              <a:ext cx="184150"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endParaRPr lang="zh-CN" altLang="zh-CN" sz="1600" b="0">
                <a:solidFill>
                  <a:schemeClr val="tx1"/>
                </a:solidFill>
                <a:latin typeface="Times New Roman" pitchFamily="18" charset="0"/>
              </a:endParaRPr>
            </a:p>
          </p:txBody>
        </p:sp>
        <p:sp>
          <p:nvSpPr>
            <p:cNvPr id="101" name="Line 204"/>
            <p:cNvSpPr>
              <a:spLocks noChangeShapeType="1"/>
            </p:cNvSpPr>
            <p:nvPr/>
          </p:nvSpPr>
          <p:spPr bwMode="auto">
            <a:xfrm>
              <a:off x="4391025" y="4959350"/>
              <a:ext cx="2651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02" name="Line 205"/>
            <p:cNvSpPr>
              <a:spLocks noChangeShapeType="1"/>
            </p:cNvSpPr>
            <p:nvPr/>
          </p:nvSpPr>
          <p:spPr bwMode="auto">
            <a:xfrm>
              <a:off x="4164013" y="4751791"/>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03" name="Line 206"/>
            <p:cNvSpPr>
              <a:spLocks noChangeShapeType="1"/>
            </p:cNvSpPr>
            <p:nvPr/>
          </p:nvSpPr>
          <p:spPr bwMode="auto">
            <a:xfrm>
              <a:off x="4503738" y="5098243"/>
              <a:ext cx="0" cy="70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04" name="Line 208"/>
            <p:cNvSpPr>
              <a:spLocks noChangeShapeType="1"/>
            </p:cNvSpPr>
            <p:nvPr/>
          </p:nvSpPr>
          <p:spPr bwMode="auto">
            <a:xfrm>
              <a:off x="4468813" y="5168470"/>
              <a:ext cx="76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05" name="Line 209"/>
            <p:cNvSpPr>
              <a:spLocks noChangeShapeType="1"/>
            </p:cNvSpPr>
            <p:nvPr/>
          </p:nvSpPr>
          <p:spPr bwMode="auto">
            <a:xfrm>
              <a:off x="4484688" y="5202803"/>
              <a:ext cx="301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06" name="Line 211"/>
            <p:cNvSpPr>
              <a:spLocks noChangeShapeType="1"/>
            </p:cNvSpPr>
            <p:nvPr/>
          </p:nvSpPr>
          <p:spPr bwMode="auto">
            <a:xfrm>
              <a:off x="4498975" y="5202803"/>
              <a:ext cx="301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07" name="Line 213"/>
            <p:cNvSpPr>
              <a:spLocks noChangeShapeType="1"/>
            </p:cNvSpPr>
            <p:nvPr/>
          </p:nvSpPr>
          <p:spPr bwMode="auto">
            <a:xfrm>
              <a:off x="5915025" y="4820457"/>
              <a:ext cx="0" cy="41667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08" name="Line 214"/>
            <p:cNvSpPr>
              <a:spLocks noChangeShapeType="1"/>
            </p:cNvSpPr>
            <p:nvPr/>
          </p:nvSpPr>
          <p:spPr bwMode="auto">
            <a:xfrm>
              <a:off x="5838825" y="4890684"/>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09" name="Line 215"/>
            <p:cNvSpPr>
              <a:spLocks noChangeShapeType="1"/>
            </p:cNvSpPr>
            <p:nvPr/>
          </p:nvSpPr>
          <p:spPr bwMode="auto">
            <a:xfrm flipV="1">
              <a:off x="5686425" y="5029577"/>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10" name="Line 216"/>
            <p:cNvSpPr>
              <a:spLocks noChangeShapeType="1"/>
            </p:cNvSpPr>
            <p:nvPr/>
          </p:nvSpPr>
          <p:spPr bwMode="auto">
            <a:xfrm>
              <a:off x="5915025" y="5098243"/>
              <a:ext cx="112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11" name="Text Box 217"/>
            <p:cNvSpPr txBox="1">
              <a:spLocks noChangeArrowheads="1"/>
            </p:cNvSpPr>
            <p:nvPr/>
          </p:nvSpPr>
          <p:spPr bwMode="auto">
            <a:xfrm>
              <a:off x="5611813" y="4948426"/>
              <a:ext cx="184150"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endParaRPr lang="zh-CN" altLang="zh-CN" sz="1600" b="0">
                <a:solidFill>
                  <a:schemeClr val="tx1"/>
                </a:solidFill>
                <a:latin typeface="Times New Roman" pitchFamily="18" charset="0"/>
              </a:endParaRPr>
            </a:p>
          </p:txBody>
        </p:sp>
        <p:sp>
          <p:nvSpPr>
            <p:cNvPr id="112" name="Line 218"/>
            <p:cNvSpPr>
              <a:spLocks noChangeShapeType="1"/>
            </p:cNvSpPr>
            <p:nvPr/>
          </p:nvSpPr>
          <p:spPr bwMode="auto">
            <a:xfrm>
              <a:off x="5915025" y="4959350"/>
              <a:ext cx="2651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13" name="Line 219"/>
            <p:cNvSpPr>
              <a:spLocks noChangeShapeType="1"/>
            </p:cNvSpPr>
            <p:nvPr/>
          </p:nvSpPr>
          <p:spPr bwMode="auto">
            <a:xfrm>
              <a:off x="5688013" y="4751791"/>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14" name="Line 220"/>
            <p:cNvSpPr>
              <a:spLocks noChangeShapeType="1"/>
            </p:cNvSpPr>
            <p:nvPr/>
          </p:nvSpPr>
          <p:spPr bwMode="auto">
            <a:xfrm>
              <a:off x="6027738" y="5098243"/>
              <a:ext cx="0" cy="70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15" name="Line 222"/>
            <p:cNvSpPr>
              <a:spLocks noChangeShapeType="1"/>
            </p:cNvSpPr>
            <p:nvPr/>
          </p:nvSpPr>
          <p:spPr bwMode="auto">
            <a:xfrm>
              <a:off x="5992813" y="5168470"/>
              <a:ext cx="76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16" name="Line 223"/>
            <p:cNvSpPr>
              <a:spLocks noChangeShapeType="1"/>
            </p:cNvSpPr>
            <p:nvPr/>
          </p:nvSpPr>
          <p:spPr bwMode="auto">
            <a:xfrm>
              <a:off x="6008688" y="5202803"/>
              <a:ext cx="301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17" name="Line 225"/>
            <p:cNvSpPr>
              <a:spLocks noChangeShapeType="1"/>
            </p:cNvSpPr>
            <p:nvPr/>
          </p:nvSpPr>
          <p:spPr bwMode="auto">
            <a:xfrm>
              <a:off x="6022975" y="5202803"/>
              <a:ext cx="301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18" name="Line 226"/>
            <p:cNvSpPr>
              <a:spLocks noChangeShapeType="1"/>
            </p:cNvSpPr>
            <p:nvPr/>
          </p:nvSpPr>
          <p:spPr bwMode="auto">
            <a:xfrm>
              <a:off x="2522538" y="5307362"/>
              <a:ext cx="38084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19" name="Line 228"/>
            <p:cNvSpPr>
              <a:spLocks noChangeShapeType="1"/>
            </p:cNvSpPr>
            <p:nvPr/>
          </p:nvSpPr>
          <p:spPr bwMode="auto">
            <a:xfrm>
              <a:off x="3629025" y="5376028"/>
              <a:ext cx="0" cy="41667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20" name="Line 229"/>
            <p:cNvSpPr>
              <a:spLocks noChangeShapeType="1"/>
            </p:cNvSpPr>
            <p:nvPr/>
          </p:nvSpPr>
          <p:spPr bwMode="auto">
            <a:xfrm>
              <a:off x="3552825" y="5446255"/>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21" name="Line 230"/>
            <p:cNvSpPr>
              <a:spLocks noChangeShapeType="1"/>
            </p:cNvSpPr>
            <p:nvPr/>
          </p:nvSpPr>
          <p:spPr bwMode="auto">
            <a:xfrm flipV="1">
              <a:off x="3400425" y="5585148"/>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22" name="Line 231"/>
            <p:cNvSpPr>
              <a:spLocks noChangeShapeType="1"/>
            </p:cNvSpPr>
            <p:nvPr/>
          </p:nvSpPr>
          <p:spPr bwMode="auto">
            <a:xfrm>
              <a:off x="3629025" y="5653814"/>
              <a:ext cx="112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23" name="Text Box 232"/>
            <p:cNvSpPr txBox="1">
              <a:spLocks noChangeArrowheads="1"/>
            </p:cNvSpPr>
            <p:nvPr/>
          </p:nvSpPr>
          <p:spPr bwMode="auto">
            <a:xfrm>
              <a:off x="3325813" y="5503997"/>
              <a:ext cx="184150"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endParaRPr lang="zh-CN" altLang="zh-CN" sz="1600" b="0">
                <a:solidFill>
                  <a:schemeClr val="tx1"/>
                </a:solidFill>
                <a:latin typeface="Times New Roman" pitchFamily="18" charset="0"/>
              </a:endParaRPr>
            </a:p>
          </p:txBody>
        </p:sp>
        <p:sp>
          <p:nvSpPr>
            <p:cNvPr id="124" name="Line 233"/>
            <p:cNvSpPr>
              <a:spLocks noChangeShapeType="1"/>
            </p:cNvSpPr>
            <p:nvPr/>
          </p:nvSpPr>
          <p:spPr bwMode="auto">
            <a:xfrm>
              <a:off x="3629025" y="5514921"/>
              <a:ext cx="2651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25" name="Line 234"/>
            <p:cNvSpPr>
              <a:spLocks noChangeShapeType="1"/>
            </p:cNvSpPr>
            <p:nvPr/>
          </p:nvSpPr>
          <p:spPr bwMode="auto">
            <a:xfrm>
              <a:off x="3402013" y="5307362"/>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26" name="Line 235"/>
            <p:cNvSpPr>
              <a:spLocks noChangeShapeType="1"/>
            </p:cNvSpPr>
            <p:nvPr/>
          </p:nvSpPr>
          <p:spPr bwMode="auto">
            <a:xfrm>
              <a:off x="3741738" y="5653814"/>
              <a:ext cx="0" cy="70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27" name="Line 237"/>
            <p:cNvSpPr>
              <a:spLocks noChangeShapeType="1"/>
            </p:cNvSpPr>
            <p:nvPr/>
          </p:nvSpPr>
          <p:spPr bwMode="auto">
            <a:xfrm>
              <a:off x="3706813" y="5724041"/>
              <a:ext cx="76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28" name="Line 238"/>
            <p:cNvSpPr>
              <a:spLocks noChangeShapeType="1"/>
            </p:cNvSpPr>
            <p:nvPr/>
          </p:nvSpPr>
          <p:spPr bwMode="auto">
            <a:xfrm>
              <a:off x="3722688" y="5758374"/>
              <a:ext cx="301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29" name="Line 240"/>
            <p:cNvSpPr>
              <a:spLocks noChangeShapeType="1"/>
            </p:cNvSpPr>
            <p:nvPr/>
          </p:nvSpPr>
          <p:spPr bwMode="auto">
            <a:xfrm>
              <a:off x="3736975" y="5758374"/>
              <a:ext cx="301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30" name="Line 242"/>
            <p:cNvSpPr>
              <a:spLocks noChangeShapeType="1"/>
            </p:cNvSpPr>
            <p:nvPr/>
          </p:nvSpPr>
          <p:spPr bwMode="auto">
            <a:xfrm>
              <a:off x="5153025" y="5376028"/>
              <a:ext cx="0" cy="41667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31" name="Line 243"/>
            <p:cNvSpPr>
              <a:spLocks noChangeShapeType="1"/>
            </p:cNvSpPr>
            <p:nvPr/>
          </p:nvSpPr>
          <p:spPr bwMode="auto">
            <a:xfrm>
              <a:off x="5076825" y="5446255"/>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32" name="Line 244"/>
            <p:cNvSpPr>
              <a:spLocks noChangeShapeType="1"/>
            </p:cNvSpPr>
            <p:nvPr/>
          </p:nvSpPr>
          <p:spPr bwMode="auto">
            <a:xfrm flipV="1">
              <a:off x="4924425" y="5585148"/>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33" name="Line 245"/>
            <p:cNvSpPr>
              <a:spLocks noChangeShapeType="1"/>
            </p:cNvSpPr>
            <p:nvPr/>
          </p:nvSpPr>
          <p:spPr bwMode="auto">
            <a:xfrm>
              <a:off x="5153025" y="5653814"/>
              <a:ext cx="112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34" name="Text Box 246"/>
            <p:cNvSpPr txBox="1">
              <a:spLocks noChangeArrowheads="1"/>
            </p:cNvSpPr>
            <p:nvPr/>
          </p:nvSpPr>
          <p:spPr bwMode="auto">
            <a:xfrm>
              <a:off x="4849813" y="5503997"/>
              <a:ext cx="184150"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endParaRPr lang="zh-CN" altLang="zh-CN" sz="1600" b="0">
                <a:solidFill>
                  <a:schemeClr val="tx1"/>
                </a:solidFill>
                <a:latin typeface="Times New Roman" pitchFamily="18" charset="0"/>
              </a:endParaRPr>
            </a:p>
          </p:txBody>
        </p:sp>
        <p:sp>
          <p:nvSpPr>
            <p:cNvPr id="135" name="Line 247"/>
            <p:cNvSpPr>
              <a:spLocks noChangeShapeType="1"/>
            </p:cNvSpPr>
            <p:nvPr/>
          </p:nvSpPr>
          <p:spPr bwMode="auto">
            <a:xfrm>
              <a:off x="5153025" y="5514921"/>
              <a:ext cx="2651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36" name="Line 248"/>
            <p:cNvSpPr>
              <a:spLocks noChangeShapeType="1"/>
            </p:cNvSpPr>
            <p:nvPr/>
          </p:nvSpPr>
          <p:spPr bwMode="auto">
            <a:xfrm>
              <a:off x="4926013" y="5307362"/>
              <a:ext cx="0" cy="27778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37" name="Line 249"/>
            <p:cNvSpPr>
              <a:spLocks noChangeShapeType="1"/>
            </p:cNvSpPr>
            <p:nvPr/>
          </p:nvSpPr>
          <p:spPr bwMode="auto">
            <a:xfrm>
              <a:off x="5265738" y="5653814"/>
              <a:ext cx="0" cy="70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38" name="Line 251"/>
            <p:cNvSpPr>
              <a:spLocks noChangeShapeType="1"/>
            </p:cNvSpPr>
            <p:nvPr/>
          </p:nvSpPr>
          <p:spPr bwMode="auto">
            <a:xfrm>
              <a:off x="5230813" y="5724041"/>
              <a:ext cx="76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39" name="Line 252"/>
            <p:cNvSpPr>
              <a:spLocks noChangeShapeType="1"/>
            </p:cNvSpPr>
            <p:nvPr/>
          </p:nvSpPr>
          <p:spPr bwMode="auto">
            <a:xfrm>
              <a:off x="5246688" y="5758374"/>
              <a:ext cx="301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40" name="Line 254"/>
            <p:cNvSpPr>
              <a:spLocks noChangeShapeType="1"/>
            </p:cNvSpPr>
            <p:nvPr/>
          </p:nvSpPr>
          <p:spPr bwMode="auto">
            <a:xfrm>
              <a:off x="5260975" y="5758374"/>
              <a:ext cx="301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41" name="Line 255"/>
            <p:cNvSpPr>
              <a:spLocks noChangeShapeType="1"/>
            </p:cNvSpPr>
            <p:nvPr/>
          </p:nvSpPr>
          <p:spPr bwMode="auto">
            <a:xfrm>
              <a:off x="4656138" y="3362863"/>
              <a:ext cx="0" cy="277629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42" name="Line 256"/>
            <p:cNvSpPr>
              <a:spLocks noChangeShapeType="1"/>
            </p:cNvSpPr>
            <p:nvPr/>
          </p:nvSpPr>
          <p:spPr bwMode="auto">
            <a:xfrm>
              <a:off x="3894138" y="3362863"/>
              <a:ext cx="0" cy="277629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43" name="Text Box 257"/>
            <p:cNvSpPr txBox="1">
              <a:spLocks noChangeArrowheads="1"/>
            </p:cNvSpPr>
            <p:nvPr/>
          </p:nvSpPr>
          <p:spPr bwMode="auto">
            <a:xfrm>
              <a:off x="2479675" y="3338986"/>
              <a:ext cx="70083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zh-CN" altLang="en-US" sz="1600" b="0" dirty="0" smtClean="0">
                  <a:latin typeface="Times New Roman" pitchFamily="18" charset="0"/>
                </a:rPr>
                <a:t>字线</a:t>
              </a:r>
              <a:r>
                <a:rPr lang="en-US" altLang="zh-CN" sz="1600" b="0" dirty="0" smtClean="0">
                  <a:latin typeface="Times New Roman" pitchFamily="18" charset="0"/>
                </a:rPr>
                <a:t>0</a:t>
              </a:r>
              <a:endParaRPr lang="en-US" altLang="zh-CN" sz="1600" b="0" dirty="0">
                <a:latin typeface="Times New Roman" pitchFamily="18" charset="0"/>
              </a:endParaRPr>
            </a:p>
          </p:txBody>
        </p:sp>
        <p:sp>
          <p:nvSpPr>
            <p:cNvPr id="144" name="Text Box 258"/>
            <p:cNvSpPr txBox="1">
              <a:spLocks noChangeArrowheads="1"/>
            </p:cNvSpPr>
            <p:nvPr/>
          </p:nvSpPr>
          <p:spPr bwMode="auto">
            <a:xfrm>
              <a:off x="2479675" y="3880043"/>
              <a:ext cx="695325" cy="335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zh-CN" altLang="en-US" sz="1600" b="0" dirty="0" smtClean="0">
                  <a:latin typeface="Times New Roman" pitchFamily="18" charset="0"/>
                </a:rPr>
                <a:t>字线</a:t>
              </a:r>
              <a:r>
                <a:rPr lang="en-US" altLang="zh-CN" sz="1600" b="0" dirty="0" smtClean="0">
                  <a:latin typeface="Times New Roman" pitchFamily="18" charset="0"/>
                </a:rPr>
                <a:t>1</a:t>
              </a:r>
              <a:endParaRPr lang="en-US" altLang="zh-CN" sz="1600" b="0" dirty="0">
                <a:latin typeface="Times New Roman" pitchFamily="18" charset="0"/>
              </a:endParaRPr>
            </a:p>
          </p:txBody>
        </p:sp>
        <p:sp>
          <p:nvSpPr>
            <p:cNvPr id="145" name="Text Box 259"/>
            <p:cNvSpPr txBox="1">
              <a:spLocks noChangeArrowheads="1"/>
            </p:cNvSpPr>
            <p:nvPr/>
          </p:nvSpPr>
          <p:spPr bwMode="auto">
            <a:xfrm>
              <a:off x="2479675" y="4434054"/>
              <a:ext cx="695325" cy="335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zh-CN" altLang="en-US" sz="1600" b="0" dirty="0" smtClean="0">
                  <a:latin typeface="Times New Roman" pitchFamily="18" charset="0"/>
                </a:rPr>
                <a:t>字线</a:t>
              </a:r>
              <a:r>
                <a:rPr lang="en-US" altLang="zh-CN" sz="1600" b="0" dirty="0" smtClean="0">
                  <a:latin typeface="Times New Roman" pitchFamily="18" charset="0"/>
                </a:rPr>
                <a:t>2</a:t>
              </a:r>
              <a:endParaRPr lang="en-US" altLang="zh-CN" sz="1600" b="0" dirty="0">
                <a:latin typeface="Times New Roman" pitchFamily="18" charset="0"/>
              </a:endParaRPr>
            </a:p>
          </p:txBody>
        </p:sp>
        <p:sp>
          <p:nvSpPr>
            <p:cNvPr id="146" name="Text Box 260"/>
            <p:cNvSpPr txBox="1">
              <a:spLocks noChangeArrowheads="1"/>
            </p:cNvSpPr>
            <p:nvPr/>
          </p:nvSpPr>
          <p:spPr bwMode="auto">
            <a:xfrm>
              <a:off x="2479675" y="5004139"/>
              <a:ext cx="695325" cy="335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zh-CN" altLang="en-US" sz="1600" b="0" dirty="0" smtClean="0">
                  <a:latin typeface="Times New Roman" pitchFamily="18" charset="0"/>
                </a:rPr>
                <a:t>字线</a:t>
              </a:r>
              <a:r>
                <a:rPr lang="en-US" altLang="zh-CN" sz="1600" b="0" dirty="0" smtClean="0">
                  <a:latin typeface="Times New Roman" pitchFamily="18" charset="0"/>
                </a:rPr>
                <a:t>3</a:t>
              </a:r>
              <a:endParaRPr lang="en-US" altLang="zh-CN" sz="1600" b="0" dirty="0">
                <a:latin typeface="Times New Roman" pitchFamily="18" charset="0"/>
              </a:endParaRPr>
            </a:p>
          </p:txBody>
        </p:sp>
        <p:sp>
          <p:nvSpPr>
            <p:cNvPr id="147" name="Line 261"/>
            <p:cNvSpPr>
              <a:spLocks noChangeShapeType="1"/>
            </p:cNvSpPr>
            <p:nvPr/>
          </p:nvSpPr>
          <p:spPr bwMode="auto">
            <a:xfrm>
              <a:off x="3556841" y="3016412"/>
              <a:ext cx="2895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48" name="Text Box 262"/>
            <p:cNvSpPr txBox="1">
              <a:spLocks noChangeArrowheads="1"/>
            </p:cNvSpPr>
            <p:nvPr/>
          </p:nvSpPr>
          <p:spPr bwMode="auto">
            <a:xfrm>
              <a:off x="6369050" y="4057327"/>
              <a:ext cx="1612900"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Tx/>
                <a:buNone/>
              </a:pPr>
              <a:r>
                <a:rPr lang="zh-CN" altLang="en-US" sz="1600" b="0">
                  <a:solidFill>
                    <a:schemeClr val="tx1"/>
                  </a:solidFill>
                  <a:latin typeface="Times New Roman" pitchFamily="18" charset="0"/>
                </a:rPr>
                <a:t>单元</a:t>
              </a:r>
              <a:r>
                <a:rPr lang="en-US" altLang="zh-CN" sz="1600" b="0">
                  <a:solidFill>
                    <a:schemeClr val="tx1"/>
                  </a:solidFill>
                  <a:latin typeface="Times New Roman" pitchFamily="18" charset="0"/>
                </a:rPr>
                <a:t>1</a:t>
              </a:r>
              <a:r>
                <a:rPr lang="zh-CN" altLang="en-US" sz="1600" b="0">
                  <a:solidFill>
                    <a:schemeClr val="tx1"/>
                  </a:solidFill>
                  <a:latin typeface="Times New Roman" pitchFamily="18" charset="0"/>
                </a:rPr>
                <a:t>（</a:t>
              </a:r>
              <a:r>
                <a:rPr lang="en-US" altLang="zh-CN" sz="1600" b="0">
                  <a:solidFill>
                    <a:schemeClr val="tx1"/>
                  </a:solidFill>
                  <a:latin typeface="Times New Roman" pitchFamily="18" charset="0"/>
                </a:rPr>
                <a:t>1101</a:t>
              </a:r>
              <a:r>
                <a:rPr lang="zh-CN" altLang="en-US" sz="1600" b="0">
                  <a:solidFill>
                    <a:schemeClr val="tx1"/>
                  </a:solidFill>
                  <a:latin typeface="Times New Roman" pitchFamily="18" charset="0"/>
                </a:rPr>
                <a:t>）</a:t>
              </a:r>
            </a:p>
          </p:txBody>
        </p:sp>
        <p:sp>
          <p:nvSpPr>
            <p:cNvPr id="149" name="Text Box 263"/>
            <p:cNvSpPr txBox="1">
              <a:spLocks noChangeArrowheads="1"/>
            </p:cNvSpPr>
            <p:nvPr/>
          </p:nvSpPr>
          <p:spPr bwMode="auto">
            <a:xfrm>
              <a:off x="6369050" y="4583247"/>
              <a:ext cx="1612900"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Tx/>
                <a:buNone/>
              </a:pPr>
              <a:r>
                <a:rPr lang="zh-CN" altLang="en-US" sz="1600" b="0">
                  <a:solidFill>
                    <a:schemeClr val="tx1"/>
                  </a:solidFill>
                  <a:latin typeface="Times New Roman" pitchFamily="18" charset="0"/>
                </a:rPr>
                <a:t>单元</a:t>
              </a:r>
              <a:r>
                <a:rPr lang="en-US" altLang="zh-CN" sz="1600" b="0">
                  <a:solidFill>
                    <a:schemeClr val="tx1"/>
                  </a:solidFill>
                  <a:latin typeface="Times New Roman" pitchFamily="18" charset="0"/>
                </a:rPr>
                <a:t>2</a:t>
              </a:r>
              <a:r>
                <a:rPr lang="zh-CN" altLang="en-US" sz="1600" b="0">
                  <a:solidFill>
                    <a:schemeClr val="tx1"/>
                  </a:solidFill>
                  <a:latin typeface="Times New Roman" pitchFamily="18" charset="0"/>
                </a:rPr>
                <a:t>（</a:t>
              </a:r>
              <a:r>
                <a:rPr lang="en-US" altLang="zh-CN" sz="1600" b="0">
                  <a:solidFill>
                    <a:schemeClr val="tx1"/>
                  </a:solidFill>
                  <a:latin typeface="Times New Roman" pitchFamily="18" charset="0"/>
                </a:rPr>
                <a:t>1010</a:t>
              </a:r>
              <a:r>
                <a:rPr lang="zh-CN" altLang="en-US" sz="1600" b="0">
                  <a:solidFill>
                    <a:schemeClr val="tx1"/>
                  </a:solidFill>
                  <a:latin typeface="Times New Roman" pitchFamily="18" charset="0"/>
                </a:rPr>
                <a:t>）</a:t>
              </a:r>
            </a:p>
          </p:txBody>
        </p:sp>
        <p:sp>
          <p:nvSpPr>
            <p:cNvPr id="150" name="Text Box 264"/>
            <p:cNvSpPr txBox="1">
              <a:spLocks noChangeArrowheads="1"/>
            </p:cNvSpPr>
            <p:nvPr/>
          </p:nvSpPr>
          <p:spPr bwMode="auto">
            <a:xfrm>
              <a:off x="6369050" y="5140379"/>
              <a:ext cx="1612900"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Tx/>
                <a:buNone/>
              </a:pPr>
              <a:r>
                <a:rPr lang="zh-CN" altLang="en-US" sz="1600" b="0">
                  <a:solidFill>
                    <a:schemeClr val="tx1"/>
                  </a:solidFill>
                  <a:latin typeface="Times New Roman" pitchFamily="18" charset="0"/>
                </a:rPr>
                <a:t>单元</a:t>
              </a:r>
              <a:r>
                <a:rPr lang="en-US" altLang="zh-CN" sz="1600" b="0">
                  <a:solidFill>
                    <a:schemeClr val="tx1"/>
                  </a:solidFill>
                  <a:latin typeface="Times New Roman" pitchFamily="18" charset="0"/>
                </a:rPr>
                <a:t>3</a:t>
              </a:r>
              <a:r>
                <a:rPr lang="zh-CN" altLang="en-US" sz="1600" b="0">
                  <a:solidFill>
                    <a:schemeClr val="tx1"/>
                  </a:solidFill>
                  <a:latin typeface="Times New Roman" pitchFamily="18" charset="0"/>
                </a:rPr>
                <a:t>（</a:t>
              </a:r>
              <a:r>
                <a:rPr lang="en-US" altLang="zh-CN" sz="1600" b="0">
                  <a:solidFill>
                    <a:schemeClr val="tx1"/>
                  </a:solidFill>
                  <a:latin typeface="Times New Roman" pitchFamily="18" charset="0"/>
                </a:rPr>
                <a:t>0100</a:t>
              </a:r>
              <a:r>
                <a:rPr lang="zh-CN" altLang="en-US" sz="1600" b="0">
                  <a:solidFill>
                    <a:schemeClr val="tx1"/>
                  </a:solidFill>
                  <a:latin typeface="Times New Roman" pitchFamily="18" charset="0"/>
                </a:rPr>
                <a:t>）</a:t>
              </a:r>
            </a:p>
          </p:txBody>
        </p:sp>
        <p:sp>
          <p:nvSpPr>
            <p:cNvPr id="151" name="Line 266"/>
            <p:cNvSpPr>
              <a:spLocks noChangeShapeType="1"/>
            </p:cNvSpPr>
            <p:nvPr/>
          </p:nvSpPr>
          <p:spPr bwMode="auto">
            <a:xfrm>
              <a:off x="1835150" y="4268240"/>
              <a:ext cx="228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52" name="Line 267"/>
            <p:cNvSpPr>
              <a:spLocks noChangeShapeType="1"/>
            </p:cNvSpPr>
            <p:nvPr/>
          </p:nvSpPr>
          <p:spPr bwMode="auto">
            <a:xfrm>
              <a:off x="1835150" y="4684918"/>
              <a:ext cx="228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0"/>
            </a:p>
          </p:txBody>
        </p:sp>
        <p:sp>
          <p:nvSpPr>
            <p:cNvPr id="153" name="Text Box 268"/>
            <p:cNvSpPr txBox="1">
              <a:spLocks noChangeArrowheads="1"/>
            </p:cNvSpPr>
            <p:nvPr/>
          </p:nvSpPr>
          <p:spPr bwMode="auto">
            <a:xfrm>
              <a:off x="1479550" y="4100319"/>
              <a:ext cx="431800" cy="33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b="0" dirty="0">
                  <a:solidFill>
                    <a:schemeClr val="tx1"/>
                  </a:solidFill>
                  <a:latin typeface="Times New Roman" pitchFamily="18" charset="0"/>
                </a:rPr>
                <a:t>A1</a:t>
              </a:r>
            </a:p>
          </p:txBody>
        </p:sp>
        <p:sp>
          <p:nvSpPr>
            <p:cNvPr id="154" name="Text Box 269"/>
            <p:cNvSpPr txBox="1">
              <a:spLocks noChangeArrowheads="1"/>
            </p:cNvSpPr>
            <p:nvPr/>
          </p:nvSpPr>
          <p:spPr bwMode="auto">
            <a:xfrm>
              <a:off x="1479550" y="4515438"/>
              <a:ext cx="431800" cy="335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b="0" dirty="0">
                  <a:solidFill>
                    <a:schemeClr val="tx1"/>
                  </a:solidFill>
                  <a:latin typeface="Times New Roman" pitchFamily="18" charset="0"/>
                </a:rPr>
                <a:t>A0</a:t>
              </a:r>
            </a:p>
          </p:txBody>
        </p:sp>
        <p:sp>
          <p:nvSpPr>
            <p:cNvPr id="155" name="椭圆 154"/>
            <p:cNvSpPr/>
            <p:nvPr/>
          </p:nvSpPr>
          <p:spPr bwMode="auto">
            <a:xfrm>
              <a:off x="6452440" y="2989517"/>
              <a:ext cx="72000" cy="72000"/>
            </a:xfrm>
            <a:prstGeom prst="ellipse">
              <a:avLst/>
            </a:prstGeom>
            <a:noFill/>
            <a:ln w="12700" cap="flat" cmpd="sng" algn="ctr">
              <a:solidFill>
                <a:srgbClr val="0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 typeface="Wingdings" pitchFamily="2" charset="2"/>
                <a:buChar char="v"/>
                <a:tabLst/>
              </a:pPr>
              <a:endParaRPr kumimoji="1" lang="zh-CN" altLang="en-US" sz="2800" b="0" i="0" u="none" strike="noStrike" cap="none" normalizeH="0" baseline="0" smtClean="0">
                <a:ln>
                  <a:noFill/>
                </a:ln>
                <a:solidFill>
                  <a:srgbClr val="003366"/>
                </a:solidFill>
                <a:effectLst/>
                <a:latin typeface="仿宋_GB2312" pitchFamily="49" charset="-122"/>
                <a:ea typeface="仿宋_GB2312" pitchFamily="49" charset="-122"/>
              </a:endParaRPr>
            </a:p>
          </p:txBody>
        </p:sp>
      </p:grpSp>
      <p:sp>
        <p:nvSpPr>
          <p:cNvPr id="157" name="矩形 156"/>
          <p:cNvSpPr/>
          <p:nvPr/>
        </p:nvSpPr>
        <p:spPr>
          <a:xfrm>
            <a:off x="467544" y="2679303"/>
            <a:ext cx="8208912" cy="461665"/>
          </a:xfrm>
          <a:prstGeom prst="rect">
            <a:avLst/>
          </a:prstGeom>
          <a:noFill/>
        </p:spPr>
        <p:txBody>
          <a:bodyPr wrap="square" rtlCol="0">
            <a:spAutoFit/>
          </a:bodyPr>
          <a:lstStyle/>
          <a:p>
            <a:pPr algn="just"/>
            <a:r>
              <a:rPr lang="zh-CN" altLang="en-US" sz="2400" dirty="0">
                <a:solidFill>
                  <a:srgbClr val="000066"/>
                </a:solidFill>
                <a:latin typeface="Times New Roman" pitchFamily="18" charset="0"/>
                <a:ea typeface="宋体" pitchFamily="2" charset="-122"/>
                <a:cs typeface="Times New Roman" pitchFamily="18" charset="0"/>
              </a:rPr>
              <a:t>　　</a:t>
            </a:r>
            <a:r>
              <a:rPr lang="en-US" altLang="zh-CN" sz="2400" dirty="0" smtClean="0">
                <a:solidFill>
                  <a:srgbClr val="000066"/>
                </a:solidFill>
                <a:latin typeface="Times New Roman" pitchFamily="18" charset="0"/>
                <a:ea typeface="宋体" pitchFamily="2" charset="-122"/>
                <a:cs typeface="Times New Roman" pitchFamily="18" charset="0"/>
              </a:rPr>
              <a:t>4</a:t>
            </a:r>
            <a:r>
              <a:rPr lang="zh-CN" altLang="zh-CN" sz="2400" dirty="0">
                <a:solidFill>
                  <a:srgbClr val="000066"/>
                </a:solidFill>
                <a:latin typeface="Times New Roman" pitchFamily="18" charset="0"/>
                <a:ea typeface="宋体" pitchFamily="2" charset="-122"/>
                <a:cs typeface="Times New Roman" pitchFamily="18" charset="0"/>
              </a:rPr>
              <a:t>×</a:t>
            </a:r>
            <a:r>
              <a:rPr lang="en-US" altLang="zh-CN" sz="2400" dirty="0">
                <a:solidFill>
                  <a:srgbClr val="000066"/>
                </a:solidFill>
                <a:latin typeface="Times New Roman" pitchFamily="18" charset="0"/>
                <a:ea typeface="宋体" pitchFamily="2" charset="-122"/>
                <a:cs typeface="Times New Roman" pitchFamily="18" charset="0"/>
              </a:rPr>
              <a:t>4</a:t>
            </a:r>
            <a:r>
              <a:rPr lang="zh-CN" altLang="zh-CN" sz="2400" dirty="0">
                <a:solidFill>
                  <a:srgbClr val="000066"/>
                </a:solidFill>
                <a:latin typeface="Times New Roman" pitchFamily="18" charset="0"/>
                <a:ea typeface="宋体" pitchFamily="2" charset="-122"/>
                <a:cs typeface="Times New Roman" pitchFamily="18" charset="0"/>
              </a:rPr>
              <a:t>位掩膜</a:t>
            </a:r>
            <a:r>
              <a:rPr lang="en-US" altLang="zh-CN" sz="2400" dirty="0" smtClean="0">
                <a:solidFill>
                  <a:srgbClr val="000066"/>
                </a:solidFill>
                <a:latin typeface="Times New Roman" pitchFamily="18" charset="0"/>
                <a:ea typeface="宋体" pitchFamily="2" charset="-122"/>
                <a:cs typeface="Times New Roman" pitchFamily="18" charset="0"/>
              </a:rPr>
              <a:t>ROM</a:t>
            </a:r>
            <a:r>
              <a:rPr lang="zh-CN" altLang="en-US" sz="2400" dirty="0" smtClean="0">
                <a:solidFill>
                  <a:srgbClr val="000066"/>
                </a:solidFill>
                <a:latin typeface="Times New Roman" pitchFamily="18" charset="0"/>
                <a:ea typeface="宋体" pitchFamily="2" charset="-122"/>
                <a:cs typeface="Times New Roman" pitchFamily="18" charset="0"/>
              </a:rPr>
              <a:t>结构：</a:t>
            </a:r>
            <a:endParaRPr lang="zh-CN" altLang="zh-CN" sz="2400" dirty="0">
              <a:solidFill>
                <a:srgbClr val="000066"/>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1658853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7"/>
                                        </p:tgtEl>
                                        <p:attrNameLst>
                                          <p:attrName>style.visibility</p:attrName>
                                        </p:attrNameLst>
                                      </p:cBhvr>
                                      <p:to>
                                        <p:strVal val="visible"/>
                                      </p:to>
                                    </p:set>
                                  </p:childTnLst>
                                </p:cTn>
                              </p:par>
                            </p:childTnLst>
                          </p:cTn>
                        </p:par>
                        <p:par>
                          <p:cTn id="7" fill="hold">
                            <p:stCondLst>
                              <p:cond delay="0"/>
                            </p:stCondLst>
                            <p:childTnLst>
                              <p:par>
                                <p:cTn id="8" presetID="22" presetClass="entr" presetSubtype="1" fill="hold" nodeType="afterEffect">
                                  <p:stCondLst>
                                    <p:cond delay="250"/>
                                  </p:stCondLst>
                                  <p:childTnLst>
                                    <p:set>
                                      <p:cBhvr>
                                        <p:cTn id="9" dur="1" fill="hold">
                                          <p:stCondLst>
                                            <p:cond delay="0"/>
                                          </p:stCondLst>
                                        </p:cTn>
                                        <p:tgtEl>
                                          <p:spTgt spid="156"/>
                                        </p:tgtEl>
                                        <p:attrNameLst>
                                          <p:attrName>style.visibility</p:attrName>
                                        </p:attrNameLst>
                                      </p:cBhvr>
                                      <p:to>
                                        <p:strVal val="visible"/>
                                      </p:to>
                                    </p:set>
                                    <p:animEffect transition="in" filter="wipe(up)">
                                      <p:cBhvr>
                                        <p:cTn id="10" dur="20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3.3.2  </a:t>
            </a:r>
            <a:r>
              <a:rPr lang="zh-CN" altLang="zh-CN" dirty="0" smtClean="0"/>
              <a:t>可编程只读存储器</a:t>
            </a:r>
            <a:r>
              <a:rPr lang="en-US" altLang="zh-CN" dirty="0"/>
              <a:t>PROM</a:t>
            </a:r>
            <a:endParaRPr lang="zh-CN" altLang="en-US" dirty="0"/>
          </a:p>
        </p:txBody>
      </p:sp>
      <p:sp>
        <p:nvSpPr>
          <p:cNvPr id="5" name="矩形 4"/>
          <p:cNvSpPr/>
          <p:nvPr/>
        </p:nvSpPr>
        <p:spPr>
          <a:xfrm>
            <a:off x="467544" y="1268760"/>
            <a:ext cx="8208912" cy="1277979"/>
          </a:xfrm>
          <a:prstGeom prst="rect">
            <a:avLst/>
          </a:prstGeom>
          <a:noFill/>
          <a:ln>
            <a:solidFill>
              <a:srgbClr val="92D050"/>
            </a:solidFill>
          </a:ln>
        </p:spPr>
        <p:txBody>
          <a:bodyPr wrap="square" rtlCol="0">
            <a:spAutoFit/>
          </a:bodyPr>
          <a:lstStyle/>
          <a:p>
            <a:pPr algn="just">
              <a:lnSpc>
                <a:spcPct val="110000"/>
              </a:lnSpc>
            </a:pPr>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a:solidFill>
                  <a:srgbClr val="000066"/>
                </a:solidFill>
                <a:latin typeface="Times New Roman" pitchFamily="18" charset="0"/>
                <a:ea typeface="宋体" pitchFamily="2" charset="-122"/>
                <a:cs typeface="Times New Roman" pitchFamily="18" charset="0"/>
              </a:rPr>
              <a:t>厂家</a:t>
            </a:r>
            <a:r>
              <a:rPr lang="zh-CN" altLang="en-US" sz="2400" dirty="0">
                <a:solidFill>
                  <a:srgbClr val="000066"/>
                </a:solidFill>
                <a:latin typeface="Times New Roman" pitchFamily="18" charset="0"/>
                <a:ea typeface="宋体" pitchFamily="2" charset="-122"/>
                <a:cs typeface="Times New Roman" pitchFamily="18" charset="0"/>
              </a:rPr>
              <a:t>生产</a:t>
            </a:r>
            <a:r>
              <a:rPr lang="zh-CN" altLang="zh-CN" sz="2400" dirty="0">
                <a:solidFill>
                  <a:srgbClr val="000066"/>
                </a:solidFill>
                <a:latin typeface="Times New Roman" pitchFamily="18" charset="0"/>
                <a:ea typeface="宋体" pitchFamily="2" charset="-122"/>
                <a:cs typeface="Times New Roman" pitchFamily="18" charset="0"/>
              </a:rPr>
              <a:t>的</a:t>
            </a:r>
            <a:r>
              <a:rPr lang="en-US" altLang="zh-CN" sz="2400" dirty="0">
                <a:solidFill>
                  <a:srgbClr val="000066"/>
                </a:solidFill>
                <a:latin typeface="Times New Roman" pitchFamily="18" charset="0"/>
                <a:ea typeface="宋体" pitchFamily="2" charset="-122"/>
                <a:cs typeface="Times New Roman" pitchFamily="18" charset="0"/>
              </a:rPr>
              <a:t>PROM</a:t>
            </a:r>
            <a:r>
              <a:rPr lang="zh-CN" altLang="zh-CN" sz="2400" dirty="0">
                <a:solidFill>
                  <a:srgbClr val="000066"/>
                </a:solidFill>
                <a:latin typeface="Times New Roman" pitchFamily="18" charset="0"/>
                <a:ea typeface="宋体" pitchFamily="2" charset="-122"/>
                <a:cs typeface="Times New Roman" pitchFamily="18" charset="0"/>
              </a:rPr>
              <a:t>芯片不事先存入固定内容，存储矩阵的所有字线和位线交叉处均连接有二极管或三极管，即出厂时，存储单元的内容是全</a:t>
            </a:r>
            <a:r>
              <a:rPr lang="en-US" altLang="zh-CN" sz="2400" dirty="0">
                <a:solidFill>
                  <a:srgbClr val="000066"/>
                </a:solidFill>
                <a:latin typeface="Times New Roman" pitchFamily="18" charset="0"/>
                <a:ea typeface="宋体" pitchFamily="2" charset="-122"/>
                <a:cs typeface="Times New Roman" pitchFamily="18" charset="0"/>
              </a:rPr>
              <a:t>1</a:t>
            </a:r>
            <a:r>
              <a:rPr lang="zh-CN" altLang="zh-CN" sz="2400" dirty="0" smtClean="0">
                <a:solidFill>
                  <a:srgbClr val="000066"/>
                </a:solidFill>
                <a:latin typeface="Times New Roman" pitchFamily="18" charset="0"/>
                <a:ea typeface="宋体" pitchFamily="2" charset="-122"/>
                <a:cs typeface="Times New Roman" pitchFamily="18" charset="0"/>
              </a:rPr>
              <a:t>。</a:t>
            </a:r>
            <a:endParaRPr lang="zh-CN" altLang="en-US" sz="2400" dirty="0">
              <a:solidFill>
                <a:srgbClr val="000066"/>
              </a:solidFill>
              <a:latin typeface="Times New Roman" pitchFamily="18" charset="0"/>
              <a:ea typeface="宋体" pitchFamily="2" charset="-122"/>
              <a:cs typeface="Times New Roman" pitchFamily="18" charset="0"/>
            </a:endParaRPr>
          </a:p>
        </p:txBody>
      </p:sp>
      <p:grpSp>
        <p:nvGrpSpPr>
          <p:cNvPr id="6" name="组合 5"/>
          <p:cNvGrpSpPr/>
          <p:nvPr/>
        </p:nvGrpSpPr>
        <p:grpSpPr>
          <a:xfrm>
            <a:off x="1183432" y="3451448"/>
            <a:ext cx="3048000" cy="2209800"/>
            <a:chOff x="4572000" y="2769394"/>
            <a:chExt cx="3048000" cy="2209800"/>
          </a:xfrm>
        </p:grpSpPr>
        <p:sp>
          <p:nvSpPr>
            <p:cNvPr id="7" name="Rectangle 192"/>
            <p:cNvSpPr>
              <a:spLocks noChangeArrowheads="1"/>
            </p:cNvSpPr>
            <p:nvPr/>
          </p:nvSpPr>
          <p:spPr bwMode="auto">
            <a:xfrm>
              <a:off x="4572000" y="2769394"/>
              <a:ext cx="3048000" cy="2209800"/>
            </a:xfrm>
            <a:prstGeom prst="rect">
              <a:avLst/>
            </a:prstGeom>
            <a:solidFill>
              <a:srgbClr val="EAEAEA">
                <a:alpha val="50196"/>
              </a:srgbClr>
            </a:solidFill>
            <a:ln w="9525">
              <a:solidFill>
                <a:srgbClr val="92D050"/>
              </a:solidFill>
              <a:prstDash val="dash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Line 196"/>
            <p:cNvSpPr>
              <a:spLocks noChangeShapeType="1"/>
            </p:cNvSpPr>
            <p:nvPr/>
          </p:nvSpPr>
          <p:spPr bwMode="auto">
            <a:xfrm>
              <a:off x="5257800" y="3241675"/>
              <a:ext cx="19256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Text Box 197"/>
            <p:cNvSpPr txBox="1">
              <a:spLocks noChangeArrowheads="1"/>
            </p:cNvSpPr>
            <p:nvPr/>
          </p:nvSpPr>
          <p:spPr bwMode="auto">
            <a:xfrm>
              <a:off x="4644008" y="3036888"/>
              <a:ext cx="76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Tx/>
                <a:buNone/>
              </a:pPr>
              <a:r>
                <a:rPr lang="zh-CN" altLang="en-US" sz="1800" dirty="0">
                  <a:latin typeface="Times New Roman" pitchFamily="18" charset="0"/>
                </a:rPr>
                <a:t>字线</a:t>
              </a:r>
            </a:p>
          </p:txBody>
        </p:sp>
        <p:sp>
          <p:nvSpPr>
            <p:cNvPr id="10" name="Line 198"/>
            <p:cNvSpPr>
              <a:spLocks noChangeShapeType="1"/>
            </p:cNvSpPr>
            <p:nvPr/>
          </p:nvSpPr>
          <p:spPr bwMode="auto">
            <a:xfrm>
              <a:off x="5715000" y="3657600"/>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 name="Line 199"/>
            <p:cNvSpPr>
              <a:spLocks noChangeShapeType="1"/>
            </p:cNvSpPr>
            <p:nvPr/>
          </p:nvSpPr>
          <p:spPr bwMode="auto">
            <a:xfrm flipV="1">
              <a:off x="5715000" y="3581400"/>
              <a:ext cx="22860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Line 200"/>
            <p:cNvSpPr>
              <a:spLocks noChangeShapeType="1"/>
            </p:cNvSpPr>
            <p:nvPr/>
          </p:nvSpPr>
          <p:spPr bwMode="auto">
            <a:xfrm>
              <a:off x="5715000" y="3810000"/>
              <a:ext cx="228600"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Line 201"/>
            <p:cNvSpPr>
              <a:spLocks noChangeShapeType="1"/>
            </p:cNvSpPr>
            <p:nvPr/>
          </p:nvSpPr>
          <p:spPr bwMode="auto">
            <a:xfrm flipV="1">
              <a:off x="5943600" y="3429000"/>
              <a:ext cx="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Oval 202"/>
            <p:cNvSpPr>
              <a:spLocks noChangeArrowheads="1"/>
            </p:cNvSpPr>
            <p:nvPr/>
          </p:nvSpPr>
          <p:spPr bwMode="auto">
            <a:xfrm>
              <a:off x="5903913" y="3352800"/>
              <a:ext cx="76200" cy="7620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Text Box 203"/>
            <p:cNvSpPr txBox="1">
              <a:spLocks noChangeArrowheads="1"/>
            </p:cNvSpPr>
            <p:nvPr/>
          </p:nvSpPr>
          <p:spPr bwMode="auto">
            <a:xfrm>
              <a:off x="5967413" y="3290888"/>
              <a:ext cx="814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Tx/>
                <a:buNone/>
              </a:pPr>
              <a:r>
                <a:rPr lang="en-US" altLang="zh-CN" sz="1800">
                  <a:solidFill>
                    <a:schemeClr val="tx1"/>
                  </a:solidFill>
                  <a:latin typeface="Times New Roman" pitchFamily="18" charset="0"/>
                </a:rPr>
                <a:t>Vcc</a:t>
              </a:r>
              <a:endParaRPr lang="en-US" altLang="zh-CN" sz="1800" baseline="-25000">
                <a:solidFill>
                  <a:schemeClr val="tx1"/>
                </a:solidFill>
                <a:latin typeface="Times New Roman" pitchFamily="18" charset="0"/>
              </a:endParaRPr>
            </a:p>
          </p:txBody>
        </p:sp>
        <p:sp>
          <p:nvSpPr>
            <p:cNvPr id="16" name="Line 204"/>
            <p:cNvSpPr>
              <a:spLocks noChangeShapeType="1"/>
            </p:cNvSpPr>
            <p:nvPr/>
          </p:nvSpPr>
          <p:spPr bwMode="auto">
            <a:xfrm>
              <a:off x="5943600" y="3956050"/>
              <a:ext cx="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Line 205"/>
            <p:cNvSpPr>
              <a:spLocks noChangeShapeType="1"/>
            </p:cNvSpPr>
            <p:nvPr/>
          </p:nvSpPr>
          <p:spPr bwMode="auto">
            <a:xfrm>
              <a:off x="5943600" y="410845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Oval 206"/>
            <p:cNvSpPr>
              <a:spLocks noChangeArrowheads="1"/>
            </p:cNvSpPr>
            <p:nvPr/>
          </p:nvSpPr>
          <p:spPr bwMode="auto">
            <a:xfrm flipH="1">
              <a:off x="6096000" y="4065494"/>
              <a:ext cx="76200" cy="7620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 name="Freeform 207"/>
            <p:cNvSpPr>
              <a:spLocks/>
            </p:cNvSpPr>
            <p:nvPr/>
          </p:nvSpPr>
          <p:spPr bwMode="auto">
            <a:xfrm>
              <a:off x="6172200" y="3989294"/>
              <a:ext cx="304800" cy="241300"/>
            </a:xfrm>
            <a:custGeom>
              <a:avLst/>
              <a:gdLst>
                <a:gd name="T0" fmla="*/ 0 w 192"/>
                <a:gd name="T1" fmla="*/ 104 h 256"/>
                <a:gd name="T2" fmla="*/ 48 w 192"/>
                <a:gd name="T3" fmla="*/ 8 h 256"/>
                <a:gd name="T4" fmla="*/ 96 w 192"/>
                <a:gd name="T5" fmla="*/ 152 h 256"/>
                <a:gd name="T6" fmla="*/ 144 w 192"/>
                <a:gd name="T7" fmla="*/ 248 h 256"/>
                <a:gd name="T8" fmla="*/ 192 w 192"/>
                <a:gd name="T9" fmla="*/ 104 h 256"/>
              </a:gdLst>
              <a:ahLst/>
              <a:cxnLst>
                <a:cxn ang="0">
                  <a:pos x="T0" y="T1"/>
                </a:cxn>
                <a:cxn ang="0">
                  <a:pos x="T2" y="T3"/>
                </a:cxn>
                <a:cxn ang="0">
                  <a:pos x="T4" y="T5"/>
                </a:cxn>
                <a:cxn ang="0">
                  <a:pos x="T6" y="T7"/>
                </a:cxn>
                <a:cxn ang="0">
                  <a:pos x="T8" y="T9"/>
                </a:cxn>
              </a:cxnLst>
              <a:rect l="0" t="0" r="r" b="b"/>
              <a:pathLst>
                <a:path w="192" h="256">
                  <a:moveTo>
                    <a:pt x="0" y="104"/>
                  </a:moveTo>
                  <a:cubicBezTo>
                    <a:pt x="16" y="52"/>
                    <a:pt x="32" y="0"/>
                    <a:pt x="48" y="8"/>
                  </a:cubicBezTo>
                  <a:cubicBezTo>
                    <a:pt x="64" y="16"/>
                    <a:pt x="80" y="112"/>
                    <a:pt x="96" y="152"/>
                  </a:cubicBezTo>
                  <a:cubicBezTo>
                    <a:pt x="112" y="192"/>
                    <a:pt x="128" y="256"/>
                    <a:pt x="144" y="248"/>
                  </a:cubicBezTo>
                  <a:cubicBezTo>
                    <a:pt x="160" y="240"/>
                    <a:pt x="176" y="172"/>
                    <a:pt x="192" y="104"/>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 name="Oval 208"/>
            <p:cNvSpPr>
              <a:spLocks noChangeArrowheads="1"/>
            </p:cNvSpPr>
            <p:nvPr/>
          </p:nvSpPr>
          <p:spPr bwMode="auto">
            <a:xfrm>
              <a:off x="6477000" y="4065494"/>
              <a:ext cx="76200" cy="7620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209"/>
            <p:cNvSpPr>
              <a:spLocks noChangeShapeType="1"/>
            </p:cNvSpPr>
            <p:nvPr/>
          </p:nvSpPr>
          <p:spPr bwMode="auto">
            <a:xfrm>
              <a:off x="6553200" y="4105835"/>
              <a:ext cx="304800" cy="0"/>
            </a:xfrm>
            <a:prstGeom prst="line">
              <a:avLst/>
            </a:prstGeom>
            <a:noFill/>
            <a:ln w="9525">
              <a:solidFill>
                <a:schemeClr val="tx1"/>
              </a:solidFill>
              <a:round/>
              <a:headEn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10"/>
            <p:cNvSpPr>
              <a:spLocks noChangeShapeType="1"/>
            </p:cNvSpPr>
            <p:nvPr/>
          </p:nvSpPr>
          <p:spPr bwMode="auto">
            <a:xfrm flipV="1">
              <a:off x="6858000" y="2971800"/>
              <a:ext cx="0" cy="1828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 name="Text Box 211"/>
            <p:cNvSpPr txBox="1">
              <a:spLocks noChangeArrowheads="1"/>
            </p:cNvSpPr>
            <p:nvPr/>
          </p:nvSpPr>
          <p:spPr bwMode="auto">
            <a:xfrm>
              <a:off x="6746875" y="4495800"/>
              <a:ext cx="8731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pPr>
              <a:r>
                <a:rPr lang="zh-CN" altLang="en-US" sz="1800" dirty="0">
                  <a:latin typeface="Times New Roman" pitchFamily="18" charset="0"/>
                </a:rPr>
                <a:t>位线</a:t>
              </a:r>
            </a:p>
          </p:txBody>
        </p:sp>
        <p:sp>
          <p:nvSpPr>
            <p:cNvPr id="24" name="Text Box 212"/>
            <p:cNvSpPr txBox="1">
              <a:spLocks noChangeArrowheads="1"/>
            </p:cNvSpPr>
            <p:nvPr/>
          </p:nvSpPr>
          <p:spPr bwMode="auto">
            <a:xfrm>
              <a:off x="5981700" y="4191000"/>
              <a:ext cx="6445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zh-CN" altLang="en-US" sz="1800">
                  <a:solidFill>
                    <a:srgbClr val="A50021"/>
                  </a:solidFill>
                  <a:latin typeface="Times New Roman" pitchFamily="18" charset="0"/>
                </a:rPr>
                <a:t>熔丝</a:t>
              </a:r>
            </a:p>
          </p:txBody>
        </p:sp>
        <p:sp>
          <p:nvSpPr>
            <p:cNvPr id="25" name="Line 214"/>
            <p:cNvSpPr>
              <a:spLocks noChangeShapeType="1"/>
            </p:cNvSpPr>
            <p:nvPr/>
          </p:nvSpPr>
          <p:spPr bwMode="auto">
            <a:xfrm>
              <a:off x="5562600" y="3810000"/>
              <a:ext cx="1524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26" name="Line 215"/>
            <p:cNvSpPr>
              <a:spLocks noChangeShapeType="1"/>
            </p:cNvSpPr>
            <p:nvPr/>
          </p:nvSpPr>
          <p:spPr bwMode="auto">
            <a:xfrm>
              <a:off x="5557838" y="3246439"/>
              <a:ext cx="0" cy="568800"/>
            </a:xfrm>
            <a:prstGeom prst="line">
              <a:avLst/>
            </a:prstGeom>
            <a:noFill/>
            <a:ln w="1270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zh-CN" altLang="en-US"/>
            </a:p>
          </p:txBody>
        </p:sp>
      </p:grpSp>
      <p:sp>
        <p:nvSpPr>
          <p:cNvPr id="27" name="矩形 26"/>
          <p:cNvSpPr/>
          <p:nvPr/>
        </p:nvSpPr>
        <p:spPr>
          <a:xfrm>
            <a:off x="4572000" y="3036369"/>
            <a:ext cx="4104456" cy="3056927"/>
          </a:xfrm>
          <a:prstGeom prst="rect">
            <a:avLst/>
          </a:prstGeom>
          <a:noFill/>
          <a:ln>
            <a:solidFill>
              <a:srgbClr val="92D050"/>
            </a:solidFill>
          </a:ln>
        </p:spPr>
        <p:txBody>
          <a:bodyPr wrap="square" rtlCol="0">
            <a:spAutoFit/>
          </a:bodyPr>
          <a:lstStyle/>
          <a:p>
            <a:pPr algn="just">
              <a:lnSpc>
                <a:spcPct val="110000"/>
              </a:lnSpc>
              <a:spcBef>
                <a:spcPts val="600"/>
              </a:spcBef>
              <a:spcAft>
                <a:spcPts val="600"/>
              </a:spcAft>
            </a:pPr>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a:solidFill>
                  <a:srgbClr val="000066"/>
                </a:solidFill>
                <a:latin typeface="Times New Roman" pitchFamily="18" charset="0"/>
                <a:ea typeface="宋体" pitchFamily="2" charset="-122"/>
                <a:cs typeface="Times New Roman" pitchFamily="18" charset="0"/>
              </a:rPr>
              <a:t>使用时</a:t>
            </a:r>
            <a:r>
              <a:rPr lang="zh-CN" altLang="en-US" sz="2400" dirty="0">
                <a:solidFill>
                  <a:srgbClr val="000066"/>
                </a:solidFill>
                <a:latin typeface="Times New Roman" pitchFamily="18" charset="0"/>
                <a:ea typeface="宋体" pitchFamily="2" charset="-122"/>
                <a:cs typeface="Times New Roman" pitchFamily="18" charset="0"/>
              </a:rPr>
              <a:t>，</a:t>
            </a:r>
            <a:r>
              <a:rPr lang="zh-CN" altLang="zh-CN" sz="2400" dirty="0">
                <a:solidFill>
                  <a:srgbClr val="000066"/>
                </a:solidFill>
                <a:latin typeface="Times New Roman" pitchFamily="18" charset="0"/>
                <a:ea typeface="宋体" pitchFamily="2" charset="-122"/>
                <a:cs typeface="Times New Roman" pitchFamily="18" charset="0"/>
              </a:rPr>
              <a:t>用户可根据自己的需要，将某些位的内容改写为</a:t>
            </a:r>
            <a:r>
              <a:rPr lang="en-US" altLang="zh-CN" sz="2400" dirty="0">
                <a:solidFill>
                  <a:srgbClr val="000066"/>
                </a:solidFill>
                <a:latin typeface="Times New Roman" pitchFamily="18" charset="0"/>
                <a:ea typeface="宋体" pitchFamily="2" charset="-122"/>
                <a:cs typeface="Times New Roman" pitchFamily="18" charset="0"/>
              </a:rPr>
              <a:t>0</a:t>
            </a:r>
            <a:r>
              <a:rPr lang="zh-CN" altLang="zh-CN" sz="2400" dirty="0">
                <a:solidFill>
                  <a:srgbClr val="000066"/>
                </a:solidFill>
                <a:latin typeface="Times New Roman" pitchFamily="18" charset="0"/>
                <a:ea typeface="宋体" pitchFamily="2" charset="-122"/>
                <a:cs typeface="Times New Roman" pitchFamily="18" charset="0"/>
              </a:rPr>
              <a:t>，但只能改写一次。</a:t>
            </a:r>
            <a:endParaRPr lang="en-US" altLang="zh-CN" sz="2400" dirty="0">
              <a:solidFill>
                <a:srgbClr val="000066"/>
              </a:solidFill>
              <a:latin typeface="Times New Roman" pitchFamily="18" charset="0"/>
              <a:ea typeface="宋体" pitchFamily="2" charset="-122"/>
              <a:cs typeface="Times New Roman" pitchFamily="18" charset="0"/>
            </a:endParaRPr>
          </a:p>
          <a:p>
            <a:pPr algn="just">
              <a:lnSpc>
                <a:spcPct val="110000"/>
              </a:lnSpc>
              <a:spcBef>
                <a:spcPts val="600"/>
              </a:spcBef>
              <a:spcAft>
                <a:spcPts val="600"/>
              </a:spcAft>
            </a:pPr>
            <a:r>
              <a:rPr lang="zh-CN" altLang="en-US" sz="2400" dirty="0">
                <a:solidFill>
                  <a:srgbClr val="000066"/>
                </a:solidFill>
                <a:latin typeface="Times New Roman" pitchFamily="18" charset="0"/>
                <a:ea typeface="宋体" pitchFamily="2" charset="-122"/>
                <a:cs typeface="Times New Roman" pitchFamily="18" charset="0"/>
              </a:rPr>
              <a:t>　　</a:t>
            </a:r>
            <a:r>
              <a:rPr lang="en-US" altLang="zh-CN" sz="2400" dirty="0">
                <a:solidFill>
                  <a:srgbClr val="000066"/>
                </a:solidFill>
                <a:latin typeface="Times New Roman" pitchFamily="18" charset="0"/>
                <a:ea typeface="宋体" pitchFamily="2" charset="-122"/>
                <a:cs typeface="Times New Roman" pitchFamily="18" charset="0"/>
              </a:rPr>
              <a:t>PROM</a:t>
            </a:r>
            <a:r>
              <a:rPr lang="zh-CN" altLang="zh-CN" sz="2400" dirty="0">
                <a:solidFill>
                  <a:srgbClr val="000066"/>
                </a:solidFill>
                <a:latin typeface="Times New Roman" pitchFamily="18" charset="0"/>
                <a:ea typeface="宋体" pitchFamily="2" charset="-122"/>
                <a:cs typeface="Times New Roman" pitchFamily="18" charset="0"/>
              </a:rPr>
              <a:t>是一种一次性写入的只读存储器。</a:t>
            </a:r>
            <a:r>
              <a:rPr lang="zh-CN" altLang="en-US" sz="2400" dirty="0">
                <a:solidFill>
                  <a:srgbClr val="000066"/>
                </a:solidFill>
                <a:latin typeface="Times New Roman" pitchFamily="18" charset="0"/>
                <a:ea typeface="宋体" pitchFamily="2" charset="-122"/>
                <a:cs typeface="Times New Roman" pitchFamily="18" charset="0"/>
              </a:rPr>
              <a:t>因</a:t>
            </a:r>
            <a:r>
              <a:rPr lang="en-US" altLang="zh-CN" sz="2400" dirty="0">
                <a:solidFill>
                  <a:srgbClr val="000066"/>
                </a:solidFill>
                <a:latin typeface="Times New Roman" pitchFamily="18" charset="0"/>
                <a:ea typeface="宋体" pitchFamily="2" charset="-122"/>
                <a:cs typeface="Times New Roman" pitchFamily="18" charset="0"/>
              </a:rPr>
              <a:t>PROM</a:t>
            </a:r>
            <a:r>
              <a:rPr lang="zh-CN" altLang="zh-CN" sz="2400" dirty="0">
                <a:solidFill>
                  <a:srgbClr val="000066"/>
                </a:solidFill>
                <a:latin typeface="Times New Roman" pitchFamily="18" charset="0"/>
                <a:ea typeface="宋体" pitchFamily="2" charset="-122"/>
                <a:cs typeface="Times New Roman" pitchFamily="18" charset="0"/>
              </a:rPr>
              <a:t>的电路和工艺要比</a:t>
            </a:r>
            <a:r>
              <a:rPr lang="en-US" altLang="zh-CN" sz="2400" dirty="0">
                <a:solidFill>
                  <a:srgbClr val="000066"/>
                </a:solidFill>
                <a:latin typeface="Times New Roman" pitchFamily="18" charset="0"/>
                <a:ea typeface="宋体" pitchFamily="2" charset="-122"/>
                <a:cs typeface="Times New Roman" pitchFamily="18" charset="0"/>
              </a:rPr>
              <a:t>ROM</a:t>
            </a:r>
            <a:r>
              <a:rPr lang="zh-CN" altLang="zh-CN" sz="2400" dirty="0">
                <a:solidFill>
                  <a:srgbClr val="000066"/>
                </a:solidFill>
                <a:latin typeface="Times New Roman" pitchFamily="18" charset="0"/>
                <a:ea typeface="宋体" pitchFamily="2" charset="-122"/>
                <a:cs typeface="Times New Roman" pitchFamily="18" charset="0"/>
              </a:rPr>
              <a:t>复杂，所以价格较贵。</a:t>
            </a:r>
            <a:endParaRPr lang="zh-CN" altLang="en-US" sz="2400" dirty="0">
              <a:solidFill>
                <a:srgbClr val="000066"/>
              </a:solidFill>
              <a:latin typeface="Times New Roman" pitchFamily="18" charset="0"/>
              <a:ea typeface="宋体" pitchFamily="2" charset="-122"/>
              <a:cs typeface="Times New Roman" pitchFamily="18" charset="0"/>
            </a:endParaRPr>
          </a:p>
        </p:txBody>
      </p:sp>
      <p:sp>
        <p:nvSpPr>
          <p:cNvPr id="29" name="矩形 28"/>
          <p:cNvSpPr/>
          <p:nvPr/>
        </p:nvSpPr>
        <p:spPr>
          <a:xfrm>
            <a:off x="467544" y="2826123"/>
            <a:ext cx="8208912" cy="498598"/>
          </a:xfrm>
          <a:prstGeom prst="rect">
            <a:avLst/>
          </a:prstGeom>
          <a:noFill/>
        </p:spPr>
        <p:txBody>
          <a:bodyPr wrap="square" rtlCol="0">
            <a:spAutoFit/>
          </a:bodyPr>
          <a:lstStyle/>
          <a:p>
            <a:pPr algn="just">
              <a:lnSpc>
                <a:spcPct val="110000"/>
              </a:lnSpc>
            </a:pPr>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smtClean="0">
                <a:solidFill>
                  <a:srgbClr val="000066"/>
                </a:solidFill>
                <a:latin typeface="Times New Roman" pitchFamily="18" charset="0"/>
                <a:ea typeface="宋体" pitchFamily="2" charset="-122"/>
                <a:cs typeface="Times New Roman" pitchFamily="18" charset="0"/>
              </a:rPr>
              <a:t>熔</a:t>
            </a:r>
            <a:r>
              <a:rPr lang="zh-CN" altLang="zh-CN" sz="2400" dirty="0">
                <a:solidFill>
                  <a:srgbClr val="000066"/>
                </a:solidFill>
                <a:latin typeface="Times New Roman" pitchFamily="18" charset="0"/>
                <a:ea typeface="宋体" pitchFamily="2" charset="-122"/>
                <a:cs typeface="Times New Roman" pitchFamily="18" charset="0"/>
              </a:rPr>
              <a:t>丝式</a:t>
            </a:r>
            <a:r>
              <a:rPr lang="en-US" altLang="zh-CN" sz="2400" dirty="0">
                <a:solidFill>
                  <a:srgbClr val="000066"/>
                </a:solidFill>
                <a:latin typeface="Times New Roman" pitchFamily="18" charset="0"/>
                <a:ea typeface="宋体" pitchFamily="2" charset="-122"/>
                <a:cs typeface="Times New Roman" pitchFamily="18" charset="0"/>
              </a:rPr>
              <a:t>PROM</a:t>
            </a:r>
            <a:r>
              <a:rPr lang="zh-CN" altLang="en-US" sz="2400" dirty="0">
                <a:solidFill>
                  <a:srgbClr val="000066"/>
                </a:solidFill>
                <a:latin typeface="Times New Roman" pitchFamily="18" charset="0"/>
                <a:ea typeface="宋体" pitchFamily="2" charset="-122"/>
                <a:cs typeface="Times New Roman" pitchFamily="18" charset="0"/>
              </a:rPr>
              <a:t>的</a:t>
            </a:r>
            <a:r>
              <a:rPr lang="zh-CN" altLang="en-US" sz="2400" dirty="0" smtClean="0">
                <a:solidFill>
                  <a:srgbClr val="000066"/>
                </a:solidFill>
                <a:latin typeface="Times New Roman" pitchFamily="18" charset="0"/>
                <a:ea typeface="宋体" pitchFamily="2" charset="-122"/>
                <a:cs typeface="Times New Roman" pitchFamily="18" charset="0"/>
              </a:rPr>
              <a:t>结构：</a:t>
            </a:r>
            <a:endParaRPr lang="zh-CN" altLang="zh-CN" sz="2400" dirty="0">
              <a:solidFill>
                <a:srgbClr val="000066"/>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1212801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par>
                          <p:cTn id="7" fill="hold">
                            <p:stCondLst>
                              <p:cond delay="0"/>
                            </p:stCondLst>
                            <p:childTnLst>
                              <p:par>
                                <p:cTn id="8" presetID="22" presetClass="entr" presetSubtype="1" fill="hold" nodeType="after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404664"/>
            <a:ext cx="9144000" cy="1143000"/>
          </a:xfrm>
        </p:spPr>
        <p:txBody>
          <a:bodyPr>
            <a:normAutofit/>
          </a:bodyPr>
          <a:lstStyle/>
          <a:p>
            <a:r>
              <a:rPr lang="zh-CN" altLang="zh-CN" sz="4400" dirty="0"/>
              <a:t>第</a:t>
            </a:r>
            <a:r>
              <a:rPr lang="en-US" altLang="zh-CN" sz="4400" dirty="0"/>
              <a:t>3</a:t>
            </a:r>
            <a:r>
              <a:rPr lang="zh-CN" altLang="zh-CN" sz="4400" dirty="0"/>
              <a:t>章</a:t>
            </a:r>
            <a:r>
              <a:rPr lang="en-US" altLang="zh-CN" sz="4400" dirty="0"/>
              <a:t>  </a:t>
            </a:r>
            <a:r>
              <a:rPr lang="zh-CN" altLang="zh-CN" sz="4400" dirty="0"/>
              <a:t>半导体存储器及其接口</a:t>
            </a:r>
            <a:endParaRPr lang="zh-CN" altLang="en-US" sz="4400" dirty="0"/>
          </a:p>
        </p:txBody>
      </p:sp>
      <p:sp>
        <p:nvSpPr>
          <p:cNvPr id="3" name="内容占位符 2"/>
          <p:cNvSpPr>
            <a:spLocks noGrp="1"/>
          </p:cNvSpPr>
          <p:nvPr>
            <p:ph idx="1"/>
          </p:nvPr>
        </p:nvSpPr>
        <p:spPr>
          <a:xfrm>
            <a:off x="1331640" y="1844824"/>
            <a:ext cx="6552728" cy="4104456"/>
          </a:xfrm>
        </p:spPr>
        <p:txBody>
          <a:bodyPr>
            <a:noAutofit/>
          </a:bodyPr>
          <a:lstStyle/>
          <a:p>
            <a:pPr>
              <a:lnSpc>
                <a:spcPct val="150000"/>
              </a:lnSpc>
              <a:spcAft>
                <a:spcPts val="0"/>
              </a:spcAft>
            </a:pPr>
            <a:r>
              <a:rPr lang="en-US" altLang="zh-CN" sz="3200" dirty="0"/>
              <a:t>3.1  </a:t>
            </a:r>
            <a:r>
              <a:rPr lang="zh-CN" altLang="zh-CN" sz="3200" dirty="0"/>
              <a:t>存储器</a:t>
            </a:r>
            <a:r>
              <a:rPr lang="zh-CN" altLang="zh-CN" sz="3200" dirty="0" smtClean="0"/>
              <a:t>概述</a:t>
            </a:r>
            <a:endParaRPr lang="en-US" altLang="zh-CN" sz="3200" dirty="0" smtClean="0"/>
          </a:p>
          <a:p>
            <a:pPr>
              <a:lnSpc>
                <a:spcPct val="100000"/>
              </a:lnSpc>
            </a:pPr>
            <a:r>
              <a:rPr lang="en-US" altLang="zh-CN" sz="3200" dirty="0"/>
              <a:t>3.2  </a:t>
            </a:r>
            <a:r>
              <a:rPr lang="zh-CN" altLang="zh-CN" sz="3200" dirty="0"/>
              <a:t>随机存储器</a:t>
            </a:r>
            <a:r>
              <a:rPr lang="en-US" altLang="zh-CN" sz="3200" dirty="0"/>
              <a:t>RAM</a:t>
            </a:r>
          </a:p>
          <a:p>
            <a:pPr>
              <a:lnSpc>
                <a:spcPct val="100000"/>
              </a:lnSpc>
            </a:pPr>
            <a:r>
              <a:rPr lang="en-US" altLang="zh-CN" sz="3200" dirty="0"/>
              <a:t>3.3  </a:t>
            </a:r>
            <a:r>
              <a:rPr lang="zh-CN" altLang="zh-CN" sz="3200" dirty="0"/>
              <a:t>只读存储器</a:t>
            </a:r>
            <a:r>
              <a:rPr lang="en-US" altLang="zh-CN" sz="3200" dirty="0"/>
              <a:t>ROM</a:t>
            </a:r>
            <a:endParaRPr lang="en-US" altLang="zh-CN" sz="3200" dirty="0" smtClean="0"/>
          </a:p>
          <a:p>
            <a:pPr>
              <a:lnSpc>
                <a:spcPct val="100000"/>
              </a:lnSpc>
            </a:pPr>
            <a:r>
              <a:rPr lang="en-US" altLang="zh-CN" sz="3200" dirty="0"/>
              <a:t>3.4  </a:t>
            </a:r>
            <a:r>
              <a:rPr lang="zh-CN" altLang="zh-CN" sz="3200" dirty="0"/>
              <a:t>半导体存储器</a:t>
            </a:r>
            <a:r>
              <a:rPr lang="zh-CN" altLang="zh-CN" sz="3200" dirty="0" smtClean="0"/>
              <a:t>接口</a:t>
            </a:r>
            <a:endParaRPr lang="en-US" altLang="zh-CN" sz="3200" dirty="0" smtClean="0"/>
          </a:p>
          <a:p>
            <a:pPr>
              <a:lnSpc>
                <a:spcPct val="100000"/>
              </a:lnSpc>
            </a:pPr>
            <a:r>
              <a:rPr lang="en-US" altLang="zh-CN" sz="3200" dirty="0"/>
              <a:t>3.5  </a:t>
            </a:r>
            <a:r>
              <a:rPr lang="zh-CN" altLang="zh-CN" sz="3200" dirty="0"/>
              <a:t>存储</a:t>
            </a:r>
            <a:r>
              <a:rPr lang="zh-CN" altLang="zh-CN" sz="3200" dirty="0" smtClean="0"/>
              <a:t>体系结构</a:t>
            </a:r>
            <a:endParaRPr lang="en-US" altLang="zh-CN" sz="3200" dirty="0" smtClean="0"/>
          </a:p>
          <a:p>
            <a:pPr>
              <a:lnSpc>
                <a:spcPct val="100000"/>
              </a:lnSpc>
            </a:pPr>
            <a:r>
              <a:rPr lang="zh-CN" altLang="en-US" sz="3200" dirty="0" smtClean="0"/>
              <a:t>习题与</a:t>
            </a:r>
            <a:r>
              <a:rPr lang="zh-CN" altLang="en-US" sz="3200" dirty="0"/>
              <a:t>思考</a:t>
            </a:r>
          </a:p>
        </p:txBody>
      </p:sp>
      <p:grpSp>
        <p:nvGrpSpPr>
          <p:cNvPr id="10" name="组合 9"/>
          <p:cNvGrpSpPr/>
          <p:nvPr/>
        </p:nvGrpSpPr>
        <p:grpSpPr>
          <a:xfrm>
            <a:off x="1403648" y="1972360"/>
            <a:ext cx="4608512" cy="3803408"/>
            <a:chOff x="1403648" y="1972360"/>
            <a:chExt cx="4608512" cy="3803408"/>
          </a:xfrm>
        </p:grpSpPr>
        <p:sp>
          <p:nvSpPr>
            <p:cNvPr id="4" name="矩形 3">
              <a:hlinkClick r:id="rId3" action="ppaction://hlinksldjump"/>
            </p:cNvPr>
            <p:cNvSpPr/>
            <p:nvPr/>
          </p:nvSpPr>
          <p:spPr>
            <a:xfrm>
              <a:off x="1403648" y="1972360"/>
              <a:ext cx="345638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1403648" y="2617829"/>
              <a:ext cx="432048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1403648" y="3263298"/>
              <a:ext cx="432048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6" action="ppaction://hlinksldjump"/>
            </p:cNvPr>
            <p:cNvSpPr/>
            <p:nvPr/>
          </p:nvSpPr>
          <p:spPr>
            <a:xfrm>
              <a:off x="1403648" y="3908767"/>
              <a:ext cx="460851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7" action="ppaction://hlinksldjump"/>
            </p:cNvPr>
            <p:cNvSpPr/>
            <p:nvPr/>
          </p:nvSpPr>
          <p:spPr>
            <a:xfrm>
              <a:off x="1403648" y="4554236"/>
              <a:ext cx="381642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8" action="ppaction://hlinksldjump"/>
            </p:cNvPr>
            <p:cNvSpPr/>
            <p:nvPr/>
          </p:nvSpPr>
          <p:spPr>
            <a:xfrm>
              <a:off x="1403648" y="5199704"/>
              <a:ext cx="266429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a:hlinkClick r:id="rId9" action="ppaction://hlinksldjump" highlightClick="1"/>
            <a:hlinkHover r:id="" action="ppaction://noaction" highlightClick="1"/>
          </p:cNvPr>
          <p:cNvSpPr/>
          <p:nvPr/>
        </p:nvSpPr>
        <p:spPr>
          <a:xfrm>
            <a:off x="7524328" y="6213562"/>
            <a:ext cx="1530168" cy="461665"/>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400" b="1" spc="-30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隶书" pitchFamily="49" charset="-122"/>
                <a:ea typeface="隶书" pitchFamily="49" charset="-122"/>
              </a:rPr>
              <a:t>学习目标</a:t>
            </a:r>
            <a:endParaRPr lang="zh-CN" altLang="en-US" sz="2400" b="1" spc="-30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隶书" pitchFamily="49" charset="-122"/>
              <a:ea typeface="隶书" pitchFamily="49" charset="-122"/>
            </a:endParaRPr>
          </a:p>
        </p:txBody>
      </p:sp>
    </p:spTree>
    <p:extLst>
      <p:ext uri="{BB962C8B-B14F-4D97-AF65-F5344CB8AC3E}">
        <p14:creationId xmlns:p14="http://schemas.microsoft.com/office/powerpoint/2010/main" val="2360665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3.3.3  </a:t>
            </a:r>
            <a:r>
              <a:rPr lang="zh-CN" altLang="zh-CN" dirty="0" smtClean="0"/>
              <a:t>可擦除可编程只读存储器</a:t>
            </a:r>
            <a:r>
              <a:rPr lang="en-US" altLang="zh-CN" dirty="0" smtClean="0"/>
              <a:t>EPROM</a:t>
            </a:r>
            <a:endParaRPr lang="zh-CN" altLang="en-US" dirty="0"/>
          </a:p>
        </p:txBody>
      </p:sp>
      <p:pic>
        <p:nvPicPr>
          <p:cNvPr id="36865" name="Picture 1" descr="C:\Users\Administrator\AppData\Roaming\Tencent\Users\44194298\QQ\WinTemp\RichOle\XN5OKD5]PDD[1I_HZA424J8.png"/>
          <p:cNvPicPr>
            <a:picLocks noChangeAspect="1" noChangeArrowheads="1"/>
          </p:cNvPicPr>
          <p:nvPr/>
        </p:nvPicPr>
        <p:blipFill>
          <a:blip r:embed="rId2">
            <a:clrChange>
              <a:clrFrom>
                <a:srgbClr val="C7EDCC"/>
              </a:clrFrom>
              <a:clrTo>
                <a:srgbClr val="C7EDCC">
                  <a:alpha val="0"/>
                </a:srgbClr>
              </a:clrTo>
            </a:clrChange>
            <a:extLst>
              <a:ext uri="{28A0092B-C50C-407E-A947-70E740481C1C}">
                <a14:useLocalDpi xmlns:a14="http://schemas.microsoft.com/office/drawing/2010/main" val="0"/>
              </a:ext>
            </a:extLst>
          </a:blip>
          <a:srcRect/>
          <a:stretch>
            <a:fillRect/>
          </a:stretch>
        </p:blipFill>
        <p:spPr bwMode="auto">
          <a:xfrm>
            <a:off x="596507" y="3425370"/>
            <a:ext cx="7950986" cy="281194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467544" y="1336645"/>
            <a:ext cx="8208912" cy="1569660"/>
          </a:xfrm>
          <a:prstGeom prst="rect">
            <a:avLst/>
          </a:prstGeom>
          <a:noFill/>
        </p:spPr>
        <p:txBody>
          <a:bodyPr wrap="square" rtlCol="0">
            <a:spAutoFit/>
          </a:bodyPr>
          <a:lstStyle/>
          <a:p>
            <a:pPr algn="just"/>
            <a:r>
              <a:rPr lang="zh-CN" altLang="en-US" sz="2400" dirty="0">
                <a:solidFill>
                  <a:srgbClr val="000066"/>
                </a:solidFill>
                <a:latin typeface="Times New Roman" pitchFamily="18" charset="0"/>
                <a:ea typeface="宋体" pitchFamily="2" charset="-122"/>
                <a:cs typeface="Times New Roman" pitchFamily="18" charset="0"/>
              </a:rPr>
              <a:t>　　</a:t>
            </a:r>
            <a:r>
              <a:rPr lang="en-US" altLang="zh-CN" sz="2400" dirty="0">
                <a:solidFill>
                  <a:srgbClr val="000066"/>
                </a:solidFill>
                <a:latin typeface="Times New Roman" pitchFamily="18" charset="0"/>
                <a:ea typeface="宋体" pitchFamily="2" charset="-122"/>
                <a:cs typeface="Times New Roman" pitchFamily="18" charset="0"/>
              </a:rPr>
              <a:t>EPROM</a:t>
            </a:r>
            <a:r>
              <a:rPr lang="zh-CN" altLang="en-US" sz="2400" dirty="0">
                <a:solidFill>
                  <a:srgbClr val="000066"/>
                </a:solidFill>
                <a:latin typeface="Times New Roman" pitchFamily="18" charset="0"/>
                <a:ea typeface="宋体" pitchFamily="2" charset="-122"/>
                <a:cs typeface="Times New Roman" pitchFamily="18" charset="0"/>
              </a:rPr>
              <a:t>芯片的顶部有一个圆形的石英窗口，通过紫外线的照射可将片内所</a:t>
            </a:r>
            <a:r>
              <a:rPr lang="zh-CN" altLang="en-US" sz="2400" dirty="0" smtClean="0">
                <a:solidFill>
                  <a:srgbClr val="000066"/>
                </a:solidFill>
                <a:latin typeface="Times New Roman" pitchFamily="18" charset="0"/>
                <a:ea typeface="宋体" pitchFamily="2" charset="-122"/>
                <a:cs typeface="Times New Roman" pitchFamily="18" charset="0"/>
              </a:rPr>
              <a:t>有</a:t>
            </a:r>
            <a:r>
              <a:rPr lang="zh-CN" altLang="en-US" sz="2400" dirty="0">
                <a:solidFill>
                  <a:srgbClr val="000066"/>
                </a:solidFill>
                <a:latin typeface="Times New Roman" pitchFamily="18" charset="0"/>
                <a:ea typeface="宋体" pitchFamily="2" charset="-122"/>
                <a:cs typeface="Times New Roman" pitchFamily="18" charset="0"/>
              </a:rPr>
              <a:t>的</a:t>
            </a:r>
            <a:r>
              <a:rPr lang="zh-CN" altLang="en-US" sz="2400" dirty="0" smtClean="0">
                <a:solidFill>
                  <a:srgbClr val="000066"/>
                </a:solidFill>
                <a:latin typeface="Times New Roman" pitchFamily="18" charset="0"/>
                <a:ea typeface="宋体" pitchFamily="2" charset="-122"/>
                <a:cs typeface="Times New Roman" pitchFamily="18" charset="0"/>
              </a:rPr>
              <a:t>存</a:t>
            </a:r>
            <a:r>
              <a:rPr lang="zh-CN" altLang="en-US" sz="2400" dirty="0">
                <a:solidFill>
                  <a:srgbClr val="000066"/>
                </a:solidFill>
                <a:latin typeface="Times New Roman" pitchFamily="18" charset="0"/>
                <a:ea typeface="宋体" pitchFamily="2" charset="-122"/>
                <a:cs typeface="Times New Roman" pitchFamily="18" charset="0"/>
              </a:rPr>
              <a:t>储信息擦除</a:t>
            </a:r>
            <a:r>
              <a:rPr lang="zh-CN" altLang="en-US" sz="2400" dirty="0" smtClean="0">
                <a:solidFill>
                  <a:srgbClr val="000066"/>
                </a:solidFill>
                <a:latin typeface="Times New Roman" pitchFamily="18" charset="0"/>
                <a:ea typeface="宋体" pitchFamily="2" charset="-122"/>
                <a:cs typeface="Times New Roman" pitchFamily="18" charset="0"/>
              </a:rPr>
              <a:t>，还可</a:t>
            </a:r>
            <a:r>
              <a:rPr lang="zh-CN" altLang="en-US" sz="2400" dirty="0">
                <a:solidFill>
                  <a:srgbClr val="000066"/>
                </a:solidFill>
                <a:latin typeface="Times New Roman" pitchFamily="18" charset="0"/>
                <a:ea typeface="宋体" pitchFamily="2" charset="-122"/>
                <a:cs typeface="Times New Roman" pitchFamily="18" charset="0"/>
              </a:rPr>
              <a:t>利用</a:t>
            </a:r>
            <a:r>
              <a:rPr lang="en-US" altLang="zh-CN" sz="2400" dirty="0" smtClean="0">
                <a:solidFill>
                  <a:srgbClr val="000066"/>
                </a:solidFill>
                <a:latin typeface="Times New Roman" pitchFamily="18" charset="0"/>
                <a:ea typeface="宋体" pitchFamily="2" charset="-122"/>
                <a:cs typeface="Times New Roman" pitchFamily="18" charset="0"/>
              </a:rPr>
              <a:t>EPROM</a:t>
            </a:r>
            <a:r>
              <a:rPr lang="zh-CN" altLang="en-US" sz="2400" dirty="0" smtClean="0">
                <a:solidFill>
                  <a:srgbClr val="000066"/>
                </a:solidFill>
                <a:latin typeface="Times New Roman" pitchFamily="18" charset="0"/>
                <a:ea typeface="宋体" pitchFamily="2" charset="-122"/>
                <a:cs typeface="Times New Roman" pitchFamily="18" charset="0"/>
              </a:rPr>
              <a:t>专用</a:t>
            </a:r>
            <a:r>
              <a:rPr lang="zh-CN" altLang="en-US" sz="2400" dirty="0">
                <a:solidFill>
                  <a:srgbClr val="000066"/>
                </a:solidFill>
                <a:latin typeface="Times New Roman" pitchFamily="18" charset="0"/>
                <a:ea typeface="宋体" pitchFamily="2" charset="-122"/>
                <a:cs typeface="Times New Roman" pitchFamily="18" charset="0"/>
              </a:rPr>
              <a:t>编程器对其编程写入，</a:t>
            </a:r>
            <a:r>
              <a:rPr lang="zh-CN" altLang="zh-CN" sz="2400" dirty="0">
                <a:solidFill>
                  <a:srgbClr val="000066"/>
                </a:solidFill>
                <a:latin typeface="Times New Roman" pitchFamily="18" charset="0"/>
                <a:ea typeface="宋体" pitchFamily="2" charset="-122"/>
                <a:cs typeface="Times New Roman" pitchFamily="18" charset="0"/>
              </a:rPr>
              <a:t>以不透光的贴纸或胶布封住窗口后，</a:t>
            </a:r>
            <a:r>
              <a:rPr lang="zh-CN" altLang="en-US" sz="2400" dirty="0">
                <a:solidFill>
                  <a:srgbClr val="000066"/>
                </a:solidFill>
                <a:latin typeface="Times New Roman" pitchFamily="18" charset="0"/>
                <a:ea typeface="宋体" pitchFamily="2" charset="-122"/>
                <a:cs typeface="Times New Roman" pitchFamily="18" charset="0"/>
              </a:rPr>
              <a:t>信息可长久保持， </a:t>
            </a:r>
            <a:r>
              <a:rPr lang="en-US" altLang="zh-CN" sz="2400" dirty="0">
                <a:solidFill>
                  <a:srgbClr val="000066"/>
                </a:solidFill>
                <a:latin typeface="Times New Roman" pitchFamily="18" charset="0"/>
                <a:ea typeface="宋体" pitchFamily="2" charset="-122"/>
                <a:cs typeface="Times New Roman" pitchFamily="18" charset="0"/>
              </a:rPr>
              <a:t>EPROM</a:t>
            </a:r>
            <a:r>
              <a:rPr lang="zh-CN" altLang="en-US" sz="2400" dirty="0">
                <a:solidFill>
                  <a:srgbClr val="000066"/>
                </a:solidFill>
                <a:latin typeface="Times New Roman" pitchFamily="18" charset="0"/>
                <a:ea typeface="宋体" pitchFamily="2" charset="-122"/>
                <a:cs typeface="Times New Roman" pitchFamily="18" charset="0"/>
              </a:rPr>
              <a:t>芯片可反复</a:t>
            </a:r>
            <a:r>
              <a:rPr lang="zh-CN" altLang="en-US" sz="2400" dirty="0" smtClean="0">
                <a:solidFill>
                  <a:srgbClr val="000066"/>
                </a:solidFill>
                <a:latin typeface="Times New Roman" pitchFamily="18" charset="0"/>
                <a:ea typeface="宋体" pitchFamily="2" charset="-122"/>
                <a:cs typeface="Times New Roman" pitchFamily="18" charset="0"/>
              </a:rPr>
              <a:t>使用。</a:t>
            </a:r>
            <a:endParaRPr lang="en-US" altLang="zh-CN" sz="2400" dirty="0">
              <a:solidFill>
                <a:srgbClr val="000066"/>
              </a:solidFill>
              <a:latin typeface="Times New Roman" pitchFamily="18" charset="0"/>
              <a:ea typeface="宋体" pitchFamily="2" charset="-122"/>
              <a:cs typeface="Times New Roman" pitchFamily="18" charset="0"/>
            </a:endParaRPr>
          </a:p>
        </p:txBody>
      </p:sp>
      <p:sp>
        <p:nvSpPr>
          <p:cNvPr id="5" name="矩形 4"/>
          <p:cNvSpPr/>
          <p:nvPr/>
        </p:nvSpPr>
        <p:spPr>
          <a:xfrm>
            <a:off x="467544" y="2910430"/>
            <a:ext cx="8208912" cy="461665"/>
          </a:xfrm>
          <a:prstGeom prst="rect">
            <a:avLst/>
          </a:prstGeom>
          <a:noFill/>
        </p:spPr>
        <p:txBody>
          <a:bodyPr wrap="square" rtlCol="0">
            <a:spAutoFit/>
          </a:bodyPr>
          <a:lstStyle/>
          <a:p>
            <a:r>
              <a:rPr lang="zh-CN" altLang="en-US" sz="2400" dirty="0">
                <a:solidFill>
                  <a:srgbClr val="000066"/>
                </a:solidFill>
                <a:latin typeface="Times New Roman" pitchFamily="18" charset="0"/>
                <a:ea typeface="宋体" pitchFamily="2" charset="-122"/>
                <a:cs typeface="Times New Roman" pitchFamily="18" charset="0"/>
              </a:rPr>
              <a:t>　　</a:t>
            </a:r>
            <a:r>
              <a:rPr lang="en-US" altLang="zh-CN" sz="2400" dirty="0" smtClean="0">
                <a:solidFill>
                  <a:srgbClr val="000066"/>
                </a:solidFill>
                <a:latin typeface="Times New Roman" pitchFamily="18" charset="0"/>
                <a:ea typeface="宋体" pitchFamily="2" charset="-122"/>
                <a:cs typeface="Times New Roman" pitchFamily="18" charset="0"/>
              </a:rPr>
              <a:t>EPROM</a:t>
            </a:r>
            <a:r>
              <a:rPr lang="zh-CN" altLang="zh-CN" sz="2400" dirty="0">
                <a:solidFill>
                  <a:srgbClr val="000066"/>
                </a:solidFill>
                <a:latin typeface="Times New Roman" pitchFamily="18" charset="0"/>
                <a:ea typeface="宋体" pitchFamily="2" charset="-122"/>
                <a:cs typeface="Times New Roman" pitchFamily="18" charset="0"/>
              </a:rPr>
              <a:t>基本存储</a:t>
            </a:r>
            <a:r>
              <a:rPr lang="zh-CN" altLang="zh-CN" sz="2400" dirty="0" smtClean="0">
                <a:solidFill>
                  <a:srgbClr val="000066"/>
                </a:solidFill>
                <a:latin typeface="Times New Roman" pitchFamily="18" charset="0"/>
                <a:ea typeface="宋体" pitchFamily="2" charset="-122"/>
                <a:cs typeface="Times New Roman" pitchFamily="18" charset="0"/>
              </a:rPr>
              <a:t>电路</a:t>
            </a:r>
            <a:r>
              <a:rPr lang="zh-CN" altLang="en-US" sz="2400" dirty="0" smtClean="0">
                <a:solidFill>
                  <a:srgbClr val="000066"/>
                </a:solidFill>
                <a:latin typeface="Times New Roman" pitchFamily="18" charset="0"/>
                <a:ea typeface="宋体" pitchFamily="2" charset="-122"/>
                <a:cs typeface="Times New Roman" pitchFamily="18" charset="0"/>
              </a:rPr>
              <a:t>：</a:t>
            </a:r>
            <a:endParaRPr lang="zh-CN" altLang="en-US" sz="2400" dirty="0">
              <a:solidFill>
                <a:srgbClr val="000066"/>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41706411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22" presetClass="entr" presetSubtype="1" fill="hold" nodeType="afterEffect">
                                  <p:stCondLst>
                                    <p:cond delay="500"/>
                                  </p:stCondLst>
                                  <p:childTnLst>
                                    <p:set>
                                      <p:cBhvr>
                                        <p:cTn id="9" dur="1" fill="hold">
                                          <p:stCondLst>
                                            <p:cond delay="0"/>
                                          </p:stCondLst>
                                        </p:cTn>
                                        <p:tgtEl>
                                          <p:spTgt spid="36865"/>
                                        </p:tgtEl>
                                        <p:attrNameLst>
                                          <p:attrName>style.visibility</p:attrName>
                                        </p:attrNameLst>
                                      </p:cBhvr>
                                      <p:to>
                                        <p:strVal val="visible"/>
                                      </p:to>
                                    </p:set>
                                    <p:animEffect transition="in" filter="wipe(up)">
                                      <p:cBhvr>
                                        <p:cTn id="10" dur="1000"/>
                                        <p:tgtEl>
                                          <p:spTgt spid="368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34728"/>
            <a:ext cx="9144000" cy="1008112"/>
          </a:xfrm>
        </p:spPr>
        <p:txBody>
          <a:bodyPr>
            <a:normAutofit fontScale="90000"/>
          </a:bodyPr>
          <a:lstStyle/>
          <a:p>
            <a:r>
              <a:rPr lang="en-US" altLang="zh-CN" dirty="0"/>
              <a:t>3.3.4  </a:t>
            </a:r>
            <a:r>
              <a:rPr lang="zh-CN" altLang="zh-CN" dirty="0"/>
              <a:t>电可擦除</a:t>
            </a:r>
            <a:r>
              <a:rPr lang="zh-CN" altLang="zh-CN" dirty="0" smtClean="0"/>
              <a:t>可编程</a:t>
            </a:r>
            <a:r>
              <a:rPr lang="zh-CN" altLang="zh-CN" dirty="0"/>
              <a:t>只读</a:t>
            </a:r>
            <a:r>
              <a:rPr lang="en-US" altLang="zh-CN" dirty="0" smtClean="0"/>
              <a:t/>
            </a:r>
            <a:br>
              <a:rPr lang="en-US" altLang="zh-CN" dirty="0" smtClean="0"/>
            </a:br>
            <a:r>
              <a:rPr lang="zh-CN" altLang="zh-CN" dirty="0" smtClean="0"/>
              <a:t>存储器</a:t>
            </a:r>
            <a:r>
              <a:rPr lang="en-US" altLang="zh-CN" dirty="0"/>
              <a:t>EEPROM</a:t>
            </a:r>
            <a:endParaRPr lang="zh-CN" altLang="en-US" dirty="0"/>
          </a:p>
        </p:txBody>
      </p:sp>
      <p:sp>
        <p:nvSpPr>
          <p:cNvPr id="4" name="矩形 3"/>
          <p:cNvSpPr/>
          <p:nvPr/>
        </p:nvSpPr>
        <p:spPr>
          <a:xfrm>
            <a:off x="531877" y="1685732"/>
            <a:ext cx="8080246" cy="4475777"/>
          </a:xfrm>
          <a:prstGeom prst="rect">
            <a:avLst/>
          </a:prstGeom>
          <a:noFill/>
          <a:ln>
            <a:solidFill>
              <a:srgbClr val="FF0000"/>
            </a:solidFill>
          </a:ln>
        </p:spPr>
        <p:txBody>
          <a:bodyPr wrap="square" rtlCol="0">
            <a:spAutoFit/>
          </a:bodyPr>
          <a:lstStyle/>
          <a:p>
            <a:pPr algn="just">
              <a:lnSpc>
                <a:spcPct val="140000"/>
              </a:lnSpc>
              <a:spcBef>
                <a:spcPts val="600"/>
              </a:spcBef>
              <a:spcAft>
                <a:spcPts val="600"/>
              </a:spcAft>
            </a:pPr>
            <a:r>
              <a:rPr lang="zh-CN" altLang="en-US" sz="2400" dirty="0">
                <a:solidFill>
                  <a:srgbClr val="000066"/>
                </a:solidFill>
                <a:latin typeface="Times New Roman" pitchFamily="18" charset="0"/>
                <a:ea typeface="宋体" pitchFamily="2" charset="-122"/>
                <a:cs typeface="Times New Roman" pitchFamily="18" charset="0"/>
              </a:rPr>
              <a:t>　　</a:t>
            </a:r>
            <a:r>
              <a:rPr lang="en-US" altLang="zh-CN" sz="2400" dirty="0" smtClean="0">
                <a:solidFill>
                  <a:srgbClr val="000066"/>
                </a:solidFill>
                <a:latin typeface="Times New Roman" pitchFamily="18" charset="0"/>
                <a:ea typeface="宋体" pitchFamily="2" charset="-122"/>
                <a:cs typeface="Times New Roman" pitchFamily="18" charset="0"/>
              </a:rPr>
              <a:t>EEPROM</a:t>
            </a:r>
            <a:r>
              <a:rPr lang="zh-CN" altLang="zh-CN" sz="2400" dirty="0">
                <a:solidFill>
                  <a:srgbClr val="000066"/>
                </a:solidFill>
                <a:latin typeface="Times New Roman" pitchFamily="18" charset="0"/>
                <a:ea typeface="宋体" pitchFamily="2" charset="-122"/>
                <a:cs typeface="Times New Roman" pitchFamily="18" charset="0"/>
              </a:rPr>
              <a:t>也是一种可用电擦除和编程的只读存储器，勿需透明窗，使用高电场完成擦除，能在应用系统中进行在线读写，并且在断电情况下保存的数据信息不会</a:t>
            </a:r>
            <a:r>
              <a:rPr lang="zh-CN" altLang="zh-CN" sz="2400" dirty="0" smtClean="0">
                <a:solidFill>
                  <a:srgbClr val="000066"/>
                </a:solidFill>
                <a:latin typeface="Times New Roman" pitchFamily="18" charset="0"/>
                <a:ea typeface="宋体" pitchFamily="2" charset="-122"/>
                <a:cs typeface="Times New Roman" pitchFamily="18" charset="0"/>
              </a:rPr>
              <a:t>丢失</a:t>
            </a:r>
            <a:r>
              <a:rPr lang="zh-CN" altLang="en-US" sz="2400" dirty="0" smtClean="0">
                <a:solidFill>
                  <a:srgbClr val="000066"/>
                </a:solidFill>
                <a:latin typeface="Times New Roman" pitchFamily="18" charset="0"/>
                <a:ea typeface="宋体" pitchFamily="2" charset="-122"/>
                <a:cs typeface="Times New Roman" pitchFamily="18" charset="0"/>
              </a:rPr>
              <a:t>。　　　　</a:t>
            </a:r>
            <a:endParaRPr lang="en-US" altLang="zh-CN" sz="2400" dirty="0" smtClean="0">
              <a:solidFill>
                <a:srgbClr val="000066"/>
              </a:solidFill>
              <a:latin typeface="Times New Roman" pitchFamily="18" charset="0"/>
              <a:ea typeface="宋体" pitchFamily="2" charset="-122"/>
              <a:cs typeface="Times New Roman" pitchFamily="18" charset="0"/>
            </a:endParaRPr>
          </a:p>
          <a:p>
            <a:pPr algn="just">
              <a:lnSpc>
                <a:spcPct val="140000"/>
              </a:lnSpc>
              <a:spcBef>
                <a:spcPts val="600"/>
              </a:spcBef>
              <a:spcAft>
                <a:spcPts val="600"/>
              </a:spcAft>
            </a:pPr>
            <a:r>
              <a:rPr lang="zh-CN" altLang="en-US" sz="2400" dirty="0" smtClean="0">
                <a:solidFill>
                  <a:srgbClr val="000066"/>
                </a:solidFill>
                <a:latin typeface="Times New Roman" pitchFamily="18" charset="0"/>
                <a:ea typeface="宋体" pitchFamily="2" charset="-122"/>
                <a:cs typeface="Times New Roman" pitchFamily="18" charset="0"/>
              </a:rPr>
              <a:t>　　</a:t>
            </a:r>
            <a:r>
              <a:rPr lang="en-US" altLang="zh-CN" sz="2400" dirty="0" smtClean="0">
                <a:solidFill>
                  <a:srgbClr val="000066"/>
                </a:solidFill>
                <a:latin typeface="Times New Roman" pitchFamily="18" charset="0"/>
                <a:ea typeface="宋体" pitchFamily="2" charset="-122"/>
                <a:cs typeface="Times New Roman" pitchFamily="18" charset="0"/>
              </a:rPr>
              <a:t>EEPROM</a:t>
            </a:r>
            <a:r>
              <a:rPr lang="zh-CN" altLang="zh-CN" sz="2400" dirty="0" smtClean="0">
                <a:solidFill>
                  <a:srgbClr val="000066"/>
                </a:solidFill>
                <a:latin typeface="Times New Roman" pitchFamily="18" charset="0"/>
                <a:ea typeface="宋体" pitchFamily="2" charset="-122"/>
                <a:cs typeface="Times New Roman" pitchFamily="18" charset="0"/>
              </a:rPr>
              <a:t>既</a:t>
            </a:r>
            <a:r>
              <a:rPr lang="zh-CN" altLang="zh-CN" sz="2400" dirty="0">
                <a:solidFill>
                  <a:srgbClr val="000066"/>
                </a:solidFill>
                <a:latin typeface="Times New Roman" pitchFamily="18" charset="0"/>
                <a:ea typeface="宋体" pitchFamily="2" charset="-122"/>
                <a:cs typeface="Times New Roman" pitchFamily="18" charset="0"/>
              </a:rPr>
              <a:t>能像</a:t>
            </a:r>
            <a:r>
              <a:rPr lang="en-US" altLang="zh-CN" sz="2400" dirty="0">
                <a:solidFill>
                  <a:srgbClr val="000066"/>
                </a:solidFill>
                <a:latin typeface="Times New Roman" pitchFamily="18" charset="0"/>
                <a:ea typeface="宋体" pitchFamily="2" charset="-122"/>
                <a:cs typeface="Times New Roman" pitchFamily="18" charset="0"/>
              </a:rPr>
              <a:t>RAM</a:t>
            </a:r>
            <a:r>
              <a:rPr lang="zh-CN" altLang="zh-CN" sz="2400" dirty="0">
                <a:solidFill>
                  <a:srgbClr val="000066"/>
                </a:solidFill>
                <a:latin typeface="Times New Roman" pitchFamily="18" charset="0"/>
                <a:ea typeface="宋体" pitchFamily="2" charset="-122"/>
                <a:cs typeface="Times New Roman" pitchFamily="18" charset="0"/>
              </a:rPr>
              <a:t>那样随机地改写，又能像</a:t>
            </a:r>
            <a:r>
              <a:rPr lang="en-US" altLang="zh-CN" sz="2400" dirty="0">
                <a:solidFill>
                  <a:srgbClr val="000066"/>
                </a:solidFill>
                <a:latin typeface="Times New Roman" pitchFamily="18" charset="0"/>
                <a:ea typeface="宋体" pitchFamily="2" charset="-122"/>
                <a:cs typeface="Times New Roman" pitchFamily="18" charset="0"/>
              </a:rPr>
              <a:t>ROM</a:t>
            </a:r>
            <a:r>
              <a:rPr lang="zh-CN" altLang="zh-CN" sz="2400" dirty="0">
                <a:solidFill>
                  <a:srgbClr val="000066"/>
                </a:solidFill>
                <a:latin typeface="Times New Roman" pitchFamily="18" charset="0"/>
                <a:ea typeface="宋体" pitchFamily="2" charset="-122"/>
                <a:cs typeface="Times New Roman" pitchFamily="18" charset="0"/>
              </a:rPr>
              <a:t>那样在掉电的情况下非易失地保存数据，可作为系统中可靠保存数据的存储器</a:t>
            </a:r>
            <a:r>
              <a:rPr lang="zh-CN" altLang="zh-CN" sz="2400" dirty="0" smtClean="0">
                <a:solidFill>
                  <a:srgbClr val="000066"/>
                </a:solidFill>
                <a:latin typeface="Times New Roman" pitchFamily="18" charset="0"/>
                <a:ea typeface="宋体" pitchFamily="2" charset="-122"/>
                <a:cs typeface="Times New Roman" pitchFamily="18" charset="0"/>
              </a:rPr>
              <a:t>。</a:t>
            </a:r>
            <a:endParaRPr lang="en-US" altLang="zh-CN" sz="2400" dirty="0" smtClean="0">
              <a:solidFill>
                <a:srgbClr val="000066"/>
              </a:solidFill>
              <a:latin typeface="Times New Roman" pitchFamily="18" charset="0"/>
              <a:ea typeface="宋体" pitchFamily="2" charset="-122"/>
              <a:cs typeface="Times New Roman" pitchFamily="18" charset="0"/>
            </a:endParaRPr>
          </a:p>
          <a:p>
            <a:pPr algn="just">
              <a:lnSpc>
                <a:spcPct val="140000"/>
              </a:lnSpc>
              <a:spcBef>
                <a:spcPts val="600"/>
              </a:spcBef>
              <a:spcAft>
                <a:spcPts val="600"/>
              </a:spcAft>
            </a:pPr>
            <a:r>
              <a:rPr lang="zh-CN" altLang="en-US" sz="2400" dirty="0">
                <a:solidFill>
                  <a:srgbClr val="000066"/>
                </a:solidFill>
                <a:latin typeface="Times New Roman" pitchFamily="18" charset="0"/>
                <a:ea typeface="宋体" pitchFamily="2" charset="-122"/>
                <a:cs typeface="Times New Roman" pitchFamily="18" charset="0"/>
              </a:rPr>
              <a:t>　</a:t>
            </a:r>
            <a:r>
              <a:rPr lang="zh-CN" altLang="en-US" sz="2400" dirty="0" smtClean="0">
                <a:solidFill>
                  <a:srgbClr val="000066"/>
                </a:solidFill>
                <a:latin typeface="Times New Roman" pitchFamily="18" charset="0"/>
                <a:ea typeface="宋体" pitchFamily="2" charset="-122"/>
                <a:cs typeface="Times New Roman" pitchFamily="18" charset="0"/>
              </a:rPr>
              <a:t>　</a:t>
            </a:r>
            <a:r>
              <a:rPr lang="zh-CN" altLang="zh-CN" sz="2400" dirty="0" smtClean="0">
                <a:solidFill>
                  <a:srgbClr val="000066"/>
                </a:solidFill>
                <a:latin typeface="Times New Roman" pitchFamily="18" charset="0"/>
                <a:ea typeface="宋体" pitchFamily="2" charset="-122"/>
                <a:cs typeface="Times New Roman" pitchFamily="18" charset="0"/>
              </a:rPr>
              <a:t>其</a:t>
            </a:r>
            <a:r>
              <a:rPr lang="zh-CN" altLang="zh-CN" sz="2400" dirty="0">
                <a:solidFill>
                  <a:srgbClr val="000066"/>
                </a:solidFill>
                <a:latin typeface="Times New Roman" pitchFamily="18" charset="0"/>
                <a:ea typeface="宋体" pitchFamily="2" charset="-122"/>
                <a:cs typeface="Times New Roman" pitchFamily="18" charset="0"/>
              </a:rPr>
              <a:t>擦写次数可达</a:t>
            </a:r>
            <a:r>
              <a:rPr lang="en-US" altLang="zh-CN" sz="2400" dirty="0">
                <a:solidFill>
                  <a:srgbClr val="000066"/>
                </a:solidFill>
                <a:latin typeface="Times New Roman" pitchFamily="18" charset="0"/>
                <a:ea typeface="宋体" pitchFamily="2" charset="-122"/>
                <a:cs typeface="Times New Roman" pitchFamily="18" charset="0"/>
              </a:rPr>
              <a:t>1</a:t>
            </a:r>
            <a:r>
              <a:rPr lang="zh-CN" altLang="zh-CN" sz="2400" dirty="0">
                <a:solidFill>
                  <a:srgbClr val="000066"/>
                </a:solidFill>
                <a:latin typeface="Times New Roman" pitchFamily="18" charset="0"/>
                <a:ea typeface="宋体" pitchFamily="2" charset="-122"/>
                <a:cs typeface="Times New Roman" pitchFamily="18" charset="0"/>
              </a:rPr>
              <a:t>万次以上，数据可保存</a:t>
            </a:r>
            <a:r>
              <a:rPr lang="en-US" altLang="zh-CN" sz="2400" dirty="0">
                <a:solidFill>
                  <a:srgbClr val="000066"/>
                </a:solidFill>
                <a:latin typeface="Times New Roman" pitchFamily="18" charset="0"/>
                <a:ea typeface="宋体" pitchFamily="2" charset="-122"/>
                <a:cs typeface="Times New Roman" pitchFamily="18" charset="0"/>
              </a:rPr>
              <a:t>10</a:t>
            </a:r>
            <a:r>
              <a:rPr lang="zh-CN" altLang="zh-CN" sz="2400" dirty="0">
                <a:solidFill>
                  <a:srgbClr val="000066"/>
                </a:solidFill>
                <a:latin typeface="Times New Roman" pitchFamily="18" charset="0"/>
                <a:ea typeface="宋体" pitchFamily="2" charset="-122"/>
                <a:cs typeface="Times New Roman" pitchFamily="18" charset="0"/>
              </a:rPr>
              <a:t>年以上，故</a:t>
            </a:r>
            <a:r>
              <a:rPr lang="en-US" altLang="zh-CN" sz="2400" dirty="0">
                <a:solidFill>
                  <a:srgbClr val="000066"/>
                </a:solidFill>
                <a:latin typeface="Times New Roman" pitchFamily="18" charset="0"/>
                <a:ea typeface="宋体" pitchFamily="2" charset="-122"/>
                <a:cs typeface="Times New Roman" pitchFamily="18" charset="0"/>
              </a:rPr>
              <a:t>EEPROM</a:t>
            </a:r>
            <a:r>
              <a:rPr lang="zh-CN" altLang="zh-CN" sz="2400" dirty="0">
                <a:solidFill>
                  <a:srgbClr val="000066"/>
                </a:solidFill>
                <a:latin typeface="Times New Roman" pitchFamily="18" charset="0"/>
                <a:ea typeface="宋体" pitchFamily="2" charset="-122"/>
                <a:cs typeface="Times New Roman" pitchFamily="18" charset="0"/>
              </a:rPr>
              <a:t>比</a:t>
            </a:r>
            <a:r>
              <a:rPr lang="en-US" altLang="zh-CN" sz="2400" dirty="0">
                <a:solidFill>
                  <a:srgbClr val="000066"/>
                </a:solidFill>
                <a:latin typeface="Times New Roman" pitchFamily="18" charset="0"/>
                <a:ea typeface="宋体" pitchFamily="2" charset="-122"/>
                <a:cs typeface="Times New Roman" pitchFamily="18" charset="0"/>
              </a:rPr>
              <a:t>EPROM</a:t>
            </a:r>
            <a:r>
              <a:rPr lang="zh-CN" altLang="zh-CN" sz="2400" dirty="0">
                <a:solidFill>
                  <a:srgbClr val="000066"/>
                </a:solidFill>
                <a:latin typeface="Times New Roman" pitchFamily="18" charset="0"/>
                <a:ea typeface="宋体" pitchFamily="2" charset="-122"/>
                <a:cs typeface="Times New Roman" pitchFamily="18" charset="0"/>
              </a:rPr>
              <a:t>具有更大的优越性。</a:t>
            </a:r>
          </a:p>
        </p:txBody>
      </p:sp>
    </p:spTree>
    <p:extLst>
      <p:ext uri="{BB962C8B-B14F-4D97-AF65-F5344CB8AC3E}">
        <p14:creationId xmlns:p14="http://schemas.microsoft.com/office/powerpoint/2010/main" val="3773408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b="1" kern="1200" spc="200" baseline="0" dirty="0" smtClean="0">
                <a:solidFill>
                  <a:srgbClr val="002060"/>
                </a:solidFill>
                <a:effectLst/>
                <a:latin typeface="Times New Roman" pitchFamily="18" charset="0"/>
                <a:ea typeface="隶书" pitchFamily="49" charset="-122"/>
                <a:cs typeface="Times New Roman" pitchFamily="18" charset="0"/>
              </a:rPr>
              <a:t>3.3.5  </a:t>
            </a:r>
            <a:r>
              <a:rPr lang="zh-CN" altLang="zh-CN" sz="4000" b="1" kern="1200" spc="200" baseline="0" dirty="0" smtClean="0">
                <a:solidFill>
                  <a:srgbClr val="002060"/>
                </a:solidFill>
                <a:effectLst/>
                <a:latin typeface="Times New Roman" pitchFamily="18" charset="0"/>
                <a:ea typeface="隶书" pitchFamily="49" charset="-122"/>
                <a:cs typeface="Times New Roman" pitchFamily="18" charset="0"/>
              </a:rPr>
              <a:t>闪速存储器</a:t>
            </a:r>
            <a:r>
              <a:rPr lang="en-US" altLang="zh-CN" sz="4000" b="1" kern="1200" spc="200" baseline="0" dirty="0" smtClean="0">
                <a:solidFill>
                  <a:srgbClr val="002060"/>
                </a:solidFill>
                <a:effectLst/>
                <a:latin typeface="Times New Roman" pitchFamily="18" charset="0"/>
                <a:ea typeface="隶书" pitchFamily="49" charset="-122"/>
                <a:cs typeface="Times New Roman" pitchFamily="18" charset="0"/>
              </a:rPr>
              <a:t>Flash Memory</a:t>
            </a:r>
            <a:endParaRPr lang="zh-CN" altLang="en-US" dirty="0"/>
          </a:p>
        </p:txBody>
      </p:sp>
      <p:sp>
        <p:nvSpPr>
          <p:cNvPr id="3" name="矩形 2"/>
          <p:cNvSpPr/>
          <p:nvPr/>
        </p:nvSpPr>
        <p:spPr>
          <a:xfrm>
            <a:off x="513000" y="1378462"/>
            <a:ext cx="8118000" cy="2308324"/>
          </a:xfrm>
          <a:prstGeom prst="rect">
            <a:avLst/>
          </a:prstGeom>
          <a:noFill/>
          <a:ln>
            <a:solidFill>
              <a:srgbClr val="0000CC"/>
            </a:solidFill>
          </a:ln>
        </p:spPr>
        <p:txBody>
          <a:bodyPr wrap="square" rtlCol="0">
            <a:spAutoFit/>
          </a:bodyPr>
          <a:lstStyle/>
          <a:p>
            <a:pPr algn="just">
              <a:lnSpc>
                <a:spcPct val="120000"/>
              </a:lnSpc>
              <a:spcBef>
                <a:spcPts val="1200"/>
              </a:spcBef>
            </a:pPr>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smtClean="0">
                <a:solidFill>
                  <a:srgbClr val="000066"/>
                </a:solidFill>
                <a:latin typeface="Times New Roman" pitchFamily="18" charset="0"/>
                <a:ea typeface="宋体" pitchFamily="2" charset="-122"/>
                <a:cs typeface="Times New Roman" pitchFamily="18" charset="0"/>
              </a:rPr>
              <a:t>闪</a:t>
            </a:r>
            <a:r>
              <a:rPr lang="zh-CN" altLang="zh-CN" sz="2400" dirty="0">
                <a:solidFill>
                  <a:srgbClr val="000066"/>
                </a:solidFill>
                <a:latin typeface="Times New Roman" pitchFamily="18" charset="0"/>
                <a:ea typeface="宋体" pitchFamily="2" charset="-122"/>
                <a:cs typeface="Times New Roman" pitchFamily="18" charset="0"/>
              </a:rPr>
              <a:t>存具有非易失性；其制造特别经济</a:t>
            </a:r>
            <a:r>
              <a:rPr lang="zh-CN" altLang="zh-CN" sz="2400" dirty="0" smtClean="0">
                <a:solidFill>
                  <a:srgbClr val="000066"/>
                </a:solidFill>
                <a:latin typeface="Times New Roman" pitchFamily="18" charset="0"/>
                <a:ea typeface="宋体" pitchFamily="2" charset="-122"/>
                <a:cs typeface="Times New Roman" pitchFamily="18" charset="0"/>
              </a:rPr>
              <a:t>，价</a:t>
            </a:r>
            <a:r>
              <a:rPr lang="zh-CN" altLang="zh-CN" sz="2400" dirty="0">
                <a:solidFill>
                  <a:srgbClr val="000066"/>
                </a:solidFill>
                <a:latin typeface="Times New Roman" pitchFamily="18" charset="0"/>
                <a:ea typeface="宋体" pitchFamily="2" charset="-122"/>
                <a:cs typeface="Times New Roman" pitchFamily="18" charset="0"/>
              </a:rPr>
              <a:t>格低于</a:t>
            </a:r>
            <a:r>
              <a:rPr lang="en-US" altLang="zh-CN" sz="2400" dirty="0">
                <a:solidFill>
                  <a:srgbClr val="000066"/>
                </a:solidFill>
                <a:latin typeface="Times New Roman" pitchFamily="18" charset="0"/>
                <a:ea typeface="宋体" pitchFamily="2" charset="-122"/>
                <a:cs typeface="Times New Roman" pitchFamily="18" charset="0"/>
              </a:rPr>
              <a:t>DRAM</a:t>
            </a:r>
            <a:r>
              <a:rPr lang="zh-CN" altLang="zh-CN" sz="2400" dirty="0">
                <a:solidFill>
                  <a:srgbClr val="000066"/>
                </a:solidFill>
                <a:latin typeface="Times New Roman" pitchFamily="18" charset="0"/>
                <a:ea typeface="宋体" pitchFamily="2" charset="-122"/>
                <a:cs typeface="Times New Roman" pitchFamily="18" charset="0"/>
              </a:rPr>
              <a:t>；它在密度增加时仍保持可测性，具有可靠性；可实现大规模电擦除，它的擦除功能可迅速清除整个存储器的所有内容；采用快速脉冲编程方法，整个芯片编程时间短，可实现高速编程；可重复使用</a:t>
            </a:r>
            <a:r>
              <a:rPr lang="zh-CN" altLang="zh-CN" sz="2400" dirty="0" smtClean="0">
                <a:solidFill>
                  <a:srgbClr val="000066"/>
                </a:solidFill>
                <a:latin typeface="Times New Roman" pitchFamily="18" charset="0"/>
                <a:ea typeface="宋体" pitchFamily="2" charset="-122"/>
                <a:cs typeface="Times New Roman" pitchFamily="18" charset="0"/>
              </a:rPr>
              <a:t>。</a:t>
            </a:r>
            <a:endParaRPr lang="zh-CN" altLang="zh-CN" sz="2400" dirty="0">
              <a:solidFill>
                <a:srgbClr val="000066"/>
              </a:solidFill>
              <a:latin typeface="Times New Roman" pitchFamily="18" charset="0"/>
              <a:ea typeface="宋体" pitchFamily="2" charset="-122"/>
              <a:cs typeface="Times New Roman" pitchFamily="18" charset="0"/>
            </a:endParaRPr>
          </a:p>
        </p:txBody>
      </p:sp>
      <p:sp>
        <p:nvSpPr>
          <p:cNvPr id="4" name="矩形 3"/>
          <p:cNvSpPr/>
          <p:nvPr/>
        </p:nvSpPr>
        <p:spPr>
          <a:xfrm>
            <a:off x="529428" y="3827952"/>
            <a:ext cx="8118000" cy="2308324"/>
          </a:xfrm>
          <a:prstGeom prst="rect">
            <a:avLst/>
          </a:prstGeom>
          <a:noFill/>
          <a:ln>
            <a:solidFill>
              <a:srgbClr val="0000CC"/>
            </a:solidFill>
          </a:ln>
        </p:spPr>
        <p:txBody>
          <a:bodyPr wrap="square" rtlCol="0">
            <a:spAutoFit/>
          </a:bodyPr>
          <a:lstStyle/>
          <a:p>
            <a:pPr algn="just">
              <a:lnSpc>
                <a:spcPct val="120000"/>
              </a:lnSpc>
              <a:spcBef>
                <a:spcPts val="1200"/>
              </a:spcBef>
            </a:pPr>
            <a:r>
              <a:rPr lang="zh-CN" altLang="en-US" sz="2400" dirty="0" smtClean="0">
                <a:solidFill>
                  <a:srgbClr val="000066"/>
                </a:solidFill>
                <a:latin typeface="Times New Roman" pitchFamily="18" charset="0"/>
                <a:ea typeface="宋体" pitchFamily="2" charset="-122"/>
                <a:cs typeface="Times New Roman" pitchFamily="18" charset="0"/>
              </a:rPr>
              <a:t>　　</a:t>
            </a:r>
            <a:r>
              <a:rPr lang="zh-CN" altLang="zh-CN" sz="2400" dirty="0" smtClean="0">
                <a:solidFill>
                  <a:srgbClr val="000066"/>
                </a:solidFill>
                <a:latin typeface="Times New Roman" pitchFamily="18" charset="0"/>
                <a:ea typeface="宋体" pitchFamily="2" charset="-122"/>
                <a:cs typeface="Times New Roman" pitchFamily="18" charset="0"/>
              </a:rPr>
              <a:t>闪</a:t>
            </a:r>
            <a:r>
              <a:rPr lang="zh-CN" altLang="zh-CN" sz="2400" dirty="0">
                <a:solidFill>
                  <a:srgbClr val="000066"/>
                </a:solidFill>
                <a:latin typeface="Times New Roman" pitchFamily="18" charset="0"/>
                <a:ea typeface="宋体" pitchFamily="2" charset="-122"/>
                <a:cs typeface="Times New Roman" pitchFamily="18" charset="0"/>
              </a:rPr>
              <a:t>存具有在线电擦写、功耗低、容量大、擦写速度快、抗震性好、存储可靠性高、成本低等明显优势，兼具了</a:t>
            </a:r>
            <a:r>
              <a:rPr lang="en-US" altLang="zh-CN" sz="2400" dirty="0">
                <a:solidFill>
                  <a:srgbClr val="000066"/>
                </a:solidFill>
                <a:latin typeface="Times New Roman" pitchFamily="18" charset="0"/>
                <a:ea typeface="宋体" pitchFamily="2" charset="-122"/>
                <a:cs typeface="Times New Roman" pitchFamily="18" charset="0"/>
              </a:rPr>
              <a:t>ROM</a:t>
            </a:r>
            <a:r>
              <a:rPr lang="zh-CN" altLang="zh-CN" sz="2400" dirty="0">
                <a:solidFill>
                  <a:srgbClr val="000066"/>
                </a:solidFill>
                <a:latin typeface="Times New Roman" pitchFamily="18" charset="0"/>
                <a:ea typeface="宋体" pitchFamily="2" charset="-122"/>
                <a:cs typeface="Times New Roman" pitchFamily="18" charset="0"/>
              </a:rPr>
              <a:t>和</a:t>
            </a:r>
            <a:r>
              <a:rPr lang="en-US" altLang="zh-CN" sz="2400" dirty="0">
                <a:solidFill>
                  <a:srgbClr val="000066"/>
                </a:solidFill>
                <a:latin typeface="Times New Roman" pitchFamily="18" charset="0"/>
                <a:ea typeface="宋体" pitchFamily="2" charset="-122"/>
                <a:cs typeface="Times New Roman" pitchFamily="18" charset="0"/>
              </a:rPr>
              <a:t>RAM</a:t>
            </a:r>
            <a:r>
              <a:rPr lang="zh-CN" altLang="zh-CN" sz="2400" dirty="0">
                <a:solidFill>
                  <a:srgbClr val="000066"/>
                </a:solidFill>
                <a:latin typeface="Times New Roman" pitchFamily="18" charset="0"/>
                <a:ea typeface="宋体" pitchFamily="2" charset="-122"/>
                <a:cs typeface="Times New Roman" pitchFamily="18" charset="0"/>
              </a:rPr>
              <a:t>的性能，使得闪存在移动设备中获得广泛的应用，如</a:t>
            </a:r>
            <a:r>
              <a:rPr lang="en-US" altLang="zh-CN" sz="2400" dirty="0">
                <a:solidFill>
                  <a:srgbClr val="000066"/>
                </a:solidFill>
                <a:latin typeface="Times New Roman" pitchFamily="18" charset="0"/>
                <a:ea typeface="宋体" pitchFamily="2" charset="-122"/>
                <a:cs typeface="Times New Roman" pitchFamily="18" charset="0"/>
              </a:rPr>
              <a:t>U</a:t>
            </a:r>
            <a:r>
              <a:rPr lang="zh-CN" altLang="zh-CN" sz="2400" dirty="0">
                <a:solidFill>
                  <a:srgbClr val="000066"/>
                </a:solidFill>
                <a:latin typeface="Times New Roman" pitchFamily="18" charset="0"/>
                <a:ea typeface="宋体" pitchFamily="2" charset="-122"/>
                <a:cs typeface="Times New Roman" pitchFamily="18" charset="0"/>
              </a:rPr>
              <a:t>盘、数码相机、笔记本、随身听等大都采用闪存作为存储介质。目前闪存是非易失性存储器中应用最广泛</a:t>
            </a:r>
            <a:r>
              <a:rPr lang="zh-CN" altLang="zh-CN" sz="2400" dirty="0" smtClean="0">
                <a:solidFill>
                  <a:srgbClr val="000066"/>
                </a:solidFill>
                <a:latin typeface="Times New Roman" pitchFamily="18" charset="0"/>
                <a:ea typeface="宋体" pitchFamily="2" charset="-122"/>
                <a:cs typeface="Times New Roman" pitchFamily="18" charset="0"/>
              </a:rPr>
              <a:t>的。</a:t>
            </a:r>
            <a:endParaRPr lang="zh-CN" altLang="zh-CN" sz="2400" dirty="0">
              <a:solidFill>
                <a:srgbClr val="000066"/>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40212758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par>
                          <p:cTn id="8" fill="hold">
                            <p:stCondLst>
                              <p:cond delay="1250"/>
                            </p:stCondLst>
                            <p:childTnLst>
                              <p:par>
                                <p:cTn id="9" presetID="22" presetClass="entr" presetSubtype="1" fill="hold" grpId="0" nodeType="afterEffect">
                                  <p:stCondLst>
                                    <p:cond delay="25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各种半导体存储器的应用</a:t>
            </a:r>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1812858651"/>
              </p:ext>
            </p:extLst>
          </p:nvPr>
        </p:nvGraphicFramePr>
        <p:xfrm>
          <a:off x="899592" y="1412776"/>
          <a:ext cx="7344816" cy="4536504"/>
        </p:xfrm>
        <a:graphic>
          <a:graphicData uri="http://schemas.openxmlformats.org/drawingml/2006/table">
            <a:tbl>
              <a:tblPr>
                <a:tableStyleId>{7DF18680-E054-41AD-8BC1-D1AEF772440D}</a:tableStyleId>
              </a:tblPr>
              <a:tblGrid>
                <a:gridCol w="2376264"/>
                <a:gridCol w="4968552"/>
              </a:tblGrid>
              <a:tr h="567063">
                <a:tc>
                  <a:txBody>
                    <a:bodyPr/>
                    <a:lstStyle/>
                    <a:p>
                      <a:pPr algn="ctr">
                        <a:lnSpc>
                          <a:spcPts val="1200"/>
                        </a:lnSpc>
                        <a:spcBef>
                          <a:spcPts val="250"/>
                        </a:spcBef>
                        <a:spcAft>
                          <a:spcPts val="250"/>
                        </a:spcAft>
                      </a:pPr>
                      <a:r>
                        <a:rPr lang="zh-CN" sz="2400" kern="100" dirty="0">
                          <a:effectLst/>
                          <a:latin typeface="Times New Roman" pitchFamily="18" charset="0"/>
                          <a:ea typeface="宋体" pitchFamily="2" charset="-122"/>
                          <a:cs typeface="Times New Roman" pitchFamily="18" charset="0"/>
                        </a:rPr>
                        <a:t>存储器</a:t>
                      </a:r>
                    </a:p>
                  </a:txBody>
                  <a:tcPr marL="68400" marR="68400" marT="144000" marB="0" anchor="ctr">
                    <a:lnL w="12700" cap="flat" cmpd="sng" algn="ctr">
                      <a:solidFill>
                        <a:schemeClr val="bg2">
                          <a:lumMod val="50000"/>
                        </a:schemeClr>
                      </a:solidFill>
                      <a:prstDash val="solid"/>
                      <a:round/>
                      <a:headEnd type="none" w="med" len="med"/>
                      <a:tailEnd type="none" w="med" len="med"/>
                    </a:lnL>
                    <a:lnT w="12700" cap="flat" cmpd="sng" algn="ctr">
                      <a:solidFill>
                        <a:schemeClr val="bg2">
                          <a:lumMod val="50000"/>
                        </a:schemeClr>
                      </a:solidFill>
                      <a:prstDash val="solid"/>
                      <a:round/>
                      <a:headEnd type="none" w="med" len="med"/>
                      <a:tailEnd type="none" w="med" len="med"/>
                    </a:lnT>
                    <a:solidFill>
                      <a:srgbClr val="CCCCFF"/>
                    </a:solidFill>
                  </a:tcPr>
                </a:tc>
                <a:tc>
                  <a:txBody>
                    <a:bodyPr/>
                    <a:lstStyle/>
                    <a:p>
                      <a:pPr algn="ctr">
                        <a:lnSpc>
                          <a:spcPts val="1200"/>
                        </a:lnSpc>
                        <a:spcBef>
                          <a:spcPts val="250"/>
                        </a:spcBef>
                        <a:spcAft>
                          <a:spcPts val="250"/>
                        </a:spcAft>
                      </a:pPr>
                      <a:r>
                        <a:rPr lang="zh-CN" sz="2400" kern="100" dirty="0">
                          <a:effectLst/>
                          <a:latin typeface="Times New Roman" pitchFamily="18" charset="0"/>
                          <a:ea typeface="宋体" pitchFamily="2" charset="-122"/>
                          <a:cs typeface="Times New Roman" pitchFamily="18" charset="0"/>
                        </a:rPr>
                        <a:t>应用</a:t>
                      </a:r>
                    </a:p>
                  </a:txBody>
                  <a:tcPr marL="68400" marR="68400" marT="144000" marB="0" anchor="ctr">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solidFill>
                      <a:srgbClr val="CCCCFF"/>
                    </a:solidFill>
                  </a:tcPr>
                </a:tc>
              </a:tr>
              <a:tr h="567063">
                <a:tc>
                  <a:txBody>
                    <a:bodyPr/>
                    <a:lstStyle/>
                    <a:p>
                      <a:pPr marL="180000" algn="just">
                        <a:lnSpc>
                          <a:spcPts val="1200"/>
                        </a:lnSpc>
                        <a:spcBef>
                          <a:spcPts val="200"/>
                        </a:spcBef>
                        <a:spcAft>
                          <a:spcPts val="200"/>
                        </a:spcAft>
                      </a:pPr>
                      <a:r>
                        <a:rPr lang="en-US" sz="2400" dirty="0">
                          <a:effectLst/>
                          <a:latin typeface="Times New Roman" pitchFamily="18" charset="0"/>
                          <a:ea typeface="宋体" pitchFamily="2" charset="-122"/>
                          <a:cs typeface="Times New Roman" pitchFamily="18" charset="0"/>
                        </a:rPr>
                        <a:t>SRAM</a:t>
                      </a:r>
                      <a:endParaRPr lang="zh-CN" sz="2400" dirty="0">
                        <a:effectLst/>
                        <a:latin typeface="Times New Roman" pitchFamily="18" charset="0"/>
                        <a:ea typeface="宋体" pitchFamily="2" charset="-122"/>
                        <a:cs typeface="Times New Roman" pitchFamily="18" charset="0"/>
                      </a:endParaRPr>
                    </a:p>
                  </a:txBody>
                  <a:tcPr marL="68400" marR="68400" marT="144000" marB="0" anchor="ctr">
                    <a:lnL w="12700" cap="flat" cmpd="sng" algn="ctr">
                      <a:solidFill>
                        <a:schemeClr val="bg2">
                          <a:lumMod val="50000"/>
                        </a:schemeClr>
                      </a:solidFill>
                      <a:prstDash val="solid"/>
                      <a:round/>
                      <a:headEnd type="none" w="med" len="med"/>
                      <a:tailEnd type="none" w="med" len="med"/>
                    </a:lnL>
                  </a:tcPr>
                </a:tc>
                <a:tc>
                  <a:txBody>
                    <a:bodyPr/>
                    <a:lstStyle/>
                    <a:p>
                      <a:pPr marL="180000" algn="just">
                        <a:lnSpc>
                          <a:spcPts val="1200"/>
                        </a:lnSpc>
                        <a:spcBef>
                          <a:spcPts val="200"/>
                        </a:spcBef>
                        <a:spcAft>
                          <a:spcPts val="200"/>
                        </a:spcAft>
                      </a:pPr>
                      <a:r>
                        <a:rPr lang="en-US" sz="2400" dirty="0">
                          <a:effectLst/>
                          <a:latin typeface="Times New Roman" pitchFamily="18" charset="0"/>
                          <a:ea typeface="宋体" pitchFamily="2" charset="-122"/>
                          <a:cs typeface="Times New Roman" pitchFamily="18" charset="0"/>
                        </a:rPr>
                        <a:t>Cache</a:t>
                      </a:r>
                      <a:endParaRPr lang="zh-CN" sz="2400" dirty="0">
                        <a:effectLst/>
                        <a:latin typeface="Times New Roman" pitchFamily="18" charset="0"/>
                        <a:ea typeface="宋体" pitchFamily="2" charset="-122"/>
                        <a:cs typeface="Times New Roman" pitchFamily="18" charset="0"/>
                      </a:endParaRPr>
                    </a:p>
                  </a:txBody>
                  <a:tcPr marL="68400" marR="68400" marT="144000" marB="0" anchor="ctr">
                    <a:lnR w="12700" cap="flat" cmpd="sng" algn="ctr">
                      <a:solidFill>
                        <a:schemeClr val="bg2">
                          <a:lumMod val="50000"/>
                        </a:schemeClr>
                      </a:solidFill>
                      <a:prstDash val="solid"/>
                      <a:round/>
                      <a:headEnd type="none" w="med" len="med"/>
                      <a:tailEnd type="none" w="med" len="med"/>
                    </a:lnR>
                  </a:tcPr>
                </a:tc>
              </a:tr>
              <a:tr h="567063">
                <a:tc>
                  <a:txBody>
                    <a:bodyPr/>
                    <a:lstStyle/>
                    <a:p>
                      <a:pPr marL="180000" algn="just">
                        <a:lnSpc>
                          <a:spcPts val="1200"/>
                        </a:lnSpc>
                        <a:spcBef>
                          <a:spcPts val="200"/>
                        </a:spcBef>
                        <a:spcAft>
                          <a:spcPts val="200"/>
                        </a:spcAft>
                      </a:pPr>
                      <a:r>
                        <a:rPr lang="en-US" sz="2400" dirty="0">
                          <a:effectLst/>
                          <a:latin typeface="Times New Roman" pitchFamily="18" charset="0"/>
                          <a:ea typeface="宋体" pitchFamily="2" charset="-122"/>
                          <a:cs typeface="Times New Roman" pitchFamily="18" charset="0"/>
                        </a:rPr>
                        <a:t>DRAM</a:t>
                      </a:r>
                      <a:endParaRPr lang="zh-CN" sz="2400" dirty="0">
                        <a:effectLst/>
                        <a:latin typeface="Times New Roman" pitchFamily="18" charset="0"/>
                        <a:ea typeface="宋体" pitchFamily="2" charset="-122"/>
                        <a:cs typeface="Times New Roman" pitchFamily="18" charset="0"/>
                      </a:endParaRPr>
                    </a:p>
                  </a:txBody>
                  <a:tcPr marL="68400" marR="68400" marT="144000" marB="0" anchor="ctr">
                    <a:lnL w="12700" cap="flat" cmpd="sng" algn="ctr">
                      <a:solidFill>
                        <a:schemeClr val="bg2">
                          <a:lumMod val="50000"/>
                        </a:schemeClr>
                      </a:solidFill>
                      <a:prstDash val="solid"/>
                      <a:round/>
                      <a:headEnd type="none" w="med" len="med"/>
                      <a:tailEnd type="none" w="med" len="med"/>
                    </a:lnL>
                  </a:tcPr>
                </a:tc>
                <a:tc>
                  <a:txBody>
                    <a:bodyPr/>
                    <a:lstStyle/>
                    <a:p>
                      <a:pPr marL="180000" algn="just">
                        <a:lnSpc>
                          <a:spcPts val="1200"/>
                        </a:lnSpc>
                        <a:spcBef>
                          <a:spcPts val="200"/>
                        </a:spcBef>
                        <a:spcAft>
                          <a:spcPts val="200"/>
                        </a:spcAft>
                      </a:pPr>
                      <a:r>
                        <a:rPr lang="zh-CN" sz="2400" dirty="0">
                          <a:effectLst/>
                          <a:latin typeface="Times New Roman" pitchFamily="18" charset="0"/>
                          <a:ea typeface="宋体" pitchFamily="2" charset="-122"/>
                          <a:cs typeface="Times New Roman" pitchFamily="18" charset="0"/>
                        </a:rPr>
                        <a:t>内存储器</a:t>
                      </a:r>
                    </a:p>
                  </a:txBody>
                  <a:tcPr marL="68400" marR="68400" marT="144000" marB="0" anchor="ctr">
                    <a:lnR w="12700" cap="flat" cmpd="sng" algn="ctr">
                      <a:solidFill>
                        <a:schemeClr val="bg2">
                          <a:lumMod val="50000"/>
                        </a:schemeClr>
                      </a:solidFill>
                      <a:prstDash val="solid"/>
                      <a:round/>
                      <a:headEnd type="none" w="med" len="med"/>
                      <a:tailEnd type="none" w="med" len="med"/>
                    </a:lnR>
                  </a:tcPr>
                </a:tc>
              </a:tr>
              <a:tr h="567063">
                <a:tc>
                  <a:txBody>
                    <a:bodyPr/>
                    <a:lstStyle/>
                    <a:p>
                      <a:pPr marL="180000" algn="just">
                        <a:lnSpc>
                          <a:spcPts val="1200"/>
                        </a:lnSpc>
                        <a:spcBef>
                          <a:spcPts val="200"/>
                        </a:spcBef>
                        <a:spcAft>
                          <a:spcPts val="200"/>
                        </a:spcAft>
                      </a:pPr>
                      <a:r>
                        <a:rPr lang="en-US" sz="2400" dirty="0">
                          <a:effectLst/>
                          <a:latin typeface="Times New Roman" pitchFamily="18" charset="0"/>
                          <a:ea typeface="宋体" pitchFamily="2" charset="-122"/>
                          <a:cs typeface="Times New Roman" pitchFamily="18" charset="0"/>
                        </a:rPr>
                        <a:t>ROM</a:t>
                      </a:r>
                      <a:endParaRPr lang="zh-CN" sz="2400" dirty="0">
                        <a:effectLst/>
                        <a:latin typeface="Times New Roman" pitchFamily="18" charset="0"/>
                        <a:ea typeface="宋体" pitchFamily="2" charset="-122"/>
                        <a:cs typeface="Times New Roman" pitchFamily="18" charset="0"/>
                      </a:endParaRPr>
                    </a:p>
                  </a:txBody>
                  <a:tcPr marL="68400" marR="68400" marT="144000" marB="0" anchor="ctr">
                    <a:lnL w="12700" cap="flat" cmpd="sng" algn="ctr">
                      <a:solidFill>
                        <a:schemeClr val="bg2">
                          <a:lumMod val="50000"/>
                        </a:schemeClr>
                      </a:solidFill>
                      <a:prstDash val="solid"/>
                      <a:round/>
                      <a:headEnd type="none" w="med" len="med"/>
                      <a:tailEnd type="none" w="med" len="med"/>
                    </a:lnL>
                  </a:tcPr>
                </a:tc>
                <a:tc>
                  <a:txBody>
                    <a:bodyPr/>
                    <a:lstStyle/>
                    <a:p>
                      <a:pPr marL="180000" algn="just">
                        <a:lnSpc>
                          <a:spcPts val="1200"/>
                        </a:lnSpc>
                        <a:spcBef>
                          <a:spcPts val="200"/>
                        </a:spcBef>
                        <a:spcAft>
                          <a:spcPts val="200"/>
                        </a:spcAft>
                      </a:pPr>
                      <a:r>
                        <a:rPr lang="zh-CN" sz="2400" dirty="0">
                          <a:effectLst/>
                          <a:latin typeface="Times New Roman" pitchFamily="18" charset="0"/>
                          <a:ea typeface="宋体" pitchFamily="2" charset="-122"/>
                          <a:cs typeface="Times New Roman" pitchFamily="18" charset="0"/>
                        </a:rPr>
                        <a:t>固化程序</a:t>
                      </a:r>
                    </a:p>
                  </a:txBody>
                  <a:tcPr marL="68400" marR="68400" marT="144000" marB="0" anchor="ctr">
                    <a:lnR w="12700" cap="flat" cmpd="sng" algn="ctr">
                      <a:solidFill>
                        <a:schemeClr val="bg2">
                          <a:lumMod val="50000"/>
                        </a:schemeClr>
                      </a:solidFill>
                      <a:prstDash val="solid"/>
                      <a:round/>
                      <a:headEnd type="none" w="med" len="med"/>
                      <a:tailEnd type="none" w="med" len="med"/>
                    </a:lnR>
                  </a:tcPr>
                </a:tc>
              </a:tr>
              <a:tr h="567063">
                <a:tc>
                  <a:txBody>
                    <a:bodyPr/>
                    <a:lstStyle/>
                    <a:p>
                      <a:pPr marL="180000" algn="just">
                        <a:lnSpc>
                          <a:spcPts val="1200"/>
                        </a:lnSpc>
                        <a:spcBef>
                          <a:spcPts val="200"/>
                        </a:spcBef>
                        <a:spcAft>
                          <a:spcPts val="200"/>
                        </a:spcAft>
                      </a:pPr>
                      <a:r>
                        <a:rPr lang="en-US" sz="2400" dirty="0">
                          <a:effectLst/>
                          <a:latin typeface="Times New Roman" pitchFamily="18" charset="0"/>
                          <a:ea typeface="宋体" pitchFamily="2" charset="-122"/>
                          <a:cs typeface="Times New Roman" pitchFamily="18" charset="0"/>
                        </a:rPr>
                        <a:t>PROM</a:t>
                      </a:r>
                      <a:endParaRPr lang="zh-CN" sz="2400" dirty="0">
                        <a:effectLst/>
                        <a:latin typeface="Times New Roman" pitchFamily="18" charset="0"/>
                        <a:ea typeface="宋体" pitchFamily="2" charset="-122"/>
                        <a:cs typeface="Times New Roman" pitchFamily="18" charset="0"/>
                      </a:endParaRPr>
                    </a:p>
                  </a:txBody>
                  <a:tcPr marL="68400" marR="68400" marT="144000" marB="0" anchor="ctr">
                    <a:lnL w="12700" cap="flat" cmpd="sng" algn="ctr">
                      <a:solidFill>
                        <a:schemeClr val="bg2">
                          <a:lumMod val="50000"/>
                        </a:schemeClr>
                      </a:solidFill>
                      <a:prstDash val="solid"/>
                      <a:round/>
                      <a:headEnd type="none" w="med" len="med"/>
                      <a:tailEnd type="none" w="med" len="med"/>
                    </a:lnL>
                  </a:tcPr>
                </a:tc>
                <a:tc>
                  <a:txBody>
                    <a:bodyPr/>
                    <a:lstStyle/>
                    <a:p>
                      <a:pPr marL="180000" algn="just">
                        <a:lnSpc>
                          <a:spcPts val="1200"/>
                        </a:lnSpc>
                        <a:spcBef>
                          <a:spcPts val="200"/>
                        </a:spcBef>
                        <a:spcAft>
                          <a:spcPts val="200"/>
                        </a:spcAft>
                      </a:pPr>
                      <a:r>
                        <a:rPr lang="zh-CN" sz="2400" dirty="0">
                          <a:effectLst/>
                          <a:latin typeface="Times New Roman" pitchFamily="18" charset="0"/>
                          <a:ea typeface="宋体" pitchFamily="2" charset="-122"/>
                          <a:cs typeface="Times New Roman" pitchFamily="18" charset="0"/>
                        </a:rPr>
                        <a:t>自编程序，用于工业控制或电器中</a:t>
                      </a:r>
                    </a:p>
                  </a:txBody>
                  <a:tcPr marL="68400" marR="68400" marT="144000" marB="0" anchor="ctr">
                    <a:lnR w="12700" cap="flat" cmpd="sng" algn="ctr">
                      <a:solidFill>
                        <a:schemeClr val="bg2">
                          <a:lumMod val="50000"/>
                        </a:schemeClr>
                      </a:solidFill>
                      <a:prstDash val="solid"/>
                      <a:round/>
                      <a:headEnd type="none" w="med" len="med"/>
                      <a:tailEnd type="none" w="med" len="med"/>
                    </a:lnR>
                  </a:tcPr>
                </a:tc>
              </a:tr>
              <a:tr h="567063">
                <a:tc>
                  <a:txBody>
                    <a:bodyPr/>
                    <a:lstStyle/>
                    <a:p>
                      <a:pPr marL="180000" algn="just">
                        <a:lnSpc>
                          <a:spcPts val="1200"/>
                        </a:lnSpc>
                        <a:spcBef>
                          <a:spcPts val="200"/>
                        </a:spcBef>
                        <a:spcAft>
                          <a:spcPts val="200"/>
                        </a:spcAft>
                      </a:pPr>
                      <a:r>
                        <a:rPr lang="en-US" sz="2400" dirty="0">
                          <a:effectLst/>
                          <a:latin typeface="Times New Roman" pitchFamily="18" charset="0"/>
                          <a:ea typeface="宋体" pitchFamily="2" charset="-122"/>
                          <a:cs typeface="Times New Roman" pitchFamily="18" charset="0"/>
                        </a:rPr>
                        <a:t>EPROM</a:t>
                      </a:r>
                      <a:endParaRPr lang="zh-CN" sz="2400" dirty="0">
                        <a:effectLst/>
                        <a:latin typeface="Times New Roman" pitchFamily="18" charset="0"/>
                        <a:ea typeface="宋体" pitchFamily="2" charset="-122"/>
                        <a:cs typeface="Times New Roman" pitchFamily="18" charset="0"/>
                      </a:endParaRPr>
                    </a:p>
                  </a:txBody>
                  <a:tcPr marL="68400" marR="68400" marT="144000" marB="0" anchor="ctr">
                    <a:lnL w="12700" cap="flat" cmpd="sng" algn="ctr">
                      <a:solidFill>
                        <a:schemeClr val="bg2">
                          <a:lumMod val="50000"/>
                        </a:schemeClr>
                      </a:solidFill>
                      <a:prstDash val="solid"/>
                      <a:round/>
                      <a:headEnd type="none" w="med" len="med"/>
                      <a:tailEnd type="none" w="med" len="med"/>
                    </a:lnL>
                  </a:tcPr>
                </a:tc>
                <a:tc>
                  <a:txBody>
                    <a:bodyPr/>
                    <a:lstStyle/>
                    <a:p>
                      <a:pPr marL="180000" algn="just">
                        <a:lnSpc>
                          <a:spcPts val="1200"/>
                        </a:lnSpc>
                        <a:spcBef>
                          <a:spcPts val="200"/>
                        </a:spcBef>
                        <a:spcAft>
                          <a:spcPts val="200"/>
                        </a:spcAft>
                      </a:pPr>
                      <a:r>
                        <a:rPr lang="zh-CN" sz="2400" dirty="0">
                          <a:effectLst/>
                          <a:latin typeface="Times New Roman" pitchFamily="18" charset="0"/>
                          <a:ea typeface="宋体" pitchFamily="2" charset="-122"/>
                          <a:cs typeface="Times New Roman" pitchFamily="18" charset="0"/>
                        </a:rPr>
                        <a:t>用于产品试制阶段试编程序</a:t>
                      </a:r>
                    </a:p>
                  </a:txBody>
                  <a:tcPr marL="68400" marR="68400" marT="144000" marB="0" anchor="ctr">
                    <a:lnR w="12700" cap="flat" cmpd="sng" algn="ctr">
                      <a:solidFill>
                        <a:schemeClr val="bg2">
                          <a:lumMod val="50000"/>
                        </a:schemeClr>
                      </a:solidFill>
                      <a:prstDash val="solid"/>
                      <a:round/>
                      <a:headEnd type="none" w="med" len="med"/>
                      <a:tailEnd type="none" w="med" len="med"/>
                    </a:lnR>
                  </a:tcPr>
                </a:tc>
              </a:tr>
              <a:tr h="567063">
                <a:tc>
                  <a:txBody>
                    <a:bodyPr/>
                    <a:lstStyle/>
                    <a:p>
                      <a:pPr marL="180000" algn="just">
                        <a:lnSpc>
                          <a:spcPts val="1200"/>
                        </a:lnSpc>
                        <a:spcBef>
                          <a:spcPts val="200"/>
                        </a:spcBef>
                        <a:spcAft>
                          <a:spcPts val="200"/>
                        </a:spcAft>
                      </a:pPr>
                      <a:r>
                        <a:rPr lang="en-US" sz="2400" dirty="0">
                          <a:effectLst/>
                          <a:latin typeface="Times New Roman" pitchFamily="18" charset="0"/>
                          <a:ea typeface="宋体" pitchFamily="2" charset="-122"/>
                          <a:cs typeface="Times New Roman" pitchFamily="18" charset="0"/>
                        </a:rPr>
                        <a:t>EEPROM</a:t>
                      </a:r>
                      <a:endParaRPr lang="zh-CN" sz="2400" dirty="0">
                        <a:effectLst/>
                        <a:latin typeface="Times New Roman" pitchFamily="18" charset="0"/>
                        <a:ea typeface="宋体" pitchFamily="2" charset="-122"/>
                        <a:cs typeface="Times New Roman" pitchFamily="18" charset="0"/>
                      </a:endParaRPr>
                    </a:p>
                  </a:txBody>
                  <a:tcPr marL="68400" marR="68400" marT="144000" marB="0" anchor="ctr">
                    <a:lnL w="12700" cap="flat" cmpd="sng" algn="ctr">
                      <a:solidFill>
                        <a:schemeClr val="bg2">
                          <a:lumMod val="50000"/>
                        </a:schemeClr>
                      </a:solidFill>
                      <a:prstDash val="solid"/>
                      <a:round/>
                      <a:headEnd type="none" w="med" len="med"/>
                      <a:tailEnd type="none" w="med" len="med"/>
                    </a:lnL>
                  </a:tcPr>
                </a:tc>
                <a:tc>
                  <a:txBody>
                    <a:bodyPr/>
                    <a:lstStyle/>
                    <a:p>
                      <a:pPr marL="180000" algn="just">
                        <a:lnSpc>
                          <a:spcPts val="1200"/>
                        </a:lnSpc>
                        <a:spcBef>
                          <a:spcPts val="200"/>
                        </a:spcBef>
                        <a:spcAft>
                          <a:spcPts val="200"/>
                        </a:spcAft>
                      </a:pPr>
                      <a:r>
                        <a:rPr lang="en-US" sz="2400" dirty="0">
                          <a:effectLst/>
                          <a:latin typeface="Times New Roman" pitchFamily="18" charset="0"/>
                          <a:ea typeface="宋体" pitchFamily="2" charset="-122"/>
                          <a:cs typeface="Times New Roman" pitchFamily="18" charset="0"/>
                        </a:rPr>
                        <a:t>IC</a:t>
                      </a:r>
                      <a:r>
                        <a:rPr lang="zh-CN" sz="2400" dirty="0">
                          <a:effectLst/>
                          <a:latin typeface="Times New Roman" pitchFamily="18" charset="0"/>
                          <a:ea typeface="宋体" pitchFamily="2" charset="-122"/>
                          <a:cs typeface="Times New Roman" pitchFamily="18" charset="0"/>
                        </a:rPr>
                        <a:t>卡上存储信息</a:t>
                      </a:r>
                    </a:p>
                  </a:txBody>
                  <a:tcPr marL="68400" marR="68400" marT="144000" marB="0" anchor="ctr">
                    <a:lnR w="12700" cap="flat" cmpd="sng" algn="ctr">
                      <a:solidFill>
                        <a:schemeClr val="bg2">
                          <a:lumMod val="50000"/>
                        </a:schemeClr>
                      </a:solidFill>
                      <a:prstDash val="solid"/>
                      <a:round/>
                      <a:headEnd type="none" w="med" len="med"/>
                      <a:tailEnd type="none" w="med" len="med"/>
                    </a:lnR>
                  </a:tcPr>
                </a:tc>
              </a:tr>
              <a:tr h="567063">
                <a:tc>
                  <a:txBody>
                    <a:bodyPr/>
                    <a:lstStyle/>
                    <a:p>
                      <a:pPr marL="180000" algn="just">
                        <a:lnSpc>
                          <a:spcPts val="1200"/>
                        </a:lnSpc>
                        <a:spcBef>
                          <a:spcPts val="200"/>
                        </a:spcBef>
                        <a:spcAft>
                          <a:spcPts val="200"/>
                        </a:spcAft>
                      </a:pPr>
                      <a:r>
                        <a:rPr lang="zh-CN" sz="2400" dirty="0">
                          <a:effectLst/>
                          <a:latin typeface="Times New Roman" pitchFamily="18" charset="0"/>
                          <a:ea typeface="宋体" pitchFamily="2" charset="-122"/>
                          <a:cs typeface="Times New Roman" pitchFamily="18" charset="0"/>
                        </a:rPr>
                        <a:t>闪速存储器</a:t>
                      </a:r>
                    </a:p>
                  </a:txBody>
                  <a:tcPr marL="68400" marR="68400" marT="144000" marB="0" anchor="ctr">
                    <a:lnL w="12700" cap="flat" cmpd="sng" algn="ctr">
                      <a:solidFill>
                        <a:schemeClr val="bg2">
                          <a:lumMod val="50000"/>
                        </a:schemeClr>
                      </a:solidFill>
                      <a:prstDash val="solid"/>
                      <a:round/>
                      <a:headEnd type="none" w="med" len="med"/>
                      <a:tailEnd type="none" w="med" len="med"/>
                    </a:lnL>
                    <a:lnB w="12700" cap="flat" cmpd="sng" algn="ctr">
                      <a:solidFill>
                        <a:schemeClr val="bg2">
                          <a:lumMod val="50000"/>
                        </a:schemeClr>
                      </a:solidFill>
                      <a:prstDash val="solid"/>
                      <a:round/>
                      <a:headEnd type="none" w="med" len="med"/>
                      <a:tailEnd type="none" w="med" len="med"/>
                    </a:lnB>
                  </a:tcPr>
                </a:tc>
                <a:tc>
                  <a:txBody>
                    <a:bodyPr/>
                    <a:lstStyle/>
                    <a:p>
                      <a:pPr marL="180000" algn="just">
                        <a:lnSpc>
                          <a:spcPts val="1200"/>
                        </a:lnSpc>
                        <a:spcBef>
                          <a:spcPts val="200"/>
                        </a:spcBef>
                        <a:spcAft>
                          <a:spcPts val="200"/>
                        </a:spcAft>
                      </a:pPr>
                      <a:r>
                        <a:rPr lang="zh-CN" sz="2400" dirty="0">
                          <a:effectLst/>
                          <a:latin typeface="Times New Roman" pitchFamily="18" charset="0"/>
                          <a:ea typeface="宋体" pitchFamily="2" charset="-122"/>
                          <a:cs typeface="Times New Roman" pitchFamily="18" charset="0"/>
                        </a:rPr>
                        <a:t>固态盘、</a:t>
                      </a:r>
                      <a:r>
                        <a:rPr lang="en-US" sz="2400" dirty="0">
                          <a:effectLst/>
                          <a:latin typeface="Times New Roman" pitchFamily="18" charset="0"/>
                          <a:ea typeface="宋体" pitchFamily="2" charset="-122"/>
                          <a:cs typeface="Times New Roman" pitchFamily="18" charset="0"/>
                        </a:rPr>
                        <a:t>U</a:t>
                      </a:r>
                      <a:r>
                        <a:rPr lang="zh-CN" sz="2400" dirty="0">
                          <a:effectLst/>
                          <a:latin typeface="Times New Roman" pitchFamily="18" charset="0"/>
                          <a:ea typeface="宋体" pitchFamily="2" charset="-122"/>
                          <a:cs typeface="Times New Roman" pitchFamily="18" charset="0"/>
                        </a:rPr>
                        <a:t>盘、</a:t>
                      </a:r>
                      <a:r>
                        <a:rPr lang="en-US" sz="2400" dirty="0">
                          <a:effectLst/>
                          <a:latin typeface="Times New Roman" pitchFamily="18" charset="0"/>
                          <a:ea typeface="宋体" pitchFamily="2" charset="-122"/>
                          <a:cs typeface="Times New Roman" pitchFamily="18" charset="0"/>
                        </a:rPr>
                        <a:t>IC</a:t>
                      </a:r>
                      <a:r>
                        <a:rPr lang="zh-CN" sz="2400" dirty="0">
                          <a:effectLst/>
                          <a:latin typeface="Times New Roman" pitchFamily="18" charset="0"/>
                          <a:ea typeface="宋体" pitchFamily="2" charset="-122"/>
                          <a:cs typeface="Times New Roman" pitchFamily="18" charset="0"/>
                        </a:rPr>
                        <a:t>卡</a:t>
                      </a:r>
                    </a:p>
                  </a:txBody>
                  <a:tcPr marL="68400" marR="68400" marT="144000" marB="0" anchor="ctr">
                    <a:lnR w="12700" cap="flat" cmpd="sng" algn="ctr">
                      <a:solidFill>
                        <a:schemeClr val="bg2">
                          <a:lumMod val="50000"/>
                        </a:schemeClr>
                      </a:solidFill>
                      <a:prstDash val="solid"/>
                      <a:round/>
                      <a:headEnd type="none" w="med" len="med"/>
                      <a:tailEnd type="none" w="med" len="med"/>
                    </a:lnR>
                    <a:lnB w="12700" cap="flat" cmpd="sng" algn="ctr">
                      <a:solidFill>
                        <a:schemeClr val="bg2">
                          <a:lumMod val="50000"/>
                        </a:schemeClr>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54712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  </a:t>
            </a:r>
            <a:r>
              <a:rPr lang="zh-CN" altLang="zh-CN" dirty="0"/>
              <a:t>半导体存储器接口</a:t>
            </a:r>
            <a:endParaRPr lang="zh-CN" altLang="en-US" dirty="0"/>
          </a:p>
        </p:txBody>
      </p:sp>
      <p:sp>
        <p:nvSpPr>
          <p:cNvPr id="3" name="内容占位符 2"/>
          <p:cNvSpPr>
            <a:spLocks noGrp="1"/>
          </p:cNvSpPr>
          <p:nvPr>
            <p:ph idx="1"/>
          </p:nvPr>
        </p:nvSpPr>
        <p:spPr>
          <a:xfrm>
            <a:off x="1403648" y="2041817"/>
            <a:ext cx="7200800" cy="3907463"/>
          </a:xfrm>
        </p:spPr>
        <p:txBody>
          <a:bodyPr/>
          <a:lstStyle/>
          <a:p>
            <a:pPr>
              <a:lnSpc>
                <a:spcPct val="200000"/>
              </a:lnSpc>
            </a:pPr>
            <a:r>
              <a:rPr lang="en-US" altLang="zh-CN" dirty="0"/>
              <a:t>3.4.1  </a:t>
            </a:r>
            <a:r>
              <a:rPr lang="zh-CN" altLang="zh-CN" dirty="0"/>
              <a:t>存储器的</a:t>
            </a:r>
            <a:r>
              <a:rPr lang="zh-CN" altLang="zh-CN" dirty="0" smtClean="0"/>
              <a:t>选址</a:t>
            </a:r>
            <a:endParaRPr lang="en-US" altLang="zh-CN" dirty="0" smtClean="0"/>
          </a:p>
          <a:p>
            <a:pPr>
              <a:lnSpc>
                <a:spcPct val="200000"/>
              </a:lnSpc>
            </a:pPr>
            <a:r>
              <a:rPr lang="en-US" altLang="zh-CN" dirty="0"/>
              <a:t>3.4.2  </a:t>
            </a:r>
            <a:r>
              <a:rPr lang="zh-CN" altLang="zh-CN" dirty="0"/>
              <a:t>存储器的容量扩展</a:t>
            </a:r>
            <a:endParaRPr lang="en-US" altLang="zh-CN" dirty="0"/>
          </a:p>
          <a:p>
            <a:pPr>
              <a:lnSpc>
                <a:spcPct val="200000"/>
              </a:lnSpc>
            </a:pPr>
            <a:r>
              <a:rPr lang="en-US" altLang="zh-CN" dirty="0"/>
              <a:t>3.4.3  </a:t>
            </a:r>
            <a:r>
              <a:rPr lang="zh-CN" altLang="zh-CN" dirty="0"/>
              <a:t>典型</a:t>
            </a:r>
            <a:r>
              <a:rPr lang="en-US" altLang="zh-CN" dirty="0"/>
              <a:t>CPU</a:t>
            </a:r>
            <a:r>
              <a:rPr lang="zh-CN" altLang="zh-CN" dirty="0"/>
              <a:t>与内存储器的连接</a:t>
            </a:r>
            <a:endParaRPr lang="zh-CN" altLang="en-US" dirty="0"/>
          </a:p>
        </p:txBody>
      </p:sp>
      <p:sp>
        <p:nvSpPr>
          <p:cNvPr id="4" name="对角圆角矩形 3"/>
          <p:cNvSpPr/>
          <p:nvPr/>
        </p:nvSpPr>
        <p:spPr>
          <a:xfrm flipH="1">
            <a:off x="1115616" y="1916832"/>
            <a:ext cx="6984776" cy="3816424"/>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1" name="组合 10"/>
          <p:cNvGrpSpPr/>
          <p:nvPr/>
        </p:nvGrpSpPr>
        <p:grpSpPr>
          <a:xfrm>
            <a:off x="1403648" y="2391392"/>
            <a:ext cx="6408712" cy="2810044"/>
            <a:chOff x="1403648" y="2391392"/>
            <a:chExt cx="6408712" cy="2810044"/>
          </a:xfrm>
        </p:grpSpPr>
        <p:sp>
          <p:nvSpPr>
            <p:cNvPr id="6" name="矩形 5">
              <a:hlinkClick r:id="rId3" action="ppaction://hlinksldjump"/>
            </p:cNvPr>
            <p:cNvSpPr/>
            <p:nvPr/>
          </p:nvSpPr>
          <p:spPr>
            <a:xfrm>
              <a:off x="1403648" y="2391392"/>
              <a:ext cx="432048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4" action="ppaction://hlinksldjump"/>
            </p:cNvPr>
            <p:cNvSpPr/>
            <p:nvPr/>
          </p:nvSpPr>
          <p:spPr>
            <a:xfrm>
              <a:off x="1403648" y="3508382"/>
              <a:ext cx="475252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5" action="ppaction://hlinksldjump"/>
            </p:cNvPr>
            <p:cNvSpPr/>
            <p:nvPr/>
          </p:nvSpPr>
          <p:spPr>
            <a:xfrm>
              <a:off x="1403648" y="4625372"/>
              <a:ext cx="640871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51813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3.4.1  </a:t>
            </a:r>
            <a:r>
              <a:rPr lang="zh-CN" altLang="zh-CN" dirty="0"/>
              <a:t>存储器的选址</a:t>
            </a:r>
            <a:endParaRPr lang="zh-CN" altLang="en-US" dirty="0"/>
          </a:p>
        </p:txBody>
      </p:sp>
      <mc:AlternateContent xmlns:mc="http://schemas.openxmlformats.org/markup-compatibility/2006" xmlns:a14="http://schemas.microsoft.com/office/drawing/2010/main">
        <mc:Choice Requires="a14">
          <p:sp>
            <p:nvSpPr>
              <p:cNvPr id="5" name="矩形 4"/>
              <p:cNvSpPr/>
              <p:nvPr/>
            </p:nvSpPr>
            <p:spPr>
              <a:xfrm>
                <a:off x="513000" y="1378462"/>
                <a:ext cx="8118000" cy="1865126"/>
              </a:xfrm>
              <a:prstGeom prst="rect">
                <a:avLst/>
              </a:prstGeom>
              <a:noFill/>
              <a:ln>
                <a:solidFill>
                  <a:srgbClr val="CC00CC"/>
                </a:solidFill>
              </a:ln>
            </p:spPr>
            <p:txBody>
              <a:bodyPr wrap="square" rtlCol="0">
                <a:spAutoFit/>
              </a:bodyPr>
              <a:lstStyle/>
              <a:p>
                <a:pPr algn="just">
                  <a:lnSpc>
                    <a:spcPct val="120000"/>
                  </a:lnSpc>
                  <a:spcBef>
                    <a:spcPts val="1200"/>
                  </a:spcBef>
                </a:pPr>
                <a:r>
                  <a:rPr lang="zh-CN" altLang="en-US" sz="2400" dirty="0" smtClean="0">
                    <a:solidFill>
                      <a:srgbClr val="000066"/>
                    </a:solidFill>
                    <a:latin typeface="Times New Roman" pitchFamily="18" charset="0"/>
                    <a:ea typeface="宋体" pitchFamily="2" charset="-122"/>
                    <a:cs typeface="Times New Roman" pitchFamily="18" charset="0"/>
                  </a:rPr>
                  <a:t>　　</a:t>
                </a:r>
                <a:r>
                  <a:rPr lang="en-US" altLang="zh-CN" sz="2400" dirty="0" smtClean="0">
                    <a:solidFill>
                      <a:srgbClr val="000066"/>
                    </a:solidFill>
                    <a:latin typeface="Times New Roman" pitchFamily="18" charset="0"/>
                    <a:ea typeface="宋体" pitchFamily="2" charset="-122"/>
                    <a:cs typeface="Times New Roman" pitchFamily="18" charset="0"/>
                  </a:rPr>
                  <a:t>CPU</a:t>
                </a:r>
                <a:r>
                  <a:rPr lang="zh-CN" altLang="zh-CN" sz="2400" dirty="0">
                    <a:solidFill>
                      <a:srgbClr val="000066"/>
                    </a:solidFill>
                    <a:latin typeface="Times New Roman" pitchFamily="18" charset="0"/>
                    <a:ea typeface="宋体" pitchFamily="2" charset="-122"/>
                    <a:cs typeface="Times New Roman" pitchFamily="18" charset="0"/>
                  </a:rPr>
                  <a:t>对</a:t>
                </a:r>
                <a:r>
                  <a:rPr lang="zh-CN" altLang="zh-CN" sz="2400" dirty="0" smtClean="0">
                    <a:solidFill>
                      <a:srgbClr val="000066"/>
                    </a:solidFill>
                    <a:latin typeface="Times New Roman" pitchFamily="18" charset="0"/>
                    <a:ea typeface="宋体" pitchFamily="2" charset="-122"/>
                    <a:cs typeface="Times New Roman" pitchFamily="18" charset="0"/>
                  </a:rPr>
                  <a:t>内存读</a:t>
                </a:r>
                <a:r>
                  <a:rPr lang="en-US" altLang="zh-CN" sz="2400" dirty="0">
                    <a:solidFill>
                      <a:srgbClr val="000066"/>
                    </a:solidFill>
                    <a:latin typeface="Times New Roman" pitchFamily="18" charset="0"/>
                    <a:ea typeface="宋体" pitchFamily="2" charset="-122"/>
                    <a:cs typeface="Times New Roman" pitchFamily="18" charset="0"/>
                  </a:rPr>
                  <a:t>/</a:t>
                </a:r>
                <a:r>
                  <a:rPr lang="zh-CN" altLang="zh-CN" sz="2400" dirty="0">
                    <a:solidFill>
                      <a:srgbClr val="000066"/>
                    </a:solidFill>
                    <a:latin typeface="Times New Roman" pitchFamily="18" charset="0"/>
                    <a:ea typeface="宋体" pitchFamily="2" charset="-122"/>
                    <a:cs typeface="Times New Roman" pitchFamily="18" charset="0"/>
                  </a:rPr>
                  <a:t>写时</a:t>
                </a:r>
                <a:r>
                  <a:rPr lang="zh-CN" altLang="zh-CN" sz="2400" dirty="0" smtClean="0">
                    <a:solidFill>
                      <a:srgbClr val="000066"/>
                    </a:solidFill>
                    <a:latin typeface="Times New Roman" pitchFamily="18" charset="0"/>
                    <a:ea typeface="宋体" pitchFamily="2" charset="-122"/>
                    <a:cs typeface="Times New Roman" pitchFamily="18" charset="0"/>
                  </a:rPr>
                  <a:t>，先对</a:t>
                </a:r>
                <a:r>
                  <a:rPr lang="zh-CN" altLang="zh-CN" sz="2400" dirty="0">
                    <a:solidFill>
                      <a:srgbClr val="000066"/>
                    </a:solidFill>
                    <a:latin typeface="Times New Roman" pitchFamily="18" charset="0"/>
                    <a:ea typeface="宋体" pitchFamily="2" charset="-122"/>
                    <a:cs typeface="Times New Roman" pitchFamily="18" charset="0"/>
                  </a:rPr>
                  <a:t>存储芯片进行选择，使相应芯片的片选</a:t>
                </a:r>
                <a:r>
                  <a:rPr lang="zh-CN" altLang="zh-CN" sz="2400" dirty="0" smtClean="0">
                    <a:solidFill>
                      <a:srgbClr val="000066"/>
                    </a:solidFill>
                    <a:latin typeface="Times New Roman" pitchFamily="18" charset="0"/>
                    <a:ea typeface="宋体" pitchFamily="2" charset="-122"/>
                    <a:cs typeface="Times New Roman" pitchFamily="18" charset="0"/>
                  </a:rPr>
                  <a:t>端</a:t>
                </a:r>
                <a14:m>
                  <m:oMath xmlns:m="http://schemas.openxmlformats.org/officeDocument/2006/math">
                    <m:acc>
                      <m:accPr>
                        <m:chr m:val="̅"/>
                        <m:ctrlPr>
                          <a:rPr lang="en-US" altLang="zh-CN" sz="2400" i="1" dirty="0" smtClean="0">
                            <a:solidFill>
                              <a:srgbClr val="000066"/>
                            </a:solidFill>
                            <a:latin typeface="Cambria Math"/>
                            <a:ea typeface="宋体" pitchFamily="2" charset="-122"/>
                            <a:cs typeface="Times New Roman" pitchFamily="18" charset="0"/>
                          </a:rPr>
                        </m:ctrlPr>
                      </m:accPr>
                      <m:e>
                        <m:r>
                          <m:rPr>
                            <m:sty m:val="p"/>
                          </m:rPr>
                          <a:rPr lang="en-US" altLang="zh-CN" sz="2400" b="0" i="0" dirty="0" smtClean="0">
                            <a:solidFill>
                              <a:srgbClr val="000066"/>
                            </a:solidFill>
                            <a:latin typeface="Cambria Math"/>
                            <a:ea typeface="宋体" pitchFamily="2" charset="-122"/>
                            <a:cs typeface="Times New Roman" pitchFamily="18" charset="0"/>
                          </a:rPr>
                          <m:t>CS</m:t>
                        </m:r>
                      </m:e>
                    </m:acc>
                  </m:oMath>
                </a14:m>
                <a:r>
                  <a:rPr lang="zh-CN" altLang="zh-CN" sz="2400" dirty="0" smtClean="0">
                    <a:solidFill>
                      <a:srgbClr val="000066"/>
                    </a:solidFill>
                    <a:latin typeface="Times New Roman" pitchFamily="18" charset="0"/>
                    <a:ea typeface="宋体" pitchFamily="2" charset="-122"/>
                    <a:cs typeface="Times New Roman" pitchFamily="18" charset="0"/>
                  </a:rPr>
                  <a:t>有效</a:t>
                </a:r>
                <a:r>
                  <a:rPr lang="zh-CN" altLang="zh-CN" sz="2400" dirty="0">
                    <a:solidFill>
                      <a:srgbClr val="000066"/>
                    </a:solidFill>
                    <a:latin typeface="Times New Roman" pitchFamily="18" charset="0"/>
                    <a:ea typeface="宋体" pitchFamily="2" charset="-122"/>
                    <a:cs typeface="Times New Roman" pitchFamily="18" charset="0"/>
                  </a:rPr>
                  <a:t>，称为片选，然后在选中的芯片</a:t>
                </a:r>
                <a:r>
                  <a:rPr lang="zh-CN" altLang="zh-CN" sz="2400" dirty="0" smtClean="0">
                    <a:solidFill>
                      <a:srgbClr val="000066"/>
                    </a:solidFill>
                    <a:latin typeface="Times New Roman" pitchFamily="18" charset="0"/>
                    <a:ea typeface="宋体" pitchFamily="2" charset="-122"/>
                    <a:cs typeface="Times New Roman" pitchFamily="18" charset="0"/>
                  </a:rPr>
                  <a:t>内部选择</a:t>
                </a:r>
                <a:r>
                  <a:rPr lang="zh-CN" altLang="zh-CN" sz="2400" dirty="0">
                    <a:solidFill>
                      <a:srgbClr val="000066"/>
                    </a:solidFill>
                    <a:latin typeface="Times New Roman" pitchFamily="18" charset="0"/>
                    <a:ea typeface="宋体" pitchFamily="2" charset="-122"/>
                    <a:cs typeface="Times New Roman" pitchFamily="18" charset="0"/>
                  </a:rPr>
                  <a:t>某一存储单元，称为字选。片选信号和字选信号均由</a:t>
                </a:r>
                <a:r>
                  <a:rPr lang="en-US" altLang="zh-CN" sz="2400" dirty="0">
                    <a:solidFill>
                      <a:srgbClr val="000066"/>
                    </a:solidFill>
                    <a:latin typeface="Times New Roman" pitchFamily="18" charset="0"/>
                    <a:ea typeface="宋体" pitchFamily="2" charset="-122"/>
                    <a:cs typeface="Times New Roman" pitchFamily="18" charset="0"/>
                  </a:rPr>
                  <a:t>CPU</a:t>
                </a:r>
                <a:r>
                  <a:rPr lang="zh-CN" altLang="zh-CN" sz="2400" dirty="0">
                    <a:solidFill>
                      <a:srgbClr val="000066"/>
                    </a:solidFill>
                    <a:latin typeface="Times New Roman" pitchFamily="18" charset="0"/>
                    <a:ea typeface="宋体" pitchFamily="2" charset="-122"/>
                    <a:cs typeface="Times New Roman" pitchFamily="18" charset="0"/>
                  </a:rPr>
                  <a:t>发出的地址信号经译码电路译码后产生。</a:t>
                </a:r>
              </a:p>
            </p:txBody>
          </p:sp>
        </mc:Choice>
        <mc:Fallback xmlns="">
          <p:sp>
            <p:nvSpPr>
              <p:cNvPr id="5" name="矩形 4"/>
              <p:cNvSpPr>
                <a:spLocks noRot="1" noChangeAspect="1" noMove="1" noResize="1" noEditPoints="1" noAdjustHandles="1" noChangeArrowheads="1" noChangeShapeType="1" noTextEdit="1"/>
              </p:cNvSpPr>
              <p:nvPr/>
            </p:nvSpPr>
            <p:spPr>
              <a:xfrm>
                <a:off x="513000" y="1378462"/>
                <a:ext cx="8118000" cy="1865126"/>
              </a:xfrm>
              <a:prstGeom prst="rect">
                <a:avLst/>
              </a:prstGeom>
              <a:blipFill rotWithShape="1">
                <a:blip r:embed="rId2"/>
                <a:stretch>
                  <a:fillRect l="-1049" t="-1623" r="-1124" b="-4221"/>
                </a:stretch>
              </a:blipFill>
              <a:ln>
                <a:solidFill>
                  <a:srgbClr val="CC00CC"/>
                </a:solidFill>
              </a:ln>
            </p:spPr>
            <p:txBody>
              <a:bodyPr/>
              <a:lstStyle/>
              <a:p>
                <a:r>
                  <a:rPr lang="zh-CN" altLang="en-US">
                    <a:noFill/>
                  </a:rPr>
                  <a:t> </a:t>
                </a:r>
              </a:p>
            </p:txBody>
          </p:sp>
        </mc:Fallback>
      </mc:AlternateContent>
      <p:sp>
        <p:nvSpPr>
          <p:cNvPr id="6" name="矩形 5"/>
          <p:cNvSpPr/>
          <p:nvPr/>
        </p:nvSpPr>
        <p:spPr>
          <a:xfrm>
            <a:off x="513000" y="3356749"/>
            <a:ext cx="8118000" cy="2739211"/>
          </a:xfrm>
          <a:prstGeom prst="rect">
            <a:avLst/>
          </a:prstGeom>
          <a:noFill/>
          <a:ln>
            <a:solidFill>
              <a:srgbClr val="CC00CC"/>
            </a:solidFill>
          </a:ln>
        </p:spPr>
        <p:txBody>
          <a:bodyPr wrap="square" rtlCol="0">
            <a:spAutoFit/>
          </a:bodyPr>
          <a:lstStyle/>
          <a:p>
            <a:pPr algn="just">
              <a:spcBef>
                <a:spcPts val="600"/>
              </a:spcBef>
            </a:pPr>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a:solidFill>
                  <a:srgbClr val="000066"/>
                </a:solidFill>
                <a:latin typeface="Times New Roman" pitchFamily="18" charset="0"/>
                <a:ea typeface="宋体" pitchFamily="2" charset="-122"/>
                <a:cs typeface="Times New Roman" pitchFamily="18" charset="0"/>
              </a:rPr>
              <a:t>在存储系统中，通常使用存储芯片本身不用的高位地址实现片选，一般有：</a:t>
            </a:r>
            <a:endParaRPr lang="en-US" altLang="zh-CN" sz="2400" dirty="0">
              <a:solidFill>
                <a:srgbClr val="000066"/>
              </a:solidFill>
              <a:latin typeface="Times New Roman" pitchFamily="18" charset="0"/>
              <a:ea typeface="宋体" pitchFamily="2" charset="-122"/>
              <a:cs typeface="Times New Roman" pitchFamily="18" charset="0"/>
            </a:endParaRPr>
          </a:p>
          <a:p>
            <a:pPr marL="342900" indent="-342900">
              <a:spcBef>
                <a:spcPts val="1200"/>
              </a:spcBef>
              <a:buFont typeface="Wingdings" pitchFamily="2" charset="2"/>
              <a:buChar char="Ø"/>
            </a:pPr>
            <a:r>
              <a:rPr lang="zh-CN" altLang="en-US" sz="2400" dirty="0" smtClean="0">
                <a:solidFill>
                  <a:srgbClr val="0070C0"/>
                </a:solidFill>
                <a:latin typeface="黑体" pitchFamily="49" charset="-122"/>
                <a:ea typeface="黑体" pitchFamily="49" charset="-122"/>
                <a:cs typeface="Times New Roman" pitchFamily="18" charset="0"/>
              </a:rPr>
              <a:t>线</a:t>
            </a:r>
            <a:r>
              <a:rPr lang="zh-CN" altLang="en-US" sz="2400" dirty="0">
                <a:solidFill>
                  <a:srgbClr val="0070C0"/>
                </a:solidFill>
                <a:latin typeface="黑体" pitchFamily="49" charset="-122"/>
                <a:ea typeface="黑体" pitchFamily="49" charset="-122"/>
                <a:cs typeface="Times New Roman" pitchFamily="18" charset="0"/>
              </a:rPr>
              <a:t>选法</a:t>
            </a:r>
            <a:r>
              <a:rPr lang="zh-CN" altLang="en-US" sz="2400" dirty="0">
                <a:solidFill>
                  <a:srgbClr val="000066"/>
                </a:solidFill>
                <a:latin typeface="Times New Roman" pitchFamily="18" charset="0"/>
                <a:ea typeface="宋体" pitchFamily="2" charset="-122"/>
                <a:cs typeface="Times New Roman" pitchFamily="18" charset="0"/>
              </a:rPr>
              <a:t>：</a:t>
            </a:r>
            <a:r>
              <a:rPr lang="zh-CN" altLang="zh-CN" sz="2200" dirty="0">
                <a:solidFill>
                  <a:srgbClr val="000066"/>
                </a:solidFill>
                <a:latin typeface="Times New Roman" pitchFamily="18" charset="0"/>
                <a:ea typeface="宋体" pitchFamily="2" charset="-122"/>
                <a:cs typeface="Times New Roman" pitchFamily="18" charset="0"/>
              </a:rPr>
              <a:t>用某一条高位地址线直接作为存储芯片的片选</a:t>
            </a:r>
            <a:r>
              <a:rPr lang="zh-CN" altLang="zh-CN" sz="2200" dirty="0" smtClean="0">
                <a:solidFill>
                  <a:srgbClr val="000066"/>
                </a:solidFill>
                <a:latin typeface="Times New Roman" pitchFamily="18" charset="0"/>
                <a:ea typeface="宋体" pitchFamily="2" charset="-122"/>
                <a:cs typeface="Times New Roman" pitchFamily="18" charset="0"/>
              </a:rPr>
              <a:t>信号</a:t>
            </a:r>
            <a:r>
              <a:rPr lang="zh-CN" altLang="en-US" sz="2200" dirty="0" smtClean="0">
                <a:solidFill>
                  <a:srgbClr val="000066"/>
                </a:solidFill>
                <a:latin typeface="Times New Roman" pitchFamily="18" charset="0"/>
                <a:ea typeface="宋体" pitchFamily="2" charset="-122"/>
                <a:cs typeface="Times New Roman" pitchFamily="18" charset="0"/>
              </a:rPr>
              <a:t>。</a:t>
            </a:r>
            <a:endParaRPr lang="en-US" altLang="zh-CN" sz="2200" dirty="0">
              <a:solidFill>
                <a:srgbClr val="000066"/>
              </a:solidFill>
              <a:latin typeface="Times New Roman" pitchFamily="18" charset="0"/>
              <a:ea typeface="宋体" pitchFamily="2" charset="-122"/>
              <a:cs typeface="Times New Roman" pitchFamily="18" charset="0"/>
            </a:endParaRPr>
          </a:p>
          <a:p>
            <a:pPr marL="342900" indent="-342900" algn="just">
              <a:spcBef>
                <a:spcPts val="1200"/>
              </a:spcBef>
              <a:buFont typeface="Wingdings" pitchFamily="2" charset="2"/>
              <a:buChar char="Ø"/>
            </a:pPr>
            <a:r>
              <a:rPr lang="zh-CN" altLang="en-US" sz="2400" dirty="0" smtClean="0">
                <a:solidFill>
                  <a:srgbClr val="0070C0"/>
                </a:solidFill>
                <a:latin typeface="黑体" pitchFamily="49" charset="-122"/>
                <a:ea typeface="黑体" pitchFamily="49" charset="-122"/>
                <a:cs typeface="Times New Roman" pitchFamily="18" charset="0"/>
              </a:rPr>
              <a:t>部分</a:t>
            </a:r>
            <a:r>
              <a:rPr lang="zh-CN" altLang="en-US" sz="2400" dirty="0">
                <a:solidFill>
                  <a:srgbClr val="0070C0"/>
                </a:solidFill>
                <a:latin typeface="黑体" pitchFamily="49" charset="-122"/>
                <a:ea typeface="黑体" pitchFamily="49" charset="-122"/>
                <a:cs typeface="Times New Roman" pitchFamily="18" charset="0"/>
              </a:rPr>
              <a:t>译码法</a:t>
            </a:r>
            <a:r>
              <a:rPr lang="zh-CN" altLang="en-US" sz="2400" dirty="0">
                <a:solidFill>
                  <a:srgbClr val="000066"/>
                </a:solidFill>
                <a:latin typeface="Times New Roman" pitchFamily="18" charset="0"/>
                <a:ea typeface="宋体" pitchFamily="2" charset="-122"/>
                <a:cs typeface="Times New Roman" pitchFamily="18" charset="0"/>
              </a:rPr>
              <a:t>：</a:t>
            </a:r>
            <a:r>
              <a:rPr lang="zh-CN" altLang="zh-CN" sz="2200" dirty="0">
                <a:solidFill>
                  <a:srgbClr val="000066"/>
                </a:solidFill>
                <a:latin typeface="Times New Roman" pitchFamily="18" charset="0"/>
                <a:ea typeface="宋体" pitchFamily="2" charset="-122"/>
                <a:cs typeface="Times New Roman" pitchFamily="18" charset="0"/>
              </a:rPr>
              <a:t>将部分高位地址通过译码电路或译码器产生存储器片选信</a:t>
            </a:r>
            <a:r>
              <a:rPr lang="zh-CN" altLang="zh-CN" sz="2200" dirty="0" smtClean="0">
                <a:solidFill>
                  <a:srgbClr val="000066"/>
                </a:solidFill>
                <a:latin typeface="Times New Roman" pitchFamily="18" charset="0"/>
                <a:ea typeface="宋体" pitchFamily="2" charset="-122"/>
                <a:cs typeface="Times New Roman" pitchFamily="18" charset="0"/>
              </a:rPr>
              <a:t>号</a:t>
            </a:r>
            <a:r>
              <a:rPr lang="zh-CN" altLang="en-US" sz="2200" dirty="0" smtClean="0">
                <a:solidFill>
                  <a:srgbClr val="000066"/>
                </a:solidFill>
                <a:latin typeface="Times New Roman" pitchFamily="18" charset="0"/>
                <a:ea typeface="宋体" pitchFamily="2" charset="-122"/>
                <a:cs typeface="Times New Roman" pitchFamily="18" charset="0"/>
              </a:rPr>
              <a:t>。</a:t>
            </a:r>
            <a:endParaRPr lang="en-US" altLang="zh-CN" sz="2200" dirty="0">
              <a:solidFill>
                <a:srgbClr val="000066"/>
              </a:solidFill>
              <a:latin typeface="Times New Roman" pitchFamily="18" charset="0"/>
              <a:ea typeface="宋体" pitchFamily="2" charset="-122"/>
              <a:cs typeface="Times New Roman" pitchFamily="18" charset="0"/>
            </a:endParaRPr>
          </a:p>
          <a:p>
            <a:pPr marL="342900" indent="-342900" algn="just">
              <a:spcBef>
                <a:spcPts val="1200"/>
              </a:spcBef>
              <a:buFont typeface="Wingdings" pitchFamily="2" charset="2"/>
              <a:buChar char="Ø"/>
            </a:pPr>
            <a:r>
              <a:rPr lang="zh-CN" altLang="en-US" sz="2400" dirty="0" smtClean="0">
                <a:solidFill>
                  <a:srgbClr val="0070C0"/>
                </a:solidFill>
                <a:latin typeface="黑体" pitchFamily="49" charset="-122"/>
                <a:ea typeface="黑体" pitchFamily="49" charset="-122"/>
                <a:cs typeface="Times New Roman" pitchFamily="18" charset="0"/>
              </a:rPr>
              <a:t>全</a:t>
            </a:r>
            <a:r>
              <a:rPr lang="zh-CN" altLang="en-US" sz="2400" dirty="0">
                <a:solidFill>
                  <a:srgbClr val="0070C0"/>
                </a:solidFill>
                <a:latin typeface="黑体" pitchFamily="49" charset="-122"/>
                <a:ea typeface="黑体" pitchFamily="49" charset="-122"/>
                <a:cs typeface="Times New Roman" pitchFamily="18" charset="0"/>
              </a:rPr>
              <a:t>译码法</a:t>
            </a:r>
            <a:r>
              <a:rPr lang="zh-CN" altLang="en-US" sz="2400" dirty="0">
                <a:solidFill>
                  <a:srgbClr val="000066"/>
                </a:solidFill>
                <a:latin typeface="Times New Roman" pitchFamily="18" charset="0"/>
                <a:ea typeface="宋体" pitchFamily="2" charset="-122"/>
                <a:cs typeface="Times New Roman" pitchFamily="18" charset="0"/>
              </a:rPr>
              <a:t>：</a:t>
            </a:r>
            <a:r>
              <a:rPr lang="zh-CN" altLang="zh-CN" sz="2200" dirty="0">
                <a:solidFill>
                  <a:srgbClr val="000066"/>
                </a:solidFill>
                <a:latin typeface="Times New Roman" pitchFamily="18" charset="0"/>
                <a:ea typeface="宋体" pitchFamily="2" charset="-122"/>
                <a:cs typeface="Times New Roman" pitchFamily="18" charset="0"/>
              </a:rPr>
              <a:t>存储芯片本身不使用的高位地址全部参与译</a:t>
            </a:r>
            <a:r>
              <a:rPr lang="zh-CN" altLang="zh-CN" sz="2200" dirty="0" smtClean="0">
                <a:solidFill>
                  <a:srgbClr val="000066"/>
                </a:solidFill>
                <a:latin typeface="Times New Roman" pitchFamily="18" charset="0"/>
                <a:ea typeface="宋体" pitchFamily="2" charset="-122"/>
                <a:cs typeface="Times New Roman" pitchFamily="18" charset="0"/>
              </a:rPr>
              <a:t>码</a:t>
            </a:r>
            <a:r>
              <a:rPr lang="zh-CN" altLang="en-US" sz="2200" dirty="0" smtClean="0">
                <a:solidFill>
                  <a:srgbClr val="000066"/>
                </a:solidFill>
                <a:latin typeface="Times New Roman" pitchFamily="18" charset="0"/>
                <a:ea typeface="宋体" pitchFamily="2" charset="-122"/>
                <a:cs typeface="Times New Roman" pitchFamily="18" charset="0"/>
              </a:rPr>
              <a:t>。</a:t>
            </a:r>
            <a:endParaRPr lang="zh-CN" altLang="zh-CN" sz="2200" dirty="0">
              <a:solidFill>
                <a:srgbClr val="000066"/>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18393893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3.4.2  </a:t>
            </a:r>
            <a:r>
              <a:rPr lang="zh-CN" altLang="zh-CN" dirty="0"/>
              <a:t>存储器的容量扩展</a:t>
            </a:r>
            <a:endParaRPr lang="zh-CN" altLang="en-US" dirty="0"/>
          </a:p>
        </p:txBody>
      </p:sp>
      <p:grpSp>
        <p:nvGrpSpPr>
          <p:cNvPr id="3" name="Group 162"/>
          <p:cNvGrpSpPr>
            <a:grpSpLocks/>
          </p:cNvGrpSpPr>
          <p:nvPr/>
        </p:nvGrpSpPr>
        <p:grpSpPr bwMode="auto">
          <a:xfrm>
            <a:off x="2991619" y="2568105"/>
            <a:ext cx="5380037" cy="3733800"/>
            <a:chOff x="2035" y="1619"/>
            <a:chExt cx="3389" cy="2352"/>
          </a:xfrm>
        </p:grpSpPr>
        <p:sp>
          <p:nvSpPr>
            <p:cNvPr id="4" name="Text Box 107"/>
            <p:cNvSpPr txBox="1">
              <a:spLocks noChangeArrowheads="1"/>
            </p:cNvSpPr>
            <p:nvPr/>
          </p:nvSpPr>
          <p:spPr bwMode="auto">
            <a:xfrm>
              <a:off x="2035" y="2902"/>
              <a:ext cx="292" cy="1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20000"/>
                </a:lnSpc>
                <a:spcBef>
                  <a:spcPct val="50000"/>
                </a:spcBef>
                <a:buFontTx/>
                <a:buNone/>
              </a:pPr>
              <a:endParaRPr lang="en-US" altLang="zh-CN" sz="1800">
                <a:solidFill>
                  <a:srgbClr val="006600"/>
                </a:solidFill>
                <a:latin typeface="Times New Roman" pitchFamily="18" charset="0"/>
              </a:endParaRPr>
            </a:p>
            <a:p>
              <a:pPr>
                <a:lnSpc>
                  <a:spcPct val="20000"/>
                </a:lnSpc>
                <a:spcBef>
                  <a:spcPct val="50000"/>
                </a:spcBef>
                <a:buFontTx/>
                <a:buNone/>
              </a:pPr>
              <a:r>
                <a:rPr lang="en-US" altLang="zh-CN" sz="1800">
                  <a:solidFill>
                    <a:srgbClr val="006600"/>
                  </a:solidFill>
                  <a:latin typeface="Times New Roman" pitchFamily="18" charset="0"/>
                </a:rPr>
                <a:t>D7</a:t>
              </a:r>
            </a:p>
            <a:p>
              <a:pPr>
                <a:lnSpc>
                  <a:spcPct val="20000"/>
                </a:lnSpc>
                <a:spcBef>
                  <a:spcPct val="50000"/>
                </a:spcBef>
                <a:buFontTx/>
                <a:buNone/>
              </a:pPr>
              <a:r>
                <a:rPr lang="en-US" altLang="zh-CN" sz="1800">
                  <a:solidFill>
                    <a:srgbClr val="006600"/>
                  </a:solidFill>
                  <a:latin typeface="Times New Roman" pitchFamily="18" charset="0"/>
                </a:rPr>
                <a:t>D6</a:t>
              </a:r>
            </a:p>
            <a:p>
              <a:pPr>
                <a:lnSpc>
                  <a:spcPct val="20000"/>
                </a:lnSpc>
                <a:spcBef>
                  <a:spcPct val="50000"/>
                </a:spcBef>
                <a:buFontTx/>
                <a:buNone/>
              </a:pPr>
              <a:r>
                <a:rPr lang="en-US" altLang="zh-CN" sz="1800">
                  <a:solidFill>
                    <a:srgbClr val="006600"/>
                  </a:solidFill>
                  <a:latin typeface="Times New Roman" pitchFamily="18" charset="0"/>
                </a:rPr>
                <a:t>D5</a:t>
              </a:r>
            </a:p>
            <a:p>
              <a:pPr>
                <a:lnSpc>
                  <a:spcPct val="20000"/>
                </a:lnSpc>
                <a:spcBef>
                  <a:spcPct val="50000"/>
                </a:spcBef>
                <a:buFontTx/>
                <a:buNone/>
              </a:pPr>
              <a:r>
                <a:rPr lang="en-US" altLang="zh-CN" sz="1800">
                  <a:solidFill>
                    <a:srgbClr val="006600"/>
                  </a:solidFill>
                  <a:latin typeface="Times New Roman" pitchFamily="18" charset="0"/>
                </a:rPr>
                <a:t>D4</a:t>
              </a:r>
            </a:p>
            <a:p>
              <a:pPr>
                <a:lnSpc>
                  <a:spcPct val="20000"/>
                </a:lnSpc>
                <a:spcBef>
                  <a:spcPct val="50000"/>
                </a:spcBef>
                <a:buFontTx/>
                <a:buNone/>
              </a:pPr>
              <a:r>
                <a:rPr lang="en-US" altLang="zh-CN" sz="1800">
                  <a:solidFill>
                    <a:srgbClr val="006600"/>
                  </a:solidFill>
                  <a:latin typeface="Times New Roman" pitchFamily="18" charset="0"/>
                </a:rPr>
                <a:t>D3</a:t>
              </a:r>
            </a:p>
            <a:p>
              <a:pPr>
                <a:lnSpc>
                  <a:spcPct val="20000"/>
                </a:lnSpc>
                <a:spcBef>
                  <a:spcPct val="50000"/>
                </a:spcBef>
                <a:buFontTx/>
                <a:buNone/>
              </a:pPr>
              <a:r>
                <a:rPr lang="en-US" altLang="zh-CN" sz="1800">
                  <a:solidFill>
                    <a:srgbClr val="006600"/>
                  </a:solidFill>
                  <a:latin typeface="Times New Roman" pitchFamily="18" charset="0"/>
                </a:rPr>
                <a:t>D2</a:t>
              </a:r>
            </a:p>
            <a:p>
              <a:pPr>
                <a:lnSpc>
                  <a:spcPct val="20000"/>
                </a:lnSpc>
                <a:spcBef>
                  <a:spcPct val="50000"/>
                </a:spcBef>
                <a:buFontTx/>
                <a:buNone/>
              </a:pPr>
              <a:r>
                <a:rPr lang="en-US" altLang="zh-CN" sz="1800">
                  <a:solidFill>
                    <a:srgbClr val="006600"/>
                  </a:solidFill>
                  <a:latin typeface="Times New Roman" pitchFamily="18" charset="0"/>
                </a:rPr>
                <a:t>D1</a:t>
              </a:r>
            </a:p>
            <a:p>
              <a:pPr>
                <a:lnSpc>
                  <a:spcPct val="20000"/>
                </a:lnSpc>
                <a:spcBef>
                  <a:spcPct val="50000"/>
                </a:spcBef>
                <a:buFontTx/>
                <a:buNone/>
              </a:pPr>
              <a:r>
                <a:rPr lang="en-US" altLang="zh-CN" sz="1800">
                  <a:solidFill>
                    <a:srgbClr val="006600"/>
                  </a:solidFill>
                  <a:latin typeface="Times New Roman" pitchFamily="18" charset="0"/>
                </a:rPr>
                <a:t>D0</a:t>
              </a:r>
            </a:p>
          </p:txBody>
        </p:sp>
        <p:grpSp>
          <p:nvGrpSpPr>
            <p:cNvPr id="5" name="Group 108"/>
            <p:cNvGrpSpPr>
              <a:grpSpLocks/>
            </p:cNvGrpSpPr>
            <p:nvPr/>
          </p:nvGrpSpPr>
          <p:grpSpPr bwMode="auto">
            <a:xfrm>
              <a:off x="2304" y="1619"/>
              <a:ext cx="3120" cy="2256"/>
              <a:chOff x="2304" y="1353"/>
              <a:chExt cx="3120" cy="2256"/>
            </a:xfrm>
          </p:grpSpPr>
          <p:grpSp>
            <p:nvGrpSpPr>
              <p:cNvPr id="6" name="Group 109"/>
              <p:cNvGrpSpPr>
                <a:grpSpLocks/>
              </p:cNvGrpSpPr>
              <p:nvPr/>
            </p:nvGrpSpPr>
            <p:grpSpPr bwMode="auto">
              <a:xfrm>
                <a:off x="2304" y="2784"/>
                <a:ext cx="3120" cy="825"/>
                <a:chOff x="2304" y="2784"/>
                <a:chExt cx="3120" cy="825"/>
              </a:xfrm>
            </p:grpSpPr>
            <p:sp>
              <p:nvSpPr>
                <p:cNvPr id="16" name="Line 110"/>
                <p:cNvSpPr>
                  <a:spLocks noChangeShapeType="1"/>
                </p:cNvSpPr>
                <p:nvPr/>
              </p:nvSpPr>
              <p:spPr bwMode="auto">
                <a:xfrm>
                  <a:off x="2304" y="2784"/>
                  <a:ext cx="1104"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Line 111"/>
                <p:cNvSpPr>
                  <a:spLocks noChangeShapeType="1"/>
                </p:cNvSpPr>
                <p:nvPr/>
              </p:nvSpPr>
              <p:spPr bwMode="auto">
                <a:xfrm>
                  <a:off x="2304" y="2898"/>
                  <a:ext cx="1392"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Line 112"/>
                <p:cNvSpPr>
                  <a:spLocks noChangeShapeType="1"/>
                </p:cNvSpPr>
                <p:nvPr/>
              </p:nvSpPr>
              <p:spPr bwMode="auto">
                <a:xfrm>
                  <a:off x="2304" y="3024"/>
                  <a:ext cx="1680"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 name="Line 113"/>
                <p:cNvSpPr>
                  <a:spLocks noChangeShapeType="1"/>
                </p:cNvSpPr>
                <p:nvPr/>
              </p:nvSpPr>
              <p:spPr bwMode="auto">
                <a:xfrm>
                  <a:off x="2304" y="3138"/>
                  <a:ext cx="1968"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 name="Line 114"/>
                <p:cNvSpPr>
                  <a:spLocks noChangeShapeType="1"/>
                </p:cNvSpPr>
                <p:nvPr/>
              </p:nvSpPr>
              <p:spPr bwMode="auto">
                <a:xfrm>
                  <a:off x="2304" y="3264"/>
                  <a:ext cx="2256"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115"/>
                <p:cNvSpPr>
                  <a:spLocks noChangeShapeType="1"/>
                </p:cNvSpPr>
                <p:nvPr/>
              </p:nvSpPr>
              <p:spPr bwMode="auto">
                <a:xfrm>
                  <a:off x="2304" y="3369"/>
                  <a:ext cx="2544"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116"/>
                <p:cNvSpPr>
                  <a:spLocks noChangeShapeType="1"/>
                </p:cNvSpPr>
                <p:nvPr/>
              </p:nvSpPr>
              <p:spPr bwMode="auto">
                <a:xfrm>
                  <a:off x="2304" y="3504"/>
                  <a:ext cx="2832"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 name="Line 117"/>
                <p:cNvSpPr>
                  <a:spLocks noChangeShapeType="1"/>
                </p:cNvSpPr>
                <p:nvPr/>
              </p:nvSpPr>
              <p:spPr bwMode="auto">
                <a:xfrm>
                  <a:off x="2304" y="3609"/>
                  <a:ext cx="3120"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 name="Group 118"/>
              <p:cNvGrpSpPr>
                <a:grpSpLocks/>
              </p:cNvGrpSpPr>
              <p:nvPr/>
            </p:nvGrpSpPr>
            <p:grpSpPr bwMode="auto">
              <a:xfrm>
                <a:off x="3408" y="1353"/>
                <a:ext cx="2016" cy="2256"/>
                <a:chOff x="3312" y="1593"/>
                <a:chExt cx="2016" cy="2256"/>
              </a:xfrm>
            </p:grpSpPr>
            <p:sp>
              <p:nvSpPr>
                <p:cNvPr id="8" name="Line 119"/>
                <p:cNvSpPr>
                  <a:spLocks noChangeShapeType="1"/>
                </p:cNvSpPr>
                <p:nvPr/>
              </p:nvSpPr>
              <p:spPr bwMode="auto">
                <a:xfrm flipV="1">
                  <a:off x="5328" y="1593"/>
                  <a:ext cx="0" cy="225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Line 120"/>
                <p:cNvSpPr>
                  <a:spLocks noChangeShapeType="1"/>
                </p:cNvSpPr>
                <p:nvPr/>
              </p:nvSpPr>
              <p:spPr bwMode="auto">
                <a:xfrm flipV="1">
                  <a:off x="4464" y="2112"/>
                  <a:ext cx="0" cy="139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 name="Line 121"/>
                <p:cNvSpPr>
                  <a:spLocks noChangeShapeType="1"/>
                </p:cNvSpPr>
                <p:nvPr/>
              </p:nvSpPr>
              <p:spPr bwMode="auto">
                <a:xfrm flipV="1">
                  <a:off x="4752" y="1977"/>
                  <a:ext cx="0" cy="163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 name="Line 122"/>
                <p:cNvSpPr>
                  <a:spLocks noChangeShapeType="1"/>
                </p:cNvSpPr>
                <p:nvPr/>
              </p:nvSpPr>
              <p:spPr bwMode="auto">
                <a:xfrm flipV="1">
                  <a:off x="5040" y="1776"/>
                  <a:ext cx="0" cy="196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Line 123"/>
                <p:cNvSpPr>
                  <a:spLocks noChangeShapeType="1"/>
                </p:cNvSpPr>
                <p:nvPr/>
              </p:nvSpPr>
              <p:spPr bwMode="auto">
                <a:xfrm flipV="1">
                  <a:off x="3312" y="2928"/>
                  <a:ext cx="0" cy="9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Line 124"/>
                <p:cNvSpPr>
                  <a:spLocks noChangeShapeType="1"/>
                </p:cNvSpPr>
                <p:nvPr/>
              </p:nvSpPr>
              <p:spPr bwMode="auto">
                <a:xfrm flipV="1">
                  <a:off x="3600" y="2754"/>
                  <a:ext cx="0" cy="384"/>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Line 125"/>
                <p:cNvSpPr>
                  <a:spLocks noChangeShapeType="1"/>
                </p:cNvSpPr>
                <p:nvPr/>
              </p:nvSpPr>
              <p:spPr bwMode="auto">
                <a:xfrm flipV="1">
                  <a:off x="3888" y="2544"/>
                  <a:ext cx="0" cy="72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Line 126"/>
                <p:cNvSpPr>
                  <a:spLocks noChangeShapeType="1"/>
                </p:cNvSpPr>
                <p:nvPr/>
              </p:nvSpPr>
              <p:spPr bwMode="auto">
                <a:xfrm flipV="1">
                  <a:off x="4176" y="2370"/>
                  <a:ext cx="0" cy="100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grpSp>
        <p:nvGrpSpPr>
          <p:cNvPr id="24" name="Group 2"/>
          <p:cNvGrpSpPr>
            <a:grpSpLocks/>
          </p:cNvGrpSpPr>
          <p:nvPr/>
        </p:nvGrpSpPr>
        <p:grpSpPr bwMode="auto">
          <a:xfrm>
            <a:off x="1959743" y="1850851"/>
            <a:ext cx="4987926" cy="3168650"/>
            <a:chOff x="1241" y="1248"/>
            <a:chExt cx="3142" cy="1996"/>
          </a:xfrm>
        </p:grpSpPr>
        <p:grpSp>
          <p:nvGrpSpPr>
            <p:cNvPr id="25" name="Group 3"/>
            <p:cNvGrpSpPr>
              <a:grpSpLocks/>
            </p:cNvGrpSpPr>
            <p:nvPr/>
          </p:nvGrpSpPr>
          <p:grpSpPr bwMode="auto">
            <a:xfrm>
              <a:off x="1581" y="1248"/>
              <a:ext cx="2802" cy="1833"/>
              <a:chOff x="1581" y="1248"/>
              <a:chExt cx="2802" cy="1833"/>
            </a:xfrm>
          </p:grpSpPr>
          <p:grpSp>
            <p:nvGrpSpPr>
              <p:cNvPr id="29" name="Group 4"/>
              <p:cNvGrpSpPr>
                <a:grpSpLocks/>
              </p:cNvGrpSpPr>
              <p:nvPr/>
            </p:nvGrpSpPr>
            <p:grpSpPr bwMode="auto">
              <a:xfrm>
                <a:off x="1605" y="1700"/>
                <a:ext cx="2715" cy="1381"/>
                <a:chOff x="1605" y="980"/>
                <a:chExt cx="2715" cy="1381"/>
              </a:xfrm>
            </p:grpSpPr>
            <p:sp>
              <p:nvSpPr>
                <p:cNvPr id="41" name="Line 5"/>
                <p:cNvSpPr>
                  <a:spLocks noChangeShapeType="1"/>
                </p:cNvSpPr>
                <p:nvPr/>
              </p:nvSpPr>
              <p:spPr bwMode="auto">
                <a:xfrm flipH="1">
                  <a:off x="1605" y="980"/>
                  <a:ext cx="2084" cy="1381"/>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2" name="Group 6"/>
                <p:cNvGrpSpPr>
                  <a:grpSpLocks/>
                </p:cNvGrpSpPr>
                <p:nvPr/>
              </p:nvGrpSpPr>
              <p:grpSpPr bwMode="auto">
                <a:xfrm>
                  <a:off x="1718" y="1248"/>
                  <a:ext cx="2602" cy="1049"/>
                  <a:chOff x="1718" y="1248"/>
                  <a:chExt cx="2602" cy="1049"/>
                </a:xfrm>
              </p:grpSpPr>
              <p:sp>
                <p:nvSpPr>
                  <p:cNvPr id="43" name="Line 7"/>
                  <p:cNvSpPr>
                    <a:spLocks noChangeShapeType="1"/>
                  </p:cNvSpPr>
                  <p:nvPr/>
                </p:nvSpPr>
                <p:spPr bwMode="auto">
                  <a:xfrm>
                    <a:off x="1718" y="2297"/>
                    <a:ext cx="864" cy="0"/>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 name="Line 8"/>
                  <p:cNvSpPr>
                    <a:spLocks noChangeShapeType="1"/>
                  </p:cNvSpPr>
                  <p:nvPr/>
                </p:nvSpPr>
                <p:spPr bwMode="auto">
                  <a:xfrm>
                    <a:off x="1997" y="2114"/>
                    <a:ext cx="864" cy="0"/>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5" name="Line 9"/>
                  <p:cNvSpPr>
                    <a:spLocks noChangeShapeType="1"/>
                  </p:cNvSpPr>
                  <p:nvPr/>
                </p:nvSpPr>
                <p:spPr bwMode="auto">
                  <a:xfrm>
                    <a:off x="2249" y="1940"/>
                    <a:ext cx="864" cy="0"/>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Line 10"/>
                  <p:cNvSpPr>
                    <a:spLocks noChangeShapeType="1"/>
                  </p:cNvSpPr>
                  <p:nvPr/>
                </p:nvSpPr>
                <p:spPr bwMode="auto">
                  <a:xfrm>
                    <a:off x="2304" y="2016"/>
                    <a:ext cx="864" cy="0"/>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7" name="Line 11"/>
                  <p:cNvSpPr>
                    <a:spLocks noChangeShapeType="1"/>
                  </p:cNvSpPr>
                  <p:nvPr/>
                </p:nvSpPr>
                <p:spPr bwMode="auto">
                  <a:xfrm>
                    <a:off x="2592" y="1824"/>
                    <a:ext cx="864" cy="0"/>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Line 12"/>
                  <p:cNvSpPr>
                    <a:spLocks noChangeShapeType="1"/>
                  </p:cNvSpPr>
                  <p:nvPr/>
                </p:nvSpPr>
                <p:spPr bwMode="auto">
                  <a:xfrm>
                    <a:off x="2880" y="1632"/>
                    <a:ext cx="864" cy="0"/>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 name="Line 13"/>
                  <p:cNvSpPr>
                    <a:spLocks noChangeShapeType="1"/>
                  </p:cNvSpPr>
                  <p:nvPr/>
                </p:nvSpPr>
                <p:spPr bwMode="auto">
                  <a:xfrm>
                    <a:off x="3168" y="1440"/>
                    <a:ext cx="864" cy="0"/>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 name="Line 14"/>
                  <p:cNvSpPr>
                    <a:spLocks noChangeShapeType="1"/>
                  </p:cNvSpPr>
                  <p:nvPr/>
                </p:nvSpPr>
                <p:spPr bwMode="auto">
                  <a:xfrm>
                    <a:off x="3456" y="1248"/>
                    <a:ext cx="864" cy="0"/>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0" name="Group 15"/>
              <p:cNvGrpSpPr>
                <a:grpSpLocks/>
              </p:cNvGrpSpPr>
              <p:nvPr/>
            </p:nvGrpSpPr>
            <p:grpSpPr bwMode="auto">
              <a:xfrm>
                <a:off x="1581" y="1248"/>
                <a:ext cx="2802" cy="1440"/>
                <a:chOff x="1581" y="1248"/>
                <a:chExt cx="2802" cy="1440"/>
              </a:xfrm>
            </p:grpSpPr>
            <p:sp>
              <p:nvSpPr>
                <p:cNvPr id="31" name="Line 16"/>
                <p:cNvSpPr>
                  <a:spLocks noChangeShapeType="1"/>
                </p:cNvSpPr>
                <p:nvPr/>
              </p:nvSpPr>
              <p:spPr bwMode="auto">
                <a:xfrm flipH="1">
                  <a:off x="1581" y="1248"/>
                  <a:ext cx="2160" cy="1440"/>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2" name="Group 17"/>
                <p:cNvGrpSpPr>
                  <a:grpSpLocks/>
                </p:cNvGrpSpPr>
                <p:nvPr/>
              </p:nvGrpSpPr>
              <p:grpSpPr bwMode="auto">
                <a:xfrm>
                  <a:off x="1732" y="1248"/>
                  <a:ext cx="2651" cy="1344"/>
                  <a:chOff x="1732" y="1248"/>
                  <a:chExt cx="2651" cy="1344"/>
                </a:xfrm>
              </p:grpSpPr>
              <p:sp>
                <p:nvSpPr>
                  <p:cNvPr id="33" name="Line 18"/>
                  <p:cNvSpPr>
                    <a:spLocks noChangeShapeType="1"/>
                  </p:cNvSpPr>
                  <p:nvPr/>
                </p:nvSpPr>
                <p:spPr bwMode="auto">
                  <a:xfrm>
                    <a:off x="1732" y="2592"/>
                    <a:ext cx="635" cy="0"/>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4" name="Line 19"/>
                  <p:cNvSpPr>
                    <a:spLocks noChangeShapeType="1"/>
                  </p:cNvSpPr>
                  <p:nvPr/>
                </p:nvSpPr>
                <p:spPr bwMode="auto">
                  <a:xfrm>
                    <a:off x="2020" y="2400"/>
                    <a:ext cx="635" cy="0"/>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 name="Line 20"/>
                  <p:cNvSpPr>
                    <a:spLocks noChangeShapeType="1"/>
                  </p:cNvSpPr>
                  <p:nvPr/>
                </p:nvSpPr>
                <p:spPr bwMode="auto">
                  <a:xfrm>
                    <a:off x="2308" y="2208"/>
                    <a:ext cx="635" cy="0"/>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 name="Line 21"/>
                  <p:cNvSpPr>
                    <a:spLocks noChangeShapeType="1"/>
                  </p:cNvSpPr>
                  <p:nvPr/>
                </p:nvSpPr>
                <p:spPr bwMode="auto">
                  <a:xfrm>
                    <a:off x="2596" y="2016"/>
                    <a:ext cx="635" cy="0"/>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22"/>
                  <p:cNvSpPr>
                    <a:spLocks noChangeShapeType="1"/>
                  </p:cNvSpPr>
                  <p:nvPr/>
                </p:nvSpPr>
                <p:spPr bwMode="auto">
                  <a:xfrm>
                    <a:off x="2884" y="1824"/>
                    <a:ext cx="635" cy="0"/>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23"/>
                  <p:cNvSpPr>
                    <a:spLocks noChangeShapeType="1"/>
                  </p:cNvSpPr>
                  <p:nvPr/>
                </p:nvSpPr>
                <p:spPr bwMode="auto">
                  <a:xfrm>
                    <a:off x="3172" y="1632"/>
                    <a:ext cx="635" cy="0"/>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 name="Line 24"/>
                  <p:cNvSpPr>
                    <a:spLocks noChangeShapeType="1"/>
                  </p:cNvSpPr>
                  <p:nvPr/>
                </p:nvSpPr>
                <p:spPr bwMode="auto">
                  <a:xfrm>
                    <a:off x="3460" y="1440"/>
                    <a:ext cx="635" cy="0"/>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 name="Line 25"/>
                  <p:cNvSpPr>
                    <a:spLocks noChangeShapeType="1"/>
                  </p:cNvSpPr>
                  <p:nvPr/>
                </p:nvSpPr>
                <p:spPr bwMode="auto">
                  <a:xfrm>
                    <a:off x="3748" y="1248"/>
                    <a:ext cx="635" cy="0"/>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grpSp>
          <p:nvGrpSpPr>
            <p:cNvPr id="26" name="Group 26"/>
            <p:cNvGrpSpPr>
              <a:grpSpLocks/>
            </p:cNvGrpSpPr>
            <p:nvPr/>
          </p:nvGrpSpPr>
          <p:grpSpPr bwMode="auto">
            <a:xfrm>
              <a:off x="1241" y="2507"/>
              <a:ext cx="395" cy="737"/>
              <a:chOff x="1241" y="2507"/>
              <a:chExt cx="395" cy="737"/>
            </a:xfrm>
          </p:grpSpPr>
          <p:sp>
            <p:nvSpPr>
              <p:cNvPr id="27" name="Text Box 27"/>
              <p:cNvSpPr txBox="1">
                <a:spLocks noChangeArrowheads="1"/>
              </p:cNvSpPr>
              <p:nvPr/>
            </p:nvSpPr>
            <p:spPr bwMode="auto">
              <a:xfrm>
                <a:off x="1241" y="2507"/>
                <a:ext cx="395" cy="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50000"/>
                  </a:lnSpc>
                  <a:spcBef>
                    <a:spcPct val="50000"/>
                  </a:spcBef>
                  <a:buFontTx/>
                  <a:buNone/>
                </a:pPr>
                <a:r>
                  <a:rPr lang="en-US" altLang="zh-CN" sz="2000" dirty="0" smtClean="0">
                    <a:solidFill>
                      <a:srgbClr val="0070C0"/>
                    </a:solidFill>
                    <a:latin typeface="Times New Roman" pitchFamily="18" charset="0"/>
                  </a:rPr>
                  <a:t>A15</a:t>
                </a:r>
              </a:p>
              <a:p>
                <a:pPr>
                  <a:lnSpc>
                    <a:spcPct val="150000"/>
                  </a:lnSpc>
                  <a:spcBef>
                    <a:spcPct val="50000"/>
                  </a:spcBef>
                  <a:buFontTx/>
                  <a:buNone/>
                </a:pPr>
                <a:r>
                  <a:rPr lang="en-US" altLang="zh-CN" sz="2000" dirty="0" smtClean="0">
                    <a:solidFill>
                      <a:srgbClr val="0070C0"/>
                    </a:solidFill>
                    <a:latin typeface="Times New Roman" pitchFamily="18" charset="0"/>
                  </a:rPr>
                  <a:t>A0</a:t>
                </a:r>
                <a:endParaRPr lang="en-US" altLang="zh-CN" sz="2000" dirty="0">
                  <a:solidFill>
                    <a:srgbClr val="0070C0"/>
                  </a:solidFill>
                  <a:latin typeface="Times New Roman" pitchFamily="18" charset="0"/>
                </a:endParaRPr>
              </a:p>
            </p:txBody>
          </p:sp>
          <p:sp>
            <p:nvSpPr>
              <p:cNvPr id="28" name="Text Box 28"/>
              <p:cNvSpPr txBox="1">
                <a:spLocks noChangeArrowheads="1"/>
              </p:cNvSpPr>
              <p:nvPr/>
            </p:nvSpPr>
            <p:spPr bwMode="auto">
              <a:xfrm>
                <a:off x="1323" y="2801"/>
                <a:ext cx="310" cy="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a:spcBef>
                    <a:spcPct val="50000"/>
                  </a:spcBef>
                  <a:buFontTx/>
                  <a:buNone/>
                </a:pPr>
                <a:r>
                  <a:rPr lang="en-US" altLang="zh-CN" sz="2000" dirty="0" smtClean="0">
                    <a:latin typeface="Times New Roman" pitchFamily="18" charset="0"/>
                  </a:rPr>
                  <a:t>…</a:t>
                </a:r>
                <a:endParaRPr lang="en-US" altLang="zh-CN" sz="2000" dirty="0">
                  <a:latin typeface="Times New Roman" pitchFamily="18" charset="0"/>
                </a:endParaRPr>
              </a:p>
            </p:txBody>
          </p:sp>
        </p:grpSp>
      </p:grpSp>
      <p:grpSp>
        <p:nvGrpSpPr>
          <p:cNvPr id="51" name="Group 34"/>
          <p:cNvGrpSpPr>
            <a:grpSpLocks/>
          </p:cNvGrpSpPr>
          <p:nvPr/>
        </p:nvGrpSpPr>
        <p:grpSpPr bwMode="auto">
          <a:xfrm>
            <a:off x="6847656" y="1622250"/>
            <a:ext cx="1828800" cy="965840"/>
            <a:chOff x="2208" y="2256"/>
            <a:chExt cx="1152" cy="1008"/>
          </a:xfrm>
        </p:grpSpPr>
        <p:grpSp>
          <p:nvGrpSpPr>
            <p:cNvPr id="52" name="Group 35"/>
            <p:cNvGrpSpPr>
              <a:grpSpLocks/>
            </p:cNvGrpSpPr>
            <p:nvPr/>
          </p:nvGrpSpPr>
          <p:grpSpPr bwMode="auto">
            <a:xfrm>
              <a:off x="2208" y="2256"/>
              <a:ext cx="1104" cy="1008"/>
              <a:chOff x="2208" y="2256"/>
              <a:chExt cx="1104" cy="1008"/>
            </a:xfrm>
          </p:grpSpPr>
          <p:sp>
            <p:nvSpPr>
              <p:cNvPr id="58" name="Rectangle 36"/>
              <p:cNvSpPr>
                <a:spLocks noChangeArrowheads="1"/>
              </p:cNvSpPr>
              <p:nvPr/>
            </p:nvSpPr>
            <p:spPr bwMode="auto">
              <a:xfrm>
                <a:off x="2208" y="2256"/>
                <a:ext cx="1104" cy="1008"/>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 name="Text Box 37"/>
              <p:cNvSpPr txBox="1">
                <a:spLocks noChangeArrowheads="1"/>
              </p:cNvSpPr>
              <p:nvPr/>
            </p:nvSpPr>
            <p:spPr bwMode="auto">
              <a:xfrm>
                <a:off x="2414" y="2583"/>
                <a:ext cx="80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latin typeface="Times New Roman" pitchFamily="18" charset="0"/>
                  </a:rPr>
                  <a:t>64K×1</a:t>
                </a:r>
                <a:r>
                  <a:rPr lang="zh-CN" altLang="en-US" sz="2000" dirty="0">
                    <a:latin typeface="Times New Roman" pitchFamily="18" charset="0"/>
                  </a:rPr>
                  <a:t>位</a:t>
                </a:r>
              </a:p>
            </p:txBody>
          </p:sp>
        </p:grpSp>
        <p:sp>
          <p:nvSpPr>
            <p:cNvPr id="53" name="Text Box 38"/>
            <p:cNvSpPr txBox="1">
              <a:spLocks noChangeArrowheads="1"/>
            </p:cNvSpPr>
            <p:nvPr/>
          </p:nvSpPr>
          <p:spPr bwMode="auto">
            <a:xfrm>
              <a:off x="3036" y="2953"/>
              <a:ext cx="3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006600"/>
                  </a:solidFill>
                  <a:latin typeface="Times New Roman" pitchFamily="18" charset="0"/>
                </a:rPr>
                <a:t>I/O</a:t>
              </a:r>
            </a:p>
          </p:txBody>
        </p:sp>
        <p:grpSp>
          <p:nvGrpSpPr>
            <p:cNvPr id="54" name="Group 39"/>
            <p:cNvGrpSpPr>
              <a:grpSpLocks/>
            </p:cNvGrpSpPr>
            <p:nvPr/>
          </p:nvGrpSpPr>
          <p:grpSpPr bwMode="auto">
            <a:xfrm>
              <a:off x="2351" y="2265"/>
              <a:ext cx="811" cy="385"/>
              <a:chOff x="2351" y="2265"/>
              <a:chExt cx="811" cy="385"/>
            </a:xfrm>
          </p:grpSpPr>
          <p:sp>
            <p:nvSpPr>
              <p:cNvPr id="55" name="Text Box 40"/>
              <p:cNvSpPr txBox="1">
                <a:spLocks noChangeArrowheads="1"/>
              </p:cNvSpPr>
              <p:nvPr/>
            </p:nvSpPr>
            <p:spPr bwMode="auto">
              <a:xfrm>
                <a:off x="2351" y="2265"/>
                <a:ext cx="811" cy="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A50021"/>
                    </a:solidFill>
                    <a:latin typeface="Times New Roman" pitchFamily="18" charset="0"/>
                  </a:rPr>
                  <a:t>WE </a:t>
                </a:r>
                <a:r>
                  <a:rPr lang="en-US" altLang="zh-CN" sz="1800" dirty="0">
                    <a:latin typeface="Times New Roman" pitchFamily="18" charset="0"/>
                  </a:rPr>
                  <a:t>       </a:t>
                </a:r>
                <a:r>
                  <a:rPr lang="en-US" altLang="zh-CN" sz="1800" dirty="0" smtClean="0">
                    <a:solidFill>
                      <a:srgbClr val="FF3399"/>
                    </a:solidFill>
                    <a:latin typeface="Times New Roman" pitchFamily="18" charset="0"/>
                  </a:rPr>
                  <a:t>CS</a:t>
                </a:r>
                <a:endParaRPr lang="en-US" altLang="zh-CN" sz="1800" dirty="0">
                  <a:solidFill>
                    <a:srgbClr val="FF3399"/>
                  </a:solidFill>
                  <a:latin typeface="Times New Roman" pitchFamily="18" charset="0"/>
                </a:endParaRPr>
              </a:p>
            </p:txBody>
          </p:sp>
          <p:sp>
            <p:nvSpPr>
              <p:cNvPr id="56" name="Line 41"/>
              <p:cNvSpPr>
                <a:spLocks noChangeShapeType="1"/>
              </p:cNvSpPr>
              <p:nvPr/>
            </p:nvSpPr>
            <p:spPr bwMode="auto">
              <a:xfrm>
                <a:off x="2928" y="2323"/>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7" name="Line 42"/>
              <p:cNvSpPr>
                <a:spLocks noChangeShapeType="1"/>
              </p:cNvSpPr>
              <p:nvPr/>
            </p:nvSpPr>
            <p:spPr bwMode="auto">
              <a:xfrm>
                <a:off x="2410" y="2334"/>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60" name="Group 43"/>
          <p:cNvGrpSpPr>
            <a:grpSpLocks/>
          </p:cNvGrpSpPr>
          <p:nvPr/>
        </p:nvGrpSpPr>
        <p:grpSpPr bwMode="auto">
          <a:xfrm>
            <a:off x="6390456" y="1927050"/>
            <a:ext cx="1828800" cy="965840"/>
            <a:chOff x="2208" y="2256"/>
            <a:chExt cx="1152" cy="1008"/>
          </a:xfrm>
        </p:grpSpPr>
        <p:grpSp>
          <p:nvGrpSpPr>
            <p:cNvPr id="61" name="Group 44"/>
            <p:cNvGrpSpPr>
              <a:grpSpLocks/>
            </p:cNvGrpSpPr>
            <p:nvPr/>
          </p:nvGrpSpPr>
          <p:grpSpPr bwMode="auto">
            <a:xfrm>
              <a:off x="2208" y="2256"/>
              <a:ext cx="1104" cy="1008"/>
              <a:chOff x="2208" y="2256"/>
              <a:chExt cx="1104" cy="1008"/>
            </a:xfrm>
          </p:grpSpPr>
          <p:sp>
            <p:nvSpPr>
              <p:cNvPr id="67" name="Rectangle 45"/>
              <p:cNvSpPr>
                <a:spLocks noChangeArrowheads="1"/>
              </p:cNvSpPr>
              <p:nvPr/>
            </p:nvSpPr>
            <p:spPr bwMode="auto">
              <a:xfrm>
                <a:off x="2208" y="2256"/>
                <a:ext cx="1104" cy="1008"/>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Text Box 46"/>
              <p:cNvSpPr txBox="1">
                <a:spLocks noChangeArrowheads="1"/>
              </p:cNvSpPr>
              <p:nvPr/>
            </p:nvSpPr>
            <p:spPr bwMode="auto">
              <a:xfrm>
                <a:off x="2414" y="2565"/>
                <a:ext cx="80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latin typeface="Times New Roman" pitchFamily="18" charset="0"/>
                  </a:rPr>
                  <a:t>64K×1</a:t>
                </a:r>
                <a:r>
                  <a:rPr lang="zh-CN" altLang="en-US" sz="2000" dirty="0">
                    <a:latin typeface="Times New Roman" pitchFamily="18" charset="0"/>
                  </a:rPr>
                  <a:t>位</a:t>
                </a:r>
              </a:p>
            </p:txBody>
          </p:sp>
        </p:grpSp>
        <p:sp>
          <p:nvSpPr>
            <p:cNvPr id="62" name="Text Box 47"/>
            <p:cNvSpPr txBox="1">
              <a:spLocks noChangeArrowheads="1"/>
            </p:cNvSpPr>
            <p:nvPr/>
          </p:nvSpPr>
          <p:spPr bwMode="auto">
            <a:xfrm>
              <a:off x="3036" y="2941"/>
              <a:ext cx="3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006600"/>
                  </a:solidFill>
                  <a:latin typeface="Times New Roman" pitchFamily="18" charset="0"/>
                </a:rPr>
                <a:t>I/O</a:t>
              </a:r>
            </a:p>
          </p:txBody>
        </p:sp>
        <p:grpSp>
          <p:nvGrpSpPr>
            <p:cNvPr id="63" name="Group 48"/>
            <p:cNvGrpSpPr>
              <a:grpSpLocks/>
            </p:cNvGrpSpPr>
            <p:nvPr/>
          </p:nvGrpSpPr>
          <p:grpSpPr bwMode="auto">
            <a:xfrm>
              <a:off x="2351" y="2265"/>
              <a:ext cx="811" cy="385"/>
              <a:chOff x="2351" y="2265"/>
              <a:chExt cx="811" cy="385"/>
            </a:xfrm>
          </p:grpSpPr>
          <p:sp>
            <p:nvSpPr>
              <p:cNvPr id="64" name="Text Box 49"/>
              <p:cNvSpPr txBox="1">
                <a:spLocks noChangeArrowheads="1"/>
              </p:cNvSpPr>
              <p:nvPr/>
            </p:nvSpPr>
            <p:spPr bwMode="auto">
              <a:xfrm>
                <a:off x="2351" y="2265"/>
                <a:ext cx="811" cy="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A50021"/>
                    </a:solidFill>
                    <a:latin typeface="Times New Roman" pitchFamily="18" charset="0"/>
                  </a:rPr>
                  <a:t>WE </a:t>
                </a:r>
                <a:r>
                  <a:rPr lang="en-US" altLang="zh-CN" sz="1800" dirty="0">
                    <a:latin typeface="Times New Roman" pitchFamily="18" charset="0"/>
                  </a:rPr>
                  <a:t>       </a:t>
                </a:r>
                <a:r>
                  <a:rPr lang="en-US" altLang="zh-CN" sz="1800" dirty="0" smtClean="0">
                    <a:solidFill>
                      <a:srgbClr val="FF3399"/>
                    </a:solidFill>
                    <a:latin typeface="Times New Roman" pitchFamily="18" charset="0"/>
                  </a:rPr>
                  <a:t>CS</a:t>
                </a:r>
                <a:endParaRPr lang="en-US" altLang="zh-CN" sz="1800" dirty="0">
                  <a:solidFill>
                    <a:srgbClr val="FF3399"/>
                  </a:solidFill>
                  <a:latin typeface="Times New Roman" pitchFamily="18" charset="0"/>
                </a:endParaRPr>
              </a:p>
            </p:txBody>
          </p:sp>
          <p:sp>
            <p:nvSpPr>
              <p:cNvPr id="65" name="Line 50"/>
              <p:cNvSpPr>
                <a:spLocks noChangeShapeType="1"/>
              </p:cNvSpPr>
              <p:nvPr/>
            </p:nvSpPr>
            <p:spPr bwMode="auto">
              <a:xfrm>
                <a:off x="2928" y="2323"/>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 name="Line 51"/>
              <p:cNvSpPr>
                <a:spLocks noChangeShapeType="1"/>
              </p:cNvSpPr>
              <p:nvPr/>
            </p:nvSpPr>
            <p:spPr bwMode="auto">
              <a:xfrm>
                <a:off x="2410" y="2334"/>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69" name="Group 52"/>
          <p:cNvGrpSpPr>
            <a:grpSpLocks/>
          </p:cNvGrpSpPr>
          <p:nvPr/>
        </p:nvGrpSpPr>
        <p:grpSpPr bwMode="auto">
          <a:xfrm>
            <a:off x="5933256" y="2231850"/>
            <a:ext cx="1828800" cy="965840"/>
            <a:chOff x="2208" y="2256"/>
            <a:chExt cx="1152" cy="1008"/>
          </a:xfrm>
        </p:grpSpPr>
        <p:grpSp>
          <p:nvGrpSpPr>
            <p:cNvPr id="70" name="Group 53"/>
            <p:cNvGrpSpPr>
              <a:grpSpLocks/>
            </p:cNvGrpSpPr>
            <p:nvPr/>
          </p:nvGrpSpPr>
          <p:grpSpPr bwMode="auto">
            <a:xfrm>
              <a:off x="2208" y="2256"/>
              <a:ext cx="1104" cy="1008"/>
              <a:chOff x="2208" y="2256"/>
              <a:chExt cx="1104" cy="1008"/>
            </a:xfrm>
          </p:grpSpPr>
          <p:sp>
            <p:nvSpPr>
              <p:cNvPr id="76" name="Rectangle 54"/>
              <p:cNvSpPr>
                <a:spLocks noChangeArrowheads="1"/>
              </p:cNvSpPr>
              <p:nvPr/>
            </p:nvSpPr>
            <p:spPr bwMode="auto">
              <a:xfrm>
                <a:off x="2208" y="2256"/>
                <a:ext cx="1104" cy="1008"/>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 name="Text Box 55"/>
              <p:cNvSpPr txBox="1">
                <a:spLocks noChangeArrowheads="1"/>
              </p:cNvSpPr>
              <p:nvPr/>
            </p:nvSpPr>
            <p:spPr bwMode="auto">
              <a:xfrm>
                <a:off x="2414" y="2623"/>
                <a:ext cx="80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latin typeface="Times New Roman" pitchFamily="18" charset="0"/>
                  </a:rPr>
                  <a:t>64K×1</a:t>
                </a:r>
                <a:r>
                  <a:rPr lang="zh-CN" altLang="en-US" sz="2000" dirty="0">
                    <a:latin typeface="Times New Roman" pitchFamily="18" charset="0"/>
                  </a:rPr>
                  <a:t>位</a:t>
                </a:r>
              </a:p>
            </p:txBody>
          </p:sp>
        </p:grpSp>
        <p:sp>
          <p:nvSpPr>
            <p:cNvPr id="71" name="Text Box 56"/>
            <p:cNvSpPr txBox="1">
              <a:spLocks noChangeArrowheads="1"/>
            </p:cNvSpPr>
            <p:nvPr/>
          </p:nvSpPr>
          <p:spPr bwMode="auto">
            <a:xfrm>
              <a:off x="3036" y="2924"/>
              <a:ext cx="3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006600"/>
                  </a:solidFill>
                  <a:latin typeface="Times New Roman" pitchFamily="18" charset="0"/>
                </a:rPr>
                <a:t>I/O</a:t>
              </a:r>
            </a:p>
          </p:txBody>
        </p:sp>
        <p:grpSp>
          <p:nvGrpSpPr>
            <p:cNvPr id="72" name="Group 57"/>
            <p:cNvGrpSpPr>
              <a:grpSpLocks/>
            </p:cNvGrpSpPr>
            <p:nvPr/>
          </p:nvGrpSpPr>
          <p:grpSpPr bwMode="auto">
            <a:xfrm>
              <a:off x="2351" y="2265"/>
              <a:ext cx="811" cy="385"/>
              <a:chOff x="2351" y="2265"/>
              <a:chExt cx="811" cy="385"/>
            </a:xfrm>
          </p:grpSpPr>
          <p:sp>
            <p:nvSpPr>
              <p:cNvPr id="73" name="Text Box 58"/>
              <p:cNvSpPr txBox="1">
                <a:spLocks noChangeArrowheads="1"/>
              </p:cNvSpPr>
              <p:nvPr/>
            </p:nvSpPr>
            <p:spPr bwMode="auto">
              <a:xfrm>
                <a:off x="2351" y="2265"/>
                <a:ext cx="811" cy="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A50021"/>
                    </a:solidFill>
                    <a:latin typeface="Times New Roman" pitchFamily="18" charset="0"/>
                  </a:rPr>
                  <a:t>WE </a:t>
                </a:r>
                <a:r>
                  <a:rPr lang="en-US" altLang="zh-CN" sz="1800" dirty="0">
                    <a:latin typeface="Times New Roman" pitchFamily="18" charset="0"/>
                  </a:rPr>
                  <a:t>       </a:t>
                </a:r>
                <a:r>
                  <a:rPr lang="en-US" altLang="zh-CN" sz="1800" dirty="0" smtClean="0">
                    <a:solidFill>
                      <a:srgbClr val="FF3399"/>
                    </a:solidFill>
                    <a:latin typeface="Times New Roman" pitchFamily="18" charset="0"/>
                  </a:rPr>
                  <a:t>CS</a:t>
                </a:r>
                <a:endParaRPr lang="en-US" altLang="zh-CN" sz="1800" dirty="0">
                  <a:solidFill>
                    <a:srgbClr val="FF3399"/>
                  </a:solidFill>
                  <a:latin typeface="Times New Roman" pitchFamily="18" charset="0"/>
                </a:endParaRPr>
              </a:p>
            </p:txBody>
          </p:sp>
          <p:sp>
            <p:nvSpPr>
              <p:cNvPr id="74" name="Line 59"/>
              <p:cNvSpPr>
                <a:spLocks noChangeShapeType="1"/>
              </p:cNvSpPr>
              <p:nvPr/>
            </p:nvSpPr>
            <p:spPr bwMode="auto">
              <a:xfrm>
                <a:off x="2928" y="2323"/>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 name="Line 60"/>
              <p:cNvSpPr>
                <a:spLocks noChangeShapeType="1"/>
              </p:cNvSpPr>
              <p:nvPr/>
            </p:nvSpPr>
            <p:spPr bwMode="auto">
              <a:xfrm>
                <a:off x="2410" y="2334"/>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8" name="Group 61"/>
          <p:cNvGrpSpPr>
            <a:grpSpLocks/>
          </p:cNvGrpSpPr>
          <p:nvPr/>
        </p:nvGrpSpPr>
        <p:grpSpPr bwMode="auto">
          <a:xfrm>
            <a:off x="5476056" y="2543000"/>
            <a:ext cx="1828800" cy="965840"/>
            <a:chOff x="2208" y="2256"/>
            <a:chExt cx="1152" cy="1008"/>
          </a:xfrm>
        </p:grpSpPr>
        <p:grpSp>
          <p:nvGrpSpPr>
            <p:cNvPr id="79" name="Group 62"/>
            <p:cNvGrpSpPr>
              <a:grpSpLocks/>
            </p:cNvGrpSpPr>
            <p:nvPr/>
          </p:nvGrpSpPr>
          <p:grpSpPr bwMode="auto">
            <a:xfrm>
              <a:off x="2208" y="2256"/>
              <a:ext cx="1104" cy="1008"/>
              <a:chOff x="2208" y="2256"/>
              <a:chExt cx="1104" cy="1008"/>
            </a:xfrm>
          </p:grpSpPr>
          <p:sp>
            <p:nvSpPr>
              <p:cNvPr id="85" name="Rectangle 63"/>
              <p:cNvSpPr>
                <a:spLocks noChangeArrowheads="1"/>
              </p:cNvSpPr>
              <p:nvPr/>
            </p:nvSpPr>
            <p:spPr bwMode="auto">
              <a:xfrm>
                <a:off x="2208" y="2256"/>
                <a:ext cx="1104" cy="1008"/>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Text Box 64"/>
              <p:cNvSpPr txBox="1">
                <a:spLocks noChangeArrowheads="1"/>
              </p:cNvSpPr>
              <p:nvPr/>
            </p:nvSpPr>
            <p:spPr bwMode="auto">
              <a:xfrm>
                <a:off x="2414" y="2599"/>
                <a:ext cx="80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latin typeface="Times New Roman" pitchFamily="18" charset="0"/>
                  </a:rPr>
                  <a:t>64K×1</a:t>
                </a:r>
                <a:r>
                  <a:rPr lang="zh-CN" altLang="en-US" sz="2000" dirty="0">
                    <a:latin typeface="Times New Roman" pitchFamily="18" charset="0"/>
                  </a:rPr>
                  <a:t>位</a:t>
                </a:r>
              </a:p>
            </p:txBody>
          </p:sp>
        </p:grpSp>
        <p:sp>
          <p:nvSpPr>
            <p:cNvPr id="80" name="Text Box 65"/>
            <p:cNvSpPr txBox="1">
              <a:spLocks noChangeArrowheads="1"/>
            </p:cNvSpPr>
            <p:nvPr/>
          </p:nvSpPr>
          <p:spPr bwMode="auto">
            <a:xfrm>
              <a:off x="3036" y="2939"/>
              <a:ext cx="3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006600"/>
                  </a:solidFill>
                  <a:latin typeface="Times New Roman" pitchFamily="18" charset="0"/>
                </a:rPr>
                <a:t>I/O</a:t>
              </a:r>
            </a:p>
          </p:txBody>
        </p:sp>
        <p:grpSp>
          <p:nvGrpSpPr>
            <p:cNvPr id="81" name="Group 66"/>
            <p:cNvGrpSpPr>
              <a:grpSpLocks/>
            </p:cNvGrpSpPr>
            <p:nvPr/>
          </p:nvGrpSpPr>
          <p:grpSpPr bwMode="auto">
            <a:xfrm>
              <a:off x="2351" y="2265"/>
              <a:ext cx="811" cy="385"/>
              <a:chOff x="2351" y="2265"/>
              <a:chExt cx="811" cy="385"/>
            </a:xfrm>
          </p:grpSpPr>
          <p:sp>
            <p:nvSpPr>
              <p:cNvPr id="82" name="Text Box 67"/>
              <p:cNvSpPr txBox="1">
                <a:spLocks noChangeArrowheads="1"/>
              </p:cNvSpPr>
              <p:nvPr/>
            </p:nvSpPr>
            <p:spPr bwMode="auto">
              <a:xfrm>
                <a:off x="2351" y="2265"/>
                <a:ext cx="811" cy="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A50021"/>
                    </a:solidFill>
                    <a:latin typeface="Times New Roman" pitchFamily="18" charset="0"/>
                  </a:rPr>
                  <a:t>WE </a:t>
                </a:r>
                <a:r>
                  <a:rPr lang="en-US" altLang="zh-CN" sz="1800" dirty="0">
                    <a:latin typeface="Times New Roman" pitchFamily="18" charset="0"/>
                  </a:rPr>
                  <a:t>       </a:t>
                </a:r>
                <a:r>
                  <a:rPr lang="en-US" altLang="zh-CN" sz="1800" dirty="0" smtClean="0">
                    <a:solidFill>
                      <a:srgbClr val="FF3399"/>
                    </a:solidFill>
                    <a:latin typeface="Times New Roman" pitchFamily="18" charset="0"/>
                  </a:rPr>
                  <a:t>CS</a:t>
                </a:r>
                <a:endParaRPr lang="en-US" altLang="zh-CN" sz="1800" dirty="0">
                  <a:solidFill>
                    <a:srgbClr val="FF3399"/>
                  </a:solidFill>
                  <a:latin typeface="Times New Roman" pitchFamily="18" charset="0"/>
                </a:endParaRPr>
              </a:p>
            </p:txBody>
          </p:sp>
          <p:sp>
            <p:nvSpPr>
              <p:cNvPr id="83" name="Line 68"/>
              <p:cNvSpPr>
                <a:spLocks noChangeShapeType="1"/>
              </p:cNvSpPr>
              <p:nvPr/>
            </p:nvSpPr>
            <p:spPr bwMode="auto">
              <a:xfrm>
                <a:off x="2928" y="2313"/>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Line 69"/>
              <p:cNvSpPr>
                <a:spLocks noChangeShapeType="1"/>
              </p:cNvSpPr>
              <p:nvPr/>
            </p:nvSpPr>
            <p:spPr bwMode="auto">
              <a:xfrm>
                <a:off x="2410" y="2334"/>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87" name="Group 70"/>
          <p:cNvGrpSpPr>
            <a:grpSpLocks/>
          </p:cNvGrpSpPr>
          <p:nvPr/>
        </p:nvGrpSpPr>
        <p:grpSpPr bwMode="auto">
          <a:xfrm>
            <a:off x="5018856" y="2838384"/>
            <a:ext cx="1828800" cy="965840"/>
            <a:chOff x="2208" y="2256"/>
            <a:chExt cx="1152" cy="1008"/>
          </a:xfrm>
        </p:grpSpPr>
        <p:grpSp>
          <p:nvGrpSpPr>
            <p:cNvPr id="88" name="Group 71"/>
            <p:cNvGrpSpPr>
              <a:grpSpLocks/>
            </p:cNvGrpSpPr>
            <p:nvPr/>
          </p:nvGrpSpPr>
          <p:grpSpPr bwMode="auto">
            <a:xfrm>
              <a:off x="2208" y="2256"/>
              <a:ext cx="1104" cy="1008"/>
              <a:chOff x="2208" y="2256"/>
              <a:chExt cx="1104" cy="1008"/>
            </a:xfrm>
          </p:grpSpPr>
          <p:sp>
            <p:nvSpPr>
              <p:cNvPr id="94" name="Rectangle 72"/>
              <p:cNvSpPr>
                <a:spLocks noChangeArrowheads="1"/>
              </p:cNvSpPr>
              <p:nvPr/>
            </p:nvSpPr>
            <p:spPr bwMode="auto">
              <a:xfrm>
                <a:off x="2208" y="2256"/>
                <a:ext cx="1104" cy="1008"/>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 name="Text Box 73"/>
              <p:cNvSpPr txBox="1">
                <a:spLocks noChangeArrowheads="1"/>
              </p:cNvSpPr>
              <p:nvPr/>
            </p:nvSpPr>
            <p:spPr bwMode="auto">
              <a:xfrm>
                <a:off x="2414" y="2575"/>
                <a:ext cx="80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latin typeface="Times New Roman" pitchFamily="18" charset="0"/>
                  </a:rPr>
                  <a:t>64K×1</a:t>
                </a:r>
                <a:r>
                  <a:rPr lang="zh-CN" altLang="en-US" sz="2000" dirty="0">
                    <a:latin typeface="Times New Roman" pitchFamily="18" charset="0"/>
                  </a:rPr>
                  <a:t>位</a:t>
                </a:r>
              </a:p>
            </p:txBody>
          </p:sp>
        </p:grpSp>
        <p:sp>
          <p:nvSpPr>
            <p:cNvPr id="89" name="Text Box 74"/>
            <p:cNvSpPr txBox="1">
              <a:spLocks noChangeArrowheads="1"/>
            </p:cNvSpPr>
            <p:nvPr/>
          </p:nvSpPr>
          <p:spPr bwMode="auto">
            <a:xfrm>
              <a:off x="3036" y="2935"/>
              <a:ext cx="3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006600"/>
                  </a:solidFill>
                  <a:latin typeface="Times New Roman" pitchFamily="18" charset="0"/>
                </a:rPr>
                <a:t>I/O</a:t>
              </a:r>
            </a:p>
          </p:txBody>
        </p:sp>
        <p:grpSp>
          <p:nvGrpSpPr>
            <p:cNvPr id="90" name="Group 75"/>
            <p:cNvGrpSpPr>
              <a:grpSpLocks/>
            </p:cNvGrpSpPr>
            <p:nvPr/>
          </p:nvGrpSpPr>
          <p:grpSpPr bwMode="auto">
            <a:xfrm>
              <a:off x="2351" y="2265"/>
              <a:ext cx="811" cy="385"/>
              <a:chOff x="2351" y="2265"/>
              <a:chExt cx="811" cy="385"/>
            </a:xfrm>
          </p:grpSpPr>
          <p:sp>
            <p:nvSpPr>
              <p:cNvPr id="91" name="Text Box 76"/>
              <p:cNvSpPr txBox="1">
                <a:spLocks noChangeArrowheads="1"/>
              </p:cNvSpPr>
              <p:nvPr/>
            </p:nvSpPr>
            <p:spPr bwMode="auto">
              <a:xfrm>
                <a:off x="2351" y="2265"/>
                <a:ext cx="811" cy="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A50021"/>
                    </a:solidFill>
                    <a:latin typeface="Times New Roman" pitchFamily="18" charset="0"/>
                  </a:rPr>
                  <a:t>WE </a:t>
                </a:r>
                <a:r>
                  <a:rPr lang="en-US" altLang="zh-CN" sz="1800" dirty="0">
                    <a:latin typeface="Times New Roman" pitchFamily="18" charset="0"/>
                  </a:rPr>
                  <a:t>       </a:t>
                </a:r>
                <a:r>
                  <a:rPr lang="en-US" altLang="zh-CN" sz="1800" dirty="0" smtClean="0">
                    <a:solidFill>
                      <a:srgbClr val="FF3399"/>
                    </a:solidFill>
                    <a:latin typeface="Times New Roman" pitchFamily="18" charset="0"/>
                  </a:rPr>
                  <a:t>CS</a:t>
                </a:r>
                <a:endParaRPr lang="en-US" altLang="zh-CN" sz="1800" dirty="0">
                  <a:solidFill>
                    <a:srgbClr val="FF3399"/>
                  </a:solidFill>
                  <a:latin typeface="Times New Roman" pitchFamily="18" charset="0"/>
                </a:endParaRPr>
              </a:p>
            </p:txBody>
          </p:sp>
          <p:sp>
            <p:nvSpPr>
              <p:cNvPr id="92" name="Line 77"/>
              <p:cNvSpPr>
                <a:spLocks noChangeShapeType="1"/>
              </p:cNvSpPr>
              <p:nvPr/>
            </p:nvSpPr>
            <p:spPr bwMode="auto">
              <a:xfrm>
                <a:off x="2928" y="2323"/>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 name="Line 78"/>
              <p:cNvSpPr>
                <a:spLocks noChangeShapeType="1"/>
              </p:cNvSpPr>
              <p:nvPr/>
            </p:nvSpPr>
            <p:spPr bwMode="auto">
              <a:xfrm>
                <a:off x="2410" y="2335"/>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96" name="Group 79"/>
          <p:cNvGrpSpPr>
            <a:grpSpLocks/>
          </p:cNvGrpSpPr>
          <p:nvPr/>
        </p:nvGrpSpPr>
        <p:grpSpPr bwMode="auto">
          <a:xfrm>
            <a:off x="4561656" y="3154297"/>
            <a:ext cx="1828800" cy="965840"/>
            <a:chOff x="2208" y="2256"/>
            <a:chExt cx="1152" cy="1008"/>
          </a:xfrm>
        </p:grpSpPr>
        <p:grpSp>
          <p:nvGrpSpPr>
            <p:cNvPr id="97" name="Group 80"/>
            <p:cNvGrpSpPr>
              <a:grpSpLocks/>
            </p:cNvGrpSpPr>
            <p:nvPr/>
          </p:nvGrpSpPr>
          <p:grpSpPr bwMode="auto">
            <a:xfrm>
              <a:off x="2208" y="2256"/>
              <a:ext cx="1104" cy="1008"/>
              <a:chOff x="2208" y="2256"/>
              <a:chExt cx="1104" cy="1008"/>
            </a:xfrm>
          </p:grpSpPr>
          <p:sp>
            <p:nvSpPr>
              <p:cNvPr id="103" name="Rectangle 81"/>
              <p:cNvSpPr>
                <a:spLocks noChangeArrowheads="1"/>
              </p:cNvSpPr>
              <p:nvPr/>
            </p:nvSpPr>
            <p:spPr bwMode="auto">
              <a:xfrm>
                <a:off x="2208" y="2256"/>
                <a:ext cx="1104" cy="1008"/>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 name="Text Box 82"/>
              <p:cNvSpPr txBox="1">
                <a:spLocks noChangeArrowheads="1"/>
              </p:cNvSpPr>
              <p:nvPr/>
            </p:nvSpPr>
            <p:spPr bwMode="auto">
              <a:xfrm>
                <a:off x="2414" y="2621"/>
                <a:ext cx="80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latin typeface="Times New Roman" pitchFamily="18" charset="0"/>
                  </a:rPr>
                  <a:t>64K×1</a:t>
                </a:r>
                <a:r>
                  <a:rPr lang="zh-CN" altLang="en-US" sz="2000" dirty="0">
                    <a:latin typeface="Times New Roman" pitchFamily="18" charset="0"/>
                  </a:rPr>
                  <a:t>位</a:t>
                </a:r>
              </a:p>
            </p:txBody>
          </p:sp>
        </p:grpSp>
        <p:sp>
          <p:nvSpPr>
            <p:cNvPr id="98" name="Text Box 83"/>
            <p:cNvSpPr txBox="1">
              <a:spLocks noChangeArrowheads="1"/>
            </p:cNvSpPr>
            <p:nvPr/>
          </p:nvSpPr>
          <p:spPr bwMode="auto">
            <a:xfrm>
              <a:off x="3036" y="2921"/>
              <a:ext cx="3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006600"/>
                  </a:solidFill>
                  <a:latin typeface="Times New Roman" pitchFamily="18" charset="0"/>
                </a:rPr>
                <a:t>I/O</a:t>
              </a:r>
            </a:p>
          </p:txBody>
        </p:sp>
        <p:grpSp>
          <p:nvGrpSpPr>
            <p:cNvPr id="99" name="Group 84"/>
            <p:cNvGrpSpPr>
              <a:grpSpLocks/>
            </p:cNvGrpSpPr>
            <p:nvPr/>
          </p:nvGrpSpPr>
          <p:grpSpPr bwMode="auto">
            <a:xfrm>
              <a:off x="2351" y="2265"/>
              <a:ext cx="811" cy="385"/>
              <a:chOff x="2351" y="2265"/>
              <a:chExt cx="811" cy="385"/>
            </a:xfrm>
          </p:grpSpPr>
          <p:sp>
            <p:nvSpPr>
              <p:cNvPr id="100" name="Text Box 85"/>
              <p:cNvSpPr txBox="1">
                <a:spLocks noChangeArrowheads="1"/>
              </p:cNvSpPr>
              <p:nvPr/>
            </p:nvSpPr>
            <p:spPr bwMode="auto">
              <a:xfrm>
                <a:off x="2351" y="2265"/>
                <a:ext cx="811" cy="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A50021"/>
                    </a:solidFill>
                    <a:latin typeface="Times New Roman" pitchFamily="18" charset="0"/>
                  </a:rPr>
                  <a:t>WE </a:t>
                </a:r>
                <a:r>
                  <a:rPr lang="en-US" altLang="zh-CN" sz="1800" dirty="0">
                    <a:latin typeface="Times New Roman" pitchFamily="18" charset="0"/>
                  </a:rPr>
                  <a:t>       </a:t>
                </a:r>
                <a:r>
                  <a:rPr lang="en-US" altLang="zh-CN" sz="1800" dirty="0" smtClean="0">
                    <a:solidFill>
                      <a:srgbClr val="FF3399"/>
                    </a:solidFill>
                    <a:latin typeface="Times New Roman" pitchFamily="18" charset="0"/>
                  </a:rPr>
                  <a:t>CS</a:t>
                </a:r>
                <a:endParaRPr lang="en-US" altLang="zh-CN" sz="1800" dirty="0">
                  <a:solidFill>
                    <a:srgbClr val="FF3399"/>
                  </a:solidFill>
                  <a:latin typeface="Times New Roman" pitchFamily="18" charset="0"/>
                </a:endParaRPr>
              </a:p>
            </p:txBody>
          </p:sp>
          <p:sp>
            <p:nvSpPr>
              <p:cNvPr id="101" name="Line 86"/>
              <p:cNvSpPr>
                <a:spLocks noChangeShapeType="1"/>
              </p:cNvSpPr>
              <p:nvPr/>
            </p:nvSpPr>
            <p:spPr bwMode="auto">
              <a:xfrm>
                <a:off x="2928" y="2323"/>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Line 87"/>
              <p:cNvSpPr>
                <a:spLocks noChangeShapeType="1"/>
              </p:cNvSpPr>
              <p:nvPr/>
            </p:nvSpPr>
            <p:spPr bwMode="auto">
              <a:xfrm>
                <a:off x="2410" y="2319"/>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05" name="Group 88"/>
          <p:cNvGrpSpPr>
            <a:grpSpLocks/>
          </p:cNvGrpSpPr>
          <p:nvPr/>
        </p:nvGrpSpPr>
        <p:grpSpPr bwMode="auto">
          <a:xfrm>
            <a:off x="4104456" y="3457400"/>
            <a:ext cx="1828800" cy="965840"/>
            <a:chOff x="2208" y="2256"/>
            <a:chExt cx="1152" cy="1008"/>
          </a:xfrm>
        </p:grpSpPr>
        <p:grpSp>
          <p:nvGrpSpPr>
            <p:cNvPr id="106" name="Group 89"/>
            <p:cNvGrpSpPr>
              <a:grpSpLocks/>
            </p:cNvGrpSpPr>
            <p:nvPr/>
          </p:nvGrpSpPr>
          <p:grpSpPr bwMode="auto">
            <a:xfrm>
              <a:off x="2208" y="2256"/>
              <a:ext cx="1104" cy="1008"/>
              <a:chOff x="2208" y="2256"/>
              <a:chExt cx="1104" cy="1008"/>
            </a:xfrm>
          </p:grpSpPr>
          <p:sp>
            <p:nvSpPr>
              <p:cNvPr id="112" name="Rectangle 90"/>
              <p:cNvSpPr>
                <a:spLocks noChangeArrowheads="1"/>
              </p:cNvSpPr>
              <p:nvPr/>
            </p:nvSpPr>
            <p:spPr bwMode="auto">
              <a:xfrm>
                <a:off x="2208" y="2256"/>
                <a:ext cx="1104" cy="1008"/>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 name="Text Box 91"/>
              <p:cNvSpPr txBox="1">
                <a:spLocks noChangeArrowheads="1"/>
              </p:cNvSpPr>
              <p:nvPr/>
            </p:nvSpPr>
            <p:spPr bwMode="auto">
              <a:xfrm>
                <a:off x="2414" y="2621"/>
                <a:ext cx="80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latin typeface="Times New Roman" pitchFamily="18" charset="0"/>
                  </a:rPr>
                  <a:t>64K×1</a:t>
                </a:r>
                <a:r>
                  <a:rPr lang="zh-CN" altLang="en-US" sz="2000" dirty="0">
                    <a:latin typeface="Times New Roman" pitchFamily="18" charset="0"/>
                  </a:rPr>
                  <a:t>位</a:t>
                </a:r>
              </a:p>
            </p:txBody>
          </p:sp>
        </p:grpSp>
        <p:sp>
          <p:nvSpPr>
            <p:cNvPr id="107" name="Text Box 92"/>
            <p:cNvSpPr txBox="1">
              <a:spLocks noChangeArrowheads="1"/>
            </p:cNvSpPr>
            <p:nvPr/>
          </p:nvSpPr>
          <p:spPr bwMode="auto">
            <a:xfrm>
              <a:off x="3036" y="2922"/>
              <a:ext cx="3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006600"/>
                  </a:solidFill>
                  <a:latin typeface="Times New Roman" pitchFamily="18" charset="0"/>
                </a:rPr>
                <a:t>I/O</a:t>
              </a:r>
            </a:p>
          </p:txBody>
        </p:sp>
        <p:grpSp>
          <p:nvGrpSpPr>
            <p:cNvPr id="108" name="Group 93"/>
            <p:cNvGrpSpPr>
              <a:grpSpLocks/>
            </p:cNvGrpSpPr>
            <p:nvPr/>
          </p:nvGrpSpPr>
          <p:grpSpPr bwMode="auto">
            <a:xfrm>
              <a:off x="2351" y="2265"/>
              <a:ext cx="811" cy="385"/>
              <a:chOff x="2351" y="2265"/>
              <a:chExt cx="811" cy="385"/>
            </a:xfrm>
          </p:grpSpPr>
          <p:sp>
            <p:nvSpPr>
              <p:cNvPr id="109" name="Text Box 94"/>
              <p:cNvSpPr txBox="1">
                <a:spLocks noChangeArrowheads="1"/>
              </p:cNvSpPr>
              <p:nvPr/>
            </p:nvSpPr>
            <p:spPr bwMode="auto">
              <a:xfrm>
                <a:off x="2351" y="2265"/>
                <a:ext cx="811" cy="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A50021"/>
                    </a:solidFill>
                    <a:latin typeface="Times New Roman" pitchFamily="18" charset="0"/>
                  </a:rPr>
                  <a:t>WE </a:t>
                </a:r>
                <a:r>
                  <a:rPr lang="en-US" altLang="zh-CN" sz="1800" dirty="0">
                    <a:latin typeface="Times New Roman" pitchFamily="18" charset="0"/>
                  </a:rPr>
                  <a:t>       </a:t>
                </a:r>
                <a:r>
                  <a:rPr lang="en-US" altLang="zh-CN" sz="1800" dirty="0" smtClean="0">
                    <a:solidFill>
                      <a:srgbClr val="FF3399"/>
                    </a:solidFill>
                    <a:latin typeface="Times New Roman" pitchFamily="18" charset="0"/>
                  </a:rPr>
                  <a:t>CS</a:t>
                </a:r>
                <a:endParaRPr lang="en-US" altLang="zh-CN" sz="1800" dirty="0">
                  <a:solidFill>
                    <a:srgbClr val="FF3399"/>
                  </a:solidFill>
                  <a:latin typeface="Times New Roman" pitchFamily="18" charset="0"/>
                </a:endParaRPr>
              </a:p>
            </p:txBody>
          </p:sp>
          <p:sp>
            <p:nvSpPr>
              <p:cNvPr id="110" name="Line 95"/>
              <p:cNvSpPr>
                <a:spLocks noChangeShapeType="1"/>
              </p:cNvSpPr>
              <p:nvPr/>
            </p:nvSpPr>
            <p:spPr bwMode="auto">
              <a:xfrm>
                <a:off x="2928" y="2323"/>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 name="Line 96"/>
              <p:cNvSpPr>
                <a:spLocks noChangeShapeType="1"/>
              </p:cNvSpPr>
              <p:nvPr/>
            </p:nvSpPr>
            <p:spPr bwMode="auto">
              <a:xfrm>
                <a:off x="2410" y="2334"/>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23" name="Group 127"/>
          <p:cNvGrpSpPr>
            <a:grpSpLocks/>
          </p:cNvGrpSpPr>
          <p:nvPr/>
        </p:nvGrpSpPr>
        <p:grpSpPr bwMode="auto">
          <a:xfrm>
            <a:off x="4154385" y="980902"/>
            <a:ext cx="3802063" cy="2774951"/>
            <a:chOff x="2592" y="172"/>
            <a:chExt cx="2395" cy="1748"/>
          </a:xfrm>
        </p:grpSpPr>
        <p:grpSp>
          <p:nvGrpSpPr>
            <p:cNvPr id="124" name="Group 128"/>
            <p:cNvGrpSpPr>
              <a:grpSpLocks/>
            </p:cNvGrpSpPr>
            <p:nvPr/>
          </p:nvGrpSpPr>
          <p:grpSpPr bwMode="auto">
            <a:xfrm>
              <a:off x="2592" y="395"/>
              <a:ext cx="2129" cy="1525"/>
              <a:chOff x="2544" y="923"/>
              <a:chExt cx="2129" cy="1525"/>
            </a:xfrm>
          </p:grpSpPr>
          <p:sp>
            <p:nvSpPr>
              <p:cNvPr id="126" name="Line 129"/>
              <p:cNvSpPr>
                <a:spLocks noChangeShapeType="1"/>
              </p:cNvSpPr>
              <p:nvPr/>
            </p:nvSpPr>
            <p:spPr bwMode="auto">
              <a:xfrm>
                <a:off x="2544" y="2352"/>
                <a:ext cx="0" cy="96"/>
              </a:xfrm>
              <a:prstGeom prst="line">
                <a:avLst/>
              </a:prstGeom>
              <a:noFill/>
              <a:ln w="2857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7" name="Line 130"/>
              <p:cNvSpPr>
                <a:spLocks noChangeShapeType="1"/>
              </p:cNvSpPr>
              <p:nvPr/>
            </p:nvSpPr>
            <p:spPr bwMode="auto">
              <a:xfrm>
                <a:off x="4560" y="1008"/>
                <a:ext cx="0" cy="96"/>
              </a:xfrm>
              <a:prstGeom prst="line">
                <a:avLst/>
              </a:prstGeom>
              <a:noFill/>
              <a:ln w="2857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8" name="Line 131"/>
              <p:cNvSpPr>
                <a:spLocks noChangeShapeType="1"/>
              </p:cNvSpPr>
              <p:nvPr/>
            </p:nvSpPr>
            <p:spPr bwMode="auto">
              <a:xfrm flipH="1">
                <a:off x="2544" y="923"/>
                <a:ext cx="2129" cy="1437"/>
              </a:xfrm>
              <a:prstGeom prst="line">
                <a:avLst/>
              </a:prstGeom>
              <a:noFill/>
              <a:ln w="2857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9" name="Line 132"/>
              <p:cNvSpPr>
                <a:spLocks noChangeShapeType="1"/>
              </p:cNvSpPr>
              <p:nvPr/>
            </p:nvSpPr>
            <p:spPr bwMode="auto">
              <a:xfrm>
                <a:off x="4272" y="1200"/>
                <a:ext cx="0" cy="96"/>
              </a:xfrm>
              <a:prstGeom prst="line">
                <a:avLst/>
              </a:prstGeom>
              <a:noFill/>
              <a:ln w="2857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0" name="Line 133"/>
              <p:cNvSpPr>
                <a:spLocks noChangeShapeType="1"/>
              </p:cNvSpPr>
              <p:nvPr/>
            </p:nvSpPr>
            <p:spPr bwMode="auto">
              <a:xfrm>
                <a:off x="3984" y="1392"/>
                <a:ext cx="0" cy="96"/>
              </a:xfrm>
              <a:prstGeom prst="line">
                <a:avLst/>
              </a:prstGeom>
              <a:noFill/>
              <a:ln w="2857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1" name="Line 134"/>
              <p:cNvSpPr>
                <a:spLocks noChangeShapeType="1"/>
              </p:cNvSpPr>
              <p:nvPr/>
            </p:nvSpPr>
            <p:spPr bwMode="auto">
              <a:xfrm>
                <a:off x="3696" y="1584"/>
                <a:ext cx="0" cy="96"/>
              </a:xfrm>
              <a:prstGeom prst="line">
                <a:avLst/>
              </a:prstGeom>
              <a:noFill/>
              <a:ln w="2857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2" name="Line 135"/>
              <p:cNvSpPr>
                <a:spLocks noChangeShapeType="1"/>
              </p:cNvSpPr>
              <p:nvPr/>
            </p:nvSpPr>
            <p:spPr bwMode="auto">
              <a:xfrm>
                <a:off x="3408" y="1776"/>
                <a:ext cx="0" cy="96"/>
              </a:xfrm>
              <a:prstGeom prst="line">
                <a:avLst/>
              </a:prstGeom>
              <a:noFill/>
              <a:ln w="2857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 name="Line 136"/>
              <p:cNvSpPr>
                <a:spLocks noChangeShapeType="1"/>
              </p:cNvSpPr>
              <p:nvPr/>
            </p:nvSpPr>
            <p:spPr bwMode="auto">
              <a:xfrm>
                <a:off x="3120" y="1968"/>
                <a:ext cx="0" cy="96"/>
              </a:xfrm>
              <a:prstGeom prst="line">
                <a:avLst/>
              </a:prstGeom>
              <a:noFill/>
              <a:ln w="2857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4" name="Line 137"/>
              <p:cNvSpPr>
                <a:spLocks noChangeShapeType="1"/>
              </p:cNvSpPr>
              <p:nvPr/>
            </p:nvSpPr>
            <p:spPr bwMode="auto">
              <a:xfrm>
                <a:off x="2832" y="2160"/>
                <a:ext cx="0" cy="96"/>
              </a:xfrm>
              <a:prstGeom prst="line">
                <a:avLst/>
              </a:prstGeom>
              <a:noFill/>
              <a:ln w="2857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5" name="Text Box 138"/>
            <p:cNvSpPr txBox="1">
              <a:spLocks noChangeArrowheads="1"/>
            </p:cNvSpPr>
            <p:nvPr/>
          </p:nvSpPr>
          <p:spPr bwMode="auto">
            <a:xfrm>
              <a:off x="4505" y="172"/>
              <a:ext cx="48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zh-CN" altLang="en-US" sz="2000" dirty="0">
                  <a:solidFill>
                    <a:srgbClr val="CC3300"/>
                  </a:solidFill>
                  <a:latin typeface="Times New Roman" pitchFamily="18" charset="0"/>
                </a:rPr>
                <a:t>读</a:t>
              </a:r>
              <a:r>
                <a:rPr lang="en-US" altLang="zh-CN" sz="2000" dirty="0">
                  <a:solidFill>
                    <a:srgbClr val="CC3300"/>
                  </a:solidFill>
                  <a:latin typeface="Times New Roman" pitchFamily="18" charset="0"/>
                </a:rPr>
                <a:t>/</a:t>
              </a:r>
              <a:r>
                <a:rPr lang="zh-CN" altLang="en-US" sz="2000" dirty="0">
                  <a:solidFill>
                    <a:srgbClr val="CC3300"/>
                  </a:solidFill>
                  <a:latin typeface="Times New Roman" pitchFamily="18" charset="0"/>
                </a:rPr>
                <a:t>写</a:t>
              </a:r>
            </a:p>
          </p:txBody>
        </p:sp>
      </p:grpSp>
      <p:grpSp>
        <p:nvGrpSpPr>
          <p:cNvPr id="135" name="Group 139"/>
          <p:cNvGrpSpPr>
            <a:grpSpLocks/>
          </p:cNvGrpSpPr>
          <p:nvPr/>
        </p:nvGrpSpPr>
        <p:grpSpPr bwMode="auto">
          <a:xfrm>
            <a:off x="4946269" y="980903"/>
            <a:ext cx="3730627" cy="2774952"/>
            <a:chOff x="3210" y="172"/>
            <a:chExt cx="2350" cy="1748"/>
          </a:xfrm>
        </p:grpSpPr>
        <p:grpSp>
          <p:nvGrpSpPr>
            <p:cNvPr id="138" name="Group 141"/>
            <p:cNvGrpSpPr>
              <a:grpSpLocks/>
            </p:cNvGrpSpPr>
            <p:nvPr/>
          </p:nvGrpSpPr>
          <p:grpSpPr bwMode="auto">
            <a:xfrm>
              <a:off x="3210" y="385"/>
              <a:ext cx="2142" cy="1535"/>
              <a:chOff x="2538" y="913"/>
              <a:chExt cx="2142" cy="1535"/>
            </a:xfrm>
          </p:grpSpPr>
          <p:sp>
            <p:nvSpPr>
              <p:cNvPr id="140" name="Line 142"/>
              <p:cNvSpPr>
                <a:spLocks noChangeShapeType="1"/>
              </p:cNvSpPr>
              <p:nvPr/>
            </p:nvSpPr>
            <p:spPr bwMode="auto">
              <a:xfrm>
                <a:off x="2544" y="2352"/>
                <a:ext cx="0" cy="96"/>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1" name="Line 143"/>
              <p:cNvSpPr>
                <a:spLocks noChangeShapeType="1"/>
              </p:cNvSpPr>
              <p:nvPr/>
            </p:nvSpPr>
            <p:spPr bwMode="auto">
              <a:xfrm>
                <a:off x="4560" y="1008"/>
                <a:ext cx="0" cy="96"/>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2" name="Line 144"/>
              <p:cNvSpPr>
                <a:spLocks noChangeShapeType="1"/>
              </p:cNvSpPr>
              <p:nvPr/>
            </p:nvSpPr>
            <p:spPr bwMode="auto">
              <a:xfrm flipH="1">
                <a:off x="2538" y="913"/>
                <a:ext cx="2142" cy="1447"/>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3" name="Line 145"/>
              <p:cNvSpPr>
                <a:spLocks noChangeShapeType="1"/>
              </p:cNvSpPr>
              <p:nvPr/>
            </p:nvSpPr>
            <p:spPr bwMode="auto">
              <a:xfrm>
                <a:off x="4272" y="1200"/>
                <a:ext cx="0" cy="96"/>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4" name="Line 146"/>
              <p:cNvSpPr>
                <a:spLocks noChangeShapeType="1"/>
              </p:cNvSpPr>
              <p:nvPr/>
            </p:nvSpPr>
            <p:spPr bwMode="auto">
              <a:xfrm>
                <a:off x="3984" y="1392"/>
                <a:ext cx="0" cy="96"/>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5" name="Line 147"/>
              <p:cNvSpPr>
                <a:spLocks noChangeShapeType="1"/>
              </p:cNvSpPr>
              <p:nvPr/>
            </p:nvSpPr>
            <p:spPr bwMode="auto">
              <a:xfrm>
                <a:off x="3696" y="1584"/>
                <a:ext cx="0" cy="96"/>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6" name="Line 148"/>
              <p:cNvSpPr>
                <a:spLocks noChangeShapeType="1"/>
              </p:cNvSpPr>
              <p:nvPr/>
            </p:nvSpPr>
            <p:spPr bwMode="auto">
              <a:xfrm>
                <a:off x="3408" y="1776"/>
                <a:ext cx="0" cy="96"/>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7" name="Line 149"/>
              <p:cNvSpPr>
                <a:spLocks noChangeShapeType="1"/>
              </p:cNvSpPr>
              <p:nvPr/>
            </p:nvSpPr>
            <p:spPr bwMode="auto">
              <a:xfrm>
                <a:off x="3120" y="1968"/>
                <a:ext cx="0" cy="96"/>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8" name="Line 150"/>
              <p:cNvSpPr>
                <a:spLocks noChangeShapeType="1"/>
              </p:cNvSpPr>
              <p:nvPr/>
            </p:nvSpPr>
            <p:spPr bwMode="auto">
              <a:xfrm>
                <a:off x="2832" y="2160"/>
                <a:ext cx="0" cy="96"/>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37" name="Text Box 152"/>
            <p:cNvSpPr txBox="1">
              <a:spLocks noChangeArrowheads="1"/>
            </p:cNvSpPr>
            <p:nvPr/>
          </p:nvSpPr>
          <p:spPr bwMode="auto">
            <a:xfrm>
              <a:off x="5122" y="172"/>
              <a:ext cx="4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zh-CN" altLang="en-US" sz="2000" dirty="0">
                  <a:solidFill>
                    <a:srgbClr val="FF66FF"/>
                  </a:solidFill>
                  <a:latin typeface="Times New Roman" pitchFamily="18" charset="0"/>
                </a:rPr>
                <a:t>片选</a:t>
              </a:r>
            </a:p>
          </p:txBody>
        </p:sp>
      </p:grpSp>
      <p:sp>
        <p:nvSpPr>
          <p:cNvPr id="149" name="Rectangle 153"/>
          <p:cNvSpPr>
            <a:spLocks noChangeArrowheads="1"/>
          </p:cNvSpPr>
          <p:nvPr/>
        </p:nvSpPr>
        <p:spPr bwMode="auto">
          <a:xfrm>
            <a:off x="540000" y="1124744"/>
            <a:ext cx="2031325" cy="5847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none" lIns="91440" tIns="45720" rIns="91440" bIns="45720" rtlCol="0" anchor="ctr" anchorCtr="0">
            <a:spAutoFit/>
          </a:bodyPr>
          <a:lstStyle/>
          <a:p>
            <a:pPr>
              <a:spcBef>
                <a:spcPct val="0"/>
              </a:spcBef>
            </a:pPr>
            <a:r>
              <a:rPr lang="en-US" altLang="zh-CN" sz="3200" dirty="0" smtClean="0">
                <a:latin typeface="黑体" pitchFamily="49" charset="-122"/>
                <a:ea typeface="黑体" pitchFamily="49" charset="-122"/>
                <a:cs typeface="Times New Roman" pitchFamily="18" charset="0"/>
              </a:rPr>
              <a:t>1</a:t>
            </a:r>
            <a:r>
              <a:rPr lang="zh-CN" altLang="zh-CN" sz="3200" dirty="0"/>
              <a:t>．</a:t>
            </a:r>
            <a:r>
              <a:rPr lang="zh-CN" altLang="en-US" sz="3200" dirty="0" smtClean="0">
                <a:latin typeface="黑体" pitchFamily="49" charset="-122"/>
                <a:ea typeface="黑体" pitchFamily="49" charset="-122"/>
                <a:cs typeface="Times New Roman" pitchFamily="18" charset="0"/>
              </a:rPr>
              <a:t>位</a:t>
            </a:r>
            <a:r>
              <a:rPr lang="zh-CN" altLang="en-US" sz="3200" dirty="0">
                <a:latin typeface="黑体" pitchFamily="49" charset="-122"/>
                <a:ea typeface="黑体" pitchFamily="49" charset="-122"/>
                <a:cs typeface="Times New Roman" pitchFamily="18" charset="0"/>
              </a:rPr>
              <a:t>扩展</a:t>
            </a:r>
          </a:p>
        </p:txBody>
      </p:sp>
      <p:sp>
        <p:nvSpPr>
          <p:cNvPr id="156" name="单圆角矩形 155"/>
          <p:cNvSpPr/>
          <p:nvPr/>
        </p:nvSpPr>
        <p:spPr>
          <a:xfrm flipV="1">
            <a:off x="568018" y="1844823"/>
            <a:ext cx="2948385" cy="1621200"/>
          </a:xfrm>
          <a:prstGeom prst="snipRoundRect">
            <a:avLst>
              <a:gd name="adj1" fmla="val 16667"/>
              <a:gd name="adj2" fmla="val 50000"/>
            </a:avLst>
          </a:prstGeom>
          <a:solidFill>
            <a:srgbClr val="CCECFF"/>
          </a:solidFill>
          <a:ln w="19050">
            <a:solidFill>
              <a:srgbClr val="CC00CC"/>
            </a:solidFill>
            <a:prstDash val="dash"/>
            <a:miter lim="800000"/>
            <a:headEnd/>
            <a:tailEnd/>
          </a:ln>
          <a:effectLst/>
        </p:spPr>
        <p:txBody>
          <a:bodyPr wrap="square">
            <a:spAutoFit/>
          </a:bodyPr>
          <a:lstStyle/>
          <a:p>
            <a:pPr>
              <a:spcBef>
                <a:spcPct val="30000"/>
              </a:spcBef>
            </a:pPr>
            <a:endParaRPr lang="zh-CN" altLang="en-US" sz="2400" dirty="0">
              <a:solidFill>
                <a:schemeClr val="tx1"/>
              </a:solidFill>
              <a:latin typeface="宋体" pitchFamily="2" charset="-122"/>
              <a:ea typeface="宋体" pitchFamily="2" charset="-122"/>
            </a:endParaRPr>
          </a:p>
        </p:txBody>
      </p:sp>
      <p:sp>
        <p:nvSpPr>
          <p:cNvPr id="150" name="Text Box 154"/>
          <p:cNvSpPr txBox="1">
            <a:spLocks noChangeArrowheads="1"/>
          </p:cNvSpPr>
          <p:nvPr/>
        </p:nvSpPr>
        <p:spPr bwMode="auto">
          <a:xfrm>
            <a:off x="611560" y="1844824"/>
            <a:ext cx="2791222" cy="1548116"/>
          </a:xfrm>
          <a:prstGeom prst="rect">
            <a:avLst/>
          </a:prstGeom>
          <a:noFill/>
          <a:ln w="19050">
            <a:noFill/>
            <a:prstDash val="dash"/>
            <a:miter lim="800000"/>
            <a:headEnd/>
            <a:tailEnd/>
          </a:ln>
          <a:effectLst/>
          <a:extLst/>
        </p:spPr>
        <p:txBody>
          <a:bodyPr wrap="square">
            <a:spAutoFit/>
          </a:bodyPr>
          <a:lstStyle>
            <a:defPPr>
              <a:defRPr lang="zh-CN"/>
            </a:defPPr>
            <a:lvl1pPr>
              <a:spcBef>
                <a:spcPct val="30000"/>
              </a:spcBef>
              <a:buFontTx/>
              <a:buNone/>
              <a:defRPr sz="2400">
                <a:latin typeface="宋体" pitchFamily="2" charset="-122"/>
                <a:ea typeface="宋体" pitchFamily="2" charset="-122"/>
              </a:defRPr>
            </a:lvl1pPr>
          </a:lstStyle>
          <a:p>
            <a:r>
              <a:rPr lang="zh-CN" altLang="zh-CN" sz="2200" dirty="0" smtClean="0"/>
              <a:t>连接方法</a:t>
            </a:r>
            <a:r>
              <a:rPr lang="zh-CN" altLang="en-US" sz="2200" dirty="0" smtClean="0"/>
              <a:t>：</a:t>
            </a:r>
            <a:endParaRPr lang="en-US" altLang="zh-CN" sz="2200" dirty="0" smtClean="0"/>
          </a:p>
          <a:p>
            <a:r>
              <a:rPr lang="zh-CN" altLang="en-US" sz="2200" dirty="0">
                <a:solidFill>
                  <a:srgbClr val="000066"/>
                </a:solidFill>
              </a:rPr>
              <a:t>　</a:t>
            </a:r>
            <a:r>
              <a:rPr lang="zh-CN" altLang="en-US" sz="2200" dirty="0" smtClean="0">
                <a:solidFill>
                  <a:srgbClr val="000066"/>
                </a:solidFill>
              </a:rPr>
              <a:t>　</a:t>
            </a:r>
            <a:r>
              <a:rPr lang="zh-CN" altLang="zh-CN" sz="2200" dirty="0" smtClean="0">
                <a:solidFill>
                  <a:srgbClr val="000066"/>
                </a:solidFill>
              </a:rPr>
              <a:t>地址</a:t>
            </a:r>
            <a:r>
              <a:rPr lang="zh-CN" altLang="zh-CN" sz="2200" dirty="0">
                <a:solidFill>
                  <a:srgbClr val="000066"/>
                </a:solidFill>
              </a:rPr>
              <a:t>线、</a:t>
            </a:r>
            <a:r>
              <a:rPr lang="zh-CN" altLang="zh-CN" sz="2200" dirty="0" smtClean="0">
                <a:solidFill>
                  <a:srgbClr val="000066"/>
                </a:solidFill>
              </a:rPr>
              <a:t>片选线</a:t>
            </a:r>
            <a:r>
              <a:rPr lang="zh-CN" altLang="zh-CN" sz="2200" dirty="0">
                <a:solidFill>
                  <a:srgbClr val="000066"/>
                </a:solidFill>
              </a:rPr>
              <a:t>、读</a:t>
            </a:r>
            <a:r>
              <a:rPr lang="en-US" altLang="zh-CN" sz="2200" dirty="0">
                <a:solidFill>
                  <a:srgbClr val="000066"/>
                </a:solidFill>
              </a:rPr>
              <a:t>/</a:t>
            </a:r>
            <a:r>
              <a:rPr lang="zh-CN" altLang="zh-CN" sz="2200" dirty="0">
                <a:solidFill>
                  <a:srgbClr val="000066"/>
                </a:solidFill>
              </a:rPr>
              <a:t>写信号线分别</a:t>
            </a:r>
            <a:r>
              <a:rPr lang="zh-CN" altLang="zh-CN" sz="2200" dirty="0" smtClean="0">
                <a:solidFill>
                  <a:srgbClr val="000066"/>
                </a:solidFill>
              </a:rPr>
              <a:t>并联</a:t>
            </a:r>
            <a:r>
              <a:rPr lang="zh-CN" altLang="en-US" sz="2200" dirty="0" smtClean="0">
                <a:solidFill>
                  <a:srgbClr val="000066"/>
                </a:solidFill>
              </a:rPr>
              <a:t>；</a:t>
            </a:r>
            <a:r>
              <a:rPr lang="zh-CN" altLang="zh-CN" sz="2200" dirty="0" smtClean="0">
                <a:solidFill>
                  <a:srgbClr val="000066"/>
                </a:solidFill>
              </a:rPr>
              <a:t>数据</a:t>
            </a:r>
            <a:r>
              <a:rPr lang="zh-CN" altLang="zh-CN" sz="2200" dirty="0">
                <a:solidFill>
                  <a:srgbClr val="000066"/>
                </a:solidFill>
              </a:rPr>
              <a:t>线</a:t>
            </a:r>
            <a:r>
              <a:rPr lang="zh-CN" altLang="zh-CN" sz="2200" dirty="0" smtClean="0">
                <a:solidFill>
                  <a:srgbClr val="000066"/>
                </a:solidFill>
              </a:rPr>
              <a:t>串联</a:t>
            </a:r>
            <a:endParaRPr lang="zh-CN" altLang="en-US" sz="2200" dirty="0">
              <a:solidFill>
                <a:srgbClr val="000066"/>
              </a:solidFill>
            </a:endParaRPr>
          </a:p>
        </p:txBody>
      </p:sp>
      <p:grpSp>
        <p:nvGrpSpPr>
          <p:cNvPr id="114" name="Group 97"/>
          <p:cNvGrpSpPr>
            <a:grpSpLocks/>
          </p:cNvGrpSpPr>
          <p:nvPr/>
        </p:nvGrpSpPr>
        <p:grpSpPr bwMode="auto">
          <a:xfrm>
            <a:off x="3647256" y="3760504"/>
            <a:ext cx="1828800" cy="965840"/>
            <a:chOff x="2208" y="2256"/>
            <a:chExt cx="1152" cy="1008"/>
          </a:xfrm>
        </p:grpSpPr>
        <p:grpSp>
          <p:nvGrpSpPr>
            <p:cNvPr id="115" name="Group 98"/>
            <p:cNvGrpSpPr>
              <a:grpSpLocks/>
            </p:cNvGrpSpPr>
            <p:nvPr/>
          </p:nvGrpSpPr>
          <p:grpSpPr bwMode="auto">
            <a:xfrm>
              <a:off x="2208" y="2256"/>
              <a:ext cx="1104" cy="1008"/>
              <a:chOff x="2208" y="2256"/>
              <a:chExt cx="1104" cy="1008"/>
            </a:xfrm>
          </p:grpSpPr>
          <p:sp>
            <p:nvSpPr>
              <p:cNvPr id="121" name="Rectangle 99"/>
              <p:cNvSpPr>
                <a:spLocks noChangeArrowheads="1"/>
              </p:cNvSpPr>
              <p:nvPr/>
            </p:nvSpPr>
            <p:spPr bwMode="auto">
              <a:xfrm>
                <a:off x="2208" y="2256"/>
                <a:ext cx="1104" cy="1008"/>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 name="Text Box 100"/>
              <p:cNvSpPr txBox="1">
                <a:spLocks noChangeArrowheads="1"/>
              </p:cNvSpPr>
              <p:nvPr/>
            </p:nvSpPr>
            <p:spPr bwMode="auto">
              <a:xfrm>
                <a:off x="2414" y="2622"/>
                <a:ext cx="80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latin typeface="Times New Roman" pitchFamily="18" charset="0"/>
                  </a:rPr>
                  <a:t>64K×1</a:t>
                </a:r>
                <a:r>
                  <a:rPr lang="zh-CN" altLang="en-US" sz="2000" dirty="0">
                    <a:latin typeface="Times New Roman" pitchFamily="18" charset="0"/>
                  </a:rPr>
                  <a:t>位</a:t>
                </a:r>
              </a:p>
            </p:txBody>
          </p:sp>
        </p:grpSp>
        <p:sp>
          <p:nvSpPr>
            <p:cNvPr id="116" name="Text Box 101"/>
            <p:cNvSpPr txBox="1">
              <a:spLocks noChangeArrowheads="1"/>
            </p:cNvSpPr>
            <p:nvPr/>
          </p:nvSpPr>
          <p:spPr bwMode="auto">
            <a:xfrm>
              <a:off x="3036" y="2923"/>
              <a:ext cx="3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006600"/>
                  </a:solidFill>
                  <a:latin typeface="Times New Roman" pitchFamily="18" charset="0"/>
                </a:rPr>
                <a:t>I/O</a:t>
              </a:r>
            </a:p>
          </p:txBody>
        </p:sp>
        <p:grpSp>
          <p:nvGrpSpPr>
            <p:cNvPr id="117" name="Group 102"/>
            <p:cNvGrpSpPr>
              <a:grpSpLocks/>
            </p:cNvGrpSpPr>
            <p:nvPr/>
          </p:nvGrpSpPr>
          <p:grpSpPr bwMode="auto">
            <a:xfrm>
              <a:off x="2351" y="2265"/>
              <a:ext cx="811" cy="385"/>
              <a:chOff x="2351" y="2265"/>
              <a:chExt cx="811" cy="385"/>
            </a:xfrm>
          </p:grpSpPr>
          <p:sp>
            <p:nvSpPr>
              <p:cNvPr id="118" name="Text Box 103"/>
              <p:cNvSpPr txBox="1">
                <a:spLocks noChangeArrowheads="1"/>
              </p:cNvSpPr>
              <p:nvPr/>
            </p:nvSpPr>
            <p:spPr bwMode="auto">
              <a:xfrm>
                <a:off x="2351" y="2265"/>
                <a:ext cx="811" cy="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A50021"/>
                    </a:solidFill>
                    <a:latin typeface="Times New Roman" pitchFamily="18" charset="0"/>
                  </a:rPr>
                  <a:t>WE </a:t>
                </a:r>
                <a:r>
                  <a:rPr lang="en-US" altLang="zh-CN" sz="1800" dirty="0">
                    <a:latin typeface="Times New Roman" pitchFamily="18" charset="0"/>
                  </a:rPr>
                  <a:t>       </a:t>
                </a:r>
                <a:r>
                  <a:rPr lang="en-US" altLang="zh-CN" sz="1800" dirty="0" smtClean="0">
                    <a:solidFill>
                      <a:srgbClr val="FF3399"/>
                    </a:solidFill>
                    <a:latin typeface="Times New Roman" pitchFamily="18" charset="0"/>
                  </a:rPr>
                  <a:t>CS</a:t>
                </a:r>
                <a:endParaRPr lang="en-US" altLang="zh-CN" sz="1800" dirty="0">
                  <a:solidFill>
                    <a:srgbClr val="FF3399"/>
                  </a:solidFill>
                  <a:latin typeface="Times New Roman" pitchFamily="18" charset="0"/>
                </a:endParaRPr>
              </a:p>
            </p:txBody>
          </p:sp>
          <p:sp>
            <p:nvSpPr>
              <p:cNvPr id="119" name="Line 104"/>
              <p:cNvSpPr>
                <a:spLocks noChangeShapeType="1"/>
              </p:cNvSpPr>
              <p:nvPr/>
            </p:nvSpPr>
            <p:spPr bwMode="auto">
              <a:xfrm>
                <a:off x="2928" y="2323"/>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 name="Line 105"/>
              <p:cNvSpPr>
                <a:spLocks noChangeShapeType="1"/>
              </p:cNvSpPr>
              <p:nvPr/>
            </p:nvSpPr>
            <p:spPr bwMode="auto">
              <a:xfrm>
                <a:off x="2410" y="2334"/>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Tree>
    <p:extLst>
      <p:ext uri="{BB962C8B-B14F-4D97-AF65-F5344CB8AC3E}">
        <p14:creationId xmlns:p14="http://schemas.microsoft.com/office/powerpoint/2010/main" val="448520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149"/>
                                        </p:tgtEl>
                                        <p:attrNameLst>
                                          <p:attrName>style.visibility</p:attrName>
                                        </p:attrNameLst>
                                      </p:cBhvr>
                                      <p:to>
                                        <p:strVal val="visible"/>
                                      </p:to>
                                    </p:set>
                                    <p:anim calcmode="lin" valueType="num">
                                      <p:cBhvr>
                                        <p:cTn id="7" dur="500" fill="hold"/>
                                        <p:tgtEl>
                                          <p:spTgt spid="149"/>
                                        </p:tgtEl>
                                        <p:attrNameLst>
                                          <p:attrName>ppt_x</p:attrName>
                                        </p:attrNameLst>
                                      </p:cBhvr>
                                      <p:tavLst>
                                        <p:tav tm="0">
                                          <p:val>
                                            <p:strVal val="#ppt_x-#ppt_w/2"/>
                                          </p:val>
                                        </p:tav>
                                        <p:tav tm="100000">
                                          <p:val>
                                            <p:strVal val="#ppt_x"/>
                                          </p:val>
                                        </p:tav>
                                      </p:tavLst>
                                    </p:anim>
                                    <p:anim calcmode="lin" valueType="num">
                                      <p:cBhvr>
                                        <p:cTn id="8" dur="500" fill="hold"/>
                                        <p:tgtEl>
                                          <p:spTgt spid="149"/>
                                        </p:tgtEl>
                                        <p:attrNameLst>
                                          <p:attrName>ppt_y</p:attrName>
                                        </p:attrNameLst>
                                      </p:cBhvr>
                                      <p:tavLst>
                                        <p:tav tm="0">
                                          <p:val>
                                            <p:strVal val="#ppt_y"/>
                                          </p:val>
                                        </p:tav>
                                        <p:tav tm="100000">
                                          <p:val>
                                            <p:strVal val="#ppt_y"/>
                                          </p:val>
                                        </p:tav>
                                      </p:tavLst>
                                    </p:anim>
                                    <p:anim calcmode="lin" valueType="num">
                                      <p:cBhvr>
                                        <p:cTn id="9" dur="500" fill="hold"/>
                                        <p:tgtEl>
                                          <p:spTgt spid="149"/>
                                        </p:tgtEl>
                                        <p:attrNameLst>
                                          <p:attrName>ppt_w</p:attrName>
                                        </p:attrNameLst>
                                      </p:cBhvr>
                                      <p:tavLst>
                                        <p:tav tm="0">
                                          <p:val>
                                            <p:fltVal val="0"/>
                                          </p:val>
                                        </p:tav>
                                        <p:tav tm="100000">
                                          <p:val>
                                            <p:strVal val="#ppt_w"/>
                                          </p:val>
                                        </p:tav>
                                      </p:tavLst>
                                    </p:anim>
                                    <p:anim calcmode="lin" valueType="num">
                                      <p:cBhvr>
                                        <p:cTn id="10" dur="500" fill="hold"/>
                                        <p:tgtEl>
                                          <p:spTgt spid="149"/>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0-#ppt_w/2"/>
                                          </p:val>
                                        </p:tav>
                                        <p:tav tm="100000">
                                          <p:val>
                                            <p:strVal val="#ppt_x"/>
                                          </p:val>
                                        </p:tav>
                                      </p:tavLst>
                                    </p:anim>
                                    <p:anim calcmode="lin" valueType="num">
                                      <p:cBhvr additive="base">
                                        <p:cTn id="16"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500" fill="hold"/>
                                        <p:tgtEl>
                                          <p:spTgt spid="60"/>
                                        </p:tgtEl>
                                        <p:attrNameLst>
                                          <p:attrName>ppt_x</p:attrName>
                                        </p:attrNameLst>
                                      </p:cBhvr>
                                      <p:tavLst>
                                        <p:tav tm="0">
                                          <p:val>
                                            <p:strVal val="0-#ppt_w/2"/>
                                          </p:val>
                                        </p:tav>
                                        <p:tav tm="100000">
                                          <p:val>
                                            <p:strVal val="#ppt_x"/>
                                          </p:val>
                                        </p:tav>
                                      </p:tavLst>
                                    </p:anim>
                                    <p:anim calcmode="lin" valueType="num">
                                      <p:cBhvr additive="base">
                                        <p:cTn id="22" dur="500" fill="hold"/>
                                        <p:tgtEl>
                                          <p:spTgt spid="60"/>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2" presetClass="entr" presetSubtype="8" fill="hold" nodeType="afterEffect">
                                  <p:stCondLst>
                                    <p:cond delay="0"/>
                                  </p:stCondLst>
                                  <p:childTnLst>
                                    <p:set>
                                      <p:cBhvr>
                                        <p:cTn id="25" dur="1" fill="hold">
                                          <p:stCondLst>
                                            <p:cond delay="0"/>
                                          </p:stCondLst>
                                        </p:cTn>
                                        <p:tgtEl>
                                          <p:spTgt spid="69"/>
                                        </p:tgtEl>
                                        <p:attrNameLst>
                                          <p:attrName>style.visibility</p:attrName>
                                        </p:attrNameLst>
                                      </p:cBhvr>
                                      <p:to>
                                        <p:strVal val="visible"/>
                                      </p:to>
                                    </p:set>
                                    <p:anim calcmode="lin" valueType="num">
                                      <p:cBhvr additive="base">
                                        <p:cTn id="26" dur="500" fill="hold"/>
                                        <p:tgtEl>
                                          <p:spTgt spid="69"/>
                                        </p:tgtEl>
                                        <p:attrNameLst>
                                          <p:attrName>ppt_x</p:attrName>
                                        </p:attrNameLst>
                                      </p:cBhvr>
                                      <p:tavLst>
                                        <p:tav tm="0">
                                          <p:val>
                                            <p:strVal val="0-#ppt_w/2"/>
                                          </p:val>
                                        </p:tav>
                                        <p:tav tm="100000">
                                          <p:val>
                                            <p:strVal val="#ppt_x"/>
                                          </p:val>
                                        </p:tav>
                                      </p:tavLst>
                                    </p:anim>
                                    <p:anim calcmode="lin" valueType="num">
                                      <p:cBhvr additive="base">
                                        <p:cTn id="27" dur="500" fill="hold"/>
                                        <p:tgtEl>
                                          <p:spTgt spid="69"/>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2" presetClass="entr" presetSubtype="8"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additive="base">
                                        <p:cTn id="31" dur="500" fill="hold"/>
                                        <p:tgtEl>
                                          <p:spTgt spid="78"/>
                                        </p:tgtEl>
                                        <p:attrNameLst>
                                          <p:attrName>ppt_x</p:attrName>
                                        </p:attrNameLst>
                                      </p:cBhvr>
                                      <p:tavLst>
                                        <p:tav tm="0">
                                          <p:val>
                                            <p:strVal val="0-#ppt_w/2"/>
                                          </p:val>
                                        </p:tav>
                                        <p:tav tm="100000">
                                          <p:val>
                                            <p:strVal val="#ppt_x"/>
                                          </p:val>
                                        </p:tav>
                                      </p:tavLst>
                                    </p:anim>
                                    <p:anim calcmode="lin" valueType="num">
                                      <p:cBhvr additive="base">
                                        <p:cTn id="32" dur="500" fill="hold"/>
                                        <p:tgtEl>
                                          <p:spTgt spid="78"/>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ntr" presetSubtype="8" fill="hold" nodeType="afterEffect">
                                  <p:stCondLst>
                                    <p:cond delay="0"/>
                                  </p:stCondLst>
                                  <p:childTnLst>
                                    <p:set>
                                      <p:cBhvr>
                                        <p:cTn id="35" dur="1" fill="hold">
                                          <p:stCondLst>
                                            <p:cond delay="0"/>
                                          </p:stCondLst>
                                        </p:cTn>
                                        <p:tgtEl>
                                          <p:spTgt spid="87"/>
                                        </p:tgtEl>
                                        <p:attrNameLst>
                                          <p:attrName>style.visibility</p:attrName>
                                        </p:attrNameLst>
                                      </p:cBhvr>
                                      <p:to>
                                        <p:strVal val="visible"/>
                                      </p:to>
                                    </p:set>
                                    <p:anim calcmode="lin" valueType="num">
                                      <p:cBhvr additive="base">
                                        <p:cTn id="36" dur="500" fill="hold"/>
                                        <p:tgtEl>
                                          <p:spTgt spid="87"/>
                                        </p:tgtEl>
                                        <p:attrNameLst>
                                          <p:attrName>ppt_x</p:attrName>
                                        </p:attrNameLst>
                                      </p:cBhvr>
                                      <p:tavLst>
                                        <p:tav tm="0">
                                          <p:val>
                                            <p:strVal val="0-#ppt_w/2"/>
                                          </p:val>
                                        </p:tav>
                                        <p:tav tm="100000">
                                          <p:val>
                                            <p:strVal val="#ppt_x"/>
                                          </p:val>
                                        </p:tav>
                                      </p:tavLst>
                                    </p:anim>
                                    <p:anim calcmode="lin" valueType="num">
                                      <p:cBhvr additive="base">
                                        <p:cTn id="37" dur="500" fill="hold"/>
                                        <p:tgtEl>
                                          <p:spTgt spid="87"/>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8" fill="hold" nodeType="afterEffect">
                                  <p:stCondLst>
                                    <p:cond delay="0"/>
                                  </p:stCondLst>
                                  <p:childTnLst>
                                    <p:set>
                                      <p:cBhvr>
                                        <p:cTn id="40" dur="1" fill="hold">
                                          <p:stCondLst>
                                            <p:cond delay="0"/>
                                          </p:stCondLst>
                                        </p:cTn>
                                        <p:tgtEl>
                                          <p:spTgt spid="96"/>
                                        </p:tgtEl>
                                        <p:attrNameLst>
                                          <p:attrName>style.visibility</p:attrName>
                                        </p:attrNameLst>
                                      </p:cBhvr>
                                      <p:to>
                                        <p:strVal val="visible"/>
                                      </p:to>
                                    </p:set>
                                    <p:anim calcmode="lin" valueType="num">
                                      <p:cBhvr additive="base">
                                        <p:cTn id="41" dur="500" fill="hold"/>
                                        <p:tgtEl>
                                          <p:spTgt spid="96"/>
                                        </p:tgtEl>
                                        <p:attrNameLst>
                                          <p:attrName>ppt_x</p:attrName>
                                        </p:attrNameLst>
                                      </p:cBhvr>
                                      <p:tavLst>
                                        <p:tav tm="0">
                                          <p:val>
                                            <p:strVal val="0-#ppt_w/2"/>
                                          </p:val>
                                        </p:tav>
                                        <p:tav tm="100000">
                                          <p:val>
                                            <p:strVal val="#ppt_x"/>
                                          </p:val>
                                        </p:tav>
                                      </p:tavLst>
                                    </p:anim>
                                    <p:anim calcmode="lin" valueType="num">
                                      <p:cBhvr additive="base">
                                        <p:cTn id="42" dur="500" fill="hold"/>
                                        <p:tgtEl>
                                          <p:spTgt spid="96"/>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2" presetClass="entr" presetSubtype="8" fill="hold" nodeType="afterEffect">
                                  <p:stCondLst>
                                    <p:cond delay="0"/>
                                  </p:stCondLst>
                                  <p:childTnLst>
                                    <p:set>
                                      <p:cBhvr>
                                        <p:cTn id="45" dur="1" fill="hold">
                                          <p:stCondLst>
                                            <p:cond delay="0"/>
                                          </p:stCondLst>
                                        </p:cTn>
                                        <p:tgtEl>
                                          <p:spTgt spid="105"/>
                                        </p:tgtEl>
                                        <p:attrNameLst>
                                          <p:attrName>style.visibility</p:attrName>
                                        </p:attrNameLst>
                                      </p:cBhvr>
                                      <p:to>
                                        <p:strVal val="visible"/>
                                      </p:to>
                                    </p:set>
                                    <p:anim calcmode="lin" valueType="num">
                                      <p:cBhvr additive="base">
                                        <p:cTn id="46" dur="500" fill="hold"/>
                                        <p:tgtEl>
                                          <p:spTgt spid="105"/>
                                        </p:tgtEl>
                                        <p:attrNameLst>
                                          <p:attrName>ppt_x</p:attrName>
                                        </p:attrNameLst>
                                      </p:cBhvr>
                                      <p:tavLst>
                                        <p:tav tm="0">
                                          <p:val>
                                            <p:strVal val="0-#ppt_w/2"/>
                                          </p:val>
                                        </p:tav>
                                        <p:tav tm="100000">
                                          <p:val>
                                            <p:strVal val="#ppt_x"/>
                                          </p:val>
                                        </p:tav>
                                      </p:tavLst>
                                    </p:anim>
                                    <p:anim calcmode="lin" valueType="num">
                                      <p:cBhvr additive="base">
                                        <p:cTn id="47" dur="500" fill="hold"/>
                                        <p:tgtEl>
                                          <p:spTgt spid="105"/>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 presetClass="entr" presetSubtype="8" fill="hold" nodeType="afterEffect">
                                  <p:stCondLst>
                                    <p:cond delay="0"/>
                                  </p:stCondLst>
                                  <p:childTnLst>
                                    <p:set>
                                      <p:cBhvr>
                                        <p:cTn id="50" dur="1" fill="hold">
                                          <p:stCondLst>
                                            <p:cond delay="0"/>
                                          </p:stCondLst>
                                        </p:cTn>
                                        <p:tgtEl>
                                          <p:spTgt spid="114"/>
                                        </p:tgtEl>
                                        <p:attrNameLst>
                                          <p:attrName>style.visibility</p:attrName>
                                        </p:attrNameLst>
                                      </p:cBhvr>
                                      <p:to>
                                        <p:strVal val="visible"/>
                                      </p:to>
                                    </p:set>
                                    <p:anim calcmode="lin" valueType="num">
                                      <p:cBhvr additive="base">
                                        <p:cTn id="51" dur="500" fill="hold"/>
                                        <p:tgtEl>
                                          <p:spTgt spid="114"/>
                                        </p:tgtEl>
                                        <p:attrNameLst>
                                          <p:attrName>ppt_x</p:attrName>
                                        </p:attrNameLst>
                                      </p:cBhvr>
                                      <p:tavLst>
                                        <p:tav tm="0">
                                          <p:val>
                                            <p:strVal val="0-#ppt_w/2"/>
                                          </p:val>
                                        </p:tav>
                                        <p:tav tm="100000">
                                          <p:val>
                                            <p:strVal val="#ppt_x"/>
                                          </p:val>
                                        </p:tav>
                                      </p:tavLst>
                                    </p:anim>
                                    <p:anim calcmode="lin" valueType="num">
                                      <p:cBhvr additive="base">
                                        <p:cTn id="52" dur="500" fill="hold"/>
                                        <p:tgtEl>
                                          <p:spTgt spid="114"/>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nodeType="click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fill="hold"/>
                                        <p:tgtEl>
                                          <p:spTgt spid="24"/>
                                        </p:tgtEl>
                                        <p:attrNameLst>
                                          <p:attrName>ppt_x</p:attrName>
                                        </p:attrNameLst>
                                      </p:cBhvr>
                                      <p:tavLst>
                                        <p:tav tm="0">
                                          <p:val>
                                            <p:strVal val="0-#ppt_w/2"/>
                                          </p:val>
                                        </p:tav>
                                        <p:tav tm="100000">
                                          <p:val>
                                            <p:strVal val="#ppt_x"/>
                                          </p:val>
                                        </p:tav>
                                      </p:tavLst>
                                    </p:anim>
                                    <p:anim calcmode="lin" valueType="num">
                                      <p:cBhvr additive="base">
                                        <p:cTn id="5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2" presetClass="entr" presetSubtype="1" fill="hold" nodeType="clickEffect">
                                  <p:stCondLst>
                                    <p:cond delay="0"/>
                                  </p:stCondLst>
                                  <p:childTnLst>
                                    <p:set>
                                      <p:cBhvr>
                                        <p:cTn id="62" dur="1" fill="hold">
                                          <p:stCondLst>
                                            <p:cond delay="0"/>
                                          </p:stCondLst>
                                        </p:cTn>
                                        <p:tgtEl>
                                          <p:spTgt spid="135"/>
                                        </p:tgtEl>
                                        <p:attrNameLst>
                                          <p:attrName>style.visibility</p:attrName>
                                        </p:attrNameLst>
                                      </p:cBhvr>
                                      <p:to>
                                        <p:strVal val="visible"/>
                                      </p:to>
                                    </p:set>
                                    <p:animEffect transition="in" filter="slide(fromTop)">
                                      <p:cBhvr>
                                        <p:cTn id="63" dur="500"/>
                                        <p:tgtEl>
                                          <p:spTgt spid="135"/>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1" fill="hold" nodeType="clickEffect">
                                  <p:stCondLst>
                                    <p:cond delay="0"/>
                                  </p:stCondLst>
                                  <p:childTnLst>
                                    <p:set>
                                      <p:cBhvr>
                                        <p:cTn id="67" dur="1" fill="hold">
                                          <p:stCondLst>
                                            <p:cond delay="0"/>
                                          </p:stCondLst>
                                        </p:cTn>
                                        <p:tgtEl>
                                          <p:spTgt spid="123"/>
                                        </p:tgtEl>
                                        <p:attrNameLst>
                                          <p:attrName>style.visibility</p:attrName>
                                        </p:attrNameLst>
                                      </p:cBhvr>
                                      <p:to>
                                        <p:strVal val="visible"/>
                                      </p:to>
                                    </p:set>
                                    <p:animEffect transition="in" filter="slide(fromTop)">
                                      <p:cBhvr>
                                        <p:cTn id="68" dur="500"/>
                                        <p:tgtEl>
                                          <p:spTgt spid="123"/>
                                        </p:tgtEl>
                                      </p:cBhvr>
                                    </p:animEffect>
                                  </p:childTnLst>
                                </p:cTn>
                              </p:par>
                            </p:childTnLst>
                          </p:cTn>
                        </p:par>
                      </p:childTnLst>
                    </p:cTn>
                  </p:par>
                  <p:par>
                    <p:cTn id="69" fill="hold">
                      <p:stCondLst>
                        <p:cond delay="indefinite"/>
                      </p:stCondLst>
                      <p:childTnLst>
                        <p:par>
                          <p:cTn id="70" fill="hold">
                            <p:stCondLst>
                              <p:cond delay="0"/>
                            </p:stCondLst>
                            <p:childTnLst>
                              <p:par>
                                <p:cTn id="71" presetID="18" presetClass="entr" presetSubtype="3" fill="hold" nodeType="click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strips(upRight)">
                                      <p:cBhvr>
                                        <p:cTn id="73" dur="500"/>
                                        <p:tgtEl>
                                          <p:spTgt spid="3"/>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150"/>
                                        </p:tgtEl>
                                        <p:attrNameLst>
                                          <p:attrName>style.visibility</p:attrName>
                                        </p:attrNameLst>
                                      </p:cBhvr>
                                      <p:to>
                                        <p:strVal val="visible"/>
                                      </p:to>
                                    </p:set>
                                    <p:animEffect transition="in" filter="blinds(horizontal)">
                                      <p:cBhvr>
                                        <p:cTn id="78" dur="500"/>
                                        <p:tgtEl>
                                          <p:spTgt spid="150"/>
                                        </p:tgtEl>
                                      </p:cBhvr>
                                    </p:animEffect>
                                  </p:childTnLst>
                                </p:cTn>
                              </p:par>
                              <p:par>
                                <p:cTn id="79" presetID="3" presetClass="entr" presetSubtype="10" fill="hold" grpId="0" nodeType="withEffect">
                                  <p:stCondLst>
                                    <p:cond delay="0"/>
                                  </p:stCondLst>
                                  <p:childTnLst>
                                    <p:set>
                                      <p:cBhvr>
                                        <p:cTn id="80" dur="1" fill="hold">
                                          <p:stCondLst>
                                            <p:cond delay="0"/>
                                          </p:stCondLst>
                                        </p:cTn>
                                        <p:tgtEl>
                                          <p:spTgt spid="156"/>
                                        </p:tgtEl>
                                        <p:attrNameLst>
                                          <p:attrName>style.visibility</p:attrName>
                                        </p:attrNameLst>
                                      </p:cBhvr>
                                      <p:to>
                                        <p:strVal val="visible"/>
                                      </p:to>
                                    </p:set>
                                    <p:animEffect transition="in" filter="blinds(horizontal)">
                                      <p:cBhvr>
                                        <p:cTn id="81"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autoUpdateAnimBg="0"/>
      <p:bldP spid="156" grpId="0" animBg="1"/>
      <p:bldP spid="15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2031325"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rPr>
              <a:t>2</a:t>
            </a:r>
            <a:r>
              <a:rPr lang="zh-CN" altLang="zh-CN" sz="3200" b="0" spc="0" dirty="0">
                <a:solidFill>
                  <a:schemeClr val="tx1"/>
                </a:solidFill>
                <a:latin typeface="黑体" pitchFamily="49" charset="-122"/>
                <a:ea typeface="黑体" pitchFamily="49" charset="-122"/>
              </a:rPr>
              <a:t>．字扩展</a:t>
            </a:r>
            <a:endParaRPr lang="zh-CN" altLang="en-US" sz="3200" b="0" spc="0" dirty="0">
              <a:solidFill>
                <a:schemeClr val="tx1"/>
              </a:solidFill>
              <a:latin typeface="黑体" pitchFamily="49" charset="-122"/>
              <a:ea typeface="黑体" pitchFamily="49" charset="-122"/>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3.4.2  </a:t>
            </a:r>
            <a:r>
              <a:rPr lang="zh-CN" altLang="zh-CN" dirty="0" smtClean="0"/>
              <a:t>存储器的容量扩展</a:t>
            </a:r>
            <a:endParaRPr lang="zh-CN" altLang="en-US" dirty="0"/>
          </a:p>
        </p:txBody>
      </p:sp>
      <p:grpSp>
        <p:nvGrpSpPr>
          <p:cNvPr id="5" name="Group 2"/>
          <p:cNvGrpSpPr>
            <a:grpSpLocks/>
          </p:cNvGrpSpPr>
          <p:nvPr/>
        </p:nvGrpSpPr>
        <p:grpSpPr bwMode="auto">
          <a:xfrm>
            <a:off x="2590800" y="1930243"/>
            <a:ext cx="5562600" cy="1039065"/>
            <a:chOff x="1632" y="816"/>
            <a:chExt cx="3504" cy="768"/>
          </a:xfrm>
        </p:grpSpPr>
        <p:sp>
          <p:nvSpPr>
            <p:cNvPr id="6" name="Line 3"/>
            <p:cNvSpPr>
              <a:spLocks noChangeShapeType="1"/>
            </p:cNvSpPr>
            <p:nvPr/>
          </p:nvSpPr>
          <p:spPr bwMode="auto">
            <a:xfrm>
              <a:off x="1632" y="816"/>
              <a:ext cx="3504" cy="0"/>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4"/>
            <p:cNvSpPr>
              <a:spLocks noChangeShapeType="1"/>
            </p:cNvSpPr>
            <p:nvPr/>
          </p:nvSpPr>
          <p:spPr bwMode="auto">
            <a:xfrm>
              <a:off x="5136" y="816"/>
              <a:ext cx="0" cy="768"/>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 name="Group 5"/>
          <p:cNvGrpSpPr>
            <a:grpSpLocks/>
          </p:cNvGrpSpPr>
          <p:nvPr/>
        </p:nvGrpSpPr>
        <p:grpSpPr bwMode="auto">
          <a:xfrm>
            <a:off x="2590800" y="2231043"/>
            <a:ext cx="4267200" cy="779299"/>
            <a:chOff x="1632" y="1008"/>
            <a:chExt cx="2688" cy="576"/>
          </a:xfrm>
        </p:grpSpPr>
        <p:sp>
          <p:nvSpPr>
            <p:cNvPr id="9" name="Line 6"/>
            <p:cNvSpPr>
              <a:spLocks noChangeShapeType="1"/>
            </p:cNvSpPr>
            <p:nvPr/>
          </p:nvSpPr>
          <p:spPr bwMode="auto">
            <a:xfrm>
              <a:off x="1632" y="1008"/>
              <a:ext cx="2688" cy="0"/>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 name="Line 7"/>
            <p:cNvSpPr>
              <a:spLocks noChangeShapeType="1"/>
            </p:cNvSpPr>
            <p:nvPr/>
          </p:nvSpPr>
          <p:spPr bwMode="auto">
            <a:xfrm>
              <a:off x="4320" y="1008"/>
              <a:ext cx="0" cy="576"/>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 name="Group 8"/>
          <p:cNvGrpSpPr>
            <a:grpSpLocks/>
          </p:cNvGrpSpPr>
          <p:nvPr/>
        </p:nvGrpSpPr>
        <p:grpSpPr bwMode="auto">
          <a:xfrm>
            <a:off x="2590800" y="2551373"/>
            <a:ext cx="2971800" cy="519533"/>
            <a:chOff x="1632" y="1200"/>
            <a:chExt cx="1872" cy="384"/>
          </a:xfrm>
        </p:grpSpPr>
        <p:sp>
          <p:nvSpPr>
            <p:cNvPr id="12" name="Line 9"/>
            <p:cNvSpPr>
              <a:spLocks noChangeShapeType="1"/>
            </p:cNvSpPr>
            <p:nvPr/>
          </p:nvSpPr>
          <p:spPr bwMode="auto">
            <a:xfrm>
              <a:off x="1632" y="1200"/>
              <a:ext cx="1872" cy="0"/>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Line 10"/>
            <p:cNvSpPr>
              <a:spLocks noChangeShapeType="1"/>
            </p:cNvSpPr>
            <p:nvPr/>
          </p:nvSpPr>
          <p:spPr bwMode="auto">
            <a:xfrm>
              <a:off x="3504" y="1200"/>
              <a:ext cx="0" cy="384"/>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4" name="Group 11"/>
          <p:cNvGrpSpPr>
            <a:grpSpLocks/>
          </p:cNvGrpSpPr>
          <p:nvPr/>
        </p:nvGrpSpPr>
        <p:grpSpPr bwMode="auto">
          <a:xfrm>
            <a:off x="2590800" y="2861567"/>
            <a:ext cx="1676400" cy="194825"/>
            <a:chOff x="1632" y="1440"/>
            <a:chExt cx="1056" cy="144"/>
          </a:xfrm>
        </p:grpSpPr>
        <p:sp>
          <p:nvSpPr>
            <p:cNvPr id="15" name="Line 12"/>
            <p:cNvSpPr>
              <a:spLocks noChangeShapeType="1"/>
            </p:cNvSpPr>
            <p:nvPr/>
          </p:nvSpPr>
          <p:spPr bwMode="auto">
            <a:xfrm>
              <a:off x="2688" y="1440"/>
              <a:ext cx="0" cy="144"/>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Line 13"/>
            <p:cNvSpPr>
              <a:spLocks noChangeShapeType="1"/>
            </p:cNvSpPr>
            <p:nvPr/>
          </p:nvSpPr>
          <p:spPr bwMode="auto">
            <a:xfrm>
              <a:off x="1632" y="1440"/>
              <a:ext cx="1056" cy="0"/>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 name="Group 19"/>
          <p:cNvGrpSpPr>
            <a:grpSpLocks/>
          </p:cNvGrpSpPr>
          <p:nvPr/>
        </p:nvGrpSpPr>
        <p:grpSpPr bwMode="auto">
          <a:xfrm>
            <a:off x="2555873" y="4104414"/>
            <a:ext cx="5140322" cy="336550"/>
            <a:chOff x="1610" y="2688"/>
            <a:chExt cx="3238" cy="212"/>
          </a:xfrm>
        </p:grpSpPr>
        <p:grpSp>
          <p:nvGrpSpPr>
            <p:cNvPr id="23" name="Group 20"/>
            <p:cNvGrpSpPr>
              <a:grpSpLocks/>
            </p:cNvGrpSpPr>
            <p:nvPr/>
          </p:nvGrpSpPr>
          <p:grpSpPr bwMode="auto">
            <a:xfrm>
              <a:off x="1610" y="2688"/>
              <a:ext cx="329" cy="212"/>
              <a:chOff x="2534" y="1935"/>
              <a:chExt cx="329" cy="212"/>
            </a:xfrm>
          </p:grpSpPr>
          <p:sp>
            <p:nvSpPr>
              <p:cNvPr id="25" name="Text Box 21"/>
              <p:cNvSpPr txBox="1">
                <a:spLocks noChangeArrowheads="1"/>
              </p:cNvSpPr>
              <p:nvPr/>
            </p:nvSpPr>
            <p:spPr bwMode="auto">
              <a:xfrm>
                <a:off x="2534" y="1935"/>
                <a:ext cx="32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a:solidFill>
                      <a:srgbClr val="A50021"/>
                    </a:solidFill>
                    <a:latin typeface="Times New Roman" pitchFamily="18" charset="0"/>
                  </a:rPr>
                  <a:t>WE</a:t>
                </a:r>
                <a:endParaRPr lang="en-US" altLang="zh-CN" sz="1600">
                  <a:solidFill>
                    <a:srgbClr val="FF3399"/>
                  </a:solidFill>
                  <a:latin typeface="Times New Roman" pitchFamily="18" charset="0"/>
                </a:endParaRPr>
              </a:p>
            </p:txBody>
          </p:sp>
          <p:sp>
            <p:nvSpPr>
              <p:cNvPr id="26" name="Line 22"/>
              <p:cNvSpPr>
                <a:spLocks noChangeShapeType="1"/>
              </p:cNvSpPr>
              <p:nvPr/>
            </p:nvSpPr>
            <p:spPr bwMode="auto">
              <a:xfrm>
                <a:off x="2578" y="1967"/>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4" name="Line 23"/>
            <p:cNvSpPr>
              <a:spLocks noChangeShapeType="1"/>
            </p:cNvSpPr>
            <p:nvPr/>
          </p:nvSpPr>
          <p:spPr bwMode="auto">
            <a:xfrm flipV="1">
              <a:off x="1968" y="2784"/>
              <a:ext cx="2880" cy="10"/>
            </a:xfrm>
            <a:prstGeom prst="line">
              <a:avLst/>
            </a:prstGeom>
            <a:noFill/>
            <a:ln w="2857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7" name="Group 24"/>
          <p:cNvGrpSpPr>
            <a:grpSpLocks/>
          </p:cNvGrpSpPr>
          <p:nvPr/>
        </p:nvGrpSpPr>
        <p:grpSpPr bwMode="auto">
          <a:xfrm>
            <a:off x="2546350" y="3126850"/>
            <a:ext cx="5149850" cy="963612"/>
            <a:chOff x="1604" y="1920"/>
            <a:chExt cx="3244" cy="607"/>
          </a:xfrm>
        </p:grpSpPr>
        <p:sp>
          <p:nvSpPr>
            <p:cNvPr id="28" name="Line 25"/>
            <p:cNvSpPr>
              <a:spLocks noChangeShapeType="1"/>
            </p:cNvSpPr>
            <p:nvPr/>
          </p:nvSpPr>
          <p:spPr bwMode="auto">
            <a:xfrm flipV="1">
              <a:off x="1968" y="2016"/>
              <a:ext cx="2880" cy="0"/>
            </a:xfrm>
            <a:prstGeom prst="line">
              <a:avLst/>
            </a:prstGeom>
            <a:noFill/>
            <a:ln w="2857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 name="Line 26"/>
            <p:cNvSpPr>
              <a:spLocks noChangeShapeType="1"/>
            </p:cNvSpPr>
            <p:nvPr/>
          </p:nvSpPr>
          <p:spPr bwMode="auto">
            <a:xfrm flipV="1">
              <a:off x="1968" y="2400"/>
              <a:ext cx="2880" cy="0"/>
            </a:xfrm>
            <a:prstGeom prst="line">
              <a:avLst/>
            </a:prstGeom>
            <a:noFill/>
            <a:ln w="2857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0" name="Group 27"/>
            <p:cNvGrpSpPr>
              <a:grpSpLocks/>
            </p:cNvGrpSpPr>
            <p:nvPr/>
          </p:nvGrpSpPr>
          <p:grpSpPr bwMode="auto">
            <a:xfrm>
              <a:off x="1604" y="1920"/>
              <a:ext cx="422" cy="607"/>
              <a:chOff x="1604" y="1920"/>
              <a:chExt cx="422" cy="607"/>
            </a:xfrm>
          </p:grpSpPr>
          <p:sp>
            <p:nvSpPr>
              <p:cNvPr id="31" name="Text Box 28"/>
              <p:cNvSpPr txBox="1">
                <a:spLocks noChangeArrowheads="1"/>
              </p:cNvSpPr>
              <p:nvPr/>
            </p:nvSpPr>
            <p:spPr bwMode="auto">
              <a:xfrm>
                <a:off x="1604" y="1920"/>
                <a:ext cx="364" cy="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0070C0"/>
                    </a:solidFill>
                    <a:latin typeface="Times New Roman" pitchFamily="18" charset="0"/>
                  </a:rPr>
                  <a:t>A13</a:t>
                </a:r>
              </a:p>
              <a:p>
                <a:pPr>
                  <a:spcBef>
                    <a:spcPct val="50000"/>
                  </a:spcBef>
                  <a:buFontTx/>
                  <a:buNone/>
                </a:pPr>
                <a:endParaRPr lang="en-US" altLang="zh-CN" sz="800" dirty="0">
                  <a:solidFill>
                    <a:srgbClr val="0070C0"/>
                  </a:solidFill>
                  <a:latin typeface="Times New Roman" pitchFamily="18" charset="0"/>
                </a:endParaRPr>
              </a:p>
              <a:p>
                <a:pPr>
                  <a:spcBef>
                    <a:spcPct val="50000"/>
                  </a:spcBef>
                  <a:buFontTx/>
                  <a:buNone/>
                </a:pPr>
                <a:r>
                  <a:rPr lang="en-US" altLang="zh-CN" sz="1800" dirty="0">
                    <a:solidFill>
                      <a:srgbClr val="0070C0"/>
                    </a:solidFill>
                    <a:latin typeface="Times New Roman" pitchFamily="18" charset="0"/>
                  </a:rPr>
                  <a:t>A0</a:t>
                </a:r>
              </a:p>
            </p:txBody>
          </p:sp>
          <p:sp>
            <p:nvSpPr>
              <p:cNvPr id="32" name="Text Box 29"/>
              <p:cNvSpPr txBox="1">
                <a:spLocks noChangeArrowheads="1"/>
              </p:cNvSpPr>
              <p:nvPr/>
            </p:nvSpPr>
            <p:spPr bwMode="auto">
              <a:xfrm>
                <a:off x="1680" y="2112"/>
                <a:ext cx="34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a:spcBef>
                    <a:spcPct val="50000"/>
                  </a:spcBef>
                  <a:buFontTx/>
                  <a:buNone/>
                </a:pPr>
                <a:r>
                  <a:rPr lang="en-US" altLang="zh-CN" sz="2400">
                    <a:solidFill>
                      <a:schemeClr val="accent2"/>
                    </a:solidFill>
                    <a:latin typeface="Times New Roman" pitchFamily="18" charset="0"/>
                  </a:rPr>
                  <a:t>…</a:t>
                </a:r>
              </a:p>
            </p:txBody>
          </p:sp>
        </p:grpSp>
      </p:grpSp>
      <p:sp>
        <p:nvSpPr>
          <p:cNvPr id="33" name="Text Box 35"/>
          <p:cNvSpPr txBox="1">
            <a:spLocks noChangeArrowheads="1"/>
          </p:cNvSpPr>
          <p:nvPr/>
        </p:nvSpPr>
        <p:spPr bwMode="auto">
          <a:xfrm>
            <a:off x="464458" y="5896987"/>
            <a:ext cx="8500030" cy="430887"/>
          </a:xfrm>
          <a:prstGeom prst="rect">
            <a:avLst/>
          </a:prstGeom>
          <a:solidFill>
            <a:srgbClr val="CCECFF"/>
          </a:solidFill>
          <a:ln w="19050">
            <a:solidFill>
              <a:srgbClr val="CC00CC"/>
            </a:solidFill>
            <a:prstDash val="dash"/>
            <a:miter lim="800000"/>
            <a:headEnd/>
            <a:tailEnd/>
          </a:ln>
          <a:effectLst/>
          <a:extLst/>
        </p:spPr>
        <p:txBody>
          <a:bodyPr wrap="square">
            <a:spAutoFit/>
          </a:bodyPr>
          <a:lstStyle>
            <a:defPPr>
              <a:defRPr lang="zh-CN"/>
            </a:defPPr>
            <a:lvl1pPr>
              <a:spcBef>
                <a:spcPct val="30000"/>
              </a:spcBef>
              <a:defRPr sz="2400">
                <a:latin typeface="宋体" pitchFamily="2" charset="-122"/>
                <a:ea typeface="宋体" pitchFamily="2" charset="-122"/>
              </a:defRPr>
            </a:lvl1pPr>
          </a:lstStyle>
          <a:p>
            <a:r>
              <a:rPr lang="zh-CN" altLang="zh-CN" sz="2200" dirty="0"/>
              <a:t>连接方法</a:t>
            </a:r>
            <a:r>
              <a:rPr lang="zh-CN" altLang="en-US" sz="2200" dirty="0"/>
              <a:t>：地址线</a:t>
            </a:r>
            <a:r>
              <a:rPr lang="zh-CN" altLang="en-US" sz="2200" dirty="0" smtClean="0"/>
              <a:t>、</a:t>
            </a:r>
            <a:r>
              <a:rPr lang="zh-CN" altLang="en-US" sz="2200" dirty="0"/>
              <a:t>数据</a:t>
            </a:r>
            <a:r>
              <a:rPr lang="zh-CN" altLang="en-US" sz="2200" dirty="0" smtClean="0"/>
              <a:t>线、读写</a:t>
            </a:r>
            <a:r>
              <a:rPr lang="zh-CN" altLang="en-US" sz="2200"/>
              <a:t>信号</a:t>
            </a:r>
            <a:r>
              <a:rPr lang="zh-CN" altLang="en-US" sz="2200" smtClean="0"/>
              <a:t>线</a:t>
            </a:r>
            <a:r>
              <a:rPr lang="zh-CN" altLang="en-US" sz="2200"/>
              <a:t>分别</a:t>
            </a:r>
            <a:r>
              <a:rPr lang="zh-CN" altLang="en-US" sz="2200" smtClean="0"/>
              <a:t>并联</a:t>
            </a:r>
            <a:r>
              <a:rPr lang="en-US" altLang="zh-CN" sz="2200" dirty="0"/>
              <a:t>,</a:t>
            </a:r>
            <a:r>
              <a:rPr lang="zh-CN" altLang="en-US" sz="2200" dirty="0"/>
              <a:t>片选线单独引出</a:t>
            </a:r>
          </a:p>
        </p:txBody>
      </p:sp>
      <p:grpSp>
        <p:nvGrpSpPr>
          <p:cNvPr id="34" name="Group 36"/>
          <p:cNvGrpSpPr>
            <a:grpSpLocks/>
          </p:cNvGrpSpPr>
          <p:nvPr/>
        </p:nvGrpSpPr>
        <p:grpSpPr bwMode="auto">
          <a:xfrm>
            <a:off x="647700" y="1768024"/>
            <a:ext cx="1974850" cy="1325516"/>
            <a:chOff x="408" y="1044"/>
            <a:chExt cx="1244" cy="860"/>
          </a:xfrm>
        </p:grpSpPr>
        <p:sp>
          <p:nvSpPr>
            <p:cNvPr id="35" name="Rectangle 37"/>
            <p:cNvSpPr>
              <a:spLocks noChangeArrowheads="1"/>
            </p:cNvSpPr>
            <p:nvPr/>
          </p:nvSpPr>
          <p:spPr bwMode="auto">
            <a:xfrm>
              <a:off x="960" y="1056"/>
              <a:ext cx="672" cy="816"/>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 name="Text Box 38"/>
            <p:cNvSpPr txBox="1">
              <a:spLocks noChangeArrowheads="1"/>
            </p:cNvSpPr>
            <p:nvPr/>
          </p:nvSpPr>
          <p:spPr bwMode="auto">
            <a:xfrm>
              <a:off x="1138" y="1051"/>
              <a:ext cx="278" cy="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80000"/>
                </a:lnSpc>
                <a:buFontTx/>
                <a:buNone/>
              </a:pPr>
              <a:r>
                <a:rPr lang="zh-CN" altLang="en-US" sz="2000" dirty="0">
                  <a:latin typeface="宋体" pitchFamily="2" charset="-122"/>
                  <a:ea typeface="宋体" pitchFamily="2" charset="-122"/>
                </a:rPr>
                <a:t>地</a:t>
              </a:r>
            </a:p>
            <a:p>
              <a:pPr>
                <a:lnSpc>
                  <a:spcPct val="80000"/>
                </a:lnSpc>
                <a:buFontTx/>
                <a:buNone/>
              </a:pPr>
              <a:r>
                <a:rPr lang="zh-CN" altLang="en-US" sz="2000" dirty="0">
                  <a:latin typeface="宋体" pitchFamily="2" charset="-122"/>
                  <a:ea typeface="宋体" pitchFamily="2" charset="-122"/>
                </a:rPr>
                <a:t>址</a:t>
              </a:r>
            </a:p>
            <a:p>
              <a:pPr>
                <a:lnSpc>
                  <a:spcPct val="80000"/>
                </a:lnSpc>
                <a:buFontTx/>
                <a:buNone/>
              </a:pPr>
              <a:r>
                <a:rPr lang="zh-CN" altLang="en-US" sz="2000" dirty="0">
                  <a:latin typeface="宋体" pitchFamily="2" charset="-122"/>
                  <a:ea typeface="宋体" pitchFamily="2" charset="-122"/>
                </a:rPr>
                <a:t>译</a:t>
              </a:r>
            </a:p>
            <a:p>
              <a:pPr>
                <a:lnSpc>
                  <a:spcPct val="80000"/>
                </a:lnSpc>
                <a:buFontTx/>
                <a:buNone/>
              </a:pPr>
              <a:r>
                <a:rPr lang="zh-CN" altLang="en-US" sz="2000" dirty="0">
                  <a:latin typeface="宋体" pitchFamily="2" charset="-122"/>
                  <a:ea typeface="宋体" pitchFamily="2" charset="-122"/>
                </a:rPr>
                <a:t>码</a:t>
              </a:r>
            </a:p>
            <a:p>
              <a:pPr>
                <a:lnSpc>
                  <a:spcPct val="80000"/>
                </a:lnSpc>
                <a:buFontTx/>
                <a:buNone/>
              </a:pPr>
              <a:r>
                <a:rPr lang="zh-CN" altLang="en-US" sz="2000" dirty="0">
                  <a:latin typeface="宋体" pitchFamily="2" charset="-122"/>
                  <a:ea typeface="宋体" pitchFamily="2" charset="-122"/>
                </a:rPr>
                <a:t>器</a:t>
              </a:r>
            </a:p>
          </p:txBody>
        </p:sp>
        <p:sp>
          <p:nvSpPr>
            <p:cNvPr id="37" name="Text Box 39"/>
            <p:cNvSpPr txBox="1">
              <a:spLocks noChangeArrowheads="1"/>
            </p:cNvSpPr>
            <p:nvPr/>
          </p:nvSpPr>
          <p:spPr bwMode="auto">
            <a:xfrm>
              <a:off x="1358" y="1044"/>
              <a:ext cx="294" cy="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15000"/>
                </a:spcBef>
                <a:buFontTx/>
                <a:buNone/>
              </a:pPr>
              <a:r>
                <a:rPr lang="en-US" altLang="zh-CN" sz="1800" dirty="0">
                  <a:solidFill>
                    <a:srgbClr val="0070C0"/>
                  </a:solidFill>
                  <a:latin typeface="Times New Roman" pitchFamily="18" charset="0"/>
                </a:rPr>
                <a:t>Y3</a:t>
              </a:r>
            </a:p>
            <a:p>
              <a:pPr>
                <a:spcBef>
                  <a:spcPct val="15000"/>
                </a:spcBef>
                <a:buFontTx/>
                <a:buNone/>
              </a:pPr>
              <a:r>
                <a:rPr lang="en-US" altLang="zh-CN" sz="1800" dirty="0">
                  <a:solidFill>
                    <a:srgbClr val="0070C0"/>
                  </a:solidFill>
                  <a:latin typeface="Times New Roman" pitchFamily="18" charset="0"/>
                </a:rPr>
                <a:t>Y2</a:t>
              </a:r>
            </a:p>
            <a:p>
              <a:pPr>
                <a:spcBef>
                  <a:spcPct val="15000"/>
                </a:spcBef>
                <a:buFontTx/>
                <a:buNone/>
              </a:pPr>
              <a:r>
                <a:rPr lang="en-US" altLang="zh-CN" sz="1800" dirty="0">
                  <a:solidFill>
                    <a:srgbClr val="0070C0"/>
                  </a:solidFill>
                  <a:latin typeface="Times New Roman" pitchFamily="18" charset="0"/>
                </a:rPr>
                <a:t>Y1</a:t>
              </a:r>
            </a:p>
            <a:p>
              <a:pPr>
                <a:spcBef>
                  <a:spcPct val="15000"/>
                </a:spcBef>
                <a:buFontTx/>
                <a:buNone/>
              </a:pPr>
              <a:r>
                <a:rPr lang="en-US" altLang="zh-CN" sz="1800" dirty="0">
                  <a:solidFill>
                    <a:srgbClr val="0070C0"/>
                  </a:solidFill>
                  <a:latin typeface="Times New Roman" pitchFamily="18" charset="0"/>
                </a:rPr>
                <a:t>Y0</a:t>
              </a:r>
            </a:p>
          </p:txBody>
        </p:sp>
        <p:sp>
          <p:nvSpPr>
            <p:cNvPr id="38" name="Text Box 40"/>
            <p:cNvSpPr txBox="1">
              <a:spLocks noChangeArrowheads="1"/>
            </p:cNvSpPr>
            <p:nvPr/>
          </p:nvSpPr>
          <p:spPr bwMode="auto">
            <a:xfrm>
              <a:off x="938" y="1234"/>
              <a:ext cx="160" cy="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15000"/>
                </a:spcBef>
                <a:buFontTx/>
                <a:buNone/>
              </a:pPr>
              <a:r>
                <a:rPr lang="en-US" altLang="zh-CN" sz="1800" dirty="0">
                  <a:solidFill>
                    <a:srgbClr val="0070C0"/>
                  </a:solidFill>
                  <a:latin typeface="Times New Roman" pitchFamily="18" charset="0"/>
                </a:rPr>
                <a:t>B</a:t>
              </a:r>
            </a:p>
            <a:p>
              <a:pPr>
                <a:spcBef>
                  <a:spcPct val="15000"/>
                </a:spcBef>
                <a:buFontTx/>
                <a:buNone/>
              </a:pPr>
              <a:r>
                <a:rPr lang="en-US" altLang="zh-CN" sz="1800" dirty="0">
                  <a:solidFill>
                    <a:srgbClr val="0070C0"/>
                  </a:solidFill>
                  <a:latin typeface="Times New Roman" pitchFamily="18" charset="0"/>
                </a:rPr>
                <a:t>A</a:t>
              </a:r>
            </a:p>
          </p:txBody>
        </p:sp>
        <p:sp>
          <p:nvSpPr>
            <p:cNvPr id="39" name="Text Box 41"/>
            <p:cNvSpPr txBox="1">
              <a:spLocks noChangeArrowheads="1"/>
            </p:cNvSpPr>
            <p:nvPr/>
          </p:nvSpPr>
          <p:spPr bwMode="auto">
            <a:xfrm>
              <a:off x="408" y="1239"/>
              <a:ext cx="364" cy="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15000"/>
                </a:spcBef>
                <a:buFontTx/>
                <a:buNone/>
              </a:pPr>
              <a:r>
                <a:rPr lang="en-US" altLang="zh-CN" sz="1800" dirty="0">
                  <a:solidFill>
                    <a:srgbClr val="0070C0"/>
                  </a:solidFill>
                  <a:latin typeface="Times New Roman" pitchFamily="18" charset="0"/>
                </a:rPr>
                <a:t>A15</a:t>
              </a:r>
            </a:p>
            <a:p>
              <a:pPr>
                <a:spcBef>
                  <a:spcPct val="15000"/>
                </a:spcBef>
                <a:buFontTx/>
                <a:buNone/>
              </a:pPr>
              <a:r>
                <a:rPr lang="en-US" altLang="zh-CN" sz="1800" dirty="0">
                  <a:solidFill>
                    <a:srgbClr val="0070C0"/>
                  </a:solidFill>
                  <a:latin typeface="Times New Roman" pitchFamily="18" charset="0"/>
                </a:rPr>
                <a:t>A14</a:t>
              </a:r>
            </a:p>
          </p:txBody>
        </p:sp>
        <p:sp>
          <p:nvSpPr>
            <p:cNvPr id="40" name="Line 42"/>
            <p:cNvSpPr>
              <a:spLocks noChangeShapeType="1"/>
            </p:cNvSpPr>
            <p:nvPr/>
          </p:nvSpPr>
          <p:spPr bwMode="auto">
            <a:xfrm>
              <a:off x="720" y="1344"/>
              <a:ext cx="240" cy="0"/>
            </a:xfrm>
            <a:prstGeom prst="line">
              <a:avLst/>
            </a:prstGeom>
            <a:noFill/>
            <a:ln w="28575">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Line 43"/>
            <p:cNvSpPr>
              <a:spLocks noChangeShapeType="1"/>
            </p:cNvSpPr>
            <p:nvPr/>
          </p:nvSpPr>
          <p:spPr bwMode="auto">
            <a:xfrm>
              <a:off x="720" y="1536"/>
              <a:ext cx="240" cy="0"/>
            </a:xfrm>
            <a:prstGeom prst="line">
              <a:avLst/>
            </a:prstGeom>
            <a:noFill/>
            <a:ln w="28575">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2" name="Group 44"/>
          <p:cNvGrpSpPr>
            <a:grpSpLocks/>
          </p:cNvGrpSpPr>
          <p:nvPr/>
        </p:nvGrpSpPr>
        <p:grpSpPr bwMode="auto">
          <a:xfrm>
            <a:off x="2576514" y="4478968"/>
            <a:ext cx="5957889" cy="1392238"/>
            <a:chOff x="1623" y="2976"/>
            <a:chExt cx="3753" cy="877"/>
          </a:xfrm>
        </p:grpSpPr>
        <p:grpSp>
          <p:nvGrpSpPr>
            <p:cNvPr id="43" name="Group 45"/>
            <p:cNvGrpSpPr>
              <a:grpSpLocks/>
            </p:cNvGrpSpPr>
            <p:nvPr/>
          </p:nvGrpSpPr>
          <p:grpSpPr bwMode="auto">
            <a:xfrm>
              <a:off x="1623" y="2981"/>
              <a:ext cx="3753" cy="872"/>
              <a:chOff x="1623" y="2981"/>
              <a:chExt cx="3753" cy="872"/>
            </a:xfrm>
          </p:grpSpPr>
          <p:sp>
            <p:nvSpPr>
              <p:cNvPr id="81" name="Text Box 46"/>
              <p:cNvSpPr txBox="1">
                <a:spLocks noChangeArrowheads="1"/>
              </p:cNvSpPr>
              <p:nvPr/>
            </p:nvSpPr>
            <p:spPr bwMode="auto">
              <a:xfrm>
                <a:off x="1623" y="2981"/>
                <a:ext cx="294" cy="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ts val="1800"/>
                  </a:spcBef>
                  <a:buFontTx/>
                  <a:buNone/>
                </a:pPr>
                <a:r>
                  <a:rPr lang="en-US" altLang="zh-CN" dirty="0">
                    <a:solidFill>
                      <a:srgbClr val="006600"/>
                    </a:solidFill>
                    <a:latin typeface="Times New Roman" pitchFamily="18" charset="0"/>
                  </a:rPr>
                  <a:t>D7</a:t>
                </a:r>
              </a:p>
              <a:p>
                <a:pPr>
                  <a:spcBef>
                    <a:spcPts val="1800"/>
                  </a:spcBef>
                  <a:buFontTx/>
                  <a:buNone/>
                </a:pPr>
                <a:r>
                  <a:rPr lang="en-US" altLang="zh-CN" dirty="0" smtClean="0">
                    <a:solidFill>
                      <a:srgbClr val="006600"/>
                    </a:solidFill>
                    <a:latin typeface="Times New Roman" pitchFamily="18" charset="0"/>
                  </a:rPr>
                  <a:t>…</a:t>
                </a:r>
                <a:endParaRPr lang="en-US" altLang="zh-CN" dirty="0">
                  <a:solidFill>
                    <a:srgbClr val="006600"/>
                  </a:solidFill>
                  <a:latin typeface="Times New Roman" pitchFamily="18" charset="0"/>
                </a:endParaRPr>
              </a:p>
              <a:p>
                <a:pPr>
                  <a:spcBef>
                    <a:spcPts val="1800"/>
                  </a:spcBef>
                  <a:buFontTx/>
                  <a:buNone/>
                </a:pPr>
                <a:r>
                  <a:rPr lang="en-US" altLang="zh-CN" dirty="0">
                    <a:solidFill>
                      <a:srgbClr val="006600"/>
                    </a:solidFill>
                    <a:latin typeface="Times New Roman" pitchFamily="18" charset="0"/>
                  </a:rPr>
                  <a:t>D0</a:t>
                </a:r>
              </a:p>
            </p:txBody>
          </p:sp>
          <p:grpSp>
            <p:nvGrpSpPr>
              <p:cNvPr id="82" name="Group 47"/>
              <p:cNvGrpSpPr>
                <a:grpSpLocks/>
              </p:cNvGrpSpPr>
              <p:nvPr/>
            </p:nvGrpSpPr>
            <p:grpSpPr bwMode="auto">
              <a:xfrm>
                <a:off x="1920" y="3072"/>
                <a:ext cx="3456" cy="672"/>
                <a:chOff x="1920" y="3072"/>
                <a:chExt cx="3456" cy="672"/>
              </a:xfrm>
            </p:grpSpPr>
            <p:sp>
              <p:nvSpPr>
                <p:cNvPr id="83" name="Line 48"/>
                <p:cNvSpPr>
                  <a:spLocks noChangeShapeType="1"/>
                </p:cNvSpPr>
                <p:nvPr/>
              </p:nvSpPr>
              <p:spPr bwMode="auto">
                <a:xfrm>
                  <a:off x="1920" y="3072"/>
                  <a:ext cx="3120"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Line 49"/>
                <p:cNvSpPr>
                  <a:spLocks noChangeShapeType="1"/>
                </p:cNvSpPr>
                <p:nvPr/>
              </p:nvSpPr>
              <p:spPr bwMode="auto">
                <a:xfrm>
                  <a:off x="1920" y="3168"/>
                  <a:ext cx="3168"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5" name="Line 50"/>
                <p:cNvSpPr>
                  <a:spLocks noChangeShapeType="1"/>
                </p:cNvSpPr>
                <p:nvPr/>
              </p:nvSpPr>
              <p:spPr bwMode="auto">
                <a:xfrm>
                  <a:off x="1920" y="3264"/>
                  <a:ext cx="3216"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Line 51"/>
                <p:cNvSpPr>
                  <a:spLocks noChangeShapeType="1"/>
                </p:cNvSpPr>
                <p:nvPr/>
              </p:nvSpPr>
              <p:spPr bwMode="auto">
                <a:xfrm>
                  <a:off x="1920" y="3360"/>
                  <a:ext cx="3264"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7" name="Line 52"/>
                <p:cNvSpPr>
                  <a:spLocks noChangeShapeType="1"/>
                </p:cNvSpPr>
                <p:nvPr/>
              </p:nvSpPr>
              <p:spPr bwMode="auto">
                <a:xfrm>
                  <a:off x="1920" y="3456"/>
                  <a:ext cx="3312"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8" name="Line 53"/>
                <p:cNvSpPr>
                  <a:spLocks noChangeShapeType="1"/>
                </p:cNvSpPr>
                <p:nvPr/>
              </p:nvSpPr>
              <p:spPr bwMode="auto">
                <a:xfrm>
                  <a:off x="1920" y="3552"/>
                  <a:ext cx="3360"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 name="Line 54"/>
                <p:cNvSpPr>
                  <a:spLocks noChangeShapeType="1"/>
                </p:cNvSpPr>
                <p:nvPr/>
              </p:nvSpPr>
              <p:spPr bwMode="auto">
                <a:xfrm>
                  <a:off x="1920" y="3648"/>
                  <a:ext cx="3408"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0" name="Line 55"/>
                <p:cNvSpPr>
                  <a:spLocks noChangeShapeType="1"/>
                </p:cNvSpPr>
                <p:nvPr/>
              </p:nvSpPr>
              <p:spPr bwMode="auto">
                <a:xfrm>
                  <a:off x="1920" y="3744"/>
                  <a:ext cx="3456"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44" name="Group 56"/>
            <p:cNvGrpSpPr>
              <a:grpSpLocks/>
            </p:cNvGrpSpPr>
            <p:nvPr/>
          </p:nvGrpSpPr>
          <p:grpSpPr bwMode="auto">
            <a:xfrm>
              <a:off x="2592" y="2976"/>
              <a:ext cx="2784" cy="768"/>
              <a:chOff x="2592" y="2976"/>
              <a:chExt cx="2784" cy="768"/>
            </a:xfrm>
          </p:grpSpPr>
          <p:grpSp>
            <p:nvGrpSpPr>
              <p:cNvPr id="45" name="Group 57"/>
              <p:cNvGrpSpPr>
                <a:grpSpLocks/>
              </p:cNvGrpSpPr>
              <p:nvPr/>
            </p:nvGrpSpPr>
            <p:grpSpPr bwMode="auto">
              <a:xfrm>
                <a:off x="5040" y="2976"/>
                <a:ext cx="336" cy="768"/>
                <a:chOff x="5040" y="2976"/>
                <a:chExt cx="336" cy="768"/>
              </a:xfrm>
            </p:grpSpPr>
            <p:sp>
              <p:nvSpPr>
                <p:cNvPr id="73" name="Line 58"/>
                <p:cNvSpPr>
                  <a:spLocks noChangeShapeType="1"/>
                </p:cNvSpPr>
                <p:nvPr/>
              </p:nvSpPr>
              <p:spPr bwMode="auto">
                <a:xfrm>
                  <a:off x="5376" y="2976"/>
                  <a:ext cx="0" cy="76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 name="Line 59"/>
                <p:cNvSpPr>
                  <a:spLocks noChangeShapeType="1"/>
                </p:cNvSpPr>
                <p:nvPr/>
              </p:nvSpPr>
              <p:spPr bwMode="auto">
                <a:xfrm>
                  <a:off x="5328" y="2976"/>
                  <a:ext cx="0" cy="67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 name="Line 60"/>
                <p:cNvSpPr>
                  <a:spLocks noChangeShapeType="1"/>
                </p:cNvSpPr>
                <p:nvPr/>
              </p:nvSpPr>
              <p:spPr bwMode="auto">
                <a:xfrm>
                  <a:off x="5280" y="2976"/>
                  <a:ext cx="0" cy="57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 name="Line 61"/>
                <p:cNvSpPr>
                  <a:spLocks noChangeShapeType="1"/>
                </p:cNvSpPr>
                <p:nvPr/>
              </p:nvSpPr>
              <p:spPr bwMode="auto">
                <a:xfrm>
                  <a:off x="5232" y="2976"/>
                  <a:ext cx="0" cy="48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 name="Line 62"/>
                <p:cNvSpPr>
                  <a:spLocks noChangeShapeType="1"/>
                </p:cNvSpPr>
                <p:nvPr/>
              </p:nvSpPr>
              <p:spPr bwMode="auto">
                <a:xfrm>
                  <a:off x="5184" y="2976"/>
                  <a:ext cx="0" cy="384"/>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8" name="Line 63"/>
                <p:cNvSpPr>
                  <a:spLocks noChangeShapeType="1"/>
                </p:cNvSpPr>
                <p:nvPr/>
              </p:nvSpPr>
              <p:spPr bwMode="auto">
                <a:xfrm>
                  <a:off x="5136" y="2976"/>
                  <a:ext cx="0" cy="28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9" name="Line 64"/>
                <p:cNvSpPr>
                  <a:spLocks noChangeShapeType="1"/>
                </p:cNvSpPr>
                <p:nvPr/>
              </p:nvSpPr>
              <p:spPr bwMode="auto">
                <a:xfrm>
                  <a:off x="5088" y="2976"/>
                  <a:ext cx="0" cy="19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 name="Line 65"/>
                <p:cNvSpPr>
                  <a:spLocks noChangeShapeType="1"/>
                </p:cNvSpPr>
                <p:nvPr/>
              </p:nvSpPr>
              <p:spPr bwMode="auto">
                <a:xfrm>
                  <a:off x="5040" y="2976"/>
                  <a:ext cx="0" cy="9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6" name="Group 66"/>
              <p:cNvGrpSpPr>
                <a:grpSpLocks/>
              </p:cNvGrpSpPr>
              <p:nvPr/>
            </p:nvGrpSpPr>
            <p:grpSpPr bwMode="auto">
              <a:xfrm>
                <a:off x="4224" y="2976"/>
                <a:ext cx="336" cy="768"/>
                <a:chOff x="5040" y="2976"/>
                <a:chExt cx="336" cy="768"/>
              </a:xfrm>
            </p:grpSpPr>
            <p:sp>
              <p:nvSpPr>
                <p:cNvPr id="65" name="Line 67"/>
                <p:cNvSpPr>
                  <a:spLocks noChangeShapeType="1"/>
                </p:cNvSpPr>
                <p:nvPr/>
              </p:nvSpPr>
              <p:spPr bwMode="auto">
                <a:xfrm>
                  <a:off x="5376" y="2976"/>
                  <a:ext cx="0" cy="76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 name="Line 68"/>
                <p:cNvSpPr>
                  <a:spLocks noChangeShapeType="1"/>
                </p:cNvSpPr>
                <p:nvPr/>
              </p:nvSpPr>
              <p:spPr bwMode="auto">
                <a:xfrm>
                  <a:off x="5328" y="2976"/>
                  <a:ext cx="0" cy="67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 name="Line 69"/>
                <p:cNvSpPr>
                  <a:spLocks noChangeShapeType="1"/>
                </p:cNvSpPr>
                <p:nvPr/>
              </p:nvSpPr>
              <p:spPr bwMode="auto">
                <a:xfrm>
                  <a:off x="5280" y="2976"/>
                  <a:ext cx="0" cy="57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Line 70"/>
                <p:cNvSpPr>
                  <a:spLocks noChangeShapeType="1"/>
                </p:cNvSpPr>
                <p:nvPr/>
              </p:nvSpPr>
              <p:spPr bwMode="auto">
                <a:xfrm>
                  <a:off x="5232" y="2976"/>
                  <a:ext cx="0" cy="48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 name="Line 71"/>
                <p:cNvSpPr>
                  <a:spLocks noChangeShapeType="1"/>
                </p:cNvSpPr>
                <p:nvPr/>
              </p:nvSpPr>
              <p:spPr bwMode="auto">
                <a:xfrm>
                  <a:off x="5184" y="2976"/>
                  <a:ext cx="0" cy="384"/>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Line 72"/>
                <p:cNvSpPr>
                  <a:spLocks noChangeShapeType="1"/>
                </p:cNvSpPr>
                <p:nvPr/>
              </p:nvSpPr>
              <p:spPr bwMode="auto">
                <a:xfrm>
                  <a:off x="5136" y="2976"/>
                  <a:ext cx="0" cy="28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 name="Line 73"/>
                <p:cNvSpPr>
                  <a:spLocks noChangeShapeType="1"/>
                </p:cNvSpPr>
                <p:nvPr/>
              </p:nvSpPr>
              <p:spPr bwMode="auto">
                <a:xfrm>
                  <a:off x="5088" y="2976"/>
                  <a:ext cx="0" cy="19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Line 74"/>
                <p:cNvSpPr>
                  <a:spLocks noChangeShapeType="1"/>
                </p:cNvSpPr>
                <p:nvPr/>
              </p:nvSpPr>
              <p:spPr bwMode="auto">
                <a:xfrm>
                  <a:off x="5040" y="2976"/>
                  <a:ext cx="0" cy="9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7" name="Group 75"/>
              <p:cNvGrpSpPr>
                <a:grpSpLocks/>
              </p:cNvGrpSpPr>
              <p:nvPr/>
            </p:nvGrpSpPr>
            <p:grpSpPr bwMode="auto">
              <a:xfrm>
                <a:off x="3408" y="2976"/>
                <a:ext cx="336" cy="768"/>
                <a:chOff x="5040" y="2976"/>
                <a:chExt cx="336" cy="768"/>
              </a:xfrm>
            </p:grpSpPr>
            <p:sp>
              <p:nvSpPr>
                <p:cNvPr id="57" name="Line 76"/>
                <p:cNvSpPr>
                  <a:spLocks noChangeShapeType="1"/>
                </p:cNvSpPr>
                <p:nvPr/>
              </p:nvSpPr>
              <p:spPr bwMode="auto">
                <a:xfrm>
                  <a:off x="5376" y="2976"/>
                  <a:ext cx="0" cy="76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Line 77"/>
                <p:cNvSpPr>
                  <a:spLocks noChangeShapeType="1"/>
                </p:cNvSpPr>
                <p:nvPr/>
              </p:nvSpPr>
              <p:spPr bwMode="auto">
                <a:xfrm>
                  <a:off x="5328" y="2976"/>
                  <a:ext cx="0" cy="67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 name="Line 78"/>
                <p:cNvSpPr>
                  <a:spLocks noChangeShapeType="1"/>
                </p:cNvSpPr>
                <p:nvPr/>
              </p:nvSpPr>
              <p:spPr bwMode="auto">
                <a:xfrm>
                  <a:off x="5280" y="2976"/>
                  <a:ext cx="0" cy="57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 name="Line 79"/>
                <p:cNvSpPr>
                  <a:spLocks noChangeShapeType="1"/>
                </p:cNvSpPr>
                <p:nvPr/>
              </p:nvSpPr>
              <p:spPr bwMode="auto">
                <a:xfrm>
                  <a:off x="5232" y="2976"/>
                  <a:ext cx="0" cy="48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 name="Line 80"/>
                <p:cNvSpPr>
                  <a:spLocks noChangeShapeType="1"/>
                </p:cNvSpPr>
                <p:nvPr/>
              </p:nvSpPr>
              <p:spPr bwMode="auto">
                <a:xfrm>
                  <a:off x="5184" y="2976"/>
                  <a:ext cx="0" cy="384"/>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 name="Line 81"/>
                <p:cNvSpPr>
                  <a:spLocks noChangeShapeType="1"/>
                </p:cNvSpPr>
                <p:nvPr/>
              </p:nvSpPr>
              <p:spPr bwMode="auto">
                <a:xfrm>
                  <a:off x="5136" y="2976"/>
                  <a:ext cx="0" cy="28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3" name="Line 82"/>
                <p:cNvSpPr>
                  <a:spLocks noChangeShapeType="1"/>
                </p:cNvSpPr>
                <p:nvPr/>
              </p:nvSpPr>
              <p:spPr bwMode="auto">
                <a:xfrm>
                  <a:off x="5088" y="2976"/>
                  <a:ext cx="0" cy="19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 name="Line 83"/>
                <p:cNvSpPr>
                  <a:spLocks noChangeShapeType="1"/>
                </p:cNvSpPr>
                <p:nvPr/>
              </p:nvSpPr>
              <p:spPr bwMode="auto">
                <a:xfrm>
                  <a:off x="5040" y="2976"/>
                  <a:ext cx="0" cy="9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8" name="Group 84"/>
              <p:cNvGrpSpPr>
                <a:grpSpLocks/>
              </p:cNvGrpSpPr>
              <p:nvPr/>
            </p:nvGrpSpPr>
            <p:grpSpPr bwMode="auto">
              <a:xfrm>
                <a:off x="2592" y="2976"/>
                <a:ext cx="336" cy="768"/>
                <a:chOff x="5040" y="2976"/>
                <a:chExt cx="336" cy="768"/>
              </a:xfrm>
            </p:grpSpPr>
            <p:sp>
              <p:nvSpPr>
                <p:cNvPr id="49" name="Line 85"/>
                <p:cNvSpPr>
                  <a:spLocks noChangeShapeType="1"/>
                </p:cNvSpPr>
                <p:nvPr/>
              </p:nvSpPr>
              <p:spPr bwMode="auto">
                <a:xfrm>
                  <a:off x="5376" y="2976"/>
                  <a:ext cx="0" cy="76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 name="Line 86"/>
                <p:cNvSpPr>
                  <a:spLocks noChangeShapeType="1"/>
                </p:cNvSpPr>
                <p:nvPr/>
              </p:nvSpPr>
              <p:spPr bwMode="auto">
                <a:xfrm>
                  <a:off x="5328" y="2976"/>
                  <a:ext cx="0" cy="67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Line 87"/>
                <p:cNvSpPr>
                  <a:spLocks noChangeShapeType="1"/>
                </p:cNvSpPr>
                <p:nvPr/>
              </p:nvSpPr>
              <p:spPr bwMode="auto">
                <a:xfrm>
                  <a:off x="5280" y="2976"/>
                  <a:ext cx="0" cy="57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 name="Line 88"/>
                <p:cNvSpPr>
                  <a:spLocks noChangeShapeType="1"/>
                </p:cNvSpPr>
                <p:nvPr/>
              </p:nvSpPr>
              <p:spPr bwMode="auto">
                <a:xfrm>
                  <a:off x="5232" y="2976"/>
                  <a:ext cx="0" cy="48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 name="Line 89"/>
                <p:cNvSpPr>
                  <a:spLocks noChangeShapeType="1"/>
                </p:cNvSpPr>
                <p:nvPr/>
              </p:nvSpPr>
              <p:spPr bwMode="auto">
                <a:xfrm>
                  <a:off x="5184" y="2976"/>
                  <a:ext cx="0" cy="384"/>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Line 90"/>
                <p:cNvSpPr>
                  <a:spLocks noChangeShapeType="1"/>
                </p:cNvSpPr>
                <p:nvPr/>
              </p:nvSpPr>
              <p:spPr bwMode="auto">
                <a:xfrm>
                  <a:off x="5136" y="2976"/>
                  <a:ext cx="0" cy="28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 name="Line 91"/>
                <p:cNvSpPr>
                  <a:spLocks noChangeShapeType="1"/>
                </p:cNvSpPr>
                <p:nvPr/>
              </p:nvSpPr>
              <p:spPr bwMode="auto">
                <a:xfrm>
                  <a:off x="5088" y="2976"/>
                  <a:ext cx="0" cy="19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 name="Line 92"/>
                <p:cNvSpPr>
                  <a:spLocks noChangeShapeType="1"/>
                </p:cNvSpPr>
                <p:nvPr/>
              </p:nvSpPr>
              <p:spPr bwMode="auto">
                <a:xfrm>
                  <a:off x="5040" y="2976"/>
                  <a:ext cx="0" cy="9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grpSp>
        <p:nvGrpSpPr>
          <p:cNvPr id="91" name="Group 94"/>
          <p:cNvGrpSpPr>
            <a:grpSpLocks/>
          </p:cNvGrpSpPr>
          <p:nvPr/>
        </p:nvGrpSpPr>
        <p:grpSpPr bwMode="auto">
          <a:xfrm>
            <a:off x="3787775" y="2969310"/>
            <a:ext cx="1165225" cy="1520944"/>
            <a:chOff x="2386" y="1584"/>
            <a:chExt cx="734" cy="1104"/>
          </a:xfrm>
        </p:grpSpPr>
        <p:grpSp>
          <p:nvGrpSpPr>
            <p:cNvPr id="92" name="Group 95"/>
            <p:cNvGrpSpPr>
              <a:grpSpLocks/>
            </p:cNvGrpSpPr>
            <p:nvPr/>
          </p:nvGrpSpPr>
          <p:grpSpPr bwMode="auto">
            <a:xfrm>
              <a:off x="2400" y="1584"/>
              <a:ext cx="672" cy="1104"/>
              <a:chOff x="2688" y="1872"/>
              <a:chExt cx="672" cy="1104"/>
            </a:xfrm>
          </p:grpSpPr>
          <p:sp>
            <p:nvSpPr>
              <p:cNvPr id="94" name="Rectangle 96"/>
              <p:cNvSpPr>
                <a:spLocks noChangeArrowheads="1"/>
              </p:cNvSpPr>
              <p:nvPr/>
            </p:nvSpPr>
            <p:spPr bwMode="auto">
              <a:xfrm>
                <a:off x="2688" y="1872"/>
                <a:ext cx="672" cy="1104"/>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5" name="Group 97"/>
              <p:cNvGrpSpPr>
                <a:grpSpLocks/>
              </p:cNvGrpSpPr>
              <p:nvPr/>
            </p:nvGrpSpPr>
            <p:grpSpPr bwMode="auto">
              <a:xfrm>
                <a:off x="2688" y="2668"/>
                <a:ext cx="329" cy="212"/>
                <a:chOff x="2605" y="1935"/>
                <a:chExt cx="329" cy="212"/>
              </a:xfrm>
            </p:grpSpPr>
            <p:sp>
              <p:nvSpPr>
                <p:cNvPr id="105" name="Text Box 98"/>
                <p:cNvSpPr txBox="1">
                  <a:spLocks noChangeArrowheads="1"/>
                </p:cNvSpPr>
                <p:nvPr/>
              </p:nvSpPr>
              <p:spPr bwMode="auto">
                <a:xfrm>
                  <a:off x="2605" y="1935"/>
                  <a:ext cx="32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a:solidFill>
                        <a:srgbClr val="A50021"/>
                      </a:solidFill>
                      <a:latin typeface="Times New Roman" pitchFamily="18" charset="0"/>
                    </a:rPr>
                    <a:t>WE</a:t>
                  </a:r>
                  <a:endParaRPr lang="en-US" altLang="zh-CN" sz="1600">
                    <a:solidFill>
                      <a:srgbClr val="FF3399"/>
                    </a:solidFill>
                    <a:latin typeface="Times New Roman" pitchFamily="18" charset="0"/>
                  </a:endParaRPr>
                </a:p>
              </p:txBody>
            </p:sp>
            <p:sp>
              <p:nvSpPr>
                <p:cNvPr id="106" name="Line 99"/>
                <p:cNvSpPr>
                  <a:spLocks noChangeShapeType="1"/>
                </p:cNvSpPr>
                <p:nvPr/>
              </p:nvSpPr>
              <p:spPr bwMode="auto">
                <a:xfrm>
                  <a:off x="2649" y="1977"/>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6" name="Group 100"/>
              <p:cNvGrpSpPr>
                <a:grpSpLocks/>
              </p:cNvGrpSpPr>
              <p:nvPr/>
            </p:nvGrpSpPr>
            <p:grpSpPr bwMode="auto">
              <a:xfrm>
                <a:off x="2843" y="1887"/>
                <a:ext cx="274" cy="213"/>
                <a:chOff x="1307" y="2511"/>
                <a:chExt cx="274" cy="213"/>
              </a:xfrm>
            </p:grpSpPr>
            <p:sp>
              <p:nvSpPr>
                <p:cNvPr id="104" name="Text Box 102"/>
                <p:cNvSpPr txBox="1">
                  <a:spLocks noChangeArrowheads="1"/>
                </p:cNvSpPr>
                <p:nvPr/>
              </p:nvSpPr>
              <p:spPr bwMode="auto">
                <a:xfrm>
                  <a:off x="1307" y="2511"/>
                  <a:ext cx="274"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FF3399"/>
                      </a:solidFill>
                      <a:latin typeface="Times New Roman" pitchFamily="18" charset="0"/>
                    </a:rPr>
                    <a:t>CS</a:t>
                  </a:r>
                  <a:endParaRPr lang="en-US" altLang="zh-CN" sz="1600" dirty="0">
                    <a:solidFill>
                      <a:srgbClr val="FFA3FF"/>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sp>
              <p:nvSpPr>
                <p:cNvPr id="103" name="Line 101"/>
                <p:cNvSpPr>
                  <a:spLocks noChangeShapeType="1"/>
                </p:cNvSpPr>
                <p:nvPr/>
              </p:nvSpPr>
              <p:spPr bwMode="auto">
                <a:xfrm>
                  <a:off x="1362" y="2555"/>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9" name="Text Box 107"/>
              <p:cNvSpPr txBox="1">
                <a:spLocks noChangeArrowheads="1"/>
              </p:cNvSpPr>
              <p:nvPr/>
            </p:nvSpPr>
            <p:spPr bwMode="auto">
              <a:xfrm>
                <a:off x="2891" y="2353"/>
                <a:ext cx="304"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latin typeface="Times New Roman" pitchFamily="18" charset="0"/>
                  </a:rPr>
                  <a:t>(1)</a:t>
                </a:r>
                <a:endParaRPr lang="en-US" altLang="zh-CN" sz="2000" dirty="0">
                  <a:latin typeface="Times New Roman" pitchFamily="18" charset="0"/>
                </a:endParaRPr>
              </a:p>
            </p:txBody>
          </p:sp>
        </p:grpSp>
        <p:sp>
          <p:nvSpPr>
            <p:cNvPr id="93" name="Text Box 109"/>
            <p:cNvSpPr txBox="1">
              <a:spLocks noChangeArrowheads="1"/>
            </p:cNvSpPr>
            <p:nvPr/>
          </p:nvSpPr>
          <p:spPr bwMode="auto">
            <a:xfrm>
              <a:off x="2386" y="1872"/>
              <a:ext cx="7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latin typeface="Times New Roman" pitchFamily="18" charset="0"/>
                </a:rPr>
                <a:t>16K×8</a:t>
              </a:r>
              <a:r>
                <a:rPr lang="zh-CN" altLang="en-US" sz="1800" dirty="0">
                  <a:latin typeface="Times New Roman" pitchFamily="18" charset="0"/>
                </a:rPr>
                <a:t>位</a:t>
              </a:r>
            </a:p>
          </p:txBody>
        </p:sp>
      </p:grpSp>
      <p:grpSp>
        <p:nvGrpSpPr>
          <p:cNvPr id="107" name="Group 110"/>
          <p:cNvGrpSpPr>
            <a:grpSpLocks/>
          </p:cNvGrpSpPr>
          <p:nvPr/>
        </p:nvGrpSpPr>
        <p:grpSpPr bwMode="auto">
          <a:xfrm>
            <a:off x="5083175" y="2969310"/>
            <a:ext cx="1165225" cy="1520944"/>
            <a:chOff x="3202" y="1584"/>
            <a:chExt cx="734" cy="1104"/>
          </a:xfrm>
        </p:grpSpPr>
        <p:grpSp>
          <p:nvGrpSpPr>
            <p:cNvPr id="108" name="Group 111"/>
            <p:cNvGrpSpPr>
              <a:grpSpLocks/>
            </p:cNvGrpSpPr>
            <p:nvPr/>
          </p:nvGrpSpPr>
          <p:grpSpPr bwMode="auto">
            <a:xfrm>
              <a:off x="3216" y="1584"/>
              <a:ext cx="672" cy="1104"/>
              <a:chOff x="2688" y="1872"/>
              <a:chExt cx="672" cy="1104"/>
            </a:xfrm>
          </p:grpSpPr>
          <p:sp>
            <p:nvSpPr>
              <p:cNvPr id="110" name="Rectangle 112"/>
              <p:cNvSpPr>
                <a:spLocks noChangeArrowheads="1"/>
              </p:cNvSpPr>
              <p:nvPr/>
            </p:nvSpPr>
            <p:spPr bwMode="auto">
              <a:xfrm>
                <a:off x="2688" y="1872"/>
                <a:ext cx="672" cy="1104"/>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1" name="Group 113"/>
              <p:cNvGrpSpPr>
                <a:grpSpLocks/>
              </p:cNvGrpSpPr>
              <p:nvPr/>
            </p:nvGrpSpPr>
            <p:grpSpPr bwMode="auto">
              <a:xfrm>
                <a:off x="2688" y="2668"/>
                <a:ext cx="329" cy="212"/>
                <a:chOff x="2605" y="1935"/>
                <a:chExt cx="329" cy="212"/>
              </a:xfrm>
            </p:grpSpPr>
            <p:sp>
              <p:nvSpPr>
                <p:cNvPr id="121" name="Text Box 114"/>
                <p:cNvSpPr txBox="1">
                  <a:spLocks noChangeArrowheads="1"/>
                </p:cNvSpPr>
                <p:nvPr/>
              </p:nvSpPr>
              <p:spPr bwMode="auto">
                <a:xfrm>
                  <a:off x="2605" y="1935"/>
                  <a:ext cx="32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a:solidFill>
                        <a:srgbClr val="A50021"/>
                      </a:solidFill>
                      <a:latin typeface="Times New Roman" pitchFamily="18" charset="0"/>
                    </a:rPr>
                    <a:t>WE</a:t>
                  </a:r>
                  <a:endParaRPr lang="en-US" altLang="zh-CN" sz="1600">
                    <a:solidFill>
                      <a:srgbClr val="FF3399"/>
                    </a:solidFill>
                    <a:latin typeface="Times New Roman" pitchFamily="18" charset="0"/>
                  </a:endParaRPr>
                </a:p>
              </p:txBody>
            </p:sp>
            <p:sp>
              <p:nvSpPr>
                <p:cNvPr id="122" name="Line 115"/>
                <p:cNvSpPr>
                  <a:spLocks noChangeShapeType="1"/>
                </p:cNvSpPr>
                <p:nvPr/>
              </p:nvSpPr>
              <p:spPr bwMode="auto">
                <a:xfrm>
                  <a:off x="2649" y="1977"/>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 name="Group 116"/>
              <p:cNvGrpSpPr>
                <a:grpSpLocks/>
              </p:cNvGrpSpPr>
              <p:nvPr/>
            </p:nvGrpSpPr>
            <p:grpSpPr bwMode="auto">
              <a:xfrm>
                <a:off x="2843" y="1887"/>
                <a:ext cx="274" cy="213"/>
                <a:chOff x="1307" y="2511"/>
                <a:chExt cx="274" cy="213"/>
              </a:xfrm>
            </p:grpSpPr>
            <p:sp>
              <p:nvSpPr>
                <p:cNvPr id="120" name="Text Box 118"/>
                <p:cNvSpPr txBox="1">
                  <a:spLocks noChangeArrowheads="1"/>
                </p:cNvSpPr>
                <p:nvPr/>
              </p:nvSpPr>
              <p:spPr bwMode="auto">
                <a:xfrm>
                  <a:off x="1307" y="2511"/>
                  <a:ext cx="274"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FF3399"/>
                      </a:solidFill>
                      <a:latin typeface="Times New Roman" pitchFamily="18" charset="0"/>
                    </a:rPr>
                    <a:t>CS</a:t>
                  </a:r>
                  <a:endParaRPr lang="en-US" altLang="zh-CN" sz="1600" dirty="0">
                    <a:solidFill>
                      <a:srgbClr val="FFA3FF"/>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sp>
              <p:nvSpPr>
                <p:cNvPr id="119" name="Line 117"/>
                <p:cNvSpPr>
                  <a:spLocks noChangeShapeType="1"/>
                </p:cNvSpPr>
                <p:nvPr/>
              </p:nvSpPr>
              <p:spPr bwMode="auto">
                <a:xfrm>
                  <a:off x="1362" y="2555"/>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5" name="Text Box 123"/>
              <p:cNvSpPr txBox="1">
                <a:spLocks noChangeArrowheads="1"/>
              </p:cNvSpPr>
              <p:nvPr/>
            </p:nvSpPr>
            <p:spPr bwMode="auto">
              <a:xfrm>
                <a:off x="2889" y="2333"/>
                <a:ext cx="304"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latin typeface="Times New Roman" pitchFamily="18" charset="0"/>
                  </a:rPr>
                  <a:t>(2)</a:t>
                </a:r>
                <a:endParaRPr lang="en-US" altLang="zh-CN" sz="2000" dirty="0">
                  <a:latin typeface="Times New Roman" pitchFamily="18" charset="0"/>
                </a:endParaRPr>
              </a:p>
            </p:txBody>
          </p:sp>
        </p:grpSp>
        <p:sp>
          <p:nvSpPr>
            <p:cNvPr id="109" name="Text Box 125"/>
            <p:cNvSpPr txBox="1">
              <a:spLocks noChangeArrowheads="1"/>
            </p:cNvSpPr>
            <p:nvPr/>
          </p:nvSpPr>
          <p:spPr bwMode="auto">
            <a:xfrm>
              <a:off x="3202" y="1872"/>
              <a:ext cx="7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latin typeface="Times New Roman" pitchFamily="18" charset="0"/>
                </a:rPr>
                <a:t>16K×8</a:t>
              </a:r>
              <a:r>
                <a:rPr lang="zh-CN" altLang="en-US" sz="1800" dirty="0">
                  <a:latin typeface="Times New Roman" pitchFamily="18" charset="0"/>
                </a:rPr>
                <a:t>位</a:t>
              </a:r>
            </a:p>
          </p:txBody>
        </p:sp>
      </p:grpSp>
      <p:grpSp>
        <p:nvGrpSpPr>
          <p:cNvPr id="123" name="Group 126"/>
          <p:cNvGrpSpPr>
            <a:grpSpLocks/>
          </p:cNvGrpSpPr>
          <p:nvPr/>
        </p:nvGrpSpPr>
        <p:grpSpPr bwMode="auto">
          <a:xfrm>
            <a:off x="6378575" y="2969310"/>
            <a:ext cx="1165225" cy="1520944"/>
            <a:chOff x="4018" y="1584"/>
            <a:chExt cx="734" cy="1104"/>
          </a:xfrm>
        </p:grpSpPr>
        <p:grpSp>
          <p:nvGrpSpPr>
            <p:cNvPr id="124" name="Group 127"/>
            <p:cNvGrpSpPr>
              <a:grpSpLocks/>
            </p:cNvGrpSpPr>
            <p:nvPr/>
          </p:nvGrpSpPr>
          <p:grpSpPr bwMode="auto">
            <a:xfrm>
              <a:off x="4032" y="1584"/>
              <a:ext cx="672" cy="1104"/>
              <a:chOff x="2688" y="1872"/>
              <a:chExt cx="672" cy="1104"/>
            </a:xfrm>
          </p:grpSpPr>
          <p:sp>
            <p:nvSpPr>
              <p:cNvPr id="126" name="Rectangle 128"/>
              <p:cNvSpPr>
                <a:spLocks noChangeArrowheads="1"/>
              </p:cNvSpPr>
              <p:nvPr/>
            </p:nvSpPr>
            <p:spPr bwMode="auto">
              <a:xfrm>
                <a:off x="2688" y="1872"/>
                <a:ext cx="672" cy="1104"/>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27" name="Group 129"/>
              <p:cNvGrpSpPr>
                <a:grpSpLocks/>
              </p:cNvGrpSpPr>
              <p:nvPr/>
            </p:nvGrpSpPr>
            <p:grpSpPr bwMode="auto">
              <a:xfrm>
                <a:off x="2688" y="2668"/>
                <a:ext cx="329" cy="212"/>
                <a:chOff x="2605" y="1935"/>
                <a:chExt cx="329" cy="212"/>
              </a:xfrm>
            </p:grpSpPr>
            <p:sp>
              <p:nvSpPr>
                <p:cNvPr id="137" name="Text Box 130"/>
                <p:cNvSpPr txBox="1">
                  <a:spLocks noChangeArrowheads="1"/>
                </p:cNvSpPr>
                <p:nvPr/>
              </p:nvSpPr>
              <p:spPr bwMode="auto">
                <a:xfrm>
                  <a:off x="2605" y="1935"/>
                  <a:ext cx="32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a:solidFill>
                        <a:srgbClr val="A50021"/>
                      </a:solidFill>
                      <a:latin typeface="Times New Roman" pitchFamily="18" charset="0"/>
                    </a:rPr>
                    <a:t>WE</a:t>
                  </a:r>
                  <a:endParaRPr lang="en-US" altLang="zh-CN" sz="1600">
                    <a:solidFill>
                      <a:srgbClr val="FF3399"/>
                    </a:solidFill>
                    <a:latin typeface="Times New Roman" pitchFamily="18" charset="0"/>
                  </a:endParaRPr>
                </a:p>
              </p:txBody>
            </p:sp>
            <p:sp>
              <p:nvSpPr>
                <p:cNvPr id="138" name="Line 131"/>
                <p:cNvSpPr>
                  <a:spLocks noChangeShapeType="1"/>
                </p:cNvSpPr>
                <p:nvPr/>
              </p:nvSpPr>
              <p:spPr bwMode="auto">
                <a:xfrm>
                  <a:off x="2649" y="1977"/>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28" name="Group 132"/>
              <p:cNvGrpSpPr>
                <a:grpSpLocks/>
              </p:cNvGrpSpPr>
              <p:nvPr/>
            </p:nvGrpSpPr>
            <p:grpSpPr bwMode="auto">
              <a:xfrm>
                <a:off x="2843" y="1887"/>
                <a:ext cx="274" cy="213"/>
                <a:chOff x="1307" y="2511"/>
                <a:chExt cx="274" cy="213"/>
              </a:xfrm>
            </p:grpSpPr>
            <p:sp>
              <p:nvSpPr>
                <p:cNvPr id="136" name="Text Box 134"/>
                <p:cNvSpPr txBox="1">
                  <a:spLocks noChangeArrowheads="1"/>
                </p:cNvSpPr>
                <p:nvPr/>
              </p:nvSpPr>
              <p:spPr bwMode="auto">
                <a:xfrm>
                  <a:off x="1307" y="2511"/>
                  <a:ext cx="274"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FF3399"/>
                      </a:solidFill>
                      <a:latin typeface="Times New Roman" pitchFamily="18" charset="0"/>
                    </a:rPr>
                    <a:t>CS</a:t>
                  </a:r>
                  <a:endParaRPr lang="en-US" altLang="zh-CN" sz="1600" dirty="0">
                    <a:solidFill>
                      <a:srgbClr val="FFA3FF"/>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sp>
              <p:nvSpPr>
                <p:cNvPr id="135" name="Line 133"/>
                <p:cNvSpPr>
                  <a:spLocks noChangeShapeType="1"/>
                </p:cNvSpPr>
                <p:nvPr/>
              </p:nvSpPr>
              <p:spPr bwMode="auto">
                <a:xfrm>
                  <a:off x="1362" y="2555"/>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31" name="Text Box 139"/>
              <p:cNvSpPr txBox="1">
                <a:spLocks noChangeArrowheads="1"/>
              </p:cNvSpPr>
              <p:nvPr/>
            </p:nvSpPr>
            <p:spPr bwMode="auto">
              <a:xfrm>
                <a:off x="2898" y="2353"/>
                <a:ext cx="304"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latin typeface="Times New Roman" pitchFamily="18" charset="0"/>
                  </a:rPr>
                  <a:t>(3)</a:t>
                </a:r>
                <a:endParaRPr lang="en-US" altLang="zh-CN" sz="2000" dirty="0">
                  <a:latin typeface="Times New Roman" pitchFamily="18" charset="0"/>
                </a:endParaRPr>
              </a:p>
            </p:txBody>
          </p:sp>
        </p:grpSp>
        <p:sp>
          <p:nvSpPr>
            <p:cNvPr id="125" name="Text Box 141"/>
            <p:cNvSpPr txBox="1">
              <a:spLocks noChangeArrowheads="1"/>
            </p:cNvSpPr>
            <p:nvPr/>
          </p:nvSpPr>
          <p:spPr bwMode="auto">
            <a:xfrm>
              <a:off x="4018" y="1872"/>
              <a:ext cx="7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a:latin typeface="Times New Roman" pitchFamily="18" charset="0"/>
                </a:rPr>
                <a:t>16K×8</a:t>
              </a:r>
              <a:r>
                <a:rPr lang="zh-CN" altLang="en-US" sz="1800">
                  <a:latin typeface="Times New Roman" pitchFamily="18" charset="0"/>
                </a:rPr>
                <a:t>位</a:t>
              </a:r>
            </a:p>
          </p:txBody>
        </p:sp>
      </p:grpSp>
      <p:grpSp>
        <p:nvGrpSpPr>
          <p:cNvPr id="139" name="Group 142"/>
          <p:cNvGrpSpPr>
            <a:grpSpLocks/>
          </p:cNvGrpSpPr>
          <p:nvPr/>
        </p:nvGrpSpPr>
        <p:grpSpPr bwMode="auto">
          <a:xfrm>
            <a:off x="7673975" y="2969309"/>
            <a:ext cx="1165225" cy="1500279"/>
            <a:chOff x="4834" y="1584"/>
            <a:chExt cx="734" cy="1089"/>
          </a:xfrm>
        </p:grpSpPr>
        <p:grpSp>
          <p:nvGrpSpPr>
            <p:cNvPr id="140" name="Group 143"/>
            <p:cNvGrpSpPr>
              <a:grpSpLocks/>
            </p:cNvGrpSpPr>
            <p:nvPr/>
          </p:nvGrpSpPr>
          <p:grpSpPr bwMode="auto">
            <a:xfrm>
              <a:off x="4848" y="1584"/>
              <a:ext cx="672" cy="1089"/>
              <a:chOff x="4848" y="1872"/>
              <a:chExt cx="672" cy="1104"/>
            </a:xfrm>
          </p:grpSpPr>
          <p:sp>
            <p:nvSpPr>
              <p:cNvPr id="142" name="Rectangle 144"/>
              <p:cNvSpPr>
                <a:spLocks noChangeArrowheads="1"/>
              </p:cNvSpPr>
              <p:nvPr/>
            </p:nvSpPr>
            <p:spPr bwMode="auto">
              <a:xfrm>
                <a:off x="4848" y="1872"/>
                <a:ext cx="672" cy="1104"/>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43" name="Group 145"/>
              <p:cNvGrpSpPr>
                <a:grpSpLocks/>
              </p:cNvGrpSpPr>
              <p:nvPr/>
            </p:nvGrpSpPr>
            <p:grpSpPr bwMode="auto">
              <a:xfrm>
                <a:off x="4848" y="2669"/>
                <a:ext cx="329" cy="215"/>
                <a:chOff x="2605" y="1936"/>
                <a:chExt cx="329" cy="215"/>
              </a:xfrm>
            </p:grpSpPr>
            <p:sp>
              <p:nvSpPr>
                <p:cNvPr id="153" name="Text Box 146"/>
                <p:cNvSpPr txBox="1">
                  <a:spLocks noChangeArrowheads="1"/>
                </p:cNvSpPr>
                <p:nvPr/>
              </p:nvSpPr>
              <p:spPr bwMode="auto">
                <a:xfrm>
                  <a:off x="2605" y="1936"/>
                  <a:ext cx="329" cy="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a:solidFill>
                        <a:srgbClr val="A50021"/>
                      </a:solidFill>
                      <a:latin typeface="Times New Roman" pitchFamily="18" charset="0"/>
                    </a:rPr>
                    <a:t>WE</a:t>
                  </a:r>
                  <a:endParaRPr lang="en-US" altLang="zh-CN" sz="1600">
                    <a:solidFill>
                      <a:srgbClr val="FF3399"/>
                    </a:solidFill>
                    <a:latin typeface="Times New Roman" pitchFamily="18" charset="0"/>
                  </a:endParaRPr>
                </a:p>
              </p:txBody>
            </p:sp>
            <p:sp>
              <p:nvSpPr>
                <p:cNvPr id="154" name="Line 147"/>
                <p:cNvSpPr>
                  <a:spLocks noChangeShapeType="1"/>
                </p:cNvSpPr>
                <p:nvPr/>
              </p:nvSpPr>
              <p:spPr bwMode="auto">
                <a:xfrm>
                  <a:off x="2649" y="1977"/>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44" name="Group 148"/>
              <p:cNvGrpSpPr>
                <a:grpSpLocks/>
              </p:cNvGrpSpPr>
              <p:nvPr/>
            </p:nvGrpSpPr>
            <p:grpSpPr bwMode="auto">
              <a:xfrm>
                <a:off x="5003" y="1887"/>
                <a:ext cx="274" cy="216"/>
                <a:chOff x="1307" y="2511"/>
                <a:chExt cx="274" cy="216"/>
              </a:xfrm>
            </p:grpSpPr>
            <p:sp>
              <p:nvSpPr>
                <p:cNvPr id="152" name="Text Box 150"/>
                <p:cNvSpPr txBox="1">
                  <a:spLocks noChangeArrowheads="1"/>
                </p:cNvSpPr>
                <p:nvPr/>
              </p:nvSpPr>
              <p:spPr bwMode="auto">
                <a:xfrm>
                  <a:off x="1307" y="2511"/>
                  <a:ext cx="274" cy="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FF3399"/>
                      </a:solidFill>
                      <a:latin typeface="Times New Roman" pitchFamily="18" charset="0"/>
                    </a:rPr>
                    <a:t>CS</a:t>
                  </a:r>
                  <a:endParaRPr lang="en-US" altLang="zh-CN" sz="1600" dirty="0">
                    <a:solidFill>
                      <a:srgbClr val="FFA3FF"/>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sp>
              <p:nvSpPr>
                <p:cNvPr id="151" name="Line 149"/>
                <p:cNvSpPr>
                  <a:spLocks noChangeShapeType="1"/>
                </p:cNvSpPr>
                <p:nvPr/>
              </p:nvSpPr>
              <p:spPr bwMode="auto">
                <a:xfrm>
                  <a:off x="1362" y="2555"/>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47" name="Text Box 155"/>
              <p:cNvSpPr txBox="1">
                <a:spLocks noChangeArrowheads="1"/>
              </p:cNvSpPr>
              <p:nvPr/>
            </p:nvSpPr>
            <p:spPr bwMode="auto">
              <a:xfrm>
                <a:off x="5049" y="2359"/>
                <a:ext cx="304" cy="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latin typeface="Times New Roman" pitchFamily="18" charset="0"/>
                  </a:rPr>
                  <a:t>(4)</a:t>
                </a:r>
                <a:endParaRPr lang="en-US" altLang="zh-CN" sz="2000" dirty="0">
                  <a:latin typeface="Times New Roman" pitchFamily="18" charset="0"/>
                </a:endParaRPr>
              </a:p>
            </p:txBody>
          </p:sp>
        </p:grpSp>
        <p:sp>
          <p:nvSpPr>
            <p:cNvPr id="141" name="Text Box 157"/>
            <p:cNvSpPr txBox="1">
              <a:spLocks noChangeArrowheads="1"/>
            </p:cNvSpPr>
            <p:nvPr/>
          </p:nvSpPr>
          <p:spPr bwMode="auto">
            <a:xfrm>
              <a:off x="4834" y="1872"/>
              <a:ext cx="7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a:latin typeface="Times New Roman" pitchFamily="18" charset="0"/>
                </a:rPr>
                <a:t>16K×8</a:t>
              </a:r>
              <a:r>
                <a:rPr lang="zh-CN" altLang="en-US" sz="1800">
                  <a:latin typeface="Times New Roman" pitchFamily="18" charset="0"/>
                </a:rPr>
                <a:t>位</a:t>
              </a:r>
            </a:p>
          </p:txBody>
        </p:sp>
      </p:grpSp>
    </p:spTree>
    <p:extLst>
      <p:ext uri="{BB962C8B-B14F-4D97-AF65-F5344CB8AC3E}">
        <p14:creationId xmlns:p14="http://schemas.microsoft.com/office/powerpoint/2010/main" val="3984180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1" fill="hold" nodeType="clickEffect">
                                  <p:stCondLst>
                                    <p:cond delay="0"/>
                                  </p:stCondLst>
                                  <p:childTnLst>
                                    <p:set>
                                      <p:cBhvr>
                                        <p:cTn id="14" dur="1" fill="hold">
                                          <p:stCondLst>
                                            <p:cond delay="0"/>
                                          </p:stCondLst>
                                        </p:cTn>
                                        <p:tgtEl>
                                          <p:spTgt spid="91"/>
                                        </p:tgtEl>
                                        <p:attrNameLst>
                                          <p:attrName>style.visibility</p:attrName>
                                        </p:attrNameLst>
                                      </p:cBhvr>
                                      <p:to>
                                        <p:strVal val="visible"/>
                                      </p:to>
                                    </p:set>
                                    <p:animEffect transition="in" filter="slide(fromTop)">
                                      <p:cBhvr>
                                        <p:cTn id="15" dur="500"/>
                                        <p:tgtEl>
                                          <p:spTgt spid="91"/>
                                        </p:tgtEl>
                                      </p:cBhvr>
                                    </p:animEffect>
                                  </p:childTnLst>
                                </p:cTn>
                              </p:par>
                            </p:childTnLst>
                          </p:cTn>
                        </p:par>
                        <p:par>
                          <p:cTn id="16" fill="hold">
                            <p:stCondLst>
                              <p:cond delay="500"/>
                            </p:stCondLst>
                            <p:childTnLst>
                              <p:par>
                                <p:cTn id="17" presetID="12" presetClass="entr" presetSubtype="1"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slide(fromTop)">
                                      <p:cBhvr>
                                        <p:cTn id="19" dur="500"/>
                                        <p:tgtEl>
                                          <p:spTgt spid="107"/>
                                        </p:tgtEl>
                                      </p:cBhvr>
                                    </p:animEffect>
                                  </p:childTnLst>
                                </p:cTn>
                              </p:par>
                            </p:childTnLst>
                          </p:cTn>
                        </p:par>
                        <p:par>
                          <p:cTn id="20" fill="hold">
                            <p:stCondLst>
                              <p:cond delay="1000"/>
                            </p:stCondLst>
                            <p:childTnLst>
                              <p:par>
                                <p:cTn id="21" presetID="12" presetClass="entr" presetSubtype="1" fill="hold" nodeType="afterEffect">
                                  <p:stCondLst>
                                    <p:cond delay="0"/>
                                  </p:stCondLst>
                                  <p:childTnLst>
                                    <p:set>
                                      <p:cBhvr>
                                        <p:cTn id="22" dur="1" fill="hold">
                                          <p:stCondLst>
                                            <p:cond delay="0"/>
                                          </p:stCondLst>
                                        </p:cTn>
                                        <p:tgtEl>
                                          <p:spTgt spid="123"/>
                                        </p:tgtEl>
                                        <p:attrNameLst>
                                          <p:attrName>style.visibility</p:attrName>
                                        </p:attrNameLst>
                                      </p:cBhvr>
                                      <p:to>
                                        <p:strVal val="visible"/>
                                      </p:to>
                                    </p:set>
                                    <p:animEffect transition="in" filter="slide(fromTop)">
                                      <p:cBhvr>
                                        <p:cTn id="23" dur="500"/>
                                        <p:tgtEl>
                                          <p:spTgt spid="123"/>
                                        </p:tgtEl>
                                      </p:cBhvr>
                                    </p:animEffect>
                                  </p:childTnLst>
                                </p:cTn>
                              </p:par>
                            </p:childTnLst>
                          </p:cTn>
                        </p:par>
                        <p:par>
                          <p:cTn id="24" fill="hold">
                            <p:stCondLst>
                              <p:cond delay="1500"/>
                            </p:stCondLst>
                            <p:childTnLst>
                              <p:par>
                                <p:cTn id="25" presetID="12" presetClass="entr" presetSubtype="1" fill="hold" nodeType="afterEffect">
                                  <p:stCondLst>
                                    <p:cond delay="0"/>
                                  </p:stCondLst>
                                  <p:childTnLst>
                                    <p:set>
                                      <p:cBhvr>
                                        <p:cTn id="26" dur="1" fill="hold">
                                          <p:stCondLst>
                                            <p:cond delay="0"/>
                                          </p:stCondLst>
                                        </p:cTn>
                                        <p:tgtEl>
                                          <p:spTgt spid="139"/>
                                        </p:tgtEl>
                                        <p:attrNameLst>
                                          <p:attrName>style.visibility</p:attrName>
                                        </p:attrNameLst>
                                      </p:cBhvr>
                                      <p:to>
                                        <p:strVal val="visible"/>
                                      </p:to>
                                    </p:set>
                                    <p:animEffect transition="in" filter="slide(fromTop)">
                                      <p:cBhvr>
                                        <p:cTn id="27" dur="500"/>
                                        <p:tgtEl>
                                          <p:spTgt spid="13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p:stCondLst>
                              <p:cond delay="500"/>
                            </p:stCondLst>
                            <p:childTnLst>
                              <p:par>
                                <p:cTn id="34" presetID="22" presetClass="entr" presetSubtype="8" fill="hold" nodeType="afterEffect">
                                  <p:stCondLst>
                                    <p:cond delay="100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8" presetClass="entr" presetSubtype="3" fill="hold" nodeType="click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strips(upRight)">
                                      <p:cBhvr>
                                        <p:cTn id="41" dur="500"/>
                                        <p:tgtEl>
                                          <p:spTgt spid="42"/>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nodeType="click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dissolve">
                                      <p:cBhvr>
                                        <p:cTn id="46" dur="500"/>
                                        <p:tgtEl>
                                          <p:spTgt spid="34"/>
                                        </p:tgtEl>
                                      </p:cBhvr>
                                    </p:animEffect>
                                  </p:childTnLst>
                                </p:cTn>
                              </p:par>
                            </p:childTnLst>
                          </p:cTn>
                        </p:par>
                      </p:childTnLst>
                    </p:cTn>
                  </p:par>
                  <p:par>
                    <p:cTn id="47" fill="hold">
                      <p:stCondLst>
                        <p:cond delay="indefinite"/>
                      </p:stCondLst>
                      <p:childTnLst>
                        <p:par>
                          <p:cTn id="48" fill="hold">
                            <p:stCondLst>
                              <p:cond delay="0"/>
                            </p:stCondLst>
                            <p:childTnLst>
                              <p:par>
                                <p:cTn id="49" presetID="18" presetClass="entr" presetSubtype="6" fill="hold" nodeType="click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strips(downRight)">
                                      <p:cBhvr>
                                        <p:cTn id="51" dur="500"/>
                                        <p:tgtEl>
                                          <p:spTgt spid="5"/>
                                        </p:tgtEl>
                                      </p:cBhvr>
                                    </p:animEffect>
                                  </p:childTnLst>
                                </p:cTn>
                              </p:par>
                            </p:childTnLst>
                          </p:cTn>
                        </p:par>
                        <p:par>
                          <p:cTn id="52" fill="hold">
                            <p:stCondLst>
                              <p:cond delay="500"/>
                            </p:stCondLst>
                            <p:childTnLst>
                              <p:par>
                                <p:cTn id="53" presetID="18" presetClass="entr" presetSubtype="6" fill="hold" nodeType="afterEffect">
                                  <p:stCondLst>
                                    <p:cond delay="500"/>
                                  </p:stCondLst>
                                  <p:childTnLst>
                                    <p:set>
                                      <p:cBhvr>
                                        <p:cTn id="54" dur="1" fill="hold">
                                          <p:stCondLst>
                                            <p:cond delay="0"/>
                                          </p:stCondLst>
                                        </p:cTn>
                                        <p:tgtEl>
                                          <p:spTgt spid="8"/>
                                        </p:tgtEl>
                                        <p:attrNameLst>
                                          <p:attrName>style.visibility</p:attrName>
                                        </p:attrNameLst>
                                      </p:cBhvr>
                                      <p:to>
                                        <p:strVal val="visible"/>
                                      </p:to>
                                    </p:set>
                                    <p:animEffect transition="in" filter="strips(downRight)">
                                      <p:cBhvr>
                                        <p:cTn id="55" dur="500"/>
                                        <p:tgtEl>
                                          <p:spTgt spid="8"/>
                                        </p:tgtEl>
                                      </p:cBhvr>
                                    </p:animEffect>
                                  </p:childTnLst>
                                </p:cTn>
                              </p:par>
                            </p:childTnLst>
                          </p:cTn>
                        </p:par>
                        <p:par>
                          <p:cTn id="56" fill="hold">
                            <p:stCondLst>
                              <p:cond delay="1500"/>
                            </p:stCondLst>
                            <p:childTnLst>
                              <p:par>
                                <p:cTn id="57" presetID="18" presetClass="entr" presetSubtype="6" fill="hold" nodeType="afterEffect">
                                  <p:stCondLst>
                                    <p:cond delay="500"/>
                                  </p:stCondLst>
                                  <p:childTnLst>
                                    <p:set>
                                      <p:cBhvr>
                                        <p:cTn id="58" dur="1" fill="hold">
                                          <p:stCondLst>
                                            <p:cond delay="0"/>
                                          </p:stCondLst>
                                        </p:cTn>
                                        <p:tgtEl>
                                          <p:spTgt spid="11"/>
                                        </p:tgtEl>
                                        <p:attrNameLst>
                                          <p:attrName>style.visibility</p:attrName>
                                        </p:attrNameLst>
                                      </p:cBhvr>
                                      <p:to>
                                        <p:strVal val="visible"/>
                                      </p:to>
                                    </p:set>
                                    <p:animEffect transition="in" filter="strips(downRight)">
                                      <p:cBhvr>
                                        <p:cTn id="59" dur="500"/>
                                        <p:tgtEl>
                                          <p:spTgt spid="11"/>
                                        </p:tgtEl>
                                      </p:cBhvr>
                                    </p:animEffect>
                                  </p:childTnLst>
                                </p:cTn>
                              </p:par>
                            </p:childTnLst>
                          </p:cTn>
                        </p:par>
                        <p:par>
                          <p:cTn id="60" fill="hold">
                            <p:stCondLst>
                              <p:cond delay="2500"/>
                            </p:stCondLst>
                            <p:childTnLst>
                              <p:par>
                                <p:cTn id="61" presetID="18" presetClass="entr" presetSubtype="6" fill="hold" nodeType="afterEffect">
                                  <p:stCondLst>
                                    <p:cond delay="500"/>
                                  </p:stCondLst>
                                  <p:childTnLst>
                                    <p:set>
                                      <p:cBhvr>
                                        <p:cTn id="62" dur="1" fill="hold">
                                          <p:stCondLst>
                                            <p:cond delay="0"/>
                                          </p:stCondLst>
                                        </p:cTn>
                                        <p:tgtEl>
                                          <p:spTgt spid="14"/>
                                        </p:tgtEl>
                                        <p:attrNameLst>
                                          <p:attrName>style.visibility</p:attrName>
                                        </p:attrNameLst>
                                      </p:cBhvr>
                                      <p:to>
                                        <p:strVal val="visible"/>
                                      </p:to>
                                    </p:set>
                                    <p:animEffect transition="in" filter="strips(downRight)">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blinds(horizontal)">
                                      <p:cBhvr>
                                        <p:cTn id="6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2031325"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rPr>
              <a:t>2</a:t>
            </a:r>
            <a:r>
              <a:rPr lang="zh-CN" altLang="zh-CN" sz="3200" b="0" spc="0" dirty="0">
                <a:solidFill>
                  <a:schemeClr val="tx1"/>
                </a:solidFill>
                <a:latin typeface="黑体" pitchFamily="49" charset="-122"/>
                <a:ea typeface="黑体" pitchFamily="49" charset="-122"/>
              </a:rPr>
              <a:t>．字扩展</a:t>
            </a:r>
            <a:endParaRPr lang="zh-CN" altLang="en-US" sz="3200" b="0" spc="0" dirty="0">
              <a:solidFill>
                <a:schemeClr val="tx1"/>
              </a:solidFill>
              <a:latin typeface="黑体" pitchFamily="49" charset="-122"/>
              <a:ea typeface="黑体" pitchFamily="49" charset="-122"/>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3.4.2  </a:t>
            </a:r>
            <a:r>
              <a:rPr lang="zh-CN" altLang="zh-CN" dirty="0" smtClean="0"/>
              <a:t>存储器的容量扩展</a:t>
            </a:r>
            <a:endParaRPr lang="zh-CN" altLang="en-US" dirty="0"/>
          </a:p>
        </p:txBody>
      </p:sp>
      <p:grpSp>
        <p:nvGrpSpPr>
          <p:cNvPr id="4" name="组合 3"/>
          <p:cNvGrpSpPr/>
          <p:nvPr/>
        </p:nvGrpSpPr>
        <p:grpSpPr>
          <a:xfrm>
            <a:off x="647700" y="1768024"/>
            <a:ext cx="8191500" cy="4396870"/>
            <a:chOff x="647700" y="1768024"/>
            <a:chExt cx="8191500" cy="4396870"/>
          </a:xfrm>
        </p:grpSpPr>
        <p:grpSp>
          <p:nvGrpSpPr>
            <p:cNvPr id="5" name="Group 2"/>
            <p:cNvGrpSpPr>
              <a:grpSpLocks/>
            </p:cNvGrpSpPr>
            <p:nvPr/>
          </p:nvGrpSpPr>
          <p:grpSpPr bwMode="auto">
            <a:xfrm>
              <a:off x="2590800" y="1930243"/>
              <a:ext cx="5562600" cy="1039065"/>
              <a:chOff x="1632" y="816"/>
              <a:chExt cx="3504" cy="768"/>
            </a:xfrm>
          </p:grpSpPr>
          <p:sp>
            <p:nvSpPr>
              <p:cNvPr id="6" name="Line 3"/>
              <p:cNvSpPr>
                <a:spLocks noChangeShapeType="1"/>
              </p:cNvSpPr>
              <p:nvPr/>
            </p:nvSpPr>
            <p:spPr bwMode="auto">
              <a:xfrm>
                <a:off x="1632" y="816"/>
                <a:ext cx="3504" cy="0"/>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4"/>
              <p:cNvSpPr>
                <a:spLocks noChangeShapeType="1"/>
              </p:cNvSpPr>
              <p:nvPr/>
            </p:nvSpPr>
            <p:spPr bwMode="auto">
              <a:xfrm>
                <a:off x="5136" y="816"/>
                <a:ext cx="0" cy="768"/>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 name="Group 5"/>
            <p:cNvGrpSpPr>
              <a:grpSpLocks/>
            </p:cNvGrpSpPr>
            <p:nvPr/>
          </p:nvGrpSpPr>
          <p:grpSpPr bwMode="auto">
            <a:xfrm>
              <a:off x="2590800" y="2231043"/>
              <a:ext cx="4267200" cy="779299"/>
              <a:chOff x="1632" y="1008"/>
              <a:chExt cx="2688" cy="576"/>
            </a:xfrm>
          </p:grpSpPr>
          <p:sp>
            <p:nvSpPr>
              <p:cNvPr id="9" name="Line 6"/>
              <p:cNvSpPr>
                <a:spLocks noChangeShapeType="1"/>
              </p:cNvSpPr>
              <p:nvPr/>
            </p:nvSpPr>
            <p:spPr bwMode="auto">
              <a:xfrm>
                <a:off x="1632" y="1008"/>
                <a:ext cx="2688" cy="0"/>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 name="Line 7"/>
              <p:cNvSpPr>
                <a:spLocks noChangeShapeType="1"/>
              </p:cNvSpPr>
              <p:nvPr/>
            </p:nvSpPr>
            <p:spPr bwMode="auto">
              <a:xfrm>
                <a:off x="4320" y="1008"/>
                <a:ext cx="0" cy="576"/>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 name="Group 8"/>
            <p:cNvGrpSpPr>
              <a:grpSpLocks/>
            </p:cNvGrpSpPr>
            <p:nvPr/>
          </p:nvGrpSpPr>
          <p:grpSpPr bwMode="auto">
            <a:xfrm>
              <a:off x="2590800" y="2551373"/>
              <a:ext cx="2971800" cy="519533"/>
              <a:chOff x="1632" y="1200"/>
              <a:chExt cx="1872" cy="384"/>
            </a:xfrm>
          </p:grpSpPr>
          <p:sp>
            <p:nvSpPr>
              <p:cNvPr id="12" name="Line 9"/>
              <p:cNvSpPr>
                <a:spLocks noChangeShapeType="1"/>
              </p:cNvSpPr>
              <p:nvPr/>
            </p:nvSpPr>
            <p:spPr bwMode="auto">
              <a:xfrm>
                <a:off x="1632" y="1200"/>
                <a:ext cx="1872" cy="0"/>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Line 10"/>
              <p:cNvSpPr>
                <a:spLocks noChangeShapeType="1"/>
              </p:cNvSpPr>
              <p:nvPr/>
            </p:nvSpPr>
            <p:spPr bwMode="auto">
              <a:xfrm>
                <a:off x="3504" y="1200"/>
                <a:ext cx="0" cy="384"/>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4" name="Group 11"/>
            <p:cNvGrpSpPr>
              <a:grpSpLocks/>
            </p:cNvGrpSpPr>
            <p:nvPr/>
          </p:nvGrpSpPr>
          <p:grpSpPr bwMode="auto">
            <a:xfrm>
              <a:off x="2590800" y="2861567"/>
              <a:ext cx="1676400" cy="194825"/>
              <a:chOff x="1632" y="1440"/>
              <a:chExt cx="1056" cy="144"/>
            </a:xfrm>
          </p:grpSpPr>
          <p:sp>
            <p:nvSpPr>
              <p:cNvPr id="15" name="Line 12"/>
              <p:cNvSpPr>
                <a:spLocks noChangeShapeType="1"/>
              </p:cNvSpPr>
              <p:nvPr/>
            </p:nvSpPr>
            <p:spPr bwMode="auto">
              <a:xfrm>
                <a:off x="2688" y="1440"/>
                <a:ext cx="0" cy="144"/>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Line 13"/>
              <p:cNvSpPr>
                <a:spLocks noChangeShapeType="1"/>
              </p:cNvSpPr>
              <p:nvPr/>
            </p:nvSpPr>
            <p:spPr bwMode="auto">
              <a:xfrm>
                <a:off x="1632" y="1440"/>
                <a:ext cx="1056" cy="0"/>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 name="Group 19"/>
            <p:cNvGrpSpPr>
              <a:grpSpLocks/>
            </p:cNvGrpSpPr>
            <p:nvPr/>
          </p:nvGrpSpPr>
          <p:grpSpPr bwMode="auto">
            <a:xfrm>
              <a:off x="2555873" y="4120289"/>
              <a:ext cx="5140322" cy="336550"/>
              <a:chOff x="1610" y="2698"/>
              <a:chExt cx="3238" cy="212"/>
            </a:xfrm>
          </p:grpSpPr>
          <p:grpSp>
            <p:nvGrpSpPr>
              <p:cNvPr id="23" name="Group 20"/>
              <p:cNvGrpSpPr>
                <a:grpSpLocks/>
              </p:cNvGrpSpPr>
              <p:nvPr/>
            </p:nvGrpSpPr>
            <p:grpSpPr bwMode="auto">
              <a:xfrm>
                <a:off x="1610" y="2698"/>
                <a:ext cx="329" cy="212"/>
                <a:chOff x="2534" y="1945"/>
                <a:chExt cx="329" cy="212"/>
              </a:xfrm>
            </p:grpSpPr>
            <p:sp>
              <p:nvSpPr>
                <p:cNvPr id="25" name="Text Box 21"/>
                <p:cNvSpPr txBox="1">
                  <a:spLocks noChangeArrowheads="1"/>
                </p:cNvSpPr>
                <p:nvPr/>
              </p:nvSpPr>
              <p:spPr bwMode="auto">
                <a:xfrm>
                  <a:off x="2534" y="1945"/>
                  <a:ext cx="32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a:solidFill>
                        <a:srgbClr val="A50021"/>
                      </a:solidFill>
                      <a:latin typeface="Times New Roman" pitchFamily="18" charset="0"/>
                    </a:rPr>
                    <a:t>WE</a:t>
                  </a:r>
                  <a:endParaRPr lang="en-US" altLang="zh-CN" sz="1600" dirty="0">
                    <a:solidFill>
                      <a:srgbClr val="FF3399"/>
                    </a:solidFill>
                    <a:latin typeface="Times New Roman" pitchFamily="18" charset="0"/>
                  </a:endParaRPr>
                </a:p>
              </p:txBody>
            </p:sp>
            <p:sp>
              <p:nvSpPr>
                <p:cNvPr id="26" name="Line 22"/>
                <p:cNvSpPr>
                  <a:spLocks noChangeShapeType="1"/>
                </p:cNvSpPr>
                <p:nvPr/>
              </p:nvSpPr>
              <p:spPr bwMode="auto">
                <a:xfrm>
                  <a:off x="2578" y="1977"/>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4" name="Line 23"/>
              <p:cNvSpPr>
                <a:spLocks noChangeShapeType="1"/>
              </p:cNvSpPr>
              <p:nvPr/>
            </p:nvSpPr>
            <p:spPr bwMode="auto">
              <a:xfrm flipV="1">
                <a:off x="1968" y="2784"/>
                <a:ext cx="2880" cy="10"/>
              </a:xfrm>
              <a:prstGeom prst="line">
                <a:avLst/>
              </a:prstGeom>
              <a:noFill/>
              <a:ln w="2857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7" name="Group 24"/>
            <p:cNvGrpSpPr>
              <a:grpSpLocks/>
            </p:cNvGrpSpPr>
            <p:nvPr/>
          </p:nvGrpSpPr>
          <p:grpSpPr bwMode="auto">
            <a:xfrm>
              <a:off x="2546350" y="3095100"/>
              <a:ext cx="5149850" cy="963612"/>
              <a:chOff x="1604" y="1900"/>
              <a:chExt cx="3244" cy="607"/>
            </a:xfrm>
          </p:grpSpPr>
          <p:sp>
            <p:nvSpPr>
              <p:cNvPr id="28" name="Line 25"/>
              <p:cNvSpPr>
                <a:spLocks noChangeShapeType="1"/>
              </p:cNvSpPr>
              <p:nvPr/>
            </p:nvSpPr>
            <p:spPr bwMode="auto">
              <a:xfrm flipV="1">
                <a:off x="1968" y="2016"/>
                <a:ext cx="2880" cy="0"/>
              </a:xfrm>
              <a:prstGeom prst="line">
                <a:avLst/>
              </a:prstGeom>
              <a:noFill/>
              <a:ln w="2857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 name="Line 26"/>
              <p:cNvSpPr>
                <a:spLocks noChangeShapeType="1"/>
              </p:cNvSpPr>
              <p:nvPr/>
            </p:nvSpPr>
            <p:spPr bwMode="auto">
              <a:xfrm flipV="1">
                <a:off x="1968" y="2400"/>
                <a:ext cx="2880" cy="0"/>
              </a:xfrm>
              <a:prstGeom prst="line">
                <a:avLst/>
              </a:prstGeom>
              <a:noFill/>
              <a:ln w="2857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0" name="Group 27"/>
              <p:cNvGrpSpPr>
                <a:grpSpLocks/>
              </p:cNvGrpSpPr>
              <p:nvPr/>
            </p:nvGrpSpPr>
            <p:grpSpPr bwMode="auto">
              <a:xfrm>
                <a:off x="1604" y="1900"/>
                <a:ext cx="422" cy="607"/>
                <a:chOff x="1604" y="1900"/>
                <a:chExt cx="422" cy="607"/>
              </a:xfrm>
            </p:grpSpPr>
            <p:sp>
              <p:nvSpPr>
                <p:cNvPr id="31" name="Text Box 28"/>
                <p:cNvSpPr txBox="1">
                  <a:spLocks noChangeArrowheads="1"/>
                </p:cNvSpPr>
                <p:nvPr/>
              </p:nvSpPr>
              <p:spPr bwMode="auto">
                <a:xfrm>
                  <a:off x="1604" y="1900"/>
                  <a:ext cx="364" cy="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solidFill>
                        <a:srgbClr val="0070C0"/>
                      </a:solidFill>
                      <a:latin typeface="Times New Roman" pitchFamily="18" charset="0"/>
                    </a:rPr>
                    <a:t>A13</a:t>
                  </a:r>
                </a:p>
                <a:p>
                  <a:pPr>
                    <a:spcBef>
                      <a:spcPct val="50000"/>
                    </a:spcBef>
                    <a:buFontTx/>
                    <a:buNone/>
                  </a:pPr>
                  <a:endParaRPr lang="en-US" altLang="zh-CN" sz="800" dirty="0">
                    <a:solidFill>
                      <a:srgbClr val="0070C0"/>
                    </a:solidFill>
                    <a:latin typeface="Times New Roman" pitchFamily="18" charset="0"/>
                  </a:endParaRPr>
                </a:p>
                <a:p>
                  <a:pPr>
                    <a:spcBef>
                      <a:spcPct val="50000"/>
                    </a:spcBef>
                    <a:buFontTx/>
                    <a:buNone/>
                  </a:pPr>
                  <a:r>
                    <a:rPr lang="en-US" altLang="zh-CN" sz="1800" dirty="0">
                      <a:solidFill>
                        <a:srgbClr val="0070C0"/>
                      </a:solidFill>
                      <a:latin typeface="Times New Roman" pitchFamily="18" charset="0"/>
                    </a:rPr>
                    <a:t>A0</a:t>
                  </a:r>
                </a:p>
              </p:txBody>
            </p:sp>
            <p:sp>
              <p:nvSpPr>
                <p:cNvPr id="32" name="Text Box 29"/>
                <p:cNvSpPr txBox="1">
                  <a:spLocks noChangeArrowheads="1"/>
                </p:cNvSpPr>
                <p:nvPr/>
              </p:nvSpPr>
              <p:spPr bwMode="auto">
                <a:xfrm>
                  <a:off x="1680" y="2112"/>
                  <a:ext cx="34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a:spcBef>
                      <a:spcPct val="50000"/>
                    </a:spcBef>
                    <a:buFontTx/>
                    <a:buNone/>
                  </a:pPr>
                  <a:r>
                    <a:rPr lang="en-US" altLang="zh-CN" sz="2400">
                      <a:solidFill>
                        <a:schemeClr val="accent2"/>
                      </a:solidFill>
                      <a:latin typeface="Times New Roman" pitchFamily="18" charset="0"/>
                    </a:rPr>
                    <a:t>…</a:t>
                  </a:r>
                </a:p>
              </p:txBody>
            </p:sp>
          </p:grpSp>
        </p:grpSp>
        <p:grpSp>
          <p:nvGrpSpPr>
            <p:cNvPr id="34" name="Group 36"/>
            <p:cNvGrpSpPr>
              <a:grpSpLocks/>
            </p:cNvGrpSpPr>
            <p:nvPr/>
          </p:nvGrpSpPr>
          <p:grpSpPr bwMode="auto">
            <a:xfrm>
              <a:off x="647700" y="1768024"/>
              <a:ext cx="2019300" cy="1296231"/>
              <a:chOff x="408" y="1044"/>
              <a:chExt cx="1272" cy="841"/>
            </a:xfrm>
          </p:grpSpPr>
          <p:sp>
            <p:nvSpPr>
              <p:cNvPr id="35" name="Rectangle 37"/>
              <p:cNvSpPr>
                <a:spLocks noChangeArrowheads="1"/>
              </p:cNvSpPr>
              <p:nvPr/>
            </p:nvSpPr>
            <p:spPr bwMode="auto">
              <a:xfrm>
                <a:off x="960" y="1056"/>
                <a:ext cx="672" cy="816"/>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 name="Text Box 38"/>
              <p:cNvSpPr txBox="1">
                <a:spLocks noChangeArrowheads="1"/>
              </p:cNvSpPr>
              <p:nvPr/>
            </p:nvSpPr>
            <p:spPr bwMode="auto">
              <a:xfrm>
                <a:off x="1138" y="1051"/>
                <a:ext cx="278" cy="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80000"/>
                  </a:lnSpc>
                  <a:buFontTx/>
                  <a:buNone/>
                </a:pPr>
                <a:r>
                  <a:rPr lang="zh-CN" altLang="en-US" sz="2000" dirty="0">
                    <a:latin typeface="宋体" pitchFamily="2" charset="-122"/>
                    <a:ea typeface="宋体" pitchFamily="2" charset="-122"/>
                  </a:rPr>
                  <a:t>地</a:t>
                </a:r>
              </a:p>
              <a:p>
                <a:pPr>
                  <a:lnSpc>
                    <a:spcPct val="80000"/>
                  </a:lnSpc>
                  <a:buFontTx/>
                  <a:buNone/>
                </a:pPr>
                <a:r>
                  <a:rPr lang="zh-CN" altLang="en-US" sz="2000" dirty="0">
                    <a:latin typeface="宋体" pitchFamily="2" charset="-122"/>
                    <a:ea typeface="宋体" pitchFamily="2" charset="-122"/>
                  </a:rPr>
                  <a:t>址</a:t>
                </a:r>
              </a:p>
              <a:p>
                <a:pPr>
                  <a:lnSpc>
                    <a:spcPct val="80000"/>
                  </a:lnSpc>
                  <a:buFontTx/>
                  <a:buNone/>
                </a:pPr>
                <a:r>
                  <a:rPr lang="zh-CN" altLang="en-US" sz="2000" dirty="0">
                    <a:latin typeface="宋体" pitchFamily="2" charset="-122"/>
                    <a:ea typeface="宋体" pitchFamily="2" charset="-122"/>
                  </a:rPr>
                  <a:t>译</a:t>
                </a:r>
              </a:p>
              <a:p>
                <a:pPr>
                  <a:lnSpc>
                    <a:spcPct val="80000"/>
                  </a:lnSpc>
                  <a:buFontTx/>
                  <a:buNone/>
                </a:pPr>
                <a:r>
                  <a:rPr lang="zh-CN" altLang="en-US" sz="2000" dirty="0">
                    <a:latin typeface="宋体" pitchFamily="2" charset="-122"/>
                    <a:ea typeface="宋体" pitchFamily="2" charset="-122"/>
                  </a:rPr>
                  <a:t>码</a:t>
                </a:r>
              </a:p>
              <a:p>
                <a:pPr>
                  <a:lnSpc>
                    <a:spcPct val="80000"/>
                  </a:lnSpc>
                  <a:buFontTx/>
                  <a:buNone/>
                </a:pPr>
                <a:r>
                  <a:rPr lang="zh-CN" altLang="en-US" sz="2000" dirty="0">
                    <a:latin typeface="宋体" pitchFamily="2" charset="-122"/>
                    <a:ea typeface="宋体" pitchFamily="2" charset="-122"/>
                  </a:rPr>
                  <a:t>器</a:t>
                </a:r>
              </a:p>
            </p:txBody>
          </p:sp>
          <p:sp>
            <p:nvSpPr>
              <p:cNvPr id="37" name="Text Box 39"/>
              <p:cNvSpPr txBox="1">
                <a:spLocks noChangeArrowheads="1"/>
              </p:cNvSpPr>
              <p:nvPr/>
            </p:nvSpPr>
            <p:spPr bwMode="auto">
              <a:xfrm>
                <a:off x="1388" y="1044"/>
                <a:ext cx="292" cy="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15000"/>
                  </a:spcBef>
                  <a:buFontTx/>
                  <a:buNone/>
                </a:pPr>
                <a:r>
                  <a:rPr lang="en-US" altLang="zh-CN" sz="1800">
                    <a:solidFill>
                      <a:schemeClr val="accent2"/>
                    </a:solidFill>
                    <a:latin typeface="Times New Roman" pitchFamily="18" charset="0"/>
                  </a:rPr>
                  <a:t>Y3</a:t>
                </a:r>
              </a:p>
              <a:p>
                <a:pPr>
                  <a:spcBef>
                    <a:spcPct val="15000"/>
                  </a:spcBef>
                  <a:buFontTx/>
                  <a:buNone/>
                </a:pPr>
                <a:r>
                  <a:rPr lang="en-US" altLang="zh-CN" sz="1800">
                    <a:solidFill>
                      <a:schemeClr val="accent2"/>
                    </a:solidFill>
                    <a:latin typeface="Times New Roman" pitchFamily="18" charset="0"/>
                  </a:rPr>
                  <a:t>Y2</a:t>
                </a:r>
              </a:p>
              <a:p>
                <a:pPr>
                  <a:spcBef>
                    <a:spcPct val="15000"/>
                  </a:spcBef>
                  <a:buFontTx/>
                  <a:buNone/>
                </a:pPr>
                <a:r>
                  <a:rPr lang="en-US" altLang="zh-CN" sz="1800">
                    <a:solidFill>
                      <a:schemeClr val="accent2"/>
                    </a:solidFill>
                    <a:latin typeface="Times New Roman" pitchFamily="18" charset="0"/>
                  </a:rPr>
                  <a:t>Y1</a:t>
                </a:r>
              </a:p>
              <a:p>
                <a:pPr>
                  <a:spcBef>
                    <a:spcPct val="15000"/>
                  </a:spcBef>
                  <a:buFontTx/>
                  <a:buNone/>
                </a:pPr>
                <a:r>
                  <a:rPr lang="en-US" altLang="zh-CN" sz="1800">
                    <a:solidFill>
                      <a:schemeClr val="accent2"/>
                    </a:solidFill>
                    <a:latin typeface="Times New Roman" pitchFamily="18" charset="0"/>
                  </a:rPr>
                  <a:t>Y0</a:t>
                </a:r>
              </a:p>
            </p:txBody>
          </p:sp>
          <p:sp>
            <p:nvSpPr>
              <p:cNvPr id="38" name="Text Box 40"/>
              <p:cNvSpPr txBox="1">
                <a:spLocks noChangeArrowheads="1"/>
              </p:cNvSpPr>
              <p:nvPr/>
            </p:nvSpPr>
            <p:spPr bwMode="auto">
              <a:xfrm>
                <a:off x="938" y="1234"/>
                <a:ext cx="160" cy="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15000"/>
                  </a:spcBef>
                  <a:buFontTx/>
                  <a:buNone/>
                </a:pPr>
                <a:r>
                  <a:rPr lang="en-US" altLang="zh-CN" sz="1800" dirty="0">
                    <a:solidFill>
                      <a:srgbClr val="0070C0"/>
                    </a:solidFill>
                    <a:latin typeface="Times New Roman" pitchFamily="18" charset="0"/>
                  </a:rPr>
                  <a:t>B</a:t>
                </a:r>
              </a:p>
              <a:p>
                <a:pPr>
                  <a:spcBef>
                    <a:spcPct val="15000"/>
                  </a:spcBef>
                  <a:buFontTx/>
                  <a:buNone/>
                </a:pPr>
                <a:r>
                  <a:rPr lang="en-US" altLang="zh-CN" sz="1800" dirty="0">
                    <a:solidFill>
                      <a:srgbClr val="0070C0"/>
                    </a:solidFill>
                    <a:latin typeface="Times New Roman" pitchFamily="18" charset="0"/>
                  </a:rPr>
                  <a:t>A</a:t>
                </a:r>
              </a:p>
            </p:txBody>
          </p:sp>
          <p:sp>
            <p:nvSpPr>
              <p:cNvPr id="39" name="Text Box 41"/>
              <p:cNvSpPr txBox="1">
                <a:spLocks noChangeArrowheads="1"/>
              </p:cNvSpPr>
              <p:nvPr/>
            </p:nvSpPr>
            <p:spPr bwMode="auto">
              <a:xfrm>
                <a:off x="408" y="1239"/>
                <a:ext cx="364" cy="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15000"/>
                  </a:spcBef>
                  <a:buFontTx/>
                  <a:buNone/>
                </a:pPr>
                <a:r>
                  <a:rPr lang="en-US" altLang="zh-CN" sz="1800" dirty="0">
                    <a:solidFill>
                      <a:srgbClr val="0070C0"/>
                    </a:solidFill>
                    <a:latin typeface="Times New Roman" pitchFamily="18" charset="0"/>
                  </a:rPr>
                  <a:t>A15</a:t>
                </a:r>
              </a:p>
              <a:p>
                <a:pPr>
                  <a:spcBef>
                    <a:spcPct val="15000"/>
                  </a:spcBef>
                  <a:buFontTx/>
                  <a:buNone/>
                </a:pPr>
                <a:r>
                  <a:rPr lang="en-US" altLang="zh-CN" sz="1800" dirty="0">
                    <a:solidFill>
                      <a:srgbClr val="0070C0"/>
                    </a:solidFill>
                    <a:latin typeface="Times New Roman" pitchFamily="18" charset="0"/>
                  </a:rPr>
                  <a:t>A14</a:t>
                </a:r>
              </a:p>
            </p:txBody>
          </p:sp>
          <p:sp>
            <p:nvSpPr>
              <p:cNvPr id="40" name="Line 42"/>
              <p:cNvSpPr>
                <a:spLocks noChangeShapeType="1"/>
              </p:cNvSpPr>
              <p:nvPr/>
            </p:nvSpPr>
            <p:spPr bwMode="auto">
              <a:xfrm>
                <a:off x="720" y="1344"/>
                <a:ext cx="240" cy="0"/>
              </a:xfrm>
              <a:prstGeom prst="line">
                <a:avLst/>
              </a:prstGeom>
              <a:noFill/>
              <a:ln w="28575">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Line 43"/>
              <p:cNvSpPr>
                <a:spLocks noChangeShapeType="1"/>
              </p:cNvSpPr>
              <p:nvPr/>
            </p:nvSpPr>
            <p:spPr bwMode="auto">
              <a:xfrm>
                <a:off x="720" y="1536"/>
                <a:ext cx="240" cy="0"/>
              </a:xfrm>
              <a:prstGeom prst="line">
                <a:avLst/>
              </a:prstGeom>
              <a:noFill/>
              <a:ln w="28575">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2" name="Group 44"/>
            <p:cNvGrpSpPr>
              <a:grpSpLocks/>
            </p:cNvGrpSpPr>
            <p:nvPr/>
          </p:nvGrpSpPr>
          <p:grpSpPr bwMode="auto">
            <a:xfrm>
              <a:off x="2592389" y="3964619"/>
              <a:ext cx="5942014" cy="2200275"/>
              <a:chOff x="1633" y="2652"/>
              <a:chExt cx="3743" cy="1386"/>
            </a:xfrm>
          </p:grpSpPr>
          <p:grpSp>
            <p:nvGrpSpPr>
              <p:cNvPr id="43" name="Group 45"/>
              <p:cNvGrpSpPr>
                <a:grpSpLocks/>
              </p:cNvGrpSpPr>
              <p:nvPr/>
            </p:nvGrpSpPr>
            <p:grpSpPr bwMode="auto">
              <a:xfrm>
                <a:off x="1633" y="2652"/>
                <a:ext cx="3743" cy="1386"/>
                <a:chOff x="1633" y="2652"/>
                <a:chExt cx="3743" cy="1386"/>
              </a:xfrm>
            </p:grpSpPr>
            <p:sp>
              <p:nvSpPr>
                <p:cNvPr id="81" name="Text Box 46"/>
                <p:cNvSpPr txBox="1">
                  <a:spLocks noChangeArrowheads="1"/>
                </p:cNvSpPr>
                <p:nvPr/>
              </p:nvSpPr>
              <p:spPr bwMode="auto">
                <a:xfrm>
                  <a:off x="1633" y="2652"/>
                  <a:ext cx="294" cy="1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ts val="1800"/>
                    </a:spcBef>
                    <a:buFontTx/>
                    <a:buNone/>
                  </a:pPr>
                  <a:endParaRPr lang="en-US" altLang="zh-CN" dirty="0" smtClean="0">
                    <a:solidFill>
                      <a:srgbClr val="006600"/>
                    </a:solidFill>
                    <a:latin typeface="Times New Roman" pitchFamily="18" charset="0"/>
                  </a:endParaRPr>
                </a:p>
                <a:p>
                  <a:pPr>
                    <a:spcBef>
                      <a:spcPts val="1800"/>
                    </a:spcBef>
                    <a:buFontTx/>
                    <a:buNone/>
                  </a:pPr>
                  <a:r>
                    <a:rPr lang="en-US" altLang="zh-CN" dirty="0" smtClean="0">
                      <a:solidFill>
                        <a:srgbClr val="006600"/>
                      </a:solidFill>
                      <a:latin typeface="Times New Roman" pitchFamily="18" charset="0"/>
                    </a:rPr>
                    <a:t>D7</a:t>
                  </a:r>
                  <a:endParaRPr lang="en-US" altLang="zh-CN" dirty="0">
                    <a:solidFill>
                      <a:srgbClr val="006600"/>
                    </a:solidFill>
                    <a:latin typeface="Times New Roman" pitchFamily="18" charset="0"/>
                  </a:endParaRPr>
                </a:p>
                <a:p>
                  <a:pPr>
                    <a:spcBef>
                      <a:spcPts val="1800"/>
                    </a:spcBef>
                    <a:buFontTx/>
                    <a:buNone/>
                  </a:pPr>
                  <a:r>
                    <a:rPr lang="en-US" altLang="zh-CN" dirty="0" smtClean="0">
                      <a:solidFill>
                        <a:srgbClr val="006600"/>
                      </a:solidFill>
                      <a:latin typeface="Times New Roman" pitchFamily="18" charset="0"/>
                    </a:rPr>
                    <a:t>…</a:t>
                  </a:r>
                  <a:endParaRPr lang="en-US" altLang="zh-CN" dirty="0">
                    <a:solidFill>
                      <a:srgbClr val="006600"/>
                    </a:solidFill>
                    <a:latin typeface="Times New Roman" pitchFamily="18" charset="0"/>
                  </a:endParaRPr>
                </a:p>
                <a:p>
                  <a:pPr>
                    <a:spcBef>
                      <a:spcPts val="1800"/>
                    </a:spcBef>
                    <a:buFontTx/>
                    <a:buNone/>
                  </a:pPr>
                  <a:r>
                    <a:rPr lang="en-US" altLang="zh-CN" dirty="0" smtClean="0">
                      <a:solidFill>
                        <a:srgbClr val="006600"/>
                      </a:solidFill>
                      <a:latin typeface="Times New Roman" pitchFamily="18" charset="0"/>
                    </a:rPr>
                    <a:t>D0</a:t>
                  </a:r>
                </a:p>
                <a:p>
                  <a:pPr>
                    <a:lnSpc>
                      <a:spcPct val="20000"/>
                    </a:lnSpc>
                    <a:spcBef>
                      <a:spcPts val="1800"/>
                    </a:spcBef>
                    <a:buFontTx/>
                    <a:buNone/>
                  </a:pPr>
                  <a:endParaRPr lang="en-US" altLang="zh-CN" sz="100" dirty="0">
                    <a:solidFill>
                      <a:srgbClr val="006600"/>
                    </a:solidFill>
                    <a:latin typeface="Times New Roman" pitchFamily="18" charset="0"/>
                  </a:endParaRPr>
                </a:p>
              </p:txBody>
            </p:sp>
            <p:grpSp>
              <p:nvGrpSpPr>
                <p:cNvPr id="82" name="Group 47"/>
                <p:cNvGrpSpPr>
                  <a:grpSpLocks/>
                </p:cNvGrpSpPr>
                <p:nvPr/>
              </p:nvGrpSpPr>
              <p:grpSpPr bwMode="auto">
                <a:xfrm>
                  <a:off x="1920" y="3072"/>
                  <a:ext cx="3456" cy="672"/>
                  <a:chOff x="1920" y="3072"/>
                  <a:chExt cx="3456" cy="672"/>
                </a:xfrm>
              </p:grpSpPr>
              <p:sp>
                <p:nvSpPr>
                  <p:cNvPr id="83" name="Line 48"/>
                  <p:cNvSpPr>
                    <a:spLocks noChangeShapeType="1"/>
                  </p:cNvSpPr>
                  <p:nvPr/>
                </p:nvSpPr>
                <p:spPr bwMode="auto">
                  <a:xfrm>
                    <a:off x="1920" y="3072"/>
                    <a:ext cx="3120"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Line 49"/>
                  <p:cNvSpPr>
                    <a:spLocks noChangeShapeType="1"/>
                  </p:cNvSpPr>
                  <p:nvPr/>
                </p:nvSpPr>
                <p:spPr bwMode="auto">
                  <a:xfrm>
                    <a:off x="1920" y="3168"/>
                    <a:ext cx="3168"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5" name="Line 50"/>
                  <p:cNvSpPr>
                    <a:spLocks noChangeShapeType="1"/>
                  </p:cNvSpPr>
                  <p:nvPr/>
                </p:nvSpPr>
                <p:spPr bwMode="auto">
                  <a:xfrm>
                    <a:off x="1920" y="3264"/>
                    <a:ext cx="3216"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Line 51"/>
                  <p:cNvSpPr>
                    <a:spLocks noChangeShapeType="1"/>
                  </p:cNvSpPr>
                  <p:nvPr/>
                </p:nvSpPr>
                <p:spPr bwMode="auto">
                  <a:xfrm>
                    <a:off x="1920" y="3360"/>
                    <a:ext cx="3264"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7" name="Line 52"/>
                  <p:cNvSpPr>
                    <a:spLocks noChangeShapeType="1"/>
                  </p:cNvSpPr>
                  <p:nvPr/>
                </p:nvSpPr>
                <p:spPr bwMode="auto">
                  <a:xfrm>
                    <a:off x="1920" y="3456"/>
                    <a:ext cx="3312"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8" name="Line 53"/>
                  <p:cNvSpPr>
                    <a:spLocks noChangeShapeType="1"/>
                  </p:cNvSpPr>
                  <p:nvPr/>
                </p:nvSpPr>
                <p:spPr bwMode="auto">
                  <a:xfrm>
                    <a:off x="1920" y="3552"/>
                    <a:ext cx="3360"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 name="Line 54"/>
                  <p:cNvSpPr>
                    <a:spLocks noChangeShapeType="1"/>
                  </p:cNvSpPr>
                  <p:nvPr/>
                </p:nvSpPr>
                <p:spPr bwMode="auto">
                  <a:xfrm>
                    <a:off x="1920" y="3648"/>
                    <a:ext cx="3408"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0" name="Line 55"/>
                  <p:cNvSpPr>
                    <a:spLocks noChangeShapeType="1"/>
                  </p:cNvSpPr>
                  <p:nvPr/>
                </p:nvSpPr>
                <p:spPr bwMode="auto">
                  <a:xfrm>
                    <a:off x="1920" y="3744"/>
                    <a:ext cx="3456"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44" name="Group 56"/>
              <p:cNvGrpSpPr>
                <a:grpSpLocks/>
              </p:cNvGrpSpPr>
              <p:nvPr/>
            </p:nvGrpSpPr>
            <p:grpSpPr bwMode="auto">
              <a:xfrm>
                <a:off x="2592" y="2976"/>
                <a:ext cx="2784" cy="768"/>
                <a:chOff x="2592" y="2976"/>
                <a:chExt cx="2784" cy="768"/>
              </a:xfrm>
            </p:grpSpPr>
            <p:grpSp>
              <p:nvGrpSpPr>
                <p:cNvPr id="45" name="Group 57"/>
                <p:cNvGrpSpPr>
                  <a:grpSpLocks/>
                </p:cNvGrpSpPr>
                <p:nvPr/>
              </p:nvGrpSpPr>
              <p:grpSpPr bwMode="auto">
                <a:xfrm>
                  <a:off x="5040" y="2976"/>
                  <a:ext cx="336" cy="768"/>
                  <a:chOff x="5040" y="2976"/>
                  <a:chExt cx="336" cy="768"/>
                </a:xfrm>
              </p:grpSpPr>
              <p:sp>
                <p:nvSpPr>
                  <p:cNvPr id="73" name="Line 58"/>
                  <p:cNvSpPr>
                    <a:spLocks noChangeShapeType="1"/>
                  </p:cNvSpPr>
                  <p:nvPr/>
                </p:nvSpPr>
                <p:spPr bwMode="auto">
                  <a:xfrm>
                    <a:off x="5376" y="2976"/>
                    <a:ext cx="0" cy="76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 name="Line 59"/>
                  <p:cNvSpPr>
                    <a:spLocks noChangeShapeType="1"/>
                  </p:cNvSpPr>
                  <p:nvPr/>
                </p:nvSpPr>
                <p:spPr bwMode="auto">
                  <a:xfrm>
                    <a:off x="5328" y="2976"/>
                    <a:ext cx="0" cy="67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 name="Line 60"/>
                  <p:cNvSpPr>
                    <a:spLocks noChangeShapeType="1"/>
                  </p:cNvSpPr>
                  <p:nvPr/>
                </p:nvSpPr>
                <p:spPr bwMode="auto">
                  <a:xfrm>
                    <a:off x="5280" y="2976"/>
                    <a:ext cx="0" cy="57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 name="Line 61"/>
                  <p:cNvSpPr>
                    <a:spLocks noChangeShapeType="1"/>
                  </p:cNvSpPr>
                  <p:nvPr/>
                </p:nvSpPr>
                <p:spPr bwMode="auto">
                  <a:xfrm>
                    <a:off x="5232" y="2976"/>
                    <a:ext cx="0" cy="48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 name="Line 62"/>
                  <p:cNvSpPr>
                    <a:spLocks noChangeShapeType="1"/>
                  </p:cNvSpPr>
                  <p:nvPr/>
                </p:nvSpPr>
                <p:spPr bwMode="auto">
                  <a:xfrm>
                    <a:off x="5184" y="2976"/>
                    <a:ext cx="0" cy="384"/>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8" name="Line 63"/>
                  <p:cNvSpPr>
                    <a:spLocks noChangeShapeType="1"/>
                  </p:cNvSpPr>
                  <p:nvPr/>
                </p:nvSpPr>
                <p:spPr bwMode="auto">
                  <a:xfrm>
                    <a:off x="5136" y="2976"/>
                    <a:ext cx="0" cy="28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9" name="Line 64"/>
                  <p:cNvSpPr>
                    <a:spLocks noChangeShapeType="1"/>
                  </p:cNvSpPr>
                  <p:nvPr/>
                </p:nvSpPr>
                <p:spPr bwMode="auto">
                  <a:xfrm>
                    <a:off x="5088" y="2976"/>
                    <a:ext cx="0" cy="19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 name="Line 65"/>
                  <p:cNvSpPr>
                    <a:spLocks noChangeShapeType="1"/>
                  </p:cNvSpPr>
                  <p:nvPr/>
                </p:nvSpPr>
                <p:spPr bwMode="auto">
                  <a:xfrm>
                    <a:off x="5040" y="2976"/>
                    <a:ext cx="0" cy="9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6" name="Group 66"/>
                <p:cNvGrpSpPr>
                  <a:grpSpLocks/>
                </p:cNvGrpSpPr>
                <p:nvPr/>
              </p:nvGrpSpPr>
              <p:grpSpPr bwMode="auto">
                <a:xfrm>
                  <a:off x="4224" y="2976"/>
                  <a:ext cx="336" cy="768"/>
                  <a:chOff x="5040" y="2976"/>
                  <a:chExt cx="336" cy="768"/>
                </a:xfrm>
              </p:grpSpPr>
              <p:sp>
                <p:nvSpPr>
                  <p:cNvPr id="65" name="Line 67"/>
                  <p:cNvSpPr>
                    <a:spLocks noChangeShapeType="1"/>
                  </p:cNvSpPr>
                  <p:nvPr/>
                </p:nvSpPr>
                <p:spPr bwMode="auto">
                  <a:xfrm>
                    <a:off x="5376" y="2976"/>
                    <a:ext cx="0" cy="76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 name="Line 68"/>
                  <p:cNvSpPr>
                    <a:spLocks noChangeShapeType="1"/>
                  </p:cNvSpPr>
                  <p:nvPr/>
                </p:nvSpPr>
                <p:spPr bwMode="auto">
                  <a:xfrm>
                    <a:off x="5328" y="2976"/>
                    <a:ext cx="0" cy="67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 name="Line 69"/>
                  <p:cNvSpPr>
                    <a:spLocks noChangeShapeType="1"/>
                  </p:cNvSpPr>
                  <p:nvPr/>
                </p:nvSpPr>
                <p:spPr bwMode="auto">
                  <a:xfrm>
                    <a:off x="5280" y="2976"/>
                    <a:ext cx="0" cy="57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Line 70"/>
                  <p:cNvSpPr>
                    <a:spLocks noChangeShapeType="1"/>
                  </p:cNvSpPr>
                  <p:nvPr/>
                </p:nvSpPr>
                <p:spPr bwMode="auto">
                  <a:xfrm>
                    <a:off x="5232" y="2976"/>
                    <a:ext cx="0" cy="48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 name="Line 71"/>
                  <p:cNvSpPr>
                    <a:spLocks noChangeShapeType="1"/>
                  </p:cNvSpPr>
                  <p:nvPr/>
                </p:nvSpPr>
                <p:spPr bwMode="auto">
                  <a:xfrm>
                    <a:off x="5184" y="2976"/>
                    <a:ext cx="0" cy="384"/>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Line 72"/>
                  <p:cNvSpPr>
                    <a:spLocks noChangeShapeType="1"/>
                  </p:cNvSpPr>
                  <p:nvPr/>
                </p:nvSpPr>
                <p:spPr bwMode="auto">
                  <a:xfrm>
                    <a:off x="5136" y="2976"/>
                    <a:ext cx="0" cy="28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 name="Line 73"/>
                  <p:cNvSpPr>
                    <a:spLocks noChangeShapeType="1"/>
                  </p:cNvSpPr>
                  <p:nvPr/>
                </p:nvSpPr>
                <p:spPr bwMode="auto">
                  <a:xfrm>
                    <a:off x="5088" y="2976"/>
                    <a:ext cx="0" cy="19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Line 74"/>
                  <p:cNvSpPr>
                    <a:spLocks noChangeShapeType="1"/>
                  </p:cNvSpPr>
                  <p:nvPr/>
                </p:nvSpPr>
                <p:spPr bwMode="auto">
                  <a:xfrm>
                    <a:off x="5040" y="2976"/>
                    <a:ext cx="0" cy="9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7" name="Group 75"/>
                <p:cNvGrpSpPr>
                  <a:grpSpLocks/>
                </p:cNvGrpSpPr>
                <p:nvPr/>
              </p:nvGrpSpPr>
              <p:grpSpPr bwMode="auto">
                <a:xfrm>
                  <a:off x="3408" y="2976"/>
                  <a:ext cx="336" cy="768"/>
                  <a:chOff x="5040" y="2976"/>
                  <a:chExt cx="336" cy="768"/>
                </a:xfrm>
              </p:grpSpPr>
              <p:sp>
                <p:nvSpPr>
                  <p:cNvPr id="57" name="Line 76"/>
                  <p:cNvSpPr>
                    <a:spLocks noChangeShapeType="1"/>
                  </p:cNvSpPr>
                  <p:nvPr/>
                </p:nvSpPr>
                <p:spPr bwMode="auto">
                  <a:xfrm>
                    <a:off x="5376" y="2976"/>
                    <a:ext cx="0" cy="76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Line 77"/>
                  <p:cNvSpPr>
                    <a:spLocks noChangeShapeType="1"/>
                  </p:cNvSpPr>
                  <p:nvPr/>
                </p:nvSpPr>
                <p:spPr bwMode="auto">
                  <a:xfrm>
                    <a:off x="5328" y="2976"/>
                    <a:ext cx="0" cy="67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 name="Line 78"/>
                  <p:cNvSpPr>
                    <a:spLocks noChangeShapeType="1"/>
                  </p:cNvSpPr>
                  <p:nvPr/>
                </p:nvSpPr>
                <p:spPr bwMode="auto">
                  <a:xfrm>
                    <a:off x="5280" y="2976"/>
                    <a:ext cx="0" cy="57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 name="Line 79"/>
                  <p:cNvSpPr>
                    <a:spLocks noChangeShapeType="1"/>
                  </p:cNvSpPr>
                  <p:nvPr/>
                </p:nvSpPr>
                <p:spPr bwMode="auto">
                  <a:xfrm>
                    <a:off x="5232" y="2976"/>
                    <a:ext cx="0" cy="48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 name="Line 80"/>
                  <p:cNvSpPr>
                    <a:spLocks noChangeShapeType="1"/>
                  </p:cNvSpPr>
                  <p:nvPr/>
                </p:nvSpPr>
                <p:spPr bwMode="auto">
                  <a:xfrm>
                    <a:off x="5184" y="2976"/>
                    <a:ext cx="0" cy="384"/>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 name="Line 81"/>
                  <p:cNvSpPr>
                    <a:spLocks noChangeShapeType="1"/>
                  </p:cNvSpPr>
                  <p:nvPr/>
                </p:nvSpPr>
                <p:spPr bwMode="auto">
                  <a:xfrm>
                    <a:off x="5136" y="2976"/>
                    <a:ext cx="0" cy="28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3" name="Line 82"/>
                  <p:cNvSpPr>
                    <a:spLocks noChangeShapeType="1"/>
                  </p:cNvSpPr>
                  <p:nvPr/>
                </p:nvSpPr>
                <p:spPr bwMode="auto">
                  <a:xfrm>
                    <a:off x="5088" y="2976"/>
                    <a:ext cx="0" cy="19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 name="Line 83"/>
                  <p:cNvSpPr>
                    <a:spLocks noChangeShapeType="1"/>
                  </p:cNvSpPr>
                  <p:nvPr/>
                </p:nvSpPr>
                <p:spPr bwMode="auto">
                  <a:xfrm>
                    <a:off x="5040" y="2976"/>
                    <a:ext cx="0" cy="9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8" name="Group 84"/>
                <p:cNvGrpSpPr>
                  <a:grpSpLocks/>
                </p:cNvGrpSpPr>
                <p:nvPr/>
              </p:nvGrpSpPr>
              <p:grpSpPr bwMode="auto">
                <a:xfrm>
                  <a:off x="2592" y="2976"/>
                  <a:ext cx="336" cy="768"/>
                  <a:chOff x="5040" y="2976"/>
                  <a:chExt cx="336" cy="768"/>
                </a:xfrm>
              </p:grpSpPr>
              <p:sp>
                <p:nvSpPr>
                  <p:cNvPr id="49" name="Line 85"/>
                  <p:cNvSpPr>
                    <a:spLocks noChangeShapeType="1"/>
                  </p:cNvSpPr>
                  <p:nvPr/>
                </p:nvSpPr>
                <p:spPr bwMode="auto">
                  <a:xfrm>
                    <a:off x="5376" y="2976"/>
                    <a:ext cx="0" cy="76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 name="Line 86"/>
                  <p:cNvSpPr>
                    <a:spLocks noChangeShapeType="1"/>
                  </p:cNvSpPr>
                  <p:nvPr/>
                </p:nvSpPr>
                <p:spPr bwMode="auto">
                  <a:xfrm>
                    <a:off x="5328" y="2976"/>
                    <a:ext cx="0" cy="67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Line 87"/>
                  <p:cNvSpPr>
                    <a:spLocks noChangeShapeType="1"/>
                  </p:cNvSpPr>
                  <p:nvPr/>
                </p:nvSpPr>
                <p:spPr bwMode="auto">
                  <a:xfrm>
                    <a:off x="5280" y="2976"/>
                    <a:ext cx="0" cy="57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 name="Line 88"/>
                  <p:cNvSpPr>
                    <a:spLocks noChangeShapeType="1"/>
                  </p:cNvSpPr>
                  <p:nvPr/>
                </p:nvSpPr>
                <p:spPr bwMode="auto">
                  <a:xfrm>
                    <a:off x="5232" y="2976"/>
                    <a:ext cx="0" cy="48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 name="Line 89"/>
                  <p:cNvSpPr>
                    <a:spLocks noChangeShapeType="1"/>
                  </p:cNvSpPr>
                  <p:nvPr/>
                </p:nvSpPr>
                <p:spPr bwMode="auto">
                  <a:xfrm>
                    <a:off x="5184" y="2976"/>
                    <a:ext cx="0" cy="384"/>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Line 90"/>
                  <p:cNvSpPr>
                    <a:spLocks noChangeShapeType="1"/>
                  </p:cNvSpPr>
                  <p:nvPr/>
                </p:nvSpPr>
                <p:spPr bwMode="auto">
                  <a:xfrm>
                    <a:off x="5136" y="2976"/>
                    <a:ext cx="0" cy="28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 name="Line 91"/>
                  <p:cNvSpPr>
                    <a:spLocks noChangeShapeType="1"/>
                  </p:cNvSpPr>
                  <p:nvPr/>
                </p:nvSpPr>
                <p:spPr bwMode="auto">
                  <a:xfrm>
                    <a:off x="5088" y="2976"/>
                    <a:ext cx="0" cy="19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 name="Line 92"/>
                  <p:cNvSpPr>
                    <a:spLocks noChangeShapeType="1"/>
                  </p:cNvSpPr>
                  <p:nvPr/>
                </p:nvSpPr>
                <p:spPr bwMode="auto">
                  <a:xfrm>
                    <a:off x="5040" y="2976"/>
                    <a:ext cx="0" cy="9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grpSp>
          <p:nvGrpSpPr>
            <p:cNvPr id="91" name="Group 94"/>
            <p:cNvGrpSpPr>
              <a:grpSpLocks/>
            </p:cNvGrpSpPr>
            <p:nvPr/>
          </p:nvGrpSpPr>
          <p:grpSpPr bwMode="auto">
            <a:xfrm>
              <a:off x="3787775" y="2969310"/>
              <a:ext cx="1165225" cy="1520944"/>
              <a:chOff x="2386" y="1584"/>
              <a:chExt cx="734" cy="1104"/>
            </a:xfrm>
          </p:grpSpPr>
          <p:grpSp>
            <p:nvGrpSpPr>
              <p:cNvPr id="92" name="Group 95"/>
              <p:cNvGrpSpPr>
                <a:grpSpLocks/>
              </p:cNvGrpSpPr>
              <p:nvPr/>
            </p:nvGrpSpPr>
            <p:grpSpPr bwMode="auto">
              <a:xfrm>
                <a:off x="2400" y="1584"/>
                <a:ext cx="672" cy="1104"/>
                <a:chOff x="2688" y="1872"/>
                <a:chExt cx="672" cy="1104"/>
              </a:xfrm>
            </p:grpSpPr>
            <p:sp>
              <p:nvSpPr>
                <p:cNvPr id="94" name="Rectangle 96"/>
                <p:cNvSpPr>
                  <a:spLocks noChangeArrowheads="1"/>
                </p:cNvSpPr>
                <p:nvPr/>
              </p:nvSpPr>
              <p:spPr bwMode="auto">
                <a:xfrm>
                  <a:off x="2688" y="1872"/>
                  <a:ext cx="672" cy="1104"/>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5" name="Group 97"/>
                <p:cNvGrpSpPr>
                  <a:grpSpLocks/>
                </p:cNvGrpSpPr>
                <p:nvPr/>
              </p:nvGrpSpPr>
              <p:grpSpPr bwMode="auto">
                <a:xfrm>
                  <a:off x="2688" y="2668"/>
                  <a:ext cx="329" cy="212"/>
                  <a:chOff x="2605" y="1935"/>
                  <a:chExt cx="329" cy="212"/>
                </a:xfrm>
              </p:grpSpPr>
              <p:sp>
                <p:nvSpPr>
                  <p:cNvPr id="105" name="Text Box 98"/>
                  <p:cNvSpPr txBox="1">
                    <a:spLocks noChangeArrowheads="1"/>
                  </p:cNvSpPr>
                  <p:nvPr/>
                </p:nvSpPr>
                <p:spPr bwMode="auto">
                  <a:xfrm>
                    <a:off x="2605" y="1935"/>
                    <a:ext cx="32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a:solidFill>
                          <a:srgbClr val="A50021"/>
                        </a:solidFill>
                        <a:latin typeface="Times New Roman" pitchFamily="18" charset="0"/>
                      </a:rPr>
                      <a:t>WE</a:t>
                    </a:r>
                    <a:endParaRPr lang="en-US" altLang="zh-CN" sz="1600">
                      <a:solidFill>
                        <a:srgbClr val="FF3399"/>
                      </a:solidFill>
                      <a:latin typeface="Times New Roman" pitchFamily="18" charset="0"/>
                    </a:endParaRPr>
                  </a:p>
                </p:txBody>
              </p:sp>
              <p:sp>
                <p:nvSpPr>
                  <p:cNvPr id="106" name="Line 99"/>
                  <p:cNvSpPr>
                    <a:spLocks noChangeShapeType="1"/>
                  </p:cNvSpPr>
                  <p:nvPr/>
                </p:nvSpPr>
                <p:spPr bwMode="auto">
                  <a:xfrm>
                    <a:off x="2649" y="1977"/>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6" name="Group 100"/>
                <p:cNvGrpSpPr>
                  <a:grpSpLocks/>
                </p:cNvGrpSpPr>
                <p:nvPr/>
              </p:nvGrpSpPr>
              <p:grpSpPr bwMode="auto">
                <a:xfrm>
                  <a:off x="2843" y="1887"/>
                  <a:ext cx="274" cy="213"/>
                  <a:chOff x="1307" y="2511"/>
                  <a:chExt cx="274" cy="213"/>
                </a:xfrm>
              </p:grpSpPr>
              <p:sp>
                <p:nvSpPr>
                  <p:cNvPr id="104" name="Text Box 102"/>
                  <p:cNvSpPr txBox="1">
                    <a:spLocks noChangeArrowheads="1"/>
                  </p:cNvSpPr>
                  <p:nvPr/>
                </p:nvSpPr>
                <p:spPr bwMode="auto">
                  <a:xfrm>
                    <a:off x="1307" y="2511"/>
                    <a:ext cx="274"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FF3399"/>
                        </a:solidFill>
                        <a:latin typeface="Times New Roman" pitchFamily="18" charset="0"/>
                      </a:rPr>
                      <a:t>CS</a:t>
                    </a:r>
                    <a:endParaRPr lang="en-US" altLang="zh-CN" sz="1600" dirty="0">
                      <a:solidFill>
                        <a:srgbClr val="FFA3FF"/>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sp>
                <p:nvSpPr>
                  <p:cNvPr id="103" name="Line 101"/>
                  <p:cNvSpPr>
                    <a:spLocks noChangeShapeType="1"/>
                  </p:cNvSpPr>
                  <p:nvPr/>
                </p:nvSpPr>
                <p:spPr bwMode="auto">
                  <a:xfrm>
                    <a:off x="1362" y="2555"/>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9" name="Text Box 107"/>
                <p:cNvSpPr txBox="1">
                  <a:spLocks noChangeArrowheads="1"/>
                </p:cNvSpPr>
                <p:nvPr/>
              </p:nvSpPr>
              <p:spPr bwMode="auto">
                <a:xfrm>
                  <a:off x="2891" y="2353"/>
                  <a:ext cx="304"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latin typeface="Times New Roman" pitchFamily="18" charset="0"/>
                    </a:rPr>
                    <a:t>(1)</a:t>
                  </a:r>
                  <a:endParaRPr lang="en-US" altLang="zh-CN" sz="2000" dirty="0">
                    <a:latin typeface="Times New Roman" pitchFamily="18" charset="0"/>
                  </a:endParaRPr>
                </a:p>
              </p:txBody>
            </p:sp>
          </p:grpSp>
          <p:sp>
            <p:nvSpPr>
              <p:cNvPr id="93" name="Text Box 109"/>
              <p:cNvSpPr txBox="1">
                <a:spLocks noChangeArrowheads="1"/>
              </p:cNvSpPr>
              <p:nvPr/>
            </p:nvSpPr>
            <p:spPr bwMode="auto">
              <a:xfrm>
                <a:off x="2386" y="1872"/>
                <a:ext cx="7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latin typeface="Times New Roman" pitchFamily="18" charset="0"/>
                  </a:rPr>
                  <a:t>16K×8</a:t>
                </a:r>
                <a:r>
                  <a:rPr lang="zh-CN" altLang="en-US" sz="1800" dirty="0">
                    <a:latin typeface="Times New Roman" pitchFamily="18" charset="0"/>
                  </a:rPr>
                  <a:t>位</a:t>
                </a:r>
              </a:p>
            </p:txBody>
          </p:sp>
        </p:grpSp>
        <p:grpSp>
          <p:nvGrpSpPr>
            <p:cNvPr id="107" name="Group 110"/>
            <p:cNvGrpSpPr>
              <a:grpSpLocks/>
            </p:cNvGrpSpPr>
            <p:nvPr/>
          </p:nvGrpSpPr>
          <p:grpSpPr bwMode="auto">
            <a:xfrm>
              <a:off x="5083175" y="2969310"/>
              <a:ext cx="1165225" cy="1520944"/>
              <a:chOff x="3202" y="1584"/>
              <a:chExt cx="734" cy="1104"/>
            </a:xfrm>
          </p:grpSpPr>
          <p:grpSp>
            <p:nvGrpSpPr>
              <p:cNvPr id="108" name="Group 111"/>
              <p:cNvGrpSpPr>
                <a:grpSpLocks/>
              </p:cNvGrpSpPr>
              <p:nvPr/>
            </p:nvGrpSpPr>
            <p:grpSpPr bwMode="auto">
              <a:xfrm>
                <a:off x="3216" y="1584"/>
                <a:ext cx="672" cy="1104"/>
                <a:chOff x="2688" y="1872"/>
                <a:chExt cx="672" cy="1104"/>
              </a:xfrm>
            </p:grpSpPr>
            <p:sp>
              <p:nvSpPr>
                <p:cNvPr id="110" name="Rectangle 112"/>
                <p:cNvSpPr>
                  <a:spLocks noChangeArrowheads="1"/>
                </p:cNvSpPr>
                <p:nvPr/>
              </p:nvSpPr>
              <p:spPr bwMode="auto">
                <a:xfrm>
                  <a:off x="2688" y="1872"/>
                  <a:ext cx="672" cy="1104"/>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1" name="Group 113"/>
                <p:cNvGrpSpPr>
                  <a:grpSpLocks/>
                </p:cNvGrpSpPr>
                <p:nvPr/>
              </p:nvGrpSpPr>
              <p:grpSpPr bwMode="auto">
                <a:xfrm>
                  <a:off x="2688" y="2668"/>
                  <a:ext cx="329" cy="212"/>
                  <a:chOff x="2605" y="1935"/>
                  <a:chExt cx="329" cy="212"/>
                </a:xfrm>
              </p:grpSpPr>
              <p:sp>
                <p:nvSpPr>
                  <p:cNvPr id="121" name="Text Box 114"/>
                  <p:cNvSpPr txBox="1">
                    <a:spLocks noChangeArrowheads="1"/>
                  </p:cNvSpPr>
                  <p:nvPr/>
                </p:nvSpPr>
                <p:spPr bwMode="auto">
                  <a:xfrm>
                    <a:off x="2605" y="1935"/>
                    <a:ext cx="32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a:solidFill>
                          <a:srgbClr val="A50021"/>
                        </a:solidFill>
                        <a:latin typeface="Times New Roman" pitchFamily="18" charset="0"/>
                      </a:rPr>
                      <a:t>WE</a:t>
                    </a:r>
                    <a:endParaRPr lang="en-US" altLang="zh-CN" sz="1600">
                      <a:solidFill>
                        <a:srgbClr val="FF3399"/>
                      </a:solidFill>
                      <a:latin typeface="Times New Roman" pitchFamily="18" charset="0"/>
                    </a:endParaRPr>
                  </a:p>
                </p:txBody>
              </p:sp>
              <p:sp>
                <p:nvSpPr>
                  <p:cNvPr id="122" name="Line 115"/>
                  <p:cNvSpPr>
                    <a:spLocks noChangeShapeType="1"/>
                  </p:cNvSpPr>
                  <p:nvPr/>
                </p:nvSpPr>
                <p:spPr bwMode="auto">
                  <a:xfrm>
                    <a:off x="2649" y="1977"/>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 name="Group 116"/>
                <p:cNvGrpSpPr>
                  <a:grpSpLocks/>
                </p:cNvGrpSpPr>
                <p:nvPr/>
              </p:nvGrpSpPr>
              <p:grpSpPr bwMode="auto">
                <a:xfrm>
                  <a:off x="2843" y="1887"/>
                  <a:ext cx="274" cy="213"/>
                  <a:chOff x="1307" y="2511"/>
                  <a:chExt cx="274" cy="213"/>
                </a:xfrm>
              </p:grpSpPr>
              <p:sp>
                <p:nvSpPr>
                  <p:cNvPr id="120" name="Text Box 118"/>
                  <p:cNvSpPr txBox="1">
                    <a:spLocks noChangeArrowheads="1"/>
                  </p:cNvSpPr>
                  <p:nvPr/>
                </p:nvSpPr>
                <p:spPr bwMode="auto">
                  <a:xfrm>
                    <a:off x="1307" y="2511"/>
                    <a:ext cx="274"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FF3399"/>
                        </a:solidFill>
                        <a:latin typeface="Times New Roman" pitchFamily="18" charset="0"/>
                      </a:rPr>
                      <a:t>CS</a:t>
                    </a:r>
                    <a:endParaRPr lang="en-US" altLang="zh-CN" sz="1600" dirty="0">
                      <a:solidFill>
                        <a:srgbClr val="FFA3FF"/>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sp>
                <p:nvSpPr>
                  <p:cNvPr id="119" name="Line 117"/>
                  <p:cNvSpPr>
                    <a:spLocks noChangeShapeType="1"/>
                  </p:cNvSpPr>
                  <p:nvPr/>
                </p:nvSpPr>
                <p:spPr bwMode="auto">
                  <a:xfrm>
                    <a:off x="1362" y="2555"/>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5" name="Text Box 123"/>
                <p:cNvSpPr txBox="1">
                  <a:spLocks noChangeArrowheads="1"/>
                </p:cNvSpPr>
                <p:nvPr/>
              </p:nvSpPr>
              <p:spPr bwMode="auto">
                <a:xfrm>
                  <a:off x="2889" y="2333"/>
                  <a:ext cx="304"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latin typeface="Times New Roman" pitchFamily="18" charset="0"/>
                    </a:rPr>
                    <a:t>(2)</a:t>
                  </a:r>
                  <a:endParaRPr lang="en-US" altLang="zh-CN" sz="2000" dirty="0">
                    <a:latin typeface="Times New Roman" pitchFamily="18" charset="0"/>
                  </a:endParaRPr>
                </a:p>
              </p:txBody>
            </p:sp>
          </p:grpSp>
          <p:sp>
            <p:nvSpPr>
              <p:cNvPr id="109" name="Text Box 125"/>
              <p:cNvSpPr txBox="1">
                <a:spLocks noChangeArrowheads="1"/>
              </p:cNvSpPr>
              <p:nvPr/>
            </p:nvSpPr>
            <p:spPr bwMode="auto">
              <a:xfrm>
                <a:off x="3202" y="1872"/>
                <a:ext cx="7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latin typeface="Times New Roman" pitchFamily="18" charset="0"/>
                  </a:rPr>
                  <a:t>16K×8</a:t>
                </a:r>
                <a:r>
                  <a:rPr lang="zh-CN" altLang="en-US" sz="1800" dirty="0">
                    <a:latin typeface="Times New Roman" pitchFamily="18" charset="0"/>
                  </a:rPr>
                  <a:t>位</a:t>
                </a:r>
              </a:p>
            </p:txBody>
          </p:sp>
        </p:grpSp>
        <p:grpSp>
          <p:nvGrpSpPr>
            <p:cNvPr id="123" name="Group 126"/>
            <p:cNvGrpSpPr>
              <a:grpSpLocks/>
            </p:cNvGrpSpPr>
            <p:nvPr/>
          </p:nvGrpSpPr>
          <p:grpSpPr bwMode="auto">
            <a:xfrm>
              <a:off x="6378575" y="2969310"/>
              <a:ext cx="1165225" cy="1520944"/>
              <a:chOff x="4018" y="1584"/>
              <a:chExt cx="734" cy="1104"/>
            </a:xfrm>
          </p:grpSpPr>
          <p:grpSp>
            <p:nvGrpSpPr>
              <p:cNvPr id="124" name="Group 127"/>
              <p:cNvGrpSpPr>
                <a:grpSpLocks/>
              </p:cNvGrpSpPr>
              <p:nvPr/>
            </p:nvGrpSpPr>
            <p:grpSpPr bwMode="auto">
              <a:xfrm>
                <a:off x="4032" y="1584"/>
                <a:ext cx="672" cy="1104"/>
                <a:chOff x="2688" y="1872"/>
                <a:chExt cx="672" cy="1104"/>
              </a:xfrm>
            </p:grpSpPr>
            <p:sp>
              <p:nvSpPr>
                <p:cNvPr id="126" name="Rectangle 128"/>
                <p:cNvSpPr>
                  <a:spLocks noChangeArrowheads="1"/>
                </p:cNvSpPr>
                <p:nvPr/>
              </p:nvSpPr>
              <p:spPr bwMode="auto">
                <a:xfrm>
                  <a:off x="2688" y="1872"/>
                  <a:ext cx="672" cy="1104"/>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27" name="Group 129"/>
                <p:cNvGrpSpPr>
                  <a:grpSpLocks/>
                </p:cNvGrpSpPr>
                <p:nvPr/>
              </p:nvGrpSpPr>
              <p:grpSpPr bwMode="auto">
                <a:xfrm>
                  <a:off x="2688" y="2668"/>
                  <a:ext cx="329" cy="212"/>
                  <a:chOff x="2605" y="1935"/>
                  <a:chExt cx="329" cy="212"/>
                </a:xfrm>
              </p:grpSpPr>
              <p:sp>
                <p:nvSpPr>
                  <p:cNvPr id="137" name="Text Box 130"/>
                  <p:cNvSpPr txBox="1">
                    <a:spLocks noChangeArrowheads="1"/>
                  </p:cNvSpPr>
                  <p:nvPr/>
                </p:nvSpPr>
                <p:spPr bwMode="auto">
                  <a:xfrm>
                    <a:off x="2605" y="1935"/>
                    <a:ext cx="32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a:solidFill>
                          <a:srgbClr val="A50021"/>
                        </a:solidFill>
                        <a:latin typeface="Times New Roman" pitchFamily="18" charset="0"/>
                      </a:rPr>
                      <a:t>WE</a:t>
                    </a:r>
                    <a:endParaRPr lang="en-US" altLang="zh-CN" sz="1600">
                      <a:solidFill>
                        <a:srgbClr val="FF3399"/>
                      </a:solidFill>
                      <a:latin typeface="Times New Roman" pitchFamily="18" charset="0"/>
                    </a:endParaRPr>
                  </a:p>
                </p:txBody>
              </p:sp>
              <p:sp>
                <p:nvSpPr>
                  <p:cNvPr id="138" name="Line 131"/>
                  <p:cNvSpPr>
                    <a:spLocks noChangeShapeType="1"/>
                  </p:cNvSpPr>
                  <p:nvPr/>
                </p:nvSpPr>
                <p:spPr bwMode="auto">
                  <a:xfrm>
                    <a:off x="2649" y="1977"/>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28" name="Group 132"/>
                <p:cNvGrpSpPr>
                  <a:grpSpLocks/>
                </p:cNvGrpSpPr>
                <p:nvPr/>
              </p:nvGrpSpPr>
              <p:grpSpPr bwMode="auto">
                <a:xfrm>
                  <a:off x="2843" y="1887"/>
                  <a:ext cx="274" cy="213"/>
                  <a:chOff x="1307" y="2511"/>
                  <a:chExt cx="274" cy="213"/>
                </a:xfrm>
              </p:grpSpPr>
              <p:sp>
                <p:nvSpPr>
                  <p:cNvPr id="136" name="Text Box 134"/>
                  <p:cNvSpPr txBox="1">
                    <a:spLocks noChangeArrowheads="1"/>
                  </p:cNvSpPr>
                  <p:nvPr/>
                </p:nvSpPr>
                <p:spPr bwMode="auto">
                  <a:xfrm>
                    <a:off x="1307" y="2511"/>
                    <a:ext cx="274"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FF3399"/>
                        </a:solidFill>
                        <a:latin typeface="Times New Roman" pitchFamily="18" charset="0"/>
                      </a:rPr>
                      <a:t>CS</a:t>
                    </a:r>
                    <a:endParaRPr lang="en-US" altLang="zh-CN" sz="1600" dirty="0">
                      <a:solidFill>
                        <a:srgbClr val="FFA3FF"/>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sp>
                <p:nvSpPr>
                  <p:cNvPr id="135" name="Line 133"/>
                  <p:cNvSpPr>
                    <a:spLocks noChangeShapeType="1"/>
                  </p:cNvSpPr>
                  <p:nvPr/>
                </p:nvSpPr>
                <p:spPr bwMode="auto">
                  <a:xfrm>
                    <a:off x="1362" y="2555"/>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31" name="Text Box 139"/>
                <p:cNvSpPr txBox="1">
                  <a:spLocks noChangeArrowheads="1"/>
                </p:cNvSpPr>
                <p:nvPr/>
              </p:nvSpPr>
              <p:spPr bwMode="auto">
                <a:xfrm>
                  <a:off x="2898" y="2353"/>
                  <a:ext cx="304"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latin typeface="Times New Roman" pitchFamily="18" charset="0"/>
                    </a:rPr>
                    <a:t>(3)</a:t>
                  </a:r>
                  <a:endParaRPr lang="en-US" altLang="zh-CN" sz="2000" dirty="0">
                    <a:latin typeface="Times New Roman" pitchFamily="18" charset="0"/>
                  </a:endParaRPr>
                </a:p>
              </p:txBody>
            </p:sp>
          </p:grpSp>
          <p:sp>
            <p:nvSpPr>
              <p:cNvPr id="125" name="Text Box 141"/>
              <p:cNvSpPr txBox="1">
                <a:spLocks noChangeArrowheads="1"/>
              </p:cNvSpPr>
              <p:nvPr/>
            </p:nvSpPr>
            <p:spPr bwMode="auto">
              <a:xfrm>
                <a:off x="4018" y="1872"/>
                <a:ext cx="7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a:latin typeface="Times New Roman" pitchFamily="18" charset="0"/>
                  </a:rPr>
                  <a:t>16K×8</a:t>
                </a:r>
                <a:r>
                  <a:rPr lang="zh-CN" altLang="en-US" sz="1800">
                    <a:latin typeface="Times New Roman" pitchFamily="18" charset="0"/>
                  </a:rPr>
                  <a:t>位</a:t>
                </a:r>
              </a:p>
            </p:txBody>
          </p:sp>
        </p:grpSp>
        <p:grpSp>
          <p:nvGrpSpPr>
            <p:cNvPr id="139" name="Group 142"/>
            <p:cNvGrpSpPr>
              <a:grpSpLocks/>
            </p:cNvGrpSpPr>
            <p:nvPr/>
          </p:nvGrpSpPr>
          <p:grpSpPr bwMode="auto">
            <a:xfrm>
              <a:off x="7673975" y="2969309"/>
              <a:ext cx="1165225" cy="1500279"/>
              <a:chOff x="4834" y="1584"/>
              <a:chExt cx="734" cy="1089"/>
            </a:xfrm>
          </p:grpSpPr>
          <p:grpSp>
            <p:nvGrpSpPr>
              <p:cNvPr id="140" name="Group 143"/>
              <p:cNvGrpSpPr>
                <a:grpSpLocks/>
              </p:cNvGrpSpPr>
              <p:nvPr/>
            </p:nvGrpSpPr>
            <p:grpSpPr bwMode="auto">
              <a:xfrm>
                <a:off x="4848" y="1584"/>
                <a:ext cx="672" cy="1089"/>
                <a:chOff x="4848" y="1872"/>
                <a:chExt cx="672" cy="1104"/>
              </a:xfrm>
            </p:grpSpPr>
            <p:sp>
              <p:nvSpPr>
                <p:cNvPr id="142" name="Rectangle 144"/>
                <p:cNvSpPr>
                  <a:spLocks noChangeArrowheads="1"/>
                </p:cNvSpPr>
                <p:nvPr/>
              </p:nvSpPr>
              <p:spPr bwMode="auto">
                <a:xfrm>
                  <a:off x="4848" y="1872"/>
                  <a:ext cx="672" cy="1104"/>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43" name="Group 145"/>
                <p:cNvGrpSpPr>
                  <a:grpSpLocks/>
                </p:cNvGrpSpPr>
                <p:nvPr/>
              </p:nvGrpSpPr>
              <p:grpSpPr bwMode="auto">
                <a:xfrm>
                  <a:off x="4848" y="2669"/>
                  <a:ext cx="329" cy="215"/>
                  <a:chOff x="2605" y="1936"/>
                  <a:chExt cx="329" cy="215"/>
                </a:xfrm>
              </p:grpSpPr>
              <p:sp>
                <p:nvSpPr>
                  <p:cNvPr id="153" name="Text Box 146"/>
                  <p:cNvSpPr txBox="1">
                    <a:spLocks noChangeArrowheads="1"/>
                  </p:cNvSpPr>
                  <p:nvPr/>
                </p:nvSpPr>
                <p:spPr bwMode="auto">
                  <a:xfrm>
                    <a:off x="2605" y="1936"/>
                    <a:ext cx="329" cy="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a:solidFill>
                          <a:srgbClr val="A50021"/>
                        </a:solidFill>
                        <a:latin typeface="Times New Roman" pitchFamily="18" charset="0"/>
                      </a:rPr>
                      <a:t>WE</a:t>
                    </a:r>
                    <a:endParaRPr lang="en-US" altLang="zh-CN" sz="1600">
                      <a:solidFill>
                        <a:srgbClr val="FF3399"/>
                      </a:solidFill>
                      <a:latin typeface="Times New Roman" pitchFamily="18" charset="0"/>
                    </a:endParaRPr>
                  </a:p>
                </p:txBody>
              </p:sp>
              <p:sp>
                <p:nvSpPr>
                  <p:cNvPr id="154" name="Line 147"/>
                  <p:cNvSpPr>
                    <a:spLocks noChangeShapeType="1"/>
                  </p:cNvSpPr>
                  <p:nvPr/>
                </p:nvSpPr>
                <p:spPr bwMode="auto">
                  <a:xfrm>
                    <a:off x="2649" y="1977"/>
                    <a:ext cx="2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44" name="Group 148"/>
                <p:cNvGrpSpPr>
                  <a:grpSpLocks/>
                </p:cNvGrpSpPr>
                <p:nvPr/>
              </p:nvGrpSpPr>
              <p:grpSpPr bwMode="auto">
                <a:xfrm>
                  <a:off x="5003" y="1887"/>
                  <a:ext cx="274" cy="216"/>
                  <a:chOff x="1307" y="2511"/>
                  <a:chExt cx="274" cy="216"/>
                </a:xfrm>
              </p:grpSpPr>
              <p:sp>
                <p:nvSpPr>
                  <p:cNvPr id="152" name="Text Box 150"/>
                  <p:cNvSpPr txBox="1">
                    <a:spLocks noChangeArrowheads="1"/>
                  </p:cNvSpPr>
                  <p:nvPr/>
                </p:nvSpPr>
                <p:spPr bwMode="auto">
                  <a:xfrm>
                    <a:off x="1307" y="2511"/>
                    <a:ext cx="274" cy="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FF3399"/>
                        </a:solidFill>
                        <a:latin typeface="Times New Roman" pitchFamily="18" charset="0"/>
                      </a:rPr>
                      <a:t>CS</a:t>
                    </a:r>
                    <a:endParaRPr lang="en-US" altLang="zh-CN" sz="1600" dirty="0">
                      <a:solidFill>
                        <a:srgbClr val="FFA3FF"/>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sp>
                <p:nvSpPr>
                  <p:cNvPr id="151" name="Line 149"/>
                  <p:cNvSpPr>
                    <a:spLocks noChangeShapeType="1"/>
                  </p:cNvSpPr>
                  <p:nvPr/>
                </p:nvSpPr>
                <p:spPr bwMode="auto">
                  <a:xfrm>
                    <a:off x="1362" y="2543"/>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47" name="Text Box 155"/>
                <p:cNvSpPr txBox="1">
                  <a:spLocks noChangeArrowheads="1"/>
                </p:cNvSpPr>
                <p:nvPr/>
              </p:nvSpPr>
              <p:spPr bwMode="auto">
                <a:xfrm>
                  <a:off x="5049" y="2359"/>
                  <a:ext cx="304" cy="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latin typeface="Times New Roman" pitchFamily="18" charset="0"/>
                    </a:rPr>
                    <a:t>(4)</a:t>
                  </a:r>
                  <a:endParaRPr lang="en-US" altLang="zh-CN" sz="2000" dirty="0">
                    <a:latin typeface="Times New Roman" pitchFamily="18" charset="0"/>
                  </a:endParaRPr>
                </a:p>
              </p:txBody>
            </p:sp>
          </p:grpSp>
          <p:sp>
            <p:nvSpPr>
              <p:cNvPr id="141" name="Text Box 157"/>
              <p:cNvSpPr txBox="1">
                <a:spLocks noChangeArrowheads="1"/>
              </p:cNvSpPr>
              <p:nvPr/>
            </p:nvSpPr>
            <p:spPr bwMode="auto">
              <a:xfrm>
                <a:off x="4834" y="1872"/>
                <a:ext cx="7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a:latin typeface="Times New Roman" pitchFamily="18" charset="0"/>
                  </a:rPr>
                  <a:t>16K×8</a:t>
                </a:r>
                <a:r>
                  <a:rPr lang="zh-CN" altLang="en-US" sz="1800">
                    <a:latin typeface="Times New Roman" pitchFamily="18" charset="0"/>
                  </a:rPr>
                  <a:t>位</a:t>
                </a:r>
              </a:p>
            </p:txBody>
          </p:sp>
        </p:grpSp>
      </p:grpSp>
      <p:sp>
        <p:nvSpPr>
          <p:cNvPr id="129" name="Line 22"/>
          <p:cNvSpPr>
            <a:spLocks noChangeShapeType="1"/>
          </p:cNvSpPr>
          <p:nvPr/>
        </p:nvSpPr>
        <p:spPr bwMode="auto">
          <a:xfrm>
            <a:off x="2627784" y="2924944"/>
            <a:ext cx="3238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0" name="Rectangle 9"/>
          <p:cNvSpPr>
            <a:spLocks noChangeArrowheads="1"/>
          </p:cNvSpPr>
          <p:nvPr/>
        </p:nvSpPr>
        <p:spPr bwMode="auto">
          <a:xfrm>
            <a:off x="412532" y="3742496"/>
            <a:ext cx="8382000" cy="2615738"/>
          </a:xfrm>
          <a:prstGeom prst="rect">
            <a:avLst/>
          </a:prstGeom>
          <a:solidFill>
            <a:srgbClr val="E6E6E6"/>
          </a:solidFill>
          <a:ln w="19050" cap="rnd">
            <a:solidFill>
              <a:schemeClr val="accent2"/>
            </a:solidFill>
            <a:prstDash val="sysDot"/>
            <a:miter lim="800000"/>
            <a:headEnd/>
            <a:tailEnd/>
          </a:ln>
          <a:effectLst/>
          <a:extLst/>
        </p:spPr>
        <p:txBody>
          <a:bodyPr wrap="none" anchor="ctr"/>
          <a:lstStyle/>
          <a:p>
            <a:endParaRPr lang="zh-CN" altLang="en-US"/>
          </a:p>
        </p:txBody>
      </p:sp>
      <p:sp>
        <p:nvSpPr>
          <p:cNvPr id="132" name="Text Box 6"/>
          <p:cNvSpPr txBox="1">
            <a:spLocks noChangeArrowheads="1"/>
          </p:cNvSpPr>
          <p:nvPr/>
        </p:nvSpPr>
        <p:spPr bwMode="auto">
          <a:xfrm>
            <a:off x="748863" y="4129608"/>
            <a:ext cx="6988175" cy="369332"/>
          </a:xfrm>
          <a:prstGeom prst="rect">
            <a:avLst/>
          </a:prstGeom>
          <a:solidFill>
            <a:srgbClr val="D9D9FF"/>
          </a:solidFill>
          <a:ln w="9525" cap="rnd">
            <a:noFill/>
            <a:prstDash val="sysDot"/>
            <a:miter lim="800000"/>
            <a:headEnd/>
            <a:tailEnd/>
          </a:ln>
          <a:effectLst/>
          <a:extLst/>
        </p:spPr>
        <p:txBody>
          <a:bodyPr wrap="square">
            <a:spAutoFit/>
          </a:bodyPr>
          <a:lstStyle/>
          <a:p>
            <a:pPr algn="l">
              <a:spcBef>
                <a:spcPct val="30000"/>
              </a:spcBef>
              <a:buFontTx/>
              <a:buNone/>
            </a:pPr>
            <a:r>
              <a:rPr lang="en-US" altLang="zh-CN" spc="70" dirty="0">
                <a:solidFill>
                  <a:schemeClr val="tx1"/>
                </a:solidFill>
                <a:latin typeface="Times New Roman" pitchFamily="18" charset="0"/>
              </a:rPr>
              <a:t>  </a:t>
            </a:r>
            <a:r>
              <a:rPr lang="en-US" altLang="zh-CN" spc="-100" dirty="0">
                <a:solidFill>
                  <a:schemeClr val="tx1"/>
                </a:solidFill>
                <a:latin typeface="Times New Roman" pitchFamily="18" charset="0"/>
              </a:rPr>
              <a:t>A15 A14</a:t>
            </a:r>
            <a:r>
              <a:rPr lang="en-US" altLang="zh-CN" spc="-100" dirty="0">
                <a:latin typeface="Times New Roman" pitchFamily="18" charset="0"/>
              </a:rPr>
              <a:t> </a:t>
            </a:r>
            <a:r>
              <a:rPr lang="zh-CN" altLang="en-US" spc="70" dirty="0">
                <a:latin typeface="Times New Roman" pitchFamily="18" charset="0"/>
              </a:rPr>
              <a:t>　  </a:t>
            </a:r>
            <a:r>
              <a:rPr lang="en-US" altLang="zh-CN" spc="70" dirty="0">
                <a:latin typeface="Times New Roman" pitchFamily="18" charset="0"/>
              </a:rPr>
              <a:t>A13 A12 A11 A10 A9 A8 A7 A6 A5 A4 A3 A2 A1 A0</a:t>
            </a:r>
          </a:p>
        </p:txBody>
      </p:sp>
      <p:sp>
        <p:nvSpPr>
          <p:cNvPr id="133" name="Text Box 7"/>
          <p:cNvSpPr txBox="1">
            <a:spLocks noChangeArrowheads="1"/>
          </p:cNvSpPr>
          <p:nvPr/>
        </p:nvSpPr>
        <p:spPr bwMode="auto">
          <a:xfrm>
            <a:off x="533400" y="3731146"/>
            <a:ext cx="5791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None/>
            </a:pPr>
            <a:r>
              <a:rPr lang="zh-CN" altLang="en-US" sz="2000" dirty="0">
                <a:solidFill>
                  <a:srgbClr val="002060"/>
                </a:solidFill>
                <a:latin typeface="Times New Roman" pitchFamily="18" charset="0"/>
              </a:rPr>
              <a:t>上图中各芯片的地址范围：</a:t>
            </a:r>
            <a:endParaRPr lang="zh-CN" altLang="en-US" sz="2000" dirty="0">
              <a:solidFill>
                <a:srgbClr val="002060"/>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sp>
        <p:nvSpPr>
          <p:cNvPr id="134" name="Text Box 161"/>
          <p:cNvSpPr txBox="1">
            <a:spLocks noChangeArrowheads="1"/>
          </p:cNvSpPr>
          <p:nvPr/>
        </p:nvSpPr>
        <p:spPr bwMode="auto">
          <a:xfrm>
            <a:off x="301344" y="4506738"/>
            <a:ext cx="82907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zh-CN" altLang="en-US" sz="2000" dirty="0" smtClean="0">
                <a:solidFill>
                  <a:srgbClr val="CC3300"/>
                </a:solidFill>
                <a:latin typeface="Times New Roman" pitchFamily="18" charset="0"/>
              </a:rPr>
              <a:t>（</a:t>
            </a:r>
            <a:r>
              <a:rPr lang="en-US" altLang="zh-CN" sz="2000" dirty="0" smtClean="0">
                <a:solidFill>
                  <a:srgbClr val="CC3300"/>
                </a:solidFill>
                <a:latin typeface="Times New Roman" pitchFamily="18" charset="0"/>
              </a:rPr>
              <a:t>1）</a:t>
            </a:r>
            <a:endParaRPr lang="en-US" altLang="zh-CN" sz="2000" dirty="0">
              <a:solidFill>
                <a:srgbClr val="CC3300"/>
              </a:solidFill>
              <a:latin typeface="Times New Roman" pitchFamily="18" charset="0"/>
            </a:endParaRPr>
          </a:p>
        </p:txBody>
      </p:sp>
      <p:sp>
        <p:nvSpPr>
          <p:cNvPr id="145" name="Text Box 164"/>
          <p:cNvSpPr txBox="1">
            <a:spLocks noChangeArrowheads="1"/>
          </p:cNvSpPr>
          <p:nvPr/>
        </p:nvSpPr>
        <p:spPr bwMode="auto">
          <a:xfrm>
            <a:off x="306108" y="4956934"/>
            <a:ext cx="82907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solidFill>
                  <a:srgbClr val="006600"/>
                </a:solidFill>
                <a:latin typeface="Times New Roman" pitchFamily="18" charset="0"/>
              </a:rPr>
              <a:t>（2）</a:t>
            </a:r>
            <a:endParaRPr lang="en-US" altLang="zh-CN" sz="2000" dirty="0">
              <a:solidFill>
                <a:srgbClr val="006600"/>
              </a:solidFill>
              <a:latin typeface="Times New Roman" pitchFamily="18" charset="0"/>
            </a:endParaRPr>
          </a:p>
        </p:txBody>
      </p:sp>
      <p:sp>
        <p:nvSpPr>
          <p:cNvPr id="146" name="Text Box 167"/>
          <p:cNvSpPr txBox="1">
            <a:spLocks noChangeArrowheads="1"/>
          </p:cNvSpPr>
          <p:nvPr/>
        </p:nvSpPr>
        <p:spPr bwMode="auto">
          <a:xfrm>
            <a:off x="305132" y="5413692"/>
            <a:ext cx="829222" cy="400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solidFill>
                  <a:srgbClr val="FF3399"/>
                </a:solidFill>
                <a:latin typeface="Times New Roman" pitchFamily="18" charset="0"/>
              </a:rPr>
              <a:t>（3）</a:t>
            </a:r>
            <a:endParaRPr lang="en-US" altLang="zh-CN" sz="2000" dirty="0">
              <a:solidFill>
                <a:srgbClr val="FF3399"/>
              </a:solidFill>
              <a:latin typeface="Times New Roman" pitchFamily="18" charset="0"/>
            </a:endParaRPr>
          </a:p>
        </p:txBody>
      </p:sp>
      <p:sp>
        <p:nvSpPr>
          <p:cNvPr id="148" name="Text Box 170"/>
          <p:cNvSpPr txBox="1">
            <a:spLocks noChangeArrowheads="1"/>
          </p:cNvSpPr>
          <p:nvPr/>
        </p:nvSpPr>
        <p:spPr bwMode="auto">
          <a:xfrm>
            <a:off x="305132" y="5845740"/>
            <a:ext cx="829222" cy="400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solidFill>
                  <a:srgbClr val="0070C0"/>
                </a:solidFill>
                <a:latin typeface="Times New Roman" pitchFamily="18" charset="0"/>
              </a:rPr>
              <a:t>（4）</a:t>
            </a:r>
            <a:endParaRPr lang="en-US" altLang="zh-CN" sz="2000" dirty="0">
              <a:solidFill>
                <a:srgbClr val="0070C0"/>
              </a:solidFill>
              <a:latin typeface="Times New Roman" pitchFamily="18" charset="0"/>
            </a:endParaRPr>
          </a:p>
        </p:txBody>
      </p:sp>
      <p:sp>
        <p:nvSpPr>
          <p:cNvPr id="149" name="Text Box 172"/>
          <p:cNvSpPr txBox="1">
            <a:spLocks noChangeArrowheads="1"/>
          </p:cNvSpPr>
          <p:nvPr/>
        </p:nvSpPr>
        <p:spPr bwMode="auto">
          <a:xfrm>
            <a:off x="1115616" y="4524538"/>
            <a:ext cx="58862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dirty="0">
                <a:solidFill>
                  <a:srgbClr val="CC3300"/>
                </a:solidFill>
                <a:latin typeface="Times New Roman" pitchFamily="18" charset="0"/>
              </a:rPr>
              <a:t>0   0</a:t>
            </a:r>
          </a:p>
        </p:txBody>
      </p:sp>
      <p:sp>
        <p:nvSpPr>
          <p:cNvPr id="150" name="Text Box 173"/>
          <p:cNvSpPr txBox="1">
            <a:spLocks noChangeArrowheads="1"/>
          </p:cNvSpPr>
          <p:nvPr/>
        </p:nvSpPr>
        <p:spPr bwMode="auto">
          <a:xfrm>
            <a:off x="1115616" y="4963408"/>
            <a:ext cx="58862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dirty="0">
                <a:solidFill>
                  <a:srgbClr val="006600"/>
                </a:solidFill>
                <a:latin typeface="Times New Roman" pitchFamily="18" charset="0"/>
              </a:rPr>
              <a:t>0   1</a:t>
            </a:r>
          </a:p>
        </p:txBody>
      </p:sp>
      <p:sp>
        <p:nvSpPr>
          <p:cNvPr id="155" name="Text Box 174"/>
          <p:cNvSpPr txBox="1">
            <a:spLocks noChangeArrowheads="1"/>
          </p:cNvSpPr>
          <p:nvPr/>
        </p:nvSpPr>
        <p:spPr bwMode="auto">
          <a:xfrm>
            <a:off x="1115616" y="5420514"/>
            <a:ext cx="58862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dirty="0">
                <a:solidFill>
                  <a:srgbClr val="FF3399"/>
                </a:solidFill>
                <a:latin typeface="Times New Roman" pitchFamily="18" charset="0"/>
              </a:rPr>
              <a:t>1   0</a:t>
            </a:r>
          </a:p>
        </p:txBody>
      </p:sp>
      <p:sp>
        <p:nvSpPr>
          <p:cNvPr id="156" name="Text Box 175"/>
          <p:cNvSpPr txBox="1">
            <a:spLocks noChangeArrowheads="1"/>
          </p:cNvSpPr>
          <p:nvPr/>
        </p:nvSpPr>
        <p:spPr bwMode="auto">
          <a:xfrm>
            <a:off x="1115616" y="5870975"/>
            <a:ext cx="58862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dirty="0">
                <a:solidFill>
                  <a:srgbClr val="0070C0"/>
                </a:solidFill>
                <a:latin typeface="Times New Roman" pitchFamily="18" charset="0"/>
              </a:rPr>
              <a:t>1   1</a:t>
            </a:r>
          </a:p>
        </p:txBody>
      </p:sp>
      <p:grpSp>
        <p:nvGrpSpPr>
          <p:cNvPr id="157" name="Group 176"/>
          <p:cNvGrpSpPr>
            <a:grpSpLocks/>
          </p:cNvGrpSpPr>
          <p:nvPr/>
        </p:nvGrpSpPr>
        <p:grpSpPr bwMode="auto">
          <a:xfrm>
            <a:off x="2133600" y="4400576"/>
            <a:ext cx="6796088" cy="592138"/>
            <a:chOff x="1536" y="2430"/>
            <a:chExt cx="4281" cy="373"/>
          </a:xfrm>
        </p:grpSpPr>
        <p:sp>
          <p:nvSpPr>
            <p:cNvPr id="158" name="Text Box 177"/>
            <p:cNvSpPr txBox="1">
              <a:spLocks noChangeArrowheads="1"/>
            </p:cNvSpPr>
            <p:nvPr/>
          </p:nvSpPr>
          <p:spPr bwMode="auto">
            <a:xfrm>
              <a:off x="1566" y="2430"/>
              <a:ext cx="4210"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spc="20" dirty="0">
                  <a:solidFill>
                    <a:srgbClr val="CC3300"/>
                  </a:solidFill>
                  <a:latin typeface="Times New Roman" pitchFamily="18" charset="0"/>
                </a:rPr>
                <a:t>0       0      </a:t>
              </a:r>
              <a:r>
                <a:rPr lang="zh-CN" altLang="en-US" sz="1600" spc="20" dirty="0">
                  <a:solidFill>
                    <a:srgbClr val="CC3300"/>
                  </a:solidFill>
                  <a:latin typeface="Times New Roman" pitchFamily="18" charset="0"/>
                </a:rPr>
                <a:t>０    ０    ０    ０    ０    ０    ０    ０    ０    ０    </a:t>
              </a:r>
              <a:r>
                <a:rPr lang="zh-CN" altLang="en-US" sz="1600" spc="20" dirty="0" smtClean="0">
                  <a:solidFill>
                    <a:srgbClr val="CC3300"/>
                  </a:solidFill>
                  <a:latin typeface="Times New Roman" pitchFamily="18" charset="0"/>
                </a:rPr>
                <a:t>０    （</a:t>
              </a:r>
              <a:r>
                <a:rPr lang="en-US" altLang="zh-CN" sz="1600" spc="20" dirty="0" smtClean="0">
                  <a:solidFill>
                    <a:srgbClr val="CC3300"/>
                  </a:solidFill>
                  <a:latin typeface="Times New Roman" pitchFamily="18" charset="0"/>
                </a:rPr>
                <a:t>0000H</a:t>
              </a:r>
              <a:r>
                <a:rPr lang="zh-CN" altLang="en-US" sz="1600" spc="20" dirty="0" smtClean="0">
                  <a:solidFill>
                    <a:srgbClr val="CC3300"/>
                  </a:solidFill>
                  <a:latin typeface="Times New Roman" pitchFamily="18" charset="0"/>
                </a:rPr>
                <a:t>）</a:t>
              </a:r>
              <a:endParaRPr lang="zh-CN" altLang="en-US" sz="1600" spc="20" dirty="0">
                <a:solidFill>
                  <a:srgbClr val="CC3300"/>
                </a:solidFill>
                <a:latin typeface="Times New Roman" pitchFamily="18" charset="0"/>
              </a:endParaRPr>
            </a:p>
          </p:txBody>
        </p:sp>
        <p:sp>
          <p:nvSpPr>
            <p:cNvPr id="159" name="AutoShape 178"/>
            <p:cNvSpPr>
              <a:spLocks/>
            </p:cNvSpPr>
            <p:nvPr/>
          </p:nvSpPr>
          <p:spPr bwMode="auto">
            <a:xfrm>
              <a:off x="1536" y="2516"/>
              <a:ext cx="48" cy="227"/>
            </a:xfrm>
            <a:prstGeom prst="leftBracket">
              <a:avLst>
                <a:gd name="adj" fmla="val 50000"/>
              </a:avLst>
            </a:prstGeom>
            <a:noFill/>
            <a:ln w="28575">
              <a:solidFill>
                <a:srgbClr val="CC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0" name="Text Box 179"/>
            <p:cNvSpPr txBox="1">
              <a:spLocks noChangeArrowheads="1"/>
            </p:cNvSpPr>
            <p:nvPr/>
          </p:nvSpPr>
          <p:spPr bwMode="auto">
            <a:xfrm>
              <a:off x="1564" y="2590"/>
              <a:ext cx="4253"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en-US" altLang="zh-CN" sz="1600" spc="10" dirty="0">
                  <a:solidFill>
                    <a:srgbClr val="CC3300"/>
                  </a:solidFill>
                  <a:latin typeface="Times New Roman" pitchFamily="18" charset="0"/>
                </a:rPr>
                <a:t>1       1       1      1       1      1      1      1      1      1      1      1      1 </a:t>
              </a:r>
              <a:r>
                <a:rPr lang="en-US" altLang="zh-CN" sz="1600" spc="10" dirty="0" smtClean="0">
                  <a:solidFill>
                    <a:srgbClr val="CC3300"/>
                  </a:solidFill>
                  <a:latin typeface="Times New Roman" pitchFamily="18" charset="0"/>
                </a:rPr>
                <a:t>    </a:t>
              </a:r>
              <a:r>
                <a:rPr lang="zh-CN" altLang="en-US" sz="1600" spc="10" dirty="0" smtClean="0">
                  <a:solidFill>
                    <a:srgbClr val="CC3300"/>
                  </a:solidFill>
                  <a:latin typeface="Times New Roman" pitchFamily="18" charset="0"/>
                </a:rPr>
                <a:t>（</a:t>
              </a:r>
              <a:r>
                <a:rPr lang="en-US" altLang="zh-CN" sz="1600" spc="10" dirty="0">
                  <a:solidFill>
                    <a:srgbClr val="CC3300"/>
                  </a:solidFill>
                  <a:latin typeface="Times New Roman" pitchFamily="18" charset="0"/>
                </a:rPr>
                <a:t>3FFFH</a:t>
              </a:r>
              <a:r>
                <a:rPr lang="zh-CN" altLang="en-US" sz="1600" spc="10" dirty="0">
                  <a:solidFill>
                    <a:srgbClr val="CC3300"/>
                  </a:solidFill>
                  <a:latin typeface="Times New Roman" pitchFamily="18" charset="0"/>
                </a:rPr>
                <a:t>）</a:t>
              </a:r>
            </a:p>
          </p:txBody>
        </p:sp>
        <p:sp>
          <p:nvSpPr>
            <p:cNvPr id="161" name="Text Box 180"/>
            <p:cNvSpPr txBox="1">
              <a:spLocks noChangeArrowheads="1"/>
            </p:cNvSpPr>
            <p:nvPr/>
          </p:nvSpPr>
          <p:spPr bwMode="auto">
            <a:xfrm>
              <a:off x="1611" y="2476"/>
              <a:ext cx="37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a:solidFill>
                    <a:srgbClr val="CC3300"/>
                  </a:solidFill>
                  <a:latin typeface="Times New Roman" pitchFamily="18" charset="0"/>
                </a:rPr>
                <a:t>……</a:t>
              </a:r>
            </a:p>
          </p:txBody>
        </p:sp>
        <p:sp>
          <p:nvSpPr>
            <p:cNvPr id="162" name="Text Box 181"/>
            <p:cNvSpPr txBox="1">
              <a:spLocks noChangeArrowheads="1"/>
            </p:cNvSpPr>
            <p:nvPr/>
          </p:nvSpPr>
          <p:spPr bwMode="auto">
            <a:xfrm>
              <a:off x="5204" y="2476"/>
              <a:ext cx="37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a:solidFill>
                    <a:srgbClr val="CC3300"/>
                  </a:solidFill>
                  <a:latin typeface="Times New Roman" pitchFamily="18" charset="0"/>
                </a:rPr>
                <a:t>……</a:t>
              </a:r>
            </a:p>
          </p:txBody>
        </p:sp>
        <p:sp>
          <p:nvSpPr>
            <p:cNvPr id="163" name="AutoShape 182"/>
            <p:cNvSpPr>
              <a:spLocks/>
            </p:cNvSpPr>
            <p:nvPr/>
          </p:nvSpPr>
          <p:spPr bwMode="auto">
            <a:xfrm flipH="1">
              <a:off x="4977" y="2518"/>
              <a:ext cx="48" cy="227"/>
            </a:xfrm>
            <a:prstGeom prst="leftBracket">
              <a:avLst>
                <a:gd name="adj" fmla="val 58333"/>
              </a:avLst>
            </a:prstGeom>
            <a:noFill/>
            <a:ln w="28575">
              <a:solidFill>
                <a:srgbClr val="CC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64" name="Group 183"/>
          <p:cNvGrpSpPr>
            <a:grpSpLocks/>
          </p:cNvGrpSpPr>
          <p:nvPr/>
        </p:nvGrpSpPr>
        <p:grpSpPr bwMode="auto">
          <a:xfrm>
            <a:off x="2133600" y="4883504"/>
            <a:ext cx="6796089" cy="576263"/>
            <a:chOff x="1536" y="2764"/>
            <a:chExt cx="4281" cy="363"/>
          </a:xfrm>
        </p:grpSpPr>
        <p:sp>
          <p:nvSpPr>
            <p:cNvPr id="165" name="Text Box 184"/>
            <p:cNvSpPr txBox="1">
              <a:spLocks noChangeArrowheads="1"/>
            </p:cNvSpPr>
            <p:nvPr/>
          </p:nvSpPr>
          <p:spPr bwMode="auto">
            <a:xfrm>
              <a:off x="1564" y="2764"/>
              <a:ext cx="4243"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en-US" altLang="zh-CN" sz="1600" spc="20" dirty="0">
                  <a:solidFill>
                    <a:srgbClr val="006600"/>
                  </a:solidFill>
                  <a:latin typeface="Times New Roman" pitchFamily="18" charset="0"/>
                </a:rPr>
                <a:t>0       0      </a:t>
              </a:r>
              <a:r>
                <a:rPr lang="zh-CN" altLang="en-US" sz="1600" spc="20" dirty="0">
                  <a:solidFill>
                    <a:srgbClr val="006600"/>
                  </a:solidFill>
                  <a:latin typeface="Times New Roman" pitchFamily="18" charset="0"/>
                </a:rPr>
                <a:t>０    ０    ０    ０    ０    ０    ０    ０    ０    ０    </a:t>
              </a:r>
              <a:r>
                <a:rPr lang="zh-CN" altLang="en-US" sz="1600" spc="20" dirty="0" smtClean="0">
                  <a:solidFill>
                    <a:srgbClr val="006600"/>
                  </a:solidFill>
                  <a:latin typeface="Times New Roman" pitchFamily="18" charset="0"/>
                </a:rPr>
                <a:t>０    （</a:t>
              </a:r>
              <a:r>
                <a:rPr lang="en-US" altLang="zh-CN" sz="1600" spc="20" dirty="0" smtClean="0">
                  <a:solidFill>
                    <a:srgbClr val="006600"/>
                  </a:solidFill>
                  <a:latin typeface="Times New Roman" pitchFamily="18" charset="0"/>
                </a:rPr>
                <a:t>4000H</a:t>
              </a:r>
              <a:r>
                <a:rPr lang="zh-CN" altLang="en-US" sz="1600" spc="20" dirty="0" smtClean="0">
                  <a:solidFill>
                    <a:srgbClr val="006600"/>
                  </a:solidFill>
                  <a:latin typeface="Times New Roman" pitchFamily="18" charset="0"/>
                </a:rPr>
                <a:t>）</a:t>
              </a:r>
              <a:endParaRPr lang="zh-CN" altLang="en-US" sz="1600" spc="20" dirty="0">
                <a:solidFill>
                  <a:srgbClr val="006600"/>
                </a:solidFill>
                <a:latin typeface="Times New Roman" pitchFamily="18" charset="0"/>
              </a:endParaRPr>
            </a:p>
          </p:txBody>
        </p:sp>
        <p:sp>
          <p:nvSpPr>
            <p:cNvPr id="166" name="AutoShape 185"/>
            <p:cNvSpPr>
              <a:spLocks/>
            </p:cNvSpPr>
            <p:nvPr/>
          </p:nvSpPr>
          <p:spPr bwMode="auto">
            <a:xfrm>
              <a:off x="1536" y="2832"/>
              <a:ext cx="48" cy="227"/>
            </a:xfrm>
            <a:prstGeom prst="leftBracket">
              <a:avLst>
                <a:gd name="adj" fmla="val 50000"/>
              </a:avLst>
            </a:prstGeom>
            <a:noFill/>
            <a:ln w="28575">
              <a:solidFill>
                <a:srgbClr val="00A2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7" name="Text Box 186"/>
            <p:cNvSpPr txBox="1">
              <a:spLocks noChangeArrowheads="1"/>
            </p:cNvSpPr>
            <p:nvPr/>
          </p:nvSpPr>
          <p:spPr bwMode="auto">
            <a:xfrm>
              <a:off x="1564" y="2914"/>
              <a:ext cx="4253"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en-US" altLang="zh-CN" sz="1600" spc="10" dirty="0">
                  <a:solidFill>
                    <a:srgbClr val="006600"/>
                  </a:solidFill>
                  <a:latin typeface="Times New Roman" pitchFamily="18" charset="0"/>
                </a:rPr>
                <a:t>1       1       1      1       1      1      1      1      1      1      1      1      1 </a:t>
              </a:r>
              <a:r>
                <a:rPr lang="en-US" altLang="zh-CN" sz="1600" spc="10" dirty="0" smtClean="0">
                  <a:solidFill>
                    <a:srgbClr val="006600"/>
                  </a:solidFill>
                  <a:latin typeface="Times New Roman" pitchFamily="18" charset="0"/>
                </a:rPr>
                <a:t>    </a:t>
              </a:r>
              <a:r>
                <a:rPr lang="zh-CN" altLang="en-US" sz="1600" spc="10" dirty="0" smtClean="0">
                  <a:solidFill>
                    <a:srgbClr val="006600"/>
                  </a:solidFill>
                  <a:latin typeface="Times New Roman" pitchFamily="18" charset="0"/>
                </a:rPr>
                <a:t>（</a:t>
              </a:r>
              <a:r>
                <a:rPr lang="en-US" altLang="zh-CN" sz="1600" spc="10" dirty="0">
                  <a:solidFill>
                    <a:srgbClr val="006600"/>
                  </a:solidFill>
                  <a:latin typeface="Times New Roman" pitchFamily="18" charset="0"/>
                </a:rPr>
                <a:t>7FFFH</a:t>
              </a:r>
              <a:r>
                <a:rPr lang="zh-CN" altLang="en-US" sz="1600" spc="10" dirty="0">
                  <a:solidFill>
                    <a:srgbClr val="00A200"/>
                  </a:solidFill>
                  <a:latin typeface="Times New Roman" pitchFamily="18" charset="0"/>
                </a:rPr>
                <a:t>）</a:t>
              </a:r>
            </a:p>
          </p:txBody>
        </p:sp>
        <p:sp>
          <p:nvSpPr>
            <p:cNvPr id="168" name="Text Box 187"/>
            <p:cNvSpPr txBox="1">
              <a:spLocks noChangeArrowheads="1"/>
            </p:cNvSpPr>
            <p:nvPr/>
          </p:nvSpPr>
          <p:spPr bwMode="auto">
            <a:xfrm>
              <a:off x="1611" y="2820"/>
              <a:ext cx="37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a:solidFill>
                    <a:srgbClr val="006600"/>
                  </a:solidFill>
                  <a:latin typeface="Times New Roman" pitchFamily="18" charset="0"/>
                </a:rPr>
                <a:t>……</a:t>
              </a:r>
            </a:p>
          </p:txBody>
        </p:sp>
        <p:sp>
          <p:nvSpPr>
            <p:cNvPr id="169" name="Text Box 188"/>
            <p:cNvSpPr txBox="1">
              <a:spLocks noChangeArrowheads="1"/>
            </p:cNvSpPr>
            <p:nvPr/>
          </p:nvSpPr>
          <p:spPr bwMode="auto">
            <a:xfrm>
              <a:off x="5195" y="2810"/>
              <a:ext cx="37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a:solidFill>
                    <a:srgbClr val="00A200"/>
                  </a:solidFill>
                  <a:latin typeface="Times New Roman" pitchFamily="18" charset="0"/>
                </a:rPr>
                <a:t>……</a:t>
              </a:r>
            </a:p>
          </p:txBody>
        </p:sp>
        <p:sp>
          <p:nvSpPr>
            <p:cNvPr id="170" name="AutoShape 189"/>
            <p:cNvSpPr>
              <a:spLocks/>
            </p:cNvSpPr>
            <p:nvPr/>
          </p:nvSpPr>
          <p:spPr bwMode="auto">
            <a:xfrm flipH="1">
              <a:off x="4977" y="2832"/>
              <a:ext cx="48" cy="227"/>
            </a:xfrm>
            <a:prstGeom prst="leftBracket">
              <a:avLst>
                <a:gd name="adj" fmla="val 58333"/>
              </a:avLst>
            </a:prstGeom>
            <a:noFill/>
            <a:ln w="28575">
              <a:solidFill>
                <a:srgbClr val="00A2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71" name="Group 190"/>
          <p:cNvGrpSpPr>
            <a:grpSpLocks/>
          </p:cNvGrpSpPr>
          <p:nvPr/>
        </p:nvGrpSpPr>
        <p:grpSpPr bwMode="auto">
          <a:xfrm>
            <a:off x="2133600" y="5309938"/>
            <a:ext cx="6831014" cy="585788"/>
            <a:chOff x="1536" y="3128"/>
            <a:chExt cx="4303" cy="369"/>
          </a:xfrm>
        </p:grpSpPr>
        <p:sp>
          <p:nvSpPr>
            <p:cNvPr id="172" name="Text Box 191"/>
            <p:cNvSpPr txBox="1">
              <a:spLocks noChangeArrowheads="1"/>
            </p:cNvSpPr>
            <p:nvPr/>
          </p:nvSpPr>
          <p:spPr bwMode="auto">
            <a:xfrm>
              <a:off x="1564" y="3128"/>
              <a:ext cx="4243"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en-US" altLang="zh-CN" sz="1600" spc="20" dirty="0">
                  <a:solidFill>
                    <a:srgbClr val="FF3399"/>
                  </a:solidFill>
                  <a:latin typeface="Times New Roman" pitchFamily="18" charset="0"/>
                </a:rPr>
                <a:t>0       0      </a:t>
              </a:r>
              <a:r>
                <a:rPr lang="zh-CN" altLang="en-US" sz="1600" spc="20" dirty="0">
                  <a:solidFill>
                    <a:srgbClr val="FF3399"/>
                  </a:solidFill>
                  <a:latin typeface="Times New Roman" pitchFamily="18" charset="0"/>
                </a:rPr>
                <a:t>０    ０    ０    ０    ０    ０    ０    ０    ０    ０    </a:t>
              </a:r>
              <a:r>
                <a:rPr lang="zh-CN" altLang="en-US" sz="1600" spc="20" dirty="0" smtClean="0">
                  <a:solidFill>
                    <a:srgbClr val="FF3399"/>
                  </a:solidFill>
                  <a:latin typeface="Times New Roman" pitchFamily="18" charset="0"/>
                </a:rPr>
                <a:t>０    （</a:t>
              </a:r>
              <a:r>
                <a:rPr lang="en-US" altLang="zh-CN" sz="1600" spc="20" dirty="0" smtClean="0">
                  <a:solidFill>
                    <a:srgbClr val="FF3399"/>
                  </a:solidFill>
                  <a:latin typeface="Times New Roman" pitchFamily="18" charset="0"/>
                </a:rPr>
                <a:t>8000H</a:t>
              </a:r>
              <a:r>
                <a:rPr lang="zh-CN" altLang="en-US" sz="1600" spc="20" dirty="0" smtClean="0">
                  <a:solidFill>
                    <a:srgbClr val="FF3399"/>
                  </a:solidFill>
                  <a:latin typeface="Times New Roman" pitchFamily="18" charset="0"/>
                </a:rPr>
                <a:t>）</a:t>
              </a:r>
              <a:endParaRPr lang="zh-CN" altLang="en-US" sz="1600" spc="20" dirty="0">
                <a:solidFill>
                  <a:srgbClr val="FF3399"/>
                </a:solidFill>
                <a:latin typeface="Times New Roman" pitchFamily="18" charset="0"/>
              </a:endParaRPr>
            </a:p>
          </p:txBody>
        </p:sp>
        <p:sp>
          <p:nvSpPr>
            <p:cNvPr id="173" name="AutoShape 192"/>
            <p:cNvSpPr>
              <a:spLocks/>
            </p:cNvSpPr>
            <p:nvPr/>
          </p:nvSpPr>
          <p:spPr bwMode="auto">
            <a:xfrm>
              <a:off x="1536" y="3206"/>
              <a:ext cx="48" cy="227"/>
            </a:xfrm>
            <a:prstGeom prst="leftBracket">
              <a:avLst>
                <a:gd name="adj" fmla="val 50000"/>
              </a:avLst>
            </a:prstGeom>
            <a:noFill/>
            <a:ln w="28575">
              <a:solidFill>
                <a:srgbClr val="FF339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 name="Text Box 193"/>
            <p:cNvSpPr txBox="1">
              <a:spLocks noChangeArrowheads="1"/>
            </p:cNvSpPr>
            <p:nvPr/>
          </p:nvSpPr>
          <p:spPr bwMode="auto">
            <a:xfrm>
              <a:off x="1564" y="3284"/>
              <a:ext cx="4275"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en-US" altLang="zh-CN" sz="1600" spc="10" dirty="0">
                  <a:solidFill>
                    <a:srgbClr val="FF3399"/>
                  </a:solidFill>
                  <a:latin typeface="Times New Roman" pitchFamily="18" charset="0"/>
                </a:rPr>
                <a:t>1       1       1      1       1      1      1      1      1      1      1      1      1 </a:t>
              </a:r>
              <a:r>
                <a:rPr lang="en-US" altLang="zh-CN" sz="1600" spc="10" dirty="0" smtClean="0">
                  <a:solidFill>
                    <a:srgbClr val="FF3399"/>
                  </a:solidFill>
                  <a:latin typeface="Times New Roman" pitchFamily="18" charset="0"/>
                </a:rPr>
                <a:t>    </a:t>
              </a:r>
              <a:r>
                <a:rPr lang="zh-CN" altLang="en-US" sz="1600" spc="10" dirty="0" smtClean="0">
                  <a:solidFill>
                    <a:srgbClr val="FF3399"/>
                  </a:solidFill>
                  <a:latin typeface="Times New Roman" pitchFamily="18" charset="0"/>
                </a:rPr>
                <a:t>（</a:t>
              </a:r>
              <a:r>
                <a:rPr lang="en-US" altLang="zh-CN" sz="1600" spc="10" dirty="0">
                  <a:solidFill>
                    <a:srgbClr val="FF3399"/>
                  </a:solidFill>
                  <a:latin typeface="Times New Roman" pitchFamily="18" charset="0"/>
                </a:rPr>
                <a:t>BFFFH</a:t>
              </a:r>
              <a:r>
                <a:rPr lang="zh-CN" altLang="en-US" sz="1600" spc="10" dirty="0">
                  <a:solidFill>
                    <a:srgbClr val="FF3399"/>
                  </a:solidFill>
                  <a:latin typeface="Times New Roman" pitchFamily="18" charset="0"/>
                </a:rPr>
                <a:t>）</a:t>
              </a:r>
            </a:p>
          </p:txBody>
        </p:sp>
        <p:sp>
          <p:nvSpPr>
            <p:cNvPr id="175" name="Text Box 194"/>
            <p:cNvSpPr txBox="1">
              <a:spLocks noChangeArrowheads="1"/>
            </p:cNvSpPr>
            <p:nvPr/>
          </p:nvSpPr>
          <p:spPr bwMode="auto">
            <a:xfrm>
              <a:off x="1621" y="3174"/>
              <a:ext cx="37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a:solidFill>
                    <a:srgbClr val="FF3399"/>
                  </a:solidFill>
                  <a:latin typeface="Times New Roman" pitchFamily="18" charset="0"/>
                </a:rPr>
                <a:t>……</a:t>
              </a:r>
            </a:p>
          </p:txBody>
        </p:sp>
        <p:sp>
          <p:nvSpPr>
            <p:cNvPr id="176" name="Text Box 195"/>
            <p:cNvSpPr txBox="1">
              <a:spLocks noChangeArrowheads="1"/>
            </p:cNvSpPr>
            <p:nvPr/>
          </p:nvSpPr>
          <p:spPr bwMode="auto">
            <a:xfrm>
              <a:off x="5195" y="3168"/>
              <a:ext cx="37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a:solidFill>
                    <a:srgbClr val="FF3399"/>
                  </a:solidFill>
                  <a:latin typeface="Times New Roman" pitchFamily="18" charset="0"/>
                </a:rPr>
                <a:t>……</a:t>
              </a:r>
            </a:p>
          </p:txBody>
        </p:sp>
        <p:sp>
          <p:nvSpPr>
            <p:cNvPr id="177" name="AutoShape 196"/>
            <p:cNvSpPr>
              <a:spLocks/>
            </p:cNvSpPr>
            <p:nvPr/>
          </p:nvSpPr>
          <p:spPr bwMode="auto">
            <a:xfrm flipH="1">
              <a:off x="4977" y="3206"/>
              <a:ext cx="48" cy="227"/>
            </a:xfrm>
            <a:prstGeom prst="leftBracket">
              <a:avLst>
                <a:gd name="adj" fmla="val 58333"/>
              </a:avLst>
            </a:prstGeom>
            <a:noFill/>
            <a:ln w="28575">
              <a:solidFill>
                <a:srgbClr val="FF339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78" name="Group 197"/>
          <p:cNvGrpSpPr>
            <a:grpSpLocks/>
          </p:cNvGrpSpPr>
          <p:nvPr/>
        </p:nvGrpSpPr>
        <p:grpSpPr bwMode="auto">
          <a:xfrm>
            <a:off x="2133600" y="5778910"/>
            <a:ext cx="6815138" cy="565151"/>
            <a:chOff x="1536" y="3580"/>
            <a:chExt cx="4293" cy="356"/>
          </a:xfrm>
        </p:grpSpPr>
        <p:sp>
          <p:nvSpPr>
            <p:cNvPr id="179" name="Text Box 198"/>
            <p:cNvSpPr txBox="1">
              <a:spLocks noChangeArrowheads="1"/>
            </p:cNvSpPr>
            <p:nvPr/>
          </p:nvSpPr>
          <p:spPr bwMode="auto">
            <a:xfrm>
              <a:off x="1564" y="3580"/>
              <a:ext cx="4265"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en-US" altLang="zh-CN" sz="1600" spc="20" dirty="0">
                  <a:solidFill>
                    <a:srgbClr val="0070C0"/>
                  </a:solidFill>
                  <a:latin typeface="Times New Roman" pitchFamily="18" charset="0"/>
                </a:rPr>
                <a:t>0       0      </a:t>
              </a:r>
              <a:r>
                <a:rPr lang="zh-CN" altLang="en-US" sz="1600" spc="20" dirty="0">
                  <a:solidFill>
                    <a:srgbClr val="0070C0"/>
                  </a:solidFill>
                  <a:latin typeface="Times New Roman" pitchFamily="18" charset="0"/>
                </a:rPr>
                <a:t>０    ０    ０    ０    ０    ０    ０    ０    ０    ０    </a:t>
              </a:r>
              <a:r>
                <a:rPr lang="zh-CN" altLang="en-US" sz="1600" spc="20" dirty="0" smtClean="0">
                  <a:solidFill>
                    <a:srgbClr val="0070C0"/>
                  </a:solidFill>
                  <a:latin typeface="Times New Roman" pitchFamily="18" charset="0"/>
                </a:rPr>
                <a:t>０    （</a:t>
              </a:r>
              <a:r>
                <a:rPr lang="en-US" altLang="zh-CN" sz="1600" spc="20" dirty="0" smtClean="0">
                  <a:solidFill>
                    <a:srgbClr val="0070C0"/>
                  </a:solidFill>
                  <a:latin typeface="Times New Roman" pitchFamily="18" charset="0"/>
                </a:rPr>
                <a:t>C000H</a:t>
              </a:r>
              <a:r>
                <a:rPr lang="zh-CN" altLang="en-US" sz="1600" spc="20" dirty="0" smtClean="0">
                  <a:solidFill>
                    <a:srgbClr val="0070C0"/>
                  </a:solidFill>
                  <a:latin typeface="Times New Roman" pitchFamily="18" charset="0"/>
                </a:rPr>
                <a:t>）</a:t>
              </a:r>
              <a:endParaRPr lang="zh-CN" altLang="en-US" sz="1600" spc="20" dirty="0">
                <a:solidFill>
                  <a:srgbClr val="0070C0"/>
                </a:solidFill>
                <a:latin typeface="Times New Roman" pitchFamily="18" charset="0"/>
              </a:endParaRPr>
            </a:p>
          </p:txBody>
        </p:sp>
        <p:sp>
          <p:nvSpPr>
            <p:cNvPr id="180" name="AutoShape 199"/>
            <p:cNvSpPr>
              <a:spLocks/>
            </p:cNvSpPr>
            <p:nvPr/>
          </p:nvSpPr>
          <p:spPr bwMode="auto">
            <a:xfrm>
              <a:off x="1536" y="3642"/>
              <a:ext cx="48" cy="227"/>
            </a:xfrm>
            <a:prstGeom prst="leftBracket">
              <a:avLst>
                <a:gd name="adj" fmla="val 50000"/>
              </a:avLst>
            </a:prstGeom>
            <a:noFill/>
            <a:ln w="2857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70C0"/>
                </a:solidFill>
              </a:endParaRPr>
            </a:p>
          </p:txBody>
        </p:sp>
        <p:sp>
          <p:nvSpPr>
            <p:cNvPr id="181" name="Text Box 200"/>
            <p:cNvSpPr txBox="1">
              <a:spLocks noChangeArrowheads="1"/>
            </p:cNvSpPr>
            <p:nvPr/>
          </p:nvSpPr>
          <p:spPr bwMode="auto">
            <a:xfrm>
              <a:off x="1564" y="3723"/>
              <a:ext cx="4260"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en-US" altLang="zh-CN" sz="1600" spc="10" dirty="0">
                  <a:solidFill>
                    <a:srgbClr val="0070C0"/>
                  </a:solidFill>
                  <a:latin typeface="Times New Roman" pitchFamily="18" charset="0"/>
                </a:rPr>
                <a:t>1       1       1      1       1      1      1      1      1      1      1      1      1 </a:t>
              </a:r>
              <a:r>
                <a:rPr lang="en-US" altLang="zh-CN" sz="1600" spc="10" dirty="0" smtClean="0">
                  <a:solidFill>
                    <a:srgbClr val="0070C0"/>
                  </a:solidFill>
                  <a:latin typeface="Times New Roman" pitchFamily="18" charset="0"/>
                </a:rPr>
                <a:t>    </a:t>
              </a:r>
              <a:r>
                <a:rPr lang="zh-CN" altLang="en-US" sz="1600" spc="10" dirty="0" smtClean="0">
                  <a:solidFill>
                    <a:srgbClr val="0070C0"/>
                  </a:solidFill>
                  <a:latin typeface="Times New Roman" pitchFamily="18" charset="0"/>
                </a:rPr>
                <a:t>（</a:t>
              </a:r>
              <a:r>
                <a:rPr lang="en-US" altLang="zh-CN" sz="1600" spc="10" dirty="0">
                  <a:solidFill>
                    <a:srgbClr val="0070C0"/>
                  </a:solidFill>
                  <a:latin typeface="Times New Roman" pitchFamily="18" charset="0"/>
                </a:rPr>
                <a:t>FFFFH</a:t>
              </a:r>
              <a:r>
                <a:rPr lang="zh-CN" altLang="en-US" sz="1600" spc="10" dirty="0">
                  <a:solidFill>
                    <a:srgbClr val="0070C0"/>
                  </a:solidFill>
                  <a:latin typeface="Times New Roman" pitchFamily="18" charset="0"/>
                </a:rPr>
                <a:t>）</a:t>
              </a:r>
            </a:p>
          </p:txBody>
        </p:sp>
        <p:sp>
          <p:nvSpPr>
            <p:cNvPr id="182" name="Text Box 201"/>
            <p:cNvSpPr txBox="1">
              <a:spLocks noChangeArrowheads="1"/>
            </p:cNvSpPr>
            <p:nvPr/>
          </p:nvSpPr>
          <p:spPr bwMode="auto">
            <a:xfrm>
              <a:off x="1621" y="3612"/>
              <a:ext cx="37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a:solidFill>
                    <a:srgbClr val="0070C0"/>
                  </a:solidFill>
                  <a:latin typeface="Times New Roman" pitchFamily="18" charset="0"/>
                </a:rPr>
                <a:t>……</a:t>
              </a:r>
            </a:p>
          </p:txBody>
        </p:sp>
        <p:sp>
          <p:nvSpPr>
            <p:cNvPr id="183" name="Text Box 202"/>
            <p:cNvSpPr txBox="1">
              <a:spLocks noChangeArrowheads="1"/>
            </p:cNvSpPr>
            <p:nvPr/>
          </p:nvSpPr>
          <p:spPr bwMode="auto">
            <a:xfrm>
              <a:off x="5204" y="3617"/>
              <a:ext cx="37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a:solidFill>
                    <a:srgbClr val="0070C0"/>
                  </a:solidFill>
                  <a:latin typeface="Times New Roman" pitchFamily="18" charset="0"/>
                </a:rPr>
                <a:t>……</a:t>
              </a:r>
            </a:p>
          </p:txBody>
        </p:sp>
        <p:sp>
          <p:nvSpPr>
            <p:cNvPr id="184" name="AutoShape 203"/>
            <p:cNvSpPr>
              <a:spLocks/>
            </p:cNvSpPr>
            <p:nvPr/>
          </p:nvSpPr>
          <p:spPr bwMode="auto">
            <a:xfrm flipH="1">
              <a:off x="4977" y="3642"/>
              <a:ext cx="48" cy="227"/>
            </a:xfrm>
            <a:prstGeom prst="leftBracket">
              <a:avLst>
                <a:gd name="adj" fmla="val 58333"/>
              </a:avLst>
            </a:prstGeom>
            <a:noFill/>
            <a:ln w="28575">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70C0"/>
                </a:solidFill>
              </a:endParaRPr>
            </a:p>
          </p:txBody>
        </p:sp>
      </p:grpSp>
    </p:spTree>
    <p:extLst>
      <p:ext uri="{BB962C8B-B14F-4D97-AF65-F5344CB8AC3E}">
        <p14:creationId xmlns:p14="http://schemas.microsoft.com/office/powerpoint/2010/main" val="23330305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2000" fill="hold"/>
                                        <p:tgtEl>
                                          <p:spTgt spid="4"/>
                                        </p:tgtEl>
                                      </p:cBhvr>
                                      <p:by x="100000" y="50000"/>
                                    </p:animScale>
                                  </p:childTnLst>
                                </p:cTn>
                              </p:par>
                              <p:par>
                                <p:cTn id="7" presetID="64" presetClass="path" presetSubtype="0" accel="50000" decel="50000" fill="hold" nodeType="withEffect">
                                  <p:stCondLst>
                                    <p:cond delay="0"/>
                                  </p:stCondLst>
                                  <p:childTnLst>
                                    <p:animMotion origin="layout" path="M 0 -7.40741E-7 L 0.00017 -0.16435 " pathEditMode="relative" rAng="0" ptsTypes="AA">
                                      <p:cBhvr>
                                        <p:cTn id="8" dur="2000" fill="hold"/>
                                        <p:tgtEl>
                                          <p:spTgt spid="4"/>
                                        </p:tgtEl>
                                        <p:attrNameLst>
                                          <p:attrName>ppt_x</p:attrName>
                                          <p:attrName>ppt_y</p:attrName>
                                        </p:attrNameLst>
                                      </p:cBhvr>
                                      <p:rCtr x="0" y="-8218"/>
                                    </p:animMotion>
                                  </p:childTnLst>
                                </p:cTn>
                              </p:par>
                            </p:childTnLst>
                          </p:cTn>
                        </p:par>
                        <p:par>
                          <p:cTn id="9" fill="hold">
                            <p:stCondLst>
                              <p:cond delay="2000"/>
                            </p:stCondLst>
                            <p:childTnLst>
                              <p:par>
                                <p:cTn id="10" presetID="1" presetClass="entr" presetSubtype="0" fill="hold" grpId="0" nodeType="afterEffect">
                                  <p:stCondLst>
                                    <p:cond delay="0"/>
                                  </p:stCondLst>
                                  <p:childTnLst>
                                    <p:set>
                                      <p:cBhvr>
                                        <p:cTn id="11" dur="1" fill="hold">
                                          <p:stCondLst>
                                            <p:cond delay="0"/>
                                          </p:stCondLst>
                                        </p:cTn>
                                        <p:tgtEl>
                                          <p:spTgt spid="129"/>
                                        </p:tgtEl>
                                        <p:attrNameLst>
                                          <p:attrName>style.visibility</p:attrName>
                                        </p:attrNameLst>
                                      </p:cBhvr>
                                      <p:to>
                                        <p:strVal val="visible"/>
                                      </p:to>
                                    </p:set>
                                  </p:childTnLst>
                                </p:cTn>
                              </p:par>
                            </p:childTnLst>
                          </p:cTn>
                        </p:par>
                        <p:par>
                          <p:cTn id="12" fill="hold">
                            <p:stCondLst>
                              <p:cond delay="2000"/>
                            </p:stCondLst>
                            <p:childTnLst>
                              <p:par>
                                <p:cTn id="13" presetID="22" presetClass="entr" presetSubtype="1" fill="hold" grpId="0" nodeType="afterEffect">
                                  <p:stCondLst>
                                    <p:cond delay="500"/>
                                  </p:stCondLst>
                                  <p:childTnLst>
                                    <p:set>
                                      <p:cBhvr>
                                        <p:cTn id="14" dur="1" fill="hold">
                                          <p:stCondLst>
                                            <p:cond delay="0"/>
                                          </p:stCondLst>
                                        </p:cTn>
                                        <p:tgtEl>
                                          <p:spTgt spid="130"/>
                                        </p:tgtEl>
                                        <p:attrNameLst>
                                          <p:attrName>style.visibility</p:attrName>
                                        </p:attrNameLst>
                                      </p:cBhvr>
                                      <p:to>
                                        <p:strVal val="visible"/>
                                      </p:to>
                                    </p:set>
                                    <p:animEffect transition="in" filter="wipe(up)">
                                      <p:cBhvr>
                                        <p:cTn id="15" dur="750"/>
                                        <p:tgtEl>
                                          <p:spTgt spid="130"/>
                                        </p:tgtEl>
                                      </p:cBhvr>
                                    </p:animEffect>
                                  </p:childTnLst>
                                </p:cTn>
                              </p:par>
                              <p:par>
                                <p:cTn id="16" presetID="1" presetClass="entr" presetSubtype="0" fill="hold" grpId="0" nodeType="withEffect">
                                  <p:stCondLst>
                                    <p:cond delay="500"/>
                                  </p:stCondLst>
                                  <p:childTnLst>
                                    <p:set>
                                      <p:cBhvr>
                                        <p:cTn id="17" dur="1" fill="hold">
                                          <p:stCondLst>
                                            <p:cond delay="499"/>
                                          </p:stCondLst>
                                        </p:cTn>
                                        <p:tgtEl>
                                          <p:spTgt spid="13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2"/>
                                        </p:tgtEl>
                                        <p:attrNameLst>
                                          <p:attrName>style.visibility</p:attrName>
                                        </p:attrNameLst>
                                      </p:cBhvr>
                                      <p:to>
                                        <p:strVal val="visible"/>
                                      </p:to>
                                    </p:set>
                                    <p:animEffect transition="in" filter="blinds(horizontal)">
                                      <p:cBhvr>
                                        <p:cTn id="22" dur="500"/>
                                        <p:tgtEl>
                                          <p:spTgt spid="13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4"/>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1000"/>
                                  </p:stCondLst>
                                  <p:childTnLst>
                                    <p:set>
                                      <p:cBhvr>
                                        <p:cTn id="29" dur="1" fill="hold">
                                          <p:stCondLst>
                                            <p:cond delay="499"/>
                                          </p:stCondLst>
                                        </p:cTn>
                                        <p:tgtEl>
                                          <p:spTgt spid="149"/>
                                        </p:tgtEl>
                                        <p:attrNameLst>
                                          <p:attrName>style.visibility</p:attrName>
                                        </p:attrNameLst>
                                      </p:cBhvr>
                                      <p:to>
                                        <p:strVal val="visible"/>
                                      </p:to>
                                    </p:set>
                                  </p:childTnLst>
                                </p:cTn>
                              </p:par>
                            </p:childTnLst>
                          </p:cTn>
                        </p:par>
                        <p:par>
                          <p:cTn id="30" fill="hold">
                            <p:stCondLst>
                              <p:cond delay="1500"/>
                            </p:stCondLst>
                            <p:childTnLst>
                              <p:par>
                                <p:cTn id="31" presetID="22" presetClass="entr" presetSubtype="8" fill="hold" nodeType="afterEffect">
                                  <p:stCondLst>
                                    <p:cond delay="1000"/>
                                  </p:stCondLst>
                                  <p:childTnLst>
                                    <p:set>
                                      <p:cBhvr>
                                        <p:cTn id="32" dur="1" fill="hold">
                                          <p:stCondLst>
                                            <p:cond delay="0"/>
                                          </p:stCondLst>
                                        </p:cTn>
                                        <p:tgtEl>
                                          <p:spTgt spid="157"/>
                                        </p:tgtEl>
                                        <p:attrNameLst>
                                          <p:attrName>style.visibility</p:attrName>
                                        </p:attrNameLst>
                                      </p:cBhvr>
                                      <p:to>
                                        <p:strVal val="visible"/>
                                      </p:to>
                                    </p:set>
                                    <p:animEffect transition="in" filter="wipe(left)">
                                      <p:cBhvr>
                                        <p:cTn id="33" dur="1000"/>
                                        <p:tgtEl>
                                          <p:spTgt spid="157"/>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45"/>
                                        </p:tgtEl>
                                        <p:attrNameLst>
                                          <p:attrName>style.visibility</p:attrName>
                                        </p:attrNameLst>
                                      </p:cBhvr>
                                      <p:to>
                                        <p:strVal val="visible"/>
                                      </p:to>
                                    </p:set>
                                  </p:childTnLst>
                                </p:cTn>
                              </p:par>
                            </p:childTnLst>
                          </p:cTn>
                        </p:par>
                        <p:par>
                          <p:cTn id="38" fill="hold">
                            <p:stCondLst>
                              <p:cond delay="0"/>
                            </p:stCondLst>
                            <p:childTnLst>
                              <p:par>
                                <p:cTn id="39" presetID="1" presetClass="entr" presetSubtype="0" fill="hold" grpId="0" nodeType="afterEffect">
                                  <p:stCondLst>
                                    <p:cond delay="1000"/>
                                  </p:stCondLst>
                                  <p:childTnLst>
                                    <p:set>
                                      <p:cBhvr>
                                        <p:cTn id="40" dur="1" fill="hold">
                                          <p:stCondLst>
                                            <p:cond delay="499"/>
                                          </p:stCondLst>
                                        </p:cTn>
                                        <p:tgtEl>
                                          <p:spTgt spid="150"/>
                                        </p:tgtEl>
                                        <p:attrNameLst>
                                          <p:attrName>style.visibility</p:attrName>
                                        </p:attrNameLst>
                                      </p:cBhvr>
                                      <p:to>
                                        <p:strVal val="visible"/>
                                      </p:to>
                                    </p:set>
                                  </p:childTnLst>
                                </p:cTn>
                              </p:par>
                            </p:childTnLst>
                          </p:cTn>
                        </p:par>
                        <p:par>
                          <p:cTn id="41" fill="hold">
                            <p:stCondLst>
                              <p:cond delay="1500"/>
                            </p:stCondLst>
                            <p:childTnLst>
                              <p:par>
                                <p:cTn id="42" presetID="22" presetClass="entr" presetSubtype="8" fill="hold" nodeType="afterEffect">
                                  <p:stCondLst>
                                    <p:cond delay="1000"/>
                                  </p:stCondLst>
                                  <p:childTnLst>
                                    <p:set>
                                      <p:cBhvr>
                                        <p:cTn id="43" dur="1" fill="hold">
                                          <p:stCondLst>
                                            <p:cond delay="0"/>
                                          </p:stCondLst>
                                        </p:cTn>
                                        <p:tgtEl>
                                          <p:spTgt spid="164"/>
                                        </p:tgtEl>
                                        <p:attrNameLst>
                                          <p:attrName>style.visibility</p:attrName>
                                        </p:attrNameLst>
                                      </p:cBhvr>
                                      <p:to>
                                        <p:strVal val="visible"/>
                                      </p:to>
                                    </p:set>
                                    <p:animEffect transition="in" filter="wipe(left)">
                                      <p:cBhvr>
                                        <p:cTn id="44" dur="1000"/>
                                        <p:tgtEl>
                                          <p:spTgt spid="164"/>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46"/>
                                        </p:tgtEl>
                                        <p:attrNameLst>
                                          <p:attrName>style.visibility</p:attrName>
                                        </p:attrNameLst>
                                      </p:cBhvr>
                                      <p:to>
                                        <p:strVal val="visible"/>
                                      </p:to>
                                    </p:set>
                                  </p:childTnLst>
                                </p:cTn>
                              </p:par>
                            </p:childTnLst>
                          </p:cTn>
                        </p:par>
                        <p:par>
                          <p:cTn id="49" fill="hold">
                            <p:stCondLst>
                              <p:cond delay="0"/>
                            </p:stCondLst>
                            <p:childTnLst>
                              <p:par>
                                <p:cTn id="50" presetID="1" presetClass="entr" presetSubtype="0" fill="hold" grpId="0" nodeType="afterEffect">
                                  <p:stCondLst>
                                    <p:cond delay="1000"/>
                                  </p:stCondLst>
                                  <p:childTnLst>
                                    <p:set>
                                      <p:cBhvr>
                                        <p:cTn id="51" dur="1" fill="hold">
                                          <p:stCondLst>
                                            <p:cond delay="499"/>
                                          </p:stCondLst>
                                        </p:cTn>
                                        <p:tgtEl>
                                          <p:spTgt spid="155"/>
                                        </p:tgtEl>
                                        <p:attrNameLst>
                                          <p:attrName>style.visibility</p:attrName>
                                        </p:attrNameLst>
                                      </p:cBhvr>
                                      <p:to>
                                        <p:strVal val="visible"/>
                                      </p:to>
                                    </p:set>
                                  </p:childTnLst>
                                </p:cTn>
                              </p:par>
                            </p:childTnLst>
                          </p:cTn>
                        </p:par>
                        <p:par>
                          <p:cTn id="52" fill="hold">
                            <p:stCondLst>
                              <p:cond delay="1500"/>
                            </p:stCondLst>
                            <p:childTnLst>
                              <p:par>
                                <p:cTn id="53" presetID="22" presetClass="entr" presetSubtype="8" fill="hold" nodeType="afterEffect">
                                  <p:stCondLst>
                                    <p:cond delay="1000"/>
                                  </p:stCondLst>
                                  <p:childTnLst>
                                    <p:set>
                                      <p:cBhvr>
                                        <p:cTn id="54" dur="1" fill="hold">
                                          <p:stCondLst>
                                            <p:cond delay="0"/>
                                          </p:stCondLst>
                                        </p:cTn>
                                        <p:tgtEl>
                                          <p:spTgt spid="171"/>
                                        </p:tgtEl>
                                        <p:attrNameLst>
                                          <p:attrName>style.visibility</p:attrName>
                                        </p:attrNameLst>
                                      </p:cBhvr>
                                      <p:to>
                                        <p:strVal val="visible"/>
                                      </p:to>
                                    </p:set>
                                    <p:animEffect transition="in" filter="wipe(left)">
                                      <p:cBhvr>
                                        <p:cTn id="55" dur="1000"/>
                                        <p:tgtEl>
                                          <p:spTgt spid="171"/>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48"/>
                                        </p:tgtEl>
                                        <p:attrNameLst>
                                          <p:attrName>style.visibility</p:attrName>
                                        </p:attrNameLst>
                                      </p:cBhvr>
                                      <p:to>
                                        <p:strVal val="visible"/>
                                      </p:to>
                                    </p:set>
                                  </p:childTnLst>
                                </p:cTn>
                              </p:par>
                            </p:childTnLst>
                          </p:cTn>
                        </p:par>
                        <p:par>
                          <p:cTn id="60" fill="hold">
                            <p:stCondLst>
                              <p:cond delay="0"/>
                            </p:stCondLst>
                            <p:childTnLst>
                              <p:par>
                                <p:cTn id="61" presetID="1" presetClass="entr" presetSubtype="0" fill="hold" grpId="0" nodeType="afterEffect">
                                  <p:stCondLst>
                                    <p:cond delay="1000"/>
                                  </p:stCondLst>
                                  <p:childTnLst>
                                    <p:set>
                                      <p:cBhvr>
                                        <p:cTn id="62" dur="1" fill="hold">
                                          <p:stCondLst>
                                            <p:cond delay="499"/>
                                          </p:stCondLst>
                                        </p:cTn>
                                        <p:tgtEl>
                                          <p:spTgt spid="156"/>
                                        </p:tgtEl>
                                        <p:attrNameLst>
                                          <p:attrName>style.visibility</p:attrName>
                                        </p:attrNameLst>
                                      </p:cBhvr>
                                      <p:to>
                                        <p:strVal val="visible"/>
                                      </p:to>
                                    </p:set>
                                  </p:childTnLst>
                                </p:cTn>
                              </p:par>
                            </p:childTnLst>
                          </p:cTn>
                        </p:par>
                        <p:par>
                          <p:cTn id="63" fill="hold">
                            <p:stCondLst>
                              <p:cond delay="1500"/>
                            </p:stCondLst>
                            <p:childTnLst>
                              <p:par>
                                <p:cTn id="64" presetID="22" presetClass="entr" presetSubtype="8" fill="hold" nodeType="afterEffect">
                                  <p:stCondLst>
                                    <p:cond delay="1000"/>
                                  </p:stCondLst>
                                  <p:childTnLst>
                                    <p:set>
                                      <p:cBhvr>
                                        <p:cTn id="65" dur="1" fill="hold">
                                          <p:stCondLst>
                                            <p:cond delay="0"/>
                                          </p:stCondLst>
                                        </p:cTn>
                                        <p:tgtEl>
                                          <p:spTgt spid="178"/>
                                        </p:tgtEl>
                                        <p:attrNameLst>
                                          <p:attrName>style.visibility</p:attrName>
                                        </p:attrNameLst>
                                      </p:cBhvr>
                                      <p:to>
                                        <p:strVal val="visible"/>
                                      </p:to>
                                    </p:set>
                                    <p:animEffect transition="in" filter="wipe(left)">
                                      <p:cBhvr>
                                        <p:cTn id="66" dur="10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p:bldP spid="130" grpId="0" animBg="1"/>
      <p:bldP spid="132" grpId="0" animBg="1" autoUpdateAnimBg="0"/>
      <p:bldP spid="133" grpId="0" autoUpdateAnimBg="0"/>
      <p:bldP spid="134" grpId="0"/>
      <p:bldP spid="145" grpId="0"/>
      <p:bldP spid="146" grpId="0"/>
      <p:bldP spid="148" grpId="0"/>
      <p:bldP spid="149" grpId="0" autoUpdateAnimBg="0"/>
      <p:bldP spid="150" grpId="0" autoUpdateAnimBg="0"/>
      <p:bldP spid="155" grpId="0" autoUpdateAnimBg="0"/>
      <p:bldP spid="156"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24744"/>
            <a:ext cx="2441694"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rPr>
              <a:t>3</a:t>
            </a:r>
            <a:r>
              <a:rPr lang="zh-CN" altLang="zh-CN" sz="3200" b="0" spc="0" dirty="0">
                <a:solidFill>
                  <a:schemeClr val="tx1"/>
                </a:solidFill>
                <a:latin typeface="黑体" pitchFamily="49" charset="-122"/>
                <a:ea typeface="黑体" pitchFamily="49" charset="-122"/>
              </a:rPr>
              <a:t>．字位扩展</a:t>
            </a:r>
            <a:endParaRPr lang="zh-CN" altLang="en-US" sz="3200" b="0" spc="0" dirty="0">
              <a:solidFill>
                <a:schemeClr val="tx1"/>
              </a:solidFill>
              <a:latin typeface="黑体" pitchFamily="49" charset="-122"/>
              <a:ea typeface="黑体" pitchFamily="49" charset="-122"/>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3.4.2  </a:t>
            </a:r>
            <a:r>
              <a:rPr lang="zh-CN" altLang="zh-CN" dirty="0" smtClean="0"/>
              <a:t>存储器的容量扩展</a:t>
            </a:r>
            <a:endParaRPr lang="zh-CN" altLang="en-US" dirty="0"/>
          </a:p>
        </p:txBody>
      </p:sp>
      <p:grpSp>
        <p:nvGrpSpPr>
          <p:cNvPr id="68" name="Group 66"/>
          <p:cNvGrpSpPr>
            <a:grpSpLocks/>
          </p:cNvGrpSpPr>
          <p:nvPr/>
        </p:nvGrpSpPr>
        <p:grpSpPr bwMode="auto">
          <a:xfrm>
            <a:off x="2812301" y="2784438"/>
            <a:ext cx="5562600" cy="1098550"/>
            <a:chOff x="1632" y="816"/>
            <a:chExt cx="3504" cy="768"/>
          </a:xfrm>
        </p:grpSpPr>
        <p:sp>
          <p:nvSpPr>
            <p:cNvPr id="69" name="Line 67"/>
            <p:cNvSpPr>
              <a:spLocks noChangeShapeType="1"/>
            </p:cNvSpPr>
            <p:nvPr/>
          </p:nvSpPr>
          <p:spPr bwMode="auto">
            <a:xfrm>
              <a:off x="1632" y="816"/>
              <a:ext cx="3504" cy="0"/>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Line 68"/>
            <p:cNvSpPr>
              <a:spLocks noChangeShapeType="1"/>
            </p:cNvSpPr>
            <p:nvPr/>
          </p:nvSpPr>
          <p:spPr bwMode="auto">
            <a:xfrm>
              <a:off x="5136" y="816"/>
              <a:ext cx="0" cy="768"/>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 name="Group 69"/>
          <p:cNvGrpSpPr>
            <a:grpSpLocks/>
          </p:cNvGrpSpPr>
          <p:nvPr/>
        </p:nvGrpSpPr>
        <p:grpSpPr bwMode="auto">
          <a:xfrm>
            <a:off x="2812301" y="3052726"/>
            <a:ext cx="4267200" cy="830262"/>
            <a:chOff x="1632" y="1008"/>
            <a:chExt cx="2688" cy="576"/>
          </a:xfrm>
        </p:grpSpPr>
        <p:sp>
          <p:nvSpPr>
            <p:cNvPr id="72" name="Line 70"/>
            <p:cNvSpPr>
              <a:spLocks noChangeShapeType="1"/>
            </p:cNvSpPr>
            <p:nvPr/>
          </p:nvSpPr>
          <p:spPr bwMode="auto">
            <a:xfrm>
              <a:off x="1632" y="1008"/>
              <a:ext cx="2688" cy="0"/>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 name="Line 71"/>
            <p:cNvSpPr>
              <a:spLocks noChangeShapeType="1"/>
            </p:cNvSpPr>
            <p:nvPr/>
          </p:nvSpPr>
          <p:spPr bwMode="auto">
            <a:xfrm>
              <a:off x="4320" y="1008"/>
              <a:ext cx="0" cy="576"/>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4" name="Group 72"/>
          <p:cNvGrpSpPr>
            <a:grpSpLocks/>
          </p:cNvGrpSpPr>
          <p:nvPr/>
        </p:nvGrpSpPr>
        <p:grpSpPr bwMode="auto">
          <a:xfrm>
            <a:off x="2812301" y="3343238"/>
            <a:ext cx="2971800" cy="539750"/>
            <a:chOff x="1632" y="1200"/>
            <a:chExt cx="1872" cy="384"/>
          </a:xfrm>
        </p:grpSpPr>
        <p:sp>
          <p:nvSpPr>
            <p:cNvPr id="75" name="Line 73"/>
            <p:cNvSpPr>
              <a:spLocks noChangeShapeType="1"/>
            </p:cNvSpPr>
            <p:nvPr/>
          </p:nvSpPr>
          <p:spPr bwMode="auto">
            <a:xfrm>
              <a:off x="1632" y="1200"/>
              <a:ext cx="1872" cy="0"/>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 name="Line 74"/>
            <p:cNvSpPr>
              <a:spLocks noChangeShapeType="1"/>
            </p:cNvSpPr>
            <p:nvPr/>
          </p:nvSpPr>
          <p:spPr bwMode="auto">
            <a:xfrm>
              <a:off x="3504" y="1200"/>
              <a:ext cx="0" cy="384"/>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7" name="Group 75"/>
          <p:cNvGrpSpPr>
            <a:grpSpLocks/>
          </p:cNvGrpSpPr>
          <p:nvPr/>
        </p:nvGrpSpPr>
        <p:grpSpPr bwMode="auto">
          <a:xfrm>
            <a:off x="2812301" y="3607090"/>
            <a:ext cx="1676400" cy="228600"/>
            <a:chOff x="1632" y="1440"/>
            <a:chExt cx="1056" cy="144"/>
          </a:xfrm>
        </p:grpSpPr>
        <p:sp>
          <p:nvSpPr>
            <p:cNvPr id="78" name="Line 76"/>
            <p:cNvSpPr>
              <a:spLocks noChangeShapeType="1"/>
            </p:cNvSpPr>
            <p:nvPr/>
          </p:nvSpPr>
          <p:spPr bwMode="auto">
            <a:xfrm>
              <a:off x="2688" y="1440"/>
              <a:ext cx="0" cy="144"/>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9" name="Line 77"/>
            <p:cNvSpPr>
              <a:spLocks noChangeShapeType="1"/>
            </p:cNvSpPr>
            <p:nvPr/>
          </p:nvSpPr>
          <p:spPr bwMode="auto">
            <a:xfrm>
              <a:off x="1632" y="1440"/>
              <a:ext cx="1056" cy="0"/>
            </a:xfrm>
            <a:prstGeom prst="line">
              <a:avLst/>
            </a:prstGeom>
            <a:noFill/>
            <a:ln w="28575">
              <a:solidFill>
                <a:srgbClr val="FF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0" name="Group 78"/>
          <p:cNvGrpSpPr>
            <a:grpSpLocks/>
          </p:cNvGrpSpPr>
          <p:nvPr/>
        </p:nvGrpSpPr>
        <p:grpSpPr bwMode="auto">
          <a:xfrm>
            <a:off x="2977813" y="4605841"/>
            <a:ext cx="4822825" cy="338138"/>
            <a:chOff x="1795" y="2498"/>
            <a:chExt cx="3038" cy="213"/>
          </a:xfrm>
        </p:grpSpPr>
        <p:grpSp>
          <p:nvGrpSpPr>
            <p:cNvPr id="81" name="Group 79"/>
            <p:cNvGrpSpPr>
              <a:grpSpLocks/>
            </p:cNvGrpSpPr>
            <p:nvPr/>
          </p:nvGrpSpPr>
          <p:grpSpPr bwMode="auto">
            <a:xfrm>
              <a:off x="1795" y="2498"/>
              <a:ext cx="324" cy="213"/>
              <a:chOff x="2735" y="1889"/>
              <a:chExt cx="324" cy="213"/>
            </a:xfrm>
          </p:grpSpPr>
          <p:sp>
            <p:nvSpPr>
              <p:cNvPr id="83" name="Text Box 80"/>
              <p:cNvSpPr txBox="1">
                <a:spLocks noChangeArrowheads="1"/>
              </p:cNvSpPr>
              <p:nvPr/>
            </p:nvSpPr>
            <p:spPr bwMode="auto">
              <a:xfrm>
                <a:off x="2735" y="1889"/>
                <a:ext cx="324"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C00000"/>
                    </a:solidFill>
                    <a:latin typeface="Times New Roman" pitchFamily="18" charset="0"/>
                  </a:rPr>
                  <a:t>WR</a:t>
                </a:r>
                <a:endParaRPr lang="en-US" altLang="zh-CN" sz="1600" dirty="0">
                  <a:solidFill>
                    <a:srgbClr val="C00000"/>
                  </a:solidFill>
                  <a:latin typeface="Times New Roman" pitchFamily="18" charset="0"/>
                </a:endParaRPr>
              </a:p>
            </p:txBody>
          </p:sp>
          <p:sp>
            <p:nvSpPr>
              <p:cNvPr id="84" name="Line 81"/>
              <p:cNvSpPr>
                <a:spLocks noChangeShapeType="1"/>
              </p:cNvSpPr>
              <p:nvPr/>
            </p:nvSpPr>
            <p:spPr bwMode="auto">
              <a:xfrm>
                <a:off x="2808" y="1924"/>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82" name="Line 82"/>
            <p:cNvSpPr>
              <a:spLocks noChangeShapeType="1"/>
            </p:cNvSpPr>
            <p:nvPr/>
          </p:nvSpPr>
          <p:spPr bwMode="auto">
            <a:xfrm>
              <a:off x="2112" y="2582"/>
              <a:ext cx="2721" cy="0"/>
            </a:xfrm>
            <a:prstGeom prst="line">
              <a:avLst/>
            </a:prstGeom>
            <a:noFill/>
            <a:ln w="28575">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0" name="Group 88"/>
          <p:cNvGrpSpPr>
            <a:grpSpLocks/>
          </p:cNvGrpSpPr>
          <p:nvPr/>
        </p:nvGrpSpPr>
        <p:grpSpPr bwMode="auto">
          <a:xfrm>
            <a:off x="2980988" y="3724774"/>
            <a:ext cx="4830763" cy="936626"/>
            <a:chOff x="1797" y="1943"/>
            <a:chExt cx="3043" cy="590"/>
          </a:xfrm>
        </p:grpSpPr>
        <p:sp>
          <p:nvSpPr>
            <p:cNvPr id="91" name="Line 89"/>
            <p:cNvSpPr>
              <a:spLocks noChangeShapeType="1"/>
            </p:cNvSpPr>
            <p:nvPr/>
          </p:nvSpPr>
          <p:spPr bwMode="auto">
            <a:xfrm flipV="1">
              <a:off x="2119" y="2066"/>
              <a:ext cx="2721" cy="0"/>
            </a:xfrm>
            <a:prstGeom prst="line">
              <a:avLst/>
            </a:prstGeom>
            <a:noFill/>
            <a:ln w="2857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 name="Line 90"/>
            <p:cNvSpPr>
              <a:spLocks noChangeShapeType="1"/>
            </p:cNvSpPr>
            <p:nvPr/>
          </p:nvSpPr>
          <p:spPr bwMode="auto">
            <a:xfrm flipV="1">
              <a:off x="2119" y="2427"/>
              <a:ext cx="2721" cy="0"/>
            </a:xfrm>
            <a:prstGeom prst="line">
              <a:avLst/>
            </a:prstGeom>
            <a:noFill/>
            <a:ln w="2857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3" name="Group 91"/>
            <p:cNvGrpSpPr>
              <a:grpSpLocks/>
            </p:cNvGrpSpPr>
            <p:nvPr/>
          </p:nvGrpSpPr>
          <p:grpSpPr bwMode="auto">
            <a:xfrm>
              <a:off x="1797" y="1943"/>
              <a:ext cx="367" cy="590"/>
              <a:chOff x="1797" y="1943"/>
              <a:chExt cx="367" cy="590"/>
            </a:xfrm>
          </p:grpSpPr>
          <p:sp>
            <p:nvSpPr>
              <p:cNvPr id="94" name="Text Box 92"/>
              <p:cNvSpPr txBox="1">
                <a:spLocks noChangeArrowheads="1"/>
              </p:cNvSpPr>
              <p:nvPr/>
            </p:nvSpPr>
            <p:spPr bwMode="auto">
              <a:xfrm>
                <a:off x="1797" y="1943"/>
                <a:ext cx="367" cy="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30000"/>
                  </a:lnSpc>
                  <a:buFontTx/>
                  <a:buNone/>
                </a:pPr>
                <a:r>
                  <a:rPr lang="en-US" altLang="zh-CN" sz="1800" dirty="0">
                    <a:solidFill>
                      <a:srgbClr val="0070C0"/>
                    </a:solidFill>
                    <a:latin typeface="Times New Roman" pitchFamily="18" charset="0"/>
                  </a:rPr>
                  <a:t>A13</a:t>
                </a:r>
              </a:p>
              <a:p>
                <a:pPr algn="ctr">
                  <a:lnSpc>
                    <a:spcPct val="130000"/>
                  </a:lnSpc>
                  <a:buFontTx/>
                  <a:buNone/>
                </a:pPr>
                <a:endParaRPr lang="en-US" altLang="zh-CN" sz="800" dirty="0">
                  <a:solidFill>
                    <a:srgbClr val="0070C0"/>
                  </a:solidFill>
                  <a:latin typeface="Times New Roman" pitchFamily="18" charset="0"/>
                </a:endParaRPr>
              </a:p>
              <a:p>
                <a:pPr algn="ctr">
                  <a:lnSpc>
                    <a:spcPct val="130000"/>
                  </a:lnSpc>
                  <a:buFontTx/>
                  <a:buNone/>
                </a:pPr>
                <a:r>
                  <a:rPr lang="en-US" altLang="zh-CN" sz="1800" dirty="0">
                    <a:solidFill>
                      <a:srgbClr val="0070C0"/>
                    </a:solidFill>
                    <a:latin typeface="Times New Roman" pitchFamily="18" charset="0"/>
                  </a:rPr>
                  <a:t>A0</a:t>
                </a:r>
              </a:p>
            </p:txBody>
          </p:sp>
          <p:sp>
            <p:nvSpPr>
              <p:cNvPr id="95" name="Text Box 93"/>
              <p:cNvSpPr txBox="1">
                <a:spLocks noChangeArrowheads="1"/>
              </p:cNvSpPr>
              <p:nvPr/>
            </p:nvSpPr>
            <p:spPr bwMode="auto">
              <a:xfrm>
                <a:off x="1857" y="2162"/>
                <a:ext cx="291" cy="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algn="ctr">
                  <a:spcBef>
                    <a:spcPct val="50000"/>
                  </a:spcBef>
                  <a:buFontTx/>
                  <a:buNone/>
                </a:pPr>
                <a:r>
                  <a:rPr lang="en-US" altLang="zh-CN" dirty="0">
                    <a:solidFill>
                      <a:schemeClr val="accent2"/>
                    </a:solidFill>
                    <a:latin typeface="Times New Roman" pitchFamily="18" charset="0"/>
                  </a:rPr>
                  <a:t>…</a:t>
                </a:r>
              </a:p>
            </p:txBody>
          </p:sp>
        </p:grpSp>
      </p:grpSp>
      <p:grpSp>
        <p:nvGrpSpPr>
          <p:cNvPr id="96" name="Group 99"/>
          <p:cNvGrpSpPr>
            <a:grpSpLocks/>
          </p:cNvGrpSpPr>
          <p:nvPr/>
        </p:nvGrpSpPr>
        <p:grpSpPr bwMode="auto">
          <a:xfrm>
            <a:off x="988264" y="2603136"/>
            <a:ext cx="1855788" cy="1200150"/>
            <a:chOff x="483" y="1044"/>
            <a:chExt cx="1169" cy="756"/>
          </a:xfrm>
        </p:grpSpPr>
        <p:sp>
          <p:nvSpPr>
            <p:cNvPr id="97" name="Rectangle 100"/>
            <p:cNvSpPr>
              <a:spLocks noChangeArrowheads="1"/>
            </p:cNvSpPr>
            <p:nvPr/>
          </p:nvSpPr>
          <p:spPr bwMode="auto">
            <a:xfrm>
              <a:off x="1055" y="1056"/>
              <a:ext cx="577" cy="726"/>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8" name="Text Box 101"/>
            <p:cNvSpPr txBox="1">
              <a:spLocks noChangeArrowheads="1"/>
            </p:cNvSpPr>
            <p:nvPr/>
          </p:nvSpPr>
          <p:spPr bwMode="auto">
            <a:xfrm>
              <a:off x="1183" y="1097"/>
              <a:ext cx="254" cy="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75000"/>
                </a:lnSpc>
                <a:buFontTx/>
                <a:buNone/>
              </a:pPr>
              <a:r>
                <a:rPr lang="zh-CN" altLang="en-US" sz="1700" dirty="0">
                  <a:latin typeface="宋体" pitchFamily="2" charset="-122"/>
                  <a:ea typeface="宋体" pitchFamily="2" charset="-122"/>
                </a:rPr>
                <a:t>地</a:t>
              </a:r>
            </a:p>
            <a:p>
              <a:pPr>
                <a:lnSpc>
                  <a:spcPct val="75000"/>
                </a:lnSpc>
                <a:buFontTx/>
                <a:buNone/>
              </a:pPr>
              <a:r>
                <a:rPr lang="zh-CN" altLang="en-US" sz="1700" dirty="0">
                  <a:latin typeface="宋体" pitchFamily="2" charset="-122"/>
                  <a:ea typeface="宋体" pitchFamily="2" charset="-122"/>
                </a:rPr>
                <a:t>址</a:t>
              </a:r>
            </a:p>
            <a:p>
              <a:pPr>
                <a:lnSpc>
                  <a:spcPct val="75000"/>
                </a:lnSpc>
                <a:buFontTx/>
                <a:buNone/>
              </a:pPr>
              <a:r>
                <a:rPr lang="zh-CN" altLang="en-US" sz="1700" dirty="0">
                  <a:latin typeface="宋体" pitchFamily="2" charset="-122"/>
                  <a:ea typeface="宋体" pitchFamily="2" charset="-122"/>
                </a:rPr>
                <a:t>译</a:t>
              </a:r>
            </a:p>
            <a:p>
              <a:pPr>
                <a:lnSpc>
                  <a:spcPct val="75000"/>
                </a:lnSpc>
                <a:buFontTx/>
                <a:buNone/>
              </a:pPr>
              <a:r>
                <a:rPr lang="zh-CN" altLang="en-US" sz="1700" dirty="0">
                  <a:latin typeface="宋体" pitchFamily="2" charset="-122"/>
                  <a:ea typeface="宋体" pitchFamily="2" charset="-122"/>
                </a:rPr>
                <a:t>码</a:t>
              </a:r>
            </a:p>
            <a:p>
              <a:pPr>
                <a:lnSpc>
                  <a:spcPct val="75000"/>
                </a:lnSpc>
                <a:buFontTx/>
                <a:buNone/>
              </a:pPr>
              <a:r>
                <a:rPr lang="zh-CN" altLang="en-US" sz="1700" dirty="0">
                  <a:latin typeface="宋体" pitchFamily="2" charset="-122"/>
                  <a:ea typeface="宋体" pitchFamily="2" charset="-122"/>
                </a:rPr>
                <a:t>器</a:t>
              </a:r>
            </a:p>
          </p:txBody>
        </p:sp>
        <p:sp>
          <p:nvSpPr>
            <p:cNvPr id="99" name="Text Box 102"/>
            <p:cNvSpPr txBox="1">
              <a:spLocks noChangeArrowheads="1"/>
            </p:cNvSpPr>
            <p:nvPr/>
          </p:nvSpPr>
          <p:spPr bwMode="auto">
            <a:xfrm>
              <a:off x="1358" y="1044"/>
              <a:ext cx="294" cy="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en-US" altLang="zh-CN" sz="1800" dirty="0">
                  <a:solidFill>
                    <a:srgbClr val="0070C0"/>
                  </a:solidFill>
                  <a:latin typeface="Times New Roman" pitchFamily="18" charset="0"/>
                </a:rPr>
                <a:t>Y3</a:t>
              </a:r>
            </a:p>
            <a:p>
              <a:pPr>
                <a:buFontTx/>
                <a:buNone/>
              </a:pPr>
              <a:r>
                <a:rPr lang="en-US" altLang="zh-CN" sz="1800" dirty="0">
                  <a:solidFill>
                    <a:srgbClr val="0070C0"/>
                  </a:solidFill>
                  <a:latin typeface="Times New Roman" pitchFamily="18" charset="0"/>
                </a:rPr>
                <a:t>Y2</a:t>
              </a:r>
            </a:p>
            <a:p>
              <a:pPr>
                <a:buFontTx/>
                <a:buNone/>
              </a:pPr>
              <a:r>
                <a:rPr lang="en-US" altLang="zh-CN" sz="1800" dirty="0">
                  <a:solidFill>
                    <a:srgbClr val="0070C0"/>
                  </a:solidFill>
                  <a:latin typeface="Times New Roman" pitchFamily="18" charset="0"/>
                </a:rPr>
                <a:t>Y1</a:t>
              </a:r>
            </a:p>
            <a:p>
              <a:pPr>
                <a:buFontTx/>
                <a:buNone/>
              </a:pPr>
              <a:r>
                <a:rPr lang="en-US" altLang="zh-CN" sz="1800" dirty="0">
                  <a:solidFill>
                    <a:srgbClr val="0070C0"/>
                  </a:solidFill>
                  <a:latin typeface="Times New Roman" pitchFamily="18" charset="0"/>
                </a:rPr>
                <a:t>Y0</a:t>
              </a:r>
            </a:p>
          </p:txBody>
        </p:sp>
        <p:sp>
          <p:nvSpPr>
            <p:cNvPr id="100" name="Text Box 103"/>
            <p:cNvSpPr txBox="1">
              <a:spLocks noChangeArrowheads="1"/>
            </p:cNvSpPr>
            <p:nvPr/>
          </p:nvSpPr>
          <p:spPr bwMode="auto">
            <a:xfrm>
              <a:off x="1026" y="1213"/>
              <a:ext cx="160" cy="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15000"/>
                </a:spcBef>
                <a:buFontTx/>
                <a:buNone/>
              </a:pPr>
              <a:r>
                <a:rPr lang="en-US" altLang="zh-CN" sz="1800" dirty="0">
                  <a:solidFill>
                    <a:srgbClr val="0070C0"/>
                  </a:solidFill>
                  <a:latin typeface="Times New Roman" pitchFamily="18" charset="0"/>
                </a:rPr>
                <a:t>B</a:t>
              </a:r>
            </a:p>
            <a:p>
              <a:pPr>
                <a:spcBef>
                  <a:spcPct val="15000"/>
                </a:spcBef>
                <a:buFontTx/>
                <a:buNone/>
              </a:pPr>
              <a:r>
                <a:rPr lang="en-US" altLang="zh-CN" sz="1800" dirty="0">
                  <a:solidFill>
                    <a:srgbClr val="0070C0"/>
                  </a:solidFill>
                  <a:latin typeface="Times New Roman" pitchFamily="18" charset="0"/>
                </a:rPr>
                <a:t>A</a:t>
              </a:r>
            </a:p>
          </p:txBody>
        </p:sp>
        <p:sp>
          <p:nvSpPr>
            <p:cNvPr id="101" name="Text Box 104"/>
            <p:cNvSpPr txBox="1">
              <a:spLocks noChangeArrowheads="1"/>
            </p:cNvSpPr>
            <p:nvPr/>
          </p:nvSpPr>
          <p:spPr bwMode="auto">
            <a:xfrm>
              <a:off x="483" y="1201"/>
              <a:ext cx="364" cy="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15000"/>
                </a:spcBef>
                <a:buFontTx/>
                <a:buNone/>
              </a:pPr>
              <a:r>
                <a:rPr lang="en-US" altLang="zh-CN" sz="1800" dirty="0">
                  <a:solidFill>
                    <a:srgbClr val="0070C0"/>
                  </a:solidFill>
                  <a:latin typeface="Times New Roman" pitchFamily="18" charset="0"/>
                </a:rPr>
                <a:t>A15</a:t>
              </a:r>
            </a:p>
            <a:p>
              <a:pPr>
                <a:spcBef>
                  <a:spcPct val="15000"/>
                </a:spcBef>
                <a:buFontTx/>
                <a:buNone/>
              </a:pPr>
              <a:r>
                <a:rPr lang="en-US" altLang="zh-CN" sz="1800" dirty="0">
                  <a:solidFill>
                    <a:srgbClr val="0070C0"/>
                  </a:solidFill>
                  <a:latin typeface="Times New Roman" pitchFamily="18" charset="0"/>
                </a:rPr>
                <a:t>A14</a:t>
              </a:r>
            </a:p>
          </p:txBody>
        </p:sp>
        <p:sp>
          <p:nvSpPr>
            <p:cNvPr id="102" name="Line 105"/>
            <p:cNvSpPr>
              <a:spLocks noChangeShapeType="1"/>
            </p:cNvSpPr>
            <p:nvPr/>
          </p:nvSpPr>
          <p:spPr bwMode="auto">
            <a:xfrm>
              <a:off x="810" y="1324"/>
              <a:ext cx="240" cy="0"/>
            </a:xfrm>
            <a:prstGeom prst="line">
              <a:avLst/>
            </a:prstGeom>
            <a:noFill/>
            <a:ln w="28575">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 name="Line 106"/>
            <p:cNvSpPr>
              <a:spLocks noChangeShapeType="1"/>
            </p:cNvSpPr>
            <p:nvPr/>
          </p:nvSpPr>
          <p:spPr bwMode="auto">
            <a:xfrm>
              <a:off x="810" y="1516"/>
              <a:ext cx="240" cy="0"/>
            </a:xfrm>
            <a:prstGeom prst="line">
              <a:avLst/>
            </a:prstGeom>
            <a:noFill/>
            <a:ln w="28575">
              <a:solidFill>
                <a:srgbClr val="0070C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4" name="Text Box 107"/>
          <p:cNvSpPr txBox="1">
            <a:spLocks noChangeArrowheads="1"/>
          </p:cNvSpPr>
          <p:nvPr/>
        </p:nvSpPr>
        <p:spPr bwMode="auto">
          <a:xfrm>
            <a:off x="2993025" y="4940126"/>
            <a:ext cx="498855"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60000"/>
              </a:lnSpc>
              <a:spcBef>
                <a:spcPct val="10000"/>
              </a:spcBef>
              <a:buFontTx/>
              <a:buNone/>
            </a:pPr>
            <a:r>
              <a:rPr lang="en-US" altLang="zh-CN" sz="2000" dirty="0">
                <a:solidFill>
                  <a:srgbClr val="006600"/>
                </a:solidFill>
                <a:latin typeface="Times New Roman" pitchFamily="18" charset="0"/>
              </a:rPr>
              <a:t>D7</a:t>
            </a:r>
          </a:p>
          <a:p>
            <a:pPr>
              <a:lnSpc>
                <a:spcPct val="60000"/>
              </a:lnSpc>
              <a:spcAft>
                <a:spcPts val="600"/>
              </a:spcAft>
              <a:buFontTx/>
              <a:buNone/>
            </a:pPr>
            <a:r>
              <a:rPr lang="en-US" altLang="zh-CN" sz="2000" dirty="0">
                <a:solidFill>
                  <a:srgbClr val="006600"/>
                </a:solidFill>
                <a:latin typeface="Times New Roman" pitchFamily="18" charset="0"/>
              </a:rPr>
              <a:t>…</a:t>
            </a:r>
          </a:p>
          <a:p>
            <a:pPr>
              <a:lnSpc>
                <a:spcPct val="60000"/>
              </a:lnSpc>
              <a:spcBef>
                <a:spcPct val="10000"/>
              </a:spcBef>
              <a:buFontTx/>
              <a:buNone/>
            </a:pPr>
            <a:r>
              <a:rPr lang="en-US" altLang="zh-CN" sz="2000" dirty="0">
                <a:solidFill>
                  <a:srgbClr val="006600"/>
                </a:solidFill>
                <a:latin typeface="Times New Roman" pitchFamily="18" charset="0"/>
              </a:rPr>
              <a:t>D4</a:t>
            </a:r>
          </a:p>
          <a:p>
            <a:pPr>
              <a:lnSpc>
                <a:spcPct val="60000"/>
              </a:lnSpc>
              <a:spcBef>
                <a:spcPct val="10000"/>
              </a:spcBef>
              <a:buFontTx/>
              <a:buNone/>
            </a:pPr>
            <a:r>
              <a:rPr lang="en-US" altLang="zh-CN" sz="2000" dirty="0">
                <a:solidFill>
                  <a:srgbClr val="008000"/>
                </a:solidFill>
                <a:latin typeface="Times New Roman" pitchFamily="18" charset="0"/>
              </a:rPr>
              <a:t>D3</a:t>
            </a:r>
          </a:p>
          <a:p>
            <a:pPr>
              <a:lnSpc>
                <a:spcPct val="60000"/>
              </a:lnSpc>
              <a:spcAft>
                <a:spcPts val="600"/>
              </a:spcAft>
              <a:buFontTx/>
              <a:buNone/>
            </a:pPr>
            <a:r>
              <a:rPr lang="en-US" altLang="zh-CN" sz="2000" dirty="0">
                <a:solidFill>
                  <a:srgbClr val="008000"/>
                </a:solidFill>
                <a:latin typeface="Times New Roman" pitchFamily="18" charset="0"/>
              </a:rPr>
              <a:t>…</a:t>
            </a:r>
          </a:p>
          <a:p>
            <a:pPr>
              <a:lnSpc>
                <a:spcPct val="60000"/>
              </a:lnSpc>
              <a:spcBef>
                <a:spcPct val="10000"/>
              </a:spcBef>
              <a:buFontTx/>
              <a:buNone/>
            </a:pPr>
            <a:r>
              <a:rPr lang="en-US" altLang="zh-CN" sz="2000" dirty="0">
                <a:solidFill>
                  <a:srgbClr val="008000"/>
                </a:solidFill>
                <a:latin typeface="Times New Roman" pitchFamily="18" charset="0"/>
              </a:rPr>
              <a:t>D0</a:t>
            </a:r>
          </a:p>
        </p:txBody>
      </p:sp>
      <p:grpSp>
        <p:nvGrpSpPr>
          <p:cNvPr id="169" name="Group 173"/>
          <p:cNvGrpSpPr>
            <a:grpSpLocks/>
          </p:cNvGrpSpPr>
          <p:nvPr/>
        </p:nvGrpSpPr>
        <p:grpSpPr bwMode="auto">
          <a:xfrm>
            <a:off x="3481050" y="4941168"/>
            <a:ext cx="5181600" cy="1219200"/>
            <a:chOff x="2112" y="2688"/>
            <a:chExt cx="3264" cy="768"/>
          </a:xfrm>
        </p:grpSpPr>
        <p:grpSp>
          <p:nvGrpSpPr>
            <p:cNvPr id="170" name="Group 174"/>
            <p:cNvGrpSpPr>
              <a:grpSpLocks/>
            </p:cNvGrpSpPr>
            <p:nvPr/>
          </p:nvGrpSpPr>
          <p:grpSpPr bwMode="auto">
            <a:xfrm>
              <a:off x="2112" y="3168"/>
              <a:ext cx="3264" cy="288"/>
              <a:chOff x="2112" y="3168"/>
              <a:chExt cx="3264" cy="288"/>
            </a:xfrm>
          </p:grpSpPr>
          <p:sp>
            <p:nvSpPr>
              <p:cNvPr id="191" name="Line 175"/>
              <p:cNvSpPr>
                <a:spLocks noChangeShapeType="1"/>
              </p:cNvSpPr>
              <p:nvPr/>
            </p:nvSpPr>
            <p:spPr bwMode="auto">
              <a:xfrm>
                <a:off x="2114" y="3168"/>
                <a:ext cx="3108" cy="0"/>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2" name="Line 176"/>
              <p:cNvSpPr>
                <a:spLocks noChangeShapeType="1"/>
              </p:cNvSpPr>
              <p:nvPr/>
            </p:nvSpPr>
            <p:spPr bwMode="auto">
              <a:xfrm>
                <a:off x="2112" y="3264"/>
                <a:ext cx="3168" cy="0"/>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3" name="Line 177"/>
              <p:cNvSpPr>
                <a:spLocks noChangeShapeType="1"/>
              </p:cNvSpPr>
              <p:nvPr/>
            </p:nvSpPr>
            <p:spPr bwMode="auto">
              <a:xfrm>
                <a:off x="2112" y="3360"/>
                <a:ext cx="3216" cy="0"/>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4" name="Line 178"/>
              <p:cNvSpPr>
                <a:spLocks noChangeShapeType="1"/>
              </p:cNvSpPr>
              <p:nvPr/>
            </p:nvSpPr>
            <p:spPr bwMode="auto">
              <a:xfrm>
                <a:off x="2112" y="3456"/>
                <a:ext cx="3264" cy="0"/>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71" name="Group 179"/>
            <p:cNvGrpSpPr>
              <a:grpSpLocks/>
            </p:cNvGrpSpPr>
            <p:nvPr/>
          </p:nvGrpSpPr>
          <p:grpSpPr bwMode="auto">
            <a:xfrm>
              <a:off x="2784" y="2688"/>
              <a:ext cx="144" cy="768"/>
              <a:chOff x="2784" y="2688"/>
              <a:chExt cx="144" cy="768"/>
            </a:xfrm>
          </p:grpSpPr>
          <p:sp>
            <p:nvSpPr>
              <p:cNvPr id="187" name="Line 180"/>
              <p:cNvSpPr>
                <a:spLocks noChangeShapeType="1"/>
              </p:cNvSpPr>
              <p:nvPr/>
            </p:nvSpPr>
            <p:spPr bwMode="auto">
              <a:xfrm>
                <a:off x="2928" y="2688"/>
                <a:ext cx="0" cy="768"/>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8" name="Line 181"/>
              <p:cNvSpPr>
                <a:spLocks noChangeShapeType="1"/>
              </p:cNvSpPr>
              <p:nvPr/>
            </p:nvSpPr>
            <p:spPr bwMode="auto">
              <a:xfrm>
                <a:off x="2880" y="2688"/>
                <a:ext cx="0" cy="672"/>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9" name="Line 182"/>
              <p:cNvSpPr>
                <a:spLocks noChangeShapeType="1"/>
              </p:cNvSpPr>
              <p:nvPr/>
            </p:nvSpPr>
            <p:spPr bwMode="auto">
              <a:xfrm>
                <a:off x="2832" y="2688"/>
                <a:ext cx="0" cy="576"/>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0" name="Line 183"/>
              <p:cNvSpPr>
                <a:spLocks noChangeShapeType="1"/>
              </p:cNvSpPr>
              <p:nvPr/>
            </p:nvSpPr>
            <p:spPr bwMode="auto">
              <a:xfrm>
                <a:off x="2784" y="2688"/>
                <a:ext cx="0" cy="480"/>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72" name="Group 184"/>
            <p:cNvGrpSpPr>
              <a:grpSpLocks/>
            </p:cNvGrpSpPr>
            <p:nvPr/>
          </p:nvGrpSpPr>
          <p:grpSpPr bwMode="auto">
            <a:xfrm>
              <a:off x="3600" y="2688"/>
              <a:ext cx="144" cy="768"/>
              <a:chOff x="2784" y="2688"/>
              <a:chExt cx="144" cy="768"/>
            </a:xfrm>
          </p:grpSpPr>
          <p:sp>
            <p:nvSpPr>
              <p:cNvPr id="183" name="Line 185"/>
              <p:cNvSpPr>
                <a:spLocks noChangeShapeType="1"/>
              </p:cNvSpPr>
              <p:nvPr/>
            </p:nvSpPr>
            <p:spPr bwMode="auto">
              <a:xfrm>
                <a:off x="2928" y="2688"/>
                <a:ext cx="0" cy="768"/>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 name="Line 186"/>
              <p:cNvSpPr>
                <a:spLocks noChangeShapeType="1"/>
              </p:cNvSpPr>
              <p:nvPr/>
            </p:nvSpPr>
            <p:spPr bwMode="auto">
              <a:xfrm>
                <a:off x="2880" y="2688"/>
                <a:ext cx="0" cy="672"/>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5" name="Line 187"/>
              <p:cNvSpPr>
                <a:spLocks noChangeShapeType="1"/>
              </p:cNvSpPr>
              <p:nvPr/>
            </p:nvSpPr>
            <p:spPr bwMode="auto">
              <a:xfrm>
                <a:off x="2832" y="2688"/>
                <a:ext cx="0" cy="576"/>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6" name="Line 188"/>
              <p:cNvSpPr>
                <a:spLocks noChangeShapeType="1"/>
              </p:cNvSpPr>
              <p:nvPr/>
            </p:nvSpPr>
            <p:spPr bwMode="auto">
              <a:xfrm>
                <a:off x="2784" y="2688"/>
                <a:ext cx="0" cy="480"/>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73" name="Group 189"/>
            <p:cNvGrpSpPr>
              <a:grpSpLocks/>
            </p:cNvGrpSpPr>
            <p:nvPr/>
          </p:nvGrpSpPr>
          <p:grpSpPr bwMode="auto">
            <a:xfrm>
              <a:off x="4416" y="2688"/>
              <a:ext cx="144" cy="768"/>
              <a:chOff x="2784" y="2688"/>
              <a:chExt cx="144" cy="768"/>
            </a:xfrm>
          </p:grpSpPr>
          <p:sp>
            <p:nvSpPr>
              <p:cNvPr id="179" name="Line 190"/>
              <p:cNvSpPr>
                <a:spLocks noChangeShapeType="1"/>
              </p:cNvSpPr>
              <p:nvPr/>
            </p:nvSpPr>
            <p:spPr bwMode="auto">
              <a:xfrm>
                <a:off x="2928" y="2688"/>
                <a:ext cx="0" cy="768"/>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0" name="Line 191"/>
              <p:cNvSpPr>
                <a:spLocks noChangeShapeType="1"/>
              </p:cNvSpPr>
              <p:nvPr/>
            </p:nvSpPr>
            <p:spPr bwMode="auto">
              <a:xfrm>
                <a:off x="2880" y="2688"/>
                <a:ext cx="0" cy="672"/>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1" name="Line 192"/>
              <p:cNvSpPr>
                <a:spLocks noChangeShapeType="1"/>
              </p:cNvSpPr>
              <p:nvPr/>
            </p:nvSpPr>
            <p:spPr bwMode="auto">
              <a:xfrm>
                <a:off x="2832" y="2688"/>
                <a:ext cx="0" cy="576"/>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2" name="Line 193"/>
              <p:cNvSpPr>
                <a:spLocks noChangeShapeType="1"/>
              </p:cNvSpPr>
              <p:nvPr/>
            </p:nvSpPr>
            <p:spPr bwMode="auto">
              <a:xfrm>
                <a:off x="2784" y="2688"/>
                <a:ext cx="0" cy="480"/>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74" name="Group 194"/>
            <p:cNvGrpSpPr>
              <a:grpSpLocks/>
            </p:cNvGrpSpPr>
            <p:nvPr/>
          </p:nvGrpSpPr>
          <p:grpSpPr bwMode="auto">
            <a:xfrm>
              <a:off x="5232" y="2688"/>
              <a:ext cx="144" cy="768"/>
              <a:chOff x="2784" y="2688"/>
              <a:chExt cx="144" cy="768"/>
            </a:xfrm>
          </p:grpSpPr>
          <p:sp>
            <p:nvSpPr>
              <p:cNvPr id="175" name="Line 195"/>
              <p:cNvSpPr>
                <a:spLocks noChangeShapeType="1"/>
              </p:cNvSpPr>
              <p:nvPr/>
            </p:nvSpPr>
            <p:spPr bwMode="auto">
              <a:xfrm>
                <a:off x="2928" y="2688"/>
                <a:ext cx="0" cy="768"/>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6" name="Line 196"/>
              <p:cNvSpPr>
                <a:spLocks noChangeShapeType="1"/>
              </p:cNvSpPr>
              <p:nvPr/>
            </p:nvSpPr>
            <p:spPr bwMode="auto">
              <a:xfrm>
                <a:off x="2880" y="2688"/>
                <a:ext cx="0" cy="672"/>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7" name="Line 197"/>
              <p:cNvSpPr>
                <a:spLocks noChangeShapeType="1"/>
              </p:cNvSpPr>
              <p:nvPr/>
            </p:nvSpPr>
            <p:spPr bwMode="auto">
              <a:xfrm>
                <a:off x="2832" y="2688"/>
                <a:ext cx="0" cy="576"/>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8" name="Line 198"/>
              <p:cNvSpPr>
                <a:spLocks noChangeShapeType="1"/>
              </p:cNvSpPr>
              <p:nvPr/>
            </p:nvSpPr>
            <p:spPr bwMode="auto">
              <a:xfrm>
                <a:off x="2784" y="2688"/>
                <a:ext cx="0" cy="480"/>
              </a:xfrm>
              <a:prstGeom prst="line">
                <a:avLst/>
              </a:prstGeom>
              <a:noFill/>
              <a:ln w="28575">
                <a:solidFill>
                  <a:srgbClr val="00A2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95" name="Group 199"/>
          <p:cNvGrpSpPr>
            <a:grpSpLocks/>
          </p:cNvGrpSpPr>
          <p:nvPr/>
        </p:nvGrpSpPr>
        <p:grpSpPr bwMode="auto">
          <a:xfrm>
            <a:off x="3481050" y="4909636"/>
            <a:ext cx="4876800" cy="609600"/>
            <a:chOff x="2112" y="2688"/>
            <a:chExt cx="3072" cy="384"/>
          </a:xfrm>
        </p:grpSpPr>
        <p:grpSp>
          <p:nvGrpSpPr>
            <p:cNvPr id="196" name="Group 200"/>
            <p:cNvGrpSpPr>
              <a:grpSpLocks/>
            </p:cNvGrpSpPr>
            <p:nvPr/>
          </p:nvGrpSpPr>
          <p:grpSpPr bwMode="auto">
            <a:xfrm>
              <a:off x="2112" y="2784"/>
              <a:ext cx="3072" cy="288"/>
              <a:chOff x="2112" y="2784"/>
              <a:chExt cx="3072" cy="288"/>
            </a:xfrm>
          </p:grpSpPr>
          <p:sp>
            <p:nvSpPr>
              <p:cNvPr id="217" name="Line 201"/>
              <p:cNvSpPr>
                <a:spLocks noChangeShapeType="1"/>
              </p:cNvSpPr>
              <p:nvPr/>
            </p:nvSpPr>
            <p:spPr bwMode="auto">
              <a:xfrm>
                <a:off x="2112" y="2784"/>
                <a:ext cx="2928"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8" name="Line 202"/>
              <p:cNvSpPr>
                <a:spLocks noChangeShapeType="1"/>
              </p:cNvSpPr>
              <p:nvPr/>
            </p:nvSpPr>
            <p:spPr bwMode="auto">
              <a:xfrm>
                <a:off x="2112" y="2880"/>
                <a:ext cx="2976"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9" name="Line 203"/>
              <p:cNvSpPr>
                <a:spLocks noChangeShapeType="1"/>
              </p:cNvSpPr>
              <p:nvPr/>
            </p:nvSpPr>
            <p:spPr bwMode="auto">
              <a:xfrm>
                <a:off x="2112" y="2976"/>
                <a:ext cx="3024"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0" name="Line 204"/>
              <p:cNvSpPr>
                <a:spLocks noChangeShapeType="1"/>
              </p:cNvSpPr>
              <p:nvPr/>
            </p:nvSpPr>
            <p:spPr bwMode="auto">
              <a:xfrm>
                <a:off x="2112" y="3072"/>
                <a:ext cx="3072" cy="0"/>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97" name="Group 205"/>
            <p:cNvGrpSpPr>
              <a:grpSpLocks/>
            </p:cNvGrpSpPr>
            <p:nvPr/>
          </p:nvGrpSpPr>
          <p:grpSpPr bwMode="auto">
            <a:xfrm>
              <a:off x="2592" y="2688"/>
              <a:ext cx="144" cy="384"/>
              <a:chOff x="2592" y="2688"/>
              <a:chExt cx="144" cy="384"/>
            </a:xfrm>
          </p:grpSpPr>
          <p:sp>
            <p:nvSpPr>
              <p:cNvPr id="213" name="Line 206"/>
              <p:cNvSpPr>
                <a:spLocks noChangeShapeType="1"/>
              </p:cNvSpPr>
              <p:nvPr/>
            </p:nvSpPr>
            <p:spPr bwMode="auto">
              <a:xfrm>
                <a:off x="2736" y="2688"/>
                <a:ext cx="0" cy="384"/>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4" name="Line 207"/>
              <p:cNvSpPr>
                <a:spLocks noChangeShapeType="1"/>
              </p:cNvSpPr>
              <p:nvPr/>
            </p:nvSpPr>
            <p:spPr bwMode="auto">
              <a:xfrm>
                <a:off x="2688" y="2688"/>
                <a:ext cx="0" cy="28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5" name="Line 208"/>
              <p:cNvSpPr>
                <a:spLocks noChangeShapeType="1"/>
              </p:cNvSpPr>
              <p:nvPr/>
            </p:nvSpPr>
            <p:spPr bwMode="auto">
              <a:xfrm>
                <a:off x="2640" y="2688"/>
                <a:ext cx="0" cy="19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6" name="Line 209"/>
              <p:cNvSpPr>
                <a:spLocks noChangeShapeType="1"/>
              </p:cNvSpPr>
              <p:nvPr/>
            </p:nvSpPr>
            <p:spPr bwMode="auto">
              <a:xfrm>
                <a:off x="2592" y="2688"/>
                <a:ext cx="0" cy="9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98" name="Group 210"/>
            <p:cNvGrpSpPr>
              <a:grpSpLocks/>
            </p:cNvGrpSpPr>
            <p:nvPr/>
          </p:nvGrpSpPr>
          <p:grpSpPr bwMode="auto">
            <a:xfrm>
              <a:off x="3408" y="2688"/>
              <a:ext cx="144" cy="384"/>
              <a:chOff x="2592" y="2688"/>
              <a:chExt cx="144" cy="384"/>
            </a:xfrm>
          </p:grpSpPr>
          <p:sp>
            <p:nvSpPr>
              <p:cNvPr id="209" name="Line 211"/>
              <p:cNvSpPr>
                <a:spLocks noChangeShapeType="1"/>
              </p:cNvSpPr>
              <p:nvPr/>
            </p:nvSpPr>
            <p:spPr bwMode="auto">
              <a:xfrm>
                <a:off x="2736" y="2688"/>
                <a:ext cx="0" cy="384"/>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 name="Line 212"/>
              <p:cNvSpPr>
                <a:spLocks noChangeShapeType="1"/>
              </p:cNvSpPr>
              <p:nvPr/>
            </p:nvSpPr>
            <p:spPr bwMode="auto">
              <a:xfrm>
                <a:off x="2688" y="2688"/>
                <a:ext cx="0" cy="28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 name="Line 213"/>
              <p:cNvSpPr>
                <a:spLocks noChangeShapeType="1"/>
              </p:cNvSpPr>
              <p:nvPr/>
            </p:nvSpPr>
            <p:spPr bwMode="auto">
              <a:xfrm>
                <a:off x="2640" y="2688"/>
                <a:ext cx="0" cy="19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 name="Line 214"/>
              <p:cNvSpPr>
                <a:spLocks noChangeShapeType="1"/>
              </p:cNvSpPr>
              <p:nvPr/>
            </p:nvSpPr>
            <p:spPr bwMode="auto">
              <a:xfrm>
                <a:off x="2592" y="2688"/>
                <a:ext cx="0" cy="9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99" name="Group 215"/>
            <p:cNvGrpSpPr>
              <a:grpSpLocks/>
            </p:cNvGrpSpPr>
            <p:nvPr/>
          </p:nvGrpSpPr>
          <p:grpSpPr bwMode="auto">
            <a:xfrm>
              <a:off x="4224" y="2688"/>
              <a:ext cx="144" cy="384"/>
              <a:chOff x="2592" y="2688"/>
              <a:chExt cx="144" cy="384"/>
            </a:xfrm>
          </p:grpSpPr>
          <p:sp>
            <p:nvSpPr>
              <p:cNvPr id="205" name="Line 216"/>
              <p:cNvSpPr>
                <a:spLocks noChangeShapeType="1"/>
              </p:cNvSpPr>
              <p:nvPr/>
            </p:nvSpPr>
            <p:spPr bwMode="auto">
              <a:xfrm>
                <a:off x="2736" y="2688"/>
                <a:ext cx="0" cy="384"/>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6" name="Line 217"/>
              <p:cNvSpPr>
                <a:spLocks noChangeShapeType="1"/>
              </p:cNvSpPr>
              <p:nvPr/>
            </p:nvSpPr>
            <p:spPr bwMode="auto">
              <a:xfrm>
                <a:off x="2688" y="2688"/>
                <a:ext cx="0" cy="28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 name="Line 218"/>
              <p:cNvSpPr>
                <a:spLocks noChangeShapeType="1"/>
              </p:cNvSpPr>
              <p:nvPr/>
            </p:nvSpPr>
            <p:spPr bwMode="auto">
              <a:xfrm>
                <a:off x="2640" y="2688"/>
                <a:ext cx="0" cy="19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 name="Line 219"/>
              <p:cNvSpPr>
                <a:spLocks noChangeShapeType="1"/>
              </p:cNvSpPr>
              <p:nvPr/>
            </p:nvSpPr>
            <p:spPr bwMode="auto">
              <a:xfrm>
                <a:off x="2592" y="2688"/>
                <a:ext cx="0" cy="9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0" name="Group 220"/>
            <p:cNvGrpSpPr>
              <a:grpSpLocks/>
            </p:cNvGrpSpPr>
            <p:nvPr/>
          </p:nvGrpSpPr>
          <p:grpSpPr bwMode="auto">
            <a:xfrm>
              <a:off x="5040" y="2688"/>
              <a:ext cx="144" cy="384"/>
              <a:chOff x="2592" y="2688"/>
              <a:chExt cx="144" cy="384"/>
            </a:xfrm>
          </p:grpSpPr>
          <p:sp>
            <p:nvSpPr>
              <p:cNvPr id="201" name="Line 221"/>
              <p:cNvSpPr>
                <a:spLocks noChangeShapeType="1"/>
              </p:cNvSpPr>
              <p:nvPr/>
            </p:nvSpPr>
            <p:spPr bwMode="auto">
              <a:xfrm>
                <a:off x="2736" y="2688"/>
                <a:ext cx="0" cy="384"/>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2" name="Line 222"/>
              <p:cNvSpPr>
                <a:spLocks noChangeShapeType="1"/>
              </p:cNvSpPr>
              <p:nvPr/>
            </p:nvSpPr>
            <p:spPr bwMode="auto">
              <a:xfrm>
                <a:off x="2688" y="2688"/>
                <a:ext cx="0" cy="288"/>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3" name="Line 223"/>
              <p:cNvSpPr>
                <a:spLocks noChangeShapeType="1"/>
              </p:cNvSpPr>
              <p:nvPr/>
            </p:nvSpPr>
            <p:spPr bwMode="auto">
              <a:xfrm>
                <a:off x="2640" y="2688"/>
                <a:ext cx="0" cy="192"/>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4" name="Line 224"/>
              <p:cNvSpPr>
                <a:spLocks noChangeShapeType="1"/>
              </p:cNvSpPr>
              <p:nvPr/>
            </p:nvSpPr>
            <p:spPr bwMode="auto">
              <a:xfrm>
                <a:off x="2592" y="2688"/>
                <a:ext cx="0" cy="96"/>
              </a:xfrm>
              <a:prstGeom prst="line">
                <a:avLst/>
              </a:prstGeom>
              <a:noFill/>
              <a:ln w="28575">
                <a:solidFill>
                  <a:srgbClr val="00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21" name="Rectangle 225"/>
          <p:cNvSpPr>
            <a:spLocks noChangeArrowheads="1"/>
          </p:cNvSpPr>
          <p:nvPr/>
        </p:nvSpPr>
        <p:spPr bwMode="auto">
          <a:xfrm>
            <a:off x="280649" y="1767819"/>
            <a:ext cx="8611103" cy="685800"/>
          </a:xfrm>
          <a:prstGeom prst="rect">
            <a:avLst/>
          </a:prstGeom>
          <a:solidFill>
            <a:srgbClr val="DDDDFF">
              <a:alpha val="50196"/>
            </a:srgbClr>
          </a:solidFill>
          <a:ln w="9525">
            <a:solidFill>
              <a:schemeClr val="bg2"/>
            </a:solidFill>
            <a:prstDash val="dash"/>
            <a:miter lim="800000"/>
            <a:headEnd/>
            <a:tailEnd/>
          </a:ln>
          <a:effectLst/>
          <a:extLst/>
        </p:spPr>
        <p:txBody>
          <a:bodyPr/>
          <a:lstStyle/>
          <a:p>
            <a:pPr algn="just">
              <a:buFontTx/>
              <a:buNone/>
            </a:pPr>
            <a:r>
              <a:rPr lang="zh-CN" altLang="en-US" sz="2000" dirty="0">
                <a:solidFill>
                  <a:srgbClr val="292929"/>
                </a:solidFill>
                <a:latin typeface="Times New Roman" pitchFamily="18" charset="0"/>
                <a:ea typeface="宋体" pitchFamily="2" charset="-122"/>
                <a:cs typeface="Times New Roman" pitchFamily="18" charset="0"/>
              </a:rPr>
              <a:t>　</a:t>
            </a:r>
            <a:r>
              <a:rPr lang="zh-CN" altLang="en-US" sz="2000" dirty="0" smtClean="0">
                <a:solidFill>
                  <a:srgbClr val="292929"/>
                </a:solidFill>
                <a:latin typeface="Times New Roman" pitchFamily="18" charset="0"/>
                <a:ea typeface="宋体" pitchFamily="2" charset="-122"/>
                <a:cs typeface="Times New Roman" pitchFamily="18" charset="0"/>
              </a:rPr>
              <a:t>　问题：</a:t>
            </a:r>
            <a:r>
              <a:rPr lang="zh-CN" altLang="en-US" sz="2000" dirty="0">
                <a:solidFill>
                  <a:srgbClr val="292929"/>
                </a:solidFill>
                <a:latin typeface="Times New Roman" pitchFamily="18" charset="0"/>
                <a:ea typeface="宋体" pitchFamily="2" charset="-122"/>
                <a:cs typeface="Times New Roman" pitchFamily="18" charset="0"/>
              </a:rPr>
              <a:t>用</a:t>
            </a:r>
            <a:r>
              <a:rPr lang="en-US" altLang="zh-CN" sz="2000" dirty="0">
                <a:solidFill>
                  <a:srgbClr val="292929"/>
                </a:solidFill>
                <a:latin typeface="Times New Roman" pitchFamily="18" charset="0"/>
                <a:ea typeface="宋体" pitchFamily="2" charset="-122"/>
                <a:cs typeface="Times New Roman" pitchFamily="18" charset="0"/>
              </a:rPr>
              <a:t>16K×4</a:t>
            </a:r>
            <a:r>
              <a:rPr lang="zh-CN" altLang="en-US" sz="2000" dirty="0">
                <a:solidFill>
                  <a:srgbClr val="292929"/>
                </a:solidFill>
                <a:latin typeface="Times New Roman" pitchFamily="18" charset="0"/>
                <a:ea typeface="宋体" pitchFamily="2" charset="-122"/>
                <a:cs typeface="Times New Roman" pitchFamily="18" charset="0"/>
              </a:rPr>
              <a:t>位的存储器芯片组成</a:t>
            </a:r>
            <a:r>
              <a:rPr lang="en-US" altLang="zh-CN" sz="2000" dirty="0">
                <a:solidFill>
                  <a:srgbClr val="292929"/>
                </a:solidFill>
                <a:latin typeface="Times New Roman" pitchFamily="18" charset="0"/>
                <a:ea typeface="宋体" pitchFamily="2" charset="-122"/>
                <a:cs typeface="Times New Roman" pitchFamily="18" charset="0"/>
              </a:rPr>
              <a:t>64K×8</a:t>
            </a:r>
            <a:r>
              <a:rPr lang="zh-CN" altLang="en-US" sz="2000" dirty="0">
                <a:solidFill>
                  <a:srgbClr val="292929"/>
                </a:solidFill>
                <a:latin typeface="Times New Roman" pitchFamily="18" charset="0"/>
                <a:ea typeface="宋体" pitchFamily="2" charset="-122"/>
                <a:cs typeface="Times New Roman" pitchFamily="18" charset="0"/>
              </a:rPr>
              <a:t>位的存储器，需多少片这样的芯片？如何连接？</a:t>
            </a:r>
          </a:p>
        </p:txBody>
      </p:sp>
      <p:grpSp>
        <p:nvGrpSpPr>
          <p:cNvPr id="222" name="Group 226"/>
          <p:cNvGrpSpPr>
            <a:grpSpLocks/>
          </p:cNvGrpSpPr>
          <p:nvPr/>
        </p:nvGrpSpPr>
        <p:grpSpPr bwMode="auto">
          <a:xfrm>
            <a:off x="312416" y="3910468"/>
            <a:ext cx="2519363" cy="2349500"/>
            <a:chOff x="66" y="1999"/>
            <a:chExt cx="1587" cy="1480"/>
          </a:xfrm>
        </p:grpSpPr>
        <p:grpSp>
          <p:nvGrpSpPr>
            <p:cNvPr id="223" name="Group 227"/>
            <p:cNvGrpSpPr>
              <a:grpSpLocks/>
            </p:cNvGrpSpPr>
            <p:nvPr/>
          </p:nvGrpSpPr>
          <p:grpSpPr bwMode="auto">
            <a:xfrm>
              <a:off x="66" y="1999"/>
              <a:ext cx="1587" cy="1480"/>
              <a:chOff x="66" y="1999"/>
              <a:chExt cx="1587" cy="1480"/>
            </a:xfrm>
          </p:grpSpPr>
          <p:grpSp>
            <p:nvGrpSpPr>
              <p:cNvPr id="229" name="Group 228"/>
              <p:cNvGrpSpPr>
                <a:grpSpLocks/>
              </p:cNvGrpSpPr>
              <p:nvPr/>
            </p:nvGrpSpPr>
            <p:grpSpPr bwMode="auto">
              <a:xfrm>
                <a:off x="66" y="1999"/>
                <a:ext cx="1587" cy="1480"/>
                <a:chOff x="66" y="1787"/>
                <a:chExt cx="1587" cy="1480"/>
              </a:xfrm>
            </p:grpSpPr>
            <p:sp>
              <p:nvSpPr>
                <p:cNvPr id="240" name="Rectangle 229"/>
                <p:cNvSpPr>
                  <a:spLocks noChangeArrowheads="1"/>
                </p:cNvSpPr>
                <p:nvPr/>
              </p:nvSpPr>
              <p:spPr bwMode="auto">
                <a:xfrm>
                  <a:off x="66" y="1787"/>
                  <a:ext cx="1587" cy="1480"/>
                </a:xfrm>
                <a:prstGeom prst="rect">
                  <a:avLst/>
                </a:prstGeom>
                <a:solidFill>
                  <a:srgbClr val="CCECFF">
                    <a:alpha val="50196"/>
                  </a:srgbClr>
                </a:solidFill>
                <a:ln w="9525">
                  <a:solidFill>
                    <a:srgbClr val="FF0000"/>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1" name="Text Box 230"/>
                <p:cNvSpPr txBox="1">
                  <a:spLocks noChangeArrowheads="1"/>
                </p:cNvSpPr>
                <p:nvPr/>
              </p:nvSpPr>
              <p:spPr bwMode="auto">
                <a:xfrm>
                  <a:off x="73" y="1798"/>
                  <a:ext cx="55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zh-CN" altLang="en-US" sz="1800" dirty="0">
                      <a:latin typeface="Times New Roman" pitchFamily="18" charset="0"/>
                    </a:rPr>
                    <a:t>分析：</a:t>
                  </a:r>
                </a:p>
              </p:txBody>
            </p:sp>
          </p:grpSp>
          <p:grpSp>
            <p:nvGrpSpPr>
              <p:cNvPr id="230" name="Group 231"/>
              <p:cNvGrpSpPr>
                <a:grpSpLocks/>
              </p:cNvGrpSpPr>
              <p:nvPr/>
            </p:nvGrpSpPr>
            <p:grpSpPr bwMode="auto">
              <a:xfrm>
                <a:off x="84" y="2670"/>
                <a:ext cx="1561" cy="421"/>
                <a:chOff x="84" y="2670"/>
                <a:chExt cx="1561" cy="421"/>
              </a:xfrm>
            </p:grpSpPr>
            <p:sp>
              <p:nvSpPr>
                <p:cNvPr id="236" name="Text Box 232"/>
                <p:cNvSpPr txBox="1">
                  <a:spLocks noChangeArrowheads="1"/>
                </p:cNvSpPr>
                <p:nvPr/>
              </p:nvSpPr>
              <p:spPr bwMode="auto">
                <a:xfrm>
                  <a:off x="624" y="2670"/>
                  <a:ext cx="408" cy="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10000"/>
                    </a:spcBef>
                    <a:buFontTx/>
                    <a:buNone/>
                  </a:pPr>
                  <a:r>
                    <a:rPr lang="en-US" altLang="zh-CN" sz="1800">
                      <a:latin typeface="Times New Roman" pitchFamily="18" charset="0"/>
                    </a:rPr>
                    <a:t>64K </a:t>
                  </a:r>
                </a:p>
                <a:p>
                  <a:pPr>
                    <a:spcBef>
                      <a:spcPct val="10000"/>
                    </a:spcBef>
                    <a:buFontTx/>
                    <a:buNone/>
                  </a:pPr>
                  <a:r>
                    <a:rPr lang="en-US" altLang="zh-CN" sz="1800">
                      <a:latin typeface="Times New Roman" pitchFamily="18" charset="0"/>
                    </a:rPr>
                    <a:t>16K </a:t>
                  </a:r>
                </a:p>
              </p:txBody>
            </p:sp>
            <p:sp>
              <p:nvSpPr>
                <p:cNvPr id="237" name="Line 233"/>
                <p:cNvSpPr>
                  <a:spLocks noChangeShapeType="1"/>
                </p:cNvSpPr>
                <p:nvPr/>
              </p:nvSpPr>
              <p:spPr bwMode="auto">
                <a:xfrm flipH="1" flipV="1">
                  <a:off x="682" y="2877"/>
                  <a:ext cx="24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8" name="Text Box 234"/>
                <p:cNvSpPr txBox="1">
                  <a:spLocks noChangeArrowheads="1"/>
                </p:cNvSpPr>
                <p:nvPr/>
              </p:nvSpPr>
              <p:spPr bwMode="auto">
                <a:xfrm>
                  <a:off x="913" y="2773"/>
                  <a:ext cx="73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latin typeface="Times New Roman" pitchFamily="18" charset="0"/>
                    </a:rPr>
                    <a:t>=4 (</a:t>
                  </a:r>
                  <a:r>
                    <a:rPr lang="zh-CN" altLang="en-US" sz="1800" dirty="0">
                      <a:latin typeface="Times New Roman" pitchFamily="18" charset="0"/>
                    </a:rPr>
                    <a:t>片</a:t>
                  </a:r>
                  <a:r>
                    <a:rPr lang="en-US" altLang="zh-CN" sz="1800" dirty="0">
                      <a:latin typeface="Times New Roman" pitchFamily="18" charset="0"/>
                    </a:rPr>
                    <a:t>/</a:t>
                  </a:r>
                  <a:r>
                    <a:rPr lang="zh-CN" altLang="en-US" sz="1800" dirty="0">
                      <a:latin typeface="Times New Roman" pitchFamily="18" charset="0"/>
                    </a:rPr>
                    <a:t>组</a:t>
                  </a:r>
                  <a:r>
                    <a:rPr lang="en-US" altLang="zh-CN" sz="1800" dirty="0">
                      <a:latin typeface="Times New Roman" pitchFamily="18" charset="0"/>
                    </a:rPr>
                    <a:t>)</a:t>
                  </a:r>
                </a:p>
              </p:txBody>
            </p:sp>
            <p:sp>
              <p:nvSpPr>
                <p:cNvPr id="239" name="Text Box 235"/>
                <p:cNvSpPr txBox="1">
                  <a:spLocks noChangeArrowheads="1"/>
                </p:cNvSpPr>
                <p:nvPr/>
              </p:nvSpPr>
              <p:spPr bwMode="auto">
                <a:xfrm>
                  <a:off x="84" y="2745"/>
                  <a:ext cx="6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zh-CN" altLang="en-US" sz="1800" dirty="0">
                      <a:latin typeface="Times New Roman" pitchFamily="18" charset="0"/>
                    </a:rPr>
                    <a:t>字</a:t>
                  </a:r>
                  <a:r>
                    <a:rPr lang="zh-CN" altLang="en-US" sz="1800" dirty="0" smtClean="0">
                      <a:latin typeface="Times New Roman" pitchFamily="18" charset="0"/>
                    </a:rPr>
                    <a:t>扩展：</a:t>
                  </a:r>
                  <a:endParaRPr lang="zh-CN" altLang="en-US" sz="1800" dirty="0">
                    <a:latin typeface="Times New Roman" pitchFamily="18" charset="0"/>
                  </a:endParaRPr>
                </a:p>
              </p:txBody>
            </p:sp>
          </p:grpSp>
          <p:grpSp>
            <p:nvGrpSpPr>
              <p:cNvPr id="231" name="Group 236"/>
              <p:cNvGrpSpPr>
                <a:grpSpLocks/>
              </p:cNvGrpSpPr>
              <p:nvPr/>
            </p:nvGrpSpPr>
            <p:grpSpPr bwMode="auto">
              <a:xfrm>
                <a:off x="73" y="3058"/>
                <a:ext cx="1385" cy="421"/>
                <a:chOff x="32" y="3058"/>
                <a:chExt cx="1385" cy="421"/>
              </a:xfrm>
            </p:grpSpPr>
            <p:sp>
              <p:nvSpPr>
                <p:cNvPr id="232" name="Text Box 237"/>
                <p:cNvSpPr txBox="1">
                  <a:spLocks noChangeArrowheads="1"/>
                </p:cNvSpPr>
                <p:nvPr/>
              </p:nvSpPr>
              <p:spPr bwMode="auto">
                <a:xfrm>
                  <a:off x="564" y="3058"/>
                  <a:ext cx="369" cy="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10000"/>
                    </a:spcBef>
                    <a:buFontTx/>
                    <a:buNone/>
                  </a:pPr>
                  <a:r>
                    <a:rPr lang="en-US" altLang="zh-CN" sz="1800" dirty="0">
                      <a:latin typeface="Times New Roman" pitchFamily="18" charset="0"/>
                    </a:rPr>
                    <a:t>8</a:t>
                  </a:r>
                  <a:r>
                    <a:rPr lang="zh-CN" altLang="en-US" sz="1800" dirty="0">
                      <a:latin typeface="Times New Roman" pitchFamily="18" charset="0"/>
                    </a:rPr>
                    <a:t>位 </a:t>
                  </a:r>
                </a:p>
                <a:p>
                  <a:pPr>
                    <a:spcBef>
                      <a:spcPct val="10000"/>
                    </a:spcBef>
                    <a:buFontTx/>
                    <a:buNone/>
                  </a:pPr>
                  <a:r>
                    <a:rPr lang="en-US" altLang="zh-CN" sz="1800" dirty="0">
                      <a:latin typeface="Times New Roman" pitchFamily="18" charset="0"/>
                    </a:rPr>
                    <a:t>4</a:t>
                  </a:r>
                  <a:r>
                    <a:rPr lang="zh-CN" altLang="en-US" sz="1800" dirty="0">
                      <a:latin typeface="Times New Roman" pitchFamily="18" charset="0"/>
                    </a:rPr>
                    <a:t>位 </a:t>
                  </a:r>
                </a:p>
              </p:txBody>
            </p:sp>
            <p:sp>
              <p:nvSpPr>
                <p:cNvPr id="233" name="Line 238"/>
                <p:cNvSpPr>
                  <a:spLocks noChangeShapeType="1"/>
                </p:cNvSpPr>
                <p:nvPr/>
              </p:nvSpPr>
              <p:spPr bwMode="auto">
                <a:xfrm flipH="1">
                  <a:off x="622" y="3267"/>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4" name="Text Box 239"/>
                <p:cNvSpPr txBox="1">
                  <a:spLocks noChangeArrowheads="1"/>
                </p:cNvSpPr>
                <p:nvPr/>
              </p:nvSpPr>
              <p:spPr bwMode="auto">
                <a:xfrm>
                  <a:off x="870" y="3161"/>
                  <a:ext cx="54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latin typeface="Times New Roman" pitchFamily="18" charset="0"/>
                    </a:rPr>
                    <a:t>=2 (</a:t>
                  </a:r>
                  <a:r>
                    <a:rPr lang="zh-CN" altLang="en-US" sz="1800" dirty="0">
                      <a:latin typeface="Times New Roman" pitchFamily="18" charset="0"/>
                    </a:rPr>
                    <a:t>片</a:t>
                  </a:r>
                  <a:r>
                    <a:rPr lang="en-US" altLang="zh-CN" sz="1800" dirty="0">
                      <a:latin typeface="Times New Roman" pitchFamily="18" charset="0"/>
                    </a:rPr>
                    <a:t>)</a:t>
                  </a:r>
                </a:p>
              </p:txBody>
            </p:sp>
            <p:sp>
              <p:nvSpPr>
                <p:cNvPr id="235" name="Text Box 240"/>
                <p:cNvSpPr txBox="1">
                  <a:spLocks noChangeArrowheads="1"/>
                </p:cNvSpPr>
                <p:nvPr/>
              </p:nvSpPr>
              <p:spPr bwMode="auto">
                <a:xfrm>
                  <a:off x="32" y="3143"/>
                  <a:ext cx="6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zh-CN" altLang="en-US" sz="1800" dirty="0">
                      <a:latin typeface="Times New Roman" pitchFamily="18" charset="0"/>
                    </a:rPr>
                    <a:t>位扩展：</a:t>
                  </a:r>
                </a:p>
              </p:txBody>
            </p:sp>
          </p:grpSp>
        </p:grpSp>
        <p:grpSp>
          <p:nvGrpSpPr>
            <p:cNvPr id="224" name="Group 241"/>
            <p:cNvGrpSpPr>
              <a:grpSpLocks/>
            </p:cNvGrpSpPr>
            <p:nvPr/>
          </p:nvGrpSpPr>
          <p:grpSpPr bwMode="auto">
            <a:xfrm>
              <a:off x="172" y="2228"/>
              <a:ext cx="1310" cy="439"/>
              <a:chOff x="193" y="1920"/>
              <a:chExt cx="1310" cy="439"/>
            </a:xfrm>
          </p:grpSpPr>
          <p:grpSp>
            <p:nvGrpSpPr>
              <p:cNvPr id="225" name="Group 242"/>
              <p:cNvGrpSpPr>
                <a:grpSpLocks/>
              </p:cNvGrpSpPr>
              <p:nvPr/>
            </p:nvGrpSpPr>
            <p:grpSpPr bwMode="auto">
              <a:xfrm>
                <a:off x="193" y="1920"/>
                <a:ext cx="770" cy="439"/>
                <a:chOff x="97" y="1992"/>
                <a:chExt cx="770" cy="439"/>
              </a:xfrm>
            </p:grpSpPr>
            <p:sp>
              <p:nvSpPr>
                <p:cNvPr id="227" name="Text Box 243"/>
                <p:cNvSpPr txBox="1">
                  <a:spLocks noChangeArrowheads="1"/>
                </p:cNvSpPr>
                <p:nvPr/>
              </p:nvSpPr>
              <p:spPr bwMode="auto">
                <a:xfrm>
                  <a:off x="97" y="1992"/>
                  <a:ext cx="770" cy="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buFontTx/>
                    <a:buNone/>
                  </a:pPr>
                  <a:r>
                    <a:rPr lang="en-US" altLang="zh-CN" sz="1800">
                      <a:latin typeface="Times New Roman" pitchFamily="18" charset="0"/>
                    </a:rPr>
                    <a:t>64K ×8</a:t>
                  </a:r>
                  <a:r>
                    <a:rPr lang="zh-CN" altLang="en-US" sz="1800">
                      <a:latin typeface="Times New Roman" pitchFamily="18" charset="0"/>
                    </a:rPr>
                    <a:t>位</a:t>
                  </a:r>
                </a:p>
                <a:p>
                  <a:pPr>
                    <a:spcBef>
                      <a:spcPct val="20000"/>
                    </a:spcBef>
                    <a:buFontTx/>
                    <a:buNone/>
                  </a:pPr>
                  <a:r>
                    <a:rPr lang="en-US" altLang="zh-CN" sz="1800">
                      <a:latin typeface="Times New Roman" pitchFamily="18" charset="0"/>
                    </a:rPr>
                    <a:t>16K ×4</a:t>
                  </a:r>
                  <a:r>
                    <a:rPr lang="zh-CN" altLang="en-US" sz="1800">
                      <a:latin typeface="Times New Roman" pitchFamily="18" charset="0"/>
                    </a:rPr>
                    <a:t>位</a:t>
                  </a:r>
                </a:p>
              </p:txBody>
            </p:sp>
            <p:sp>
              <p:nvSpPr>
                <p:cNvPr id="228" name="Line 244"/>
                <p:cNvSpPr>
                  <a:spLocks noChangeShapeType="1"/>
                </p:cNvSpPr>
                <p:nvPr/>
              </p:nvSpPr>
              <p:spPr bwMode="auto">
                <a:xfrm flipH="1">
                  <a:off x="131" y="2208"/>
                  <a:ext cx="70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26" name="Text Box 245"/>
              <p:cNvSpPr txBox="1">
                <a:spLocks noChangeArrowheads="1"/>
              </p:cNvSpPr>
              <p:nvPr/>
            </p:nvSpPr>
            <p:spPr bwMode="auto">
              <a:xfrm>
                <a:off x="920" y="2024"/>
                <a:ext cx="58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latin typeface="Times New Roman" pitchFamily="18" charset="0"/>
                  </a:rPr>
                  <a:t>= 8 (</a:t>
                </a:r>
                <a:r>
                  <a:rPr lang="zh-CN" altLang="en-US" sz="1800" dirty="0">
                    <a:latin typeface="Times New Roman" pitchFamily="18" charset="0"/>
                  </a:rPr>
                  <a:t>片</a:t>
                </a:r>
                <a:r>
                  <a:rPr lang="en-US" altLang="zh-CN" sz="1800" dirty="0">
                    <a:latin typeface="Times New Roman" pitchFamily="18" charset="0"/>
                  </a:rPr>
                  <a:t>)</a:t>
                </a:r>
              </a:p>
            </p:txBody>
          </p:sp>
        </p:grpSp>
      </p:grpSp>
      <p:grpSp>
        <p:nvGrpSpPr>
          <p:cNvPr id="4" name="Group 2"/>
          <p:cNvGrpSpPr>
            <a:grpSpLocks/>
          </p:cNvGrpSpPr>
          <p:nvPr/>
        </p:nvGrpSpPr>
        <p:grpSpPr bwMode="auto">
          <a:xfrm>
            <a:off x="7748250" y="3746999"/>
            <a:ext cx="1165225" cy="1143000"/>
            <a:chOff x="4834" y="1717"/>
            <a:chExt cx="734" cy="720"/>
          </a:xfrm>
        </p:grpSpPr>
        <p:grpSp>
          <p:nvGrpSpPr>
            <p:cNvPr id="5" name="Group 3"/>
            <p:cNvGrpSpPr>
              <a:grpSpLocks/>
            </p:cNvGrpSpPr>
            <p:nvPr/>
          </p:nvGrpSpPr>
          <p:grpSpPr bwMode="auto">
            <a:xfrm>
              <a:off x="4848" y="1717"/>
              <a:ext cx="672" cy="720"/>
              <a:chOff x="4848" y="2024"/>
              <a:chExt cx="672" cy="735"/>
            </a:xfrm>
          </p:grpSpPr>
          <p:sp>
            <p:nvSpPr>
              <p:cNvPr id="7" name="Rectangle 4"/>
              <p:cNvSpPr>
                <a:spLocks noChangeArrowheads="1"/>
              </p:cNvSpPr>
              <p:nvPr/>
            </p:nvSpPr>
            <p:spPr bwMode="auto">
              <a:xfrm>
                <a:off x="4848" y="2024"/>
                <a:ext cx="672" cy="718"/>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 name="Group 8"/>
              <p:cNvGrpSpPr>
                <a:grpSpLocks/>
              </p:cNvGrpSpPr>
              <p:nvPr/>
            </p:nvGrpSpPr>
            <p:grpSpPr bwMode="auto">
              <a:xfrm>
                <a:off x="5070" y="2029"/>
                <a:ext cx="274" cy="217"/>
                <a:chOff x="1374" y="2653"/>
                <a:chExt cx="274" cy="217"/>
              </a:xfrm>
            </p:grpSpPr>
            <p:sp>
              <p:nvSpPr>
                <p:cNvPr id="16" name="Line 9"/>
                <p:cNvSpPr>
                  <a:spLocks noChangeShapeType="1"/>
                </p:cNvSpPr>
                <p:nvPr/>
              </p:nvSpPr>
              <p:spPr bwMode="auto">
                <a:xfrm>
                  <a:off x="1427" y="2683"/>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Text Box 10"/>
                <p:cNvSpPr txBox="1">
                  <a:spLocks noChangeArrowheads="1"/>
                </p:cNvSpPr>
                <p:nvPr/>
              </p:nvSpPr>
              <p:spPr bwMode="auto">
                <a:xfrm>
                  <a:off x="1374" y="2653"/>
                  <a:ext cx="274"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FF3399"/>
                      </a:solidFill>
                      <a:latin typeface="Times New Roman" pitchFamily="18" charset="0"/>
                    </a:rPr>
                    <a:t>CS</a:t>
                  </a:r>
                  <a:endParaRPr lang="en-US" altLang="zh-CN" sz="1600" dirty="0">
                    <a:solidFill>
                      <a:srgbClr val="FFA3FF"/>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grpSp>
          <p:grpSp>
            <p:nvGrpSpPr>
              <p:cNvPr id="10" name="Group 11"/>
              <p:cNvGrpSpPr>
                <a:grpSpLocks/>
              </p:cNvGrpSpPr>
              <p:nvPr/>
            </p:nvGrpSpPr>
            <p:grpSpPr bwMode="auto">
              <a:xfrm>
                <a:off x="4854" y="2542"/>
                <a:ext cx="317" cy="217"/>
                <a:chOff x="2620" y="1953"/>
                <a:chExt cx="317" cy="217"/>
              </a:xfrm>
            </p:grpSpPr>
            <p:sp>
              <p:nvSpPr>
                <p:cNvPr id="14" name="Text Box 12"/>
                <p:cNvSpPr txBox="1">
                  <a:spLocks noChangeArrowheads="1"/>
                </p:cNvSpPr>
                <p:nvPr/>
              </p:nvSpPr>
              <p:spPr bwMode="auto">
                <a:xfrm>
                  <a:off x="2620" y="1953"/>
                  <a:ext cx="317"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C00000"/>
                      </a:solidFill>
                      <a:latin typeface="Times New Roman" pitchFamily="18" charset="0"/>
                    </a:rPr>
                    <a:t>WE</a:t>
                  </a:r>
                  <a:endParaRPr lang="en-US" altLang="zh-CN" sz="1600" dirty="0">
                    <a:solidFill>
                      <a:srgbClr val="C00000"/>
                    </a:solidFill>
                    <a:latin typeface="Times New Roman" pitchFamily="18" charset="0"/>
                  </a:endParaRPr>
                </a:p>
              </p:txBody>
            </p:sp>
            <p:sp>
              <p:nvSpPr>
                <p:cNvPr id="15" name="Line 13"/>
                <p:cNvSpPr>
                  <a:spLocks noChangeShapeType="1"/>
                </p:cNvSpPr>
                <p:nvPr/>
              </p:nvSpPr>
              <p:spPr bwMode="auto">
                <a:xfrm>
                  <a:off x="2673" y="1988"/>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 name="Text Box 15"/>
              <p:cNvSpPr txBox="1">
                <a:spLocks noChangeArrowheads="1"/>
              </p:cNvSpPr>
              <p:nvPr/>
            </p:nvSpPr>
            <p:spPr bwMode="auto">
              <a:xfrm>
                <a:off x="4910" y="2304"/>
                <a:ext cx="550" cy="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latin typeface="Times New Roman" pitchFamily="18" charset="0"/>
                  </a:rPr>
                  <a:t>（4）'</a:t>
                </a:r>
                <a:endParaRPr lang="en-US" altLang="zh-CN" sz="2000" dirty="0">
                  <a:latin typeface="Times New Roman" pitchFamily="18" charset="0"/>
                </a:endParaRPr>
              </a:p>
            </p:txBody>
          </p:sp>
        </p:grpSp>
        <p:sp>
          <p:nvSpPr>
            <p:cNvPr id="6" name="Text Box 17"/>
            <p:cNvSpPr txBox="1">
              <a:spLocks noChangeArrowheads="1"/>
            </p:cNvSpPr>
            <p:nvPr/>
          </p:nvSpPr>
          <p:spPr bwMode="auto">
            <a:xfrm>
              <a:off x="4834" y="1872"/>
              <a:ext cx="7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a:latin typeface="Times New Roman" pitchFamily="18" charset="0"/>
                </a:rPr>
                <a:t>16K×4</a:t>
              </a:r>
              <a:r>
                <a:rPr lang="zh-CN" altLang="en-US" sz="1800">
                  <a:latin typeface="Times New Roman" pitchFamily="18" charset="0"/>
                </a:rPr>
                <a:t>位</a:t>
              </a:r>
            </a:p>
          </p:txBody>
        </p:sp>
      </p:grpSp>
      <p:grpSp>
        <p:nvGrpSpPr>
          <p:cNvPr id="20" name="Group 18"/>
          <p:cNvGrpSpPr>
            <a:grpSpLocks/>
          </p:cNvGrpSpPr>
          <p:nvPr/>
        </p:nvGrpSpPr>
        <p:grpSpPr bwMode="auto">
          <a:xfrm>
            <a:off x="6452849" y="3748587"/>
            <a:ext cx="1165225" cy="1154113"/>
            <a:chOff x="4018" y="1718"/>
            <a:chExt cx="734" cy="727"/>
          </a:xfrm>
        </p:grpSpPr>
        <p:grpSp>
          <p:nvGrpSpPr>
            <p:cNvPr id="21" name="Group 19"/>
            <p:cNvGrpSpPr>
              <a:grpSpLocks/>
            </p:cNvGrpSpPr>
            <p:nvPr/>
          </p:nvGrpSpPr>
          <p:grpSpPr bwMode="auto">
            <a:xfrm>
              <a:off x="4032" y="1718"/>
              <a:ext cx="672" cy="727"/>
              <a:chOff x="2688" y="2006"/>
              <a:chExt cx="672" cy="727"/>
            </a:xfrm>
          </p:grpSpPr>
          <p:sp>
            <p:nvSpPr>
              <p:cNvPr id="23" name="Rectangle 20"/>
              <p:cNvSpPr>
                <a:spLocks noChangeArrowheads="1"/>
              </p:cNvSpPr>
              <p:nvPr/>
            </p:nvSpPr>
            <p:spPr bwMode="auto">
              <a:xfrm>
                <a:off x="2688" y="2006"/>
                <a:ext cx="672" cy="726"/>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5" name="Group 24"/>
              <p:cNvGrpSpPr>
                <a:grpSpLocks/>
              </p:cNvGrpSpPr>
              <p:nvPr/>
            </p:nvGrpSpPr>
            <p:grpSpPr bwMode="auto">
              <a:xfrm>
                <a:off x="2910" y="2016"/>
                <a:ext cx="274" cy="213"/>
                <a:chOff x="1374" y="2640"/>
                <a:chExt cx="274" cy="213"/>
              </a:xfrm>
            </p:grpSpPr>
            <p:sp>
              <p:nvSpPr>
                <p:cNvPr id="32" name="Line 25"/>
                <p:cNvSpPr>
                  <a:spLocks noChangeShapeType="1"/>
                </p:cNvSpPr>
                <p:nvPr/>
              </p:nvSpPr>
              <p:spPr bwMode="auto">
                <a:xfrm>
                  <a:off x="1430" y="2671"/>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Text Box 26"/>
                <p:cNvSpPr txBox="1">
                  <a:spLocks noChangeArrowheads="1"/>
                </p:cNvSpPr>
                <p:nvPr/>
              </p:nvSpPr>
              <p:spPr bwMode="auto">
                <a:xfrm>
                  <a:off x="1374" y="2640"/>
                  <a:ext cx="274"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FF3399"/>
                      </a:solidFill>
                      <a:latin typeface="Times New Roman" pitchFamily="18" charset="0"/>
                    </a:rPr>
                    <a:t>CS</a:t>
                  </a:r>
                  <a:endParaRPr lang="en-US" altLang="zh-CN" sz="1600" dirty="0">
                    <a:solidFill>
                      <a:srgbClr val="FFA3FF"/>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grpSp>
          <p:grpSp>
            <p:nvGrpSpPr>
              <p:cNvPr id="26" name="Group 27"/>
              <p:cNvGrpSpPr>
                <a:grpSpLocks/>
              </p:cNvGrpSpPr>
              <p:nvPr/>
            </p:nvGrpSpPr>
            <p:grpSpPr bwMode="auto">
              <a:xfrm>
                <a:off x="2694" y="2520"/>
                <a:ext cx="317" cy="213"/>
                <a:chOff x="2620" y="1931"/>
                <a:chExt cx="317" cy="213"/>
              </a:xfrm>
            </p:grpSpPr>
            <p:sp>
              <p:nvSpPr>
                <p:cNvPr id="30" name="Text Box 28"/>
                <p:cNvSpPr txBox="1">
                  <a:spLocks noChangeArrowheads="1"/>
                </p:cNvSpPr>
                <p:nvPr/>
              </p:nvSpPr>
              <p:spPr bwMode="auto">
                <a:xfrm>
                  <a:off x="2620" y="1931"/>
                  <a:ext cx="317"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A50021"/>
                      </a:solidFill>
                      <a:latin typeface="Times New Roman" pitchFamily="18" charset="0"/>
                    </a:rPr>
                    <a:t>WE</a:t>
                  </a:r>
                  <a:endParaRPr lang="en-US" altLang="zh-CN" sz="1600" dirty="0">
                    <a:solidFill>
                      <a:srgbClr val="FF3399"/>
                    </a:solidFill>
                    <a:latin typeface="Times New Roman" pitchFamily="18" charset="0"/>
                  </a:endParaRPr>
                </a:p>
              </p:txBody>
            </p:sp>
            <p:sp>
              <p:nvSpPr>
                <p:cNvPr id="31" name="Line 29"/>
                <p:cNvSpPr>
                  <a:spLocks noChangeShapeType="1"/>
                </p:cNvSpPr>
                <p:nvPr/>
              </p:nvSpPr>
              <p:spPr bwMode="auto">
                <a:xfrm>
                  <a:off x="2678" y="1968"/>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8" name="Text Box 31"/>
              <p:cNvSpPr txBox="1">
                <a:spLocks noChangeArrowheads="1"/>
              </p:cNvSpPr>
              <p:nvPr/>
            </p:nvSpPr>
            <p:spPr bwMode="auto">
              <a:xfrm>
                <a:off x="2749" y="2304"/>
                <a:ext cx="55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latin typeface="Times New Roman" pitchFamily="18" charset="0"/>
                  </a:rPr>
                  <a:t>（3）'</a:t>
                </a:r>
                <a:endParaRPr lang="en-US" altLang="zh-CN" sz="2000" dirty="0">
                  <a:latin typeface="Times New Roman" pitchFamily="18" charset="0"/>
                </a:endParaRPr>
              </a:p>
            </p:txBody>
          </p:sp>
        </p:grpSp>
        <p:sp>
          <p:nvSpPr>
            <p:cNvPr id="22" name="Text Box 33"/>
            <p:cNvSpPr txBox="1">
              <a:spLocks noChangeArrowheads="1"/>
            </p:cNvSpPr>
            <p:nvPr/>
          </p:nvSpPr>
          <p:spPr bwMode="auto">
            <a:xfrm>
              <a:off x="4018" y="1872"/>
              <a:ext cx="7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a:latin typeface="Times New Roman" pitchFamily="18" charset="0"/>
                </a:rPr>
                <a:t>16K×4</a:t>
              </a:r>
              <a:r>
                <a:rPr lang="zh-CN" altLang="en-US" sz="1800">
                  <a:latin typeface="Times New Roman" pitchFamily="18" charset="0"/>
                </a:rPr>
                <a:t>位</a:t>
              </a:r>
            </a:p>
          </p:txBody>
        </p:sp>
      </p:grpSp>
      <p:grpSp>
        <p:nvGrpSpPr>
          <p:cNvPr id="36" name="Group 34"/>
          <p:cNvGrpSpPr>
            <a:grpSpLocks/>
          </p:cNvGrpSpPr>
          <p:nvPr/>
        </p:nvGrpSpPr>
        <p:grpSpPr bwMode="auto">
          <a:xfrm>
            <a:off x="5157450" y="3748587"/>
            <a:ext cx="1165225" cy="1154113"/>
            <a:chOff x="3202" y="1718"/>
            <a:chExt cx="734" cy="727"/>
          </a:xfrm>
        </p:grpSpPr>
        <p:grpSp>
          <p:nvGrpSpPr>
            <p:cNvPr id="37" name="Group 35"/>
            <p:cNvGrpSpPr>
              <a:grpSpLocks/>
            </p:cNvGrpSpPr>
            <p:nvPr/>
          </p:nvGrpSpPr>
          <p:grpSpPr bwMode="auto">
            <a:xfrm>
              <a:off x="3216" y="1718"/>
              <a:ext cx="672" cy="727"/>
              <a:chOff x="2688" y="2006"/>
              <a:chExt cx="672" cy="727"/>
            </a:xfrm>
          </p:grpSpPr>
          <p:sp>
            <p:nvSpPr>
              <p:cNvPr id="39" name="Rectangle 36"/>
              <p:cNvSpPr>
                <a:spLocks noChangeArrowheads="1"/>
              </p:cNvSpPr>
              <p:nvPr/>
            </p:nvSpPr>
            <p:spPr bwMode="auto">
              <a:xfrm>
                <a:off x="2688" y="2006"/>
                <a:ext cx="672" cy="726"/>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1" name="Group 40"/>
              <p:cNvGrpSpPr>
                <a:grpSpLocks/>
              </p:cNvGrpSpPr>
              <p:nvPr/>
            </p:nvGrpSpPr>
            <p:grpSpPr bwMode="auto">
              <a:xfrm>
                <a:off x="2885" y="2016"/>
                <a:ext cx="274" cy="213"/>
                <a:chOff x="1349" y="2640"/>
                <a:chExt cx="274" cy="213"/>
              </a:xfrm>
            </p:grpSpPr>
            <p:sp>
              <p:nvSpPr>
                <p:cNvPr id="48" name="Line 41"/>
                <p:cNvSpPr>
                  <a:spLocks noChangeShapeType="1"/>
                </p:cNvSpPr>
                <p:nvPr/>
              </p:nvSpPr>
              <p:spPr bwMode="auto">
                <a:xfrm>
                  <a:off x="1407" y="2671"/>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 name="Text Box 42"/>
                <p:cNvSpPr txBox="1">
                  <a:spLocks noChangeArrowheads="1"/>
                </p:cNvSpPr>
                <p:nvPr/>
              </p:nvSpPr>
              <p:spPr bwMode="auto">
                <a:xfrm>
                  <a:off x="1349" y="2640"/>
                  <a:ext cx="274"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FF3399"/>
                      </a:solidFill>
                      <a:latin typeface="Times New Roman" pitchFamily="18" charset="0"/>
                    </a:rPr>
                    <a:t>CS</a:t>
                  </a:r>
                  <a:endParaRPr lang="en-US" altLang="zh-CN" sz="1600" dirty="0">
                    <a:solidFill>
                      <a:srgbClr val="FFA3FF"/>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grpSp>
          <p:grpSp>
            <p:nvGrpSpPr>
              <p:cNvPr id="42" name="Group 43"/>
              <p:cNvGrpSpPr>
                <a:grpSpLocks/>
              </p:cNvGrpSpPr>
              <p:nvPr/>
            </p:nvGrpSpPr>
            <p:grpSpPr bwMode="auto">
              <a:xfrm>
                <a:off x="2694" y="2520"/>
                <a:ext cx="317" cy="213"/>
                <a:chOff x="2620" y="1931"/>
                <a:chExt cx="317" cy="213"/>
              </a:xfrm>
            </p:grpSpPr>
            <p:sp>
              <p:nvSpPr>
                <p:cNvPr id="46" name="Text Box 44"/>
                <p:cNvSpPr txBox="1">
                  <a:spLocks noChangeArrowheads="1"/>
                </p:cNvSpPr>
                <p:nvPr/>
              </p:nvSpPr>
              <p:spPr bwMode="auto">
                <a:xfrm>
                  <a:off x="2620" y="1931"/>
                  <a:ext cx="317"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A50021"/>
                      </a:solidFill>
                      <a:latin typeface="Times New Roman" pitchFamily="18" charset="0"/>
                    </a:rPr>
                    <a:t>WE</a:t>
                  </a:r>
                  <a:endParaRPr lang="en-US" altLang="zh-CN" sz="1600" dirty="0">
                    <a:solidFill>
                      <a:srgbClr val="FF3399"/>
                    </a:solidFill>
                    <a:latin typeface="Times New Roman" pitchFamily="18" charset="0"/>
                  </a:endParaRPr>
                </a:p>
              </p:txBody>
            </p:sp>
            <p:sp>
              <p:nvSpPr>
                <p:cNvPr id="47" name="Line 45"/>
                <p:cNvSpPr>
                  <a:spLocks noChangeShapeType="1"/>
                </p:cNvSpPr>
                <p:nvPr/>
              </p:nvSpPr>
              <p:spPr bwMode="auto">
                <a:xfrm>
                  <a:off x="2677" y="1968"/>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4" name="Text Box 47"/>
              <p:cNvSpPr txBox="1">
                <a:spLocks noChangeArrowheads="1"/>
              </p:cNvSpPr>
              <p:nvPr/>
            </p:nvSpPr>
            <p:spPr bwMode="auto">
              <a:xfrm>
                <a:off x="2749" y="2304"/>
                <a:ext cx="55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latin typeface="Times New Roman" pitchFamily="18" charset="0"/>
                  </a:rPr>
                  <a:t>（2）'</a:t>
                </a:r>
                <a:endParaRPr lang="en-US" altLang="zh-CN" sz="2000" dirty="0">
                  <a:latin typeface="Times New Roman" pitchFamily="18" charset="0"/>
                </a:endParaRPr>
              </a:p>
            </p:txBody>
          </p:sp>
        </p:grpSp>
        <p:sp>
          <p:nvSpPr>
            <p:cNvPr id="38" name="Text Box 49"/>
            <p:cNvSpPr txBox="1">
              <a:spLocks noChangeArrowheads="1"/>
            </p:cNvSpPr>
            <p:nvPr/>
          </p:nvSpPr>
          <p:spPr bwMode="auto">
            <a:xfrm>
              <a:off x="3202" y="1872"/>
              <a:ext cx="7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latin typeface="Times New Roman" pitchFamily="18" charset="0"/>
                </a:rPr>
                <a:t>16K×4</a:t>
              </a:r>
              <a:r>
                <a:rPr lang="zh-CN" altLang="en-US" sz="1800" dirty="0">
                  <a:latin typeface="Times New Roman" pitchFamily="18" charset="0"/>
                </a:rPr>
                <a:t>位</a:t>
              </a:r>
            </a:p>
          </p:txBody>
        </p:sp>
      </p:grpSp>
      <p:grpSp>
        <p:nvGrpSpPr>
          <p:cNvPr id="52" name="Group 50"/>
          <p:cNvGrpSpPr>
            <a:grpSpLocks/>
          </p:cNvGrpSpPr>
          <p:nvPr/>
        </p:nvGrpSpPr>
        <p:grpSpPr bwMode="auto">
          <a:xfrm>
            <a:off x="3839824" y="3748587"/>
            <a:ext cx="1165225" cy="1154113"/>
            <a:chOff x="2386" y="1718"/>
            <a:chExt cx="734" cy="727"/>
          </a:xfrm>
        </p:grpSpPr>
        <p:grpSp>
          <p:nvGrpSpPr>
            <p:cNvPr id="53" name="Group 51"/>
            <p:cNvGrpSpPr>
              <a:grpSpLocks/>
            </p:cNvGrpSpPr>
            <p:nvPr/>
          </p:nvGrpSpPr>
          <p:grpSpPr bwMode="auto">
            <a:xfrm>
              <a:off x="2400" y="1718"/>
              <a:ext cx="672" cy="727"/>
              <a:chOff x="2688" y="2006"/>
              <a:chExt cx="672" cy="727"/>
            </a:xfrm>
          </p:grpSpPr>
          <p:sp>
            <p:nvSpPr>
              <p:cNvPr id="55" name="Rectangle 52"/>
              <p:cNvSpPr>
                <a:spLocks noChangeArrowheads="1"/>
              </p:cNvSpPr>
              <p:nvPr/>
            </p:nvSpPr>
            <p:spPr bwMode="auto">
              <a:xfrm>
                <a:off x="2688" y="2006"/>
                <a:ext cx="672" cy="726"/>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 name="Text Box 63"/>
              <p:cNvSpPr txBox="1">
                <a:spLocks noChangeArrowheads="1"/>
              </p:cNvSpPr>
              <p:nvPr/>
            </p:nvSpPr>
            <p:spPr bwMode="auto">
              <a:xfrm>
                <a:off x="2762" y="2304"/>
                <a:ext cx="55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latin typeface="Times New Roman" pitchFamily="18" charset="0"/>
                  </a:rPr>
                  <a:t>（1）'</a:t>
                </a:r>
                <a:endParaRPr lang="en-US" altLang="zh-CN" sz="2000" dirty="0">
                  <a:latin typeface="Times New Roman" pitchFamily="18" charset="0"/>
                </a:endParaRPr>
              </a:p>
            </p:txBody>
          </p:sp>
          <p:grpSp>
            <p:nvGrpSpPr>
              <p:cNvPr id="57" name="Group 56"/>
              <p:cNvGrpSpPr>
                <a:grpSpLocks/>
              </p:cNvGrpSpPr>
              <p:nvPr/>
            </p:nvGrpSpPr>
            <p:grpSpPr bwMode="auto">
              <a:xfrm>
                <a:off x="2923" y="2007"/>
                <a:ext cx="274" cy="213"/>
                <a:chOff x="1387" y="2631"/>
                <a:chExt cx="274" cy="213"/>
              </a:xfrm>
            </p:grpSpPr>
            <p:sp>
              <p:nvSpPr>
                <p:cNvPr id="64" name="Line 57"/>
                <p:cNvSpPr>
                  <a:spLocks noChangeShapeType="1"/>
                </p:cNvSpPr>
                <p:nvPr/>
              </p:nvSpPr>
              <p:spPr bwMode="auto">
                <a:xfrm>
                  <a:off x="1430" y="2661"/>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5" name="Text Box 58"/>
                <p:cNvSpPr txBox="1">
                  <a:spLocks noChangeArrowheads="1"/>
                </p:cNvSpPr>
                <p:nvPr/>
              </p:nvSpPr>
              <p:spPr bwMode="auto">
                <a:xfrm>
                  <a:off x="1387" y="2631"/>
                  <a:ext cx="274"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FF3399"/>
                      </a:solidFill>
                      <a:latin typeface="Times New Roman" pitchFamily="18" charset="0"/>
                    </a:rPr>
                    <a:t>CS</a:t>
                  </a:r>
                  <a:endParaRPr lang="en-US" altLang="zh-CN" sz="1600" dirty="0">
                    <a:solidFill>
                      <a:srgbClr val="FFA3FF"/>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grpSp>
          <p:grpSp>
            <p:nvGrpSpPr>
              <p:cNvPr id="58" name="Group 59"/>
              <p:cNvGrpSpPr>
                <a:grpSpLocks/>
              </p:cNvGrpSpPr>
              <p:nvPr/>
            </p:nvGrpSpPr>
            <p:grpSpPr bwMode="auto">
              <a:xfrm>
                <a:off x="2694" y="2520"/>
                <a:ext cx="317" cy="213"/>
                <a:chOff x="2620" y="1931"/>
                <a:chExt cx="317" cy="213"/>
              </a:xfrm>
            </p:grpSpPr>
            <p:sp>
              <p:nvSpPr>
                <p:cNvPr id="62" name="Text Box 60"/>
                <p:cNvSpPr txBox="1">
                  <a:spLocks noChangeArrowheads="1"/>
                </p:cNvSpPr>
                <p:nvPr/>
              </p:nvSpPr>
              <p:spPr bwMode="auto">
                <a:xfrm>
                  <a:off x="2620" y="1931"/>
                  <a:ext cx="317"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C00000"/>
                      </a:solidFill>
                      <a:latin typeface="Times New Roman" pitchFamily="18" charset="0"/>
                    </a:rPr>
                    <a:t>WE</a:t>
                  </a:r>
                  <a:endParaRPr lang="en-US" altLang="zh-CN" sz="1600" dirty="0">
                    <a:solidFill>
                      <a:srgbClr val="C00000"/>
                    </a:solidFill>
                    <a:latin typeface="Times New Roman" pitchFamily="18" charset="0"/>
                  </a:endParaRPr>
                </a:p>
              </p:txBody>
            </p:sp>
            <p:sp>
              <p:nvSpPr>
                <p:cNvPr id="63" name="Line 61"/>
                <p:cNvSpPr>
                  <a:spLocks noChangeShapeType="1"/>
                </p:cNvSpPr>
                <p:nvPr/>
              </p:nvSpPr>
              <p:spPr bwMode="auto">
                <a:xfrm>
                  <a:off x="2680" y="1968"/>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4" name="Text Box 65"/>
            <p:cNvSpPr txBox="1">
              <a:spLocks noChangeArrowheads="1"/>
            </p:cNvSpPr>
            <p:nvPr/>
          </p:nvSpPr>
          <p:spPr bwMode="auto">
            <a:xfrm>
              <a:off x="2386" y="1872"/>
              <a:ext cx="7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latin typeface="Times New Roman" pitchFamily="18" charset="0"/>
                </a:rPr>
                <a:t>16K×4</a:t>
              </a:r>
              <a:r>
                <a:rPr lang="zh-CN" altLang="en-US" sz="1800" dirty="0">
                  <a:latin typeface="Times New Roman" pitchFamily="18" charset="0"/>
                </a:rPr>
                <a:t>位</a:t>
              </a:r>
            </a:p>
          </p:txBody>
        </p:sp>
      </p:grpSp>
      <p:grpSp>
        <p:nvGrpSpPr>
          <p:cNvPr id="105" name="Group 109"/>
          <p:cNvGrpSpPr>
            <a:grpSpLocks/>
          </p:cNvGrpSpPr>
          <p:nvPr/>
        </p:nvGrpSpPr>
        <p:grpSpPr bwMode="auto">
          <a:xfrm>
            <a:off x="3908162" y="3782539"/>
            <a:ext cx="1165225" cy="1152525"/>
            <a:chOff x="2386" y="1725"/>
            <a:chExt cx="734" cy="726"/>
          </a:xfrm>
        </p:grpSpPr>
        <p:grpSp>
          <p:nvGrpSpPr>
            <p:cNvPr id="106" name="Group 110"/>
            <p:cNvGrpSpPr>
              <a:grpSpLocks/>
            </p:cNvGrpSpPr>
            <p:nvPr/>
          </p:nvGrpSpPr>
          <p:grpSpPr bwMode="auto">
            <a:xfrm>
              <a:off x="2400" y="1725"/>
              <a:ext cx="672" cy="726"/>
              <a:chOff x="2688" y="2013"/>
              <a:chExt cx="672" cy="726"/>
            </a:xfrm>
          </p:grpSpPr>
          <p:sp>
            <p:nvSpPr>
              <p:cNvPr id="108" name="Rectangle 111"/>
              <p:cNvSpPr>
                <a:spLocks noChangeArrowheads="1"/>
              </p:cNvSpPr>
              <p:nvPr/>
            </p:nvSpPr>
            <p:spPr bwMode="auto">
              <a:xfrm>
                <a:off x="2688" y="2013"/>
                <a:ext cx="672" cy="726"/>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9" name="Group 112"/>
              <p:cNvGrpSpPr>
                <a:grpSpLocks/>
              </p:cNvGrpSpPr>
              <p:nvPr/>
            </p:nvGrpSpPr>
            <p:grpSpPr bwMode="auto">
              <a:xfrm>
                <a:off x="2688" y="2512"/>
                <a:ext cx="329" cy="212"/>
                <a:chOff x="2605" y="1779"/>
                <a:chExt cx="329" cy="212"/>
              </a:xfrm>
            </p:grpSpPr>
            <p:sp>
              <p:nvSpPr>
                <p:cNvPr id="119" name="Text Box 113"/>
                <p:cNvSpPr txBox="1">
                  <a:spLocks noChangeArrowheads="1"/>
                </p:cNvSpPr>
                <p:nvPr/>
              </p:nvSpPr>
              <p:spPr bwMode="auto">
                <a:xfrm>
                  <a:off x="2605" y="1779"/>
                  <a:ext cx="32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a:solidFill>
                        <a:srgbClr val="A50021"/>
                      </a:solidFill>
                      <a:latin typeface="Times New Roman" pitchFamily="18" charset="0"/>
                    </a:rPr>
                    <a:t>WE</a:t>
                  </a:r>
                  <a:endParaRPr lang="en-US" altLang="zh-CN" sz="1600" dirty="0">
                    <a:solidFill>
                      <a:srgbClr val="FF3399"/>
                    </a:solidFill>
                    <a:latin typeface="Times New Roman" pitchFamily="18" charset="0"/>
                  </a:endParaRPr>
                </a:p>
              </p:txBody>
            </p:sp>
            <p:sp>
              <p:nvSpPr>
                <p:cNvPr id="120" name="Line 114"/>
                <p:cNvSpPr>
                  <a:spLocks noChangeShapeType="1"/>
                </p:cNvSpPr>
                <p:nvPr/>
              </p:nvSpPr>
              <p:spPr bwMode="auto">
                <a:xfrm>
                  <a:off x="2660" y="1822"/>
                  <a:ext cx="18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0" name="Group 115"/>
              <p:cNvGrpSpPr>
                <a:grpSpLocks/>
              </p:cNvGrpSpPr>
              <p:nvPr/>
            </p:nvGrpSpPr>
            <p:grpSpPr bwMode="auto">
              <a:xfrm>
                <a:off x="2901" y="2023"/>
                <a:ext cx="274" cy="213"/>
                <a:chOff x="1365" y="2647"/>
                <a:chExt cx="274" cy="213"/>
              </a:xfrm>
            </p:grpSpPr>
            <p:sp>
              <p:nvSpPr>
                <p:cNvPr id="117" name="Line 116"/>
                <p:cNvSpPr>
                  <a:spLocks noChangeShapeType="1"/>
                </p:cNvSpPr>
                <p:nvPr/>
              </p:nvSpPr>
              <p:spPr bwMode="auto">
                <a:xfrm>
                  <a:off x="1423" y="2688"/>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 name="Text Box 117"/>
                <p:cNvSpPr txBox="1">
                  <a:spLocks noChangeArrowheads="1"/>
                </p:cNvSpPr>
                <p:nvPr/>
              </p:nvSpPr>
              <p:spPr bwMode="auto">
                <a:xfrm>
                  <a:off x="1365" y="2647"/>
                  <a:ext cx="274"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FF3399"/>
                      </a:solidFill>
                      <a:latin typeface="Times New Roman" pitchFamily="18" charset="0"/>
                    </a:rPr>
                    <a:t>CS</a:t>
                  </a:r>
                  <a:endParaRPr lang="en-US" altLang="zh-CN" sz="1600" dirty="0">
                    <a:solidFill>
                      <a:srgbClr val="FFA3FF"/>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grpSp>
          <p:sp>
            <p:nvSpPr>
              <p:cNvPr id="113" name="Text Box 122"/>
              <p:cNvSpPr txBox="1">
                <a:spLocks noChangeArrowheads="1"/>
              </p:cNvSpPr>
              <p:nvPr/>
            </p:nvSpPr>
            <p:spPr bwMode="auto">
              <a:xfrm>
                <a:off x="2779" y="2304"/>
                <a:ext cx="52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latin typeface="Times New Roman" pitchFamily="18" charset="0"/>
                  </a:rPr>
                  <a:t>（1）</a:t>
                </a:r>
                <a:endParaRPr lang="en-US" altLang="zh-CN" sz="2000" dirty="0">
                  <a:latin typeface="Times New Roman" pitchFamily="18" charset="0"/>
                </a:endParaRPr>
              </a:p>
            </p:txBody>
          </p:sp>
        </p:grpSp>
        <p:sp>
          <p:nvSpPr>
            <p:cNvPr id="107" name="Text Box 124"/>
            <p:cNvSpPr txBox="1">
              <a:spLocks noChangeArrowheads="1"/>
            </p:cNvSpPr>
            <p:nvPr/>
          </p:nvSpPr>
          <p:spPr bwMode="auto">
            <a:xfrm>
              <a:off x="2386" y="1872"/>
              <a:ext cx="7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dirty="0">
                  <a:latin typeface="Times New Roman" pitchFamily="18" charset="0"/>
                </a:rPr>
                <a:t>16K×4</a:t>
              </a:r>
              <a:r>
                <a:rPr lang="zh-CN" altLang="en-US" sz="1800" dirty="0">
                  <a:latin typeface="Times New Roman" pitchFamily="18" charset="0"/>
                </a:rPr>
                <a:t>位</a:t>
              </a:r>
            </a:p>
          </p:txBody>
        </p:sp>
      </p:grpSp>
      <p:grpSp>
        <p:nvGrpSpPr>
          <p:cNvPr id="121" name="Group 125"/>
          <p:cNvGrpSpPr>
            <a:grpSpLocks/>
          </p:cNvGrpSpPr>
          <p:nvPr/>
        </p:nvGrpSpPr>
        <p:grpSpPr bwMode="auto">
          <a:xfrm>
            <a:off x="5211425" y="3782292"/>
            <a:ext cx="1165225" cy="1152525"/>
            <a:chOff x="3202" y="1740"/>
            <a:chExt cx="734" cy="726"/>
          </a:xfrm>
        </p:grpSpPr>
        <p:grpSp>
          <p:nvGrpSpPr>
            <p:cNvPr id="122" name="Group 126"/>
            <p:cNvGrpSpPr>
              <a:grpSpLocks/>
            </p:cNvGrpSpPr>
            <p:nvPr/>
          </p:nvGrpSpPr>
          <p:grpSpPr bwMode="auto">
            <a:xfrm>
              <a:off x="3216" y="1740"/>
              <a:ext cx="672" cy="726"/>
              <a:chOff x="2688" y="2028"/>
              <a:chExt cx="672" cy="726"/>
            </a:xfrm>
          </p:grpSpPr>
          <p:sp>
            <p:nvSpPr>
              <p:cNvPr id="124" name="Rectangle 127"/>
              <p:cNvSpPr>
                <a:spLocks noChangeArrowheads="1"/>
              </p:cNvSpPr>
              <p:nvPr/>
            </p:nvSpPr>
            <p:spPr bwMode="auto">
              <a:xfrm>
                <a:off x="2688" y="2028"/>
                <a:ext cx="672" cy="726"/>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25" name="Group 128"/>
              <p:cNvGrpSpPr>
                <a:grpSpLocks/>
              </p:cNvGrpSpPr>
              <p:nvPr/>
            </p:nvGrpSpPr>
            <p:grpSpPr bwMode="auto">
              <a:xfrm>
                <a:off x="2688" y="2527"/>
                <a:ext cx="329" cy="212"/>
                <a:chOff x="2605" y="1794"/>
                <a:chExt cx="329" cy="212"/>
              </a:xfrm>
            </p:grpSpPr>
            <p:sp>
              <p:nvSpPr>
                <p:cNvPr id="135" name="Text Box 129"/>
                <p:cNvSpPr txBox="1">
                  <a:spLocks noChangeArrowheads="1"/>
                </p:cNvSpPr>
                <p:nvPr/>
              </p:nvSpPr>
              <p:spPr bwMode="auto">
                <a:xfrm>
                  <a:off x="2605" y="1794"/>
                  <a:ext cx="32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a:solidFill>
                        <a:srgbClr val="A50021"/>
                      </a:solidFill>
                      <a:latin typeface="Times New Roman" pitchFamily="18" charset="0"/>
                    </a:rPr>
                    <a:t>WE</a:t>
                  </a:r>
                  <a:endParaRPr lang="en-US" altLang="zh-CN" sz="1600">
                    <a:solidFill>
                      <a:srgbClr val="FF3399"/>
                    </a:solidFill>
                    <a:latin typeface="Times New Roman" pitchFamily="18" charset="0"/>
                  </a:endParaRPr>
                </a:p>
              </p:txBody>
            </p:sp>
            <p:sp>
              <p:nvSpPr>
                <p:cNvPr id="136" name="Line 130"/>
                <p:cNvSpPr>
                  <a:spLocks noChangeShapeType="1"/>
                </p:cNvSpPr>
                <p:nvPr/>
              </p:nvSpPr>
              <p:spPr bwMode="auto">
                <a:xfrm>
                  <a:off x="2660" y="1837"/>
                  <a:ext cx="18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26" name="Group 131"/>
              <p:cNvGrpSpPr>
                <a:grpSpLocks/>
              </p:cNvGrpSpPr>
              <p:nvPr/>
            </p:nvGrpSpPr>
            <p:grpSpPr bwMode="auto">
              <a:xfrm>
                <a:off x="2896" y="2038"/>
                <a:ext cx="274" cy="213"/>
                <a:chOff x="1360" y="2662"/>
                <a:chExt cx="274" cy="213"/>
              </a:xfrm>
            </p:grpSpPr>
            <p:sp>
              <p:nvSpPr>
                <p:cNvPr id="133" name="Line 132"/>
                <p:cNvSpPr>
                  <a:spLocks noChangeShapeType="1"/>
                </p:cNvSpPr>
                <p:nvPr/>
              </p:nvSpPr>
              <p:spPr bwMode="auto">
                <a:xfrm>
                  <a:off x="1418" y="2703"/>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4" name="Text Box 133"/>
                <p:cNvSpPr txBox="1">
                  <a:spLocks noChangeArrowheads="1"/>
                </p:cNvSpPr>
                <p:nvPr/>
              </p:nvSpPr>
              <p:spPr bwMode="auto">
                <a:xfrm>
                  <a:off x="1360" y="2662"/>
                  <a:ext cx="274"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FF3399"/>
                      </a:solidFill>
                      <a:latin typeface="Times New Roman" pitchFamily="18" charset="0"/>
                    </a:rPr>
                    <a:t>CS</a:t>
                  </a:r>
                  <a:endParaRPr lang="en-US" altLang="zh-CN" sz="1600" dirty="0">
                    <a:solidFill>
                      <a:srgbClr val="FFA3FF"/>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grpSp>
          <p:sp>
            <p:nvSpPr>
              <p:cNvPr id="129" name="Text Box 138"/>
              <p:cNvSpPr txBox="1">
                <a:spLocks noChangeArrowheads="1"/>
              </p:cNvSpPr>
              <p:nvPr/>
            </p:nvSpPr>
            <p:spPr bwMode="auto">
              <a:xfrm>
                <a:off x="2785" y="2304"/>
                <a:ext cx="52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zh-CN" altLang="en-US" sz="2000" dirty="0" smtClean="0">
                    <a:latin typeface="Times New Roman" pitchFamily="18" charset="0"/>
                  </a:rPr>
                  <a:t>（</a:t>
                </a:r>
                <a:r>
                  <a:rPr lang="en-US" altLang="zh-CN" sz="2000" dirty="0" smtClean="0">
                    <a:latin typeface="Times New Roman" pitchFamily="18" charset="0"/>
                  </a:rPr>
                  <a:t>2</a:t>
                </a:r>
                <a:r>
                  <a:rPr lang="zh-CN" altLang="en-US" sz="2000" dirty="0" smtClean="0">
                    <a:latin typeface="Times New Roman" pitchFamily="18" charset="0"/>
                  </a:rPr>
                  <a:t>）</a:t>
                </a:r>
                <a:endParaRPr lang="en-US" altLang="zh-CN" sz="2000" dirty="0">
                  <a:latin typeface="Times New Roman" pitchFamily="18" charset="0"/>
                </a:endParaRPr>
              </a:p>
            </p:txBody>
          </p:sp>
        </p:grpSp>
        <p:sp>
          <p:nvSpPr>
            <p:cNvPr id="123" name="Text Box 140"/>
            <p:cNvSpPr txBox="1">
              <a:spLocks noChangeArrowheads="1"/>
            </p:cNvSpPr>
            <p:nvPr/>
          </p:nvSpPr>
          <p:spPr bwMode="auto">
            <a:xfrm>
              <a:off x="3202" y="1872"/>
              <a:ext cx="7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a:latin typeface="Times New Roman" pitchFamily="18" charset="0"/>
                </a:rPr>
                <a:t>16K×4</a:t>
              </a:r>
              <a:r>
                <a:rPr lang="zh-CN" altLang="en-US" sz="1800">
                  <a:latin typeface="Times New Roman" pitchFamily="18" charset="0"/>
                </a:rPr>
                <a:t>位</a:t>
              </a:r>
            </a:p>
          </p:txBody>
        </p:sp>
      </p:grpSp>
      <p:grpSp>
        <p:nvGrpSpPr>
          <p:cNvPr id="137" name="Group 141"/>
          <p:cNvGrpSpPr>
            <a:grpSpLocks/>
          </p:cNvGrpSpPr>
          <p:nvPr/>
        </p:nvGrpSpPr>
        <p:grpSpPr bwMode="auto">
          <a:xfrm>
            <a:off x="6506824" y="3782292"/>
            <a:ext cx="1165225" cy="1152525"/>
            <a:chOff x="4018" y="1740"/>
            <a:chExt cx="734" cy="726"/>
          </a:xfrm>
        </p:grpSpPr>
        <p:grpSp>
          <p:nvGrpSpPr>
            <p:cNvPr id="138" name="Group 142"/>
            <p:cNvGrpSpPr>
              <a:grpSpLocks/>
            </p:cNvGrpSpPr>
            <p:nvPr/>
          </p:nvGrpSpPr>
          <p:grpSpPr bwMode="auto">
            <a:xfrm>
              <a:off x="4032" y="1740"/>
              <a:ext cx="672" cy="726"/>
              <a:chOff x="2688" y="2028"/>
              <a:chExt cx="672" cy="726"/>
            </a:xfrm>
          </p:grpSpPr>
          <p:sp>
            <p:nvSpPr>
              <p:cNvPr id="140" name="Rectangle 143"/>
              <p:cNvSpPr>
                <a:spLocks noChangeArrowheads="1"/>
              </p:cNvSpPr>
              <p:nvPr/>
            </p:nvSpPr>
            <p:spPr bwMode="auto">
              <a:xfrm>
                <a:off x="2688" y="2028"/>
                <a:ext cx="672" cy="726"/>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41" name="Group 144"/>
              <p:cNvGrpSpPr>
                <a:grpSpLocks/>
              </p:cNvGrpSpPr>
              <p:nvPr/>
            </p:nvGrpSpPr>
            <p:grpSpPr bwMode="auto">
              <a:xfrm>
                <a:off x="2688" y="2527"/>
                <a:ext cx="329" cy="212"/>
                <a:chOff x="2605" y="1794"/>
                <a:chExt cx="329" cy="212"/>
              </a:xfrm>
            </p:grpSpPr>
            <p:sp>
              <p:nvSpPr>
                <p:cNvPr id="151" name="Text Box 145"/>
                <p:cNvSpPr txBox="1">
                  <a:spLocks noChangeArrowheads="1"/>
                </p:cNvSpPr>
                <p:nvPr/>
              </p:nvSpPr>
              <p:spPr bwMode="auto">
                <a:xfrm>
                  <a:off x="2605" y="1794"/>
                  <a:ext cx="32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a:solidFill>
                        <a:srgbClr val="A50021"/>
                      </a:solidFill>
                      <a:latin typeface="Times New Roman" pitchFamily="18" charset="0"/>
                    </a:rPr>
                    <a:t>WE</a:t>
                  </a:r>
                  <a:endParaRPr lang="en-US" altLang="zh-CN" sz="1600">
                    <a:solidFill>
                      <a:srgbClr val="FF3399"/>
                    </a:solidFill>
                    <a:latin typeface="Times New Roman" pitchFamily="18" charset="0"/>
                  </a:endParaRPr>
                </a:p>
              </p:txBody>
            </p:sp>
            <p:sp>
              <p:nvSpPr>
                <p:cNvPr id="152" name="Line 146"/>
                <p:cNvSpPr>
                  <a:spLocks noChangeShapeType="1"/>
                </p:cNvSpPr>
                <p:nvPr/>
              </p:nvSpPr>
              <p:spPr bwMode="auto">
                <a:xfrm>
                  <a:off x="2660" y="1837"/>
                  <a:ext cx="18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42" name="Group 147"/>
              <p:cNvGrpSpPr>
                <a:grpSpLocks/>
              </p:cNvGrpSpPr>
              <p:nvPr/>
            </p:nvGrpSpPr>
            <p:grpSpPr bwMode="auto">
              <a:xfrm>
                <a:off x="2897" y="2038"/>
                <a:ext cx="274" cy="213"/>
                <a:chOff x="1361" y="2662"/>
                <a:chExt cx="274" cy="213"/>
              </a:xfrm>
            </p:grpSpPr>
            <p:sp>
              <p:nvSpPr>
                <p:cNvPr id="149" name="Line 148"/>
                <p:cNvSpPr>
                  <a:spLocks noChangeShapeType="1"/>
                </p:cNvSpPr>
                <p:nvPr/>
              </p:nvSpPr>
              <p:spPr bwMode="auto">
                <a:xfrm>
                  <a:off x="1419" y="2703"/>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0" name="Text Box 149"/>
                <p:cNvSpPr txBox="1">
                  <a:spLocks noChangeArrowheads="1"/>
                </p:cNvSpPr>
                <p:nvPr/>
              </p:nvSpPr>
              <p:spPr bwMode="auto">
                <a:xfrm>
                  <a:off x="1361" y="2662"/>
                  <a:ext cx="274"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FF3399"/>
                      </a:solidFill>
                      <a:latin typeface="Times New Roman" pitchFamily="18" charset="0"/>
                    </a:rPr>
                    <a:t>CS</a:t>
                  </a:r>
                  <a:endParaRPr lang="en-US" altLang="zh-CN" sz="1600" dirty="0">
                    <a:solidFill>
                      <a:srgbClr val="FFA3FF"/>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grpSp>
          <p:sp>
            <p:nvSpPr>
              <p:cNvPr id="145" name="Text Box 154"/>
              <p:cNvSpPr txBox="1">
                <a:spLocks noChangeArrowheads="1"/>
              </p:cNvSpPr>
              <p:nvPr/>
            </p:nvSpPr>
            <p:spPr bwMode="auto">
              <a:xfrm>
                <a:off x="2761" y="2304"/>
                <a:ext cx="52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latin typeface="Times New Roman" pitchFamily="18" charset="0"/>
                  </a:rPr>
                  <a:t>（3）</a:t>
                </a:r>
                <a:endParaRPr lang="en-US" altLang="zh-CN" sz="2000" dirty="0">
                  <a:latin typeface="Times New Roman" pitchFamily="18" charset="0"/>
                </a:endParaRPr>
              </a:p>
            </p:txBody>
          </p:sp>
        </p:grpSp>
        <p:sp>
          <p:nvSpPr>
            <p:cNvPr id="139" name="Text Box 156"/>
            <p:cNvSpPr txBox="1">
              <a:spLocks noChangeArrowheads="1"/>
            </p:cNvSpPr>
            <p:nvPr/>
          </p:nvSpPr>
          <p:spPr bwMode="auto">
            <a:xfrm>
              <a:off x="4018" y="1872"/>
              <a:ext cx="7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a:latin typeface="Times New Roman" pitchFamily="18" charset="0"/>
                </a:rPr>
                <a:t>16K×4</a:t>
              </a:r>
              <a:r>
                <a:rPr lang="zh-CN" altLang="en-US" sz="1800">
                  <a:latin typeface="Times New Roman" pitchFamily="18" charset="0"/>
                </a:rPr>
                <a:t>位</a:t>
              </a:r>
            </a:p>
          </p:txBody>
        </p:sp>
      </p:grpSp>
      <p:grpSp>
        <p:nvGrpSpPr>
          <p:cNvPr id="153" name="Group 157"/>
          <p:cNvGrpSpPr>
            <a:grpSpLocks/>
          </p:cNvGrpSpPr>
          <p:nvPr/>
        </p:nvGrpSpPr>
        <p:grpSpPr bwMode="auto">
          <a:xfrm>
            <a:off x="7815029" y="3788643"/>
            <a:ext cx="1165225" cy="1152525"/>
            <a:chOff x="4834" y="1729"/>
            <a:chExt cx="734" cy="726"/>
          </a:xfrm>
        </p:grpSpPr>
        <p:grpSp>
          <p:nvGrpSpPr>
            <p:cNvPr id="154" name="Group 158"/>
            <p:cNvGrpSpPr>
              <a:grpSpLocks/>
            </p:cNvGrpSpPr>
            <p:nvPr/>
          </p:nvGrpSpPr>
          <p:grpSpPr bwMode="auto">
            <a:xfrm>
              <a:off x="4848" y="1729"/>
              <a:ext cx="672" cy="726"/>
              <a:chOff x="4848" y="2031"/>
              <a:chExt cx="672" cy="739"/>
            </a:xfrm>
          </p:grpSpPr>
          <p:sp>
            <p:nvSpPr>
              <p:cNvPr id="156" name="Rectangle 159"/>
              <p:cNvSpPr>
                <a:spLocks noChangeArrowheads="1"/>
              </p:cNvSpPr>
              <p:nvPr/>
            </p:nvSpPr>
            <p:spPr bwMode="auto">
              <a:xfrm>
                <a:off x="4848" y="2031"/>
                <a:ext cx="672" cy="739"/>
              </a:xfrm>
              <a:prstGeom prst="rect">
                <a:avLst/>
              </a:prstGeom>
              <a:solidFill>
                <a:srgbClr val="FFC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57" name="Group 160"/>
              <p:cNvGrpSpPr>
                <a:grpSpLocks/>
              </p:cNvGrpSpPr>
              <p:nvPr/>
            </p:nvGrpSpPr>
            <p:grpSpPr bwMode="auto">
              <a:xfrm>
                <a:off x="4848" y="2533"/>
                <a:ext cx="329" cy="215"/>
                <a:chOff x="2605" y="1800"/>
                <a:chExt cx="329" cy="215"/>
              </a:xfrm>
            </p:grpSpPr>
            <p:sp>
              <p:nvSpPr>
                <p:cNvPr id="167" name="Text Box 161"/>
                <p:cNvSpPr txBox="1">
                  <a:spLocks noChangeArrowheads="1"/>
                </p:cNvSpPr>
                <p:nvPr/>
              </p:nvSpPr>
              <p:spPr bwMode="auto">
                <a:xfrm>
                  <a:off x="2605" y="1800"/>
                  <a:ext cx="329" cy="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a:solidFill>
                        <a:srgbClr val="A50021"/>
                      </a:solidFill>
                      <a:latin typeface="Times New Roman" pitchFamily="18" charset="0"/>
                    </a:rPr>
                    <a:t>WE</a:t>
                  </a:r>
                  <a:endParaRPr lang="en-US" altLang="zh-CN" sz="1600">
                    <a:solidFill>
                      <a:srgbClr val="FF3399"/>
                    </a:solidFill>
                    <a:latin typeface="Times New Roman" pitchFamily="18" charset="0"/>
                  </a:endParaRPr>
                </a:p>
              </p:txBody>
            </p:sp>
            <p:sp>
              <p:nvSpPr>
                <p:cNvPr id="168" name="Line 162"/>
                <p:cNvSpPr>
                  <a:spLocks noChangeShapeType="1"/>
                </p:cNvSpPr>
                <p:nvPr/>
              </p:nvSpPr>
              <p:spPr bwMode="auto">
                <a:xfrm>
                  <a:off x="2661" y="1842"/>
                  <a:ext cx="18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58" name="Group 163"/>
              <p:cNvGrpSpPr>
                <a:grpSpLocks/>
              </p:cNvGrpSpPr>
              <p:nvPr/>
            </p:nvGrpSpPr>
            <p:grpSpPr bwMode="auto">
              <a:xfrm>
                <a:off x="5049" y="2039"/>
                <a:ext cx="274" cy="217"/>
                <a:chOff x="1353" y="2663"/>
                <a:chExt cx="274" cy="217"/>
              </a:xfrm>
            </p:grpSpPr>
            <p:sp>
              <p:nvSpPr>
                <p:cNvPr id="165" name="Line 164"/>
                <p:cNvSpPr>
                  <a:spLocks noChangeShapeType="1"/>
                </p:cNvSpPr>
                <p:nvPr/>
              </p:nvSpPr>
              <p:spPr bwMode="auto">
                <a:xfrm>
                  <a:off x="1399" y="2703"/>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6" name="Text Box 165"/>
                <p:cNvSpPr txBox="1">
                  <a:spLocks noChangeArrowheads="1"/>
                </p:cNvSpPr>
                <p:nvPr/>
              </p:nvSpPr>
              <p:spPr bwMode="auto">
                <a:xfrm>
                  <a:off x="1353" y="2663"/>
                  <a:ext cx="274"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600" dirty="0" smtClean="0">
                      <a:solidFill>
                        <a:srgbClr val="FF3399"/>
                      </a:solidFill>
                      <a:latin typeface="Times New Roman" pitchFamily="18" charset="0"/>
                    </a:rPr>
                    <a:t>CS</a:t>
                  </a:r>
                  <a:endParaRPr lang="en-US" altLang="zh-CN" sz="1600" dirty="0">
                    <a:solidFill>
                      <a:srgbClr val="FFA3FF"/>
                    </a:solidFill>
                    <a:effectDag name="">
                      <a:cont type="tree" name="">
                        <a:effect ref="fillLine"/>
                        <a:outerShdw dist="38100" dir="13500000" algn="br">
                          <a:srgbClr val="FFC2FF"/>
                        </a:outerShdw>
                      </a:cont>
                      <a:cont type="tree" name="">
                        <a:effect ref="fillLine"/>
                        <a:outerShdw dist="38100" dir="2700000" algn="tl">
                          <a:srgbClr val="986199"/>
                        </a:outerShdw>
                      </a:cont>
                      <a:effect ref="fillLine"/>
                    </a:effectDag>
                    <a:latin typeface="Times New Roman" pitchFamily="18" charset="0"/>
                    <a:ea typeface="宋体" pitchFamily="2" charset="-122"/>
                  </a:endParaRPr>
                </a:p>
              </p:txBody>
            </p:sp>
          </p:grpSp>
          <p:sp>
            <p:nvSpPr>
              <p:cNvPr id="161" name="Text Box 170"/>
              <p:cNvSpPr txBox="1">
                <a:spLocks noChangeArrowheads="1"/>
              </p:cNvSpPr>
              <p:nvPr/>
            </p:nvSpPr>
            <p:spPr bwMode="auto">
              <a:xfrm>
                <a:off x="4937" y="2304"/>
                <a:ext cx="520" cy="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smtClean="0">
                    <a:latin typeface="Times New Roman" pitchFamily="18" charset="0"/>
                  </a:rPr>
                  <a:t>（4）</a:t>
                </a:r>
                <a:endParaRPr lang="en-US" altLang="zh-CN" sz="2000" dirty="0">
                  <a:latin typeface="Times New Roman" pitchFamily="18" charset="0"/>
                </a:endParaRPr>
              </a:p>
            </p:txBody>
          </p:sp>
        </p:grpSp>
        <p:sp>
          <p:nvSpPr>
            <p:cNvPr id="155" name="Text Box 172"/>
            <p:cNvSpPr txBox="1">
              <a:spLocks noChangeArrowheads="1"/>
            </p:cNvSpPr>
            <p:nvPr/>
          </p:nvSpPr>
          <p:spPr bwMode="auto">
            <a:xfrm>
              <a:off x="4834" y="1872"/>
              <a:ext cx="7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1800">
                  <a:latin typeface="Times New Roman" pitchFamily="18" charset="0"/>
                </a:rPr>
                <a:t>16K×4</a:t>
              </a:r>
              <a:r>
                <a:rPr lang="zh-CN" altLang="en-US" sz="1800">
                  <a:latin typeface="Times New Roman" pitchFamily="18" charset="0"/>
                </a:rPr>
                <a:t>位</a:t>
              </a:r>
            </a:p>
          </p:txBody>
        </p:sp>
      </p:grpSp>
    </p:spTree>
    <p:extLst>
      <p:ext uri="{BB962C8B-B14F-4D97-AF65-F5344CB8AC3E}">
        <p14:creationId xmlns:p14="http://schemas.microsoft.com/office/powerpoint/2010/main" val="2813773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221"/>
                                        </p:tgtEl>
                                        <p:attrNameLst>
                                          <p:attrName>style.visibility</p:attrName>
                                        </p:attrNameLst>
                                      </p:cBhvr>
                                      <p:to>
                                        <p:strVal val="visible"/>
                                      </p:to>
                                    </p:set>
                                    <p:animEffect transition="in" filter="dissolve">
                                      <p:cBhvr>
                                        <p:cTn id="15" dur="500"/>
                                        <p:tgtEl>
                                          <p:spTgt spid="221"/>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499"/>
                                          </p:stCondLst>
                                        </p:cTn>
                                        <p:tgtEl>
                                          <p:spTgt spid="22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nodeType="click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slide(fromTop)">
                                      <p:cBhvr>
                                        <p:cTn id="24" dur="500"/>
                                        <p:tgtEl>
                                          <p:spTgt spid="52"/>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1" fill="hold" nodeType="clickEffect">
                                  <p:stCondLst>
                                    <p:cond delay="0"/>
                                  </p:stCondLst>
                                  <p:childTnLst>
                                    <p:set>
                                      <p:cBhvr>
                                        <p:cTn id="28" dur="1" fill="hold">
                                          <p:stCondLst>
                                            <p:cond delay="0"/>
                                          </p:stCondLst>
                                        </p:cTn>
                                        <p:tgtEl>
                                          <p:spTgt spid="105"/>
                                        </p:tgtEl>
                                        <p:attrNameLst>
                                          <p:attrName>style.visibility</p:attrName>
                                        </p:attrNameLst>
                                      </p:cBhvr>
                                      <p:to>
                                        <p:strVal val="visible"/>
                                      </p:to>
                                    </p:set>
                                    <p:animEffect transition="in" filter="slide(fromTop)">
                                      <p:cBhvr>
                                        <p:cTn id="29" dur="500"/>
                                        <p:tgtEl>
                                          <p:spTgt spid="105"/>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1" fill="hold"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slide(fromTop)">
                                      <p:cBhvr>
                                        <p:cTn id="34" dur="500"/>
                                        <p:tgtEl>
                                          <p:spTgt spid="36"/>
                                        </p:tgtEl>
                                      </p:cBhvr>
                                    </p:animEffect>
                                  </p:childTnLst>
                                </p:cTn>
                              </p:par>
                            </p:childTnLst>
                          </p:cTn>
                        </p:par>
                        <p:par>
                          <p:cTn id="35" fill="hold">
                            <p:stCondLst>
                              <p:cond delay="500"/>
                            </p:stCondLst>
                            <p:childTnLst>
                              <p:par>
                                <p:cTn id="36" presetID="12" presetClass="entr" presetSubtype="1" fill="hold" nodeType="afterEffect">
                                  <p:stCondLst>
                                    <p:cond delay="0"/>
                                  </p:stCondLst>
                                  <p:childTnLst>
                                    <p:set>
                                      <p:cBhvr>
                                        <p:cTn id="37" dur="1" fill="hold">
                                          <p:stCondLst>
                                            <p:cond delay="0"/>
                                          </p:stCondLst>
                                        </p:cTn>
                                        <p:tgtEl>
                                          <p:spTgt spid="121"/>
                                        </p:tgtEl>
                                        <p:attrNameLst>
                                          <p:attrName>style.visibility</p:attrName>
                                        </p:attrNameLst>
                                      </p:cBhvr>
                                      <p:to>
                                        <p:strVal val="visible"/>
                                      </p:to>
                                    </p:set>
                                    <p:animEffect transition="in" filter="slide(fromTop)">
                                      <p:cBhvr>
                                        <p:cTn id="38" dur="500"/>
                                        <p:tgtEl>
                                          <p:spTgt spid="121"/>
                                        </p:tgtEl>
                                      </p:cBhvr>
                                    </p:animEffect>
                                  </p:childTnLst>
                                </p:cTn>
                              </p:par>
                            </p:childTnLst>
                          </p:cTn>
                        </p:par>
                        <p:par>
                          <p:cTn id="39" fill="hold">
                            <p:stCondLst>
                              <p:cond delay="1000"/>
                            </p:stCondLst>
                            <p:childTnLst>
                              <p:par>
                                <p:cTn id="40" presetID="12" presetClass="entr" presetSubtype="1"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slide(fromTop)">
                                      <p:cBhvr>
                                        <p:cTn id="42" dur="500"/>
                                        <p:tgtEl>
                                          <p:spTgt spid="20"/>
                                        </p:tgtEl>
                                      </p:cBhvr>
                                    </p:animEffect>
                                  </p:childTnLst>
                                </p:cTn>
                              </p:par>
                            </p:childTnLst>
                          </p:cTn>
                        </p:par>
                        <p:par>
                          <p:cTn id="43" fill="hold">
                            <p:stCondLst>
                              <p:cond delay="1500"/>
                            </p:stCondLst>
                            <p:childTnLst>
                              <p:par>
                                <p:cTn id="44" presetID="12" presetClass="entr" presetSubtype="1" fill="hold" nodeType="afterEffect">
                                  <p:stCondLst>
                                    <p:cond delay="0"/>
                                  </p:stCondLst>
                                  <p:childTnLst>
                                    <p:set>
                                      <p:cBhvr>
                                        <p:cTn id="45" dur="1" fill="hold">
                                          <p:stCondLst>
                                            <p:cond delay="0"/>
                                          </p:stCondLst>
                                        </p:cTn>
                                        <p:tgtEl>
                                          <p:spTgt spid="137"/>
                                        </p:tgtEl>
                                        <p:attrNameLst>
                                          <p:attrName>style.visibility</p:attrName>
                                        </p:attrNameLst>
                                      </p:cBhvr>
                                      <p:to>
                                        <p:strVal val="visible"/>
                                      </p:to>
                                    </p:set>
                                    <p:animEffect transition="in" filter="slide(fromTop)">
                                      <p:cBhvr>
                                        <p:cTn id="46" dur="500"/>
                                        <p:tgtEl>
                                          <p:spTgt spid="137"/>
                                        </p:tgtEl>
                                      </p:cBhvr>
                                    </p:animEffect>
                                  </p:childTnLst>
                                </p:cTn>
                              </p:par>
                            </p:childTnLst>
                          </p:cTn>
                        </p:par>
                        <p:par>
                          <p:cTn id="47" fill="hold">
                            <p:stCondLst>
                              <p:cond delay="2000"/>
                            </p:stCondLst>
                            <p:childTnLst>
                              <p:par>
                                <p:cTn id="48" presetID="12" presetClass="entr" presetSubtype="1"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slide(fromTop)">
                                      <p:cBhvr>
                                        <p:cTn id="50" dur="500"/>
                                        <p:tgtEl>
                                          <p:spTgt spid="4"/>
                                        </p:tgtEl>
                                      </p:cBhvr>
                                    </p:animEffect>
                                  </p:childTnLst>
                                </p:cTn>
                              </p:par>
                            </p:childTnLst>
                          </p:cTn>
                        </p:par>
                        <p:par>
                          <p:cTn id="51" fill="hold">
                            <p:stCondLst>
                              <p:cond delay="2500"/>
                            </p:stCondLst>
                            <p:childTnLst>
                              <p:par>
                                <p:cTn id="52" presetID="12" presetClass="entr" presetSubtype="1" fill="hold" nodeType="afterEffect">
                                  <p:stCondLst>
                                    <p:cond delay="0"/>
                                  </p:stCondLst>
                                  <p:childTnLst>
                                    <p:set>
                                      <p:cBhvr>
                                        <p:cTn id="53" dur="1" fill="hold">
                                          <p:stCondLst>
                                            <p:cond delay="0"/>
                                          </p:stCondLst>
                                        </p:cTn>
                                        <p:tgtEl>
                                          <p:spTgt spid="153"/>
                                        </p:tgtEl>
                                        <p:attrNameLst>
                                          <p:attrName>style.visibility</p:attrName>
                                        </p:attrNameLst>
                                      </p:cBhvr>
                                      <p:to>
                                        <p:strVal val="visible"/>
                                      </p:to>
                                    </p:set>
                                    <p:animEffect transition="in" filter="slide(fromTop)">
                                      <p:cBhvr>
                                        <p:cTn id="54" dur="500"/>
                                        <p:tgtEl>
                                          <p:spTgt spid="15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80"/>
                                        </p:tgtEl>
                                        <p:attrNameLst>
                                          <p:attrName>style.visibility</p:attrName>
                                        </p:attrNameLst>
                                      </p:cBhvr>
                                      <p:to>
                                        <p:strVal val="visible"/>
                                      </p:to>
                                    </p:set>
                                    <p:animEffect transition="in" filter="wipe(left)">
                                      <p:cBhvr>
                                        <p:cTn id="64" dur="500"/>
                                        <p:tgtEl>
                                          <p:spTgt spid="80"/>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499"/>
                                          </p:stCondLst>
                                        </p:cTn>
                                        <p:tgtEl>
                                          <p:spTgt spid="104"/>
                                        </p:tgtEl>
                                        <p:attrNameLst>
                                          <p:attrName>style.visibility</p:attrName>
                                        </p:attrNameLst>
                                      </p:cBhvr>
                                      <p:to>
                                        <p:strVal val="visible"/>
                                      </p:to>
                                    </p:set>
                                  </p:childTnLst>
                                </p:cTn>
                              </p:par>
                            </p:childTnLst>
                          </p:cTn>
                        </p:par>
                        <p:par>
                          <p:cTn id="69" fill="hold">
                            <p:stCondLst>
                              <p:cond delay="500"/>
                            </p:stCondLst>
                            <p:childTnLst>
                              <p:par>
                                <p:cTn id="70" presetID="18" presetClass="entr" presetSubtype="3" fill="hold" nodeType="afterEffect">
                                  <p:stCondLst>
                                    <p:cond delay="500"/>
                                  </p:stCondLst>
                                  <p:childTnLst>
                                    <p:set>
                                      <p:cBhvr>
                                        <p:cTn id="71" dur="1" fill="hold">
                                          <p:stCondLst>
                                            <p:cond delay="0"/>
                                          </p:stCondLst>
                                        </p:cTn>
                                        <p:tgtEl>
                                          <p:spTgt spid="195"/>
                                        </p:tgtEl>
                                        <p:attrNameLst>
                                          <p:attrName>style.visibility</p:attrName>
                                        </p:attrNameLst>
                                      </p:cBhvr>
                                      <p:to>
                                        <p:strVal val="visible"/>
                                      </p:to>
                                    </p:set>
                                    <p:animEffect transition="in" filter="strips(upRight)">
                                      <p:cBhvr>
                                        <p:cTn id="72" dur="500"/>
                                        <p:tgtEl>
                                          <p:spTgt spid="195"/>
                                        </p:tgtEl>
                                      </p:cBhvr>
                                    </p:animEffect>
                                  </p:childTnLst>
                                </p:cTn>
                              </p:par>
                            </p:childTnLst>
                          </p:cTn>
                        </p:par>
                        <p:par>
                          <p:cTn id="73" fill="hold">
                            <p:stCondLst>
                              <p:cond delay="1500"/>
                            </p:stCondLst>
                            <p:childTnLst>
                              <p:par>
                                <p:cTn id="74" presetID="18" presetClass="entr" presetSubtype="3" fill="hold" nodeType="afterEffect">
                                  <p:stCondLst>
                                    <p:cond delay="500"/>
                                  </p:stCondLst>
                                  <p:childTnLst>
                                    <p:set>
                                      <p:cBhvr>
                                        <p:cTn id="75" dur="1" fill="hold">
                                          <p:stCondLst>
                                            <p:cond delay="0"/>
                                          </p:stCondLst>
                                        </p:cTn>
                                        <p:tgtEl>
                                          <p:spTgt spid="169"/>
                                        </p:tgtEl>
                                        <p:attrNameLst>
                                          <p:attrName>style.visibility</p:attrName>
                                        </p:attrNameLst>
                                      </p:cBhvr>
                                      <p:to>
                                        <p:strVal val="visible"/>
                                      </p:to>
                                    </p:set>
                                    <p:animEffect transition="in" filter="strips(upRight)">
                                      <p:cBhvr>
                                        <p:cTn id="76" dur="500"/>
                                        <p:tgtEl>
                                          <p:spTgt spid="169"/>
                                        </p:tgtEl>
                                      </p:cBhvr>
                                    </p:animEffect>
                                  </p:childTnLst>
                                </p:cTn>
                              </p:par>
                            </p:childTnLst>
                          </p:cTn>
                        </p:par>
                      </p:childTnLst>
                    </p:cTn>
                  </p:par>
                  <p:par>
                    <p:cTn id="77" fill="hold">
                      <p:stCondLst>
                        <p:cond delay="indefinite"/>
                      </p:stCondLst>
                      <p:childTnLst>
                        <p:par>
                          <p:cTn id="78" fill="hold">
                            <p:stCondLst>
                              <p:cond delay="0"/>
                            </p:stCondLst>
                            <p:childTnLst>
                              <p:par>
                                <p:cTn id="79" presetID="9" presetClass="entr" presetSubtype="0" fill="hold" nodeType="clickEffect">
                                  <p:stCondLst>
                                    <p:cond delay="0"/>
                                  </p:stCondLst>
                                  <p:childTnLst>
                                    <p:set>
                                      <p:cBhvr>
                                        <p:cTn id="80" dur="1" fill="hold">
                                          <p:stCondLst>
                                            <p:cond delay="0"/>
                                          </p:stCondLst>
                                        </p:cTn>
                                        <p:tgtEl>
                                          <p:spTgt spid="96"/>
                                        </p:tgtEl>
                                        <p:attrNameLst>
                                          <p:attrName>style.visibility</p:attrName>
                                        </p:attrNameLst>
                                      </p:cBhvr>
                                      <p:to>
                                        <p:strVal val="visible"/>
                                      </p:to>
                                    </p:set>
                                    <p:animEffect transition="in" filter="dissolve">
                                      <p:cBhvr>
                                        <p:cTn id="81" dur="500"/>
                                        <p:tgtEl>
                                          <p:spTgt spid="96"/>
                                        </p:tgtEl>
                                      </p:cBhvr>
                                    </p:animEffect>
                                  </p:childTnLst>
                                </p:cTn>
                              </p:par>
                            </p:childTnLst>
                          </p:cTn>
                        </p:par>
                      </p:childTnLst>
                    </p:cTn>
                  </p:par>
                  <p:par>
                    <p:cTn id="82" fill="hold">
                      <p:stCondLst>
                        <p:cond delay="indefinite"/>
                      </p:stCondLst>
                      <p:childTnLst>
                        <p:par>
                          <p:cTn id="83" fill="hold">
                            <p:stCondLst>
                              <p:cond delay="0"/>
                            </p:stCondLst>
                            <p:childTnLst>
                              <p:par>
                                <p:cTn id="84" presetID="18" presetClass="entr" presetSubtype="6" fill="hold" nodeType="clickEffect">
                                  <p:stCondLst>
                                    <p:cond delay="0"/>
                                  </p:stCondLst>
                                  <p:childTnLst>
                                    <p:set>
                                      <p:cBhvr>
                                        <p:cTn id="85" dur="1" fill="hold">
                                          <p:stCondLst>
                                            <p:cond delay="0"/>
                                          </p:stCondLst>
                                        </p:cTn>
                                        <p:tgtEl>
                                          <p:spTgt spid="68"/>
                                        </p:tgtEl>
                                        <p:attrNameLst>
                                          <p:attrName>style.visibility</p:attrName>
                                        </p:attrNameLst>
                                      </p:cBhvr>
                                      <p:to>
                                        <p:strVal val="visible"/>
                                      </p:to>
                                    </p:set>
                                    <p:animEffect transition="in" filter="strips(downRight)">
                                      <p:cBhvr>
                                        <p:cTn id="86" dur="500"/>
                                        <p:tgtEl>
                                          <p:spTgt spid="68"/>
                                        </p:tgtEl>
                                      </p:cBhvr>
                                    </p:animEffect>
                                  </p:childTnLst>
                                </p:cTn>
                              </p:par>
                            </p:childTnLst>
                          </p:cTn>
                        </p:par>
                        <p:par>
                          <p:cTn id="87" fill="hold">
                            <p:stCondLst>
                              <p:cond delay="500"/>
                            </p:stCondLst>
                            <p:childTnLst>
                              <p:par>
                                <p:cTn id="88" presetID="18" presetClass="entr" presetSubtype="6" fill="hold" nodeType="afterEffect">
                                  <p:stCondLst>
                                    <p:cond delay="500"/>
                                  </p:stCondLst>
                                  <p:childTnLst>
                                    <p:set>
                                      <p:cBhvr>
                                        <p:cTn id="89" dur="1" fill="hold">
                                          <p:stCondLst>
                                            <p:cond delay="0"/>
                                          </p:stCondLst>
                                        </p:cTn>
                                        <p:tgtEl>
                                          <p:spTgt spid="71"/>
                                        </p:tgtEl>
                                        <p:attrNameLst>
                                          <p:attrName>style.visibility</p:attrName>
                                        </p:attrNameLst>
                                      </p:cBhvr>
                                      <p:to>
                                        <p:strVal val="visible"/>
                                      </p:to>
                                    </p:set>
                                    <p:animEffect transition="in" filter="strips(downRight)">
                                      <p:cBhvr>
                                        <p:cTn id="90" dur="500"/>
                                        <p:tgtEl>
                                          <p:spTgt spid="71"/>
                                        </p:tgtEl>
                                      </p:cBhvr>
                                    </p:animEffect>
                                  </p:childTnLst>
                                </p:cTn>
                              </p:par>
                            </p:childTnLst>
                          </p:cTn>
                        </p:par>
                        <p:par>
                          <p:cTn id="91" fill="hold">
                            <p:stCondLst>
                              <p:cond delay="1500"/>
                            </p:stCondLst>
                            <p:childTnLst>
                              <p:par>
                                <p:cTn id="92" presetID="18" presetClass="entr" presetSubtype="6" fill="hold" nodeType="afterEffect">
                                  <p:stCondLst>
                                    <p:cond delay="500"/>
                                  </p:stCondLst>
                                  <p:childTnLst>
                                    <p:set>
                                      <p:cBhvr>
                                        <p:cTn id="93" dur="1" fill="hold">
                                          <p:stCondLst>
                                            <p:cond delay="0"/>
                                          </p:stCondLst>
                                        </p:cTn>
                                        <p:tgtEl>
                                          <p:spTgt spid="74"/>
                                        </p:tgtEl>
                                        <p:attrNameLst>
                                          <p:attrName>style.visibility</p:attrName>
                                        </p:attrNameLst>
                                      </p:cBhvr>
                                      <p:to>
                                        <p:strVal val="visible"/>
                                      </p:to>
                                    </p:set>
                                    <p:animEffect transition="in" filter="strips(downRight)">
                                      <p:cBhvr>
                                        <p:cTn id="94" dur="500"/>
                                        <p:tgtEl>
                                          <p:spTgt spid="74"/>
                                        </p:tgtEl>
                                      </p:cBhvr>
                                    </p:animEffect>
                                  </p:childTnLst>
                                </p:cTn>
                              </p:par>
                            </p:childTnLst>
                          </p:cTn>
                        </p:par>
                        <p:par>
                          <p:cTn id="95" fill="hold">
                            <p:stCondLst>
                              <p:cond delay="2500"/>
                            </p:stCondLst>
                            <p:childTnLst>
                              <p:par>
                                <p:cTn id="96" presetID="18" presetClass="entr" presetSubtype="6" fill="hold" nodeType="afterEffect">
                                  <p:stCondLst>
                                    <p:cond delay="500"/>
                                  </p:stCondLst>
                                  <p:childTnLst>
                                    <p:set>
                                      <p:cBhvr>
                                        <p:cTn id="97" dur="1" fill="hold">
                                          <p:stCondLst>
                                            <p:cond delay="0"/>
                                          </p:stCondLst>
                                        </p:cTn>
                                        <p:tgtEl>
                                          <p:spTgt spid="77"/>
                                        </p:tgtEl>
                                        <p:attrNameLst>
                                          <p:attrName>style.visibility</p:attrName>
                                        </p:attrNameLst>
                                      </p:cBhvr>
                                      <p:to>
                                        <p:strVal val="visible"/>
                                      </p:to>
                                    </p:set>
                                    <p:animEffect transition="in" filter="strips(downRight)">
                                      <p:cBhvr>
                                        <p:cTn id="9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4" grpId="0" autoUpdateAnimBg="0"/>
      <p:bldP spid="221"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3.1  </a:t>
            </a:r>
            <a:r>
              <a:rPr lang="zh-CN" altLang="zh-CN" dirty="0"/>
              <a:t>存储器概述</a:t>
            </a:r>
            <a:endParaRPr lang="zh-CN" altLang="en-US" dirty="0"/>
          </a:p>
        </p:txBody>
      </p:sp>
      <p:sp>
        <p:nvSpPr>
          <p:cNvPr id="5" name="内容占位符 4"/>
          <p:cNvSpPr>
            <a:spLocks noGrp="1"/>
          </p:cNvSpPr>
          <p:nvPr>
            <p:ph idx="1"/>
          </p:nvPr>
        </p:nvSpPr>
        <p:spPr>
          <a:xfrm>
            <a:off x="1692440" y="2041817"/>
            <a:ext cx="6840000" cy="3907463"/>
          </a:xfrm>
        </p:spPr>
        <p:txBody>
          <a:bodyPr>
            <a:normAutofit/>
          </a:bodyPr>
          <a:lstStyle/>
          <a:p>
            <a:r>
              <a:rPr lang="en-US" altLang="zh-CN" dirty="0"/>
              <a:t>3.1.1  </a:t>
            </a:r>
            <a:r>
              <a:rPr lang="zh-CN" altLang="zh-CN" dirty="0"/>
              <a:t>存储器的分类</a:t>
            </a:r>
            <a:endParaRPr lang="en-US" altLang="zh-CN" dirty="0" smtClean="0"/>
          </a:p>
          <a:p>
            <a:r>
              <a:rPr lang="en-US" altLang="zh-CN" dirty="0"/>
              <a:t>3.1.2  </a:t>
            </a:r>
            <a:r>
              <a:rPr lang="zh-CN" altLang="zh-CN" dirty="0"/>
              <a:t>存储器的主要性能指标</a:t>
            </a:r>
            <a:endParaRPr lang="en-US" altLang="zh-CN" dirty="0" smtClean="0"/>
          </a:p>
          <a:p>
            <a:r>
              <a:rPr lang="en-US" altLang="zh-CN" dirty="0"/>
              <a:t>3.1.3  </a:t>
            </a:r>
            <a:r>
              <a:rPr lang="zh-CN" altLang="zh-CN" dirty="0"/>
              <a:t>内存储器的基本结构</a:t>
            </a:r>
            <a:endParaRPr lang="en-US" altLang="zh-CN" dirty="0"/>
          </a:p>
          <a:p>
            <a:r>
              <a:rPr lang="en-US" altLang="zh-CN" dirty="0"/>
              <a:t>3.1.4  </a:t>
            </a:r>
            <a:r>
              <a:rPr lang="zh-CN" altLang="zh-CN" dirty="0"/>
              <a:t>半导体存储器</a:t>
            </a:r>
            <a:endParaRPr lang="zh-CN" altLang="en-US" dirty="0"/>
          </a:p>
        </p:txBody>
      </p:sp>
      <p:sp>
        <p:nvSpPr>
          <p:cNvPr id="6" name="对角圆角矩形 5"/>
          <p:cNvSpPr/>
          <p:nvPr/>
        </p:nvSpPr>
        <p:spPr>
          <a:xfrm flipH="1">
            <a:off x="1115616" y="1916832"/>
            <a:ext cx="6984776" cy="3888432"/>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2" name="组合 1"/>
          <p:cNvGrpSpPr/>
          <p:nvPr/>
        </p:nvGrpSpPr>
        <p:grpSpPr>
          <a:xfrm>
            <a:off x="1619671" y="2216148"/>
            <a:ext cx="5616625" cy="3144052"/>
            <a:chOff x="1619671" y="2216148"/>
            <a:chExt cx="5616625" cy="3144052"/>
          </a:xfrm>
        </p:grpSpPr>
        <p:sp>
          <p:nvSpPr>
            <p:cNvPr id="7" name="矩形 6">
              <a:hlinkClick r:id="rId3" action="ppaction://hlinksldjump"/>
            </p:cNvPr>
            <p:cNvSpPr/>
            <p:nvPr/>
          </p:nvSpPr>
          <p:spPr>
            <a:xfrm>
              <a:off x="1619672" y="2216148"/>
              <a:ext cx="396044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4" action="ppaction://hlinksldjump"/>
            </p:cNvPr>
            <p:cNvSpPr/>
            <p:nvPr/>
          </p:nvSpPr>
          <p:spPr>
            <a:xfrm>
              <a:off x="1619672" y="3072144"/>
              <a:ext cx="561662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5" action="ppaction://hlinksldjump"/>
            </p:cNvPr>
            <p:cNvSpPr/>
            <p:nvPr/>
          </p:nvSpPr>
          <p:spPr>
            <a:xfrm>
              <a:off x="1619672" y="3928140"/>
              <a:ext cx="518457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rId6" action="ppaction://hlinksldjump"/>
            </p:cNvPr>
            <p:cNvSpPr/>
            <p:nvPr/>
          </p:nvSpPr>
          <p:spPr>
            <a:xfrm>
              <a:off x="1619671" y="4784136"/>
              <a:ext cx="3960441"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506361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186298"/>
            <a:ext cx="877163" cy="461665"/>
          </a:xfrm>
          <a:noFill/>
        </p:spPr>
        <p:txBody>
          <a:bodyPr vert="horz" wrap="none" lIns="91440" tIns="45720" rIns="91440" bIns="45720" rtlCol="0" anchor="ctr" anchorCtr="0">
            <a:spAutoFit/>
          </a:bodyPr>
          <a:lstStyle/>
          <a:p>
            <a:pPr algn="l"/>
            <a:r>
              <a:rPr lang="zh-CN" altLang="zh-CN" sz="2400" b="0" kern="1200" spc="0" baseline="0" dirty="0" smtClean="0">
                <a:solidFill>
                  <a:srgbClr val="002060"/>
                </a:solidFill>
                <a:effectLst/>
                <a:latin typeface="黑体" pitchFamily="49" charset="-122"/>
                <a:ea typeface="黑体" pitchFamily="49" charset="-122"/>
                <a:cs typeface="Times New Roman" pitchFamily="18" charset="0"/>
              </a:rPr>
              <a:t>【例</a:t>
            </a:r>
            <a:r>
              <a:rPr lang="en-US" altLang="zh-CN" sz="2400" b="0" kern="1200" spc="0" baseline="0" dirty="0" smtClean="0">
                <a:solidFill>
                  <a:srgbClr val="002060"/>
                </a:solidFill>
                <a:effectLst/>
                <a:latin typeface="黑体" pitchFamily="49" charset="-122"/>
                <a:ea typeface="黑体" pitchFamily="49" charset="-122"/>
                <a:cs typeface="Times New Roman" pitchFamily="18" charset="0"/>
              </a:rPr>
              <a:t>3.1</a:t>
            </a:r>
            <a:r>
              <a:rPr lang="zh-CN" altLang="zh-CN" sz="2400" b="0" kern="1200" spc="0" baseline="0" dirty="0" smtClean="0">
                <a:solidFill>
                  <a:srgbClr val="002060"/>
                </a:solidFill>
                <a:effectLst/>
                <a:latin typeface="黑体" pitchFamily="49" charset="-122"/>
                <a:ea typeface="黑体" pitchFamily="49" charset="-122"/>
                <a:cs typeface="Times New Roman" pitchFamily="18" charset="0"/>
              </a:rPr>
              <a:t>】</a:t>
            </a:r>
            <a:endParaRPr lang="zh-CN" altLang="en-US" sz="2400" b="0" spc="0" baseline="0" dirty="0">
              <a:solidFill>
                <a:schemeClr val="tx1"/>
              </a:solidFill>
              <a:latin typeface="黑体" pitchFamily="49" charset="-122"/>
              <a:ea typeface="黑体" pitchFamily="49" charset="-122"/>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3.4.2  </a:t>
            </a:r>
            <a:r>
              <a:rPr lang="zh-CN" altLang="zh-CN" dirty="0" smtClean="0"/>
              <a:t>存储器的容量扩展</a:t>
            </a:r>
            <a:endParaRPr lang="zh-CN" altLang="en-US" dirty="0"/>
          </a:p>
        </p:txBody>
      </p:sp>
      <p:sp>
        <p:nvSpPr>
          <p:cNvPr id="221" name="Rectangle 225"/>
          <p:cNvSpPr>
            <a:spLocks noChangeArrowheads="1"/>
          </p:cNvSpPr>
          <p:nvPr/>
        </p:nvSpPr>
        <p:spPr bwMode="auto">
          <a:xfrm>
            <a:off x="386592" y="1174789"/>
            <a:ext cx="8433882" cy="953556"/>
          </a:xfrm>
          <a:prstGeom prst="rect">
            <a:avLst/>
          </a:prstGeom>
          <a:noFill/>
          <a:ln w="12700">
            <a:solidFill>
              <a:srgbClr val="FF0000"/>
            </a:solidFill>
            <a:prstDash val="dash"/>
            <a:miter lim="800000"/>
            <a:headEnd/>
            <a:tailEnd/>
          </a:ln>
          <a:effectLst/>
          <a:extLst/>
        </p:spPr>
        <p:txBody>
          <a:bodyPr/>
          <a:lstStyle/>
          <a:p>
            <a:pPr algn="just">
              <a:lnSpc>
                <a:spcPct val="120000"/>
              </a:lnSpc>
              <a:buFontTx/>
              <a:buNone/>
            </a:pPr>
            <a:r>
              <a:rPr lang="zh-CN" altLang="en-US" sz="2400" dirty="0">
                <a:solidFill>
                  <a:srgbClr val="292929"/>
                </a:solidFill>
                <a:latin typeface="Times New Roman" pitchFamily="18" charset="0"/>
                <a:ea typeface="宋体" pitchFamily="2" charset="-122"/>
                <a:cs typeface="Times New Roman" pitchFamily="18" charset="0"/>
              </a:rPr>
              <a:t>　</a:t>
            </a:r>
            <a:r>
              <a:rPr lang="zh-CN" altLang="en-US" sz="2400" dirty="0" smtClean="0">
                <a:solidFill>
                  <a:srgbClr val="292929"/>
                </a:solidFill>
                <a:latin typeface="Times New Roman" pitchFamily="18" charset="0"/>
                <a:ea typeface="宋体" pitchFamily="2" charset="-122"/>
                <a:cs typeface="Times New Roman" pitchFamily="18" charset="0"/>
              </a:rPr>
              <a:t>　　　　</a:t>
            </a:r>
            <a:r>
              <a:rPr lang="zh-CN" altLang="zh-CN" sz="2400" dirty="0" smtClean="0">
                <a:solidFill>
                  <a:srgbClr val="292929"/>
                </a:solidFill>
                <a:latin typeface="Times New Roman" pitchFamily="18" charset="0"/>
                <a:ea typeface="宋体" pitchFamily="2" charset="-122"/>
                <a:cs typeface="Times New Roman" pitchFamily="18" charset="0"/>
              </a:rPr>
              <a:t>使用</a:t>
            </a:r>
            <a:r>
              <a:rPr lang="en-US" altLang="zh-CN" sz="2400" dirty="0">
                <a:solidFill>
                  <a:srgbClr val="292929"/>
                </a:solidFill>
                <a:latin typeface="Times New Roman" pitchFamily="18" charset="0"/>
                <a:ea typeface="宋体" pitchFamily="2" charset="-122"/>
                <a:cs typeface="Times New Roman" pitchFamily="18" charset="0"/>
              </a:rPr>
              <a:t>2114</a:t>
            </a:r>
            <a:r>
              <a:rPr lang="zh-CN" altLang="zh-CN" sz="2400" dirty="0">
                <a:solidFill>
                  <a:srgbClr val="292929"/>
                </a:solidFill>
                <a:latin typeface="Times New Roman" pitchFamily="18" charset="0"/>
                <a:ea typeface="宋体" pitchFamily="2" charset="-122"/>
                <a:cs typeface="Times New Roman" pitchFamily="18" charset="0"/>
              </a:rPr>
              <a:t>（</a:t>
            </a:r>
            <a:r>
              <a:rPr lang="en-US" altLang="zh-CN" sz="2400" dirty="0">
                <a:solidFill>
                  <a:srgbClr val="292929"/>
                </a:solidFill>
                <a:latin typeface="Times New Roman" pitchFamily="18" charset="0"/>
                <a:ea typeface="宋体" pitchFamily="2" charset="-122"/>
                <a:cs typeface="Times New Roman" pitchFamily="18" charset="0"/>
              </a:rPr>
              <a:t>1K</a:t>
            </a:r>
            <a:r>
              <a:rPr lang="zh-CN" altLang="zh-CN" sz="2400" dirty="0">
                <a:solidFill>
                  <a:srgbClr val="292929"/>
                </a:solidFill>
                <a:latin typeface="Times New Roman" pitchFamily="18" charset="0"/>
                <a:ea typeface="宋体" pitchFamily="2" charset="-122"/>
                <a:cs typeface="Times New Roman" pitchFamily="18" charset="0"/>
              </a:rPr>
              <a:t>×</a:t>
            </a:r>
            <a:r>
              <a:rPr lang="en-US" altLang="zh-CN" sz="2400" dirty="0">
                <a:solidFill>
                  <a:srgbClr val="292929"/>
                </a:solidFill>
                <a:latin typeface="Times New Roman" pitchFamily="18" charset="0"/>
                <a:ea typeface="宋体" pitchFamily="2" charset="-122"/>
                <a:cs typeface="Times New Roman" pitchFamily="18" charset="0"/>
              </a:rPr>
              <a:t>4</a:t>
            </a:r>
            <a:r>
              <a:rPr lang="zh-CN" altLang="zh-CN" sz="2400" dirty="0">
                <a:solidFill>
                  <a:srgbClr val="292929"/>
                </a:solidFill>
                <a:latin typeface="Times New Roman" pitchFamily="18" charset="0"/>
                <a:ea typeface="宋体" pitchFamily="2" charset="-122"/>
                <a:cs typeface="Times New Roman" pitchFamily="18" charset="0"/>
              </a:rPr>
              <a:t>位）存储芯片组成</a:t>
            </a:r>
            <a:r>
              <a:rPr lang="en-US" altLang="zh-CN" sz="2400" dirty="0">
                <a:solidFill>
                  <a:srgbClr val="292929"/>
                </a:solidFill>
                <a:latin typeface="Times New Roman" pitchFamily="18" charset="0"/>
                <a:ea typeface="宋体" pitchFamily="2" charset="-122"/>
                <a:cs typeface="Times New Roman" pitchFamily="18" charset="0"/>
              </a:rPr>
              <a:t>2K</a:t>
            </a:r>
            <a:r>
              <a:rPr lang="zh-CN" altLang="zh-CN" sz="2400" dirty="0">
                <a:solidFill>
                  <a:srgbClr val="292929"/>
                </a:solidFill>
                <a:latin typeface="Times New Roman" pitchFamily="18" charset="0"/>
                <a:ea typeface="宋体" pitchFamily="2" charset="-122"/>
                <a:cs typeface="Times New Roman" pitchFamily="18" charset="0"/>
              </a:rPr>
              <a:t>×</a:t>
            </a:r>
            <a:r>
              <a:rPr lang="en-US" altLang="zh-CN" sz="2400" dirty="0">
                <a:solidFill>
                  <a:srgbClr val="292929"/>
                </a:solidFill>
                <a:latin typeface="Times New Roman" pitchFamily="18" charset="0"/>
                <a:ea typeface="宋体" pitchFamily="2" charset="-122"/>
                <a:cs typeface="Times New Roman" pitchFamily="18" charset="0"/>
              </a:rPr>
              <a:t>8</a:t>
            </a:r>
            <a:r>
              <a:rPr lang="zh-CN" altLang="zh-CN" sz="2400" dirty="0">
                <a:solidFill>
                  <a:srgbClr val="292929"/>
                </a:solidFill>
                <a:latin typeface="Times New Roman" pitchFamily="18" charset="0"/>
                <a:ea typeface="宋体" pitchFamily="2" charset="-122"/>
                <a:cs typeface="Times New Roman" pitchFamily="18" charset="0"/>
              </a:rPr>
              <a:t>位的内存储器，需要多少片这样的芯片？如何连接</a:t>
            </a:r>
            <a:r>
              <a:rPr lang="zh-CN" altLang="zh-CN" sz="2400" dirty="0" smtClean="0">
                <a:solidFill>
                  <a:srgbClr val="292929"/>
                </a:solidFill>
                <a:latin typeface="Times New Roman" pitchFamily="18" charset="0"/>
                <a:ea typeface="宋体" pitchFamily="2" charset="-122"/>
                <a:cs typeface="Times New Roman" pitchFamily="18" charset="0"/>
              </a:rPr>
              <a:t>？</a:t>
            </a:r>
            <a:endParaRPr lang="zh-CN" altLang="en-US" sz="2400" dirty="0">
              <a:solidFill>
                <a:srgbClr val="292929"/>
              </a:solidFill>
              <a:latin typeface="Times New Roman" pitchFamily="18" charset="0"/>
              <a:ea typeface="宋体" pitchFamily="2" charset="-122"/>
              <a:cs typeface="Times New Roman" pitchFamily="18" charset="0"/>
            </a:endParaRPr>
          </a:p>
        </p:txBody>
      </p:sp>
      <p:sp>
        <p:nvSpPr>
          <p:cNvPr id="242" name="Rectangle 225"/>
          <p:cNvSpPr>
            <a:spLocks noChangeArrowheads="1"/>
          </p:cNvSpPr>
          <p:nvPr/>
        </p:nvSpPr>
        <p:spPr bwMode="auto">
          <a:xfrm>
            <a:off x="697213" y="2193883"/>
            <a:ext cx="1944216" cy="443029"/>
          </a:xfrm>
          <a:prstGeom prst="rect">
            <a:avLst/>
          </a:prstGeom>
          <a:noFill/>
          <a:ln w="9525">
            <a:noFill/>
            <a:prstDash val="dash"/>
            <a:miter lim="800000"/>
            <a:headEnd/>
            <a:tailEnd/>
          </a:ln>
          <a:effectLst/>
          <a:extLst/>
        </p:spPr>
        <p:txBody>
          <a:bodyPr/>
          <a:lstStyle/>
          <a:p>
            <a:pPr algn="just">
              <a:lnSpc>
                <a:spcPct val="120000"/>
              </a:lnSpc>
              <a:buFontTx/>
              <a:buNone/>
            </a:pPr>
            <a:r>
              <a:rPr lang="zh-CN" altLang="en-US" sz="2400" dirty="0" smtClean="0">
                <a:solidFill>
                  <a:srgbClr val="292929"/>
                </a:solidFill>
                <a:latin typeface="宋体" pitchFamily="2" charset="-122"/>
                <a:ea typeface="宋体" pitchFamily="2" charset="-122"/>
              </a:rPr>
              <a:t>分析过程：</a:t>
            </a:r>
            <a:endParaRPr lang="zh-CN" altLang="en-US" sz="2400" dirty="0">
              <a:solidFill>
                <a:srgbClr val="292929"/>
              </a:solidFill>
              <a:latin typeface="宋体" pitchFamily="2" charset="-122"/>
              <a:ea typeface="宋体" pitchFamily="2" charset="-122"/>
            </a:endParaRPr>
          </a:p>
        </p:txBody>
      </p:sp>
      <mc:AlternateContent xmlns:mc="http://schemas.openxmlformats.org/markup-compatibility/2006" xmlns:a14="http://schemas.microsoft.com/office/drawing/2010/main">
        <mc:Choice Requires="a14">
          <p:sp>
            <p:nvSpPr>
              <p:cNvPr id="243" name="Rectangle 225"/>
              <p:cNvSpPr>
                <a:spLocks noChangeArrowheads="1"/>
              </p:cNvSpPr>
              <p:nvPr/>
            </p:nvSpPr>
            <p:spPr bwMode="auto">
              <a:xfrm>
                <a:off x="404479" y="2749746"/>
                <a:ext cx="8415994" cy="3572226"/>
              </a:xfrm>
              <a:prstGeom prst="rect">
                <a:avLst/>
              </a:prstGeom>
              <a:noFill/>
              <a:ln w="12700">
                <a:solidFill>
                  <a:srgbClr val="FF0000"/>
                </a:solidFill>
                <a:prstDash val="dash"/>
                <a:miter lim="800000"/>
                <a:headEnd/>
                <a:tailEnd/>
              </a:ln>
              <a:effectLst/>
              <a:extLst/>
            </p:spPr>
            <p:txBody>
              <a:bodyPr/>
              <a:lstStyle/>
              <a:p>
                <a:pPr algn="just"/>
                <a:r>
                  <a:rPr lang="zh-CN" altLang="zh-CN" sz="2000" dirty="0" smtClean="0">
                    <a:solidFill>
                      <a:srgbClr val="292929"/>
                    </a:solidFill>
                    <a:latin typeface="Times New Roman" pitchFamily="18" charset="0"/>
                    <a:ea typeface="宋体" pitchFamily="2" charset="-122"/>
                    <a:cs typeface="Times New Roman" pitchFamily="18" charset="0"/>
                  </a:rPr>
                  <a:t>（</a:t>
                </a:r>
                <a:r>
                  <a:rPr lang="en-US" altLang="zh-CN" sz="2000" dirty="0">
                    <a:solidFill>
                      <a:srgbClr val="292929"/>
                    </a:solidFill>
                    <a:latin typeface="Times New Roman" pitchFamily="18" charset="0"/>
                    <a:ea typeface="宋体" pitchFamily="2" charset="-122"/>
                    <a:cs typeface="Times New Roman" pitchFamily="18" charset="0"/>
                  </a:rPr>
                  <a:t>1</a:t>
                </a:r>
                <a:r>
                  <a:rPr lang="zh-CN" altLang="zh-CN" sz="2000" dirty="0">
                    <a:solidFill>
                      <a:srgbClr val="292929"/>
                    </a:solidFill>
                    <a:latin typeface="Times New Roman" pitchFamily="18" charset="0"/>
                    <a:ea typeface="宋体" pitchFamily="2" charset="-122"/>
                    <a:cs typeface="Times New Roman" pitchFamily="18" charset="0"/>
                  </a:rPr>
                  <a:t>）</a:t>
                </a:r>
                <a:r>
                  <a:rPr lang="zh-CN" altLang="zh-CN" sz="2000" dirty="0" smtClean="0">
                    <a:solidFill>
                      <a:srgbClr val="292929"/>
                    </a:solidFill>
                    <a:latin typeface="Times New Roman" pitchFamily="18" charset="0"/>
                    <a:ea typeface="宋体" pitchFamily="2" charset="-122"/>
                    <a:cs typeface="Times New Roman" pitchFamily="18" charset="0"/>
                  </a:rPr>
                  <a:t>根据</a:t>
                </a:r>
                <a:r>
                  <a:rPr lang="zh-CN" altLang="en-US" sz="2000" dirty="0" smtClean="0">
                    <a:solidFill>
                      <a:srgbClr val="292929"/>
                    </a:solidFill>
                    <a:latin typeface="Times New Roman" pitchFamily="18" charset="0"/>
                    <a:ea typeface="宋体" pitchFamily="2" charset="-122"/>
                    <a:cs typeface="Times New Roman" pitchFamily="18" charset="0"/>
                  </a:rPr>
                  <a:t>内</a:t>
                </a:r>
                <a:r>
                  <a:rPr lang="zh-CN" altLang="zh-CN" sz="2000" dirty="0" smtClean="0">
                    <a:solidFill>
                      <a:srgbClr val="292929"/>
                    </a:solidFill>
                    <a:latin typeface="Times New Roman" pitchFamily="18" charset="0"/>
                    <a:ea typeface="宋体" pitchFamily="2" charset="-122"/>
                    <a:cs typeface="Times New Roman" pitchFamily="18" charset="0"/>
                  </a:rPr>
                  <a:t>存总</a:t>
                </a:r>
                <a:r>
                  <a:rPr lang="zh-CN" altLang="zh-CN" sz="2000" dirty="0">
                    <a:solidFill>
                      <a:srgbClr val="292929"/>
                    </a:solidFill>
                    <a:latin typeface="Times New Roman" pitchFamily="18" charset="0"/>
                    <a:ea typeface="宋体" pitchFamily="2" charset="-122"/>
                    <a:cs typeface="Times New Roman" pitchFamily="18" charset="0"/>
                  </a:rPr>
                  <a:t>容量及单片</a:t>
                </a:r>
                <a:r>
                  <a:rPr lang="en-US" altLang="zh-CN" sz="2000" dirty="0" smtClean="0">
                    <a:solidFill>
                      <a:srgbClr val="292929"/>
                    </a:solidFill>
                    <a:latin typeface="Times New Roman" pitchFamily="18" charset="0"/>
                    <a:ea typeface="宋体" pitchFamily="2" charset="-122"/>
                    <a:cs typeface="Times New Roman" pitchFamily="18" charset="0"/>
                  </a:rPr>
                  <a:t>2114</a:t>
                </a:r>
                <a:r>
                  <a:rPr lang="zh-CN" altLang="zh-CN" sz="2000" dirty="0" smtClean="0">
                    <a:solidFill>
                      <a:srgbClr val="292929"/>
                    </a:solidFill>
                    <a:latin typeface="Times New Roman" pitchFamily="18" charset="0"/>
                    <a:ea typeface="宋体" pitchFamily="2" charset="-122"/>
                    <a:cs typeface="Times New Roman" pitchFamily="18" charset="0"/>
                  </a:rPr>
                  <a:t>容量计算所需芯片</a:t>
                </a:r>
                <a:r>
                  <a:rPr lang="zh-CN" altLang="zh-CN" sz="2000" dirty="0">
                    <a:solidFill>
                      <a:srgbClr val="292929"/>
                    </a:solidFill>
                    <a:latin typeface="Times New Roman" pitchFamily="18" charset="0"/>
                    <a:ea typeface="宋体" pitchFamily="2" charset="-122"/>
                    <a:cs typeface="Times New Roman" pitchFamily="18" charset="0"/>
                  </a:rPr>
                  <a:t>数</a:t>
                </a:r>
                <a:r>
                  <a:rPr lang="en-US" altLang="zh-CN" sz="2000" dirty="0">
                    <a:solidFill>
                      <a:srgbClr val="292929"/>
                    </a:solidFill>
                    <a:latin typeface="Times New Roman" pitchFamily="18" charset="0"/>
                    <a:ea typeface="宋体" pitchFamily="2" charset="-122"/>
                    <a:cs typeface="Times New Roman" pitchFamily="18" charset="0"/>
                  </a:rPr>
                  <a:t>:</a:t>
                </a:r>
                <a14:m>
                  <m:oMath xmlns:m="http://schemas.openxmlformats.org/officeDocument/2006/math">
                    <m:f>
                      <m:fPr>
                        <m:ctrlPr>
                          <a:rPr lang="en-US" altLang="zh-CN" i="1">
                            <a:solidFill>
                              <a:srgbClr val="292929"/>
                            </a:solidFill>
                            <a:latin typeface="Cambria Math"/>
                            <a:ea typeface="宋体" pitchFamily="2" charset="-122"/>
                          </a:rPr>
                        </m:ctrlPr>
                      </m:fPr>
                      <m:num>
                        <m:r>
                          <a:rPr lang="en-US" altLang="zh-CN">
                            <a:solidFill>
                              <a:srgbClr val="292929"/>
                            </a:solidFill>
                            <a:latin typeface="Cambria Math"/>
                            <a:ea typeface="宋体" pitchFamily="2" charset="-122"/>
                          </a:rPr>
                          <m:t>2</m:t>
                        </m:r>
                        <m:r>
                          <m:rPr>
                            <m:sty m:val="p"/>
                          </m:rPr>
                          <a:rPr lang="en-US" altLang="zh-CN">
                            <a:solidFill>
                              <a:srgbClr val="292929"/>
                            </a:solidFill>
                            <a:latin typeface="Cambria Math"/>
                            <a:ea typeface="宋体" pitchFamily="2" charset="-122"/>
                          </a:rPr>
                          <m:t>K</m:t>
                        </m:r>
                        <m:r>
                          <a:rPr lang="en-US" altLang="zh-CN">
                            <a:solidFill>
                              <a:srgbClr val="292929"/>
                            </a:solidFill>
                            <a:latin typeface="Cambria Math"/>
                            <a:ea typeface="宋体" pitchFamily="2" charset="-122"/>
                          </a:rPr>
                          <m:t>×8</m:t>
                        </m:r>
                        <m:r>
                          <a:rPr lang="zh-CN" altLang="en-US">
                            <a:solidFill>
                              <a:srgbClr val="292929"/>
                            </a:solidFill>
                            <a:latin typeface="Cambria Math"/>
                            <a:ea typeface="宋体" pitchFamily="2" charset="-122"/>
                          </a:rPr>
                          <m:t>位</m:t>
                        </m:r>
                      </m:num>
                      <m:den>
                        <m:r>
                          <a:rPr lang="en-US" altLang="zh-CN">
                            <a:solidFill>
                              <a:srgbClr val="292929"/>
                            </a:solidFill>
                            <a:latin typeface="Cambria Math"/>
                            <a:ea typeface="宋体" pitchFamily="2" charset="-122"/>
                          </a:rPr>
                          <m:t>1</m:t>
                        </m:r>
                        <m:r>
                          <m:rPr>
                            <m:sty m:val="p"/>
                          </m:rPr>
                          <a:rPr lang="en-US" altLang="zh-CN">
                            <a:solidFill>
                              <a:srgbClr val="292929"/>
                            </a:solidFill>
                            <a:latin typeface="Cambria Math"/>
                            <a:ea typeface="宋体" pitchFamily="2" charset="-122"/>
                          </a:rPr>
                          <m:t>K</m:t>
                        </m:r>
                        <m:r>
                          <a:rPr lang="en-US" altLang="zh-CN">
                            <a:solidFill>
                              <a:srgbClr val="292929"/>
                            </a:solidFill>
                            <a:latin typeface="Cambria Math"/>
                            <a:ea typeface="宋体" pitchFamily="2" charset="-122"/>
                          </a:rPr>
                          <m:t>×4</m:t>
                        </m:r>
                        <m:r>
                          <a:rPr lang="zh-CN" altLang="en-US">
                            <a:solidFill>
                              <a:srgbClr val="292929"/>
                            </a:solidFill>
                            <a:latin typeface="Cambria Math"/>
                            <a:ea typeface="宋体" pitchFamily="2" charset="-122"/>
                          </a:rPr>
                          <m:t>位</m:t>
                        </m:r>
                      </m:den>
                    </m:f>
                  </m:oMath>
                </a14:m>
                <a:r>
                  <a:rPr lang="zh-CN" altLang="zh-CN" sz="2000" dirty="0">
                    <a:solidFill>
                      <a:srgbClr val="292929"/>
                    </a:solidFill>
                    <a:latin typeface="Times New Roman" pitchFamily="18" charset="0"/>
                    <a:ea typeface="宋体" pitchFamily="2" charset="-122"/>
                    <a:cs typeface="Times New Roman" pitchFamily="18" charset="0"/>
                  </a:rPr>
                  <a:t>＝</a:t>
                </a:r>
                <a:r>
                  <a:rPr lang="en-US" altLang="zh-CN" sz="2000" dirty="0">
                    <a:solidFill>
                      <a:srgbClr val="292929"/>
                    </a:solidFill>
                    <a:latin typeface="Times New Roman" pitchFamily="18" charset="0"/>
                    <a:ea typeface="宋体" pitchFamily="2" charset="-122"/>
                    <a:cs typeface="Times New Roman" pitchFamily="18" charset="0"/>
                  </a:rPr>
                  <a:t>4</a:t>
                </a:r>
                <a:r>
                  <a:rPr lang="zh-CN" altLang="zh-CN" sz="2000" dirty="0">
                    <a:solidFill>
                      <a:srgbClr val="292929"/>
                    </a:solidFill>
                    <a:latin typeface="Times New Roman" pitchFamily="18" charset="0"/>
                    <a:ea typeface="宋体" pitchFamily="2" charset="-122"/>
                    <a:cs typeface="Times New Roman" pitchFamily="18" charset="0"/>
                  </a:rPr>
                  <a:t>（片）</a:t>
                </a:r>
                <a:endParaRPr lang="en-US" altLang="zh-CN" sz="2000" dirty="0">
                  <a:solidFill>
                    <a:srgbClr val="292929"/>
                  </a:solidFill>
                  <a:latin typeface="Times New Roman" pitchFamily="18" charset="0"/>
                  <a:ea typeface="宋体" pitchFamily="2" charset="-122"/>
                  <a:cs typeface="Times New Roman" pitchFamily="18" charset="0"/>
                </a:endParaRPr>
              </a:p>
              <a:p>
                <a:pPr algn="just"/>
                <a:r>
                  <a:rPr lang="zh-CN" altLang="zh-CN" sz="2000" dirty="0">
                    <a:solidFill>
                      <a:srgbClr val="292929"/>
                    </a:solidFill>
                    <a:latin typeface="Times New Roman" pitchFamily="18" charset="0"/>
                    <a:ea typeface="宋体" pitchFamily="2" charset="-122"/>
                    <a:cs typeface="Times New Roman" pitchFamily="18" charset="0"/>
                  </a:rPr>
                  <a:t>（</a:t>
                </a:r>
                <a:r>
                  <a:rPr lang="en-US" altLang="zh-CN" sz="2000" dirty="0">
                    <a:solidFill>
                      <a:srgbClr val="292929"/>
                    </a:solidFill>
                    <a:latin typeface="Times New Roman" pitchFamily="18" charset="0"/>
                    <a:ea typeface="宋体" pitchFamily="2" charset="-122"/>
                    <a:cs typeface="Times New Roman" pitchFamily="18" charset="0"/>
                  </a:rPr>
                  <a:t>2</a:t>
                </a:r>
                <a:r>
                  <a:rPr lang="zh-CN" altLang="zh-CN" sz="2000" dirty="0">
                    <a:solidFill>
                      <a:srgbClr val="292929"/>
                    </a:solidFill>
                    <a:latin typeface="Times New Roman" pitchFamily="18" charset="0"/>
                    <a:ea typeface="宋体" pitchFamily="2" charset="-122"/>
                    <a:cs typeface="Times New Roman" pitchFamily="18" charset="0"/>
                  </a:rPr>
                  <a:t>）</a:t>
                </a:r>
                <a:r>
                  <a:rPr lang="zh-CN" altLang="zh-CN" sz="2000" dirty="0" smtClean="0">
                    <a:solidFill>
                      <a:srgbClr val="292929"/>
                    </a:solidFill>
                    <a:latin typeface="Times New Roman" pitchFamily="18" charset="0"/>
                    <a:ea typeface="宋体" pitchFamily="2" charset="-122"/>
                    <a:cs typeface="Times New Roman" pitchFamily="18" charset="0"/>
                  </a:rPr>
                  <a:t>根据</a:t>
                </a:r>
                <a:r>
                  <a:rPr lang="zh-CN" altLang="en-US" sz="2000" dirty="0" smtClean="0">
                    <a:solidFill>
                      <a:srgbClr val="292929"/>
                    </a:solidFill>
                    <a:latin typeface="Times New Roman" pitchFamily="18" charset="0"/>
                    <a:ea typeface="宋体" pitchFamily="2" charset="-122"/>
                    <a:cs typeface="Times New Roman" pitchFamily="18" charset="0"/>
                  </a:rPr>
                  <a:t>内</a:t>
                </a:r>
                <a:r>
                  <a:rPr lang="zh-CN" altLang="zh-CN" sz="2000" dirty="0" smtClean="0">
                    <a:solidFill>
                      <a:srgbClr val="292929"/>
                    </a:solidFill>
                    <a:latin typeface="Times New Roman" pitchFamily="18" charset="0"/>
                    <a:ea typeface="宋体" pitchFamily="2" charset="-122"/>
                    <a:cs typeface="Times New Roman" pitchFamily="18" charset="0"/>
                  </a:rPr>
                  <a:t>存及</a:t>
                </a:r>
                <a:r>
                  <a:rPr lang="zh-CN" altLang="zh-CN" sz="2000" dirty="0">
                    <a:solidFill>
                      <a:srgbClr val="292929"/>
                    </a:solidFill>
                    <a:latin typeface="Times New Roman" pitchFamily="18" charset="0"/>
                    <a:ea typeface="宋体" pitchFamily="2" charset="-122"/>
                    <a:cs typeface="Times New Roman" pitchFamily="18" charset="0"/>
                  </a:rPr>
                  <a:t>单片</a:t>
                </a:r>
                <a:r>
                  <a:rPr lang="en-US" altLang="zh-CN" sz="2000" dirty="0" smtClean="0">
                    <a:solidFill>
                      <a:srgbClr val="292929"/>
                    </a:solidFill>
                    <a:latin typeface="Times New Roman" pitchFamily="18" charset="0"/>
                    <a:ea typeface="宋体" pitchFamily="2" charset="-122"/>
                    <a:cs typeface="Times New Roman" pitchFamily="18" charset="0"/>
                  </a:rPr>
                  <a:t>2114</a:t>
                </a:r>
                <a:r>
                  <a:rPr lang="zh-CN" altLang="zh-CN" sz="2000" dirty="0" smtClean="0">
                    <a:solidFill>
                      <a:srgbClr val="292929"/>
                    </a:solidFill>
                    <a:latin typeface="Times New Roman" pitchFamily="18" charset="0"/>
                    <a:ea typeface="宋体" pitchFamily="2" charset="-122"/>
                    <a:cs typeface="Times New Roman" pitchFamily="18" charset="0"/>
                  </a:rPr>
                  <a:t>单元</a:t>
                </a:r>
                <a:r>
                  <a:rPr lang="zh-CN" altLang="zh-CN" sz="2000" dirty="0">
                    <a:solidFill>
                      <a:srgbClr val="292929"/>
                    </a:solidFill>
                    <a:latin typeface="Times New Roman" pitchFamily="18" charset="0"/>
                    <a:ea typeface="宋体" pitchFamily="2" charset="-122"/>
                    <a:cs typeface="Times New Roman" pitchFamily="18" charset="0"/>
                  </a:rPr>
                  <a:t>数</a:t>
                </a:r>
                <a:r>
                  <a:rPr lang="zh-CN" altLang="zh-CN" sz="2000" dirty="0" smtClean="0">
                    <a:solidFill>
                      <a:srgbClr val="292929"/>
                    </a:solidFill>
                    <a:latin typeface="Times New Roman" pitchFamily="18" charset="0"/>
                    <a:ea typeface="宋体" pitchFamily="2" charset="-122"/>
                    <a:cs typeface="Times New Roman" pitchFamily="18" charset="0"/>
                  </a:rPr>
                  <a:t>计算字</a:t>
                </a:r>
                <a:r>
                  <a:rPr lang="zh-CN" altLang="zh-CN" sz="2000" dirty="0">
                    <a:solidFill>
                      <a:srgbClr val="292929"/>
                    </a:solidFill>
                    <a:latin typeface="Times New Roman" pitchFamily="18" charset="0"/>
                    <a:ea typeface="宋体" pitchFamily="2" charset="-122"/>
                    <a:cs typeface="Times New Roman" pitchFamily="18" charset="0"/>
                  </a:rPr>
                  <a:t>扩展所</a:t>
                </a:r>
                <a:r>
                  <a:rPr lang="zh-CN" altLang="zh-CN" sz="2000" dirty="0" smtClean="0">
                    <a:solidFill>
                      <a:srgbClr val="292929"/>
                    </a:solidFill>
                    <a:latin typeface="Times New Roman" pitchFamily="18" charset="0"/>
                    <a:ea typeface="宋体" pitchFamily="2" charset="-122"/>
                    <a:cs typeface="Times New Roman" pitchFamily="18" charset="0"/>
                  </a:rPr>
                  <a:t>需芯片</a:t>
                </a:r>
                <a:r>
                  <a:rPr lang="zh-CN" altLang="zh-CN" sz="2000" dirty="0">
                    <a:solidFill>
                      <a:srgbClr val="292929"/>
                    </a:solidFill>
                    <a:latin typeface="Times New Roman" pitchFamily="18" charset="0"/>
                    <a:ea typeface="宋体" pitchFamily="2" charset="-122"/>
                    <a:cs typeface="Times New Roman" pitchFamily="18" charset="0"/>
                  </a:rPr>
                  <a:t>组</a:t>
                </a:r>
                <a:r>
                  <a:rPr lang="zh-CN" altLang="zh-CN" sz="2000" dirty="0" smtClean="0">
                    <a:solidFill>
                      <a:srgbClr val="292929"/>
                    </a:solidFill>
                    <a:latin typeface="Times New Roman" pitchFamily="18" charset="0"/>
                    <a:ea typeface="宋体" pitchFamily="2" charset="-122"/>
                    <a:cs typeface="Times New Roman" pitchFamily="18" charset="0"/>
                  </a:rPr>
                  <a:t>数</a:t>
                </a:r>
                <a:r>
                  <a:rPr lang="en-US" altLang="zh-CN" sz="2000" dirty="0" smtClean="0">
                    <a:solidFill>
                      <a:srgbClr val="292929"/>
                    </a:solidFill>
                    <a:latin typeface="Times New Roman" pitchFamily="18" charset="0"/>
                    <a:ea typeface="宋体" pitchFamily="2" charset="-122"/>
                    <a:cs typeface="Times New Roman" pitchFamily="18" charset="0"/>
                  </a:rPr>
                  <a:t>:</a:t>
                </a:r>
                <a14:m>
                  <m:oMath xmlns:m="http://schemas.openxmlformats.org/officeDocument/2006/math">
                    <m:f>
                      <m:fPr>
                        <m:ctrlPr>
                          <a:rPr lang="en-US" altLang="zh-CN" i="1" smtClean="0">
                            <a:solidFill>
                              <a:srgbClr val="292929"/>
                            </a:solidFill>
                            <a:latin typeface="Cambria Math"/>
                            <a:ea typeface="宋体" pitchFamily="2" charset="-122"/>
                          </a:rPr>
                        </m:ctrlPr>
                      </m:fPr>
                      <m:num>
                        <m:r>
                          <a:rPr lang="en-US" altLang="zh-CN" b="0" i="0" smtClean="0">
                            <a:solidFill>
                              <a:srgbClr val="292929"/>
                            </a:solidFill>
                            <a:latin typeface="Cambria Math"/>
                            <a:ea typeface="宋体" pitchFamily="2" charset="-122"/>
                          </a:rPr>
                          <m:t>2</m:t>
                        </m:r>
                        <m:r>
                          <m:rPr>
                            <m:sty m:val="p"/>
                          </m:rPr>
                          <a:rPr lang="en-US" altLang="zh-CN" b="0" i="0" smtClean="0">
                            <a:solidFill>
                              <a:srgbClr val="292929"/>
                            </a:solidFill>
                            <a:latin typeface="Cambria Math"/>
                            <a:ea typeface="宋体" pitchFamily="2" charset="-122"/>
                          </a:rPr>
                          <m:t>K</m:t>
                        </m:r>
                      </m:num>
                      <m:den>
                        <m:r>
                          <a:rPr lang="en-US" altLang="zh-CN" b="0" i="1" smtClean="0">
                            <a:solidFill>
                              <a:srgbClr val="292929"/>
                            </a:solidFill>
                            <a:latin typeface="Cambria Math"/>
                            <a:ea typeface="宋体" pitchFamily="2" charset="-122"/>
                          </a:rPr>
                          <m:t>1</m:t>
                        </m:r>
                        <m:r>
                          <m:rPr>
                            <m:sty m:val="p"/>
                          </m:rPr>
                          <a:rPr lang="en-US" altLang="zh-CN" b="0" i="0" smtClean="0">
                            <a:solidFill>
                              <a:srgbClr val="292929"/>
                            </a:solidFill>
                            <a:latin typeface="Cambria Math"/>
                            <a:ea typeface="宋体" pitchFamily="2" charset="-122"/>
                          </a:rPr>
                          <m:t>K</m:t>
                        </m:r>
                      </m:den>
                    </m:f>
                  </m:oMath>
                </a14:m>
                <a:r>
                  <a:rPr lang="zh-CN" altLang="zh-CN" sz="2000" dirty="0" smtClean="0">
                    <a:solidFill>
                      <a:srgbClr val="292929"/>
                    </a:solidFill>
                    <a:latin typeface="Times New Roman" pitchFamily="18" charset="0"/>
                    <a:ea typeface="宋体" pitchFamily="2" charset="-122"/>
                    <a:cs typeface="Times New Roman" pitchFamily="18" charset="0"/>
                  </a:rPr>
                  <a:t>＝</a:t>
                </a:r>
                <a:r>
                  <a:rPr lang="en-US" altLang="zh-CN" sz="2000" dirty="0">
                    <a:solidFill>
                      <a:srgbClr val="292929"/>
                    </a:solidFill>
                    <a:latin typeface="Times New Roman" pitchFamily="18" charset="0"/>
                    <a:ea typeface="宋体" pitchFamily="2" charset="-122"/>
                    <a:cs typeface="Times New Roman" pitchFamily="18" charset="0"/>
                  </a:rPr>
                  <a:t>2</a:t>
                </a:r>
                <a:r>
                  <a:rPr lang="zh-CN" altLang="zh-CN" sz="2000" dirty="0">
                    <a:solidFill>
                      <a:srgbClr val="292929"/>
                    </a:solidFill>
                    <a:latin typeface="Times New Roman" pitchFamily="18" charset="0"/>
                    <a:ea typeface="宋体" pitchFamily="2" charset="-122"/>
                    <a:cs typeface="Times New Roman" pitchFamily="18" charset="0"/>
                  </a:rPr>
                  <a:t>（组）</a:t>
                </a:r>
                <a:endParaRPr lang="en-US" altLang="zh-CN" sz="2000" dirty="0">
                  <a:solidFill>
                    <a:srgbClr val="292929"/>
                  </a:solidFill>
                  <a:latin typeface="Times New Roman" pitchFamily="18" charset="0"/>
                  <a:ea typeface="宋体" pitchFamily="2" charset="-122"/>
                  <a:cs typeface="Times New Roman" pitchFamily="18" charset="0"/>
                </a:endParaRPr>
              </a:p>
              <a:p>
                <a:pPr algn="just"/>
                <a:r>
                  <a:rPr lang="zh-CN" altLang="zh-CN" sz="2000" dirty="0">
                    <a:solidFill>
                      <a:srgbClr val="292929"/>
                    </a:solidFill>
                    <a:latin typeface="Times New Roman" pitchFamily="18" charset="0"/>
                    <a:ea typeface="宋体" pitchFamily="2" charset="-122"/>
                    <a:cs typeface="Times New Roman" pitchFamily="18" charset="0"/>
                  </a:rPr>
                  <a:t>（</a:t>
                </a:r>
                <a:r>
                  <a:rPr lang="en-US" altLang="zh-CN" sz="2000" dirty="0">
                    <a:solidFill>
                      <a:srgbClr val="292929"/>
                    </a:solidFill>
                    <a:latin typeface="Times New Roman" pitchFamily="18" charset="0"/>
                    <a:ea typeface="宋体" pitchFamily="2" charset="-122"/>
                    <a:cs typeface="Times New Roman" pitchFamily="18" charset="0"/>
                  </a:rPr>
                  <a:t>3</a:t>
                </a:r>
                <a:r>
                  <a:rPr lang="zh-CN" altLang="zh-CN" sz="2000" dirty="0">
                    <a:solidFill>
                      <a:srgbClr val="292929"/>
                    </a:solidFill>
                    <a:latin typeface="Times New Roman" pitchFamily="18" charset="0"/>
                    <a:ea typeface="宋体" pitchFamily="2" charset="-122"/>
                    <a:cs typeface="Times New Roman" pitchFamily="18" charset="0"/>
                  </a:rPr>
                  <a:t>）</a:t>
                </a:r>
                <a:r>
                  <a:rPr lang="zh-CN" altLang="zh-CN" sz="2000" dirty="0" smtClean="0">
                    <a:solidFill>
                      <a:srgbClr val="292929"/>
                    </a:solidFill>
                    <a:latin typeface="Times New Roman" pitchFamily="18" charset="0"/>
                    <a:ea typeface="宋体" pitchFamily="2" charset="-122"/>
                    <a:cs typeface="Times New Roman" pitchFamily="18" charset="0"/>
                  </a:rPr>
                  <a:t>根据</a:t>
                </a:r>
                <a:r>
                  <a:rPr lang="zh-CN" altLang="en-US" sz="2000" spc="-80" dirty="0" smtClean="0">
                    <a:solidFill>
                      <a:srgbClr val="292929"/>
                    </a:solidFill>
                    <a:latin typeface="Times New Roman" pitchFamily="18" charset="0"/>
                    <a:ea typeface="宋体" pitchFamily="2" charset="-122"/>
                    <a:cs typeface="Times New Roman" pitchFamily="18" charset="0"/>
                  </a:rPr>
                  <a:t>内</a:t>
                </a:r>
                <a:r>
                  <a:rPr lang="zh-CN" altLang="zh-CN" sz="2000" spc="-80" dirty="0" smtClean="0">
                    <a:solidFill>
                      <a:srgbClr val="292929"/>
                    </a:solidFill>
                    <a:latin typeface="Times New Roman" pitchFamily="18" charset="0"/>
                    <a:ea typeface="宋体" pitchFamily="2" charset="-122"/>
                    <a:cs typeface="Times New Roman" pitchFamily="18" charset="0"/>
                  </a:rPr>
                  <a:t>存及</a:t>
                </a:r>
                <a:r>
                  <a:rPr lang="zh-CN" altLang="zh-CN" sz="2000" spc="-80" dirty="0">
                    <a:solidFill>
                      <a:srgbClr val="292929"/>
                    </a:solidFill>
                    <a:latin typeface="Times New Roman" pitchFamily="18" charset="0"/>
                    <a:ea typeface="宋体" pitchFamily="2" charset="-122"/>
                    <a:cs typeface="Times New Roman" pitchFamily="18" charset="0"/>
                  </a:rPr>
                  <a:t>单片</a:t>
                </a:r>
                <a:r>
                  <a:rPr lang="en-US" altLang="zh-CN" sz="2000" spc="-80" dirty="0" smtClean="0">
                    <a:solidFill>
                      <a:srgbClr val="292929"/>
                    </a:solidFill>
                    <a:latin typeface="Times New Roman" pitchFamily="18" charset="0"/>
                    <a:ea typeface="宋体" pitchFamily="2" charset="-122"/>
                    <a:cs typeface="Times New Roman" pitchFamily="18" charset="0"/>
                  </a:rPr>
                  <a:t>2114</a:t>
                </a:r>
                <a:r>
                  <a:rPr lang="zh-CN" altLang="zh-CN" sz="2000" spc="-80" dirty="0" smtClean="0">
                    <a:solidFill>
                      <a:srgbClr val="292929"/>
                    </a:solidFill>
                    <a:latin typeface="Times New Roman" pitchFamily="18" charset="0"/>
                    <a:ea typeface="宋体" pitchFamily="2" charset="-122"/>
                    <a:cs typeface="Times New Roman" pitchFamily="18" charset="0"/>
                  </a:rPr>
                  <a:t>单元</a:t>
                </a:r>
                <a:r>
                  <a:rPr lang="zh-CN" altLang="zh-CN" sz="2000" spc="-80" dirty="0">
                    <a:solidFill>
                      <a:srgbClr val="292929"/>
                    </a:solidFill>
                    <a:latin typeface="Times New Roman" pitchFamily="18" charset="0"/>
                    <a:ea typeface="宋体" pitchFamily="2" charset="-122"/>
                    <a:cs typeface="Times New Roman" pitchFamily="18" charset="0"/>
                  </a:rPr>
                  <a:t>位数</a:t>
                </a:r>
                <a:r>
                  <a:rPr lang="zh-CN" altLang="zh-CN" sz="2000" spc="-80" dirty="0" smtClean="0">
                    <a:solidFill>
                      <a:srgbClr val="292929"/>
                    </a:solidFill>
                    <a:latin typeface="Times New Roman" pitchFamily="18" charset="0"/>
                    <a:ea typeface="宋体" pitchFamily="2" charset="-122"/>
                    <a:cs typeface="Times New Roman" pitchFamily="18" charset="0"/>
                  </a:rPr>
                  <a:t>计算位</a:t>
                </a:r>
                <a:r>
                  <a:rPr lang="zh-CN" altLang="zh-CN" sz="2000" spc="-80" dirty="0">
                    <a:solidFill>
                      <a:srgbClr val="292929"/>
                    </a:solidFill>
                    <a:latin typeface="Times New Roman" pitchFamily="18" charset="0"/>
                    <a:ea typeface="宋体" pitchFamily="2" charset="-122"/>
                    <a:cs typeface="Times New Roman" pitchFamily="18" charset="0"/>
                  </a:rPr>
                  <a:t>扩展所</a:t>
                </a:r>
                <a:r>
                  <a:rPr lang="zh-CN" altLang="zh-CN" sz="2000" spc="-80" dirty="0" smtClean="0">
                    <a:solidFill>
                      <a:srgbClr val="292929"/>
                    </a:solidFill>
                    <a:latin typeface="Times New Roman" pitchFamily="18" charset="0"/>
                    <a:ea typeface="宋体" pitchFamily="2" charset="-122"/>
                    <a:cs typeface="Times New Roman" pitchFamily="18" charset="0"/>
                  </a:rPr>
                  <a:t>需芯片数</a:t>
                </a:r>
                <a:r>
                  <a:rPr lang="en-US" altLang="zh-CN" sz="2000" spc="-80" dirty="0" smtClean="0">
                    <a:solidFill>
                      <a:srgbClr val="292929"/>
                    </a:solidFill>
                    <a:latin typeface="Times New Roman" pitchFamily="18" charset="0"/>
                    <a:ea typeface="宋体" pitchFamily="2" charset="-122"/>
                    <a:cs typeface="Times New Roman" pitchFamily="18" charset="0"/>
                  </a:rPr>
                  <a:t>:</a:t>
                </a:r>
                <a14:m>
                  <m:oMath xmlns:m="http://schemas.openxmlformats.org/officeDocument/2006/math">
                    <m:f>
                      <m:fPr>
                        <m:ctrlPr>
                          <a:rPr lang="en-US" altLang="zh-CN" i="1" spc="-80" smtClean="0">
                            <a:solidFill>
                              <a:srgbClr val="292929"/>
                            </a:solidFill>
                            <a:latin typeface="Cambria Math"/>
                            <a:ea typeface="宋体" pitchFamily="2" charset="-122"/>
                          </a:rPr>
                        </m:ctrlPr>
                      </m:fPr>
                      <m:num>
                        <m:r>
                          <a:rPr lang="en-US" altLang="zh-CN" b="0" i="0" spc="-80" smtClean="0">
                            <a:solidFill>
                              <a:srgbClr val="292929"/>
                            </a:solidFill>
                            <a:latin typeface="Cambria Math"/>
                            <a:ea typeface="宋体" pitchFamily="2" charset="-122"/>
                          </a:rPr>
                          <m:t>8</m:t>
                        </m:r>
                        <m:r>
                          <a:rPr lang="zh-CN" altLang="en-US" b="0" i="0" spc="-80" smtClean="0">
                            <a:solidFill>
                              <a:srgbClr val="292929"/>
                            </a:solidFill>
                            <a:latin typeface="Cambria Math"/>
                            <a:ea typeface="宋体" pitchFamily="2" charset="-122"/>
                          </a:rPr>
                          <m:t>位</m:t>
                        </m:r>
                      </m:num>
                      <m:den>
                        <m:r>
                          <a:rPr lang="en-US" altLang="zh-CN" b="0" i="0" spc="-80" smtClean="0">
                            <a:solidFill>
                              <a:srgbClr val="292929"/>
                            </a:solidFill>
                            <a:latin typeface="Cambria Math"/>
                            <a:ea typeface="宋体" pitchFamily="2" charset="-122"/>
                          </a:rPr>
                          <m:t>4</m:t>
                        </m:r>
                        <m:r>
                          <a:rPr lang="zh-CN" altLang="en-US" b="0" i="0" spc="-80" smtClean="0">
                            <a:solidFill>
                              <a:srgbClr val="292929"/>
                            </a:solidFill>
                            <a:latin typeface="Cambria Math"/>
                            <a:ea typeface="宋体" pitchFamily="2" charset="-122"/>
                          </a:rPr>
                          <m:t>位</m:t>
                        </m:r>
                      </m:den>
                    </m:f>
                    <m:r>
                      <a:rPr lang="en-US" altLang="zh-CN" b="0" i="1" spc="-80" smtClean="0">
                        <a:solidFill>
                          <a:srgbClr val="292929"/>
                        </a:solidFill>
                        <a:latin typeface="Cambria Math"/>
                        <a:ea typeface="宋体" pitchFamily="2" charset="-122"/>
                      </a:rPr>
                      <m:t> </m:t>
                    </m:r>
                  </m:oMath>
                </a14:m>
                <a:r>
                  <a:rPr lang="zh-CN" altLang="zh-CN" sz="2000" spc="-80" dirty="0" smtClean="0">
                    <a:solidFill>
                      <a:srgbClr val="292929"/>
                    </a:solidFill>
                    <a:latin typeface="Times New Roman" pitchFamily="18" charset="0"/>
                    <a:ea typeface="宋体" pitchFamily="2" charset="-122"/>
                    <a:cs typeface="Times New Roman" pitchFamily="18" charset="0"/>
                  </a:rPr>
                  <a:t>＝</a:t>
                </a:r>
                <a:r>
                  <a:rPr lang="en-US" altLang="zh-CN" sz="2000" spc="-80" dirty="0">
                    <a:solidFill>
                      <a:srgbClr val="292929"/>
                    </a:solidFill>
                    <a:latin typeface="Times New Roman" pitchFamily="18" charset="0"/>
                    <a:ea typeface="宋体" pitchFamily="2" charset="-122"/>
                    <a:cs typeface="Times New Roman" pitchFamily="18" charset="0"/>
                  </a:rPr>
                  <a:t>2</a:t>
                </a:r>
                <a:r>
                  <a:rPr lang="zh-CN" altLang="zh-CN" sz="2000" spc="-80" dirty="0">
                    <a:solidFill>
                      <a:srgbClr val="292929"/>
                    </a:solidFill>
                    <a:latin typeface="Times New Roman" pitchFamily="18" charset="0"/>
                    <a:ea typeface="宋体" pitchFamily="2" charset="-122"/>
                    <a:cs typeface="Times New Roman" pitchFamily="18" charset="0"/>
                  </a:rPr>
                  <a:t>（片</a:t>
                </a:r>
                <a:r>
                  <a:rPr lang="en-US" altLang="zh-CN" sz="2000" spc="-80" dirty="0">
                    <a:solidFill>
                      <a:srgbClr val="292929"/>
                    </a:solidFill>
                    <a:latin typeface="Times New Roman" pitchFamily="18" charset="0"/>
                    <a:ea typeface="宋体" pitchFamily="2" charset="-122"/>
                    <a:cs typeface="Times New Roman" pitchFamily="18" charset="0"/>
                  </a:rPr>
                  <a:t>/</a:t>
                </a:r>
                <a:r>
                  <a:rPr lang="zh-CN" altLang="zh-CN" sz="2000" spc="-80" dirty="0">
                    <a:solidFill>
                      <a:srgbClr val="292929"/>
                    </a:solidFill>
                    <a:latin typeface="Times New Roman" pitchFamily="18" charset="0"/>
                    <a:ea typeface="宋体" pitchFamily="2" charset="-122"/>
                    <a:cs typeface="Times New Roman" pitchFamily="18" charset="0"/>
                  </a:rPr>
                  <a:t>组）</a:t>
                </a:r>
              </a:p>
              <a:p>
                <a:pPr algn="just">
                  <a:spcAft>
                    <a:spcPts val="800"/>
                  </a:spcAft>
                </a:pPr>
                <a:r>
                  <a:rPr lang="zh-CN" altLang="zh-CN" sz="2000" dirty="0">
                    <a:solidFill>
                      <a:srgbClr val="292929"/>
                    </a:solidFill>
                    <a:latin typeface="Times New Roman" pitchFamily="18" charset="0"/>
                    <a:ea typeface="宋体" pitchFamily="2" charset="-122"/>
                    <a:cs typeface="Times New Roman" pitchFamily="18" charset="0"/>
                  </a:rPr>
                  <a:t>（</a:t>
                </a:r>
                <a:r>
                  <a:rPr lang="en-US" altLang="zh-CN" sz="2000" dirty="0">
                    <a:solidFill>
                      <a:srgbClr val="292929"/>
                    </a:solidFill>
                    <a:latin typeface="Times New Roman" pitchFamily="18" charset="0"/>
                    <a:ea typeface="宋体" pitchFamily="2" charset="-122"/>
                    <a:cs typeface="Times New Roman" pitchFamily="18" charset="0"/>
                  </a:rPr>
                  <a:t>4</a:t>
                </a:r>
                <a:r>
                  <a:rPr lang="zh-CN" altLang="zh-CN" sz="2000" dirty="0">
                    <a:solidFill>
                      <a:srgbClr val="292929"/>
                    </a:solidFill>
                    <a:latin typeface="Times New Roman" pitchFamily="18" charset="0"/>
                    <a:ea typeface="宋体" pitchFamily="2" charset="-122"/>
                    <a:cs typeface="Times New Roman" pitchFamily="18" charset="0"/>
                  </a:rPr>
                  <a:t>）每个</a:t>
                </a:r>
                <a:r>
                  <a:rPr lang="en-US" altLang="zh-CN" sz="2000" dirty="0">
                    <a:solidFill>
                      <a:srgbClr val="292929"/>
                    </a:solidFill>
                    <a:latin typeface="Times New Roman" pitchFamily="18" charset="0"/>
                    <a:ea typeface="宋体" pitchFamily="2" charset="-122"/>
                    <a:cs typeface="Times New Roman" pitchFamily="18" charset="0"/>
                  </a:rPr>
                  <a:t>2114</a:t>
                </a:r>
                <a:r>
                  <a:rPr lang="zh-CN" altLang="zh-CN" sz="2000" dirty="0">
                    <a:solidFill>
                      <a:srgbClr val="292929"/>
                    </a:solidFill>
                    <a:latin typeface="Times New Roman" pitchFamily="18" charset="0"/>
                    <a:ea typeface="宋体" pitchFamily="2" charset="-122"/>
                    <a:cs typeface="Times New Roman" pitchFamily="18" charset="0"/>
                  </a:rPr>
                  <a:t>芯片内部的</a:t>
                </a:r>
                <a:r>
                  <a:rPr lang="en-US" altLang="zh-CN" sz="2000" dirty="0">
                    <a:solidFill>
                      <a:srgbClr val="292929"/>
                    </a:solidFill>
                    <a:latin typeface="Times New Roman" pitchFamily="18" charset="0"/>
                    <a:ea typeface="宋体" pitchFamily="2" charset="-122"/>
                    <a:cs typeface="Times New Roman" pitchFamily="18" charset="0"/>
                  </a:rPr>
                  <a:t>A9</a:t>
                </a:r>
                <a:r>
                  <a:rPr lang="zh-CN" altLang="zh-CN" sz="2000" dirty="0">
                    <a:solidFill>
                      <a:srgbClr val="292929"/>
                    </a:solidFill>
                    <a:latin typeface="Times New Roman" pitchFamily="18" charset="0"/>
                    <a:ea typeface="宋体" pitchFamily="2" charset="-122"/>
                    <a:cs typeface="Times New Roman" pitchFamily="18" charset="0"/>
                  </a:rPr>
                  <a:t>～</a:t>
                </a:r>
                <a:r>
                  <a:rPr lang="en-US" altLang="zh-CN" sz="2000" dirty="0">
                    <a:solidFill>
                      <a:srgbClr val="292929"/>
                    </a:solidFill>
                    <a:latin typeface="Times New Roman" pitchFamily="18" charset="0"/>
                    <a:ea typeface="宋体" pitchFamily="2" charset="-122"/>
                    <a:cs typeface="Times New Roman" pitchFamily="18" charset="0"/>
                  </a:rPr>
                  <a:t>A0</a:t>
                </a:r>
                <a:r>
                  <a:rPr lang="zh-CN" altLang="zh-CN" sz="2000" dirty="0">
                    <a:solidFill>
                      <a:srgbClr val="292929"/>
                    </a:solidFill>
                    <a:latin typeface="Times New Roman" pitchFamily="18" charset="0"/>
                    <a:ea typeface="宋体" pitchFamily="2" charset="-122"/>
                    <a:cs typeface="Times New Roman" pitchFamily="18" charset="0"/>
                  </a:rPr>
                  <a:t>分别与系统地址总线</a:t>
                </a:r>
                <a:r>
                  <a:rPr lang="en-US" altLang="zh-CN" sz="2000" dirty="0">
                    <a:solidFill>
                      <a:srgbClr val="292929"/>
                    </a:solidFill>
                    <a:latin typeface="Times New Roman" pitchFamily="18" charset="0"/>
                    <a:ea typeface="宋体" pitchFamily="2" charset="-122"/>
                    <a:cs typeface="Times New Roman" pitchFamily="18" charset="0"/>
                  </a:rPr>
                  <a:t>A9</a:t>
                </a:r>
                <a:r>
                  <a:rPr lang="zh-CN" altLang="zh-CN" sz="2000" dirty="0">
                    <a:solidFill>
                      <a:srgbClr val="292929"/>
                    </a:solidFill>
                    <a:latin typeface="Times New Roman" pitchFamily="18" charset="0"/>
                    <a:ea typeface="宋体" pitchFamily="2" charset="-122"/>
                    <a:cs typeface="Times New Roman" pitchFamily="18" charset="0"/>
                  </a:rPr>
                  <a:t>～</a:t>
                </a:r>
                <a:r>
                  <a:rPr lang="en-US" altLang="zh-CN" sz="2000" dirty="0">
                    <a:solidFill>
                      <a:srgbClr val="292929"/>
                    </a:solidFill>
                    <a:latin typeface="Times New Roman" pitchFamily="18" charset="0"/>
                    <a:ea typeface="宋体" pitchFamily="2" charset="-122"/>
                    <a:cs typeface="Times New Roman" pitchFamily="18" charset="0"/>
                  </a:rPr>
                  <a:t>A0</a:t>
                </a:r>
                <a:r>
                  <a:rPr lang="zh-CN" altLang="zh-CN" sz="2000" dirty="0">
                    <a:solidFill>
                      <a:srgbClr val="292929"/>
                    </a:solidFill>
                    <a:latin typeface="Times New Roman" pitchFamily="18" charset="0"/>
                    <a:ea typeface="宋体" pitchFamily="2" charset="-122"/>
                    <a:cs typeface="Times New Roman" pitchFamily="18" charset="0"/>
                  </a:rPr>
                  <a:t>并接，</a:t>
                </a:r>
                <a:r>
                  <a:rPr lang="en-US" altLang="zh-CN" sz="2000" dirty="0">
                    <a:solidFill>
                      <a:srgbClr val="292929"/>
                    </a:solidFill>
                    <a:latin typeface="Times New Roman" pitchFamily="18" charset="0"/>
                    <a:ea typeface="宋体" pitchFamily="2" charset="-122"/>
                    <a:cs typeface="Times New Roman" pitchFamily="18" charset="0"/>
                  </a:rPr>
                  <a:t>A10</a:t>
                </a:r>
                <a:r>
                  <a:rPr lang="zh-CN" altLang="zh-CN" sz="2000" dirty="0">
                    <a:solidFill>
                      <a:srgbClr val="292929"/>
                    </a:solidFill>
                    <a:latin typeface="Times New Roman" pitchFamily="18" charset="0"/>
                    <a:ea typeface="宋体" pitchFamily="2" charset="-122"/>
                    <a:cs typeface="Times New Roman" pitchFamily="18" charset="0"/>
                  </a:rPr>
                  <a:t>用来作片选端，接至两组芯片（</a:t>
                </a:r>
                <a:r>
                  <a:rPr lang="en-US" altLang="zh-CN" sz="2000" dirty="0">
                    <a:solidFill>
                      <a:srgbClr val="292929"/>
                    </a:solidFill>
                    <a:latin typeface="Times New Roman" pitchFamily="18" charset="0"/>
                    <a:ea typeface="宋体" pitchFamily="2" charset="-122"/>
                    <a:cs typeface="Times New Roman" pitchFamily="18" charset="0"/>
                  </a:rPr>
                  <a:t>4</a:t>
                </a:r>
                <a:r>
                  <a:rPr lang="zh-CN" altLang="zh-CN" sz="2000" dirty="0">
                    <a:solidFill>
                      <a:srgbClr val="292929"/>
                    </a:solidFill>
                    <a:latin typeface="Times New Roman" pitchFamily="18" charset="0"/>
                    <a:ea typeface="宋体" pitchFamily="2" charset="-122"/>
                    <a:cs typeface="Times New Roman" pitchFamily="18" charset="0"/>
                  </a:rPr>
                  <a:t>片）的</a:t>
                </a:r>
                <a14:m>
                  <m:oMath xmlns:m="http://schemas.openxmlformats.org/officeDocument/2006/math">
                    <m:acc>
                      <m:accPr>
                        <m:chr m:val="̅"/>
                        <m:ctrlPr>
                          <a:rPr lang="en-US" altLang="zh-CN" sz="2000" i="1" dirty="0" smtClean="0">
                            <a:solidFill>
                              <a:srgbClr val="292929"/>
                            </a:solidFill>
                            <a:latin typeface="Cambria Math"/>
                            <a:ea typeface="宋体" pitchFamily="2" charset="-122"/>
                          </a:rPr>
                        </m:ctrlPr>
                      </m:accPr>
                      <m:e>
                        <m:r>
                          <m:rPr>
                            <m:sty m:val="p"/>
                          </m:rPr>
                          <a:rPr lang="en-US" altLang="zh-CN" sz="2000" b="0" i="0" dirty="0" smtClean="0">
                            <a:solidFill>
                              <a:srgbClr val="292929"/>
                            </a:solidFill>
                            <a:latin typeface="Cambria Math"/>
                            <a:ea typeface="宋体" pitchFamily="2" charset="-122"/>
                          </a:rPr>
                          <m:t>CS</m:t>
                        </m:r>
                      </m:e>
                    </m:acc>
                    <m:r>
                      <a:rPr lang="en-US" altLang="zh-CN" sz="2000" i="1" dirty="0" smtClean="0">
                        <a:solidFill>
                          <a:srgbClr val="292929"/>
                        </a:solidFill>
                        <a:latin typeface="Cambria Math"/>
                        <a:ea typeface="宋体" pitchFamily="2" charset="-122"/>
                      </a:rPr>
                      <m:t> </m:t>
                    </m:r>
                  </m:oMath>
                </a14:m>
                <a:r>
                  <a:rPr lang="zh-CN" altLang="zh-CN" sz="2000" dirty="0">
                    <a:solidFill>
                      <a:srgbClr val="292929"/>
                    </a:solidFill>
                    <a:latin typeface="Times New Roman" pitchFamily="18" charset="0"/>
                    <a:ea typeface="宋体" pitchFamily="2" charset="-122"/>
                    <a:cs typeface="Times New Roman" pitchFamily="18" charset="0"/>
                  </a:rPr>
                  <a:t>端，</a:t>
                </a:r>
                <a:r>
                  <a:rPr lang="en-US" altLang="zh-CN" sz="2000" dirty="0">
                    <a:solidFill>
                      <a:srgbClr val="292929"/>
                    </a:solidFill>
                    <a:latin typeface="Times New Roman" pitchFamily="18" charset="0"/>
                    <a:ea typeface="宋体" pitchFamily="2" charset="-122"/>
                    <a:cs typeface="Times New Roman" pitchFamily="18" charset="0"/>
                  </a:rPr>
                  <a:t>A10</a:t>
                </a:r>
                <a:r>
                  <a:rPr lang="zh-CN" altLang="zh-CN" sz="2000" dirty="0">
                    <a:solidFill>
                      <a:srgbClr val="292929"/>
                    </a:solidFill>
                    <a:latin typeface="Times New Roman" pitchFamily="18" charset="0"/>
                    <a:ea typeface="宋体" pitchFamily="2" charset="-122"/>
                    <a:cs typeface="Times New Roman" pitchFamily="18" charset="0"/>
                  </a:rPr>
                  <a:t>与第一组芯片的</a:t>
                </a:r>
                <a14:m>
                  <m:oMath xmlns:m="http://schemas.openxmlformats.org/officeDocument/2006/math">
                    <m:acc>
                      <m:accPr>
                        <m:chr m:val="̅"/>
                        <m:ctrlPr>
                          <a:rPr lang="en-US" altLang="zh-CN" sz="2000" i="1" dirty="0">
                            <a:solidFill>
                              <a:srgbClr val="292929"/>
                            </a:solidFill>
                            <a:latin typeface="Cambria Math"/>
                            <a:ea typeface="宋体" pitchFamily="2" charset="-122"/>
                          </a:rPr>
                        </m:ctrlPr>
                      </m:accPr>
                      <m:e>
                        <m:r>
                          <m:rPr>
                            <m:sty m:val="p"/>
                          </m:rPr>
                          <a:rPr lang="en-US" altLang="zh-CN" sz="2000" dirty="0">
                            <a:solidFill>
                              <a:srgbClr val="292929"/>
                            </a:solidFill>
                            <a:latin typeface="Cambria Math"/>
                            <a:ea typeface="宋体" pitchFamily="2" charset="-122"/>
                          </a:rPr>
                          <m:t>CS</m:t>
                        </m:r>
                      </m:e>
                    </m:acc>
                  </m:oMath>
                </a14:m>
                <a:r>
                  <a:rPr lang="zh-CN" altLang="zh-CN" sz="2000" dirty="0">
                    <a:solidFill>
                      <a:srgbClr val="292929"/>
                    </a:solidFill>
                    <a:latin typeface="Times New Roman" pitchFamily="18" charset="0"/>
                    <a:ea typeface="宋体" pitchFamily="2" charset="-122"/>
                    <a:cs typeface="Times New Roman" pitchFamily="18" charset="0"/>
                  </a:rPr>
                  <a:t>直接相连、经非门取反后与第二组芯片的</a:t>
                </a:r>
                <a14:m>
                  <m:oMath xmlns:m="http://schemas.openxmlformats.org/officeDocument/2006/math">
                    <m:acc>
                      <m:accPr>
                        <m:chr m:val="̅"/>
                        <m:ctrlPr>
                          <a:rPr lang="en-US" altLang="zh-CN" sz="2000" i="1" dirty="0">
                            <a:solidFill>
                              <a:srgbClr val="292929"/>
                            </a:solidFill>
                            <a:latin typeface="Cambria Math"/>
                            <a:ea typeface="宋体" pitchFamily="2" charset="-122"/>
                          </a:rPr>
                        </m:ctrlPr>
                      </m:accPr>
                      <m:e>
                        <m:r>
                          <m:rPr>
                            <m:sty m:val="p"/>
                          </m:rPr>
                          <a:rPr lang="en-US" altLang="zh-CN" sz="2000" dirty="0">
                            <a:solidFill>
                              <a:srgbClr val="292929"/>
                            </a:solidFill>
                            <a:latin typeface="Cambria Math"/>
                            <a:ea typeface="宋体" pitchFamily="2" charset="-122"/>
                          </a:rPr>
                          <m:t>CS</m:t>
                        </m:r>
                      </m:e>
                    </m:acc>
                  </m:oMath>
                </a14:m>
                <a:r>
                  <a:rPr lang="zh-CN" altLang="zh-CN" sz="2000" dirty="0">
                    <a:solidFill>
                      <a:srgbClr val="292929"/>
                    </a:solidFill>
                    <a:latin typeface="Times New Roman" pitchFamily="18" charset="0"/>
                    <a:ea typeface="宋体" pitchFamily="2" charset="-122"/>
                    <a:cs typeface="Times New Roman" pitchFamily="18" charset="0"/>
                  </a:rPr>
                  <a:t>相连。</a:t>
                </a:r>
              </a:p>
              <a:p>
                <a:pPr algn="just">
                  <a:spcAft>
                    <a:spcPts val="800"/>
                  </a:spcAft>
                </a:pPr>
                <a:r>
                  <a:rPr lang="zh-CN" altLang="zh-CN" sz="2000" dirty="0">
                    <a:solidFill>
                      <a:srgbClr val="292929"/>
                    </a:solidFill>
                    <a:latin typeface="Times New Roman" pitchFamily="18" charset="0"/>
                    <a:ea typeface="宋体" pitchFamily="2" charset="-122"/>
                    <a:cs typeface="Times New Roman" pitchFamily="18" charset="0"/>
                  </a:rPr>
                  <a:t>（</a:t>
                </a:r>
                <a:r>
                  <a:rPr lang="en-US" altLang="zh-CN" sz="2000" dirty="0">
                    <a:solidFill>
                      <a:srgbClr val="292929"/>
                    </a:solidFill>
                    <a:latin typeface="Times New Roman" pitchFamily="18" charset="0"/>
                    <a:ea typeface="宋体" pitchFamily="2" charset="-122"/>
                    <a:cs typeface="Times New Roman" pitchFamily="18" charset="0"/>
                  </a:rPr>
                  <a:t>5</a:t>
                </a:r>
                <a:r>
                  <a:rPr lang="zh-CN" altLang="zh-CN" sz="2000" dirty="0">
                    <a:solidFill>
                      <a:srgbClr val="292929"/>
                    </a:solidFill>
                    <a:latin typeface="Times New Roman" pitchFamily="18" charset="0"/>
                    <a:ea typeface="宋体" pitchFamily="2" charset="-122"/>
                    <a:cs typeface="Times New Roman" pitchFamily="18" charset="0"/>
                  </a:rPr>
                  <a:t>）系统读</a:t>
                </a:r>
                <a:r>
                  <a:rPr lang="en-US" altLang="zh-CN" sz="2000" dirty="0">
                    <a:solidFill>
                      <a:srgbClr val="292929"/>
                    </a:solidFill>
                    <a:latin typeface="Times New Roman" pitchFamily="18" charset="0"/>
                    <a:ea typeface="宋体" pitchFamily="2" charset="-122"/>
                    <a:cs typeface="Times New Roman" pitchFamily="18" charset="0"/>
                  </a:rPr>
                  <a:t>/</a:t>
                </a:r>
                <a:r>
                  <a:rPr lang="zh-CN" altLang="zh-CN" sz="2000" dirty="0">
                    <a:solidFill>
                      <a:srgbClr val="292929"/>
                    </a:solidFill>
                    <a:latin typeface="Times New Roman" pitchFamily="18" charset="0"/>
                    <a:ea typeface="宋体" pitchFamily="2" charset="-122"/>
                    <a:cs typeface="Times New Roman" pitchFamily="18" charset="0"/>
                  </a:rPr>
                  <a:t>写信号直接与各个芯片的</a:t>
                </a:r>
                <a14:m>
                  <m:oMath xmlns:m="http://schemas.openxmlformats.org/officeDocument/2006/math">
                    <m:acc>
                      <m:accPr>
                        <m:chr m:val="̅"/>
                        <m:ctrlPr>
                          <a:rPr lang="en-US" altLang="zh-CN" sz="2000" i="1" dirty="0">
                            <a:solidFill>
                              <a:srgbClr val="292929"/>
                            </a:solidFill>
                            <a:latin typeface="Cambria Math"/>
                            <a:ea typeface="宋体" pitchFamily="2" charset="-122"/>
                          </a:rPr>
                        </m:ctrlPr>
                      </m:accPr>
                      <m:e>
                        <m:r>
                          <m:rPr>
                            <m:sty m:val="p"/>
                          </m:rPr>
                          <a:rPr lang="en-US" altLang="zh-CN" sz="2000" b="0" i="0" dirty="0" smtClean="0">
                            <a:solidFill>
                              <a:srgbClr val="292929"/>
                            </a:solidFill>
                            <a:latin typeface="Cambria Math"/>
                            <a:ea typeface="宋体" pitchFamily="2" charset="-122"/>
                          </a:rPr>
                          <m:t>WE</m:t>
                        </m:r>
                      </m:e>
                    </m:acc>
                  </m:oMath>
                </a14:m>
                <a:r>
                  <a:rPr lang="zh-CN" altLang="zh-CN" sz="2000" dirty="0">
                    <a:solidFill>
                      <a:srgbClr val="292929"/>
                    </a:solidFill>
                    <a:latin typeface="Times New Roman" pitchFamily="18" charset="0"/>
                    <a:ea typeface="宋体" pitchFamily="2" charset="-122"/>
                    <a:cs typeface="Times New Roman" pitchFamily="18" charset="0"/>
                  </a:rPr>
                  <a:t>端相连。</a:t>
                </a:r>
              </a:p>
              <a:p>
                <a:pPr algn="just">
                  <a:spcAft>
                    <a:spcPts val="800"/>
                  </a:spcAft>
                </a:pPr>
                <a:r>
                  <a:rPr lang="zh-CN" altLang="zh-CN" sz="2000" dirty="0">
                    <a:solidFill>
                      <a:srgbClr val="292929"/>
                    </a:solidFill>
                    <a:latin typeface="Times New Roman" pitchFamily="18" charset="0"/>
                    <a:ea typeface="宋体" pitchFamily="2" charset="-122"/>
                    <a:cs typeface="Times New Roman" pitchFamily="18" charset="0"/>
                  </a:rPr>
                  <a:t>（</a:t>
                </a:r>
                <a:r>
                  <a:rPr lang="en-US" altLang="zh-CN" sz="2000" dirty="0">
                    <a:solidFill>
                      <a:srgbClr val="292929"/>
                    </a:solidFill>
                    <a:latin typeface="Times New Roman" pitchFamily="18" charset="0"/>
                    <a:ea typeface="宋体" pitchFamily="2" charset="-122"/>
                    <a:cs typeface="Times New Roman" pitchFamily="18" charset="0"/>
                  </a:rPr>
                  <a:t>6</a:t>
                </a:r>
                <a:r>
                  <a:rPr lang="zh-CN" altLang="zh-CN" sz="2000" dirty="0">
                    <a:solidFill>
                      <a:srgbClr val="292929"/>
                    </a:solidFill>
                    <a:latin typeface="Times New Roman" pitchFamily="18" charset="0"/>
                    <a:ea typeface="宋体" pitchFamily="2" charset="-122"/>
                    <a:cs typeface="Times New Roman" pitchFamily="18" charset="0"/>
                  </a:rPr>
                  <a:t>）同组内两个芯片的各自</a:t>
                </a:r>
                <a:r>
                  <a:rPr lang="en-US" altLang="zh-CN" sz="2000" dirty="0">
                    <a:solidFill>
                      <a:srgbClr val="292929"/>
                    </a:solidFill>
                    <a:latin typeface="Times New Roman" pitchFamily="18" charset="0"/>
                    <a:ea typeface="宋体" pitchFamily="2" charset="-122"/>
                    <a:cs typeface="Times New Roman" pitchFamily="18" charset="0"/>
                  </a:rPr>
                  <a:t>4</a:t>
                </a:r>
                <a:r>
                  <a:rPr lang="zh-CN" altLang="zh-CN" sz="2000" dirty="0">
                    <a:solidFill>
                      <a:srgbClr val="292929"/>
                    </a:solidFill>
                    <a:latin typeface="Times New Roman" pitchFamily="18" charset="0"/>
                    <a:ea typeface="宋体" pitchFamily="2" charset="-122"/>
                    <a:cs typeface="Times New Roman" pitchFamily="18" charset="0"/>
                  </a:rPr>
                  <a:t>位数据线</a:t>
                </a:r>
                <a:r>
                  <a:rPr lang="en-US" altLang="zh-CN" sz="2000" dirty="0" smtClean="0">
                    <a:solidFill>
                      <a:srgbClr val="292929"/>
                    </a:solidFill>
                    <a:latin typeface="Times New Roman" pitchFamily="18" charset="0"/>
                    <a:ea typeface="宋体" pitchFamily="2" charset="-122"/>
                    <a:cs typeface="Times New Roman" pitchFamily="18" charset="0"/>
                  </a:rPr>
                  <a:t>I/O4</a:t>
                </a:r>
                <a:r>
                  <a:rPr lang="zh-CN" altLang="zh-CN" sz="2000" dirty="0">
                    <a:solidFill>
                      <a:srgbClr val="292929"/>
                    </a:solidFill>
                    <a:latin typeface="Times New Roman" pitchFamily="18" charset="0"/>
                    <a:ea typeface="宋体" pitchFamily="2" charset="-122"/>
                    <a:cs typeface="Times New Roman" pitchFamily="18" charset="0"/>
                  </a:rPr>
                  <a:t>～</a:t>
                </a:r>
                <a:r>
                  <a:rPr lang="en-US" altLang="zh-CN" sz="2000" dirty="0">
                    <a:solidFill>
                      <a:srgbClr val="292929"/>
                    </a:solidFill>
                    <a:latin typeface="Times New Roman" pitchFamily="18" charset="0"/>
                    <a:ea typeface="宋体" pitchFamily="2" charset="-122"/>
                    <a:cs typeface="Times New Roman" pitchFamily="18" charset="0"/>
                  </a:rPr>
                  <a:t>I/O1</a:t>
                </a:r>
                <a:r>
                  <a:rPr lang="zh-CN" altLang="zh-CN" sz="2000" dirty="0">
                    <a:solidFill>
                      <a:srgbClr val="292929"/>
                    </a:solidFill>
                    <a:latin typeface="Times New Roman" pitchFamily="18" charset="0"/>
                    <a:ea typeface="宋体" pitchFamily="2" charset="-122"/>
                    <a:cs typeface="Times New Roman" pitchFamily="18" charset="0"/>
                  </a:rPr>
                  <a:t>分别与系统数据总线</a:t>
                </a:r>
                <a:r>
                  <a:rPr lang="en-US" altLang="zh-CN" sz="2000" dirty="0">
                    <a:solidFill>
                      <a:srgbClr val="292929"/>
                    </a:solidFill>
                    <a:latin typeface="Times New Roman" pitchFamily="18" charset="0"/>
                    <a:ea typeface="宋体" pitchFamily="2" charset="-122"/>
                    <a:cs typeface="Times New Roman" pitchFamily="18" charset="0"/>
                  </a:rPr>
                  <a:t>D7</a:t>
                </a:r>
                <a:r>
                  <a:rPr lang="zh-CN" altLang="zh-CN" sz="2000" dirty="0">
                    <a:solidFill>
                      <a:srgbClr val="292929"/>
                    </a:solidFill>
                    <a:latin typeface="Times New Roman" pitchFamily="18" charset="0"/>
                    <a:ea typeface="宋体" pitchFamily="2" charset="-122"/>
                    <a:cs typeface="Times New Roman" pitchFamily="18" charset="0"/>
                  </a:rPr>
                  <a:t>～</a:t>
                </a:r>
                <a:r>
                  <a:rPr lang="en-US" altLang="zh-CN" sz="2000" dirty="0">
                    <a:solidFill>
                      <a:srgbClr val="292929"/>
                    </a:solidFill>
                    <a:latin typeface="Times New Roman" pitchFamily="18" charset="0"/>
                    <a:ea typeface="宋体" pitchFamily="2" charset="-122"/>
                    <a:cs typeface="Times New Roman" pitchFamily="18" charset="0"/>
                  </a:rPr>
                  <a:t>D0</a:t>
                </a:r>
                <a:r>
                  <a:rPr lang="zh-CN" altLang="zh-CN" sz="2000" dirty="0">
                    <a:solidFill>
                      <a:srgbClr val="292929"/>
                    </a:solidFill>
                    <a:latin typeface="Times New Roman" pitchFamily="18" charset="0"/>
                    <a:ea typeface="宋体" pitchFamily="2" charset="-122"/>
                    <a:cs typeface="Times New Roman" pitchFamily="18" charset="0"/>
                  </a:rPr>
                  <a:t>相连。</a:t>
                </a:r>
              </a:p>
              <a:p>
                <a:pPr algn="just"/>
                <a:endParaRPr lang="zh-CN" altLang="zh-CN" sz="2000" dirty="0">
                  <a:solidFill>
                    <a:srgbClr val="292929"/>
                  </a:solidFill>
                  <a:latin typeface="Times New Roman" pitchFamily="18" charset="0"/>
                  <a:ea typeface="宋体" pitchFamily="2" charset="-122"/>
                  <a:cs typeface="Times New Roman" pitchFamily="18" charset="0"/>
                </a:endParaRPr>
              </a:p>
              <a:p>
                <a:pPr algn="just"/>
                <a:endParaRPr lang="zh-CN" altLang="zh-CN" sz="2000" dirty="0">
                  <a:solidFill>
                    <a:srgbClr val="292929"/>
                  </a:solidFill>
                  <a:latin typeface="Times New Roman" pitchFamily="18" charset="0"/>
                  <a:ea typeface="宋体" pitchFamily="2" charset="-122"/>
                  <a:cs typeface="Times New Roman" pitchFamily="18" charset="0"/>
                </a:endParaRPr>
              </a:p>
            </p:txBody>
          </p:sp>
        </mc:Choice>
        <mc:Fallback xmlns="">
          <p:sp>
            <p:nvSpPr>
              <p:cNvPr id="243" name="Rectangle 225"/>
              <p:cNvSpPr>
                <a:spLocks noRot="1" noChangeAspect="1" noMove="1" noResize="1" noEditPoints="1" noAdjustHandles="1" noChangeArrowheads="1" noChangeShapeType="1" noTextEdit="1"/>
              </p:cNvSpPr>
              <p:nvPr/>
            </p:nvSpPr>
            <p:spPr bwMode="auto">
              <a:xfrm>
                <a:off x="404479" y="2749746"/>
                <a:ext cx="8415994" cy="3572226"/>
              </a:xfrm>
              <a:prstGeom prst="rect">
                <a:avLst/>
              </a:prstGeom>
              <a:blipFill rotWithShape="1">
                <a:blip r:embed="rId2"/>
                <a:stretch>
                  <a:fillRect l="-651" r="-723" b="-2551"/>
                </a:stretch>
              </a:blipFill>
              <a:ln w="12700">
                <a:solidFill>
                  <a:srgbClr val="FF0000"/>
                </a:solidFill>
                <a:prstDash val="dash"/>
                <a:miter lim="800000"/>
                <a:headEnd/>
                <a:tailEnd/>
              </a:ln>
              <a:effectLst/>
              <a:extLst/>
            </p:spPr>
            <p:txBody>
              <a:bodyPr/>
              <a:lstStyle/>
              <a:p>
                <a:r>
                  <a:rPr lang="zh-CN" altLang="en-US">
                    <a:noFill/>
                  </a:rPr>
                  <a:t> </a:t>
                </a:r>
              </a:p>
            </p:txBody>
          </p:sp>
        </mc:Fallback>
      </mc:AlternateContent>
    </p:spTree>
    <p:extLst>
      <p:ext uri="{BB962C8B-B14F-4D97-AF65-F5344CB8AC3E}">
        <p14:creationId xmlns:p14="http://schemas.microsoft.com/office/powerpoint/2010/main" val="33589097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42"/>
                                        </p:tgtEl>
                                        <p:attrNameLst>
                                          <p:attrName>style.visibility</p:attrName>
                                        </p:attrNameLst>
                                      </p:cBhvr>
                                      <p:to>
                                        <p:strVal val="visible"/>
                                      </p:to>
                                    </p:set>
                                    <p:animEffect transition="in" filter="dissolve">
                                      <p:cBhvr>
                                        <p:cTn id="7" dur="500"/>
                                        <p:tgtEl>
                                          <p:spTgt spid="24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43">
                                            <p:bg/>
                                          </p:spTgt>
                                        </p:tgtEl>
                                        <p:attrNameLst>
                                          <p:attrName>style.visibility</p:attrName>
                                        </p:attrNameLst>
                                      </p:cBhvr>
                                      <p:to>
                                        <p:strVal val="visible"/>
                                      </p:to>
                                    </p:set>
                                    <p:animEffect transition="in" filter="dissolve">
                                      <p:cBhvr>
                                        <p:cTn id="11" dur="500"/>
                                        <p:tgtEl>
                                          <p:spTgt spid="243">
                                            <p:bg/>
                                          </p:spTgt>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243">
                                            <p:txEl>
                                              <p:pRg st="0" end="0"/>
                                            </p:txEl>
                                          </p:spTgt>
                                        </p:tgtEl>
                                        <p:attrNameLst>
                                          <p:attrName>style.visibility</p:attrName>
                                        </p:attrNameLst>
                                      </p:cBhvr>
                                      <p:to>
                                        <p:strVal val="visible"/>
                                      </p:to>
                                    </p:set>
                                    <p:animEffect transition="in" filter="dissolve">
                                      <p:cBhvr>
                                        <p:cTn id="16" dur="500"/>
                                        <p:tgtEl>
                                          <p:spTgt spid="24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43">
                                            <p:txEl>
                                              <p:pRg st="1" end="1"/>
                                            </p:txEl>
                                          </p:spTgt>
                                        </p:tgtEl>
                                        <p:attrNameLst>
                                          <p:attrName>style.visibility</p:attrName>
                                        </p:attrNameLst>
                                      </p:cBhvr>
                                      <p:to>
                                        <p:strVal val="visible"/>
                                      </p:to>
                                    </p:set>
                                    <p:animEffect transition="in" filter="dissolve">
                                      <p:cBhvr>
                                        <p:cTn id="21" dur="500"/>
                                        <p:tgtEl>
                                          <p:spTgt spid="24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243">
                                            <p:txEl>
                                              <p:pRg st="2" end="2"/>
                                            </p:txEl>
                                          </p:spTgt>
                                        </p:tgtEl>
                                        <p:attrNameLst>
                                          <p:attrName>style.visibility</p:attrName>
                                        </p:attrNameLst>
                                      </p:cBhvr>
                                      <p:to>
                                        <p:strVal val="visible"/>
                                      </p:to>
                                    </p:set>
                                    <p:animEffect transition="in" filter="dissolve">
                                      <p:cBhvr>
                                        <p:cTn id="26" dur="500"/>
                                        <p:tgtEl>
                                          <p:spTgt spid="24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243">
                                            <p:txEl>
                                              <p:pRg st="3" end="3"/>
                                            </p:txEl>
                                          </p:spTgt>
                                        </p:tgtEl>
                                        <p:attrNameLst>
                                          <p:attrName>style.visibility</p:attrName>
                                        </p:attrNameLst>
                                      </p:cBhvr>
                                      <p:to>
                                        <p:strVal val="visible"/>
                                      </p:to>
                                    </p:set>
                                    <p:animEffect transition="in" filter="dissolve">
                                      <p:cBhvr>
                                        <p:cTn id="31" dur="500"/>
                                        <p:tgtEl>
                                          <p:spTgt spid="243">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243">
                                            <p:txEl>
                                              <p:pRg st="4" end="4"/>
                                            </p:txEl>
                                          </p:spTgt>
                                        </p:tgtEl>
                                        <p:attrNameLst>
                                          <p:attrName>style.visibility</p:attrName>
                                        </p:attrNameLst>
                                      </p:cBhvr>
                                      <p:to>
                                        <p:strVal val="visible"/>
                                      </p:to>
                                    </p:set>
                                    <p:animEffect transition="in" filter="dissolve">
                                      <p:cBhvr>
                                        <p:cTn id="36" dur="500"/>
                                        <p:tgtEl>
                                          <p:spTgt spid="243">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243">
                                            <p:txEl>
                                              <p:pRg st="5" end="5"/>
                                            </p:txEl>
                                          </p:spTgt>
                                        </p:tgtEl>
                                        <p:attrNameLst>
                                          <p:attrName>style.visibility</p:attrName>
                                        </p:attrNameLst>
                                      </p:cBhvr>
                                      <p:to>
                                        <p:strVal val="visible"/>
                                      </p:to>
                                    </p:set>
                                    <p:animEffect transition="in" filter="dissolve">
                                      <p:cBhvr>
                                        <p:cTn id="41" dur="500"/>
                                        <p:tgtEl>
                                          <p:spTgt spid="2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 grpId="0"/>
      <p:bldP spid="243" grpId="0" uiExpand="1" build="p"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186298"/>
            <a:ext cx="877163" cy="461665"/>
          </a:xfrm>
          <a:noFill/>
        </p:spPr>
        <p:txBody>
          <a:bodyPr vert="horz" wrap="none" lIns="91440" tIns="45720" rIns="91440" bIns="45720" rtlCol="0" anchor="ctr" anchorCtr="0">
            <a:spAutoFit/>
          </a:bodyPr>
          <a:lstStyle/>
          <a:p>
            <a:pPr algn="l"/>
            <a:r>
              <a:rPr lang="zh-CN" altLang="zh-CN" sz="2400" b="0" kern="1200" spc="0" baseline="0" dirty="0" smtClean="0">
                <a:solidFill>
                  <a:srgbClr val="002060"/>
                </a:solidFill>
                <a:effectLst/>
                <a:latin typeface="黑体" pitchFamily="49" charset="-122"/>
                <a:ea typeface="黑体" pitchFamily="49" charset="-122"/>
                <a:cs typeface="Times New Roman" pitchFamily="18" charset="0"/>
              </a:rPr>
              <a:t>【例</a:t>
            </a:r>
            <a:r>
              <a:rPr lang="en-US" altLang="zh-CN" sz="2400" b="0" kern="1200" spc="0" baseline="0" dirty="0" smtClean="0">
                <a:solidFill>
                  <a:srgbClr val="002060"/>
                </a:solidFill>
                <a:effectLst/>
                <a:latin typeface="黑体" pitchFamily="49" charset="-122"/>
                <a:ea typeface="黑体" pitchFamily="49" charset="-122"/>
                <a:cs typeface="Times New Roman" pitchFamily="18" charset="0"/>
              </a:rPr>
              <a:t>3.1</a:t>
            </a:r>
            <a:r>
              <a:rPr lang="zh-CN" altLang="zh-CN" sz="2400" b="0" kern="1200" spc="0" baseline="0" dirty="0" smtClean="0">
                <a:solidFill>
                  <a:srgbClr val="002060"/>
                </a:solidFill>
                <a:effectLst/>
                <a:latin typeface="黑体" pitchFamily="49" charset="-122"/>
                <a:ea typeface="黑体" pitchFamily="49" charset="-122"/>
                <a:cs typeface="Times New Roman" pitchFamily="18" charset="0"/>
              </a:rPr>
              <a:t>】</a:t>
            </a:r>
            <a:endParaRPr lang="zh-CN" altLang="en-US" sz="2400" b="0" spc="0" baseline="0" dirty="0">
              <a:solidFill>
                <a:schemeClr val="tx1"/>
              </a:solidFill>
              <a:latin typeface="黑体" pitchFamily="49" charset="-122"/>
              <a:ea typeface="黑体" pitchFamily="49" charset="-122"/>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3.4.2  </a:t>
            </a:r>
            <a:r>
              <a:rPr lang="zh-CN" altLang="zh-CN" dirty="0" smtClean="0"/>
              <a:t>存储器的容量扩展</a:t>
            </a:r>
            <a:endParaRPr lang="zh-CN" altLang="en-US" dirty="0"/>
          </a:p>
        </p:txBody>
      </p:sp>
      <p:sp>
        <p:nvSpPr>
          <p:cNvPr id="221" name="Rectangle 225"/>
          <p:cNvSpPr>
            <a:spLocks noChangeArrowheads="1"/>
          </p:cNvSpPr>
          <p:nvPr/>
        </p:nvSpPr>
        <p:spPr bwMode="auto">
          <a:xfrm>
            <a:off x="386592" y="1174790"/>
            <a:ext cx="8433882" cy="886058"/>
          </a:xfrm>
          <a:prstGeom prst="rect">
            <a:avLst/>
          </a:prstGeom>
          <a:noFill/>
          <a:ln w="12700">
            <a:solidFill>
              <a:srgbClr val="FF0000"/>
            </a:solidFill>
            <a:prstDash val="dash"/>
            <a:miter lim="800000"/>
            <a:headEnd/>
            <a:tailEnd/>
          </a:ln>
          <a:effectLst/>
          <a:extLst/>
        </p:spPr>
        <p:txBody>
          <a:bodyPr/>
          <a:lstStyle/>
          <a:p>
            <a:pPr algn="just">
              <a:lnSpc>
                <a:spcPct val="120000"/>
              </a:lnSpc>
              <a:buFontTx/>
              <a:buNone/>
            </a:pPr>
            <a:r>
              <a:rPr lang="zh-CN" altLang="en-US" sz="2400" dirty="0">
                <a:solidFill>
                  <a:srgbClr val="292929"/>
                </a:solidFill>
                <a:latin typeface="Times New Roman" pitchFamily="18" charset="0"/>
                <a:ea typeface="宋体" pitchFamily="2" charset="-122"/>
                <a:cs typeface="Times New Roman" pitchFamily="18" charset="0"/>
              </a:rPr>
              <a:t>　</a:t>
            </a:r>
            <a:r>
              <a:rPr lang="zh-CN" altLang="en-US" sz="2400" dirty="0" smtClean="0">
                <a:solidFill>
                  <a:srgbClr val="292929"/>
                </a:solidFill>
                <a:latin typeface="Times New Roman" pitchFamily="18" charset="0"/>
                <a:ea typeface="宋体" pitchFamily="2" charset="-122"/>
                <a:cs typeface="Times New Roman" pitchFamily="18" charset="0"/>
              </a:rPr>
              <a:t>　　　　</a:t>
            </a:r>
            <a:r>
              <a:rPr lang="zh-CN" altLang="zh-CN" sz="2400" dirty="0" smtClean="0">
                <a:solidFill>
                  <a:srgbClr val="292929"/>
                </a:solidFill>
                <a:latin typeface="Times New Roman" pitchFamily="18" charset="0"/>
                <a:ea typeface="宋体" pitchFamily="2" charset="-122"/>
                <a:cs typeface="Times New Roman" pitchFamily="18" charset="0"/>
              </a:rPr>
              <a:t>使用</a:t>
            </a:r>
            <a:r>
              <a:rPr lang="en-US" altLang="zh-CN" sz="2400" dirty="0">
                <a:solidFill>
                  <a:srgbClr val="292929"/>
                </a:solidFill>
                <a:latin typeface="Times New Roman" pitchFamily="18" charset="0"/>
                <a:ea typeface="宋体" pitchFamily="2" charset="-122"/>
                <a:cs typeface="Times New Roman" pitchFamily="18" charset="0"/>
              </a:rPr>
              <a:t>2114</a:t>
            </a:r>
            <a:r>
              <a:rPr lang="zh-CN" altLang="zh-CN" sz="2400" dirty="0">
                <a:solidFill>
                  <a:srgbClr val="292929"/>
                </a:solidFill>
                <a:latin typeface="Times New Roman" pitchFamily="18" charset="0"/>
                <a:ea typeface="宋体" pitchFamily="2" charset="-122"/>
                <a:cs typeface="Times New Roman" pitchFamily="18" charset="0"/>
              </a:rPr>
              <a:t>（</a:t>
            </a:r>
            <a:r>
              <a:rPr lang="en-US" altLang="zh-CN" sz="2400" dirty="0">
                <a:solidFill>
                  <a:srgbClr val="292929"/>
                </a:solidFill>
                <a:latin typeface="Times New Roman" pitchFamily="18" charset="0"/>
                <a:ea typeface="宋体" pitchFamily="2" charset="-122"/>
                <a:cs typeface="Times New Roman" pitchFamily="18" charset="0"/>
              </a:rPr>
              <a:t>1K</a:t>
            </a:r>
            <a:r>
              <a:rPr lang="zh-CN" altLang="zh-CN" sz="2400" dirty="0">
                <a:solidFill>
                  <a:srgbClr val="292929"/>
                </a:solidFill>
                <a:latin typeface="Times New Roman" pitchFamily="18" charset="0"/>
                <a:ea typeface="宋体" pitchFamily="2" charset="-122"/>
                <a:cs typeface="Times New Roman" pitchFamily="18" charset="0"/>
              </a:rPr>
              <a:t>×</a:t>
            </a:r>
            <a:r>
              <a:rPr lang="en-US" altLang="zh-CN" sz="2400" dirty="0">
                <a:solidFill>
                  <a:srgbClr val="292929"/>
                </a:solidFill>
                <a:latin typeface="Times New Roman" pitchFamily="18" charset="0"/>
                <a:ea typeface="宋体" pitchFamily="2" charset="-122"/>
                <a:cs typeface="Times New Roman" pitchFamily="18" charset="0"/>
              </a:rPr>
              <a:t>4</a:t>
            </a:r>
            <a:r>
              <a:rPr lang="zh-CN" altLang="zh-CN" sz="2400" dirty="0">
                <a:solidFill>
                  <a:srgbClr val="292929"/>
                </a:solidFill>
                <a:latin typeface="Times New Roman" pitchFamily="18" charset="0"/>
                <a:ea typeface="宋体" pitchFamily="2" charset="-122"/>
                <a:cs typeface="Times New Roman" pitchFamily="18" charset="0"/>
              </a:rPr>
              <a:t>位）存储芯片组成</a:t>
            </a:r>
            <a:r>
              <a:rPr lang="en-US" altLang="zh-CN" sz="2400" dirty="0">
                <a:solidFill>
                  <a:srgbClr val="292929"/>
                </a:solidFill>
                <a:latin typeface="Times New Roman" pitchFamily="18" charset="0"/>
                <a:ea typeface="宋体" pitchFamily="2" charset="-122"/>
                <a:cs typeface="Times New Roman" pitchFamily="18" charset="0"/>
              </a:rPr>
              <a:t>2K</a:t>
            </a:r>
            <a:r>
              <a:rPr lang="zh-CN" altLang="zh-CN" sz="2400" dirty="0">
                <a:solidFill>
                  <a:srgbClr val="292929"/>
                </a:solidFill>
                <a:latin typeface="Times New Roman" pitchFamily="18" charset="0"/>
                <a:ea typeface="宋体" pitchFamily="2" charset="-122"/>
                <a:cs typeface="Times New Roman" pitchFamily="18" charset="0"/>
              </a:rPr>
              <a:t>×</a:t>
            </a:r>
            <a:r>
              <a:rPr lang="en-US" altLang="zh-CN" sz="2400" dirty="0">
                <a:solidFill>
                  <a:srgbClr val="292929"/>
                </a:solidFill>
                <a:latin typeface="Times New Roman" pitchFamily="18" charset="0"/>
                <a:ea typeface="宋体" pitchFamily="2" charset="-122"/>
                <a:cs typeface="Times New Roman" pitchFamily="18" charset="0"/>
              </a:rPr>
              <a:t>8</a:t>
            </a:r>
            <a:r>
              <a:rPr lang="zh-CN" altLang="zh-CN" sz="2400" dirty="0">
                <a:solidFill>
                  <a:srgbClr val="292929"/>
                </a:solidFill>
                <a:latin typeface="Times New Roman" pitchFamily="18" charset="0"/>
                <a:ea typeface="宋体" pitchFamily="2" charset="-122"/>
                <a:cs typeface="Times New Roman" pitchFamily="18" charset="0"/>
              </a:rPr>
              <a:t>位的内存储器，需要多少片这样的芯片？如何连接</a:t>
            </a:r>
            <a:r>
              <a:rPr lang="zh-CN" altLang="zh-CN" sz="2400" dirty="0" smtClean="0">
                <a:solidFill>
                  <a:srgbClr val="292929"/>
                </a:solidFill>
                <a:latin typeface="Times New Roman" pitchFamily="18" charset="0"/>
                <a:ea typeface="宋体" pitchFamily="2" charset="-122"/>
                <a:cs typeface="Times New Roman" pitchFamily="18" charset="0"/>
              </a:rPr>
              <a:t>？</a:t>
            </a:r>
            <a:endParaRPr lang="zh-CN" altLang="en-US" sz="2400" dirty="0">
              <a:solidFill>
                <a:srgbClr val="292929"/>
              </a:solidFill>
              <a:latin typeface="Times New Roman" pitchFamily="18" charset="0"/>
              <a:ea typeface="宋体" pitchFamily="2" charset="-122"/>
              <a:cs typeface="Times New Roman" pitchFamily="18" charset="0"/>
            </a:endParaRPr>
          </a:p>
        </p:txBody>
      </p:sp>
      <p:sp>
        <p:nvSpPr>
          <p:cNvPr id="242" name="Rectangle 225"/>
          <p:cNvSpPr>
            <a:spLocks noChangeArrowheads="1"/>
          </p:cNvSpPr>
          <p:nvPr/>
        </p:nvSpPr>
        <p:spPr bwMode="auto">
          <a:xfrm>
            <a:off x="708278" y="2117090"/>
            <a:ext cx="7176090" cy="443029"/>
          </a:xfrm>
          <a:prstGeom prst="rect">
            <a:avLst/>
          </a:prstGeom>
          <a:noFill/>
          <a:ln w="9525">
            <a:noFill/>
            <a:prstDash val="dash"/>
            <a:miter lim="800000"/>
            <a:headEnd/>
            <a:tailEnd/>
          </a:ln>
          <a:effectLst/>
          <a:extLst/>
        </p:spPr>
        <p:txBody>
          <a:bodyPr/>
          <a:lstStyle/>
          <a:p>
            <a:pPr algn="just">
              <a:lnSpc>
                <a:spcPct val="120000"/>
              </a:lnSpc>
            </a:pPr>
            <a:r>
              <a:rPr lang="en-US" altLang="zh-CN" sz="2400" dirty="0">
                <a:solidFill>
                  <a:srgbClr val="292929"/>
                </a:solidFill>
                <a:latin typeface="宋体" pitchFamily="2" charset="-122"/>
                <a:ea typeface="宋体" pitchFamily="2" charset="-122"/>
              </a:rPr>
              <a:t>4</a:t>
            </a:r>
            <a:r>
              <a:rPr lang="zh-CN" altLang="zh-CN" sz="2400" dirty="0">
                <a:solidFill>
                  <a:srgbClr val="292929"/>
                </a:solidFill>
                <a:latin typeface="宋体" pitchFamily="2" charset="-122"/>
                <a:ea typeface="宋体" pitchFamily="2" charset="-122"/>
              </a:rPr>
              <a:t>片</a:t>
            </a:r>
            <a:r>
              <a:rPr lang="en-US" altLang="zh-CN" sz="2400" dirty="0">
                <a:solidFill>
                  <a:srgbClr val="292929"/>
                </a:solidFill>
                <a:latin typeface="宋体" pitchFamily="2" charset="-122"/>
                <a:ea typeface="宋体" pitchFamily="2" charset="-122"/>
              </a:rPr>
              <a:t>2114</a:t>
            </a:r>
            <a:r>
              <a:rPr lang="zh-CN" altLang="zh-CN" sz="2400" dirty="0" smtClean="0">
                <a:solidFill>
                  <a:srgbClr val="292929"/>
                </a:solidFill>
                <a:latin typeface="宋体" pitchFamily="2" charset="-122"/>
                <a:ea typeface="宋体" pitchFamily="2" charset="-122"/>
              </a:rPr>
              <a:t>扩展</a:t>
            </a:r>
            <a:r>
              <a:rPr lang="zh-CN" altLang="en-US" sz="2400" dirty="0" smtClean="0">
                <a:solidFill>
                  <a:srgbClr val="292929"/>
                </a:solidFill>
                <a:latin typeface="宋体" pitchFamily="2" charset="-122"/>
                <a:ea typeface="宋体" pitchFamily="2" charset="-122"/>
              </a:rPr>
              <a:t>容量</a:t>
            </a:r>
            <a:r>
              <a:rPr lang="zh-CN" altLang="zh-CN" sz="2400" dirty="0" smtClean="0">
                <a:solidFill>
                  <a:srgbClr val="292929"/>
                </a:solidFill>
                <a:latin typeface="宋体" pitchFamily="2" charset="-122"/>
                <a:ea typeface="宋体" pitchFamily="2" charset="-122"/>
              </a:rPr>
              <a:t>组成</a:t>
            </a:r>
            <a:r>
              <a:rPr lang="en-US" altLang="zh-CN" sz="2400" dirty="0">
                <a:solidFill>
                  <a:srgbClr val="292929"/>
                </a:solidFill>
                <a:latin typeface="宋体" pitchFamily="2" charset="-122"/>
                <a:ea typeface="宋体" pitchFamily="2" charset="-122"/>
              </a:rPr>
              <a:t>2K</a:t>
            </a:r>
            <a:r>
              <a:rPr lang="zh-CN" altLang="zh-CN" sz="2400" dirty="0">
                <a:solidFill>
                  <a:srgbClr val="292929"/>
                </a:solidFill>
                <a:latin typeface="宋体" pitchFamily="2" charset="-122"/>
                <a:ea typeface="宋体" pitchFamily="2" charset="-122"/>
              </a:rPr>
              <a:t>×</a:t>
            </a:r>
            <a:r>
              <a:rPr lang="en-US" altLang="zh-CN" sz="2400" dirty="0">
                <a:solidFill>
                  <a:srgbClr val="292929"/>
                </a:solidFill>
                <a:latin typeface="宋体" pitchFamily="2" charset="-122"/>
                <a:ea typeface="宋体" pitchFamily="2" charset="-122"/>
              </a:rPr>
              <a:t>8</a:t>
            </a:r>
            <a:r>
              <a:rPr lang="zh-CN" altLang="zh-CN" sz="2400" dirty="0">
                <a:solidFill>
                  <a:srgbClr val="292929"/>
                </a:solidFill>
                <a:latin typeface="宋体" pitchFamily="2" charset="-122"/>
                <a:ea typeface="宋体" pitchFamily="2" charset="-122"/>
              </a:rPr>
              <a:t>位</a:t>
            </a:r>
            <a:r>
              <a:rPr lang="zh-CN" altLang="zh-CN" sz="2400" dirty="0" smtClean="0">
                <a:solidFill>
                  <a:srgbClr val="292929"/>
                </a:solidFill>
                <a:latin typeface="宋体" pitchFamily="2" charset="-122"/>
                <a:ea typeface="宋体" pitchFamily="2" charset="-122"/>
              </a:rPr>
              <a:t>存储器</a:t>
            </a:r>
            <a:r>
              <a:rPr lang="zh-CN" altLang="en-US" sz="2400" dirty="0" smtClean="0">
                <a:solidFill>
                  <a:srgbClr val="292929"/>
                </a:solidFill>
                <a:latin typeface="宋体" pitchFamily="2" charset="-122"/>
                <a:ea typeface="宋体" pitchFamily="2" charset="-122"/>
              </a:rPr>
              <a:t>连接图：</a:t>
            </a:r>
            <a:endParaRPr lang="zh-CN" altLang="en-US" sz="2400" dirty="0">
              <a:solidFill>
                <a:srgbClr val="292929"/>
              </a:solidFill>
              <a:latin typeface="宋体" pitchFamily="2" charset="-122"/>
              <a:ea typeface="宋体" pitchFamily="2" charset="-122"/>
            </a:endParaRPr>
          </a:p>
        </p:txBody>
      </p:sp>
      <p:pic>
        <p:nvPicPr>
          <p:cNvPr id="27649" name="Picture 1" descr="C:\Users\Administrator\AppData\Roaming\Tencent\Users\44194298\QQ\WinTemp\RichOle\$1AS$T((W])FR85~ZVGGXRT.png"/>
          <p:cNvPicPr>
            <a:picLocks noChangeAspect="1" noChangeArrowheads="1"/>
          </p:cNvPicPr>
          <p:nvPr/>
        </p:nvPicPr>
        <p:blipFill>
          <a:blip r:embed="rId2">
            <a:clrChange>
              <a:clrFrom>
                <a:srgbClr val="FFFFFF"/>
              </a:clrFrom>
              <a:clrTo>
                <a:srgbClr val="FFFFFF">
                  <a:alpha val="0"/>
                </a:srgbClr>
              </a:clrTo>
            </a:clrChange>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539554" y="2623183"/>
            <a:ext cx="8064894" cy="3672000"/>
          </a:xfrm>
          <a:prstGeom prst="rect">
            <a:avLst/>
          </a:prstGeom>
          <a:noFill/>
          <a:ln w="28575">
            <a:solidFill>
              <a:srgbClr val="FFFFFF"/>
            </a:solidFill>
            <a:prstDash val="soli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9531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42"/>
                                        </p:tgtEl>
                                        <p:attrNameLst>
                                          <p:attrName>style.visibility</p:attrName>
                                        </p:attrNameLst>
                                      </p:cBhvr>
                                      <p:to>
                                        <p:strVal val="visible"/>
                                      </p:to>
                                    </p:set>
                                    <p:animEffect transition="in" filter="fade">
                                      <p:cBhvr>
                                        <p:cTn id="7" dur="1000"/>
                                        <p:tgtEl>
                                          <p:spTgt spid="242"/>
                                        </p:tgtEl>
                                      </p:cBhvr>
                                    </p:animEffect>
                                    <p:anim calcmode="lin" valueType="num">
                                      <p:cBhvr>
                                        <p:cTn id="8" dur="1000" fill="hold"/>
                                        <p:tgtEl>
                                          <p:spTgt spid="242"/>
                                        </p:tgtEl>
                                        <p:attrNameLst>
                                          <p:attrName>ppt_x</p:attrName>
                                        </p:attrNameLst>
                                      </p:cBhvr>
                                      <p:tavLst>
                                        <p:tav tm="0">
                                          <p:val>
                                            <p:strVal val="#ppt_x"/>
                                          </p:val>
                                        </p:tav>
                                        <p:tav tm="100000">
                                          <p:val>
                                            <p:strVal val="#ppt_x"/>
                                          </p:val>
                                        </p:tav>
                                      </p:tavLst>
                                    </p:anim>
                                    <p:anim calcmode="lin" valueType="num">
                                      <p:cBhvr>
                                        <p:cTn id="9" dur="1000" fill="hold"/>
                                        <p:tgtEl>
                                          <p:spTgt spid="2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500"/>
                                  </p:stCondLst>
                                  <p:childTnLst>
                                    <p:set>
                                      <p:cBhvr>
                                        <p:cTn id="12" dur="1" fill="hold">
                                          <p:stCondLst>
                                            <p:cond delay="0"/>
                                          </p:stCondLst>
                                        </p:cTn>
                                        <p:tgtEl>
                                          <p:spTgt spid="27649"/>
                                        </p:tgtEl>
                                        <p:attrNameLst>
                                          <p:attrName>style.visibility</p:attrName>
                                        </p:attrNameLst>
                                      </p:cBhvr>
                                      <p:to>
                                        <p:strVal val="visible"/>
                                      </p:to>
                                    </p:set>
                                    <p:animEffect transition="in" filter="wipe(up)">
                                      <p:cBhvr>
                                        <p:cTn id="13" dur="1000"/>
                                        <p:tgtEl>
                                          <p:spTgt spid="27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186298"/>
            <a:ext cx="877163" cy="461665"/>
          </a:xfrm>
          <a:noFill/>
        </p:spPr>
        <p:txBody>
          <a:bodyPr vert="horz" wrap="none" lIns="91440" tIns="45720" rIns="91440" bIns="45720" rtlCol="0" anchor="ctr" anchorCtr="0">
            <a:spAutoFit/>
          </a:bodyPr>
          <a:lstStyle/>
          <a:p>
            <a:pPr algn="l"/>
            <a:r>
              <a:rPr lang="zh-CN" altLang="zh-CN" sz="2400" b="0" kern="1200" spc="0" baseline="0" dirty="0" smtClean="0">
                <a:solidFill>
                  <a:srgbClr val="002060"/>
                </a:solidFill>
                <a:effectLst/>
                <a:latin typeface="黑体" pitchFamily="49" charset="-122"/>
                <a:ea typeface="黑体" pitchFamily="49" charset="-122"/>
                <a:cs typeface="Times New Roman" pitchFamily="18" charset="0"/>
              </a:rPr>
              <a:t>【例</a:t>
            </a:r>
            <a:r>
              <a:rPr lang="en-US" altLang="zh-CN" sz="2400" b="0" kern="1200" spc="0" baseline="0" dirty="0" smtClean="0">
                <a:solidFill>
                  <a:srgbClr val="002060"/>
                </a:solidFill>
                <a:effectLst/>
                <a:latin typeface="黑体" pitchFamily="49" charset="-122"/>
                <a:ea typeface="黑体" pitchFamily="49" charset="-122"/>
                <a:cs typeface="Times New Roman" pitchFamily="18" charset="0"/>
              </a:rPr>
              <a:t>3.2</a:t>
            </a:r>
            <a:r>
              <a:rPr lang="zh-CN" altLang="zh-CN" sz="2400" b="0" kern="1200" spc="0" baseline="0" dirty="0" smtClean="0">
                <a:solidFill>
                  <a:srgbClr val="002060"/>
                </a:solidFill>
                <a:effectLst/>
                <a:latin typeface="黑体" pitchFamily="49" charset="-122"/>
                <a:ea typeface="黑体" pitchFamily="49" charset="-122"/>
                <a:cs typeface="Times New Roman" pitchFamily="18" charset="0"/>
              </a:rPr>
              <a:t>】</a:t>
            </a:r>
            <a:endParaRPr lang="zh-CN" altLang="en-US" sz="2400" b="0" spc="0" baseline="0" dirty="0">
              <a:solidFill>
                <a:schemeClr val="tx1"/>
              </a:solidFill>
              <a:latin typeface="黑体" pitchFamily="49" charset="-122"/>
              <a:ea typeface="黑体" pitchFamily="49" charset="-122"/>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3.4.2  </a:t>
            </a:r>
            <a:r>
              <a:rPr lang="zh-CN" altLang="zh-CN" dirty="0" smtClean="0"/>
              <a:t>存储器的容量扩展</a:t>
            </a:r>
            <a:endParaRPr lang="zh-CN" altLang="en-US" dirty="0"/>
          </a:p>
        </p:txBody>
      </p:sp>
      <p:sp>
        <p:nvSpPr>
          <p:cNvPr id="221" name="Rectangle 225"/>
          <p:cNvSpPr>
            <a:spLocks noChangeArrowheads="1"/>
          </p:cNvSpPr>
          <p:nvPr/>
        </p:nvSpPr>
        <p:spPr bwMode="auto">
          <a:xfrm>
            <a:off x="386590" y="1174790"/>
            <a:ext cx="8433882" cy="1190038"/>
          </a:xfrm>
          <a:prstGeom prst="rect">
            <a:avLst/>
          </a:prstGeom>
          <a:noFill/>
          <a:ln w="12700">
            <a:solidFill>
              <a:srgbClr val="CC00CC"/>
            </a:solidFill>
            <a:prstDash val="dash"/>
            <a:miter lim="800000"/>
            <a:headEnd/>
            <a:tailEnd/>
          </a:ln>
          <a:effectLst/>
          <a:extLst/>
        </p:spPr>
        <p:txBody>
          <a:bodyPr/>
          <a:lstStyle/>
          <a:p>
            <a:pPr algn="just"/>
            <a:r>
              <a:rPr lang="zh-CN" altLang="en-US" sz="2400" dirty="0">
                <a:solidFill>
                  <a:srgbClr val="292929"/>
                </a:solidFill>
                <a:latin typeface="Times New Roman" pitchFamily="18" charset="0"/>
                <a:ea typeface="宋体" pitchFamily="2" charset="-122"/>
                <a:cs typeface="Times New Roman" pitchFamily="18" charset="0"/>
              </a:rPr>
              <a:t>　　　</a:t>
            </a:r>
            <a:r>
              <a:rPr lang="zh-CN" altLang="en-US" sz="2400" dirty="0" smtClean="0">
                <a:solidFill>
                  <a:srgbClr val="292929"/>
                </a:solidFill>
                <a:latin typeface="Times New Roman" pitchFamily="18" charset="0"/>
                <a:ea typeface="宋体" pitchFamily="2" charset="-122"/>
                <a:cs typeface="Times New Roman" pitchFamily="18" charset="0"/>
              </a:rPr>
              <a:t>　　</a:t>
            </a:r>
            <a:r>
              <a:rPr lang="zh-CN" altLang="zh-CN" sz="2400" dirty="0" smtClean="0">
                <a:solidFill>
                  <a:srgbClr val="292929"/>
                </a:solidFill>
                <a:latin typeface="Times New Roman" pitchFamily="18" charset="0"/>
                <a:ea typeface="宋体" pitchFamily="2" charset="-122"/>
                <a:cs typeface="Times New Roman" pitchFamily="18" charset="0"/>
              </a:rPr>
              <a:t>使用</a:t>
            </a:r>
            <a:r>
              <a:rPr lang="zh-CN" altLang="zh-CN" sz="2400" dirty="0">
                <a:solidFill>
                  <a:srgbClr val="292929"/>
                </a:solidFill>
                <a:latin typeface="Times New Roman" pitchFamily="18" charset="0"/>
                <a:ea typeface="宋体" pitchFamily="2" charset="-122"/>
                <a:cs typeface="Times New Roman" pitchFamily="18" charset="0"/>
              </a:rPr>
              <a:t>利用</a:t>
            </a:r>
            <a:r>
              <a:rPr lang="en-US" altLang="zh-CN" sz="2400" dirty="0">
                <a:solidFill>
                  <a:srgbClr val="292929"/>
                </a:solidFill>
                <a:latin typeface="Times New Roman" pitchFamily="18" charset="0"/>
                <a:ea typeface="宋体" pitchFamily="2" charset="-122"/>
                <a:cs typeface="Times New Roman" pitchFamily="18" charset="0"/>
              </a:rPr>
              <a:t>74LS138</a:t>
            </a:r>
            <a:r>
              <a:rPr lang="zh-CN" altLang="zh-CN" sz="2400" dirty="0">
                <a:solidFill>
                  <a:srgbClr val="292929"/>
                </a:solidFill>
                <a:latin typeface="Times New Roman" pitchFamily="18" charset="0"/>
                <a:ea typeface="宋体" pitchFamily="2" charset="-122"/>
                <a:cs typeface="Times New Roman" pitchFamily="18" charset="0"/>
              </a:rPr>
              <a:t>作为地址译码器，使用</a:t>
            </a:r>
            <a:r>
              <a:rPr lang="en-US" altLang="zh-CN" sz="2400" dirty="0">
                <a:solidFill>
                  <a:srgbClr val="292929"/>
                </a:solidFill>
                <a:latin typeface="Times New Roman" pitchFamily="18" charset="0"/>
                <a:ea typeface="宋体" pitchFamily="2" charset="-122"/>
                <a:cs typeface="Times New Roman" pitchFamily="18" charset="0"/>
              </a:rPr>
              <a:t>4</a:t>
            </a:r>
            <a:r>
              <a:rPr lang="zh-CN" altLang="zh-CN" sz="2400" dirty="0">
                <a:solidFill>
                  <a:srgbClr val="292929"/>
                </a:solidFill>
                <a:latin typeface="Times New Roman" pitchFamily="18" charset="0"/>
                <a:ea typeface="宋体" pitchFamily="2" charset="-122"/>
                <a:cs typeface="Times New Roman" pitchFamily="18" charset="0"/>
              </a:rPr>
              <a:t>片</a:t>
            </a:r>
            <a:r>
              <a:rPr lang="en-US" altLang="zh-CN" sz="2400" dirty="0">
                <a:solidFill>
                  <a:srgbClr val="292929"/>
                </a:solidFill>
                <a:latin typeface="Times New Roman" pitchFamily="18" charset="0"/>
                <a:ea typeface="宋体" pitchFamily="2" charset="-122"/>
                <a:cs typeface="Times New Roman" pitchFamily="18" charset="0"/>
              </a:rPr>
              <a:t>6116</a:t>
            </a:r>
            <a:r>
              <a:rPr lang="zh-CN" altLang="zh-CN" sz="2400" dirty="0">
                <a:solidFill>
                  <a:srgbClr val="292929"/>
                </a:solidFill>
                <a:latin typeface="Times New Roman" pitchFamily="18" charset="0"/>
                <a:ea typeface="宋体" pitchFamily="2" charset="-122"/>
                <a:cs typeface="Times New Roman" pitchFamily="18" charset="0"/>
              </a:rPr>
              <a:t>（</a:t>
            </a:r>
            <a:r>
              <a:rPr lang="en-US" altLang="zh-CN" sz="2400" dirty="0">
                <a:solidFill>
                  <a:srgbClr val="292929"/>
                </a:solidFill>
                <a:latin typeface="Times New Roman" pitchFamily="18" charset="0"/>
                <a:ea typeface="宋体" pitchFamily="2" charset="-122"/>
                <a:cs typeface="Times New Roman" pitchFamily="18" charset="0"/>
              </a:rPr>
              <a:t>2K</a:t>
            </a:r>
            <a:r>
              <a:rPr lang="zh-CN" altLang="zh-CN" sz="2400" dirty="0">
                <a:solidFill>
                  <a:srgbClr val="292929"/>
                </a:solidFill>
                <a:latin typeface="Times New Roman" pitchFamily="18" charset="0"/>
                <a:ea typeface="宋体" pitchFamily="2" charset="-122"/>
                <a:cs typeface="Times New Roman" pitchFamily="18" charset="0"/>
              </a:rPr>
              <a:t>×</a:t>
            </a:r>
            <a:r>
              <a:rPr lang="en-US" altLang="zh-CN" sz="2400" dirty="0">
                <a:solidFill>
                  <a:srgbClr val="292929"/>
                </a:solidFill>
                <a:latin typeface="Times New Roman" pitchFamily="18" charset="0"/>
                <a:ea typeface="宋体" pitchFamily="2" charset="-122"/>
                <a:cs typeface="Times New Roman" pitchFamily="18" charset="0"/>
              </a:rPr>
              <a:t>8</a:t>
            </a:r>
            <a:r>
              <a:rPr lang="zh-CN" altLang="zh-CN" sz="2400" dirty="0">
                <a:solidFill>
                  <a:srgbClr val="292929"/>
                </a:solidFill>
                <a:latin typeface="Times New Roman" pitchFamily="18" charset="0"/>
                <a:ea typeface="宋体" pitchFamily="2" charset="-122"/>
                <a:cs typeface="Times New Roman" pitchFamily="18" charset="0"/>
              </a:rPr>
              <a:t>位）存储芯片组成</a:t>
            </a:r>
            <a:r>
              <a:rPr lang="en-US" altLang="zh-CN" sz="2400" dirty="0">
                <a:solidFill>
                  <a:srgbClr val="292929"/>
                </a:solidFill>
                <a:latin typeface="Times New Roman" pitchFamily="18" charset="0"/>
                <a:ea typeface="宋体" pitchFamily="2" charset="-122"/>
                <a:cs typeface="Times New Roman" pitchFamily="18" charset="0"/>
              </a:rPr>
              <a:t>8KB</a:t>
            </a:r>
            <a:r>
              <a:rPr lang="zh-CN" altLang="zh-CN" sz="2400" dirty="0">
                <a:solidFill>
                  <a:srgbClr val="292929"/>
                </a:solidFill>
                <a:latin typeface="Times New Roman" pitchFamily="18" charset="0"/>
                <a:ea typeface="宋体" pitchFamily="2" charset="-122"/>
                <a:cs typeface="Times New Roman" pitchFamily="18" charset="0"/>
              </a:rPr>
              <a:t>的存储器，存储器容量扩展</a:t>
            </a:r>
            <a:r>
              <a:rPr lang="zh-CN" altLang="zh-CN" sz="2400" dirty="0" smtClean="0">
                <a:solidFill>
                  <a:srgbClr val="292929"/>
                </a:solidFill>
                <a:latin typeface="Times New Roman" pitchFamily="18" charset="0"/>
                <a:ea typeface="宋体" pitchFamily="2" charset="-122"/>
                <a:cs typeface="Times New Roman" pitchFamily="18" charset="0"/>
              </a:rPr>
              <a:t>连接图</a:t>
            </a:r>
            <a:r>
              <a:rPr lang="zh-CN" altLang="en-US" sz="2400" dirty="0" smtClean="0">
                <a:solidFill>
                  <a:srgbClr val="292929"/>
                </a:solidFill>
                <a:latin typeface="Times New Roman" pitchFamily="18" charset="0"/>
                <a:ea typeface="宋体" pitchFamily="2" charset="-122"/>
                <a:cs typeface="Times New Roman" pitchFamily="18" charset="0"/>
              </a:rPr>
              <a:t>如下</a:t>
            </a:r>
            <a:r>
              <a:rPr lang="zh-CN" altLang="zh-CN" sz="2400" dirty="0" smtClean="0">
                <a:solidFill>
                  <a:srgbClr val="292929"/>
                </a:solidFill>
                <a:latin typeface="Times New Roman" pitchFamily="18" charset="0"/>
                <a:ea typeface="宋体" pitchFamily="2" charset="-122"/>
                <a:cs typeface="Times New Roman" pitchFamily="18" charset="0"/>
              </a:rPr>
              <a:t>，分析</a:t>
            </a:r>
            <a:r>
              <a:rPr lang="zh-CN" altLang="zh-CN" sz="2400" dirty="0">
                <a:solidFill>
                  <a:srgbClr val="292929"/>
                </a:solidFill>
                <a:latin typeface="Times New Roman" pitchFamily="18" charset="0"/>
                <a:ea typeface="宋体" pitchFamily="2" charset="-122"/>
                <a:cs typeface="Times New Roman" pitchFamily="18" charset="0"/>
              </a:rPr>
              <a:t>各存储芯片的寻址范围。</a:t>
            </a:r>
            <a:endParaRPr lang="zh-CN" altLang="en-US" sz="2400" dirty="0">
              <a:solidFill>
                <a:srgbClr val="292929"/>
              </a:solidFill>
              <a:latin typeface="Times New Roman" pitchFamily="18" charset="0"/>
              <a:ea typeface="宋体" pitchFamily="2" charset="-122"/>
              <a:cs typeface="Times New Roman" pitchFamily="18" charset="0"/>
            </a:endParaRPr>
          </a:p>
        </p:txBody>
      </p:sp>
      <p:pic>
        <p:nvPicPr>
          <p:cNvPr id="28673" name="Picture 1" descr="C:\Users\Administrator\AppData\Roaming\Tencent\Users\44194298\QQ\WinTemp\RichOle\SN9AXC70~MZ)]OOH9}0R78B.png"/>
          <p:cNvPicPr>
            <a:picLocks noChangeArrowheads="1"/>
          </p:cNvPicPr>
          <p:nvPr/>
        </p:nvPicPr>
        <p:blipFill>
          <a:blip r:embed="rId2">
            <a:duotone>
              <a:prstClr val="black"/>
              <a:schemeClr val="accent4">
                <a:tint val="45000"/>
                <a:satMod val="400000"/>
              </a:schemeClr>
            </a:duotone>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7803" y="2466472"/>
            <a:ext cx="7904637" cy="3802372"/>
          </a:xfrm>
          <a:prstGeom prst="rect">
            <a:avLst/>
          </a:prstGeom>
          <a:noFill/>
          <a:ln w="28575">
            <a:solidFill>
              <a:srgbClr val="FF0000"/>
            </a:solidFill>
            <a:prstDash val="sysDot"/>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1720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8673"/>
                                        </p:tgtEl>
                                        <p:attrNameLst>
                                          <p:attrName>style.visibility</p:attrName>
                                        </p:attrNameLst>
                                      </p:cBhvr>
                                      <p:to>
                                        <p:strVal val="visible"/>
                                      </p:to>
                                    </p:set>
                                    <p:animEffect transition="in" filter="wipe(right)">
                                      <p:cBhvr>
                                        <p:cTn id="7" dur="1000"/>
                                        <p:tgtEl>
                                          <p:spTgt spid="286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186298"/>
            <a:ext cx="877163" cy="461665"/>
          </a:xfrm>
          <a:noFill/>
        </p:spPr>
        <p:txBody>
          <a:bodyPr vert="horz" wrap="none" lIns="91440" tIns="45720" rIns="91440" bIns="45720" rtlCol="0" anchor="ctr" anchorCtr="0">
            <a:spAutoFit/>
          </a:bodyPr>
          <a:lstStyle/>
          <a:p>
            <a:pPr algn="l"/>
            <a:r>
              <a:rPr lang="zh-CN" altLang="zh-CN" sz="2400" b="0" kern="1200" spc="0" baseline="0" dirty="0" smtClean="0">
                <a:solidFill>
                  <a:srgbClr val="002060"/>
                </a:solidFill>
                <a:effectLst/>
                <a:latin typeface="黑体" pitchFamily="49" charset="-122"/>
                <a:ea typeface="黑体" pitchFamily="49" charset="-122"/>
                <a:cs typeface="Times New Roman" pitchFamily="18" charset="0"/>
              </a:rPr>
              <a:t>【例</a:t>
            </a:r>
            <a:r>
              <a:rPr lang="en-US" altLang="zh-CN" sz="2400" b="0" kern="1200" spc="0" baseline="0" dirty="0" smtClean="0">
                <a:solidFill>
                  <a:srgbClr val="002060"/>
                </a:solidFill>
                <a:effectLst/>
                <a:latin typeface="黑体" pitchFamily="49" charset="-122"/>
                <a:ea typeface="黑体" pitchFamily="49" charset="-122"/>
                <a:cs typeface="Times New Roman" pitchFamily="18" charset="0"/>
              </a:rPr>
              <a:t>3.2</a:t>
            </a:r>
            <a:r>
              <a:rPr lang="zh-CN" altLang="zh-CN" sz="2400" b="0" kern="1200" spc="0" baseline="0" dirty="0" smtClean="0">
                <a:solidFill>
                  <a:srgbClr val="002060"/>
                </a:solidFill>
                <a:effectLst/>
                <a:latin typeface="黑体" pitchFamily="49" charset="-122"/>
                <a:ea typeface="黑体" pitchFamily="49" charset="-122"/>
                <a:cs typeface="Times New Roman" pitchFamily="18" charset="0"/>
              </a:rPr>
              <a:t>】</a:t>
            </a:r>
            <a:endParaRPr lang="zh-CN" altLang="en-US" sz="2400" b="0" spc="0" baseline="0" dirty="0">
              <a:solidFill>
                <a:schemeClr val="tx1"/>
              </a:solidFill>
              <a:latin typeface="黑体" pitchFamily="49" charset="-122"/>
              <a:ea typeface="黑体" pitchFamily="49" charset="-122"/>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3.4.2  </a:t>
            </a:r>
            <a:r>
              <a:rPr lang="zh-CN" altLang="zh-CN" dirty="0" smtClean="0"/>
              <a:t>存储器的容量扩展</a:t>
            </a:r>
            <a:endParaRPr lang="zh-CN" altLang="en-US" dirty="0"/>
          </a:p>
        </p:txBody>
      </p:sp>
      <p:sp>
        <p:nvSpPr>
          <p:cNvPr id="221" name="Rectangle 225"/>
          <p:cNvSpPr>
            <a:spLocks noChangeArrowheads="1"/>
          </p:cNvSpPr>
          <p:nvPr/>
        </p:nvSpPr>
        <p:spPr bwMode="auto">
          <a:xfrm>
            <a:off x="386592" y="1174790"/>
            <a:ext cx="8433882" cy="1190038"/>
          </a:xfrm>
          <a:prstGeom prst="rect">
            <a:avLst/>
          </a:prstGeom>
          <a:noFill/>
          <a:ln w="9525">
            <a:solidFill>
              <a:srgbClr val="CC00CC"/>
            </a:solidFill>
            <a:prstDash val="dash"/>
            <a:miter lim="800000"/>
            <a:headEnd/>
            <a:tailEnd/>
          </a:ln>
          <a:effectLst/>
          <a:extLst/>
        </p:spPr>
        <p:txBody>
          <a:bodyPr/>
          <a:lstStyle/>
          <a:p>
            <a:pPr algn="just"/>
            <a:r>
              <a:rPr lang="zh-CN" altLang="en-US" sz="2400" dirty="0">
                <a:solidFill>
                  <a:srgbClr val="292929"/>
                </a:solidFill>
                <a:latin typeface="Times New Roman" pitchFamily="18" charset="0"/>
                <a:ea typeface="宋体" pitchFamily="2" charset="-122"/>
                <a:cs typeface="Times New Roman" pitchFamily="18" charset="0"/>
              </a:rPr>
              <a:t>　　　</a:t>
            </a:r>
            <a:r>
              <a:rPr lang="zh-CN" altLang="en-US" sz="2400" dirty="0" smtClean="0">
                <a:solidFill>
                  <a:srgbClr val="292929"/>
                </a:solidFill>
                <a:latin typeface="Times New Roman" pitchFamily="18" charset="0"/>
                <a:ea typeface="宋体" pitchFamily="2" charset="-122"/>
                <a:cs typeface="Times New Roman" pitchFamily="18" charset="0"/>
              </a:rPr>
              <a:t>　　</a:t>
            </a:r>
            <a:r>
              <a:rPr lang="zh-CN" altLang="zh-CN" sz="2400" dirty="0" smtClean="0">
                <a:solidFill>
                  <a:srgbClr val="292929"/>
                </a:solidFill>
                <a:latin typeface="Times New Roman" pitchFamily="18" charset="0"/>
                <a:ea typeface="宋体" pitchFamily="2" charset="-122"/>
                <a:cs typeface="Times New Roman" pitchFamily="18" charset="0"/>
              </a:rPr>
              <a:t>使用</a:t>
            </a:r>
            <a:r>
              <a:rPr lang="zh-CN" altLang="zh-CN" sz="2400" dirty="0">
                <a:solidFill>
                  <a:srgbClr val="292929"/>
                </a:solidFill>
                <a:latin typeface="Times New Roman" pitchFamily="18" charset="0"/>
                <a:ea typeface="宋体" pitchFamily="2" charset="-122"/>
                <a:cs typeface="Times New Roman" pitchFamily="18" charset="0"/>
              </a:rPr>
              <a:t>利用</a:t>
            </a:r>
            <a:r>
              <a:rPr lang="en-US" altLang="zh-CN" sz="2400" dirty="0">
                <a:solidFill>
                  <a:srgbClr val="292929"/>
                </a:solidFill>
                <a:latin typeface="Times New Roman" pitchFamily="18" charset="0"/>
                <a:ea typeface="宋体" pitchFamily="2" charset="-122"/>
                <a:cs typeface="Times New Roman" pitchFamily="18" charset="0"/>
              </a:rPr>
              <a:t>74LS138</a:t>
            </a:r>
            <a:r>
              <a:rPr lang="zh-CN" altLang="zh-CN" sz="2400" dirty="0">
                <a:solidFill>
                  <a:srgbClr val="292929"/>
                </a:solidFill>
                <a:latin typeface="Times New Roman" pitchFamily="18" charset="0"/>
                <a:ea typeface="宋体" pitchFamily="2" charset="-122"/>
                <a:cs typeface="Times New Roman" pitchFamily="18" charset="0"/>
              </a:rPr>
              <a:t>作为地址译码器，使用</a:t>
            </a:r>
            <a:r>
              <a:rPr lang="en-US" altLang="zh-CN" sz="2400" dirty="0">
                <a:solidFill>
                  <a:srgbClr val="292929"/>
                </a:solidFill>
                <a:latin typeface="Times New Roman" pitchFamily="18" charset="0"/>
                <a:ea typeface="宋体" pitchFamily="2" charset="-122"/>
                <a:cs typeface="Times New Roman" pitchFamily="18" charset="0"/>
              </a:rPr>
              <a:t>4</a:t>
            </a:r>
            <a:r>
              <a:rPr lang="zh-CN" altLang="zh-CN" sz="2400" dirty="0">
                <a:solidFill>
                  <a:srgbClr val="292929"/>
                </a:solidFill>
                <a:latin typeface="Times New Roman" pitchFamily="18" charset="0"/>
                <a:ea typeface="宋体" pitchFamily="2" charset="-122"/>
                <a:cs typeface="Times New Roman" pitchFamily="18" charset="0"/>
              </a:rPr>
              <a:t>片</a:t>
            </a:r>
            <a:r>
              <a:rPr lang="en-US" altLang="zh-CN" sz="2400" dirty="0">
                <a:solidFill>
                  <a:srgbClr val="292929"/>
                </a:solidFill>
                <a:latin typeface="Times New Roman" pitchFamily="18" charset="0"/>
                <a:ea typeface="宋体" pitchFamily="2" charset="-122"/>
                <a:cs typeface="Times New Roman" pitchFamily="18" charset="0"/>
              </a:rPr>
              <a:t>6116</a:t>
            </a:r>
            <a:r>
              <a:rPr lang="zh-CN" altLang="zh-CN" sz="2400" dirty="0">
                <a:solidFill>
                  <a:srgbClr val="292929"/>
                </a:solidFill>
                <a:latin typeface="Times New Roman" pitchFamily="18" charset="0"/>
                <a:ea typeface="宋体" pitchFamily="2" charset="-122"/>
                <a:cs typeface="Times New Roman" pitchFamily="18" charset="0"/>
              </a:rPr>
              <a:t>（</a:t>
            </a:r>
            <a:r>
              <a:rPr lang="en-US" altLang="zh-CN" sz="2400" dirty="0">
                <a:solidFill>
                  <a:srgbClr val="292929"/>
                </a:solidFill>
                <a:latin typeface="Times New Roman" pitchFamily="18" charset="0"/>
                <a:ea typeface="宋体" pitchFamily="2" charset="-122"/>
                <a:cs typeface="Times New Roman" pitchFamily="18" charset="0"/>
              </a:rPr>
              <a:t>2K</a:t>
            </a:r>
            <a:r>
              <a:rPr lang="zh-CN" altLang="zh-CN" sz="2400" dirty="0">
                <a:solidFill>
                  <a:srgbClr val="292929"/>
                </a:solidFill>
                <a:latin typeface="Times New Roman" pitchFamily="18" charset="0"/>
                <a:ea typeface="宋体" pitchFamily="2" charset="-122"/>
                <a:cs typeface="Times New Roman" pitchFamily="18" charset="0"/>
              </a:rPr>
              <a:t>×</a:t>
            </a:r>
            <a:r>
              <a:rPr lang="en-US" altLang="zh-CN" sz="2400" dirty="0">
                <a:solidFill>
                  <a:srgbClr val="292929"/>
                </a:solidFill>
                <a:latin typeface="Times New Roman" pitchFamily="18" charset="0"/>
                <a:ea typeface="宋体" pitchFamily="2" charset="-122"/>
                <a:cs typeface="Times New Roman" pitchFamily="18" charset="0"/>
              </a:rPr>
              <a:t>8</a:t>
            </a:r>
            <a:r>
              <a:rPr lang="zh-CN" altLang="zh-CN" sz="2400" dirty="0">
                <a:solidFill>
                  <a:srgbClr val="292929"/>
                </a:solidFill>
                <a:latin typeface="Times New Roman" pitchFamily="18" charset="0"/>
                <a:ea typeface="宋体" pitchFamily="2" charset="-122"/>
                <a:cs typeface="Times New Roman" pitchFamily="18" charset="0"/>
              </a:rPr>
              <a:t>位）存储芯片组成</a:t>
            </a:r>
            <a:r>
              <a:rPr lang="en-US" altLang="zh-CN" sz="2400" dirty="0">
                <a:solidFill>
                  <a:srgbClr val="292929"/>
                </a:solidFill>
                <a:latin typeface="Times New Roman" pitchFamily="18" charset="0"/>
                <a:ea typeface="宋体" pitchFamily="2" charset="-122"/>
                <a:cs typeface="Times New Roman" pitchFamily="18" charset="0"/>
              </a:rPr>
              <a:t>8KB</a:t>
            </a:r>
            <a:r>
              <a:rPr lang="zh-CN" altLang="zh-CN" sz="2400" dirty="0">
                <a:solidFill>
                  <a:srgbClr val="292929"/>
                </a:solidFill>
                <a:latin typeface="Times New Roman" pitchFamily="18" charset="0"/>
                <a:ea typeface="宋体" pitchFamily="2" charset="-122"/>
                <a:cs typeface="Times New Roman" pitchFamily="18" charset="0"/>
              </a:rPr>
              <a:t>的存储器，存储器容量扩展</a:t>
            </a:r>
            <a:r>
              <a:rPr lang="zh-CN" altLang="zh-CN" sz="2400" dirty="0" smtClean="0">
                <a:solidFill>
                  <a:srgbClr val="292929"/>
                </a:solidFill>
                <a:latin typeface="Times New Roman" pitchFamily="18" charset="0"/>
                <a:ea typeface="宋体" pitchFamily="2" charset="-122"/>
                <a:cs typeface="Times New Roman" pitchFamily="18" charset="0"/>
              </a:rPr>
              <a:t>连接图</a:t>
            </a:r>
            <a:r>
              <a:rPr lang="zh-CN" altLang="en-US" sz="2400" dirty="0" smtClean="0">
                <a:solidFill>
                  <a:srgbClr val="292929"/>
                </a:solidFill>
                <a:latin typeface="Times New Roman" pitchFamily="18" charset="0"/>
                <a:ea typeface="宋体" pitchFamily="2" charset="-122"/>
                <a:cs typeface="Times New Roman" pitchFamily="18" charset="0"/>
              </a:rPr>
              <a:t>如下</a:t>
            </a:r>
            <a:r>
              <a:rPr lang="zh-CN" altLang="zh-CN" sz="2400" dirty="0" smtClean="0">
                <a:solidFill>
                  <a:srgbClr val="292929"/>
                </a:solidFill>
                <a:latin typeface="Times New Roman" pitchFamily="18" charset="0"/>
                <a:ea typeface="宋体" pitchFamily="2" charset="-122"/>
                <a:cs typeface="Times New Roman" pitchFamily="18" charset="0"/>
              </a:rPr>
              <a:t>，分析</a:t>
            </a:r>
            <a:r>
              <a:rPr lang="zh-CN" altLang="zh-CN" sz="2400" dirty="0">
                <a:solidFill>
                  <a:srgbClr val="292929"/>
                </a:solidFill>
                <a:latin typeface="Times New Roman" pitchFamily="18" charset="0"/>
                <a:ea typeface="宋体" pitchFamily="2" charset="-122"/>
                <a:cs typeface="Times New Roman" pitchFamily="18" charset="0"/>
              </a:rPr>
              <a:t>各存储芯片的寻址范围。</a:t>
            </a:r>
            <a:endParaRPr lang="zh-CN" altLang="en-US" sz="2400" dirty="0">
              <a:solidFill>
                <a:srgbClr val="292929"/>
              </a:solidFill>
              <a:latin typeface="Times New Roman" pitchFamily="18" charset="0"/>
              <a:ea typeface="宋体" pitchFamily="2" charset="-122"/>
              <a:cs typeface="Times New Roman"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4293046170"/>
              </p:ext>
            </p:extLst>
          </p:nvPr>
        </p:nvGraphicFramePr>
        <p:xfrm>
          <a:off x="427068" y="2868702"/>
          <a:ext cx="8289864" cy="3456079"/>
        </p:xfrm>
        <a:graphic>
          <a:graphicData uri="http://schemas.openxmlformats.org/drawingml/2006/table">
            <a:tbl>
              <a:tblPr>
                <a:tableStyleId>{5C22544A-7EE6-4342-B048-85BDC9FD1C3A}</a:tableStyleId>
              </a:tblPr>
              <a:tblGrid>
                <a:gridCol w="1305088"/>
                <a:gridCol w="1004223"/>
                <a:gridCol w="867985"/>
                <a:gridCol w="3312368"/>
                <a:gridCol w="1800200"/>
              </a:tblGrid>
              <a:tr h="675000">
                <a:tc>
                  <a:txBody>
                    <a:bodyPr/>
                    <a:lstStyle/>
                    <a:p>
                      <a:pPr algn="r">
                        <a:lnSpc>
                          <a:spcPts val="1200"/>
                        </a:lnSpc>
                        <a:spcBef>
                          <a:spcPts val="250"/>
                        </a:spcBef>
                        <a:spcAft>
                          <a:spcPts val="250"/>
                        </a:spcAft>
                      </a:pPr>
                      <a:r>
                        <a:rPr lang="zh-CN" sz="1600" kern="100" spc="-100" baseline="0" dirty="0" smtClean="0">
                          <a:effectLst/>
                          <a:latin typeface="Times New Roman" pitchFamily="18" charset="0"/>
                          <a:ea typeface="宋体" pitchFamily="2" charset="-122"/>
                          <a:cs typeface="Times New Roman" pitchFamily="18" charset="0"/>
                        </a:rPr>
                        <a:t>地址范围</a:t>
                      </a:r>
                      <a:endParaRPr lang="en-US" altLang="zh-CN" sz="1600" kern="100" spc="-100" baseline="0" dirty="0" smtClean="0">
                        <a:effectLst/>
                        <a:latin typeface="Times New Roman" pitchFamily="18" charset="0"/>
                        <a:ea typeface="宋体" pitchFamily="2" charset="-122"/>
                        <a:cs typeface="Times New Roman" pitchFamily="18" charset="0"/>
                      </a:endParaRPr>
                    </a:p>
                    <a:p>
                      <a:pPr algn="l">
                        <a:lnSpc>
                          <a:spcPts val="1200"/>
                        </a:lnSpc>
                        <a:spcBef>
                          <a:spcPts val="250"/>
                        </a:spcBef>
                        <a:spcAft>
                          <a:spcPts val="250"/>
                        </a:spcAft>
                      </a:pPr>
                      <a:r>
                        <a:rPr lang="en-US" altLang="zh-CN" sz="1600" kern="100" spc="-100" baseline="0" dirty="0" smtClean="0">
                          <a:effectLst/>
                          <a:latin typeface="Times New Roman" pitchFamily="18" charset="0"/>
                          <a:ea typeface="宋体" pitchFamily="2" charset="-122"/>
                          <a:cs typeface="Times New Roman" pitchFamily="18" charset="0"/>
                        </a:rPr>
                        <a:t>  </a:t>
                      </a:r>
                      <a:r>
                        <a:rPr lang="zh-CN" altLang="zh-CN" sz="1600" kern="100" spc="-100" baseline="0" dirty="0" smtClean="0">
                          <a:effectLst/>
                          <a:latin typeface="Times New Roman" pitchFamily="18" charset="0"/>
                          <a:ea typeface="宋体" pitchFamily="2" charset="-122"/>
                          <a:cs typeface="Times New Roman" pitchFamily="18" charset="0"/>
                        </a:rPr>
                        <a:t>芯片</a:t>
                      </a:r>
                      <a:endParaRPr lang="zh-CN" sz="1600" kern="100" spc="-100" baseline="0" dirty="0">
                        <a:effectLst/>
                        <a:latin typeface="Times New Roman" pitchFamily="18" charset="0"/>
                        <a:ea typeface="宋体" pitchFamily="2" charset="-122"/>
                        <a:cs typeface="Times New Roman" pitchFamily="18" charset="0"/>
                      </a:endParaRPr>
                    </a:p>
                  </a:txBody>
                  <a:tcPr marL="0" marR="0" marT="0" marB="0" anchor="ctr">
                    <a:lnL w="12700" cap="flat" cmpd="sng" algn="ctr">
                      <a:solidFill>
                        <a:srgbClr val="CC00CC"/>
                      </a:solidFill>
                      <a:prstDash val="sysDash"/>
                      <a:round/>
                      <a:headEnd type="none" w="med" len="med"/>
                      <a:tailEnd type="none" w="med" len="med"/>
                    </a:lnL>
                    <a:lnT w="12700" cap="flat" cmpd="sng" algn="ctr">
                      <a:solidFill>
                        <a:srgbClr val="CC00CC"/>
                      </a:solidFill>
                      <a:prstDash val="sysDash"/>
                      <a:round/>
                      <a:headEnd type="none" w="med" len="med"/>
                      <a:tailEnd type="none" w="med" len="med"/>
                    </a:lnT>
                    <a:solidFill>
                      <a:srgbClr val="E1E1FF">
                        <a:alpha val="50196"/>
                      </a:srgbClr>
                    </a:solidFill>
                  </a:tcPr>
                </a:tc>
                <a:tc>
                  <a:txBody>
                    <a:bodyPr/>
                    <a:lstStyle/>
                    <a:p>
                      <a:pPr algn="ctr">
                        <a:lnSpc>
                          <a:spcPts val="1200"/>
                        </a:lnSpc>
                        <a:spcBef>
                          <a:spcPts val="250"/>
                        </a:spcBef>
                        <a:spcAft>
                          <a:spcPts val="250"/>
                        </a:spcAft>
                      </a:pPr>
                      <a:r>
                        <a:rPr lang="en-US" sz="1800" kern="100" spc="-100" baseline="0" dirty="0" smtClean="0">
                          <a:effectLst/>
                          <a:latin typeface="Times New Roman" pitchFamily="18" charset="0"/>
                          <a:ea typeface="宋体" pitchFamily="2" charset="-122"/>
                          <a:cs typeface="Times New Roman" pitchFamily="18" charset="0"/>
                        </a:rPr>
                        <a:t>A19</a:t>
                      </a:r>
                      <a:r>
                        <a:rPr lang="en-US" altLang="zh-CN" sz="1800" kern="100" spc="-100" baseline="0" dirty="0" smtClean="0">
                          <a:effectLst/>
                          <a:latin typeface="Times New Roman" pitchFamily="18" charset="0"/>
                          <a:ea typeface="宋体" pitchFamily="2" charset="-122"/>
                          <a:cs typeface="Times New Roman" pitchFamily="18" charset="0"/>
                        </a:rPr>
                        <a:t>~</a:t>
                      </a:r>
                      <a:r>
                        <a:rPr lang="en-US" sz="1800" kern="100" spc="-100" baseline="0" dirty="0" smtClean="0">
                          <a:effectLst/>
                          <a:latin typeface="Times New Roman" pitchFamily="18" charset="0"/>
                          <a:ea typeface="宋体" pitchFamily="2" charset="-122"/>
                          <a:cs typeface="Times New Roman" pitchFamily="18" charset="0"/>
                        </a:rPr>
                        <a:t>A13</a:t>
                      </a:r>
                      <a:endParaRPr lang="zh-CN" sz="1800" kern="100" spc="-100" baseline="0" dirty="0">
                        <a:effectLst/>
                        <a:latin typeface="Times New Roman" pitchFamily="18" charset="0"/>
                        <a:ea typeface="宋体" pitchFamily="2" charset="-122"/>
                        <a:cs typeface="Times New Roman" pitchFamily="18" charset="0"/>
                      </a:endParaRPr>
                    </a:p>
                  </a:txBody>
                  <a:tcPr marL="0" marR="68580" marT="0" marB="0" anchor="ctr">
                    <a:lnT w="12700" cap="flat" cmpd="sng" algn="ctr">
                      <a:solidFill>
                        <a:srgbClr val="CC00CC"/>
                      </a:solidFill>
                      <a:prstDash val="sysDash"/>
                      <a:round/>
                      <a:headEnd type="none" w="med" len="med"/>
                      <a:tailEnd type="none" w="med" len="med"/>
                    </a:lnT>
                    <a:solidFill>
                      <a:srgbClr val="E1E1FF">
                        <a:alpha val="50196"/>
                      </a:srgbClr>
                    </a:solidFill>
                  </a:tcPr>
                </a:tc>
                <a:tc>
                  <a:txBody>
                    <a:bodyPr/>
                    <a:lstStyle/>
                    <a:p>
                      <a:pPr algn="ctr">
                        <a:lnSpc>
                          <a:spcPts val="1200"/>
                        </a:lnSpc>
                        <a:spcBef>
                          <a:spcPts val="250"/>
                        </a:spcBef>
                        <a:spcAft>
                          <a:spcPts val="250"/>
                        </a:spcAft>
                      </a:pPr>
                      <a:r>
                        <a:rPr lang="en-US" sz="1800" kern="100" spc="-100" baseline="0" dirty="0">
                          <a:effectLst/>
                          <a:latin typeface="Times New Roman" pitchFamily="18" charset="0"/>
                          <a:ea typeface="宋体" pitchFamily="2" charset="-122"/>
                          <a:cs typeface="Times New Roman" pitchFamily="18" charset="0"/>
                        </a:rPr>
                        <a:t>A12 A11</a:t>
                      </a:r>
                      <a:endParaRPr lang="zh-CN" sz="1800" kern="100" spc="-100" baseline="0" dirty="0">
                        <a:effectLst/>
                        <a:latin typeface="Times New Roman" pitchFamily="18" charset="0"/>
                        <a:ea typeface="宋体" pitchFamily="2" charset="-122"/>
                        <a:cs typeface="Times New Roman" pitchFamily="18" charset="0"/>
                      </a:endParaRPr>
                    </a:p>
                  </a:txBody>
                  <a:tcPr marL="0" marR="68580" marT="0" marB="0" anchor="ctr">
                    <a:lnT w="12700" cap="flat" cmpd="sng" algn="ctr">
                      <a:solidFill>
                        <a:srgbClr val="CC00CC"/>
                      </a:solidFill>
                      <a:prstDash val="sysDash"/>
                      <a:round/>
                      <a:headEnd type="none" w="med" len="med"/>
                      <a:tailEnd type="none" w="med" len="med"/>
                    </a:lnT>
                    <a:solidFill>
                      <a:srgbClr val="E1E1FF">
                        <a:alpha val="50196"/>
                      </a:srgbClr>
                    </a:solidFill>
                  </a:tcPr>
                </a:tc>
                <a:tc>
                  <a:txBody>
                    <a:bodyPr/>
                    <a:lstStyle/>
                    <a:p>
                      <a:pPr algn="ctr">
                        <a:lnSpc>
                          <a:spcPts val="1200"/>
                        </a:lnSpc>
                        <a:spcBef>
                          <a:spcPts val="250"/>
                        </a:spcBef>
                        <a:spcAft>
                          <a:spcPts val="250"/>
                        </a:spcAft>
                      </a:pPr>
                      <a:r>
                        <a:rPr lang="en-US" sz="1800" kern="100" spc="-100" baseline="0" dirty="0">
                          <a:effectLst/>
                          <a:latin typeface="Times New Roman" pitchFamily="18" charset="0"/>
                          <a:ea typeface="宋体" pitchFamily="2" charset="-122"/>
                          <a:cs typeface="Times New Roman" pitchFamily="18" charset="0"/>
                        </a:rPr>
                        <a:t>A10 A9 A8 A7 A6 A5 A4 A3 A2 A1 A0</a:t>
                      </a:r>
                      <a:endParaRPr lang="zh-CN" sz="1800" kern="100" spc="-100" baseline="0" dirty="0">
                        <a:effectLst/>
                        <a:latin typeface="Times New Roman" pitchFamily="18" charset="0"/>
                        <a:ea typeface="宋体" pitchFamily="2" charset="-122"/>
                        <a:cs typeface="Times New Roman" pitchFamily="18" charset="0"/>
                      </a:endParaRPr>
                    </a:p>
                  </a:txBody>
                  <a:tcPr marL="0" marR="68580" marT="0" marB="0" anchor="ctr">
                    <a:lnT w="12700" cap="flat" cmpd="sng" algn="ctr">
                      <a:solidFill>
                        <a:srgbClr val="CC00CC"/>
                      </a:solidFill>
                      <a:prstDash val="sysDash"/>
                      <a:round/>
                      <a:headEnd type="none" w="med" len="med"/>
                      <a:tailEnd type="none" w="med" len="med"/>
                    </a:lnT>
                    <a:solidFill>
                      <a:srgbClr val="E1E1FF">
                        <a:alpha val="50196"/>
                      </a:srgbClr>
                    </a:solidFill>
                  </a:tcPr>
                </a:tc>
                <a:tc>
                  <a:txBody>
                    <a:bodyPr/>
                    <a:lstStyle/>
                    <a:p>
                      <a:pPr algn="ctr">
                        <a:lnSpc>
                          <a:spcPts val="1200"/>
                        </a:lnSpc>
                        <a:spcBef>
                          <a:spcPts val="250"/>
                        </a:spcBef>
                        <a:spcAft>
                          <a:spcPts val="250"/>
                        </a:spcAft>
                      </a:pPr>
                      <a:r>
                        <a:rPr lang="zh-CN" sz="1800" kern="100" dirty="0">
                          <a:effectLst/>
                          <a:latin typeface="Times New Roman" pitchFamily="18" charset="0"/>
                          <a:ea typeface="宋体" pitchFamily="2" charset="-122"/>
                          <a:cs typeface="Times New Roman" pitchFamily="18" charset="0"/>
                        </a:rPr>
                        <a:t>寻址空间</a:t>
                      </a:r>
                    </a:p>
                  </a:txBody>
                  <a:tcPr marL="0" marR="68580" marT="0" marB="0" anchor="ctr">
                    <a:lnR w="12700" cap="flat" cmpd="sng" algn="ctr">
                      <a:solidFill>
                        <a:srgbClr val="CC00CC"/>
                      </a:solidFill>
                      <a:prstDash val="sysDash"/>
                      <a:round/>
                      <a:headEnd type="none" w="med" len="med"/>
                      <a:tailEnd type="none" w="med" len="med"/>
                    </a:lnR>
                    <a:lnT w="12700" cap="flat" cmpd="sng" algn="ctr">
                      <a:solidFill>
                        <a:srgbClr val="CC00CC"/>
                      </a:solidFill>
                      <a:prstDash val="sysDash"/>
                      <a:round/>
                      <a:headEnd type="none" w="med" len="med"/>
                      <a:tailEnd type="none" w="med" len="med"/>
                    </a:lnT>
                    <a:solidFill>
                      <a:srgbClr val="E1E1FF">
                        <a:alpha val="50196"/>
                      </a:srgbClr>
                    </a:solidFill>
                  </a:tcPr>
                </a:tc>
              </a:tr>
              <a:tr h="696150">
                <a:tc>
                  <a:txBody>
                    <a:bodyPr/>
                    <a:lstStyle/>
                    <a:p>
                      <a:pPr algn="ctr">
                        <a:lnSpc>
                          <a:spcPts val="1200"/>
                        </a:lnSpc>
                        <a:spcBef>
                          <a:spcPts val="200"/>
                        </a:spcBef>
                        <a:spcAft>
                          <a:spcPts val="200"/>
                        </a:spcAft>
                      </a:pPr>
                      <a:r>
                        <a:rPr lang="zh-CN" sz="1800" dirty="0" smtClean="0">
                          <a:effectLst/>
                          <a:latin typeface="Times New Roman" pitchFamily="18" charset="0"/>
                          <a:ea typeface="宋体" pitchFamily="2" charset="-122"/>
                          <a:cs typeface="Times New Roman" pitchFamily="18" charset="0"/>
                        </a:rPr>
                        <a:t>（</a:t>
                      </a:r>
                      <a:r>
                        <a:rPr lang="en-US" sz="1800" dirty="0">
                          <a:effectLst/>
                          <a:latin typeface="Times New Roman" pitchFamily="18" charset="0"/>
                          <a:ea typeface="宋体" pitchFamily="2" charset="-122"/>
                          <a:cs typeface="Times New Roman" pitchFamily="18" charset="0"/>
                        </a:rPr>
                        <a:t>1</a:t>
                      </a:r>
                      <a:r>
                        <a:rPr lang="zh-CN" sz="1800" dirty="0">
                          <a:effectLst/>
                          <a:latin typeface="Times New Roman" pitchFamily="18" charset="0"/>
                          <a:ea typeface="宋体" pitchFamily="2" charset="-122"/>
                          <a:cs typeface="Times New Roman" pitchFamily="18" charset="0"/>
                        </a:rPr>
                        <a:t>）</a:t>
                      </a:r>
                    </a:p>
                  </a:txBody>
                  <a:tcPr marL="0" marR="68580" marT="0" marB="0" anchor="ctr">
                    <a:lnL w="12700" cap="flat" cmpd="sng" algn="ctr">
                      <a:solidFill>
                        <a:srgbClr val="CC00CC"/>
                      </a:solidFill>
                      <a:prstDash val="sysDash"/>
                      <a:round/>
                      <a:headEnd type="none" w="med" len="med"/>
                      <a:tailEnd type="none" w="med" len="med"/>
                    </a:lnL>
                    <a:solidFill>
                      <a:srgbClr val="F5F5F5"/>
                    </a:solidFill>
                  </a:tcPr>
                </a:tc>
                <a:tc>
                  <a:txBody>
                    <a:bodyPr/>
                    <a:lstStyle/>
                    <a:p>
                      <a:pPr algn="r">
                        <a:lnSpc>
                          <a:spcPts val="1200"/>
                        </a:lnSpc>
                        <a:spcBef>
                          <a:spcPts val="200"/>
                        </a:spcBef>
                        <a:spcAft>
                          <a:spcPts val="200"/>
                        </a:spcAft>
                      </a:pPr>
                      <a:r>
                        <a:rPr lang="en-US" sz="1800" spc="100" dirty="0">
                          <a:effectLst/>
                          <a:latin typeface="Times New Roman" pitchFamily="18" charset="0"/>
                          <a:ea typeface="宋体" pitchFamily="2" charset="-122"/>
                          <a:cs typeface="Times New Roman" pitchFamily="18" charset="0"/>
                        </a:rPr>
                        <a:t>0000000</a:t>
                      </a:r>
                      <a:endParaRPr lang="zh-CN" sz="1800" dirty="0">
                        <a:effectLst/>
                        <a:latin typeface="Times New Roman" pitchFamily="18" charset="0"/>
                        <a:ea typeface="宋体" pitchFamily="2" charset="-122"/>
                        <a:cs typeface="Times New Roman" pitchFamily="18" charset="0"/>
                      </a:endParaRPr>
                    </a:p>
                  </a:txBody>
                  <a:tcPr marL="0" marR="68580" marT="0" marB="0" anchor="ctr">
                    <a:solidFill>
                      <a:srgbClr val="F5F5F5"/>
                    </a:solidFill>
                  </a:tcPr>
                </a:tc>
                <a:tc>
                  <a:txBody>
                    <a:bodyPr/>
                    <a:lstStyle/>
                    <a:p>
                      <a:pPr algn="ctr">
                        <a:lnSpc>
                          <a:spcPts val="1200"/>
                        </a:lnSpc>
                        <a:spcBef>
                          <a:spcPts val="200"/>
                        </a:spcBef>
                        <a:spcAft>
                          <a:spcPts val="200"/>
                        </a:spcAft>
                      </a:pPr>
                      <a:r>
                        <a:rPr lang="en-US" sz="1800" dirty="0">
                          <a:effectLst/>
                          <a:latin typeface="Times New Roman" pitchFamily="18" charset="0"/>
                          <a:ea typeface="宋体" pitchFamily="2" charset="-122"/>
                          <a:cs typeface="Times New Roman" pitchFamily="18" charset="0"/>
                        </a:rPr>
                        <a:t>0   0</a:t>
                      </a:r>
                      <a:endParaRPr lang="zh-CN" sz="1800" dirty="0">
                        <a:effectLst/>
                        <a:latin typeface="Times New Roman" pitchFamily="18" charset="0"/>
                        <a:ea typeface="宋体" pitchFamily="2" charset="-122"/>
                        <a:cs typeface="Times New Roman" pitchFamily="18" charset="0"/>
                      </a:endParaRPr>
                    </a:p>
                  </a:txBody>
                  <a:tcPr marL="0" marR="68580" marT="0" marB="0" anchor="ctr">
                    <a:solidFill>
                      <a:srgbClr val="F5F5F5"/>
                    </a:solidFill>
                  </a:tcPr>
                </a:tc>
                <a:tc>
                  <a:txBody>
                    <a:bodyPr/>
                    <a:lstStyle/>
                    <a:p>
                      <a:pPr algn="ctr">
                        <a:lnSpc>
                          <a:spcPts val="1200"/>
                        </a:lnSpc>
                        <a:spcBef>
                          <a:spcPts val="200"/>
                        </a:spcBef>
                        <a:spcAft>
                          <a:spcPts val="200"/>
                        </a:spcAft>
                      </a:pPr>
                      <a:r>
                        <a:rPr lang="en-US" sz="1800" dirty="0">
                          <a:effectLst/>
                          <a:latin typeface="Times New Roman" pitchFamily="18" charset="0"/>
                          <a:ea typeface="宋体" pitchFamily="2" charset="-122"/>
                          <a:cs typeface="Times New Roman" pitchFamily="18" charset="0"/>
                        </a:rPr>
                        <a:t>0  0  0  0  0  0  0  0  0  0  0</a:t>
                      </a:r>
                      <a:endParaRPr lang="zh-CN" sz="1800" dirty="0">
                        <a:effectLst/>
                        <a:latin typeface="Times New Roman" pitchFamily="18" charset="0"/>
                        <a:ea typeface="宋体" pitchFamily="2" charset="-122"/>
                        <a:cs typeface="Times New Roman" pitchFamily="18" charset="0"/>
                      </a:endParaRPr>
                    </a:p>
                    <a:p>
                      <a:pPr marL="0" indent="432000" algn="l" defTabSz="914400" rtl="0" eaLnBrk="1" latinLnBrk="0" hangingPunct="1">
                        <a:lnSpc>
                          <a:spcPts val="500"/>
                        </a:lnSpc>
                        <a:spcBef>
                          <a:spcPts val="0"/>
                        </a:spcBef>
                        <a:spcAft>
                          <a:spcPts val="400"/>
                        </a:spcAft>
                      </a:pPr>
                      <a:r>
                        <a:rPr lang="zh-CN" sz="1800" kern="1200" dirty="0">
                          <a:solidFill>
                            <a:schemeClr val="dk1"/>
                          </a:solidFill>
                          <a:effectLst/>
                          <a:latin typeface="Times New Roman" pitchFamily="18" charset="0"/>
                          <a:ea typeface="宋体" pitchFamily="2" charset="-122"/>
                          <a:cs typeface="Times New Roman" pitchFamily="18" charset="0"/>
                        </a:rPr>
                        <a:t>……</a:t>
                      </a:r>
                    </a:p>
                    <a:p>
                      <a:pPr algn="ctr">
                        <a:lnSpc>
                          <a:spcPts val="1200"/>
                        </a:lnSpc>
                        <a:spcBef>
                          <a:spcPts val="200"/>
                        </a:spcBef>
                        <a:spcAft>
                          <a:spcPts val="200"/>
                        </a:spcAft>
                      </a:pPr>
                      <a:r>
                        <a:rPr lang="en-US" sz="1800" dirty="0">
                          <a:effectLst/>
                          <a:latin typeface="Times New Roman" pitchFamily="18" charset="0"/>
                          <a:ea typeface="宋体" pitchFamily="2" charset="-122"/>
                          <a:cs typeface="Times New Roman" pitchFamily="18" charset="0"/>
                        </a:rPr>
                        <a:t>1  1  1  1  1  1  1  1  1  1  1</a:t>
                      </a:r>
                      <a:endParaRPr lang="zh-CN" sz="1800" dirty="0">
                        <a:effectLst/>
                        <a:latin typeface="Times New Roman" pitchFamily="18" charset="0"/>
                        <a:ea typeface="宋体" pitchFamily="2" charset="-122"/>
                        <a:cs typeface="Times New Roman" pitchFamily="18" charset="0"/>
                      </a:endParaRPr>
                    </a:p>
                  </a:txBody>
                  <a:tcPr marL="0" marR="68580" marT="0" marB="0" anchor="ctr">
                    <a:solidFill>
                      <a:srgbClr val="F5F5F5"/>
                    </a:solidFill>
                  </a:tcPr>
                </a:tc>
                <a:tc>
                  <a:txBody>
                    <a:bodyPr/>
                    <a:lstStyle/>
                    <a:p>
                      <a:pPr algn="ctr">
                        <a:lnSpc>
                          <a:spcPts val="1200"/>
                        </a:lnSpc>
                        <a:spcBef>
                          <a:spcPts val="200"/>
                        </a:spcBef>
                        <a:spcAft>
                          <a:spcPts val="200"/>
                        </a:spcAft>
                      </a:pPr>
                      <a:r>
                        <a:rPr lang="en-US" sz="1800" dirty="0" smtClean="0">
                          <a:effectLst/>
                          <a:latin typeface="Times New Roman" pitchFamily="18" charset="0"/>
                          <a:ea typeface="宋体" pitchFamily="2" charset="-122"/>
                          <a:cs typeface="Times New Roman" pitchFamily="18" charset="0"/>
                        </a:rPr>
                        <a:t>00000H~007FFH</a:t>
                      </a:r>
                      <a:endParaRPr lang="zh-CN" sz="1800" dirty="0">
                        <a:effectLst/>
                        <a:latin typeface="Times New Roman" pitchFamily="18" charset="0"/>
                        <a:ea typeface="宋体" pitchFamily="2" charset="-122"/>
                        <a:cs typeface="Times New Roman" pitchFamily="18" charset="0"/>
                      </a:endParaRPr>
                    </a:p>
                  </a:txBody>
                  <a:tcPr marL="0" marR="68580" marT="0" marB="0" anchor="ctr">
                    <a:lnR w="12700" cap="flat" cmpd="sng" algn="ctr">
                      <a:solidFill>
                        <a:srgbClr val="CC00CC"/>
                      </a:solidFill>
                      <a:prstDash val="sysDash"/>
                      <a:round/>
                      <a:headEnd type="none" w="med" len="med"/>
                      <a:tailEnd type="none" w="med" len="med"/>
                    </a:lnR>
                    <a:solidFill>
                      <a:srgbClr val="F5F5F5"/>
                    </a:solidFill>
                  </a:tcPr>
                </a:tc>
              </a:tr>
              <a:tr h="695270">
                <a:tc>
                  <a:txBody>
                    <a:bodyPr/>
                    <a:lstStyle/>
                    <a:p>
                      <a:pPr algn="ctr">
                        <a:lnSpc>
                          <a:spcPts val="1200"/>
                        </a:lnSpc>
                        <a:spcBef>
                          <a:spcPts val="200"/>
                        </a:spcBef>
                        <a:spcAft>
                          <a:spcPts val="200"/>
                        </a:spcAft>
                      </a:pPr>
                      <a:r>
                        <a:rPr lang="zh-CN" sz="1800" dirty="0" smtClean="0">
                          <a:effectLst/>
                          <a:latin typeface="Times New Roman" pitchFamily="18" charset="0"/>
                          <a:ea typeface="宋体" pitchFamily="2" charset="-122"/>
                          <a:cs typeface="Times New Roman" pitchFamily="18" charset="0"/>
                        </a:rPr>
                        <a:t>（</a:t>
                      </a:r>
                      <a:r>
                        <a:rPr lang="en-US" sz="1800" dirty="0">
                          <a:effectLst/>
                          <a:latin typeface="Times New Roman" pitchFamily="18" charset="0"/>
                          <a:ea typeface="宋体" pitchFamily="2" charset="-122"/>
                          <a:cs typeface="Times New Roman" pitchFamily="18" charset="0"/>
                        </a:rPr>
                        <a:t>2</a:t>
                      </a:r>
                      <a:r>
                        <a:rPr lang="zh-CN" sz="1800" dirty="0">
                          <a:effectLst/>
                          <a:latin typeface="Times New Roman" pitchFamily="18" charset="0"/>
                          <a:ea typeface="宋体" pitchFamily="2" charset="-122"/>
                          <a:cs typeface="Times New Roman" pitchFamily="18" charset="0"/>
                        </a:rPr>
                        <a:t>）</a:t>
                      </a:r>
                    </a:p>
                  </a:txBody>
                  <a:tcPr marL="0" marR="68580" marT="0" marB="0" anchor="ctr">
                    <a:lnL w="12700" cap="flat" cmpd="sng" algn="ctr">
                      <a:solidFill>
                        <a:srgbClr val="CC00CC"/>
                      </a:solidFill>
                      <a:prstDash val="sysDash"/>
                      <a:round/>
                      <a:headEnd type="none" w="med" len="med"/>
                      <a:tailEnd type="none" w="med" len="med"/>
                    </a:lnL>
                    <a:solidFill>
                      <a:srgbClr val="E1E1FF"/>
                    </a:solidFill>
                  </a:tcPr>
                </a:tc>
                <a:tc>
                  <a:txBody>
                    <a:bodyPr/>
                    <a:lstStyle/>
                    <a:p>
                      <a:pPr marL="0" marR="0" indent="0" algn="r" defTabSz="914400" rtl="0" eaLnBrk="1" fontAlgn="auto" latinLnBrk="0" hangingPunct="1">
                        <a:lnSpc>
                          <a:spcPts val="1200"/>
                        </a:lnSpc>
                        <a:spcBef>
                          <a:spcPts val="200"/>
                        </a:spcBef>
                        <a:spcAft>
                          <a:spcPts val="200"/>
                        </a:spcAft>
                        <a:buClrTx/>
                        <a:buSzTx/>
                        <a:buFontTx/>
                        <a:buNone/>
                        <a:tabLst/>
                        <a:defRPr/>
                      </a:pPr>
                      <a:r>
                        <a:rPr lang="en-US" altLang="zh-CN" sz="1800" spc="100" dirty="0" smtClean="0">
                          <a:effectLst/>
                          <a:latin typeface="Times New Roman" pitchFamily="18" charset="0"/>
                          <a:ea typeface="宋体" pitchFamily="2" charset="-122"/>
                          <a:cs typeface="Times New Roman" pitchFamily="18" charset="0"/>
                        </a:rPr>
                        <a:t>0000000</a:t>
                      </a:r>
                      <a:endParaRPr lang="zh-CN" sz="1800" dirty="0">
                        <a:effectLst/>
                        <a:latin typeface="Times New Roman" pitchFamily="18" charset="0"/>
                        <a:ea typeface="宋体" pitchFamily="2" charset="-122"/>
                        <a:cs typeface="Times New Roman" pitchFamily="18" charset="0"/>
                      </a:endParaRPr>
                    </a:p>
                  </a:txBody>
                  <a:tcPr marL="0" marR="68580" marT="0" marB="0" anchor="ctr">
                    <a:solidFill>
                      <a:srgbClr val="E1E1FF"/>
                    </a:solidFill>
                  </a:tcPr>
                </a:tc>
                <a:tc>
                  <a:txBody>
                    <a:bodyPr/>
                    <a:lstStyle/>
                    <a:p>
                      <a:pPr algn="ctr">
                        <a:lnSpc>
                          <a:spcPts val="1200"/>
                        </a:lnSpc>
                        <a:spcBef>
                          <a:spcPts val="200"/>
                        </a:spcBef>
                        <a:spcAft>
                          <a:spcPts val="200"/>
                        </a:spcAft>
                      </a:pPr>
                      <a:r>
                        <a:rPr lang="en-US" sz="1800" dirty="0">
                          <a:effectLst/>
                          <a:latin typeface="Times New Roman" pitchFamily="18" charset="0"/>
                          <a:ea typeface="宋体" pitchFamily="2" charset="-122"/>
                          <a:cs typeface="Times New Roman" pitchFamily="18" charset="0"/>
                        </a:rPr>
                        <a:t>0   1</a:t>
                      </a:r>
                      <a:endParaRPr lang="zh-CN" sz="1800" dirty="0">
                        <a:effectLst/>
                        <a:latin typeface="Times New Roman" pitchFamily="18" charset="0"/>
                        <a:ea typeface="宋体" pitchFamily="2" charset="-122"/>
                        <a:cs typeface="Times New Roman" pitchFamily="18" charset="0"/>
                      </a:endParaRPr>
                    </a:p>
                  </a:txBody>
                  <a:tcPr marL="0" marR="68580" marT="0" marB="0" anchor="ctr">
                    <a:solidFill>
                      <a:srgbClr val="E1E1FF"/>
                    </a:solidFill>
                  </a:tcPr>
                </a:tc>
                <a:tc>
                  <a:txBody>
                    <a:bodyPr/>
                    <a:lstStyle/>
                    <a:p>
                      <a:pPr algn="ctr">
                        <a:lnSpc>
                          <a:spcPts val="1200"/>
                        </a:lnSpc>
                        <a:spcBef>
                          <a:spcPts val="200"/>
                        </a:spcBef>
                        <a:spcAft>
                          <a:spcPts val="200"/>
                        </a:spcAft>
                      </a:pPr>
                      <a:r>
                        <a:rPr lang="en-US" sz="1800" dirty="0">
                          <a:effectLst/>
                          <a:latin typeface="Times New Roman" pitchFamily="18" charset="0"/>
                          <a:ea typeface="宋体" pitchFamily="2" charset="-122"/>
                          <a:cs typeface="Times New Roman" pitchFamily="18" charset="0"/>
                        </a:rPr>
                        <a:t>0  0  0  0  0  0  0  0  0  0  0</a:t>
                      </a:r>
                      <a:endParaRPr lang="zh-CN" sz="1800" dirty="0">
                        <a:effectLst/>
                        <a:latin typeface="Times New Roman" pitchFamily="18" charset="0"/>
                        <a:ea typeface="宋体" pitchFamily="2" charset="-122"/>
                        <a:cs typeface="Times New Roman" pitchFamily="18" charset="0"/>
                      </a:endParaRPr>
                    </a:p>
                    <a:p>
                      <a:pPr marL="0" indent="432000" algn="l" defTabSz="914400" rtl="0" eaLnBrk="1" latinLnBrk="0" hangingPunct="1">
                        <a:lnSpc>
                          <a:spcPts val="500"/>
                        </a:lnSpc>
                        <a:spcBef>
                          <a:spcPts val="0"/>
                        </a:spcBef>
                        <a:spcAft>
                          <a:spcPts val="400"/>
                        </a:spcAft>
                      </a:pPr>
                      <a:r>
                        <a:rPr lang="zh-CN" sz="1800" kern="1200" dirty="0">
                          <a:solidFill>
                            <a:schemeClr val="dk1"/>
                          </a:solidFill>
                          <a:effectLst/>
                          <a:latin typeface="Times New Roman" pitchFamily="18" charset="0"/>
                          <a:ea typeface="宋体" pitchFamily="2" charset="-122"/>
                          <a:cs typeface="Times New Roman" pitchFamily="18" charset="0"/>
                        </a:rPr>
                        <a:t>……</a:t>
                      </a:r>
                    </a:p>
                    <a:p>
                      <a:pPr algn="ctr">
                        <a:lnSpc>
                          <a:spcPts val="1200"/>
                        </a:lnSpc>
                        <a:spcBef>
                          <a:spcPts val="200"/>
                        </a:spcBef>
                        <a:spcAft>
                          <a:spcPts val="200"/>
                        </a:spcAft>
                      </a:pPr>
                      <a:r>
                        <a:rPr lang="en-US" sz="1800" dirty="0">
                          <a:effectLst/>
                          <a:latin typeface="Times New Roman" pitchFamily="18" charset="0"/>
                          <a:ea typeface="宋体" pitchFamily="2" charset="-122"/>
                          <a:cs typeface="Times New Roman" pitchFamily="18" charset="0"/>
                        </a:rPr>
                        <a:t>1  1  1  1  1  1  1  1  1  1  1</a:t>
                      </a:r>
                      <a:endParaRPr lang="zh-CN" sz="1800" dirty="0">
                        <a:effectLst/>
                        <a:latin typeface="Times New Roman" pitchFamily="18" charset="0"/>
                        <a:ea typeface="宋体" pitchFamily="2" charset="-122"/>
                        <a:cs typeface="Times New Roman" pitchFamily="18" charset="0"/>
                      </a:endParaRPr>
                    </a:p>
                  </a:txBody>
                  <a:tcPr marL="0" marR="68580" marT="0" marB="0" anchor="ctr">
                    <a:solidFill>
                      <a:srgbClr val="E1E1FF"/>
                    </a:solidFill>
                  </a:tcPr>
                </a:tc>
                <a:tc>
                  <a:txBody>
                    <a:bodyPr/>
                    <a:lstStyle/>
                    <a:p>
                      <a:pPr algn="ctr">
                        <a:lnSpc>
                          <a:spcPts val="1200"/>
                        </a:lnSpc>
                        <a:spcBef>
                          <a:spcPts val="200"/>
                        </a:spcBef>
                        <a:spcAft>
                          <a:spcPts val="200"/>
                        </a:spcAft>
                      </a:pPr>
                      <a:r>
                        <a:rPr lang="en-US" sz="1800" dirty="0" smtClean="0">
                          <a:effectLst/>
                          <a:latin typeface="Times New Roman" pitchFamily="18" charset="0"/>
                          <a:ea typeface="宋体" pitchFamily="2" charset="-122"/>
                          <a:cs typeface="Times New Roman" pitchFamily="18" charset="0"/>
                        </a:rPr>
                        <a:t>00800H~00FFFH</a:t>
                      </a:r>
                      <a:endParaRPr lang="zh-CN" sz="1800" dirty="0">
                        <a:effectLst/>
                        <a:latin typeface="Times New Roman" pitchFamily="18" charset="0"/>
                        <a:ea typeface="宋体" pitchFamily="2" charset="-122"/>
                        <a:cs typeface="Times New Roman" pitchFamily="18" charset="0"/>
                      </a:endParaRPr>
                    </a:p>
                  </a:txBody>
                  <a:tcPr marL="0" marR="68580" marT="0" marB="0" anchor="ctr">
                    <a:lnR w="12700" cap="flat" cmpd="sng" algn="ctr">
                      <a:solidFill>
                        <a:srgbClr val="CC00CC"/>
                      </a:solidFill>
                      <a:prstDash val="sysDash"/>
                      <a:round/>
                      <a:headEnd type="none" w="med" len="med"/>
                      <a:tailEnd type="none" w="med" len="med"/>
                    </a:lnR>
                    <a:solidFill>
                      <a:srgbClr val="E1E1FF"/>
                    </a:solidFill>
                  </a:tcPr>
                </a:tc>
              </a:tr>
              <a:tr h="693509">
                <a:tc>
                  <a:txBody>
                    <a:bodyPr/>
                    <a:lstStyle/>
                    <a:p>
                      <a:pPr algn="ctr">
                        <a:lnSpc>
                          <a:spcPts val="1200"/>
                        </a:lnSpc>
                        <a:spcBef>
                          <a:spcPts val="200"/>
                        </a:spcBef>
                        <a:spcAft>
                          <a:spcPts val="200"/>
                        </a:spcAft>
                      </a:pPr>
                      <a:r>
                        <a:rPr lang="zh-CN" sz="1800" dirty="0" smtClean="0">
                          <a:effectLst/>
                          <a:latin typeface="Times New Roman" pitchFamily="18" charset="0"/>
                          <a:ea typeface="宋体" pitchFamily="2" charset="-122"/>
                          <a:cs typeface="Times New Roman" pitchFamily="18" charset="0"/>
                        </a:rPr>
                        <a:t>（</a:t>
                      </a:r>
                      <a:r>
                        <a:rPr lang="en-US" sz="1800" dirty="0">
                          <a:effectLst/>
                          <a:latin typeface="Times New Roman" pitchFamily="18" charset="0"/>
                          <a:ea typeface="宋体" pitchFamily="2" charset="-122"/>
                          <a:cs typeface="Times New Roman" pitchFamily="18" charset="0"/>
                        </a:rPr>
                        <a:t>3</a:t>
                      </a:r>
                      <a:r>
                        <a:rPr lang="zh-CN" sz="1800" dirty="0">
                          <a:effectLst/>
                          <a:latin typeface="Times New Roman" pitchFamily="18" charset="0"/>
                          <a:ea typeface="宋体" pitchFamily="2" charset="-122"/>
                          <a:cs typeface="Times New Roman" pitchFamily="18" charset="0"/>
                        </a:rPr>
                        <a:t>）</a:t>
                      </a:r>
                    </a:p>
                  </a:txBody>
                  <a:tcPr marL="0" marR="68580" marT="0" marB="0" anchor="ctr">
                    <a:lnL w="12700" cap="flat" cmpd="sng" algn="ctr">
                      <a:solidFill>
                        <a:srgbClr val="CC00CC"/>
                      </a:solidFill>
                      <a:prstDash val="sysDash"/>
                      <a:round/>
                      <a:headEnd type="none" w="med" len="med"/>
                      <a:tailEnd type="none" w="med" len="med"/>
                    </a:lnL>
                    <a:solidFill>
                      <a:srgbClr val="F5F5F5"/>
                    </a:solidFill>
                  </a:tcPr>
                </a:tc>
                <a:tc>
                  <a:txBody>
                    <a:bodyPr/>
                    <a:lstStyle/>
                    <a:p>
                      <a:pPr marL="0" marR="0" indent="0" algn="r" defTabSz="914400" rtl="0" eaLnBrk="1" fontAlgn="auto" latinLnBrk="0" hangingPunct="1">
                        <a:lnSpc>
                          <a:spcPts val="1200"/>
                        </a:lnSpc>
                        <a:spcBef>
                          <a:spcPts val="200"/>
                        </a:spcBef>
                        <a:spcAft>
                          <a:spcPts val="200"/>
                        </a:spcAft>
                        <a:buClrTx/>
                        <a:buSzTx/>
                        <a:buFontTx/>
                        <a:buNone/>
                        <a:tabLst/>
                        <a:defRPr/>
                      </a:pPr>
                      <a:r>
                        <a:rPr lang="en-US" altLang="zh-CN" sz="1800" spc="100" dirty="0" smtClean="0">
                          <a:effectLst/>
                          <a:latin typeface="Times New Roman" pitchFamily="18" charset="0"/>
                          <a:ea typeface="宋体" pitchFamily="2" charset="-122"/>
                          <a:cs typeface="Times New Roman" pitchFamily="18" charset="0"/>
                        </a:rPr>
                        <a:t>0000000</a:t>
                      </a:r>
                      <a:endParaRPr lang="zh-CN" sz="1800" dirty="0">
                        <a:effectLst/>
                        <a:latin typeface="Times New Roman" pitchFamily="18" charset="0"/>
                        <a:ea typeface="宋体" pitchFamily="2" charset="-122"/>
                        <a:cs typeface="Times New Roman" pitchFamily="18" charset="0"/>
                      </a:endParaRPr>
                    </a:p>
                  </a:txBody>
                  <a:tcPr marL="0" marR="68580" marT="0" marB="0" anchor="ctr">
                    <a:solidFill>
                      <a:srgbClr val="F5F5F5"/>
                    </a:solidFill>
                  </a:tcPr>
                </a:tc>
                <a:tc>
                  <a:txBody>
                    <a:bodyPr/>
                    <a:lstStyle/>
                    <a:p>
                      <a:pPr algn="ctr">
                        <a:lnSpc>
                          <a:spcPts val="1200"/>
                        </a:lnSpc>
                        <a:spcBef>
                          <a:spcPts val="200"/>
                        </a:spcBef>
                        <a:spcAft>
                          <a:spcPts val="200"/>
                        </a:spcAft>
                      </a:pPr>
                      <a:r>
                        <a:rPr lang="en-US" sz="1800">
                          <a:effectLst/>
                          <a:latin typeface="Times New Roman" pitchFamily="18" charset="0"/>
                          <a:ea typeface="宋体" pitchFamily="2" charset="-122"/>
                          <a:cs typeface="Times New Roman" pitchFamily="18" charset="0"/>
                        </a:rPr>
                        <a:t>1   0</a:t>
                      </a:r>
                      <a:endParaRPr lang="zh-CN" sz="1800">
                        <a:effectLst/>
                        <a:latin typeface="Times New Roman" pitchFamily="18" charset="0"/>
                        <a:ea typeface="宋体" pitchFamily="2" charset="-122"/>
                        <a:cs typeface="Times New Roman" pitchFamily="18" charset="0"/>
                      </a:endParaRPr>
                    </a:p>
                  </a:txBody>
                  <a:tcPr marL="0" marR="68580" marT="0" marB="0" anchor="ctr">
                    <a:solidFill>
                      <a:srgbClr val="F5F5F5"/>
                    </a:solidFill>
                  </a:tcPr>
                </a:tc>
                <a:tc>
                  <a:txBody>
                    <a:bodyPr/>
                    <a:lstStyle/>
                    <a:p>
                      <a:pPr algn="ctr">
                        <a:lnSpc>
                          <a:spcPts val="1200"/>
                        </a:lnSpc>
                        <a:spcBef>
                          <a:spcPts val="200"/>
                        </a:spcBef>
                        <a:spcAft>
                          <a:spcPts val="200"/>
                        </a:spcAft>
                      </a:pPr>
                      <a:r>
                        <a:rPr lang="en-US" sz="1800" dirty="0">
                          <a:effectLst/>
                          <a:latin typeface="Times New Roman" pitchFamily="18" charset="0"/>
                          <a:ea typeface="宋体" pitchFamily="2" charset="-122"/>
                          <a:cs typeface="Times New Roman" pitchFamily="18" charset="0"/>
                        </a:rPr>
                        <a:t>0  0  0  0  0  0  0  0  0  0  0</a:t>
                      </a:r>
                      <a:endParaRPr lang="zh-CN" sz="1800" dirty="0">
                        <a:effectLst/>
                        <a:latin typeface="Times New Roman" pitchFamily="18" charset="0"/>
                        <a:ea typeface="宋体" pitchFamily="2" charset="-122"/>
                        <a:cs typeface="Times New Roman" pitchFamily="18" charset="0"/>
                      </a:endParaRPr>
                    </a:p>
                    <a:p>
                      <a:pPr marL="0" indent="432000" algn="l" defTabSz="914400" rtl="0" eaLnBrk="1" latinLnBrk="0" hangingPunct="1">
                        <a:lnSpc>
                          <a:spcPts val="500"/>
                        </a:lnSpc>
                        <a:spcBef>
                          <a:spcPts val="0"/>
                        </a:spcBef>
                        <a:spcAft>
                          <a:spcPts val="400"/>
                        </a:spcAft>
                      </a:pPr>
                      <a:r>
                        <a:rPr lang="zh-CN" sz="1800" kern="1200" dirty="0">
                          <a:solidFill>
                            <a:schemeClr val="dk1"/>
                          </a:solidFill>
                          <a:effectLst/>
                          <a:latin typeface="Times New Roman" pitchFamily="18" charset="0"/>
                          <a:ea typeface="宋体" pitchFamily="2" charset="-122"/>
                          <a:cs typeface="Times New Roman" pitchFamily="18" charset="0"/>
                        </a:rPr>
                        <a:t>……</a:t>
                      </a:r>
                    </a:p>
                    <a:p>
                      <a:pPr algn="ctr">
                        <a:lnSpc>
                          <a:spcPts val="1200"/>
                        </a:lnSpc>
                        <a:spcBef>
                          <a:spcPts val="200"/>
                        </a:spcBef>
                        <a:spcAft>
                          <a:spcPts val="200"/>
                        </a:spcAft>
                      </a:pPr>
                      <a:r>
                        <a:rPr lang="en-US" sz="1800" dirty="0">
                          <a:effectLst/>
                          <a:latin typeface="Times New Roman" pitchFamily="18" charset="0"/>
                          <a:ea typeface="宋体" pitchFamily="2" charset="-122"/>
                          <a:cs typeface="Times New Roman" pitchFamily="18" charset="0"/>
                        </a:rPr>
                        <a:t>1  1  1  1  1  1  1  1  1  1  1</a:t>
                      </a:r>
                      <a:endParaRPr lang="zh-CN" sz="1800" dirty="0">
                        <a:effectLst/>
                        <a:latin typeface="Times New Roman" pitchFamily="18" charset="0"/>
                        <a:ea typeface="宋体" pitchFamily="2" charset="-122"/>
                        <a:cs typeface="Times New Roman" pitchFamily="18" charset="0"/>
                      </a:endParaRPr>
                    </a:p>
                  </a:txBody>
                  <a:tcPr marL="0" marR="68580" marT="0" marB="0" anchor="ctr">
                    <a:solidFill>
                      <a:srgbClr val="F5F5F5"/>
                    </a:solidFill>
                  </a:tcPr>
                </a:tc>
                <a:tc>
                  <a:txBody>
                    <a:bodyPr/>
                    <a:lstStyle/>
                    <a:p>
                      <a:pPr algn="ctr">
                        <a:lnSpc>
                          <a:spcPts val="1200"/>
                        </a:lnSpc>
                        <a:spcBef>
                          <a:spcPts val="200"/>
                        </a:spcBef>
                        <a:spcAft>
                          <a:spcPts val="200"/>
                        </a:spcAft>
                      </a:pPr>
                      <a:r>
                        <a:rPr lang="en-US" sz="1800" dirty="0" smtClean="0">
                          <a:effectLst/>
                          <a:latin typeface="Times New Roman" pitchFamily="18" charset="0"/>
                          <a:ea typeface="宋体" pitchFamily="2" charset="-122"/>
                          <a:cs typeface="Times New Roman" pitchFamily="18" charset="0"/>
                        </a:rPr>
                        <a:t>01000H~017FFH</a:t>
                      </a:r>
                      <a:endParaRPr lang="zh-CN" sz="1800" dirty="0">
                        <a:effectLst/>
                        <a:latin typeface="Times New Roman" pitchFamily="18" charset="0"/>
                        <a:ea typeface="宋体" pitchFamily="2" charset="-122"/>
                        <a:cs typeface="Times New Roman" pitchFamily="18" charset="0"/>
                      </a:endParaRPr>
                    </a:p>
                  </a:txBody>
                  <a:tcPr marL="0" marR="68580" marT="0" marB="0" anchor="ctr">
                    <a:lnR w="12700" cap="flat" cmpd="sng" algn="ctr">
                      <a:solidFill>
                        <a:srgbClr val="CC00CC"/>
                      </a:solidFill>
                      <a:prstDash val="sysDash"/>
                      <a:round/>
                      <a:headEnd type="none" w="med" len="med"/>
                      <a:tailEnd type="none" w="med" len="med"/>
                    </a:lnR>
                    <a:solidFill>
                      <a:srgbClr val="F5F5F5"/>
                    </a:solidFill>
                  </a:tcPr>
                </a:tc>
              </a:tr>
              <a:tr h="696150">
                <a:tc>
                  <a:txBody>
                    <a:bodyPr/>
                    <a:lstStyle/>
                    <a:p>
                      <a:pPr algn="ctr">
                        <a:lnSpc>
                          <a:spcPts val="1200"/>
                        </a:lnSpc>
                        <a:spcBef>
                          <a:spcPts val="200"/>
                        </a:spcBef>
                        <a:spcAft>
                          <a:spcPts val="200"/>
                        </a:spcAft>
                      </a:pPr>
                      <a:r>
                        <a:rPr lang="zh-CN" sz="1800" dirty="0" smtClean="0">
                          <a:effectLst/>
                          <a:latin typeface="Times New Roman" pitchFamily="18" charset="0"/>
                          <a:ea typeface="宋体" pitchFamily="2" charset="-122"/>
                          <a:cs typeface="Times New Roman" pitchFamily="18" charset="0"/>
                        </a:rPr>
                        <a:t>（</a:t>
                      </a:r>
                      <a:r>
                        <a:rPr lang="en-US" sz="1800" dirty="0">
                          <a:effectLst/>
                          <a:latin typeface="Times New Roman" pitchFamily="18" charset="0"/>
                          <a:ea typeface="宋体" pitchFamily="2" charset="-122"/>
                          <a:cs typeface="Times New Roman" pitchFamily="18" charset="0"/>
                        </a:rPr>
                        <a:t>4</a:t>
                      </a:r>
                      <a:r>
                        <a:rPr lang="zh-CN" sz="1800" dirty="0">
                          <a:effectLst/>
                          <a:latin typeface="Times New Roman" pitchFamily="18" charset="0"/>
                          <a:ea typeface="宋体" pitchFamily="2" charset="-122"/>
                          <a:cs typeface="Times New Roman" pitchFamily="18" charset="0"/>
                        </a:rPr>
                        <a:t>）</a:t>
                      </a:r>
                    </a:p>
                  </a:txBody>
                  <a:tcPr marL="0" marR="68580" marT="0" marB="0" anchor="ctr">
                    <a:lnL w="12700" cap="flat" cmpd="sng" algn="ctr">
                      <a:solidFill>
                        <a:srgbClr val="CC00CC"/>
                      </a:solidFill>
                      <a:prstDash val="sysDash"/>
                      <a:round/>
                      <a:headEnd type="none" w="med" len="med"/>
                      <a:tailEnd type="none" w="med" len="med"/>
                    </a:lnL>
                    <a:lnB w="12700" cap="flat" cmpd="sng" algn="ctr">
                      <a:solidFill>
                        <a:srgbClr val="CC00CC"/>
                      </a:solidFill>
                      <a:prstDash val="sysDash"/>
                      <a:round/>
                      <a:headEnd type="none" w="med" len="med"/>
                      <a:tailEnd type="none" w="med" len="med"/>
                    </a:lnB>
                    <a:solidFill>
                      <a:srgbClr val="E1E1FF"/>
                    </a:solidFill>
                  </a:tcPr>
                </a:tc>
                <a:tc>
                  <a:txBody>
                    <a:bodyPr/>
                    <a:lstStyle/>
                    <a:p>
                      <a:pPr marL="0" marR="0" indent="0" algn="r" defTabSz="914400" rtl="0" eaLnBrk="1" fontAlgn="auto" latinLnBrk="0" hangingPunct="1">
                        <a:lnSpc>
                          <a:spcPts val="1200"/>
                        </a:lnSpc>
                        <a:spcBef>
                          <a:spcPts val="200"/>
                        </a:spcBef>
                        <a:spcAft>
                          <a:spcPts val="200"/>
                        </a:spcAft>
                        <a:buClrTx/>
                        <a:buSzTx/>
                        <a:buFontTx/>
                        <a:buNone/>
                        <a:tabLst/>
                        <a:defRPr/>
                      </a:pPr>
                      <a:r>
                        <a:rPr lang="en-US" altLang="zh-CN" sz="1800" spc="100" dirty="0" smtClean="0">
                          <a:effectLst/>
                          <a:latin typeface="Times New Roman" pitchFamily="18" charset="0"/>
                          <a:ea typeface="宋体" pitchFamily="2" charset="-122"/>
                          <a:cs typeface="Times New Roman" pitchFamily="18" charset="0"/>
                        </a:rPr>
                        <a:t>0000000</a:t>
                      </a:r>
                      <a:endParaRPr lang="zh-CN" sz="1800" dirty="0">
                        <a:effectLst/>
                        <a:latin typeface="Times New Roman" pitchFamily="18" charset="0"/>
                        <a:ea typeface="宋体" pitchFamily="2" charset="-122"/>
                        <a:cs typeface="Times New Roman" pitchFamily="18" charset="0"/>
                      </a:endParaRPr>
                    </a:p>
                  </a:txBody>
                  <a:tcPr marL="0" marR="68580" marT="0" marB="0" anchor="ctr">
                    <a:lnB w="12700" cap="flat" cmpd="sng" algn="ctr">
                      <a:solidFill>
                        <a:srgbClr val="CC00CC"/>
                      </a:solidFill>
                      <a:prstDash val="sysDash"/>
                      <a:round/>
                      <a:headEnd type="none" w="med" len="med"/>
                      <a:tailEnd type="none" w="med" len="med"/>
                    </a:lnB>
                    <a:solidFill>
                      <a:srgbClr val="E1E1FF"/>
                    </a:solidFill>
                  </a:tcPr>
                </a:tc>
                <a:tc>
                  <a:txBody>
                    <a:bodyPr/>
                    <a:lstStyle/>
                    <a:p>
                      <a:pPr algn="ctr">
                        <a:lnSpc>
                          <a:spcPts val="1200"/>
                        </a:lnSpc>
                        <a:spcBef>
                          <a:spcPts val="200"/>
                        </a:spcBef>
                        <a:spcAft>
                          <a:spcPts val="200"/>
                        </a:spcAft>
                      </a:pPr>
                      <a:r>
                        <a:rPr lang="en-US" sz="1800">
                          <a:effectLst/>
                          <a:latin typeface="Times New Roman" pitchFamily="18" charset="0"/>
                          <a:ea typeface="宋体" pitchFamily="2" charset="-122"/>
                          <a:cs typeface="Times New Roman" pitchFamily="18" charset="0"/>
                        </a:rPr>
                        <a:t>1   1</a:t>
                      </a:r>
                      <a:endParaRPr lang="zh-CN" sz="1800">
                        <a:effectLst/>
                        <a:latin typeface="Times New Roman" pitchFamily="18" charset="0"/>
                        <a:ea typeface="宋体" pitchFamily="2" charset="-122"/>
                        <a:cs typeface="Times New Roman" pitchFamily="18" charset="0"/>
                      </a:endParaRPr>
                    </a:p>
                  </a:txBody>
                  <a:tcPr marL="0" marR="68580" marT="0" marB="0" anchor="ctr">
                    <a:lnB w="12700" cap="flat" cmpd="sng" algn="ctr">
                      <a:solidFill>
                        <a:srgbClr val="CC00CC"/>
                      </a:solidFill>
                      <a:prstDash val="sysDash"/>
                      <a:round/>
                      <a:headEnd type="none" w="med" len="med"/>
                      <a:tailEnd type="none" w="med" len="med"/>
                    </a:lnB>
                    <a:solidFill>
                      <a:srgbClr val="E1E1FF"/>
                    </a:solidFill>
                  </a:tcPr>
                </a:tc>
                <a:tc>
                  <a:txBody>
                    <a:bodyPr/>
                    <a:lstStyle/>
                    <a:p>
                      <a:pPr algn="ctr">
                        <a:lnSpc>
                          <a:spcPts val="1200"/>
                        </a:lnSpc>
                        <a:spcBef>
                          <a:spcPts val="200"/>
                        </a:spcBef>
                        <a:spcAft>
                          <a:spcPts val="200"/>
                        </a:spcAft>
                      </a:pPr>
                      <a:r>
                        <a:rPr lang="en-US" sz="1800" dirty="0">
                          <a:effectLst/>
                          <a:latin typeface="Times New Roman" pitchFamily="18" charset="0"/>
                          <a:ea typeface="宋体" pitchFamily="2" charset="-122"/>
                          <a:cs typeface="Times New Roman" pitchFamily="18" charset="0"/>
                        </a:rPr>
                        <a:t>0  0  0  0  0  0  0  0  0  0  0</a:t>
                      </a:r>
                      <a:endParaRPr lang="zh-CN" sz="1800" dirty="0">
                        <a:effectLst/>
                        <a:latin typeface="Times New Roman" pitchFamily="18" charset="0"/>
                        <a:ea typeface="宋体" pitchFamily="2" charset="-122"/>
                        <a:cs typeface="Times New Roman" pitchFamily="18" charset="0"/>
                      </a:endParaRPr>
                    </a:p>
                    <a:p>
                      <a:pPr marL="0" indent="432000" algn="l" defTabSz="914400" rtl="0" eaLnBrk="1" latinLnBrk="0" hangingPunct="1">
                        <a:lnSpc>
                          <a:spcPts val="500"/>
                        </a:lnSpc>
                        <a:spcBef>
                          <a:spcPts val="0"/>
                        </a:spcBef>
                        <a:spcAft>
                          <a:spcPts val="400"/>
                        </a:spcAft>
                      </a:pPr>
                      <a:r>
                        <a:rPr lang="zh-CN" sz="1800" kern="1200" dirty="0">
                          <a:solidFill>
                            <a:schemeClr val="dk1"/>
                          </a:solidFill>
                          <a:effectLst/>
                          <a:latin typeface="Times New Roman" pitchFamily="18" charset="0"/>
                          <a:ea typeface="宋体" pitchFamily="2" charset="-122"/>
                          <a:cs typeface="Times New Roman" pitchFamily="18" charset="0"/>
                        </a:rPr>
                        <a:t>……</a:t>
                      </a:r>
                    </a:p>
                    <a:p>
                      <a:pPr algn="ctr">
                        <a:lnSpc>
                          <a:spcPts val="1200"/>
                        </a:lnSpc>
                        <a:spcBef>
                          <a:spcPts val="200"/>
                        </a:spcBef>
                        <a:spcAft>
                          <a:spcPts val="200"/>
                        </a:spcAft>
                      </a:pPr>
                      <a:r>
                        <a:rPr lang="en-US" sz="1800" dirty="0">
                          <a:effectLst/>
                          <a:latin typeface="Times New Roman" pitchFamily="18" charset="0"/>
                          <a:ea typeface="宋体" pitchFamily="2" charset="-122"/>
                          <a:cs typeface="Times New Roman" pitchFamily="18" charset="0"/>
                        </a:rPr>
                        <a:t>1  1  1  1  1  1  1  1  1  1  1</a:t>
                      </a:r>
                      <a:endParaRPr lang="zh-CN" sz="1800" dirty="0">
                        <a:effectLst/>
                        <a:latin typeface="Times New Roman" pitchFamily="18" charset="0"/>
                        <a:ea typeface="宋体" pitchFamily="2" charset="-122"/>
                        <a:cs typeface="Times New Roman" pitchFamily="18" charset="0"/>
                      </a:endParaRPr>
                    </a:p>
                  </a:txBody>
                  <a:tcPr marL="0" marR="68580" marT="0" marB="0" anchor="ctr">
                    <a:lnB w="12700" cap="flat" cmpd="sng" algn="ctr">
                      <a:solidFill>
                        <a:srgbClr val="CC00CC"/>
                      </a:solidFill>
                      <a:prstDash val="sysDash"/>
                      <a:round/>
                      <a:headEnd type="none" w="med" len="med"/>
                      <a:tailEnd type="none" w="med" len="med"/>
                    </a:lnB>
                    <a:solidFill>
                      <a:srgbClr val="E1E1FF"/>
                    </a:solidFill>
                  </a:tcPr>
                </a:tc>
                <a:tc>
                  <a:txBody>
                    <a:bodyPr/>
                    <a:lstStyle/>
                    <a:p>
                      <a:pPr algn="ctr">
                        <a:lnSpc>
                          <a:spcPts val="1200"/>
                        </a:lnSpc>
                        <a:spcBef>
                          <a:spcPts val="200"/>
                        </a:spcBef>
                        <a:spcAft>
                          <a:spcPts val="200"/>
                        </a:spcAft>
                      </a:pPr>
                      <a:r>
                        <a:rPr lang="en-US" sz="1800" dirty="0" smtClean="0">
                          <a:effectLst/>
                          <a:latin typeface="Times New Roman" pitchFamily="18" charset="0"/>
                          <a:ea typeface="宋体" pitchFamily="2" charset="-122"/>
                          <a:cs typeface="Times New Roman" pitchFamily="18" charset="0"/>
                        </a:rPr>
                        <a:t>01800H~01FFFH</a:t>
                      </a:r>
                      <a:endParaRPr lang="zh-CN" sz="1800" dirty="0">
                        <a:effectLst/>
                        <a:latin typeface="Times New Roman" pitchFamily="18" charset="0"/>
                        <a:ea typeface="宋体" pitchFamily="2" charset="-122"/>
                        <a:cs typeface="Times New Roman" pitchFamily="18" charset="0"/>
                      </a:endParaRPr>
                    </a:p>
                  </a:txBody>
                  <a:tcPr marL="0" marR="68580" marT="0" marB="0" anchor="ctr">
                    <a:lnR w="12700" cap="flat" cmpd="sng" algn="ctr">
                      <a:solidFill>
                        <a:srgbClr val="CC00CC"/>
                      </a:solidFill>
                      <a:prstDash val="sysDash"/>
                      <a:round/>
                      <a:headEnd type="none" w="med" len="med"/>
                      <a:tailEnd type="none" w="med" len="med"/>
                    </a:lnR>
                    <a:lnB w="12700" cap="flat" cmpd="sng" algn="ctr">
                      <a:solidFill>
                        <a:srgbClr val="CC00CC"/>
                      </a:solidFill>
                      <a:prstDash val="sysDash"/>
                      <a:round/>
                      <a:headEnd type="none" w="med" len="med"/>
                      <a:tailEnd type="none" w="med" len="med"/>
                    </a:lnB>
                    <a:solidFill>
                      <a:srgbClr val="E1E1FF"/>
                    </a:solidFill>
                  </a:tcPr>
                </a:tc>
              </a:tr>
            </a:tbl>
          </a:graphicData>
        </a:graphic>
      </p:graphicFrame>
      <p:cxnSp>
        <p:nvCxnSpPr>
          <p:cNvPr id="6" name="直接连接符 5"/>
          <p:cNvCxnSpPr/>
          <p:nvPr/>
        </p:nvCxnSpPr>
        <p:spPr>
          <a:xfrm>
            <a:off x="420390" y="2868702"/>
            <a:ext cx="1296000" cy="66600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9" name="Rectangle 225"/>
          <p:cNvSpPr>
            <a:spLocks noChangeArrowheads="1"/>
          </p:cNvSpPr>
          <p:nvPr/>
        </p:nvSpPr>
        <p:spPr bwMode="auto">
          <a:xfrm>
            <a:off x="697213" y="2348880"/>
            <a:ext cx="1944216" cy="443029"/>
          </a:xfrm>
          <a:prstGeom prst="rect">
            <a:avLst/>
          </a:prstGeom>
          <a:noFill/>
          <a:ln w="9525">
            <a:noFill/>
            <a:prstDash val="dash"/>
            <a:miter lim="800000"/>
            <a:headEnd/>
            <a:tailEnd/>
          </a:ln>
          <a:effectLst/>
          <a:extLst/>
        </p:spPr>
        <p:txBody>
          <a:bodyPr/>
          <a:lstStyle/>
          <a:p>
            <a:pPr algn="just">
              <a:lnSpc>
                <a:spcPct val="120000"/>
              </a:lnSpc>
              <a:buFontTx/>
              <a:buNone/>
            </a:pPr>
            <a:r>
              <a:rPr lang="zh-CN" altLang="en-US" sz="2400" dirty="0" smtClean="0">
                <a:solidFill>
                  <a:srgbClr val="292929"/>
                </a:solidFill>
                <a:latin typeface="宋体" pitchFamily="2" charset="-122"/>
                <a:ea typeface="宋体" pitchFamily="2" charset="-122"/>
              </a:rPr>
              <a:t>分析：</a:t>
            </a:r>
            <a:endParaRPr lang="zh-CN" altLang="en-US" sz="2400" dirty="0">
              <a:solidFill>
                <a:srgbClr val="292929"/>
              </a:solidFill>
              <a:latin typeface="宋体" pitchFamily="2" charset="-122"/>
              <a:ea typeface="宋体" pitchFamily="2" charset="-122"/>
            </a:endParaRPr>
          </a:p>
        </p:txBody>
      </p:sp>
    </p:spTree>
    <p:extLst>
      <p:ext uri="{BB962C8B-B14F-4D97-AF65-F5344CB8AC3E}">
        <p14:creationId xmlns:p14="http://schemas.microsoft.com/office/powerpoint/2010/main" val="2290097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par>
                          <p:cTn id="8" fill="hold">
                            <p:stCondLst>
                              <p:cond delay="1000"/>
                            </p:stCondLst>
                            <p:childTnLst>
                              <p:par>
                                <p:cTn id="9" presetID="22" presetClass="entr" presetSubtype="1" fill="hold"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par>
                                <p:cTn id="12" presetID="22" presetClass="entr" presetSubtype="1" fill="hold" nodeType="with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3.4.3  </a:t>
            </a:r>
            <a:r>
              <a:rPr lang="zh-CN" altLang="zh-CN" dirty="0"/>
              <a:t>典型</a:t>
            </a:r>
            <a:r>
              <a:rPr lang="en-US" altLang="zh-CN" dirty="0"/>
              <a:t>CPU</a:t>
            </a:r>
            <a:r>
              <a:rPr lang="zh-CN" altLang="zh-CN" dirty="0"/>
              <a:t>与内存储器的连接</a:t>
            </a:r>
            <a:endParaRPr lang="zh-CN" altLang="en-US" dirty="0"/>
          </a:p>
        </p:txBody>
      </p:sp>
      <p:sp>
        <p:nvSpPr>
          <p:cNvPr id="3" name="TextBox 2"/>
          <p:cNvSpPr txBox="1"/>
          <p:nvPr/>
        </p:nvSpPr>
        <p:spPr>
          <a:xfrm>
            <a:off x="540000" y="1188041"/>
            <a:ext cx="5724644" cy="584775"/>
          </a:xfrm>
          <a:prstGeom prst="rect">
            <a:avLst/>
          </a:prstGeom>
          <a:noFill/>
        </p:spPr>
        <p:txBody>
          <a:bodyPr wrap="none" rtlCol="0" anchor="ctr" anchorCtr="0">
            <a:spAutoFit/>
          </a:bodyPr>
          <a:lstStyle>
            <a:defPPr>
              <a:defRPr lang="zh-CN"/>
            </a:defPPr>
            <a:lvl1pPr>
              <a:defRPr sz="3200">
                <a:latin typeface="黑体" pitchFamily="49" charset="-122"/>
                <a:ea typeface="黑体" pitchFamily="49" charset="-122"/>
              </a:defRPr>
            </a:lvl1pPr>
          </a:lstStyle>
          <a:p>
            <a:r>
              <a:rPr lang="en-US" altLang="zh-CN" dirty="0"/>
              <a:t>1</a:t>
            </a:r>
            <a:r>
              <a:rPr lang="zh-CN" altLang="zh-CN" dirty="0"/>
              <a:t>．</a:t>
            </a:r>
            <a:r>
              <a:rPr lang="en-US" altLang="zh-CN" dirty="0" smtClean="0"/>
              <a:t>8088CPU</a:t>
            </a:r>
            <a:r>
              <a:rPr lang="zh-CN" altLang="zh-CN" dirty="0"/>
              <a:t>与内存储器的连接</a:t>
            </a:r>
            <a:endParaRPr lang="zh-CN" altLang="en-US" dirty="0"/>
          </a:p>
        </p:txBody>
      </p:sp>
      <p:grpSp>
        <p:nvGrpSpPr>
          <p:cNvPr id="29" name="组合 28"/>
          <p:cNvGrpSpPr/>
          <p:nvPr/>
        </p:nvGrpSpPr>
        <p:grpSpPr>
          <a:xfrm>
            <a:off x="808043" y="2564904"/>
            <a:ext cx="7527915" cy="2667000"/>
            <a:chOff x="395536" y="2895600"/>
            <a:chExt cx="7527915" cy="2667000"/>
          </a:xfrm>
        </p:grpSpPr>
        <p:sp>
          <p:nvSpPr>
            <p:cNvPr id="5" name="AutoShape 9"/>
            <p:cNvSpPr>
              <a:spLocks noChangeArrowheads="1"/>
            </p:cNvSpPr>
            <p:nvPr/>
          </p:nvSpPr>
          <p:spPr bwMode="auto">
            <a:xfrm flipH="1">
              <a:off x="2051159" y="3431188"/>
              <a:ext cx="864000" cy="152400"/>
            </a:xfrm>
            <a:prstGeom prst="leftArrow">
              <a:avLst>
                <a:gd name="adj1" fmla="val 50000"/>
                <a:gd name="adj2" fmla="val 137500"/>
              </a:avLst>
            </a:prstGeom>
            <a:solidFill>
              <a:srgbClr val="0066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7" name="Text Box 23"/>
            <p:cNvSpPr txBox="1">
              <a:spLocks noChangeArrowheads="1"/>
            </p:cNvSpPr>
            <p:nvPr/>
          </p:nvSpPr>
          <p:spPr bwMode="auto">
            <a:xfrm>
              <a:off x="1304925" y="3733800"/>
              <a:ext cx="137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Tx/>
                <a:buNone/>
              </a:pPr>
              <a:r>
                <a:rPr lang="en-US" altLang="zh-CN" sz="2400">
                  <a:latin typeface="Times New Roman" pitchFamily="18" charset="0"/>
                </a:rPr>
                <a:t>BHE</a:t>
              </a:r>
            </a:p>
          </p:txBody>
        </p:sp>
        <p:sp>
          <p:nvSpPr>
            <p:cNvPr id="8" name="Line 24"/>
            <p:cNvSpPr>
              <a:spLocks noChangeShapeType="1"/>
            </p:cNvSpPr>
            <p:nvPr/>
          </p:nvSpPr>
          <p:spPr bwMode="auto">
            <a:xfrm>
              <a:off x="1381125" y="3933056"/>
              <a:ext cx="685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p>
          </p:txBody>
        </p:sp>
        <p:sp>
          <p:nvSpPr>
            <p:cNvPr id="9" name="Rectangle 26"/>
            <p:cNvSpPr>
              <a:spLocks noChangeArrowheads="1"/>
            </p:cNvSpPr>
            <p:nvPr/>
          </p:nvSpPr>
          <p:spPr bwMode="auto">
            <a:xfrm>
              <a:off x="395536" y="2895600"/>
              <a:ext cx="1656000" cy="2667000"/>
            </a:xfrm>
            <a:prstGeom prst="rect">
              <a:avLst/>
            </a:prstGeom>
            <a:solidFill>
              <a:srgbClr val="CCCCFF"/>
            </a:solidFill>
            <a:ln w="9525">
              <a:solidFill>
                <a:schemeClr val="tx1"/>
              </a:solidFill>
              <a:miter lim="800000"/>
              <a:headEnd/>
              <a:tailEnd/>
            </a:ln>
            <a:effectLst/>
            <a:extLst/>
          </p:spPr>
          <p:txBody>
            <a:bodyPr wrap="none" anchor="ctr"/>
            <a:lstStyle/>
            <a:p>
              <a:endParaRPr lang="zh-CN" altLang="en-US" sz="2000"/>
            </a:p>
          </p:txBody>
        </p:sp>
        <p:sp>
          <p:nvSpPr>
            <p:cNvPr id="10" name="Text Box 27"/>
            <p:cNvSpPr txBox="1">
              <a:spLocks noChangeArrowheads="1"/>
            </p:cNvSpPr>
            <p:nvPr/>
          </p:nvSpPr>
          <p:spPr bwMode="auto">
            <a:xfrm>
              <a:off x="766336" y="4029045"/>
              <a:ext cx="9144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pPr>
              <a:r>
                <a:rPr lang="en-US" altLang="zh-CN" sz="2000" b="0" dirty="0">
                  <a:latin typeface="Times New Roman" pitchFamily="18" charset="0"/>
                </a:rPr>
                <a:t>8088</a:t>
              </a:r>
            </a:p>
          </p:txBody>
        </p:sp>
        <p:sp>
          <p:nvSpPr>
            <p:cNvPr id="11" name="Text Box 28"/>
            <p:cNvSpPr txBox="1">
              <a:spLocks noChangeArrowheads="1"/>
            </p:cNvSpPr>
            <p:nvPr/>
          </p:nvSpPr>
          <p:spPr bwMode="auto">
            <a:xfrm>
              <a:off x="631101" y="3295962"/>
              <a:ext cx="13716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buFontTx/>
                <a:buNone/>
              </a:pPr>
              <a:r>
                <a:rPr lang="en-US" altLang="zh-CN" sz="2000" dirty="0">
                  <a:latin typeface="Times New Roman" pitchFamily="18" charset="0"/>
                </a:rPr>
                <a:t>A19~A0</a:t>
              </a:r>
            </a:p>
          </p:txBody>
        </p:sp>
        <p:sp>
          <p:nvSpPr>
            <p:cNvPr id="12" name="Text Box 29"/>
            <p:cNvSpPr txBox="1">
              <a:spLocks noChangeArrowheads="1"/>
            </p:cNvSpPr>
            <p:nvPr/>
          </p:nvSpPr>
          <p:spPr bwMode="auto">
            <a:xfrm>
              <a:off x="631101" y="4901098"/>
              <a:ext cx="13716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buFontTx/>
                <a:buNone/>
              </a:pPr>
              <a:r>
                <a:rPr lang="en-US" altLang="zh-CN" sz="2000" dirty="0">
                  <a:latin typeface="Times New Roman" pitchFamily="18" charset="0"/>
                </a:rPr>
                <a:t>D7~D0</a:t>
              </a:r>
            </a:p>
          </p:txBody>
        </p:sp>
        <p:sp>
          <p:nvSpPr>
            <p:cNvPr id="13" name="Rectangle 34"/>
            <p:cNvSpPr>
              <a:spLocks noChangeArrowheads="1"/>
            </p:cNvSpPr>
            <p:nvPr/>
          </p:nvSpPr>
          <p:spPr bwMode="auto">
            <a:xfrm>
              <a:off x="6267451" y="2895600"/>
              <a:ext cx="1656000" cy="2667000"/>
            </a:xfrm>
            <a:prstGeom prst="rect">
              <a:avLst/>
            </a:prstGeom>
            <a:solidFill>
              <a:srgbClr val="92D050"/>
            </a:solidFill>
            <a:ln w="9525">
              <a:solidFill>
                <a:schemeClr val="tx1"/>
              </a:solidFill>
              <a:miter lim="800000"/>
              <a:headEnd/>
              <a:tailEnd/>
            </a:ln>
            <a:effectLst/>
            <a:extLst/>
          </p:spPr>
          <p:txBody>
            <a:bodyPr wrap="none" anchor="ctr"/>
            <a:lstStyle/>
            <a:p>
              <a:endParaRPr lang="zh-CN" altLang="en-US" sz="2000"/>
            </a:p>
          </p:txBody>
        </p:sp>
        <p:sp>
          <p:nvSpPr>
            <p:cNvPr id="14" name="Text Box 41"/>
            <p:cNvSpPr txBox="1">
              <a:spLocks noChangeArrowheads="1"/>
            </p:cNvSpPr>
            <p:nvPr/>
          </p:nvSpPr>
          <p:spPr bwMode="auto">
            <a:xfrm>
              <a:off x="6447379" y="4029045"/>
              <a:ext cx="1296144" cy="400110"/>
            </a:xfrm>
            <a:prstGeom prst="rect">
              <a:avLst/>
            </a:prstGeom>
            <a:noFill/>
            <a:ln>
              <a:noFill/>
            </a:ln>
            <a:effectLst/>
            <a:extLst>
              <a:ext uri="{909E8E84-426E-40DD-AFC4-6F175D3DCCD1}">
                <a14:hiddenFill xmlns:a14="http://schemas.microsoft.com/office/drawing/2010/main">
                  <a:solidFill>
                    <a:srgbClr val="FF9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buFontTx/>
                <a:buNone/>
              </a:pPr>
              <a:r>
                <a:rPr lang="en-US" altLang="zh-CN" sz="2000" dirty="0">
                  <a:latin typeface="Times New Roman" pitchFamily="18" charset="0"/>
                </a:rPr>
                <a:t> </a:t>
              </a:r>
              <a:r>
                <a:rPr lang="zh-CN" altLang="en-US" sz="2000" dirty="0">
                  <a:latin typeface="Times New Roman" pitchFamily="18" charset="0"/>
                </a:rPr>
                <a:t>存储体</a:t>
              </a:r>
            </a:p>
          </p:txBody>
        </p:sp>
        <p:sp>
          <p:nvSpPr>
            <p:cNvPr id="15" name="Text Box 42"/>
            <p:cNvSpPr txBox="1">
              <a:spLocks noChangeArrowheads="1"/>
            </p:cNvSpPr>
            <p:nvPr/>
          </p:nvSpPr>
          <p:spPr bwMode="auto">
            <a:xfrm>
              <a:off x="6372527" y="4901098"/>
              <a:ext cx="13716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Tx/>
                <a:buNone/>
              </a:pPr>
              <a:r>
                <a:rPr lang="en-US" altLang="zh-CN" sz="2000" dirty="0">
                  <a:latin typeface="Times New Roman" pitchFamily="18" charset="0"/>
                </a:rPr>
                <a:t>D7~D0</a:t>
              </a:r>
            </a:p>
          </p:txBody>
        </p:sp>
        <p:sp>
          <p:nvSpPr>
            <p:cNvPr id="16" name="Text Box 44"/>
            <p:cNvSpPr txBox="1">
              <a:spLocks noChangeArrowheads="1"/>
            </p:cNvSpPr>
            <p:nvPr/>
          </p:nvSpPr>
          <p:spPr bwMode="auto">
            <a:xfrm>
              <a:off x="4375517" y="3503602"/>
              <a:ext cx="157638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pPr>
              <a:r>
                <a:rPr lang="en-US" altLang="zh-CN" sz="2000" dirty="0">
                  <a:latin typeface="Times New Roman" pitchFamily="18" charset="0"/>
                </a:rPr>
                <a:t>A19~A0</a:t>
              </a:r>
            </a:p>
          </p:txBody>
        </p:sp>
        <p:sp>
          <p:nvSpPr>
            <p:cNvPr id="17" name="AutoShape 52"/>
            <p:cNvSpPr>
              <a:spLocks noChangeArrowheads="1"/>
            </p:cNvSpPr>
            <p:nvPr/>
          </p:nvSpPr>
          <p:spPr bwMode="auto">
            <a:xfrm flipH="1">
              <a:off x="2905125" y="3431188"/>
              <a:ext cx="3124200" cy="152400"/>
            </a:xfrm>
            <a:prstGeom prst="rightArrow">
              <a:avLst>
                <a:gd name="adj1" fmla="val 50000"/>
                <a:gd name="adj2" fmla="val 512500"/>
              </a:avLst>
            </a:prstGeom>
            <a:solidFill>
              <a:srgbClr val="0066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8" name="Text Box 53"/>
            <p:cNvSpPr txBox="1">
              <a:spLocks noChangeArrowheads="1"/>
            </p:cNvSpPr>
            <p:nvPr/>
          </p:nvSpPr>
          <p:spPr bwMode="auto">
            <a:xfrm>
              <a:off x="6375350" y="3295962"/>
              <a:ext cx="10807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latin typeface="Times New Roman" pitchFamily="18" charset="0"/>
                </a:rPr>
                <a:t>A19~A0</a:t>
              </a:r>
            </a:p>
          </p:txBody>
        </p:sp>
        <p:sp>
          <p:nvSpPr>
            <p:cNvPr id="19" name="Text Box 58"/>
            <p:cNvSpPr txBox="1">
              <a:spLocks noChangeArrowheads="1"/>
            </p:cNvSpPr>
            <p:nvPr/>
          </p:nvSpPr>
          <p:spPr bwMode="auto">
            <a:xfrm>
              <a:off x="2905125" y="2895600"/>
              <a:ext cx="1143000" cy="1631216"/>
            </a:xfrm>
            <a:prstGeom prst="rect">
              <a:avLst/>
            </a:prstGeom>
            <a:solidFill>
              <a:srgbClr val="F7BFF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en-US" altLang="zh-CN" sz="2000" dirty="0" smtClean="0">
                  <a:latin typeface="Times New Roman" pitchFamily="18" charset="0"/>
                </a:rPr>
                <a:t> </a:t>
              </a:r>
            </a:p>
            <a:p>
              <a:pPr algn="ctr">
                <a:buFontTx/>
                <a:buNone/>
              </a:pPr>
              <a:r>
                <a:rPr lang="zh-CN" altLang="en-US" sz="2000" dirty="0" smtClean="0">
                  <a:latin typeface="Times New Roman" pitchFamily="18" charset="0"/>
                </a:rPr>
                <a:t>地址</a:t>
              </a:r>
              <a:endParaRPr lang="en-US" altLang="zh-CN" sz="2000" dirty="0" smtClean="0">
                <a:latin typeface="Times New Roman" pitchFamily="18" charset="0"/>
              </a:endParaRPr>
            </a:p>
            <a:p>
              <a:pPr algn="ctr">
                <a:spcBef>
                  <a:spcPct val="50000"/>
                </a:spcBef>
                <a:buFontTx/>
                <a:buNone/>
              </a:pPr>
              <a:r>
                <a:rPr lang="zh-CN" altLang="en-US" sz="2000" dirty="0" smtClean="0">
                  <a:latin typeface="Times New Roman" pitchFamily="18" charset="0"/>
                </a:rPr>
                <a:t>锁存器</a:t>
              </a:r>
              <a:endParaRPr lang="en-US" altLang="zh-CN" sz="2000" dirty="0" smtClean="0">
                <a:latin typeface="Times New Roman" pitchFamily="18" charset="0"/>
              </a:endParaRPr>
            </a:p>
            <a:p>
              <a:pPr algn="ctr">
                <a:spcBef>
                  <a:spcPct val="50000"/>
                </a:spcBef>
                <a:buFontTx/>
                <a:buNone/>
              </a:pPr>
              <a:endParaRPr lang="zh-CN" altLang="en-US" sz="2000" dirty="0">
                <a:latin typeface="Times New Roman" pitchFamily="18" charset="0"/>
              </a:endParaRPr>
            </a:p>
          </p:txBody>
        </p:sp>
        <p:sp>
          <p:nvSpPr>
            <p:cNvPr id="20" name="AutoShape 64"/>
            <p:cNvSpPr>
              <a:spLocks noChangeArrowheads="1"/>
            </p:cNvSpPr>
            <p:nvPr/>
          </p:nvSpPr>
          <p:spPr bwMode="auto">
            <a:xfrm flipH="1">
              <a:off x="5435491" y="3431188"/>
              <a:ext cx="838200" cy="152400"/>
            </a:xfrm>
            <a:prstGeom prst="leftArrow">
              <a:avLst>
                <a:gd name="adj1" fmla="val 50000"/>
                <a:gd name="adj2" fmla="val 137500"/>
              </a:avLst>
            </a:prstGeom>
            <a:solidFill>
              <a:srgbClr val="0066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cxnSp>
          <p:nvCxnSpPr>
            <p:cNvPr id="28" name="直接连接符 27"/>
            <p:cNvCxnSpPr/>
            <p:nvPr/>
          </p:nvCxnSpPr>
          <p:spPr>
            <a:xfrm>
              <a:off x="2042289" y="5098166"/>
              <a:ext cx="4230000" cy="0"/>
            </a:xfrm>
            <a:prstGeom prst="line">
              <a:avLst/>
            </a:prstGeom>
            <a:ln w="76200">
              <a:solidFill>
                <a:srgbClr val="00B050"/>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16022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barn(outVertical)">
                                      <p:cBhvr>
                                        <p:cTn id="11"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88041"/>
            <a:ext cx="5519460" cy="584775"/>
          </a:xfrm>
          <a:noFill/>
        </p:spPr>
        <p:txBody>
          <a:bodyPr wrap="none" rtlCol="0" anchor="ctr" anchorCtr="0">
            <a:spAutoFit/>
          </a:bodyPr>
          <a:lstStyle/>
          <a:p>
            <a:pPr algn="l"/>
            <a:r>
              <a:rPr lang="en-US" altLang="zh-CN" sz="3200" b="0" spc="0" dirty="0" smtClean="0">
                <a:solidFill>
                  <a:schemeClr val="tx1"/>
                </a:solidFill>
                <a:latin typeface="黑体" pitchFamily="49" charset="-122"/>
                <a:ea typeface="黑体" pitchFamily="49" charset="-122"/>
                <a:cs typeface="+mn-cs"/>
              </a:rPr>
              <a:t>2</a:t>
            </a:r>
            <a:r>
              <a:rPr lang="zh-CN" altLang="zh-CN" sz="3200" b="0" spc="0" dirty="0" smtClean="0">
                <a:solidFill>
                  <a:schemeClr val="tx1"/>
                </a:solidFill>
                <a:latin typeface="黑体" pitchFamily="49" charset="-122"/>
                <a:ea typeface="黑体" pitchFamily="49" charset="-122"/>
                <a:cs typeface="+mn-cs"/>
              </a:rPr>
              <a:t>．</a:t>
            </a:r>
            <a:r>
              <a:rPr lang="en-US" altLang="zh-CN" sz="3200" b="0" spc="0" dirty="0" smtClean="0">
                <a:solidFill>
                  <a:schemeClr val="tx1"/>
                </a:solidFill>
                <a:latin typeface="黑体" pitchFamily="49" charset="-122"/>
                <a:ea typeface="黑体" pitchFamily="49" charset="-122"/>
                <a:cs typeface="+mn-cs"/>
              </a:rPr>
              <a:t>8086CPU</a:t>
            </a:r>
            <a:r>
              <a:rPr lang="zh-CN" altLang="zh-CN" sz="3200" b="0" spc="0" dirty="0">
                <a:solidFill>
                  <a:schemeClr val="tx1"/>
                </a:solidFill>
                <a:latin typeface="黑体" pitchFamily="49" charset="-122"/>
                <a:ea typeface="黑体" pitchFamily="49" charset="-122"/>
                <a:cs typeface="+mn-cs"/>
              </a:rPr>
              <a:t>与内存储器的连接</a:t>
            </a:r>
            <a:endParaRPr lang="zh-CN" altLang="en-US" sz="3200" b="0" spc="0" dirty="0">
              <a:solidFill>
                <a:schemeClr val="tx1"/>
              </a:solidFill>
              <a:latin typeface="黑体" pitchFamily="49" charset="-122"/>
              <a:ea typeface="黑体" pitchFamily="49" charset="-122"/>
              <a:cs typeface="+mn-cs"/>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3.4.3  </a:t>
            </a:r>
            <a:r>
              <a:rPr lang="zh-CN" altLang="zh-CN" dirty="0" smtClean="0"/>
              <a:t>典型</a:t>
            </a:r>
            <a:r>
              <a:rPr lang="en-US" altLang="zh-CN" dirty="0" smtClean="0"/>
              <a:t>CPU</a:t>
            </a:r>
            <a:r>
              <a:rPr lang="zh-CN" altLang="zh-CN" dirty="0" smtClean="0"/>
              <a:t>与内存储器的连接</a:t>
            </a:r>
            <a:endParaRPr lang="zh-CN" altLang="en-US" dirty="0"/>
          </a:p>
        </p:txBody>
      </p:sp>
      <p:grpSp>
        <p:nvGrpSpPr>
          <p:cNvPr id="53" name="组合 52"/>
          <p:cNvGrpSpPr/>
          <p:nvPr/>
        </p:nvGrpSpPr>
        <p:grpSpPr>
          <a:xfrm>
            <a:off x="485478" y="2132856"/>
            <a:ext cx="8223845" cy="3878263"/>
            <a:chOff x="320080" y="2214563"/>
            <a:chExt cx="8223845" cy="3878263"/>
          </a:xfrm>
        </p:grpSpPr>
        <p:cxnSp>
          <p:nvCxnSpPr>
            <p:cNvPr id="50" name="直接连接符 49"/>
            <p:cNvCxnSpPr/>
            <p:nvPr/>
          </p:nvCxnSpPr>
          <p:spPr>
            <a:xfrm flipV="1">
              <a:off x="3328606" y="2492896"/>
              <a:ext cx="4699778" cy="0"/>
            </a:xfrm>
            <a:prstGeom prst="line">
              <a:avLst/>
            </a:prstGeom>
            <a:ln w="76200">
              <a:solidFill>
                <a:srgbClr val="0070C0"/>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6" name="AutoShape 5"/>
            <p:cNvSpPr>
              <a:spLocks noChangeArrowheads="1"/>
            </p:cNvSpPr>
            <p:nvPr/>
          </p:nvSpPr>
          <p:spPr bwMode="auto">
            <a:xfrm flipH="1">
              <a:off x="1676400" y="2435225"/>
              <a:ext cx="838200" cy="152400"/>
            </a:xfrm>
            <a:prstGeom prst="leftArrow">
              <a:avLst>
                <a:gd name="adj1" fmla="val 50000"/>
                <a:gd name="adj2" fmla="val 137500"/>
              </a:avLst>
            </a:prstGeom>
            <a:solidFill>
              <a:srgbClr val="0066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7" name="AutoShape 6"/>
            <p:cNvSpPr>
              <a:spLocks noChangeArrowheads="1"/>
            </p:cNvSpPr>
            <p:nvPr/>
          </p:nvSpPr>
          <p:spPr bwMode="auto">
            <a:xfrm>
              <a:off x="5105400" y="2511425"/>
              <a:ext cx="152400" cy="990600"/>
            </a:xfrm>
            <a:prstGeom prst="downArrow">
              <a:avLst>
                <a:gd name="adj1" fmla="val 50000"/>
                <a:gd name="adj2" fmla="val 162500"/>
              </a:avLst>
            </a:prstGeom>
            <a:solidFill>
              <a:srgbClr val="0070C0"/>
            </a:solidFill>
            <a:ln>
              <a:solidFill>
                <a:srgbClr val="0070C0"/>
              </a:solidFill>
            </a:ln>
            <a:effectLst/>
            <a:extLst/>
          </p:spPr>
          <p:txBody>
            <a:bodyPr anchor="ctr">
              <a:spAutoFit/>
            </a:bodyPr>
            <a:lstStyle/>
            <a:p>
              <a:endParaRPr lang="zh-CN" altLang="en-US"/>
            </a:p>
          </p:txBody>
        </p:sp>
        <p:sp>
          <p:nvSpPr>
            <p:cNvPr id="8" name="AutoShape 7"/>
            <p:cNvSpPr>
              <a:spLocks noChangeArrowheads="1"/>
            </p:cNvSpPr>
            <p:nvPr/>
          </p:nvSpPr>
          <p:spPr bwMode="auto">
            <a:xfrm>
              <a:off x="7443936" y="2511425"/>
              <a:ext cx="152400" cy="990600"/>
            </a:xfrm>
            <a:prstGeom prst="downArrow">
              <a:avLst>
                <a:gd name="adj1" fmla="val 50000"/>
                <a:gd name="adj2" fmla="val 162500"/>
              </a:avLst>
            </a:prstGeom>
            <a:solidFill>
              <a:srgbClr val="0070C0"/>
            </a:solidFill>
            <a:ln>
              <a:solidFill>
                <a:srgbClr val="0070C0"/>
              </a:solidFill>
            </a:ln>
            <a:effectLst/>
            <a:extLst/>
          </p:spPr>
          <p:txBody>
            <a:bodyPr anchor="ctr">
              <a:spAutoFit/>
            </a:bodyPr>
            <a:lstStyle/>
            <a:p>
              <a:endParaRPr lang="zh-CN" altLang="en-US"/>
            </a:p>
          </p:txBody>
        </p:sp>
        <p:sp>
          <p:nvSpPr>
            <p:cNvPr id="9" name="Text Box 8"/>
            <p:cNvSpPr txBox="1">
              <a:spLocks noChangeArrowheads="1"/>
            </p:cNvSpPr>
            <p:nvPr/>
          </p:nvSpPr>
          <p:spPr bwMode="auto">
            <a:xfrm>
              <a:off x="8001000" y="2284413"/>
              <a:ext cx="5429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en-US" altLang="zh-CN" sz="2000" dirty="0">
                  <a:solidFill>
                    <a:srgbClr val="0070C0"/>
                  </a:solidFill>
                  <a:latin typeface="Times New Roman" pitchFamily="18" charset="0"/>
                  <a:ea typeface="宋体" pitchFamily="2" charset="-122"/>
                  <a:cs typeface="Times New Roman" pitchFamily="18" charset="0"/>
                </a:rPr>
                <a:t>AB</a:t>
              </a:r>
            </a:p>
          </p:txBody>
        </p:sp>
        <p:sp>
          <p:nvSpPr>
            <p:cNvPr id="11" name="AutoShape 11"/>
            <p:cNvSpPr>
              <a:spLocks noChangeArrowheads="1"/>
            </p:cNvSpPr>
            <p:nvPr/>
          </p:nvSpPr>
          <p:spPr bwMode="auto">
            <a:xfrm>
              <a:off x="4724400" y="5483225"/>
              <a:ext cx="3276600" cy="152400"/>
            </a:xfrm>
            <a:prstGeom prst="rightArrow">
              <a:avLst>
                <a:gd name="adj1" fmla="val 50000"/>
                <a:gd name="adj2" fmla="val 270833"/>
              </a:avLst>
            </a:prstGeom>
            <a:solidFill>
              <a:srgbClr val="00A2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2" name="AutoShape 12"/>
            <p:cNvSpPr>
              <a:spLocks noChangeArrowheads="1"/>
            </p:cNvSpPr>
            <p:nvPr/>
          </p:nvSpPr>
          <p:spPr bwMode="auto">
            <a:xfrm>
              <a:off x="1651248" y="5483225"/>
              <a:ext cx="3352800" cy="152400"/>
            </a:xfrm>
            <a:prstGeom prst="leftArrow">
              <a:avLst>
                <a:gd name="adj1" fmla="val 50000"/>
                <a:gd name="adj2" fmla="val 277083"/>
              </a:avLst>
            </a:prstGeom>
            <a:solidFill>
              <a:srgbClr val="00A2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3" name="Text Box 13"/>
            <p:cNvSpPr txBox="1">
              <a:spLocks noChangeArrowheads="1"/>
            </p:cNvSpPr>
            <p:nvPr/>
          </p:nvSpPr>
          <p:spPr bwMode="auto">
            <a:xfrm>
              <a:off x="8001000" y="5351363"/>
              <a:ext cx="5429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en-US" altLang="zh-CN" sz="2000">
                  <a:solidFill>
                    <a:srgbClr val="00B050"/>
                  </a:solidFill>
                  <a:latin typeface="Times New Roman" pitchFamily="18" charset="0"/>
                  <a:ea typeface="宋体" pitchFamily="2" charset="-122"/>
                  <a:cs typeface="Times New Roman" pitchFamily="18" charset="0"/>
                </a:rPr>
                <a:t>DB</a:t>
              </a:r>
            </a:p>
          </p:txBody>
        </p:sp>
        <p:sp>
          <p:nvSpPr>
            <p:cNvPr id="14" name="AutoShape 15"/>
            <p:cNvSpPr>
              <a:spLocks noChangeArrowheads="1"/>
            </p:cNvSpPr>
            <p:nvPr/>
          </p:nvSpPr>
          <p:spPr bwMode="auto">
            <a:xfrm>
              <a:off x="4724400" y="5788025"/>
              <a:ext cx="3276600" cy="152400"/>
            </a:xfrm>
            <a:prstGeom prst="rightArrow">
              <a:avLst>
                <a:gd name="adj1" fmla="val 50000"/>
                <a:gd name="adj2" fmla="val 275000"/>
              </a:avLst>
            </a:prstGeom>
            <a:solidFill>
              <a:srgbClr val="00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5" name="AutoShape 16"/>
            <p:cNvSpPr>
              <a:spLocks noChangeArrowheads="1"/>
            </p:cNvSpPr>
            <p:nvPr/>
          </p:nvSpPr>
          <p:spPr bwMode="auto">
            <a:xfrm>
              <a:off x="1651248" y="5788025"/>
              <a:ext cx="3352800" cy="152400"/>
            </a:xfrm>
            <a:prstGeom prst="leftArrow">
              <a:avLst>
                <a:gd name="adj1" fmla="val 50000"/>
                <a:gd name="adj2" fmla="val 277083"/>
              </a:avLst>
            </a:prstGeom>
            <a:solidFill>
              <a:srgbClr val="00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6" name="Text Box 17"/>
            <p:cNvSpPr txBox="1">
              <a:spLocks noChangeArrowheads="1"/>
            </p:cNvSpPr>
            <p:nvPr/>
          </p:nvSpPr>
          <p:spPr bwMode="auto">
            <a:xfrm>
              <a:off x="8001000" y="5684738"/>
              <a:ext cx="5429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en-US" altLang="zh-CN" sz="2000" dirty="0">
                  <a:solidFill>
                    <a:srgbClr val="00B050"/>
                  </a:solidFill>
                  <a:latin typeface="Times New Roman" pitchFamily="18" charset="0"/>
                  <a:ea typeface="宋体" pitchFamily="2" charset="-122"/>
                  <a:cs typeface="Times New Roman" pitchFamily="18" charset="0"/>
                </a:rPr>
                <a:t>DB</a:t>
              </a:r>
            </a:p>
          </p:txBody>
        </p:sp>
        <p:sp>
          <p:nvSpPr>
            <p:cNvPr id="17" name="Text Box 19"/>
            <p:cNvSpPr txBox="1">
              <a:spLocks noChangeArrowheads="1"/>
            </p:cNvSpPr>
            <p:nvPr/>
          </p:nvSpPr>
          <p:spPr bwMode="auto">
            <a:xfrm>
              <a:off x="914400" y="2892425"/>
              <a:ext cx="137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Tx/>
                <a:buNone/>
              </a:pPr>
              <a:r>
                <a:rPr lang="en-US" altLang="zh-CN" sz="2400">
                  <a:latin typeface="Times New Roman" pitchFamily="18" charset="0"/>
                </a:rPr>
                <a:t>BHE</a:t>
              </a:r>
            </a:p>
          </p:txBody>
        </p:sp>
        <p:sp>
          <p:nvSpPr>
            <p:cNvPr id="18" name="Rectangle 22"/>
            <p:cNvSpPr>
              <a:spLocks noChangeArrowheads="1"/>
            </p:cNvSpPr>
            <p:nvPr/>
          </p:nvSpPr>
          <p:spPr bwMode="auto">
            <a:xfrm>
              <a:off x="320080" y="2214563"/>
              <a:ext cx="1356320" cy="3878263"/>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 name="Text Box 23"/>
            <p:cNvSpPr txBox="1">
              <a:spLocks noChangeArrowheads="1"/>
            </p:cNvSpPr>
            <p:nvPr/>
          </p:nvSpPr>
          <p:spPr bwMode="auto">
            <a:xfrm>
              <a:off x="541040" y="3821113"/>
              <a:ext cx="9144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pPr>
              <a:r>
                <a:rPr lang="en-US" altLang="zh-CN" sz="2000" b="0" dirty="0">
                  <a:latin typeface="Times New Roman" pitchFamily="18" charset="0"/>
                  <a:ea typeface="宋体" pitchFamily="2" charset="-122"/>
                  <a:cs typeface="Times New Roman" pitchFamily="18" charset="0"/>
                </a:rPr>
                <a:t>8086</a:t>
              </a:r>
            </a:p>
          </p:txBody>
        </p:sp>
        <p:sp>
          <p:nvSpPr>
            <p:cNvPr id="20" name="Text Box 24"/>
            <p:cNvSpPr txBox="1">
              <a:spLocks noChangeArrowheads="1"/>
            </p:cNvSpPr>
            <p:nvPr/>
          </p:nvSpPr>
          <p:spPr bwMode="auto">
            <a:xfrm>
              <a:off x="517634" y="2285455"/>
              <a:ext cx="115828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buFontTx/>
                <a:buNone/>
              </a:pPr>
              <a:r>
                <a:rPr lang="en-US" altLang="zh-CN" sz="2000" dirty="0">
                  <a:solidFill>
                    <a:srgbClr val="0070C0"/>
                  </a:solidFill>
                  <a:latin typeface="Times New Roman" pitchFamily="18" charset="0"/>
                  <a:ea typeface="宋体" pitchFamily="2" charset="-122"/>
                  <a:cs typeface="Times New Roman" pitchFamily="18" charset="0"/>
                </a:rPr>
                <a:t>A19~A0</a:t>
              </a:r>
            </a:p>
          </p:txBody>
        </p:sp>
        <p:sp>
          <p:nvSpPr>
            <p:cNvPr id="21" name="Text Box 25"/>
            <p:cNvSpPr txBox="1">
              <a:spLocks noChangeArrowheads="1"/>
            </p:cNvSpPr>
            <p:nvPr/>
          </p:nvSpPr>
          <p:spPr bwMode="auto">
            <a:xfrm>
              <a:off x="320080" y="5301208"/>
              <a:ext cx="13716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buFontTx/>
                <a:buNone/>
              </a:pPr>
              <a:r>
                <a:rPr lang="en-US" altLang="zh-CN" sz="2000" dirty="0" smtClean="0">
                  <a:solidFill>
                    <a:srgbClr val="00B050"/>
                  </a:solidFill>
                  <a:latin typeface="Times New Roman" pitchFamily="18" charset="0"/>
                  <a:ea typeface="宋体" pitchFamily="2" charset="-122"/>
                  <a:cs typeface="Times New Roman" pitchFamily="18" charset="0"/>
                </a:rPr>
                <a:t>D15~D8</a:t>
              </a:r>
              <a:endParaRPr lang="en-US" altLang="zh-CN" sz="2000" dirty="0">
                <a:solidFill>
                  <a:srgbClr val="00B050"/>
                </a:solidFill>
                <a:latin typeface="Times New Roman" pitchFamily="18" charset="0"/>
                <a:ea typeface="宋体" pitchFamily="2" charset="-122"/>
                <a:cs typeface="Times New Roman" pitchFamily="18" charset="0"/>
              </a:endParaRPr>
            </a:p>
          </p:txBody>
        </p:sp>
        <p:sp>
          <p:nvSpPr>
            <p:cNvPr id="22" name="Text Box 26"/>
            <p:cNvSpPr txBox="1">
              <a:spLocks noChangeArrowheads="1"/>
            </p:cNvSpPr>
            <p:nvPr/>
          </p:nvSpPr>
          <p:spPr bwMode="auto">
            <a:xfrm>
              <a:off x="320080" y="5647283"/>
              <a:ext cx="13716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buFontTx/>
                <a:buNone/>
              </a:pPr>
              <a:r>
                <a:rPr lang="en-US" altLang="zh-CN" sz="2000" dirty="0" smtClean="0">
                  <a:solidFill>
                    <a:srgbClr val="00B050"/>
                  </a:solidFill>
                  <a:latin typeface="Times New Roman" pitchFamily="18" charset="0"/>
                  <a:ea typeface="宋体" pitchFamily="2" charset="-122"/>
                  <a:cs typeface="Times New Roman" pitchFamily="18" charset="0"/>
                </a:rPr>
                <a:t>D7~D0</a:t>
              </a:r>
              <a:endParaRPr lang="en-US" altLang="zh-CN" sz="2000" dirty="0">
                <a:solidFill>
                  <a:srgbClr val="00B050"/>
                </a:solidFill>
                <a:latin typeface="Times New Roman" pitchFamily="18" charset="0"/>
                <a:ea typeface="宋体" pitchFamily="2" charset="-122"/>
                <a:cs typeface="Times New Roman" pitchFamily="18" charset="0"/>
              </a:endParaRPr>
            </a:p>
          </p:txBody>
        </p:sp>
        <p:sp>
          <p:nvSpPr>
            <p:cNvPr id="23" name="Line 27"/>
            <p:cNvSpPr>
              <a:spLocks noChangeShapeType="1"/>
            </p:cNvSpPr>
            <p:nvPr/>
          </p:nvSpPr>
          <p:spPr bwMode="auto">
            <a:xfrm>
              <a:off x="1676400" y="3121025"/>
              <a:ext cx="838200" cy="0"/>
            </a:xfrm>
            <a:prstGeom prst="line">
              <a:avLst/>
            </a:prstGeom>
            <a:noFill/>
            <a:ln w="38100">
              <a:solidFill>
                <a:srgbClr val="0070C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 name="AutoShape 28"/>
            <p:cNvSpPr>
              <a:spLocks noChangeArrowheads="1"/>
            </p:cNvSpPr>
            <p:nvPr/>
          </p:nvSpPr>
          <p:spPr bwMode="auto">
            <a:xfrm flipV="1">
              <a:off x="4614242" y="5178425"/>
              <a:ext cx="152400" cy="381000"/>
            </a:xfrm>
            <a:prstGeom prst="downArrow">
              <a:avLst>
                <a:gd name="adj1" fmla="val 50000"/>
                <a:gd name="adj2" fmla="val 112501"/>
              </a:avLst>
            </a:prstGeom>
            <a:solidFill>
              <a:srgbClr val="00A2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5" name="Rectangle 30"/>
            <p:cNvSpPr>
              <a:spLocks noChangeArrowheads="1"/>
            </p:cNvSpPr>
            <p:nvPr/>
          </p:nvSpPr>
          <p:spPr bwMode="auto">
            <a:xfrm>
              <a:off x="5905326" y="3502025"/>
              <a:ext cx="2209800" cy="1676400"/>
            </a:xfrm>
            <a:prstGeom prst="rect">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Rectangle 31"/>
            <p:cNvSpPr>
              <a:spLocks noChangeArrowheads="1"/>
            </p:cNvSpPr>
            <p:nvPr/>
          </p:nvSpPr>
          <p:spPr bwMode="auto">
            <a:xfrm>
              <a:off x="3533601" y="3502025"/>
              <a:ext cx="2209800" cy="1676400"/>
            </a:xfrm>
            <a:prstGeom prst="rect">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 name="Text Box 32"/>
            <p:cNvSpPr txBox="1">
              <a:spLocks noChangeArrowheads="1"/>
            </p:cNvSpPr>
            <p:nvPr/>
          </p:nvSpPr>
          <p:spPr bwMode="auto">
            <a:xfrm>
              <a:off x="3347864" y="4187825"/>
              <a:ext cx="2581275" cy="400050"/>
            </a:xfrm>
            <a:prstGeom prst="rect">
              <a:avLst/>
            </a:prstGeom>
            <a:noFill/>
            <a:ln>
              <a:noFill/>
            </a:ln>
            <a:effectLst/>
            <a:extLst>
              <a:ext uri="{909E8E84-426E-40DD-AFC4-6F175D3DCCD1}">
                <a14:hiddenFill xmlns:a14="http://schemas.microsoft.com/office/drawing/2010/main">
                  <a:solidFill>
                    <a:srgbClr val="FF9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pPr>
              <a:r>
                <a:rPr lang="en-US" altLang="zh-CN" sz="2000" dirty="0">
                  <a:latin typeface="Times New Roman" pitchFamily="18" charset="0"/>
                  <a:ea typeface="宋体" pitchFamily="2" charset="-122"/>
                  <a:cs typeface="Times New Roman" pitchFamily="18" charset="0"/>
                </a:rPr>
                <a:t> </a:t>
              </a:r>
              <a:r>
                <a:rPr lang="zh-CN" altLang="en-US" sz="2000" dirty="0">
                  <a:solidFill>
                    <a:srgbClr val="FF0000"/>
                  </a:solidFill>
                  <a:latin typeface="Times New Roman" pitchFamily="18" charset="0"/>
                  <a:ea typeface="宋体" pitchFamily="2" charset="-122"/>
                  <a:cs typeface="Times New Roman" pitchFamily="18" charset="0"/>
                </a:rPr>
                <a:t>奇</a:t>
              </a:r>
              <a:r>
                <a:rPr lang="zh-CN" altLang="en-US" sz="2000" dirty="0">
                  <a:latin typeface="Times New Roman" pitchFamily="18" charset="0"/>
                  <a:ea typeface="宋体" pitchFamily="2" charset="-122"/>
                  <a:cs typeface="Times New Roman" pitchFamily="18" charset="0"/>
                </a:rPr>
                <a:t>地址存储体</a:t>
              </a:r>
            </a:p>
          </p:txBody>
        </p:sp>
        <p:sp>
          <p:nvSpPr>
            <p:cNvPr id="28" name="Text Box 33"/>
            <p:cNvSpPr txBox="1">
              <a:spLocks noChangeArrowheads="1"/>
            </p:cNvSpPr>
            <p:nvPr/>
          </p:nvSpPr>
          <p:spPr bwMode="auto">
            <a:xfrm>
              <a:off x="4097957" y="4797425"/>
              <a:ext cx="108108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000" dirty="0">
                  <a:latin typeface="Times New Roman" pitchFamily="18" charset="0"/>
                  <a:ea typeface="宋体" pitchFamily="2" charset="-122"/>
                  <a:cs typeface="Times New Roman" pitchFamily="18" charset="0"/>
                </a:rPr>
                <a:t>D15~D8</a:t>
              </a:r>
            </a:p>
          </p:txBody>
        </p:sp>
        <p:sp>
          <p:nvSpPr>
            <p:cNvPr id="29" name="Text Box 35"/>
            <p:cNvSpPr txBox="1">
              <a:spLocks noChangeArrowheads="1"/>
            </p:cNvSpPr>
            <p:nvPr/>
          </p:nvSpPr>
          <p:spPr bwMode="auto">
            <a:xfrm>
              <a:off x="3530164" y="3502025"/>
              <a:ext cx="22192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latin typeface="Times New Roman" pitchFamily="18" charset="0"/>
                  <a:ea typeface="宋体" pitchFamily="2" charset="-122"/>
                  <a:cs typeface="Times New Roman" pitchFamily="18" charset="0"/>
                </a:rPr>
                <a:t>SEL      </a:t>
              </a:r>
              <a:r>
                <a:rPr lang="en-US" altLang="zh-CN" sz="2000" dirty="0" smtClean="0">
                  <a:latin typeface="Times New Roman" pitchFamily="18" charset="0"/>
                  <a:ea typeface="宋体" pitchFamily="2" charset="-122"/>
                  <a:cs typeface="Times New Roman" pitchFamily="18" charset="0"/>
                </a:rPr>
                <a:t>    A19~A1</a:t>
              </a:r>
              <a:endParaRPr lang="en-US" altLang="zh-CN" sz="2000" dirty="0">
                <a:latin typeface="Times New Roman" pitchFamily="18" charset="0"/>
                <a:ea typeface="宋体" pitchFamily="2" charset="-122"/>
                <a:cs typeface="Times New Roman" pitchFamily="18" charset="0"/>
              </a:endParaRPr>
            </a:p>
          </p:txBody>
        </p:sp>
        <p:sp>
          <p:nvSpPr>
            <p:cNvPr id="30" name="Line 36"/>
            <p:cNvSpPr>
              <a:spLocks noChangeShapeType="1"/>
            </p:cNvSpPr>
            <p:nvPr/>
          </p:nvSpPr>
          <p:spPr bwMode="auto">
            <a:xfrm>
              <a:off x="3628698" y="3578225"/>
              <a:ext cx="360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Text Box 37"/>
            <p:cNvSpPr txBox="1">
              <a:spLocks noChangeArrowheads="1"/>
            </p:cNvSpPr>
            <p:nvPr/>
          </p:nvSpPr>
          <p:spPr bwMode="auto">
            <a:xfrm>
              <a:off x="5719589" y="4187825"/>
              <a:ext cx="2581275" cy="400050"/>
            </a:xfrm>
            <a:prstGeom prst="rect">
              <a:avLst/>
            </a:prstGeom>
            <a:noFill/>
            <a:ln>
              <a:noFill/>
            </a:ln>
            <a:effectLst/>
            <a:extLst>
              <a:ext uri="{909E8E84-426E-40DD-AFC4-6F175D3DCCD1}">
                <a14:hiddenFill xmlns:a14="http://schemas.microsoft.com/office/drawing/2010/main">
                  <a:solidFill>
                    <a:srgbClr val="FF9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pPr>
              <a:r>
                <a:rPr lang="en-US" altLang="zh-CN" sz="2000" dirty="0">
                  <a:latin typeface="Times New Roman" pitchFamily="18" charset="0"/>
                  <a:ea typeface="宋体" pitchFamily="2" charset="-122"/>
                  <a:cs typeface="Times New Roman" pitchFamily="18" charset="0"/>
                </a:rPr>
                <a:t> </a:t>
              </a:r>
              <a:r>
                <a:rPr lang="zh-CN" altLang="en-US" sz="2000" dirty="0">
                  <a:solidFill>
                    <a:srgbClr val="FF0000"/>
                  </a:solidFill>
                  <a:latin typeface="Times New Roman" pitchFamily="18" charset="0"/>
                  <a:ea typeface="宋体" pitchFamily="2" charset="-122"/>
                  <a:cs typeface="Times New Roman" pitchFamily="18" charset="0"/>
                </a:rPr>
                <a:t>偶</a:t>
              </a:r>
              <a:r>
                <a:rPr lang="zh-CN" altLang="en-US" sz="2000" dirty="0">
                  <a:latin typeface="Times New Roman" pitchFamily="18" charset="0"/>
                  <a:ea typeface="宋体" pitchFamily="2" charset="-122"/>
                  <a:cs typeface="Times New Roman" pitchFamily="18" charset="0"/>
                </a:rPr>
                <a:t>地址存储体</a:t>
              </a:r>
            </a:p>
          </p:txBody>
        </p:sp>
        <p:sp>
          <p:nvSpPr>
            <p:cNvPr id="32" name="Text Box 38"/>
            <p:cNvSpPr txBox="1">
              <a:spLocks noChangeArrowheads="1"/>
            </p:cNvSpPr>
            <p:nvPr/>
          </p:nvSpPr>
          <p:spPr bwMode="auto">
            <a:xfrm>
              <a:off x="6533976" y="4797425"/>
              <a:ext cx="9525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000" dirty="0">
                  <a:latin typeface="Times New Roman" pitchFamily="18" charset="0"/>
                  <a:ea typeface="宋体" pitchFamily="2" charset="-122"/>
                  <a:cs typeface="Times New Roman" pitchFamily="18" charset="0"/>
                </a:rPr>
                <a:t>D7~D0</a:t>
              </a:r>
            </a:p>
          </p:txBody>
        </p:sp>
        <p:sp>
          <p:nvSpPr>
            <p:cNvPr id="33" name="Text Box 40"/>
            <p:cNvSpPr txBox="1">
              <a:spLocks noChangeArrowheads="1"/>
            </p:cNvSpPr>
            <p:nvPr/>
          </p:nvSpPr>
          <p:spPr bwMode="auto">
            <a:xfrm>
              <a:off x="5901889" y="3502025"/>
              <a:ext cx="22192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latin typeface="Times New Roman" pitchFamily="18" charset="0"/>
                  <a:ea typeface="宋体" pitchFamily="2" charset="-122"/>
                  <a:cs typeface="Times New Roman" pitchFamily="18" charset="0"/>
                </a:rPr>
                <a:t>SEL      </a:t>
              </a:r>
              <a:r>
                <a:rPr lang="en-US" altLang="zh-CN" sz="2000" dirty="0" smtClean="0">
                  <a:latin typeface="Times New Roman" pitchFamily="18" charset="0"/>
                  <a:ea typeface="宋体" pitchFamily="2" charset="-122"/>
                  <a:cs typeface="Times New Roman" pitchFamily="18" charset="0"/>
                </a:rPr>
                <a:t>    A19~A1</a:t>
              </a:r>
              <a:endParaRPr lang="en-US" altLang="zh-CN" sz="2000" dirty="0">
                <a:latin typeface="Times New Roman" pitchFamily="18" charset="0"/>
                <a:ea typeface="宋体" pitchFamily="2" charset="-122"/>
                <a:cs typeface="Times New Roman" pitchFamily="18" charset="0"/>
              </a:endParaRPr>
            </a:p>
          </p:txBody>
        </p:sp>
        <p:sp>
          <p:nvSpPr>
            <p:cNvPr id="34" name="Line 41"/>
            <p:cNvSpPr>
              <a:spLocks noChangeShapeType="1"/>
            </p:cNvSpPr>
            <p:nvPr/>
          </p:nvSpPr>
          <p:spPr bwMode="auto">
            <a:xfrm>
              <a:off x="6000423" y="3578225"/>
              <a:ext cx="360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 name="Line 42"/>
            <p:cNvSpPr>
              <a:spLocks noChangeShapeType="1"/>
            </p:cNvSpPr>
            <p:nvPr/>
          </p:nvSpPr>
          <p:spPr bwMode="auto">
            <a:xfrm>
              <a:off x="3657600" y="3136791"/>
              <a:ext cx="152400" cy="0"/>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 name="Line 43"/>
            <p:cNvSpPr>
              <a:spLocks noChangeShapeType="1"/>
            </p:cNvSpPr>
            <p:nvPr/>
          </p:nvSpPr>
          <p:spPr bwMode="auto">
            <a:xfrm>
              <a:off x="3810000" y="3136791"/>
              <a:ext cx="0" cy="381000"/>
            </a:xfrm>
            <a:prstGeom prst="line">
              <a:avLst/>
            </a:prstGeom>
            <a:noFill/>
            <a:ln w="38100">
              <a:solidFill>
                <a:srgbClr val="0070C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44"/>
            <p:cNvSpPr>
              <a:spLocks noChangeShapeType="1"/>
            </p:cNvSpPr>
            <p:nvPr/>
          </p:nvSpPr>
          <p:spPr bwMode="auto">
            <a:xfrm>
              <a:off x="3628698" y="2984391"/>
              <a:ext cx="2549138" cy="0"/>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45"/>
            <p:cNvSpPr>
              <a:spLocks noChangeShapeType="1"/>
            </p:cNvSpPr>
            <p:nvPr/>
          </p:nvSpPr>
          <p:spPr bwMode="auto">
            <a:xfrm>
              <a:off x="6177836" y="2984391"/>
              <a:ext cx="0" cy="533400"/>
            </a:xfrm>
            <a:prstGeom prst="line">
              <a:avLst/>
            </a:prstGeom>
            <a:noFill/>
            <a:ln w="38100">
              <a:solidFill>
                <a:srgbClr val="0070C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Text Box 49"/>
            <p:cNvSpPr txBox="1">
              <a:spLocks noChangeArrowheads="1"/>
            </p:cNvSpPr>
            <p:nvPr/>
          </p:nvSpPr>
          <p:spPr bwMode="auto">
            <a:xfrm>
              <a:off x="5921375" y="2473325"/>
              <a:ext cx="108108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000" dirty="0">
                  <a:solidFill>
                    <a:srgbClr val="0070C0"/>
                  </a:solidFill>
                  <a:latin typeface="Times New Roman" pitchFamily="18" charset="0"/>
                  <a:ea typeface="宋体" pitchFamily="2" charset="-122"/>
                  <a:cs typeface="Times New Roman" pitchFamily="18" charset="0"/>
                </a:rPr>
                <a:t>A19~A1</a:t>
              </a:r>
            </a:p>
          </p:txBody>
        </p:sp>
        <p:sp>
          <p:nvSpPr>
            <p:cNvPr id="42" name="Text Box 50"/>
            <p:cNvSpPr txBox="1">
              <a:spLocks noChangeArrowheads="1"/>
            </p:cNvSpPr>
            <p:nvPr/>
          </p:nvSpPr>
          <p:spPr bwMode="auto">
            <a:xfrm>
              <a:off x="6193602" y="3047455"/>
              <a:ext cx="49847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a:solidFill>
                    <a:srgbClr val="A50021"/>
                  </a:solidFill>
                  <a:latin typeface="Times New Roman" pitchFamily="18" charset="0"/>
                  <a:ea typeface="宋体" pitchFamily="2" charset="-122"/>
                  <a:cs typeface="Times New Roman" pitchFamily="18" charset="0"/>
                </a:rPr>
                <a:t>A0</a:t>
              </a:r>
            </a:p>
          </p:txBody>
        </p:sp>
        <p:sp>
          <p:nvSpPr>
            <p:cNvPr id="43" name="Text Box 52"/>
            <p:cNvSpPr txBox="1">
              <a:spLocks noChangeArrowheads="1"/>
            </p:cNvSpPr>
            <p:nvPr/>
          </p:nvSpPr>
          <p:spPr bwMode="auto">
            <a:xfrm>
              <a:off x="3886200" y="3044825"/>
              <a:ext cx="6985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a:solidFill>
                    <a:srgbClr val="A50021"/>
                  </a:solidFill>
                  <a:latin typeface="Times New Roman" pitchFamily="18" charset="0"/>
                  <a:ea typeface="宋体" pitchFamily="2" charset="-122"/>
                  <a:cs typeface="Times New Roman" pitchFamily="18" charset="0"/>
                </a:rPr>
                <a:t>BHE</a:t>
              </a:r>
            </a:p>
          </p:txBody>
        </p:sp>
        <p:sp>
          <p:nvSpPr>
            <p:cNvPr id="44" name="Line 53"/>
            <p:cNvSpPr>
              <a:spLocks noChangeShapeType="1"/>
            </p:cNvSpPr>
            <p:nvPr/>
          </p:nvSpPr>
          <p:spPr bwMode="auto">
            <a:xfrm flipH="1">
              <a:off x="3968750" y="3121025"/>
              <a:ext cx="432000" cy="0"/>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5" name="Text Box 54"/>
            <p:cNvSpPr txBox="1">
              <a:spLocks noChangeArrowheads="1"/>
            </p:cNvSpPr>
            <p:nvPr/>
          </p:nvSpPr>
          <p:spPr bwMode="auto">
            <a:xfrm>
              <a:off x="2514600" y="2225675"/>
              <a:ext cx="1143000" cy="1124475"/>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252000" bIns="252000">
              <a:spAutoFit/>
            </a:bodyPr>
            <a:lstStyle/>
            <a:p>
              <a:pPr algn="ctr">
                <a:buFontTx/>
                <a:buNone/>
              </a:pPr>
              <a:r>
                <a:rPr lang="en-US" altLang="zh-CN" sz="2000" dirty="0">
                  <a:latin typeface="Times New Roman" pitchFamily="18" charset="0"/>
                  <a:ea typeface="宋体" pitchFamily="2" charset="-122"/>
                  <a:cs typeface="Times New Roman" pitchFamily="18" charset="0"/>
                </a:rPr>
                <a:t> </a:t>
              </a:r>
              <a:r>
                <a:rPr lang="zh-CN" altLang="en-US" sz="2000" dirty="0" smtClean="0">
                  <a:latin typeface="Times New Roman" pitchFamily="18" charset="0"/>
                  <a:ea typeface="宋体" pitchFamily="2" charset="-122"/>
                  <a:cs typeface="Times New Roman" pitchFamily="18" charset="0"/>
                </a:rPr>
                <a:t>地址</a:t>
              </a:r>
              <a:endParaRPr lang="en-US" altLang="zh-CN" sz="2000" dirty="0" smtClean="0">
                <a:latin typeface="Times New Roman" pitchFamily="18" charset="0"/>
                <a:ea typeface="宋体" pitchFamily="2" charset="-122"/>
                <a:cs typeface="Times New Roman" pitchFamily="18" charset="0"/>
              </a:endParaRPr>
            </a:p>
            <a:p>
              <a:pPr algn="ctr">
                <a:buFontTx/>
                <a:buNone/>
              </a:pPr>
              <a:r>
                <a:rPr lang="zh-CN" altLang="en-US" sz="2000" dirty="0" smtClean="0">
                  <a:latin typeface="Times New Roman" pitchFamily="18" charset="0"/>
                  <a:ea typeface="宋体" pitchFamily="2" charset="-122"/>
                  <a:cs typeface="Times New Roman" pitchFamily="18" charset="0"/>
                </a:rPr>
                <a:t>锁存器</a:t>
              </a:r>
              <a:endParaRPr lang="en-US" altLang="zh-CN" sz="2000" dirty="0">
                <a:latin typeface="Times New Roman" pitchFamily="18" charset="0"/>
                <a:ea typeface="宋体" pitchFamily="2" charset="-122"/>
                <a:cs typeface="Times New Roman" pitchFamily="18" charset="0"/>
              </a:endParaRPr>
            </a:p>
          </p:txBody>
        </p:sp>
        <p:sp>
          <p:nvSpPr>
            <p:cNvPr id="47" name="Line 20"/>
            <p:cNvSpPr>
              <a:spLocks noChangeShapeType="1"/>
            </p:cNvSpPr>
            <p:nvPr/>
          </p:nvSpPr>
          <p:spPr bwMode="auto">
            <a:xfrm>
              <a:off x="1093654" y="2984391"/>
              <a:ext cx="432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zh-CN" altLang="en-US"/>
            </a:p>
          </p:txBody>
        </p:sp>
        <p:sp>
          <p:nvSpPr>
            <p:cNvPr id="48" name="Text Box 60"/>
            <p:cNvSpPr txBox="1">
              <a:spLocks noChangeArrowheads="1"/>
            </p:cNvSpPr>
            <p:nvPr/>
          </p:nvSpPr>
          <p:spPr bwMode="auto">
            <a:xfrm>
              <a:off x="667802" y="2908191"/>
              <a:ext cx="987425" cy="401638"/>
            </a:xfrm>
            <a:prstGeom prst="rect">
              <a:avLst/>
            </a:prstGeom>
            <a:noFill/>
            <a:ln>
              <a:noFill/>
            </a:ln>
            <a:effectLst/>
            <a:extLst>
              <a:ext uri="{909E8E84-426E-40DD-AFC4-6F175D3DCCD1}">
                <a14:hiddenFill xmlns:a14="http://schemas.microsoft.com/office/drawing/2010/main">
                  <a:blipFill dpi="0" rotWithShape="0">
                    <a:blip r:embed="rId2"/>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r" eaLnBrk="0" hangingPunct="0">
                <a:buFontTx/>
                <a:buNone/>
              </a:pPr>
              <a:r>
                <a:rPr lang="en-US" altLang="zh-CN" sz="2000" dirty="0">
                  <a:solidFill>
                    <a:srgbClr val="A50021"/>
                  </a:solidFill>
                  <a:latin typeface="Times New Roman" pitchFamily="18" charset="0"/>
                  <a:ea typeface="宋体" pitchFamily="2" charset="-122"/>
                  <a:cs typeface="Times New Roman" pitchFamily="18" charset="0"/>
                </a:rPr>
                <a:t>BHE</a:t>
              </a:r>
            </a:p>
          </p:txBody>
        </p:sp>
        <p:sp>
          <p:nvSpPr>
            <p:cNvPr id="10" name="AutoShape 9"/>
            <p:cNvSpPr>
              <a:spLocks noChangeArrowheads="1"/>
            </p:cNvSpPr>
            <p:nvPr/>
          </p:nvSpPr>
          <p:spPr bwMode="auto">
            <a:xfrm flipV="1">
              <a:off x="6918498" y="5149523"/>
              <a:ext cx="152400" cy="720000"/>
            </a:xfrm>
            <a:prstGeom prst="downArrow">
              <a:avLst>
                <a:gd name="adj1" fmla="val 50000"/>
                <a:gd name="adj2" fmla="val 170052"/>
              </a:avLst>
            </a:prstGeom>
            <a:solidFill>
              <a:srgbClr val="00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spTree>
    <p:extLst>
      <p:ext uri="{BB962C8B-B14F-4D97-AF65-F5344CB8AC3E}">
        <p14:creationId xmlns:p14="http://schemas.microsoft.com/office/powerpoint/2010/main" val="42421933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250"/>
                            </p:stCondLst>
                            <p:childTnLst>
                              <p:par>
                                <p:cTn id="9" presetID="16" presetClass="entr" presetSubtype="42"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barn(outHorizontal)">
                                      <p:cBhvr>
                                        <p:cTn id="11"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88041"/>
            <a:ext cx="5724644" cy="584775"/>
          </a:xfrm>
          <a:noFill/>
        </p:spPr>
        <p:txBody>
          <a:bodyPr wrap="none" rtlCol="0" anchor="ctr" anchorCtr="0">
            <a:spAutoFit/>
          </a:bodyPr>
          <a:lstStyle/>
          <a:p>
            <a:pPr algn="l"/>
            <a:r>
              <a:rPr lang="en-US" altLang="zh-CN" sz="3200" b="0" spc="0" dirty="0" smtClean="0">
                <a:solidFill>
                  <a:schemeClr val="tx1"/>
                </a:solidFill>
                <a:latin typeface="黑体" pitchFamily="49" charset="-122"/>
                <a:ea typeface="黑体" pitchFamily="49" charset="-122"/>
                <a:cs typeface="+mn-cs"/>
              </a:rPr>
              <a:t>3</a:t>
            </a:r>
            <a:r>
              <a:rPr lang="zh-CN" altLang="zh-CN" sz="3200" b="0" spc="0" dirty="0" smtClean="0">
                <a:solidFill>
                  <a:schemeClr val="tx1"/>
                </a:solidFill>
                <a:latin typeface="黑体" pitchFamily="49" charset="-122"/>
                <a:ea typeface="黑体" pitchFamily="49" charset="-122"/>
                <a:cs typeface="+mn-cs"/>
              </a:rPr>
              <a:t>．</a:t>
            </a:r>
            <a:r>
              <a:rPr lang="en-US" altLang="zh-CN" sz="3200" b="0" spc="0" dirty="0" smtClean="0">
                <a:solidFill>
                  <a:schemeClr val="tx1"/>
                </a:solidFill>
                <a:latin typeface="黑体" pitchFamily="49" charset="-122"/>
                <a:ea typeface="黑体" pitchFamily="49" charset="-122"/>
                <a:cs typeface="+mn-cs"/>
              </a:rPr>
              <a:t>80286CPU</a:t>
            </a:r>
            <a:r>
              <a:rPr lang="zh-CN" altLang="zh-CN" sz="3200" b="0" spc="0" dirty="0">
                <a:solidFill>
                  <a:schemeClr val="tx1"/>
                </a:solidFill>
                <a:latin typeface="黑体" pitchFamily="49" charset="-122"/>
                <a:ea typeface="黑体" pitchFamily="49" charset="-122"/>
                <a:cs typeface="+mn-cs"/>
              </a:rPr>
              <a:t>与内存储器的连接</a:t>
            </a:r>
            <a:endParaRPr lang="zh-CN" altLang="en-US" sz="3200" b="0" spc="0" dirty="0">
              <a:solidFill>
                <a:schemeClr val="tx1"/>
              </a:solidFill>
              <a:latin typeface="黑体" pitchFamily="49" charset="-122"/>
              <a:ea typeface="黑体" pitchFamily="49" charset="-122"/>
              <a:cs typeface="+mn-cs"/>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3.4.3  </a:t>
            </a:r>
            <a:r>
              <a:rPr lang="zh-CN" altLang="zh-CN" dirty="0" smtClean="0"/>
              <a:t>典型</a:t>
            </a:r>
            <a:r>
              <a:rPr lang="en-US" altLang="zh-CN" dirty="0" smtClean="0"/>
              <a:t>CPU</a:t>
            </a:r>
            <a:r>
              <a:rPr lang="zh-CN" altLang="zh-CN" dirty="0" smtClean="0"/>
              <a:t>与内存储器的连接</a:t>
            </a:r>
            <a:endParaRPr lang="zh-CN" altLang="en-US" dirty="0"/>
          </a:p>
        </p:txBody>
      </p:sp>
      <p:grpSp>
        <p:nvGrpSpPr>
          <p:cNvPr id="53" name="组合 52"/>
          <p:cNvGrpSpPr/>
          <p:nvPr/>
        </p:nvGrpSpPr>
        <p:grpSpPr>
          <a:xfrm>
            <a:off x="485478" y="2132856"/>
            <a:ext cx="8223845" cy="3878263"/>
            <a:chOff x="320080" y="2214563"/>
            <a:chExt cx="8223845" cy="3878263"/>
          </a:xfrm>
        </p:grpSpPr>
        <p:cxnSp>
          <p:nvCxnSpPr>
            <p:cNvPr id="50" name="直接连接符 49"/>
            <p:cNvCxnSpPr/>
            <p:nvPr/>
          </p:nvCxnSpPr>
          <p:spPr>
            <a:xfrm flipV="1">
              <a:off x="3328606" y="2492896"/>
              <a:ext cx="4699778" cy="0"/>
            </a:xfrm>
            <a:prstGeom prst="line">
              <a:avLst/>
            </a:prstGeom>
            <a:ln w="76200">
              <a:solidFill>
                <a:srgbClr val="0070C0"/>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6" name="AutoShape 5"/>
            <p:cNvSpPr>
              <a:spLocks noChangeArrowheads="1"/>
            </p:cNvSpPr>
            <p:nvPr/>
          </p:nvSpPr>
          <p:spPr bwMode="auto">
            <a:xfrm flipH="1">
              <a:off x="1676400" y="2435225"/>
              <a:ext cx="838200" cy="152400"/>
            </a:xfrm>
            <a:prstGeom prst="leftArrow">
              <a:avLst>
                <a:gd name="adj1" fmla="val 50000"/>
                <a:gd name="adj2" fmla="val 137500"/>
              </a:avLst>
            </a:prstGeom>
            <a:solidFill>
              <a:srgbClr val="0066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7" name="AutoShape 6"/>
            <p:cNvSpPr>
              <a:spLocks noChangeArrowheads="1"/>
            </p:cNvSpPr>
            <p:nvPr/>
          </p:nvSpPr>
          <p:spPr bwMode="auto">
            <a:xfrm>
              <a:off x="5105400" y="2511425"/>
              <a:ext cx="152400" cy="990600"/>
            </a:xfrm>
            <a:prstGeom prst="downArrow">
              <a:avLst>
                <a:gd name="adj1" fmla="val 50000"/>
                <a:gd name="adj2" fmla="val 162500"/>
              </a:avLst>
            </a:prstGeom>
            <a:solidFill>
              <a:srgbClr val="0070C0"/>
            </a:solidFill>
            <a:ln>
              <a:solidFill>
                <a:srgbClr val="0070C0"/>
              </a:solidFill>
            </a:ln>
            <a:effectLst/>
            <a:extLst/>
          </p:spPr>
          <p:txBody>
            <a:bodyPr anchor="ctr">
              <a:spAutoFit/>
            </a:bodyPr>
            <a:lstStyle/>
            <a:p>
              <a:endParaRPr lang="zh-CN" altLang="en-US"/>
            </a:p>
          </p:txBody>
        </p:sp>
        <p:sp>
          <p:nvSpPr>
            <p:cNvPr id="8" name="AutoShape 7"/>
            <p:cNvSpPr>
              <a:spLocks noChangeArrowheads="1"/>
            </p:cNvSpPr>
            <p:nvPr/>
          </p:nvSpPr>
          <p:spPr bwMode="auto">
            <a:xfrm>
              <a:off x="7443936" y="2511425"/>
              <a:ext cx="152400" cy="990600"/>
            </a:xfrm>
            <a:prstGeom prst="downArrow">
              <a:avLst>
                <a:gd name="adj1" fmla="val 50000"/>
                <a:gd name="adj2" fmla="val 162500"/>
              </a:avLst>
            </a:prstGeom>
            <a:solidFill>
              <a:srgbClr val="0070C0"/>
            </a:solidFill>
            <a:ln>
              <a:solidFill>
                <a:srgbClr val="0070C0"/>
              </a:solidFill>
            </a:ln>
            <a:effectLst/>
            <a:extLst/>
          </p:spPr>
          <p:txBody>
            <a:bodyPr anchor="ctr">
              <a:spAutoFit/>
            </a:bodyPr>
            <a:lstStyle/>
            <a:p>
              <a:endParaRPr lang="zh-CN" altLang="en-US"/>
            </a:p>
          </p:txBody>
        </p:sp>
        <p:sp>
          <p:nvSpPr>
            <p:cNvPr id="9" name="Text Box 8"/>
            <p:cNvSpPr txBox="1">
              <a:spLocks noChangeArrowheads="1"/>
            </p:cNvSpPr>
            <p:nvPr/>
          </p:nvSpPr>
          <p:spPr bwMode="auto">
            <a:xfrm>
              <a:off x="8001000" y="2284413"/>
              <a:ext cx="5429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en-US" altLang="zh-CN" sz="2000" dirty="0">
                  <a:solidFill>
                    <a:srgbClr val="0070C0"/>
                  </a:solidFill>
                  <a:latin typeface="Times New Roman" pitchFamily="18" charset="0"/>
                  <a:ea typeface="宋体" pitchFamily="2" charset="-122"/>
                  <a:cs typeface="Times New Roman" pitchFamily="18" charset="0"/>
                </a:rPr>
                <a:t>AB</a:t>
              </a:r>
            </a:p>
          </p:txBody>
        </p:sp>
        <p:sp>
          <p:nvSpPr>
            <p:cNvPr id="11" name="AutoShape 11"/>
            <p:cNvSpPr>
              <a:spLocks noChangeArrowheads="1"/>
            </p:cNvSpPr>
            <p:nvPr/>
          </p:nvSpPr>
          <p:spPr bwMode="auto">
            <a:xfrm>
              <a:off x="4724400" y="5483225"/>
              <a:ext cx="3276600" cy="152400"/>
            </a:xfrm>
            <a:prstGeom prst="rightArrow">
              <a:avLst>
                <a:gd name="adj1" fmla="val 50000"/>
                <a:gd name="adj2" fmla="val 270833"/>
              </a:avLst>
            </a:prstGeom>
            <a:solidFill>
              <a:srgbClr val="00A2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2" name="AutoShape 12"/>
            <p:cNvSpPr>
              <a:spLocks noChangeArrowheads="1"/>
            </p:cNvSpPr>
            <p:nvPr/>
          </p:nvSpPr>
          <p:spPr bwMode="auto">
            <a:xfrm>
              <a:off x="1651248" y="5483225"/>
              <a:ext cx="3352800" cy="152400"/>
            </a:xfrm>
            <a:prstGeom prst="leftArrow">
              <a:avLst>
                <a:gd name="adj1" fmla="val 50000"/>
                <a:gd name="adj2" fmla="val 277083"/>
              </a:avLst>
            </a:prstGeom>
            <a:solidFill>
              <a:srgbClr val="00A2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3" name="Text Box 13"/>
            <p:cNvSpPr txBox="1">
              <a:spLocks noChangeArrowheads="1"/>
            </p:cNvSpPr>
            <p:nvPr/>
          </p:nvSpPr>
          <p:spPr bwMode="auto">
            <a:xfrm>
              <a:off x="8001000" y="5351363"/>
              <a:ext cx="5429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en-US" altLang="zh-CN" sz="2000">
                  <a:solidFill>
                    <a:srgbClr val="00B050"/>
                  </a:solidFill>
                  <a:latin typeface="Times New Roman" pitchFamily="18" charset="0"/>
                  <a:ea typeface="宋体" pitchFamily="2" charset="-122"/>
                  <a:cs typeface="Times New Roman" pitchFamily="18" charset="0"/>
                </a:rPr>
                <a:t>DB</a:t>
              </a:r>
            </a:p>
          </p:txBody>
        </p:sp>
        <p:sp>
          <p:nvSpPr>
            <p:cNvPr id="14" name="AutoShape 15"/>
            <p:cNvSpPr>
              <a:spLocks noChangeArrowheads="1"/>
            </p:cNvSpPr>
            <p:nvPr/>
          </p:nvSpPr>
          <p:spPr bwMode="auto">
            <a:xfrm>
              <a:off x="4724400" y="5788025"/>
              <a:ext cx="3276600" cy="152400"/>
            </a:xfrm>
            <a:prstGeom prst="rightArrow">
              <a:avLst>
                <a:gd name="adj1" fmla="val 50000"/>
                <a:gd name="adj2" fmla="val 275000"/>
              </a:avLst>
            </a:prstGeom>
            <a:solidFill>
              <a:srgbClr val="00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5" name="AutoShape 16"/>
            <p:cNvSpPr>
              <a:spLocks noChangeArrowheads="1"/>
            </p:cNvSpPr>
            <p:nvPr/>
          </p:nvSpPr>
          <p:spPr bwMode="auto">
            <a:xfrm>
              <a:off x="1651248" y="5788025"/>
              <a:ext cx="3352800" cy="152400"/>
            </a:xfrm>
            <a:prstGeom prst="leftArrow">
              <a:avLst>
                <a:gd name="adj1" fmla="val 50000"/>
                <a:gd name="adj2" fmla="val 277083"/>
              </a:avLst>
            </a:prstGeom>
            <a:solidFill>
              <a:srgbClr val="00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6" name="Text Box 17"/>
            <p:cNvSpPr txBox="1">
              <a:spLocks noChangeArrowheads="1"/>
            </p:cNvSpPr>
            <p:nvPr/>
          </p:nvSpPr>
          <p:spPr bwMode="auto">
            <a:xfrm>
              <a:off x="8001000" y="5684738"/>
              <a:ext cx="5429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r>
                <a:rPr lang="en-US" altLang="zh-CN" sz="2000" dirty="0">
                  <a:solidFill>
                    <a:srgbClr val="00B050"/>
                  </a:solidFill>
                  <a:latin typeface="Times New Roman" pitchFamily="18" charset="0"/>
                  <a:ea typeface="宋体" pitchFamily="2" charset="-122"/>
                  <a:cs typeface="Times New Roman" pitchFamily="18" charset="0"/>
                </a:rPr>
                <a:t>DB</a:t>
              </a:r>
            </a:p>
          </p:txBody>
        </p:sp>
        <p:sp>
          <p:nvSpPr>
            <p:cNvPr id="17" name="Text Box 19"/>
            <p:cNvSpPr txBox="1">
              <a:spLocks noChangeArrowheads="1"/>
            </p:cNvSpPr>
            <p:nvPr/>
          </p:nvSpPr>
          <p:spPr bwMode="auto">
            <a:xfrm>
              <a:off x="914400" y="2892425"/>
              <a:ext cx="137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Tx/>
                <a:buNone/>
              </a:pPr>
              <a:r>
                <a:rPr lang="en-US" altLang="zh-CN" sz="2400">
                  <a:latin typeface="Times New Roman" pitchFamily="18" charset="0"/>
                </a:rPr>
                <a:t>BHE</a:t>
              </a:r>
            </a:p>
          </p:txBody>
        </p:sp>
        <p:sp>
          <p:nvSpPr>
            <p:cNvPr id="18" name="Rectangle 22"/>
            <p:cNvSpPr>
              <a:spLocks noChangeArrowheads="1"/>
            </p:cNvSpPr>
            <p:nvPr/>
          </p:nvSpPr>
          <p:spPr bwMode="auto">
            <a:xfrm>
              <a:off x="320080" y="2214563"/>
              <a:ext cx="1356320" cy="3878263"/>
            </a:xfrm>
            <a:prstGeom prst="rect">
              <a:avLst/>
            </a:prstGeom>
            <a:solidFill>
              <a:srgbClr val="DDDDFF"/>
            </a:solidFill>
            <a:ln w="9525">
              <a:solidFill>
                <a:srgbClr val="CCCCFF"/>
              </a:solidFill>
              <a:prstDash val="sys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 name="Text Box 23"/>
            <p:cNvSpPr txBox="1">
              <a:spLocks noChangeArrowheads="1"/>
            </p:cNvSpPr>
            <p:nvPr/>
          </p:nvSpPr>
          <p:spPr bwMode="auto">
            <a:xfrm>
              <a:off x="541040" y="3821113"/>
              <a:ext cx="9144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pPr>
              <a:r>
                <a:rPr lang="en-US" altLang="zh-CN" sz="2000" b="0" dirty="0" smtClean="0">
                  <a:latin typeface="Times New Roman" pitchFamily="18" charset="0"/>
                  <a:ea typeface="宋体" pitchFamily="2" charset="-122"/>
                  <a:cs typeface="Times New Roman" pitchFamily="18" charset="0"/>
                </a:rPr>
                <a:t>80286</a:t>
              </a:r>
              <a:endParaRPr lang="en-US" altLang="zh-CN" sz="2000" b="0" dirty="0">
                <a:latin typeface="Times New Roman" pitchFamily="18" charset="0"/>
                <a:ea typeface="宋体" pitchFamily="2" charset="-122"/>
                <a:cs typeface="Times New Roman" pitchFamily="18" charset="0"/>
              </a:endParaRPr>
            </a:p>
          </p:txBody>
        </p:sp>
        <p:sp>
          <p:nvSpPr>
            <p:cNvPr id="20" name="Text Box 24"/>
            <p:cNvSpPr txBox="1">
              <a:spLocks noChangeArrowheads="1"/>
            </p:cNvSpPr>
            <p:nvPr/>
          </p:nvSpPr>
          <p:spPr bwMode="auto">
            <a:xfrm>
              <a:off x="517634" y="2285455"/>
              <a:ext cx="115828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buFontTx/>
                <a:buNone/>
              </a:pPr>
              <a:r>
                <a:rPr lang="en-US" altLang="zh-CN" sz="2000" dirty="0" smtClean="0">
                  <a:solidFill>
                    <a:srgbClr val="0070C0"/>
                  </a:solidFill>
                  <a:latin typeface="Times New Roman" pitchFamily="18" charset="0"/>
                  <a:ea typeface="宋体" pitchFamily="2" charset="-122"/>
                  <a:cs typeface="Times New Roman" pitchFamily="18" charset="0"/>
                </a:rPr>
                <a:t>A23~A0</a:t>
              </a:r>
              <a:endParaRPr lang="en-US" altLang="zh-CN" sz="2000" dirty="0">
                <a:solidFill>
                  <a:srgbClr val="0070C0"/>
                </a:solidFill>
                <a:latin typeface="Times New Roman" pitchFamily="18" charset="0"/>
                <a:ea typeface="宋体" pitchFamily="2" charset="-122"/>
                <a:cs typeface="Times New Roman" pitchFamily="18" charset="0"/>
              </a:endParaRPr>
            </a:p>
          </p:txBody>
        </p:sp>
        <p:sp>
          <p:nvSpPr>
            <p:cNvPr id="21" name="Text Box 25"/>
            <p:cNvSpPr txBox="1">
              <a:spLocks noChangeArrowheads="1"/>
            </p:cNvSpPr>
            <p:nvPr/>
          </p:nvSpPr>
          <p:spPr bwMode="auto">
            <a:xfrm>
              <a:off x="320080" y="5301208"/>
              <a:ext cx="13716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buFontTx/>
                <a:buNone/>
              </a:pPr>
              <a:r>
                <a:rPr lang="en-US" altLang="zh-CN" sz="2000" dirty="0" smtClean="0">
                  <a:solidFill>
                    <a:srgbClr val="00B050"/>
                  </a:solidFill>
                  <a:latin typeface="Times New Roman" pitchFamily="18" charset="0"/>
                  <a:ea typeface="宋体" pitchFamily="2" charset="-122"/>
                  <a:cs typeface="Times New Roman" pitchFamily="18" charset="0"/>
                </a:rPr>
                <a:t>D15~D8</a:t>
              </a:r>
              <a:endParaRPr lang="en-US" altLang="zh-CN" sz="2000" dirty="0">
                <a:solidFill>
                  <a:srgbClr val="00B050"/>
                </a:solidFill>
                <a:latin typeface="Times New Roman" pitchFamily="18" charset="0"/>
                <a:ea typeface="宋体" pitchFamily="2" charset="-122"/>
                <a:cs typeface="Times New Roman" pitchFamily="18" charset="0"/>
              </a:endParaRPr>
            </a:p>
          </p:txBody>
        </p:sp>
        <p:sp>
          <p:nvSpPr>
            <p:cNvPr id="22" name="Text Box 26"/>
            <p:cNvSpPr txBox="1">
              <a:spLocks noChangeArrowheads="1"/>
            </p:cNvSpPr>
            <p:nvPr/>
          </p:nvSpPr>
          <p:spPr bwMode="auto">
            <a:xfrm>
              <a:off x="320080" y="5647283"/>
              <a:ext cx="13716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buFontTx/>
                <a:buNone/>
              </a:pPr>
              <a:r>
                <a:rPr lang="en-US" altLang="zh-CN" sz="2000" dirty="0" smtClean="0">
                  <a:solidFill>
                    <a:srgbClr val="00B050"/>
                  </a:solidFill>
                  <a:latin typeface="Times New Roman" pitchFamily="18" charset="0"/>
                  <a:ea typeface="宋体" pitchFamily="2" charset="-122"/>
                  <a:cs typeface="Times New Roman" pitchFamily="18" charset="0"/>
                </a:rPr>
                <a:t>D7~D0</a:t>
              </a:r>
              <a:endParaRPr lang="en-US" altLang="zh-CN" sz="2000" dirty="0">
                <a:solidFill>
                  <a:srgbClr val="00B050"/>
                </a:solidFill>
                <a:latin typeface="Times New Roman" pitchFamily="18" charset="0"/>
                <a:ea typeface="宋体" pitchFamily="2" charset="-122"/>
                <a:cs typeface="Times New Roman" pitchFamily="18" charset="0"/>
              </a:endParaRPr>
            </a:p>
          </p:txBody>
        </p:sp>
        <p:sp>
          <p:nvSpPr>
            <p:cNvPr id="23" name="Line 27"/>
            <p:cNvSpPr>
              <a:spLocks noChangeShapeType="1"/>
            </p:cNvSpPr>
            <p:nvPr/>
          </p:nvSpPr>
          <p:spPr bwMode="auto">
            <a:xfrm>
              <a:off x="1676400" y="3121025"/>
              <a:ext cx="838200" cy="0"/>
            </a:xfrm>
            <a:prstGeom prst="line">
              <a:avLst/>
            </a:prstGeom>
            <a:noFill/>
            <a:ln w="38100">
              <a:solidFill>
                <a:srgbClr val="0070C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 name="AutoShape 28"/>
            <p:cNvSpPr>
              <a:spLocks noChangeArrowheads="1"/>
            </p:cNvSpPr>
            <p:nvPr/>
          </p:nvSpPr>
          <p:spPr bwMode="auto">
            <a:xfrm flipV="1">
              <a:off x="4614242" y="5178425"/>
              <a:ext cx="152400" cy="381000"/>
            </a:xfrm>
            <a:prstGeom prst="downArrow">
              <a:avLst>
                <a:gd name="adj1" fmla="val 50000"/>
                <a:gd name="adj2" fmla="val 112501"/>
              </a:avLst>
            </a:prstGeom>
            <a:solidFill>
              <a:srgbClr val="00A2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5" name="Rectangle 30"/>
            <p:cNvSpPr>
              <a:spLocks noChangeArrowheads="1"/>
            </p:cNvSpPr>
            <p:nvPr/>
          </p:nvSpPr>
          <p:spPr bwMode="auto">
            <a:xfrm>
              <a:off x="5905326" y="3502025"/>
              <a:ext cx="2209800" cy="1676400"/>
            </a:xfrm>
            <a:prstGeom prst="rect">
              <a:avLst/>
            </a:prstGeom>
            <a:solidFill>
              <a:srgbClr val="BEE395"/>
            </a:solidFill>
            <a:ln w="9525">
              <a:solidFill>
                <a:srgbClr val="33CC33"/>
              </a:solidFill>
              <a:prstDash val="sys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Rectangle 31"/>
            <p:cNvSpPr>
              <a:spLocks noChangeArrowheads="1"/>
            </p:cNvSpPr>
            <p:nvPr/>
          </p:nvSpPr>
          <p:spPr bwMode="auto">
            <a:xfrm>
              <a:off x="3533601" y="3502025"/>
              <a:ext cx="2209800" cy="1676400"/>
            </a:xfrm>
            <a:prstGeom prst="rect">
              <a:avLst/>
            </a:prstGeom>
            <a:solidFill>
              <a:srgbClr val="BEE395"/>
            </a:solidFill>
            <a:ln w="9525">
              <a:solidFill>
                <a:srgbClr val="33CC33"/>
              </a:solidFill>
              <a:prstDash val="sys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 name="Text Box 32"/>
            <p:cNvSpPr txBox="1">
              <a:spLocks noChangeArrowheads="1"/>
            </p:cNvSpPr>
            <p:nvPr/>
          </p:nvSpPr>
          <p:spPr bwMode="auto">
            <a:xfrm>
              <a:off x="3347864" y="4187825"/>
              <a:ext cx="2581275" cy="400050"/>
            </a:xfrm>
            <a:prstGeom prst="rect">
              <a:avLst/>
            </a:prstGeom>
            <a:noFill/>
            <a:ln>
              <a:noFill/>
            </a:ln>
            <a:effectLst/>
            <a:extLst>
              <a:ext uri="{909E8E84-426E-40DD-AFC4-6F175D3DCCD1}">
                <a14:hiddenFill xmlns:a14="http://schemas.microsoft.com/office/drawing/2010/main">
                  <a:solidFill>
                    <a:srgbClr val="FF9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pPr>
              <a:r>
                <a:rPr lang="en-US" altLang="zh-CN" sz="2000" dirty="0">
                  <a:latin typeface="Times New Roman" pitchFamily="18" charset="0"/>
                  <a:ea typeface="宋体" pitchFamily="2" charset="-122"/>
                  <a:cs typeface="Times New Roman" pitchFamily="18" charset="0"/>
                </a:rPr>
                <a:t> </a:t>
              </a:r>
              <a:r>
                <a:rPr lang="zh-CN" altLang="en-US" sz="2000" dirty="0">
                  <a:solidFill>
                    <a:srgbClr val="FF0000"/>
                  </a:solidFill>
                  <a:latin typeface="Times New Roman" pitchFamily="18" charset="0"/>
                  <a:ea typeface="宋体" pitchFamily="2" charset="-122"/>
                  <a:cs typeface="Times New Roman" pitchFamily="18" charset="0"/>
                </a:rPr>
                <a:t>奇</a:t>
              </a:r>
              <a:r>
                <a:rPr lang="zh-CN" altLang="en-US" sz="2000" dirty="0">
                  <a:latin typeface="Times New Roman" pitchFamily="18" charset="0"/>
                  <a:ea typeface="宋体" pitchFamily="2" charset="-122"/>
                  <a:cs typeface="Times New Roman" pitchFamily="18" charset="0"/>
                </a:rPr>
                <a:t>地址存储体</a:t>
              </a:r>
            </a:p>
          </p:txBody>
        </p:sp>
        <p:sp>
          <p:nvSpPr>
            <p:cNvPr id="28" name="Text Box 33"/>
            <p:cNvSpPr txBox="1">
              <a:spLocks noChangeArrowheads="1"/>
            </p:cNvSpPr>
            <p:nvPr/>
          </p:nvSpPr>
          <p:spPr bwMode="auto">
            <a:xfrm>
              <a:off x="4097957" y="4797425"/>
              <a:ext cx="108108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000" dirty="0">
                  <a:latin typeface="Times New Roman" pitchFamily="18" charset="0"/>
                  <a:ea typeface="宋体" pitchFamily="2" charset="-122"/>
                  <a:cs typeface="Times New Roman" pitchFamily="18" charset="0"/>
                </a:rPr>
                <a:t>D15~D8</a:t>
              </a:r>
            </a:p>
          </p:txBody>
        </p:sp>
        <p:sp>
          <p:nvSpPr>
            <p:cNvPr id="29" name="Text Box 35"/>
            <p:cNvSpPr txBox="1">
              <a:spLocks noChangeArrowheads="1"/>
            </p:cNvSpPr>
            <p:nvPr/>
          </p:nvSpPr>
          <p:spPr bwMode="auto">
            <a:xfrm>
              <a:off x="3530164" y="3502025"/>
              <a:ext cx="215514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latin typeface="Times New Roman" pitchFamily="18" charset="0"/>
                  <a:ea typeface="宋体" pitchFamily="2" charset="-122"/>
                  <a:cs typeface="Times New Roman" pitchFamily="18" charset="0"/>
                </a:rPr>
                <a:t>SEL      </a:t>
              </a:r>
              <a:r>
                <a:rPr lang="en-US" altLang="zh-CN" sz="2000" dirty="0" smtClean="0">
                  <a:latin typeface="Times New Roman" pitchFamily="18" charset="0"/>
                  <a:ea typeface="宋体" pitchFamily="2" charset="-122"/>
                  <a:cs typeface="Times New Roman" pitchFamily="18" charset="0"/>
                </a:rPr>
                <a:t>    A23~A1</a:t>
              </a:r>
              <a:endParaRPr lang="en-US" altLang="zh-CN" sz="2000" dirty="0">
                <a:latin typeface="Times New Roman" pitchFamily="18" charset="0"/>
                <a:ea typeface="宋体" pitchFamily="2" charset="-122"/>
                <a:cs typeface="Times New Roman" pitchFamily="18" charset="0"/>
              </a:endParaRPr>
            </a:p>
          </p:txBody>
        </p:sp>
        <p:sp>
          <p:nvSpPr>
            <p:cNvPr id="30" name="Line 36"/>
            <p:cNvSpPr>
              <a:spLocks noChangeShapeType="1"/>
            </p:cNvSpPr>
            <p:nvPr/>
          </p:nvSpPr>
          <p:spPr bwMode="auto">
            <a:xfrm>
              <a:off x="3628698" y="3578225"/>
              <a:ext cx="360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Text Box 37"/>
            <p:cNvSpPr txBox="1">
              <a:spLocks noChangeArrowheads="1"/>
            </p:cNvSpPr>
            <p:nvPr/>
          </p:nvSpPr>
          <p:spPr bwMode="auto">
            <a:xfrm>
              <a:off x="5719589" y="4187825"/>
              <a:ext cx="2581275" cy="400050"/>
            </a:xfrm>
            <a:prstGeom prst="rect">
              <a:avLst/>
            </a:prstGeom>
            <a:noFill/>
            <a:ln>
              <a:noFill/>
            </a:ln>
            <a:effectLst/>
            <a:extLst>
              <a:ext uri="{909E8E84-426E-40DD-AFC4-6F175D3DCCD1}">
                <a14:hiddenFill xmlns:a14="http://schemas.microsoft.com/office/drawing/2010/main">
                  <a:solidFill>
                    <a:srgbClr val="FF9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pPr>
              <a:r>
                <a:rPr lang="en-US" altLang="zh-CN" sz="2000" dirty="0">
                  <a:latin typeface="Times New Roman" pitchFamily="18" charset="0"/>
                  <a:ea typeface="宋体" pitchFamily="2" charset="-122"/>
                  <a:cs typeface="Times New Roman" pitchFamily="18" charset="0"/>
                </a:rPr>
                <a:t> </a:t>
              </a:r>
              <a:r>
                <a:rPr lang="zh-CN" altLang="en-US" sz="2000" dirty="0">
                  <a:solidFill>
                    <a:srgbClr val="FF0000"/>
                  </a:solidFill>
                  <a:latin typeface="Times New Roman" pitchFamily="18" charset="0"/>
                  <a:ea typeface="宋体" pitchFamily="2" charset="-122"/>
                  <a:cs typeface="Times New Roman" pitchFamily="18" charset="0"/>
                </a:rPr>
                <a:t>偶</a:t>
              </a:r>
              <a:r>
                <a:rPr lang="zh-CN" altLang="en-US" sz="2000" dirty="0">
                  <a:latin typeface="Times New Roman" pitchFamily="18" charset="0"/>
                  <a:ea typeface="宋体" pitchFamily="2" charset="-122"/>
                  <a:cs typeface="Times New Roman" pitchFamily="18" charset="0"/>
                </a:rPr>
                <a:t>地址存储体</a:t>
              </a:r>
            </a:p>
          </p:txBody>
        </p:sp>
        <p:sp>
          <p:nvSpPr>
            <p:cNvPr id="32" name="Text Box 38"/>
            <p:cNvSpPr txBox="1">
              <a:spLocks noChangeArrowheads="1"/>
            </p:cNvSpPr>
            <p:nvPr/>
          </p:nvSpPr>
          <p:spPr bwMode="auto">
            <a:xfrm>
              <a:off x="6533976" y="4797425"/>
              <a:ext cx="9525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000" dirty="0">
                  <a:latin typeface="Times New Roman" pitchFamily="18" charset="0"/>
                  <a:ea typeface="宋体" pitchFamily="2" charset="-122"/>
                  <a:cs typeface="Times New Roman" pitchFamily="18" charset="0"/>
                </a:rPr>
                <a:t>D7~D0</a:t>
              </a:r>
            </a:p>
          </p:txBody>
        </p:sp>
        <p:sp>
          <p:nvSpPr>
            <p:cNvPr id="33" name="Text Box 40"/>
            <p:cNvSpPr txBox="1">
              <a:spLocks noChangeArrowheads="1"/>
            </p:cNvSpPr>
            <p:nvPr/>
          </p:nvSpPr>
          <p:spPr bwMode="auto">
            <a:xfrm>
              <a:off x="5901889" y="3502025"/>
              <a:ext cx="215514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dirty="0">
                  <a:latin typeface="Times New Roman" pitchFamily="18" charset="0"/>
                  <a:ea typeface="宋体" pitchFamily="2" charset="-122"/>
                  <a:cs typeface="Times New Roman" pitchFamily="18" charset="0"/>
                </a:rPr>
                <a:t>SEL      </a:t>
              </a:r>
              <a:r>
                <a:rPr lang="en-US" altLang="zh-CN" sz="2000" dirty="0" smtClean="0">
                  <a:latin typeface="Times New Roman" pitchFamily="18" charset="0"/>
                  <a:ea typeface="宋体" pitchFamily="2" charset="-122"/>
                  <a:cs typeface="Times New Roman" pitchFamily="18" charset="0"/>
                </a:rPr>
                <a:t>    A23~A1</a:t>
              </a:r>
              <a:endParaRPr lang="en-US" altLang="zh-CN" sz="2000" dirty="0">
                <a:latin typeface="Times New Roman" pitchFamily="18" charset="0"/>
                <a:ea typeface="宋体" pitchFamily="2" charset="-122"/>
                <a:cs typeface="Times New Roman" pitchFamily="18" charset="0"/>
              </a:endParaRPr>
            </a:p>
          </p:txBody>
        </p:sp>
        <p:sp>
          <p:nvSpPr>
            <p:cNvPr id="34" name="Line 41"/>
            <p:cNvSpPr>
              <a:spLocks noChangeShapeType="1"/>
            </p:cNvSpPr>
            <p:nvPr/>
          </p:nvSpPr>
          <p:spPr bwMode="auto">
            <a:xfrm>
              <a:off x="6000423" y="3578225"/>
              <a:ext cx="360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 name="Line 42"/>
            <p:cNvSpPr>
              <a:spLocks noChangeShapeType="1"/>
            </p:cNvSpPr>
            <p:nvPr/>
          </p:nvSpPr>
          <p:spPr bwMode="auto">
            <a:xfrm>
              <a:off x="3657600" y="3136791"/>
              <a:ext cx="152400" cy="0"/>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 name="Line 43"/>
            <p:cNvSpPr>
              <a:spLocks noChangeShapeType="1"/>
            </p:cNvSpPr>
            <p:nvPr/>
          </p:nvSpPr>
          <p:spPr bwMode="auto">
            <a:xfrm>
              <a:off x="3810000" y="3136791"/>
              <a:ext cx="0" cy="381000"/>
            </a:xfrm>
            <a:prstGeom prst="line">
              <a:avLst/>
            </a:prstGeom>
            <a:noFill/>
            <a:ln w="38100">
              <a:solidFill>
                <a:srgbClr val="0070C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44"/>
            <p:cNvSpPr>
              <a:spLocks noChangeShapeType="1"/>
            </p:cNvSpPr>
            <p:nvPr/>
          </p:nvSpPr>
          <p:spPr bwMode="auto">
            <a:xfrm>
              <a:off x="3628698" y="2984391"/>
              <a:ext cx="2549138" cy="0"/>
            </a:xfrm>
            <a:prstGeom prst="line">
              <a:avLst/>
            </a:prstGeom>
            <a:noFill/>
            <a:ln w="38100">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45"/>
            <p:cNvSpPr>
              <a:spLocks noChangeShapeType="1"/>
            </p:cNvSpPr>
            <p:nvPr/>
          </p:nvSpPr>
          <p:spPr bwMode="auto">
            <a:xfrm>
              <a:off x="6177836" y="2984391"/>
              <a:ext cx="0" cy="533400"/>
            </a:xfrm>
            <a:prstGeom prst="line">
              <a:avLst/>
            </a:prstGeom>
            <a:noFill/>
            <a:ln w="38100">
              <a:solidFill>
                <a:srgbClr val="0070C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Text Box 49"/>
            <p:cNvSpPr txBox="1">
              <a:spLocks noChangeArrowheads="1"/>
            </p:cNvSpPr>
            <p:nvPr/>
          </p:nvSpPr>
          <p:spPr bwMode="auto">
            <a:xfrm>
              <a:off x="5921547" y="2473325"/>
              <a:ext cx="10807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000" dirty="0" smtClean="0">
                  <a:solidFill>
                    <a:srgbClr val="0070C0"/>
                  </a:solidFill>
                  <a:latin typeface="Times New Roman" pitchFamily="18" charset="0"/>
                  <a:ea typeface="宋体" pitchFamily="2" charset="-122"/>
                  <a:cs typeface="Times New Roman" pitchFamily="18" charset="0"/>
                </a:rPr>
                <a:t>A23~A1</a:t>
              </a:r>
              <a:endParaRPr lang="en-US" altLang="zh-CN" sz="2000" dirty="0">
                <a:solidFill>
                  <a:srgbClr val="0070C0"/>
                </a:solidFill>
                <a:latin typeface="Times New Roman" pitchFamily="18" charset="0"/>
                <a:ea typeface="宋体" pitchFamily="2" charset="-122"/>
                <a:cs typeface="Times New Roman" pitchFamily="18" charset="0"/>
              </a:endParaRPr>
            </a:p>
          </p:txBody>
        </p:sp>
        <p:sp>
          <p:nvSpPr>
            <p:cNvPr id="42" name="Text Box 50"/>
            <p:cNvSpPr txBox="1">
              <a:spLocks noChangeArrowheads="1"/>
            </p:cNvSpPr>
            <p:nvPr/>
          </p:nvSpPr>
          <p:spPr bwMode="auto">
            <a:xfrm>
              <a:off x="6193602" y="3047455"/>
              <a:ext cx="49847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a:solidFill>
                    <a:srgbClr val="A50021"/>
                  </a:solidFill>
                  <a:latin typeface="Times New Roman" pitchFamily="18" charset="0"/>
                  <a:ea typeface="宋体" pitchFamily="2" charset="-122"/>
                  <a:cs typeface="Times New Roman" pitchFamily="18" charset="0"/>
                </a:rPr>
                <a:t>A0</a:t>
              </a:r>
            </a:p>
          </p:txBody>
        </p:sp>
        <p:sp>
          <p:nvSpPr>
            <p:cNvPr id="43" name="Text Box 52"/>
            <p:cNvSpPr txBox="1">
              <a:spLocks noChangeArrowheads="1"/>
            </p:cNvSpPr>
            <p:nvPr/>
          </p:nvSpPr>
          <p:spPr bwMode="auto">
            <a:xfrm>
              <a:off x="3886200" y="3044825"/>
              <a:ext cx="6985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buFontTx/>
                <a:buNone/>
              </a:pPr>
              <a:r>
                <a:rPr lang="en-US" altLang="zh-CN" sz="2000">
                  <a:solidFill>
                    <a:srgbClr val="A50021"/>
                  </a:solidFill>
                  <a:latin typeface="Times New Roman" pitchFamily="18" charset="0"/>
                  <a:ea typeface="宋体" pitchFamily="2" charset="-122"/>
                  <a:cs typeface="Times New Roman" pitchFamily="18" charset="0"/>
                </a:rPr>
                <a:t>BHE</a:t>
              </a:r>
            </a:p>
          </p:txBody>
        </p:sp>
        <p:sp>
          <p:nvSpPr>
            <p:cNvPr id="44" name="Line 53"/>
            <p:cNvSpPr>
              <a:spLocks noChangeShapeType="1"/>
            </p:cNvSpPr>
            <p:nvPr/>
          </p:nvSpPr>
          <p:spPr bwMode="auto">
            <a:xfrm flipH="1">
              <a:off x="3968750" y="3121025"/>
              <a:ext cx="432000" cy="0"/>
            </a:xfrm>
            <a:prstGeom prst="line">
              <a:avLst/>
            </a:prstGeom>
            <a:noFill/>
            <a:ln w="952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5" name="Text Box 54"/>
            <p:cNvSpPr txBox="1">
              <a:spLocks noChangeArrowheads="1"/>
            </p:cNvSpPr>
            <p:nvPr/>
          </p:nvSpPr>
          <p:spPr bwMode="auto">
            <a:xfrm>
              <a:off x="2514600" y="2225675"/>
              <a:ext cx="1143000" cy="1124475"/>
            </a:xfrm>
            <a:prstGeom prst="rect">
              <a:avLst/>
            </a:prstGeom>
            <a:solidFill>
              <a:srgbClr val="FFEBEB"/>
            </a:solidFill>
            <a:ln w="9525">
              <a:solidFill>
                <a:srgbClr val="CC00CC"/>
              </a:solidFill>
              <a:prstDash val="sys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252000" bIns="252000">
              <a:spAutoFit/>
            </a:bodyPr>
            <a:lstStyle/>
            <a:p>
              <a:pPr algn="ctr">
                <a:buFontTx/>
                <a:buNone/>
              </a:pPr>
              <a:r>
                <a:rPr lang="en-US" altLang="zh-CN" sz="2000" dirty="0">
                  <a:latin typeface="Times New Roman" pitchFamily="18" charset="0"/>
                  <a:ea typeface="宋体" pitchFamily="2" charset="-122"/>
                  <a:cs typeface="Times New Roman" pitchFamily="18" charset="0"/>
                </a:rPr>
                <a:t> </a:t>
              </a:r>
              <a:r>
                <a:rPr lang="zh-CN" altLang="en-US" sz="2000" dirty="0" smtClean="0">
                  <a:latin typeface="Times New Roman" pitchFamily="18" charset="0"/>
                  <a:ea typeface="宋体" pitchFamily="2" charset="-122"/>
                  <a:cs typeface="Times New Roman" pitchFamily="18" charset="0"/>
                </a:rPr>
                <a:t>地址</a:t>
              </a:r>
              <a:endParaRPr lang="en-US" altLang="zh-CN" sz="2000" dirty="0" smtClean="0">
                <a:latin typeface="Times New Roman" pitchFamily="18" charset="0"/>
                <a:ea typeface="宋体" pitchFamily="2" charset="-122"/>
                <a:cs typeface="Times New Roman" pitchFamily="18" charset="0"/>
              </a:endParaRPr>
            </a:p>
            <a:p>
              <a:pPr algn="ctr">
                <a:buFontTx/>
                <a:buNone/>
              </a:pPr>
              <a:r>
                <a:rPr lang="zh-CN" altLang="en-US" sz="2000" dirty="0" smtClean="0">
                  <a:latin typeface="Times New Roman" pitchFamily="18" charset="0"/>
                  <a:ea typeface="宋体" pitchFamily="2" charset="-122"/>
                  <a:cs typeface="Times New Roman" pitchFamily="18" charset="0"/>
                </a:rPr>
                <a:t>锁存器</a:t>
              </a:r>
              <a:endParaRPr lang="en-US" altLang="zh-CN" sz="2000" dirty="0">
                <a:latin typeface="Times New Roman" pitchFamily="18" charset="0"/>
                <a:ea typeface="宋体" pitchFamily="2" charset="-122"/>
                <a:cs typeface="Times New Roman" pitchFamily="18" charset="0"/>
              </a:endParaRPr>
            </a:p>
          </p:txBody>
        </p:sp>
        <p:sp>
          <p:nvSpPr>
            <p:cNvPr id="47" name="Line 20"/>
            <p:cNvSpPr>
              <a:spLocks noChangeShapeType="1"/>
            </p:cNvSpPr>
            <p:nvPr/>
          </p:nvSpPr>
          <p:spPr bwMode="auto">
            <a:xfrm>
              <a:off x="1093654" y="2984391"/>
              <a:ext cx="432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zh-CN" altLang="en-US"/>
            </a:p>
          </p:txBody>
        </p:sp>
        <p:sp>
          <p:nvSpPr>
            <p:cNvPr id="48" name="Text Box 60"/>
            <p:cNvSpPr txBox="1">
              <a:spLocks noChangeArrowheads="1"/>
            </p:cNvSpPr>
            <p:nvPr/>
          </p:nvSpPr>
          <p:spPr bwMode="auto">
            <a:xfrm>
              <a:off x="667802" y="2908191"/>
              <a:ext cx="987425" cy="401638"/>
            </a:xfrm>
            <a:prstGeom prst="rect">
              <a:avLst/>
            </a:prstGeom>
            <a:noFill/>
            <a:ln>
              <a:noFill/>
            </a:ln>
            <a:effectLst/>
            <a:extLst>
              <a:ext uri="{909E8E84-426E-40DD-AFC4-6F175D3DCCD1}">
                <a14:hiddenFill xmlns:a14="http://schemas.microsoft.com/office/drawing/2010/main">
                  <a:blipFill dpi="0" rotWithShape="0">
                    <a:blip r:embed="rId2"/>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r" eaLnBrk="0" hangingPunct="0">
                <a:buFontTx/>
                <a:buNone/>
              </a:pPr>
              <a:r>
                <a:rPr lang="en-US" altLang="zh-CN" sz="2000" dirty="0">
                  <a:solidFill>
                    <a:srgbClr val="A50021"/>
                  </a:solidFill>
                  <a:latin typeface="Times New Roman" pitchFamily="18" charset="0"/>
                  <a:ea typeface="宋体" pitchFamily="2" charset="-122"/>
                  <a:cs typeface="Times New Roman" pitchFamily="18" charset="0"/>
                </a:rPr>
                <a:t>BHE</a:t>
              </a:r>
            </a:p>
          </p:txBody>
        </p:sp>
        <p:sp>
          <p:nvSpPr>
            <p:cNvPr id="10" name="AutoShape 9"/>
            <p:cNvSpPr>
              <a:spLocks noChangeArrowheads="1"/>
            </p:cNvSpPr>
            <p:nvPr/>
          </p:nvSpPr>
          <p:spPr bwMode="auto">
            <a:xfrm flipV="1">
              <a:off x="6918498" y="5149523"/>
              <a:ext cx="152400" cy="720000"/>
            </a:xfrm>
            <a:prstGeom prst="downArrow">
              <a:avLst>
                <a:gd name="adj1" fmla="val 50000"/>
                <a:gd name="adj2" fmla="val 170052"/>
              </a:avLst>
            </a:prstGeom>
            <a:solidFill>
              <a:srgbClr val="00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spTree>
    <p:extLst>
      <p:ext uri="{BB962C8B-B14F-4D97-AF65-F5344CB8AC3E}">
        <p14:creationId xmlns:p14="http://schemas.microsoft.com/office/powerpoint/2010/main" val="263591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250"/>
                            </p:stCondLst>
                            <p:childTnLst>
                              <p:par>
                                <p:cTn id="9" presetID="16" presetClass="entr" presetSubtype="42"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barn(outHorizontal)">
                                      <p:cBhvr>
                                        <p:cTn id="11"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88041"/>
            <a:ext cx="6955750" cy="584775"/>
          </a:xfrm>
          <a:noFill/>
        </p:spPr>
        <p:txBody>
          <a:bodyPr wrap="none" rtlCol="0" anchor="ctr" anchorCtr="0">
            <a:spAutoFit/>
          </a:bodyPr>
          <a:lstStyle/>
          <a:p>
            <a:pPr algn="l"/>
            <a:r>
              <a:rPr lang="en-US" altLang="zh-CN" sz="3200" b="0" spc="0" dirty="0" smtClean="0">
                <a:solidFill>
                  <a:schemeClr val="tx1"/>
                </a:solidFill>
                <a:latin typeface="黑体" pitchFamily="49" charset="-122"/>
                <a:ea typeface="黑体" pitchFamily="49" charset="-122"/>
                <a:cs typeface="+mn-cs"/>
              </a:rPr>
              <a:t>4</a:t>
            </a:r>
            <a:r>
              <a:rPr lang="zh-CN" altLang="zh-CN" sz="3200" b="0" spc="0" dirty="0" smtClean="0">
                <a:solidFill>
                  <a:schemeClr val="tx1"/>
                </a:solidFill>
                <a:latin typeface="黑体" pitchFamily="49" charset="-122"/>
                <a:ea typeface="黑体" pitchFamily="49" charset="-122"/>
                <a:cs typeface="+mn-cs"/>
              </a:rPr>
              <a:t>．</a:t>
            </a:r>
            <a:r>
              <a:rPr lang="en-US" altLang="zh-CN" sz="3200" b="0" spc="0" dirty="0" smtClean="0">
                <a:solidFill>
                  <a:schemeClr val="tx1"/>
                </a:solidFill>
                <a:latin typeface="黑体" pitchFamily="49" charset="-122"/>
                <a:ea typeface="黑体" pitchFamily="49" charset="-122"/>
                <a:cs typeface="+mn-cs"/>
              </a:rPr>
              <a:t>80386/80486CPU</a:t>
            </a:r>
            <a:r>
              <a:rPr lang="zh-CN" altLang="zh-CN" sz="3200" b="0" spc="0" dirty="0">
                <a:solidFill>
                  <a:schemeClr val="tx1"/>
                </a:solidFill>
                <a:latin typeface="黑体" pitchFamily="49" charset="-122"/>
                <a:ea typeface="黑体" pitchFamily="49" charset="-122"/>
                <a:cs typeface="+mn-cs"/>
              </a:rPr>
              <a:t>与内存储器的连接</a:t>
            </a:r>
            <a:endParaRPr lang="zh-CN" altLang="en-US" sz="3200" b="0" spc="0" dirty="0">
              <a:solidFill>
                <a:schemeClr val="tx1"/>
              </a:solidFill>
              <a:latin typeface="黑体" pitchFamily="49" charset="-122"/>
              <a:ea typeface="黑体" pitchFamily="49" charset="-122"/>
              <a:cs typeface="+mn-cs"/>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3.4.3  </a:t>
            </a:r>
            <a:r>
              <a:rPr lang="zh-CN" altLang="zh-CN" dirty="0" smtClean="0"/>
              <a:t>典型</a:t>
            </a:r>
            <a:r>
              <a:rPr lang="en-US" altLang="zh-CN" dirty="0" smtClean="0"/>
              <a:t>CPU</a:t>
            </a:r>
            <a:r>
              <a:rPr lang="zh-CN" altLang="zh-CN" dirty="0" smtClean="0"/>
              <a:t>与内存储器的连接</a:t>
            </a:r>
            <a:endParaRPr lang="zh-CN" altLang="en-US" dirty="0"/>
          </a:p>
        </p:txBody>
      </p:sp>
      <p:pic>
        <p:nvPicPr>
          <p:cNvPr id="27650" name="Picture 2" descr="C:\Users\Administrator\AppData\Roaming\Tencent\Users\44194298\QQ\WinTemp\RichOle\M9NG{64)9O44$V62CEX{%$Q.png"/>
          <p:cNvPicPr>
            <a:picLocks noChangeAspect="1" noChangeArrowheads="1"/>
          </p:cNvPicPr>
          <p:nvPr/>
        </p:nvPicPr>
        <p:blipFill>
          <a:blip r:embed="rId2">
            <a:clrChange>
              <a:clrFrom>
                <a:srgbClr val="FFFEF6"/>
              </a:clrFrom>
              <a:clrTo>
                <a:srgbClr val="FFFEF6">
                  <a:alpha val="0"/>
                </a:srgbClr>
              </a:clrTo>
            </a:clrChange>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a:stretch>
            <a:fillRect/>
          </a:stretch>
        </p:blipFill>
        <p:spPr bwMode="auto">
          <a:xfrm>
            <a:off x="828764" y="1868426"/>
            <a:ext cx="7486473" cy="4386215"/>
          </a:xfrm>
          <a:prstGeom prst="rect">
            <a:avLst/>
          </a:prstGeom>
          <a:noFill/>
          <a:ln w="19050">
            <a:solidFill>
              <a:srgbClr val="FF0000"/>
            </a:solidFill>
            <a:prstDash val="dash"/>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3068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250"/>
                            </p:stCondLst>
                            <p:childTnLst>
                              <p:par>
                                <p:cTn id="9" presetID="21" presetClass="entr" presetSubtype="1" fill="hold" nodeType="afterEffect">
                                  <p:stCondLst>
                                    <p:cond delay="250"/>
                                  </p:stCondLst>
                                  <p:childTnLst>
                                    <p:set>
                                      <p:cBhvr>
                                        <p:cTn id="10" dur="1" fill="hold">
                                          <p:stCondLst>
                                            <p:cond delay="0"/>
                                          </p:stCondLst>
                                        </p:cTn>
                                        <p:tgtEl>
                                          <p:spTgt spid="27650"/>
                                        </p:tgtEl>
                                        <p:attrNameLst>
                                          <p:attrName>style.visibility</p:attrName>
                                        </p:attrNameLst>
                                      </p:cBhvr>
                                      <p:to>
                                        <p:strVal val="visible"/>
                                      </p:to>
                                    </p:set>
                                    <p:animEffect transition="in" filter="wheel(1)">
                                      <p:cBhvr>
                                        <p:cTn id="11" dur="2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  </a:t>
            </a:r>
            <a:r>
              <a:rPr lang="zh-CN" altLang="zh-CN" dirty="0"/>
              <a:t>存储体系结构</a:t>
            </a:r>
            <a:endParaRPr lang="zh-CN" altLang="en-US" dirty="0"/>
          </a:p>
        </p:txBody>
      </p:sp>
      <p:sp>
        <p:nvSpPr>
          <p:cNvPr id="3" name="内容占位符 2"/>
          <p:cNvSpPr>
            <a:spLocks noGrp="1"/>
          </p:cNvSpPr>
          <p:nvPr>
            <p:ph idx="1"/>
          </p:nvPr>
        </p:nvSpPr>
        <p:spPr>
          <a:xfrm>
            <a:off x="1907704" y="2113825"/>
            <a:ext cx="6264696" cy="3907463"/>
          </a:xfrm>
        </p:spPr>
        <p:txBody>
          <a:bodyPr>
            <a:normAutofit/>
          </a:bodyPr>
          <a:lstStyle/>
          <a:p>
            <a:r>
              <a:rPr lang="en-US" altLang="zh-CN" dirty="0"/>
              <a:t>3.5.1  </a:t>
            </a:r>
            <a:r>
              <a:rPr lang="zh-CN" altLang="zh-CN" dirty="0"/>
              <a:t>存储系统的</a:t>
            </a:r>
            <a:r>
              <a:rPr lang="zh-CN" altLang="zh-CN" dirty="0" smtClean="0"/>
              <a:t>层次结构</a:t>
            </a:r>
            <a:endParaRPr lang="en-US" altLang="zh-CN" dirty="0" smtClean="0"/>
          </a:p>
          <a:p>
            <a:r>
              <a:rPr lang="en-US" altLang="zh-CN" dirty="0"/>
              <a:t>3.5.2  </a:t>
            </a:r>
            <a:r>
              <a:rPr lang="zh-CN" altLang="zh-CN" dirty="0"/>
              <a:t>多体存储</a:t>
            </a:r>
            <a:r>
              <a:rPr lang="zh-CN" altLang="zh-CN" dirty="0" smtClean="0"/>
              <a:t>结构</a:t>
            </a:r>
            <a:endParaRPr lang="en-US" altLang="zh-CN" dirty="0" smtClean="0"/>
          </a:p>
          <a:p>
            <a:r>
              <a:rPr lang="en-US" altLang="zh-CN" dirty="0"/>
              <a:t>3.5.3  </a:t>
            </a:r>
            <a:r>
              <a:rPr lang="zh-CN" altLang="zh-CN" dirty="0" smtClean="0"/>
              <a:t>高速缓冲存储器</a:t>
            </a:r>
            <a:endParaRPr lang="en-US" altLang="zh-CN" dirty="0" smtClean="0"/>
          </a:p>
          <a:p>
            <a:r>
              <a:rPr lang="en-US" altLang="zh-CN" dirty="0"/>
              <a:t>3.5.4  </a:t>
            </a:r>
            <a:r>
              <a:rPr lang="zh-CN" altLang="zh-CN" dirty="0"/>
              <a:t>虚拟存储器</a:t>
            </a:r>
            <a:endParaRPr lang="zh-CN" altLang="en-US" dirty="0"/>
          </a:p>
        </p:txBody>
      </p:sp>
      <p:sp>
        <p:nvSpPr>
          <p:cNvPr id="4" name="对角圆角矩形 3"/>
          <p:cNvSpPr/>
          <p:nvPr/>
        </p:nvSpPr>
        <p:spPr>
          <a:xfrm flipH="1">
            <a:off x="1115616" y="1916832"/>
            <a:ext cx="6984776" cy="3960440"/>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0" name="组合 9"/>
          <p:cNvGrpSpPr/>
          <p:nvPr/>
        </p:nvGrpSpPr>
        <p:grpSpPr>
          <a:xfrm>
            <a:off x="1835696" y="2292323"/>
            <a:ext cx="5184576" cy="3135253"/>
            <a:chOff x="1835696" y="2292323"/>
            <a:chExt cx="5184576" cy="3135253"/>
          </a:xfrm>
        </p:grpSpPr>
        <p:sp>
          <p:nvSpPr>
            <p:cNvPr id="6" name="矩形 5">
              <a:hlinkClick r:id="rId3" action="ppaction://hlinksldjump"/>
            </p:cNvPr>
            <p:cNvSpPr/>
            <p:nvPr/>
          </p:nvSpPr>
          <p:spPr>
            <a:xfrm>
              <a:off x="1835696" y="3145386"/>
              <a:ext cx="396044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4" action="ppaction://hlinksldjump"/>
            </p:cNvPr>
            <p:cNvSpPr/>
            <p:nvPr/>
          </p:nvSpPr>
          <p:spPr>
            <a:xfrm>
              <a:off x="1835696" y="3998449"/>
              <a:ext cx="432048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5" action="ppaction://hlinksldjump"/>
            </p:cNvPr>
            <p:cNvSpPr/>
            <p:nvPr/>
          </p:nvSpPr>
          <p:spPr>
            <a:xfrm>
              <a:off x="1835696" y="4851512"/>
              <a:ext cx="352839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6" action="ppaction://hlinksldjump"/>
            </p:cNvPr>
            <p:cNvSpPr/>
            <p:nvPr/>
          </p:nvSpPr>
          <p:spPr>
            <a:xfrm>
              <a:off x="1835696" y="2292323"/>
              <a:ext cx="518457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234263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3.5.1  </a:t>
            </a:r>
            <a:r>
              <a:rPr lang="zh-CN" altLang="zh-CN" dirty="0"/>
              <a:t>存储系统的层次结构</a:t>
            </a:r>
            <a:endParaRPr lang="zh-CN" altLang="en-US" dirty="0"/>
          </a:p>
        </p:txBody>
      </p:sp>
      <p:grpSp>
        <p:nvGrpSpPr>
          <p:cNvPr id="34" name="组合 33"/>
          <p:cNvGrpSpPr/>
          <p:nvPr/>
        </p:nvGrpSpPr>
        <p:grpSpPr>
          <a:xfrm>
            <a:off x="5076056" y="1615728"/>
            <a:ext cx="985729" cy="2408238"/>
            <a:chOff x="5165834" y="3195638"/>
            <a:chExt cx="985729" cy="2408238"/>
          </a:xfrm>
        </p:grpSpPr>
        <p:sp>
          <p:nvSpPr>
            <p:cNvPr id="20" name="Text Box 24"/>
            <p:cNvSpPr txBox="1">
              <a:spLocks noChangeArrowheads="1"/>
            </p:cNvSpPr>
            <p:nvPr/>
          </p:nvSpPr>
          <p:spPr bwMode="auto">
            <a:xfrm>
              <a:off x="5165834" y="3730213"/>
              <a:ext cx="484981"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buFontTx/>
                <a:buNone/>
              </a:pPr>
              <a:r>
                <a:rPr lang="zh-CN" altLang="en-US" sz="2000" dirty="0" smtClean="0">
                  <a:solidFill>
                    <a:srgbClr val="FF0066"/>
                  </a:solidFill>
                  <a:latin typeface="Times New Roman" pitchFamily="18" charset="0"/>
                  <a:ea typeface="宋体" pitchFamily="2" charset="-122"/>
                  <a:cs typeface="Times New Roman" pitchFamily="18" charset="0"/>
                </a:rPr>
                <a:t>存取速度</a:t>
              </a:r>
              <a:endParaRPr lang="zh-CN" altLang="en-US" sz="2000" dirty="0">
                <a:solidFill>
                  <a:srgbClr val="FF0066"/>
                </a:solidFill>
                <a:latin typeface="Times New Roman" pitchFamily="18" charset="0"/>
                <a:ea typeface="宋体" pitchFamily="2" charset="-122"/>
                <a:cs typeface="Times New Roman" pitchFamily="18" charset="0"/>
              </a:endParaRPr>
            </a:p>
          </p:txBody>
        </p:sp>
        <p:sp>
          <p:nvSpPr>
            <p:cNvPr id="21" name="Line 25"/>
            <p:cNvSpPr>
              <a:spLocks noChangeShapeType="1"/>
            </p:cNvSpPr>
            <p:nvPr/>
          </p:nvSpPr>
          <p:spPr bwMode="auto">
            <a:xfrm flipH="1" flipV="1">
              <a:off x="5638800" y="3597276"/>
              <a:ext cx="0" cy="1600200"/>
            </a:xfrm>
            <a:prstGeom prst="line">
              <a:avLst/>
            </a:prstGeom>
            <a:noFill/>
            <a:ln w="19050">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22" name="Text Box 26"/>
            <p:cNvSpPr txBox="1">
              <a:spLocks noChangeArrowheads="1"/>
            </p:cNvSpPr>
            <p:nvPr/>
          </p:nvSpPr>
          <p:spPr bwMode="auto">
            <a:xfrm>
              <a:off x="5181600" y="3195638"/>
              <a:ext cx="96996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zh-CN" altLang="en-US" sz="2000" dirty="0">
                  <a:solidFill>
                    <a:schemeClr val="tx1"/>
                  </a:solidFill>
                  <a:latin typeface="Times New Roman" pitchFamily="18" charset="0"/>
                  <a:ea typeface="宋体" pitchFamily="2" charset="-122"/>
                  <a:cs typeface="Times New Roman" pitchFamily="18" charset="0"/>
                </a:rPr>
                <a:t>快</a:t>
              </a:r>
            </a:p>
          </p:txBody>
        </p:sp>
        <p:sp>
          <p:nvSpPr>
            <p:cNvPr id="23" name="Text Box 27"/>
            <p:cNvSpPr txBox="1">
              <a:spLocks noChangeArrowheads="1"/>
            </p:cNvSpPr>
            <p:nvPr/>
          </p:nvSpPr>
          <p:spPr bwMode="auto">
            <a:xfrm>
              <a:off x="5181600" y="5203826"/>
              <a:ext cx="96996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zh-CN" altLang="en-US" sz="2000" dirty="0">
                  <a:solidFill>
                    <a:schemeClr val="tx1"/>
                  </a:solidFill>
                  <a:latin typeface="Times New Roman" pitchFamily="18" charset="0"/>
                  <a:ea typeface="宋体" pitchFamily="2" charset="-122"/>
                  <a:cs typeface="Times New Roman" pitchFamily="18" charset="0"/>
                </a:rPr>
                <a:t>慢</a:t>
              </a:r>
            </a:p>
          </p:txBody>
        </p:sp>
      </p:grpSp>
      <p:grpSp>
        <p:nvGrpSpPr>
          <p:cNvPr id="35" name="组合 34"/>
          <p:cNvGrpSpPr/>
          <p:nvPr/>
        </p:nvGrpSpPr>
        <p:grpSpPr>
          <a:xfrm>
            <a:off x="5791167" y="1615728"/>
            <a:ext cx="994518" cy="2408238"/>
            <a:chOff x="5880945" y="3195638"/>
            <a:chExt cx="994518" cy="2408238"/>
          </a:xfrm>
        </p:grpSpPr>
        <p:sp>
          <p:nvSpPr>
            <p:cNvPr id="25" name="Text Box 28"/>
            <p:cNvSpPr txBox="1">
              <a:spLocks noChangeArrowheads="1"/>
            </p:cNvSpPr>
            <p:nvPr/>
          </p:nvSpPr>
          <p:spPr bwMode="auto">
            <a:xfrm>
              <a:off x="5880945" y="3730213"/>
              <a:ext cx="485775"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buFontTx/>
                <a:buNone/>
              </a:pPr>
              <a:r>
                <a:rPr lang="zh-CN" altLang="en-US" sz="2000" dirty="0">
                  <a:solidFill>
                    <a:srgbClr val="0000FF"/>
                  </a:solidFill>
                  <a:latin typeface="Times New Roman" pitchFamily="18" charset="0"/>
                  <a:ea typeface="宋体" pitchFamily="2" charset="-122"/>
                  <a:cs typeface="Times New Roman" pitchFamily="18" charset="0"/>
                </a:rPr>
                <a:t>存储</a:t>
              </a:r>
              <a:r>
                <a:rPr lang="zh-CN" altLang="en-US" sz="2000" dirty="0" smtClean="0">
                  <a:solidFill>
                    <a:srgbClr val="0000FF"/>
                  </a:solidFill>
                  <a:latin typeface="Times New Roman" pitchFamily="18" charset="0"/>
                  <a:ea typeface="宋体" pitchFamily="2" charset="-122"/>
                  <a:cs typeface="Times New Roman" pitchFamily="18" charset="0"/>
                </a:rPr>
                <a:t>容量</a:t>
              </a:r>
              <a:endParaRPr lang="zh-CN" altLang="en-US" sz="2000" dirty="0">
                <a:solidFill>
                  <a:srgbClr val="0000FF"/>
                </a:solidFill>
                <a:latin typeface="Times New Roman" pitchFamily="18" charset="0"/>
                <a:ea typeface="宋体" pitchFamily="2" charset="-122"/>
                <a:cs typeface="Times New Roman" pitchFamily="18" charset="0"/>
              </a:endParaRPr>
            </a:p>
          </p:txBody>
        </p:sp>
        <p:sp>
          <p:nvSpPr>
            <p:cNvPr id="26" name="Line 29"/>
            <p:cNvSpPr>
              <a:spLocks noChangeShapeType="1"/>
            </p:cNvSpPr>
            <p:nvPr/>
          </p:nvSpPr>
          <p:spPr bwMode="auto">
            <a:xfrm>
              <a:off x="6376988" y="3597276"/>
              <a:ext cx="0" cy="1606550"/>
            </a:xfrm>
            <a:prstGeom prst="line">
              <a:avLst/>
            </a:prstGeom>
            <a:noFill/>
            <a:ln w="19050">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27" name="Text Box 30"/>
            <p:cNvSpPr txBox="1">
              <a:spLocks noChangeArrowheads="1"/>
            </p:cNvSpPr>
            <p:nvPr/>
          </p:nvSpPr>
          <p:spPr bwMode="auto">
            <a:xfrm>
              <a:off x="5903913" y="3195638"/>
              <a:ext cx="9715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zh-CN" altLang="en-US" sz="2000" dirty="0">
                  <a:solidFill>
                    <a:schemeClr val="tx1"/>
                  </a:solidFill>
                  <a:latin typeface="Times New Roman" pitchFamily="18" charset="0"/>
                  <a:ea typeface="宋体" pitchFamily="2" charset="-122"/>
                  <a:cs typeface="Times New Roman" pitchFamily="18" charset="0"/>
                </a:rPr>
                <a:t>小</a:t>
              </a:r>
            </a:p>
          </p:txBody>
        </p:sp>
        <p:sp>
          <p:nvSpPr>
            <p:cNvPr id="28" name="Text Box 31"/>
            <p:cNvSpPr txBox="1">
              <a:spLocks noChangeArrowheads="1"/>
            </p:cNvSpPr>
            <p:nvPr/>
          </p:nvSpPr>
          <p:spPr bwMode="auto">
            <a:xfrm>
              <a:off x="5903913" y="5203826"/>
              <a:ext cx="9715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FontTx/>
                <a:buNone/>
              </a:pPr>
              <a:r>
                <a:rPr lang="zh-CN" altLang="en-US" sz="2000" dirty="0">
                  <a:solidFill>
                    <a:schemeClr val="tx1"/>
                  </a:solidFill>
                  <a:latin typeface="Times New Roman" pitchFamily="18" charset="0"/>
                  <a:ea typeface="宋体" pitchFamily="2" charset="-122"/>
                  <a:cs typeface="Times New Roman" pitchFamily="18" charset="0"/>
                </a:rPr>
                <a:t>大</a:t>
              </a:r>
            </a:p>
          </p:txBody>
        </p:sp>
      </p:grpSp>
      <p:grpSp>
        <p:nvGrpSpPr>
          <p:cNvPr id="36" name="组合 35"/>
          <p:cNvGrpSpPr/>
          <p:nvPr/>
        </p:nvGrpSpPr>
        <p:grpSpPr>
          <a:xfrm>
            <a:off x="6545285" y="1615728"/>
            <a:ext cx="930963" cy="2408238"/>
            <a:chOff x="6635063" y="3195638"/>
            <a:chExt cx="930963" cy="2408238"/>
          </a:xfrm>
        </p:grpSpPr>
        <p:sp>
          <p:nvSpPr>
            <p:cNvPr id="30" name="Text Box 32"/>
            <p:cNvSpPr txBox="1">
              <a:spLocks noChangeArrowheads="1"/>
            </p:cNvSpPr>
            <p:nvPr/>
          </p:nvSpPr>
          <p:spPr bwMode="auto">
            <a:xfrm>
              <a:off x="6635063" y="3730213"/>
              <a:ext cx="4860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buFontTx/>
                <a:buNone/>
              </a:pPr>
              <a:r>
                <a:rPr lang="zh-CN" altLang="en-US" sz="2000" dirty="0" smtClean="0">
                  <a:solidFill>
                    <a:srgbClr val="008000"/>
                  </a:solidFill>
                  <a:latin typeface="Times New Roman" pitchFamily="18" charset="0"/>
                  <a:ea typeface="宋体" pitchFamily="2" charset="-122"/>
                  <a:cs typeface="Times New Roman" pitchFamily="18" charset="0"/>
                </a:rPr>
                <a:t>每位价格</a:t>
              </a:r>
              <a:endParaRPr lang="zh-CN" altLang="en-US" sz="2000" dirty="0">
                <a:solidFill>
                  <a:srgbClr val="008000"/>
                </a:solidFill>
                <a:latin typeface="Times New Roman" pitchFamily="18" charset="0"/>
                <a:ea typeface="宋体" pitchFamily="2" charset="-122"/>
                <a:cs typeface="Times New Roman" pitchFamily="18" charset="0"/>
              </a:endParaRPr>
            </a:p>
          </p:txBody>
        </p:sp>
        <p:sp>
          <p:nvSpPr>
            <p:cNvPr id="31" name="Line 33"/>
            <p:cNvSpPr>
              <a:spLocks noChangeShapeType="1"/>
            </p:cNvSpPr>
            <p:nvPr/>
          </p:nvSpPr>
          <p:spPr bwMode="auto">
            <a:xfrm flipH="1">
              <a:off x="7121525" y="3597276"/>
              <a:ext cx="0" cy="1606550"/>
            </a:xfrm>
            <a:prstGeom prst="line">
              <a:avLst/>
            </a:prstGeom>
            <a:noFill/>
            <a:ln w="19050">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Times New Roman" pitchFamily="18" charset="0"/>
                <a:ea typeface="宋体" pitchFamily="2" charset="-122"/>
                <a:cs typeface="Times New Roman" pitchFamily="18" charset="0"/>
              </a:endParaRPr>
            </a:p>
          </p:txBody>
        </p:sp>
        <p:sp>
          <p:nvSpPr>
            <p:cNvPr id="32" name="Text Box 34"/>
            <p:cNvSpPr txBox="1">
              <a:spLocks noChangeArrowheads="1"/>
            </p:cNvSpPr>
            <p:nvPr/>
          </p:nvSpPr>
          <p:spPr bwMode="auto">
            <a:xfrm>
              <a:off x="6707188" y="3195638"/>
              <a:ext cx="858838" cy="400050"/>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buFontTx/>
                <a:buNone/>
              </a:pPr>
              <a:r>
                <a:rPr kumimoji="0" lang="zh-CN" altLang="en-US" sz="2000" dirty="0">
                  <a:solidFill>
                    <a:srgbClr val="000000"/>
                  </a:solidFill>
                  <a:latin typeface="Times New Roman" pitchFamily="18" charset="0"/>
                  <a:ea typeface="宋体" pitchFamily="2" charset="-122"/>
                  <a:cs typeface="Times New Roman" pitchFamily="18" charset="0"/>
                </a:rPr>
                <a:t>高</a:t>
              </a:r>
            </a:p>
          </p:txBody>
        </p:sp>
        <p:sp>
          <p:nvSpPr>
            <p:cNvPr id="33" name="Text Box 35"/>
            <p:cNvSpPr txBox="1">
              <a:spLocks noChangeArrowheads="1"/>
            </p:cNvSpPr>
            <p:nvPr/>
          </p:nvSpPr>
          <p:spPr bwMode="auto">
            <a:xfrm>
              <a:off x="6707188" y="5203826"/>
              <a:ext cx="858838" cy="400050"/>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buFontTx/>
                <a:buNone/>
              </a:pPr>
              <a:r>
                <a:rPr kumimoji="0" lang="zh-CN" altLang="en-US" sz="2000" dirty="0">
                  <a:solidFill>
                    <a:srgbClr val="000000"/>
                  </a:solidFill>
                  <a:latin typeface="Times New Roman" pitchFamily="18" charset="0"/>
                  <a:ea typeface="宋体" pitchFamily="2" charset="-122"/>
                  <a:cs typeface="Times New Roman" pitchFamily="18" charset="0"/>
                </a:rPr>
                <a:t>低</a:t>
              </a:r>
            </a:p>
          </p:txBody>
        </p:sp>
      </p:grpSp>
      <p:sp>
        <p:nvSpPr>
          <p:cNvPr id="37" name="矩形 36"/>
          <p:cNvSpPr/>
          <p:nvPr/>
        </p:nvSpPr>
        <p:spPr>
          <a:xfrm>
            <a:off x="391792" y="4718322"/>
            <a:ext cx="8428680" cy="1572117"/>
          </a:xfrm>
          <a:prstGeom prst="rect">
            <a:avLst/>
          </a:prstGeom>
          <a:noFill/>
          <a:ln w="12700">
            <a:solidFill>
              <a:srgbClr val="00B050"/>
            </a:solidFill>
            <a:prstDash val="dash"/>
            <a:miter lim="800000"/>
            <a:headEnd/>
            <a:tailEnd/>
          </a:ln>
          <a:effectLst/>
        </p:spPr>
        <p:txBody>
          <a:bodyPr/>
          <a:lstStyle/>
          <a:p>
            <a:pPr algn="just"/>
            <a:r>
              <a:rPr lang="zh-CN" altLang="en-US" sz="2400" dirty="0" smtClean="0">
                <a:solidFill>
                  <a:srgbClr val="000066"/>
                </a:solidFill>
                <a:latin typeface="Times New Roman" pitchFamily="18" charset="0"/>
                <a:ea typeface="宋体" pitchFamily="2" charset="-122"/>
                <a:cs typeface="Times New Roman" pitchFamily="18" charset="0"/>
              </a:rPr>
              <a:t>　　</a:t>
            </a:r>
            <a:r>
              <a:rPr lang="zh-CN" altLang="zh-CN" sz="2400" dirty="0" smtClean="0">
                <a:solidFill>
                  <a:srgbClr val="000066"/>
                </a:solidFill>
                <a:latin typeface="Times New Roman" pitchFamily="18" charset="0"/>
                <a:ea typeface="宋体" pitchFamily="2" charset="-122"/>
                <a:cs typeface="Times New Roman" pitchFamily="18" charset="0"/>
              </a:rPr>
              <a:t>由</a:t>
            </a:r>
            <a:r>
              <a:rPr lang="en-US" altLang="zh-CN" sz="2400" dirty="0">
                <a:solidFill>
                  <a:srgbClr val="000066"/>
                </a:solidFill>
                <a:latin typeface="Times New Roman" pitchFamily="18" charset="0"/>
                <a:ea typeface="宋体" pitchFamily="2" charset="-122"/>
                <a:cs typeface="Times New Roman" pitchFamily="18" charset="0"/>
              </a:rPr>
              <a:t>CPU</a:t>
            </a:r>
            <a:r>
              <a:rPr lang="zh-CN" altLang="zh-CN" sz="2400" dirty="0">
                <a:solidFill>
                  <a:srgbClr val="000066"/>
                </a:solidFill>
                <a:latin typeface="Times New Roman" pitchFamily="18" charset="0"/>
                <a:ea typeface="宋体" pitchFamily="2" charset="-122"/>
                <a:cs typeface="Times New Roman" pitchFamily="18" charset="0"/>
              </a:rPr>
              <a:t>内部寄存器、高速缓冲存储器</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、主存储器</a:t>
            </a:r>
            <a:r>
              <a:rPr lang="zh-CN" altLang="en-US" sz="2400" dirty="0">
                <a:solidFill>
                  <a:srgbClr val="000066"/>
                </a:solidFill>
                <a:latin typeface="Times New Roman" pitchFamily="18" charset="0"/>
                <a:ea typeface="宋体" pitchFamily="2" charset="-122"/>
                <a:cs typeface="Times New Roman" pitchFamily="18" charset="0"/>
              </a:rPr>
              <a:t>、</a:t>
            </a:r>
            <a:r>
              <a:rPr lang="zh-CN" altLang="zh-CN" sz="2400" dirty="0" smtClean="0">
                <a:solidFill>
                  <a:srgbClr val="000066"/>
                </a:solidFill>
                <a:latin typeface="Times New Roman" pitchFamily="18" charset="0"/>
                <a:ea typeface="宋体" pitchFamily="2" charset="-122"/>
                <a:cs typeface="Times New Roman" pitchFamily="18" charset="0"/>
              </a:rPr>
              <a:t>辅助存储器构成</a:t>
            </a:r>
            <a:r>
              <a:rPr lang="zh-CN" altLang="zh-CN" sz="2400" dirty="0">
                <a:solidFill>
                  <a:srgbClr val="000066"/>
                </a:solidFill>
                <a:latin typeface="Times New Roman" pitchFamily="18" charset="0"/>
                <a:ea typeface="宋体" pitchFamily="2" charset="-122"/>
                <a:cs typeface="Times New Roman" pitchFamily="18" charset="0"/>
              </a:rPr>
              <a:t>的存储器组织能够充分发挥存储速度快、容量大、价格低的</a:t>
            </a:r>
            <a:r>
              <a:rPr lang="zh-CN" altLang="zh-CN" sz="2400" dirty="0" smtClean="0">
                <a:solidFill>
                  <a:srgbClr val="000066"/>
                </a:solidFill>
                <a:latin typeface="Times New Roman" pitchFamily="18" charset="0"/>
                <a:ea typeface="宋体" pitchFamily="2" charset="-122"/>
                <a:cs typeface="Times New Roman" pitchFamily="18" charset="0"/>
              </a:rPr>
              <a:t>特点</a:t>
            </a:r>
            <a:r>
              <a:rPr lang="zh-CN" altLang="en-US" sz="2400" dirty="0">
                <a:solidFill>
                  <a:srgbClr val="000066"/>
                </a:solidFill>
                <a:latin typeface="Times New Roman" pitchFamily="18" charset="0"/>
                <a:ea typeface="宋体" pitchFamily="2" charset="-122"/>
                <a:cs typeface="Times New Roman" pitchFamily="18" charset="0"/>
              </a:rPr>
              <a:t>，</a:t>
            </a:r>
            <a:r>
              <a:rPr lang="zh-CN" altLang="zh-CN" sz="2400" dirty="0" smtClean="0">
                <a:solidFill>
                  <a:srgbClr val="000066"/>
                </a:solidFill>
                <a:latin typeface="Times New Roman" pitchFamily="18" charset="0"/>
                <a:ea typeface="宋体" pitchFamily="2" charset="-122"/>
                <a:cs typeface="Times New Roman" pitchFamily="18" charset="0"/>
              </a:rPr>
              <a:t>有效</a:t>
            </a:r>
            <a:r>
              <a:rPr lang="zh-CN" altLang="zh-CN" sz="2400" dirty="0">
                <a:solidFill>
                  <a:srgbClr val="000066"/>
                </a:solidFill>
                <a:latin typeface="Times New Roman" pitchFamily="18" charset="0"/>
                <a:ea typeface="宋体" pitchFamily="2" charset="-122"/>
                <a:cs typeface="Times New Roman" pitchFamily="18" charset="0"/>
              </a:rPr>
              <a:t>地解决了存储器速度、容量和价格之间的矛盾。</a:t>
            </a:r>
            <a:endParaRPr lang="zh-CN" altLang="en-US" sz="2400" dirty="0">
              <a:solidFill>
                <a:srgbClr val="000066"/>
              </a:solidFill>
              <a:latin typeface="Times New Roman" pitchFamily="18" charset="0"/>
              <a:ea typeface="宋体" pitchFamily="2" charset="-122"/>
              <a:cs typeface="Times New Roman" pitchFamily="18" charset="0"/>
            </a:endParaRPr>
          </a:p>
        </p:txBody>
      </p:sp>
      <p:grpSp>
        <p:nvGrpSpPr>
          <p:cNvPr id="39" name="组合 38"/>
          <p:cNvGrpSpPr/>
          <p:nvPr/>
        </p:nvGrpSpPr>
        <p:grpSpPr>
          <a:xfrm>
            <a:off x="1732156" y="1340768"/>
            <a:ext cx="3005951" cy="3311788"/>
            <a:chOff x="1732156" y="1340768"/>
            <a:chExt cx="3005951" cy="3311788"/>
          </a:xfrm>
        </p:grpSpPr>
        <p:grpSp>
          <p:nvGrpSpPr>
            <p:cNvPr id="6" name="Group 42"/>
            <p:cNvGrpSpPr>
              <a:grpSpLocks/>
            </p:cNvGrpSpPr>
            <p:nvPr/>
          </p:nvGrpSpPr>
          <p:grpSpPr bwMode="auto">
            <a:xfrm>
              <a:off x="1905000" y="1340768"/>
              <a:ext cx="2603500" cy="2844800"/>
              <a:chOff x="1200" y="1760"/>
              <a:chExt cx="1640" cy="1792"/>
            </a:xfrm>
          </p:grpSpPr>
          <p:sp>
            <p:nvSpPr>
              <p:cNvPr id="7" name="AutoShape 18"/>
              <p:cNvSpPr>
                <a:spLocks noChangeArrowheads="1"/>
              </p:cNvSpPr>
              <p:nvPr/>
            </p:nvSpPr>
            <p:spPr bwMode="auto">
              <a:xfrm rot="5400000">
                <a:off x="1893" y="3115"/>
                <a:ext cx="253" cy="74"/>
              </a:xfrm>
              <a:prstGeom prst="leftRightArrow">
                <a:avLst>
                  <a:gd name="adj1" fmla="val 49481"/>
                  <a:gd name="adj2" fmla="val 99703"/>
                </a:avLst>
              </a:prstGeom>
              <a:noFill/>
              <a:ln w="19050">
                <a:solidFill>
                  <a:schemeClr val="tx1"/>
                </a:solidFill>
                <a:miter lim="800000"/>
                <a:headEnd/>
                <a:tailEnd/>
              </a:ln>
              <a:effectLst/>
              <a:extLst>
                <a:ext uri="{909E8E84-426E-40DD-AFC4-6F175D3DCCD1}">
                  <a14:hiddenFill xmlns:a14="http://schemas.microsoft.com/office/drawing/2010/main">
                    <a:solidFill>
                      <a:srgbClr val="CC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8" name="AutoShape 21"/>
              <p:cNvSpPr>
                <a:spLocks noChangeArrowheads="1"/>
              </p:cNvSpPr>
              <p:nvPr/>
            </p:nvSpPr>
            <p:spPr bwMode="auto">
              <a:xfrm rot="5400000">
                <a:off x="1755" y="2609"/>
                <a:ext cx="253" cy="74"/>
              </a:xfrm>
              <a:prstGeom prst="leftRightArrow">
                <a:avLst>
                  <a:gd name="adj1" fmla="val 49481"/>
                  <a:gd name="adj2" fmla="val 99703"/>
                </a:avLst>
              </a:prstGeom>
              <a:noFill/>
              <a:ln w="19050">
                <a:solidFill>
                  <a:schemeClr val="tx1"/>
                </a:solidFill>
                <a:miter lim="800000"/>
                <a:headEnd/>
                <a:tailEnd/>
              </a:ln>
              <a:effectLst/>
              <a:extLst>
                <a:ext uri="{909E8E84-426E-40DD-AFC4-6F175D3DCCD1}">
                  <a14:hiddenFill xmlns:a14="http://schemas.microsoft.com/office/drawing/2010/main">
                    <a:solidFill>
                      <a:srgbClr val="CC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9" name="AutoShape 22"/>
              <p:cNvSpPr>
                <a:spLocks noChangeArrowheads="1"/>
              </p:cNvSpPr>
              <p:nvPr/>
            </p:nvSpPr>
            <p:spPr bwMode="auto">
              <a:xfrm rot="5400000" flipV="1">
                <a:off x="1983" y="2356"/>
                <a:ext cx="759" cy="74"/>
              </a:xfrm>
              <a:prstGeom prst="leftRightArrow">
                <a:avLst>
                  <a:gd name="adj1" fmla="val 50000"/>
                  <a:gd name="adj2" fmla="val 110213"/>
                </a:avLst>
              </a:prstGeom>
              <a:noFill/>
              <a:ln w="19050">
                <a:solidFill>
                  <a:srgbClr val="000000"/>
                </a:solidFill>
                <a:miter lim="800000"/>
                <a:headEnd/>
                <a:tailEnd/>
              </a:ln>
              <a:extLst>
                <a:ext uri="{909E8E84-426E-40DD-AFC4-6F175D3DCCD1}">
                  <a14:hiddenFill xmlns:a14="http://schemas.microsoft.com/office/drawing/2010/main">
                    <a:solidFill>
                      <a:srgbClr val="CCCCFF"/>
                    </a:solidFill>
                  </a14:hiddenFill>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10" name="AutoShape 23"/>
              <p:cNvSpPr>
                <a:spLocks noChangeArrowheads="1"/>
              </p:cNvSpPr>
              <p:nvPr/>
            </p:nvSpPr>
            <p:spPr bwMode="auto">
              <a:xfrm rot="5400000">
                <a:off x="1734" y="2103"/>
                <a:ext cx="253" cy="74"/>
              </a:xfrm>
              <a:prstGeom prst="leftRightArrow">
                <a:avLst>
                  <a:gd name="adj1" fmla="val 49481"/>
                  <a:gd name="adj2" fmla="val 99703"/>
                </a:avLst>
              </a:prstGeom>
              <a:noFill/>
              <a:ln w="19050">
                <a:solidFill>
                  <a:schemeClr val="tx1"/>
                </a:solidFill>
                <a:miter lim="800000"/>
                <a:headEnd/>
                <a:tailEnd/>
              </a:ln>
              <a:effectLst/>
              <a:extLst>
                <a:ext uri="{909E8E84-426E-40DD-AFC4-6F175D3DCCD1}">
                  <a14:hiddenFill xmlns:a14="http://schemas.microsoft.com/office/drawing/2010/main">
                    <a:solidFill>
                      <a:srgbClr val="CC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11" name="Rectangle 12"/>
              <p:cNvSpPr>
                <a:spLocks noChangeArrowheads="1"/>
              </p:cNvSpPr>
              <p:nvPr/>
            </p:nvSpPr>
            <p:spPr bwMode="auto">
              <a:xfrm>
                <a:off x="1536" y="1760"/>
                <a:ext cx="1152" cy="253"/>
              </a:xfrm>
              <a:prstGeom prst="rect">
                <a:avLst/>
              </a:prstGeom>
              <a:solidFill>
                <a:srgbClr val="E5E5FF"/>
              </a:solidFill>
              <a:ln w="12700">
                <a:solidFill>
                  <a:srgbClr val="CC00CC"/>
                </a:solidFill>
                <a:prstDash val="dash"/>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12" name="Rectangle 15"/>
              <p:cNvSpPr>
                <a:spLocks noChangeArrowheads="1"/>
              </p:cNvSpPr>
              <p:nvPr/>
            </p:nvSpPr>
            <p:spPr bwMode="auto">
              <a:xfrm>
                <a:off x="1200" y="3278"/>
                <a:ext cx="1640" cy="274"/>
              </a:xfrm>
              <a:prstGeom prst="rect">
                <a:avLst/>
              </a:prstGeom>
              <a:solidFill>
                <a:srgbClr val="E5E5FF"/>
              </a:solidFill>
              <a:ln w="12700">
                <a:solidFill>
                  <a:srgbClr val="CC00CC"/>
                </a:solidFill>
                <a:prstDash val="dash"/>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13" name="Rectangle 17"/>
              <p:cNvSpPr>
                <a:spLocks noChangeArrowheads="1"/>
              </p:cNvSpPr>
              <p:nvPr/>
            </p:nvSpPr>
            <p:spPr bwMode="auto">
              <a:xfrm>
                <a:off x="1424" y="2772"/>
                <a:ext cx="1193" cy="253"/>
              </a:xfrm>
              <a:prstGeom prst="rect">
                <a:avLst/>
              </a:prstGeom>
              <a:solidFill>
                <a:srgbClr val="E5E5FF"/>
              </a:solidFill>
              <a:ln w="12700">
                <a:solidFill>
                  <a:srgbClr val="CC00CC"/>
                </a:solidFill>
                <a:prstDash val="dash"/>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14" name="Rectangle 20"/>
              <p:cNvSpPr>
                <a:spLocks noChangeArrowheads="1"/>
              </p:cNvSpPr>
              <p:nvPr/>
            </p:nvSpPr>
            <p:spPr bwMode="auto">
              <a:xfrm>
                <a:off x="1573" y="2266"/>
                <a:ext cx="596" cy="253"/>
              </a:xfrm>
              <a:prstGeom prst="rect">
                <a:avLst/>
              </a:prstGeom>
              <a:solidFill>
                <a:srgbClr val="E5E5FF"/>
              </a:solidFill>
              <a:ln w="12700">
                <a:solidFill>
                  <a:srgbClr val="CC00CC"/>
                </a:solidFill>
                <a:prstDash val="dash"/>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2000">
                  <a:latin typeface="Times New Roman" pitchFamily="18" charset="0"/>
                  <a:ea typeface="宋体" pitchFamily="2" charset="-122"/>
                  <a:cs typeface="Times New Roman" pitchFamily="18" charset="0"/>
                </a:endParaRPr>
              </a:p>
            </p:txBody>
          </p:sp>
          <p:sp>
            <p:nvSpPr>
              <p:cNvPr id="15" name="Text Box 13"/>
              <p:cNvSpPr txBox="1">
                <a:spLocks noChangeArrowheads="1"/>
              </p:cNvSpPr>
              <p:nvPr/>
            </p:nvSpPr>
            <p:spPr bwMode="auto">
              <a:xfrm>
                <a:off x="1488" y="1761"/>
                <a:ext cx="1248" cy="250"/>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buFontTx/>
                  <a:buNone/>
                </a:pPr>
                <a:r>
                  <a:rPr kumimoji="0" lang="en-US" altLang="zh-CN" sz="2000" dirty="0">
                    <a:solidFill>
                      <a:srgbClr val="000000"/>
                    </a:solidFill>
                    <a:latin typeface="Times New Roman" pitchFamily="18" charset="0"/>
                    <a:ea typeface="宋体" pitchFamily="2" charset="-122"/>
                    <a:cs typeface="Times New Roman" pitchFamily="18" charset="0"/>
                  </a:rPr>
                  <a:t>CPU </a:t>
                </a:r>
                <a:r>
                  <a:rPr kumimoji="0" lang="zh-CN" altLang="en-US" sz="2000" dirty="0">
                    <a:solidFill>
                      <a:srgbClr val="000000"/>
                    </a:solidFill>
                    <a:latin typeface="Times New Roman" pitchFamily="18" charset="0"/>
                    <a:ea typeface="宋体" pitchFamily="2" charset="-122"/>
                    <a:cs typeface="Times New Roman" pitchFamily="18" charset="0"/>
                  </a:rPr>
                  <a:t>寄存器组</a:t>
                </a:r>
              </a:p>
            </p:txBody>
          </p:sp>
          <p:sp>
            <p:nvSpPr>
              <p:cNvPr id="16" name="Text Box 14"/>
              <p:cNvSpPr txBox="1">
                <a:spLocks noChangeArrowheads="1"/>
              </p:cNvSpPr>
              <p:nvPr/>
            </p:nvSpPr>
            <p:spPr bwMode="auto">
              <a:xfrm>
                <a:off x="1480" y="3300"/>
                <a:ext cx="1118" cy="250"/>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buFontTx/>
                  <a:buNone/>
                </a:pPr>
                <a:r>
                  <a:rPr kumimoji="0" lang="zh-CN" altLang="en-US" sz="2000" dirty="0">
                    <a:solidFill>
                      <a:srgbClr val="000000"/>
                    </a:solidFill>
                    <a:latin typeface="Times New Roman" pitchFamily="18" charset="0"/>
                    <a:ea typeface="宋体" pitchFamily="2" charset="-122"/>
                    <a:cs typeface="Times New Roman" pitchFamily="18" charset="0"/>
                  </a:rPr>
                  <a:t>辅助存储器</a:t>
                </a:r>
              </a:p>
            </p:txBody>
          </p:sp>
          <p:sp>
            <p:nvSpPr>
              <p:cNvPr id="17" name="Text Box 16"/>
              <p:cNvSpPr txBox="1">
                <a:spLocks noChangeArrowheads="1"/>
              </p:cNvSpPr>
              <p:nvPr/>
            </p:nvSpPr>
            <p:spPr bwMode="auto">
              <a:xfrm>
                <a:off x="1480" y="2773"/>
                <a:ext cx="1118" cy="250"/>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buFontTx/>
                  <a:buNone/>
                </a:pPr>
                <a:r>
                  <a:rPr kumimoji="0" lang="zh-CN" altLang="en-US" sz="2000" dirty="0">
                    <a:solidFill>
                      <a:srgbClr val="000000"/>
                    </a:solidFill>
                    <a:latin typeface="Times New Roman" pitchFamily="18" charset="0"/>
                    <a:ea typeface="宋体" pitchFamily="2" charset="-122"/>
                    <a:cs typeface="Times New Roman" pitchFamily="18" charset="0"/>
                  </a:rPr>
                  <a:t>主存储器</a:t>
                </a:r>
              </a:p>
            </p:txBody>
          </p:sp>
          <p:sp>
            <p:nvSpPr>
              <p:cNvPr id="18" name="Text Box 19"/>
              <p:cNvSpPr txBox="1">
                <a:spLocks noChangeArrowheads="1"/>
              </p:cNvSpPr>
              <p:nvPr/>
            </p:nvSpPr>
            <p:spPr bwMode="auto">
              <a:xfrm>
                <a:off x="1629" y="2245"/>
                <a:ext cx="540" cy="250"/>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buFontTx/>
                  <a:buNone/>
                </a:pPr>
                <a:r>
                  <a:rPr kumimoji="0" lang="en-US" altLang="zh-CN" sz="2000" dirty="0">
                    <a:solidFill>
                      <a:srgbClr val="000000"/>
                    </a:solidFill>
                    <a:latin typeface="Times New Roman" pitchFamily="18" charset="0"/>
                    <a:ea typeface="宋体" pitchFamily="2" charset="-122"/>
                    <a:cs typeface="Times New Roman" pitchFamily="18" charset="0"/>
                  </a:rPr>
                  <a:t>Cache</a:t>
                </a:r>
              </a:p>
            </p:txBody>
          </p:sp>
        </p:grpSp>
        <p:sp>
          <p:nvSpPr>
            <p:cNvPr id="38" name="矩形 37"/>
            <p:cNvSpPr/>
            <p:nvPr/>
          </p:nvSpPr>
          <p:spPr>
            <a:xfrm>
              <a:off x="1732156" y="4252446"/>
              <a:ext cx="3005951" cy="400110"/>
            </a:xfrm>
            <a:prstGeom prst="rect">
              <a:avLst/>
            </a:prstGeom>
          </p:spPr>
          <p:txBody>
            <a:bodyPr wrap="none">
              <a:spAutoFit/>
            </a:bodyPr>
            <a:lstStyle/>
            <a:p>
              <a:pPr algn="ctr"/>
              <a:r>
                <a:rPr lang="zh-CN" altLang="zh-CN" sz="2000" dirty="0">
                  <a:latin typeface="黑体" pitchFamily="49" charset="-122"/>
                  <a:ea typeface="黑体" pitchFamily="49" charset="-122"/>
                </a:rPr>
                <a:t>存储系统的多级层次结构</a:t>
              </a:r>
              <a:endParaRPr lang="zh-CN" altLang="en-US" sz="2000" dirty="0">
                <a:latin typeface="黑体" pitchFamily="49" charset="-122"/>
                <a:ea typeface="黑体" pitchFamily="49" charset="-122"/>
              </a:endParaRPr>
            </a:p>
          </p:txBody>
        </p:sp>
      </p:grpSp>
    </p:spTree>
    <p:extLst>
      <p:ext uri="{BB962C8B-B14F-4D97-AF65-F5344CB8AC3E}">
        <p14:creationId xmlns:p14="http://schemas.microsoft.com/office/powerpoint/2010/main" val="25599375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Horizontal)">
                                      <p:cBhvr>
                                        <p:cTn id="7" dur="1000"/>
                                        <p:tgtEl>
                                          <p:spTgt spid="39"/>
                                        </p:tgtEl>
                                      </p:cBhvr>
                                    </p:animEffect>
                                  </p:childTnLst>
                                </p:cTn>
                              </p:par>
                            </p:childTnLst>
                          </p:cTn>
                        </p:par>
                        <p:par>
                          <p:cTn id="8" fill="hold">
                            <p:stCondLst>
                              <p:cond delay="1000"/>
                            </p:stCondLst>
                            <p:childTnLst>
                              <p:par>
                                <p:cTn id="9" presetID="17" presetClass="entr" presetSubtype="4" fill="hold" nodeType="afterEffect">
                                  <p:stCondLst>
                                    <p:cond delay="50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ppt_x</p:attrName>
                                        </p:attrNameLst>
                                      </p:cBhvr>
                                      <p:tavLst>
                                        <p:tav tm="0">
                                          <p:val>
                                            <p:strVal val="#ppt_x"/>
                                          </p:val>
                                        </p:tav>
                                        <p:tav tm="100000">
                                          <p:val>
                                            <p:strVal val="#ppt_x"/>
                                          </p:val>
                                        </p:tav>
                                      </p:tavLst>
                                    </p:anim>
                                    <p:anim calcmode="lin" valueType="num">
                                      <p:cBhvr>
                                        <p:cTn id="12" dur="500" fill="hold"/>
                                        <p:tgtEl>
                                          <p:spTgt spid="34"/>
                                        </p:tgtEl>
                                        <p:attrNameLst>
                                          <p:attrName>ppt_y</p:attrName>
                                        </p:attrNameLst>
                                      </p:cBhvr>
                                      <p:tavLst>
                                        <p:tav tm="0">
                                          <p:val>
                                            <p:strVal val="#ppt_y+#ppt_h/2"/>
                                          </p:val>
                                        </p:tav>
                                        <p:tav tm="100000">
                                          <p:val>
                                            <p:strVal val="#ppt_y"/>
                                          </p:val>
                                        </p:tav>
                                      </p:tavLst>
                                    </p:anim>
                                    <p:anim calcmode="lin" valueType="num">
                                      <p:cBhvr>
                                        <p:cTn id="13" dur="500" fill="hold"/>
                                        <p:tgtEl>
                                          <p:spTgt spid="34"/>
                                        </p:tgtEl>
                                        <p:attrNameLst>
                                          <p:attrName>ppt_w</p:attrName>
                                        </p:attrNameLst>
                                      </p:cBhvr>
                                      <p:tavLst>
                                        <p:tav tm="0">
                                          <p:val>
                                            <p:strVal val="#ppt_w"/>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childTnLst>
                                </p:cTn>
                              </p:par>
                            </p:childTnLst>
                          </p:cTn>
                        </p:par>
                        <p:par>
                          <p:cTn id="15" fill="hold">
                            <p:stCondLst>
                              <p:cond delay="2000"/>
                            </p:stCondLst>
                            <p:childTnLst>
                              <p:par>
                                <p:cTn id="16" presetID="17" presetClass="entr" presetSubtype="1"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ppt_x</p:attrName>
                                        </p:attrNameLst>
                                      </p:cBhvr>
                                      <p:tavLst>
                                        <p:tav tm="0">
                                          <p:val>
                                            <p:strVal val="#ppt_x"/>
                                          </p:val>
                                        </p:tav>
                                        <p:tav tm="100000">
                                          <p:val>
                                            <p:strVal val="#ppt_x"/>
                                          </p:val>
                                        </p:tav>
                                      </p:tavLst>
                                    </p:anim>
                                    <p:anim calcmode="lin" valueType="num">
                                      <p:cBhvr>
                                        <p:cTn id="19" dur="500" fill="hold"/>
                                        <p:tgtEl>
                                          <p:spTgt spid="35"/>
                                        </p:tgtEl>
                                        <p:attrNameLst>
                                          <p:attrName>ppt_y</p:attrName>
                                        </p:attrNameLst>
                                      </p:cBhvr>
                                      <p:tavLst>
                                        <p:tav tm="0">
                                          <p:val>
                                            <p:strVal val="#ppt_y-#ppt_h/2"/>
                                          </p:val>
                                        </p:tav>
                                        <p:tav tm="100000">
                                          <p:val>
                                            <p:strVal val="#ppt_y"/>
                                          </p:val>
                                        </p:tav>
                                      </p:tavLst>
                                    </p:anim>
                                    <p:anim calcmode="lin" valueType="num">
                                      <p:cBhvr>
                                        <p:cTn id="20" dur="500" fill="hold"/>
                                        <p:tgtEl>
                                          <p:spTgt spid="35"/>
                                        </p:tgtEl>
                                        <p:attrNameLst>
                                          <p:attrName>ppt_w</p:attrName>
                                        </p:attrNameLst>
                                      </p:cBhvr>
                                      <p:tavLst>
                                        <p:tav tm="0">
                                          <p:val>
                                            <p:strVal val="#ppt_w"/>
                                          </p:val>
                                        </p:tav>
                                        <p:tav tm="100000">
                                          <p:val>
                                            <p:strVal val="#ppt_w"/>
                                          </p:val>
                                        </p:tav>
                                      </p:tavLst>
                                    </p:anim>
                                    <p:anim calcmode="lin" valueType="num">
                                      <p:cBhvr>
                                        <p:cTn id="21" dur="500" fill="hold"/>
                                        <p:tgtEl>
                                          <p:spTgt spid="35"/>
                                        </p:tgtEl>
                                        <p:attrNameLst>
                                          <p:attrName>ppt_h</p:attrName>
                                        </p:attrNameLst>
                                      </p:cBhvr>
                                      <p:tavLst>
                                        <p:tav tm="0">
                                          <p:val>
                                            <p:fltVal val="0"/>
                                          </p:val>
                                        </p:tav>
                                        <p:tav tm="100000">
                                          <p:val>
                                            <p:strVal val="#ppt_h"/>
                                          </p:val>
                                        </p:tav>
                                      </p:tavLst>
                                    </p:anim>
                                  </p:childTnLst>
                                </p:cTn>
                              </p:par>
                            </p:childTnLst>
                          </p:cTn>
                        </p:par>
                        <p:par>
                          <p:cTn id="22" fill="hold">
                            <p:stCondLst>
                              <p:cond delay="2500"/>
                            </p:stCondLst>
                            <p:childTnLst>
                              <p:par>
                                <p:cTn id="23" presetID="17" presetClass="entr" presetSubtype="1"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ppt_x</p:attrName>
                                        </p:attrNameLst>
                                      </p:cBhvr>
                                      <p:tavLst>
                                        <p:tav tm="0">
                                          <p:val>
                                            <p:strVal val="#ppt_x"/>
                                          </p:val>
                                        </p:tav>
                                        <p:tav tm="100000">
                                          <p:val>
                                            <p:strVal val="#ppt_x"/>
                                          </p:val>
                                        </p:tav>
                                      </p:tavLst>
                                    </p:anim>
                                    <p:anim calcmode="lin" valueType="num">
                                      <p:cBhvr>
                                        <p:cTn id="26" dur="500" fill="hold"/>
                                        <p:tgtEl>
                                          <p:spTgt spid="36"/>
                                        </p:tgtEl>
                                        <p:attrNameLst>
                                          <p:attrName>ppt_y</p:attrName>
                                        </p:attrNameLst>
                                      </p:cBhvr>
                                      <p:tavLst>
                                        <p:tav tm="0">
                                          <p:val>
                                            <p:strVal val="#ppt_y-#ppt_h/2"/>
                                          </p:val>
                                        </p:tav>
                                        <p:tav tm="100000">
                                          <p:val>
                                            <p:strVal val="#ppt_y"/>
                                          </p:val>
                                        </p:tav>
                                      </p:tavLst>
                                    </p:anim>
                                    <p:anim calcmode="lin" valueType="num">
                                      <p:cBhvr>
                                        <p:cTn id="27" dur="500" fill="hold"/>
                                        <p:tgtEl>
                                          <p:spTgt spid="36"/>
                                        </p:tgtEl>
                                        <p:attrNameLst>
                                          <p:attrName>ppt_w</p:attrName>
                                        </p:attrNameLst>
                                      </p:cBhvr>
                                      <p:tavLst>
                                        <p:tav tm="0">
                                          <p:val>
                                            <p:strVal val="#ppt_w"/>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childTnLst>
                          </p:cTn>
                        </p:par>
                        <p:par>
                          <p:cTn id="29" fill="hold">
                            <p:stCondLst>
                              <p:cond delay="3000"/>
                            </p:stCondLst>
                            <p:childTnLst>
                              <p:par>
                                <p:cTn id="30" presetID="14" presetClass="entr" presetSubtype="5" fill="hold" grpId="0" nodeType="afterEffect">
                                  <p:stCondLst>
                                    <p:cond delay="500"/>
                                  </p:stCondLst>
                                  <p:childTnLst>
                                    <p:set>
                                      <p:cBhvr>
                                        <p:cTn id="31" dur="1" fill="hold">
                                          <p:stCondLst>
                                            <p:cond delay="0"/>
                                          </p:stCondLst>
                                        </p:cTn>
                                        <p:tgtEl>
                                          <p:spTgt spid="37"/>
                                        </p:tgtEl>
                                        <p:attrNameLst>
                                          <p:attrName>style.visibility</p:attrName>
                                        </p:attrNameLst>
                                      </p:cBhvr>
                                      <p:to>
                                        <p:strVal val="visible"/>
                                      </p:to>
                                    </p:set>
                                    <p:animEffect transition="in" filter="randombar(vertical)">
                                      <p:cBhvr>
                                        <p:cTn id="32"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3.1.1  </a:t>
            </a:r>
            <a:r>
              <a:rPr lang="zh-CN" altLang="zh-CN" dirty="0"/>
              <a:t>存储器的分类</a:t>
            </a:r>
            <a:endParaRPr lang="zh-CN" altLang="en-US" dirty="0"/>
          </a:p>
        </p:txBody>
      </p:sp>
      <p:sp>
        <p:nvSpPr>
          <p:cNvPr id="6" name="Text Box 5"/>
          <p:cNvSpPr txBox="1">
            <a:spLocks noChangeArrowheads="1"/>
          </p:cNvSpPr>
          <p:nvPr/>
        </p:nvSpPr>
        <p:spPr bwMode="auto">
          <a:xfrm>
            <a:off x="1828800" y="2341240"/>
            <a:ext cx="184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endParaRPr lang="zh-CN" altLang="zh-CN" sz="3600">
              <a:solidFill>
                <a:srgbClr val="0066FF"/>
              </a:solidFill>
              <a:effectLst>
                <a:outerShdw blurRad="38100" dist="38100" dir="2700000" algn="tl">
                  <a:srgbClr val="000000"/>
                </a:outerShdw>
              </a:effectLst>
              <a:latin typeface="隶书" pitchFamily="49" charset="-122"/>
              <a:ea typeface="隶书" pitchFamily="49" charset="-122"/>
            </a:endParaRPr>
          </a:p>
        </p:txBody>
      </p:sp>
      <p:sp>
        <p:nvSpPr>
          <p:cNvPr id="8" name="TextBox 7"/>
          <p:cNvSpPr txBox="1"/>
          <p:nvPr/>
        </p:nvSpPr>
        <p:spPr>
          <a:xfrm>
            <a:off x="540000" y="1188041"/>
            <a:ext cx="4903907" cy="584775"/>
          </a:xfrm>
          <a:prstGeom prst="rect">
            <a:avLst/>
          </a:prstGeom>
          <a:noFill/>
        </p:spPr>
        <p:txBody>
          <a:bodyPr wrap="none" rtlCol="0" anchor="ctr" anchorCtr="0">
            <a:spAutoFit/>
          </a:bodyPr>
          <a:lstStyle/>
          <a:p>
            <a:r>
              <a:rPr lang="en-US" altLang="zh-CN" sz="3200" dirty="0">
                <a:latin typeface="黑体" pitchFamily="49" charset="-122"/>
                <a:ea typeface="黑体" pitchFamily="49" charset="-122"/>
              </a:rPr>
              <a:t>1</a:t>
            </a:r>
            <a:r>
              <a:rPr lang="zh-CN" altLang="zh-CN" sz="3200" dirty="0">
                <a:latin typeface="黑体" pitchFamily="49" charset="-122"/>
                <a:ea typeface="黑体" pitchFamily="49" charset="-122"/>
              </a:rPr>
              <a:t>．按在系统中的作用分类</a:t>
            </a:r>
            <a:endParaRPr lang="zh-CN" altLang="en-US" sz="3200" dirty="0">
              <a:latin typeface="黑体" pitchFamily="49" charset="-122"/>
              <a:ea typeface="黑体" pitchFamily="49" charset="-122"/>
            </a:endParaRPr>
          </a:p>
        </p:txBody>
      </p:sp>
      <p:sp>
        <p:nvSpPr>
          <p:cNvPr id="10" name="TextBox 9"/>
          <p:cNvSpPr txBox="1"/>
          <p:nvPr/>
        </p:nvSpPr>
        <p:spPr>
          <a:xfrm>
            <a:off x="1147395" y="1700808"/>
            <a:ext cx="2776533" cy="656846"/>
          </a:xfrm>
          <a:prstGeom prst="rect">
            <a:avLst/>
          </a:prstGeom>
          <a:noFill/>
        </p:spPr>
        <p:txBody>
          <a:bodyPr wrap="square" rtlCol="0">
            <a:spAutoFit/>
          </a:bodyPr>
          <a:lstStyle>
            <a:defPPr>
              <a:defRPr lang="zh-CN"/>
            </a:defPPr>
            <a:lvl1pPr>
              <a:lnSpc>
                <a:spcPct val="200000"/>
              </a:lnSpc>
              <a:defRPr sz="2400"/>
            </a:lvl1pPr>
          </a:lstStyle>
          <a:p>
            <a:pPr marL="342900" indent="-432000">
              <a:lnSpc>
                <a:spcPct val="150000"/>
              </a:lnSpc>
              <a:buClr>
                <a:srgbClr val="0070C0"/>
              </a:buClr>
              <a:buFont typeface="Wingdings" pitchFamily="2" charset="2"/>
              <a:buChar char="l"/>
            </a:pPr>
            <a:r>
              <a:rPr lang="zh-CN" altLang="zh-CN" sz="2800" dirty="0" smtClean="0"/>
              <a:t>内存储器</a:t>
            </a:r>
            <a:endParaRPr lang="zh-CN" altLang="zh-CN" sz="2800" dirty="0">
              <a:latin typeface="Times New Roman" pitchFamily="18" charset="0"/>
              <a:ea typeface="楷体_GB2312"/>
              <a:cs typeface="Times New Roman" pitchFamily="18" charset="0"/>
            </a:endParaRPr>
          </a:p>
        </p:txBody>
      </p:sp>
      <p:sp>
        <p:nvSpPr>
          <p:cNvPr id="11" name="TextBox 10"/>
          <p:cNvSpPr txBox="1"/>
          <p:nvPr/>
        </p:nvSpPr>
        <p:spPr>
          <a:xfrm>
            <a:off x="899592" y="2387554"/>
            <a:ext cx="7776000" cy="1865126"/>
          </a:xfrm>
          <a:prstGeom prst="rect">
            <a:avLst/>
          </a:prstGeom>
          <a:noFill/>
        </p:spPr>
        <p:txBody>
          <a:bodyPr wrap="square" rtlCol="0">
            <a:spAutoFit/>
          </a:bodyPr>
          <a:lstStyle>
            <a:defPPr>
              <a:defRPr lang="zh-CN"/>
            </a:defPPr>
            <a:lvl1pPr>
              <a:lnSpc>
                <a:spcPct val="200000"/>
              </a:lnSpc>
              <a:defRPr sz="2400"/>
            </a:lvl1pPr>
          </a:lstStyle>
          <a:p>
            <a:pPr algn="just">
              <a:lnSpc>
                <a:spcPct val="120000"/>
              </a:lnSpc>
              <a:buClr>
                <a:srgbClr val="0070C0"/>
              </a:buClr>
            </a:pPr>
            <a:r>
              <a:rPr lang="zh-CN" altLang="en-US" dirty="0" smtClean="0">
                <a:solidFill>
                  <a:srgbClr val="000066"/>
                </a:solidFill>
                <a:latin typeface="Times New Roman" pitchFamily="18" charset="0"/>
                <a:ea typeface="宋体" pitchFamily="2" charset="-122"/>
                <a:cs typeface="Times New Roman" pitchFamily="18" charset="0"/>
              </a:rPr>
              <a:t>　　</a:t>
            </a:r>
            <a:r>
              <a:rPr lang="zh-CN" altLang="zh-CN" dirty="0">
                <a:solidFill>
                  <a:srgbClr val="000066"/>
                </a:solidFill>
                <a:latin typeface="Times New Roman" pitchFamily="18" charset="0"/>
                <a:cs typeface="Times New Roman" pitchFamily="18" charset="0"/>
              </a:rPr>
              <a:t>又称主存储器，简称内存或主存</a:t>
            </a:r>
            <a:r>
              <a:rPr lang="zh-CN" altLang="zh-CN" dirty="0" smtClean="0">
                <a:solidFill>
                  <a:srgbClr val="000066"/>
                </a:solidFill>
                <a:latin typeface="Times New Roman" pitchFamily="18" charset="0"/>
                <a:cs typeface="Times New Roman" pitchFamily="18" charset="0"/>
              </a:rPr>
              <a:t>，用来</a:t>
            </a:r>
            <a:r>
              <a:rPr lang="zh-CN" altLang="zh-CN" dirty="0">
                <a:solidFill>
                  <a:srgbClr val="000066"/>
                </a:solidFill>
                <a:latin typeface="Times New Roman" pitchFamily="18" charset="0"/>
                <a:cs typeface="Times New Roman" pitchFamily="18" charset="0"/>
              </a:rPr>
              <a:t>存放当前正在运行或将要使用的程序和数据。</a:t>
            </a:r>
            <a:r>
              <a:rPr lang="en-US" altLang="zh-CN" dirty="0">
                <a:solidFill>
                  <a:srgbClr val="000066"/>
                </a:solidFill>
                <a:latin typeface="Times New Roman" pitchFamily="18" charset="0"/>
                <a:cs typeface="Times New Roman" pitchFamily="18" charset="0"/>
              </a:rPr>
              <a:t>CPU</a:t>
            </a:r>
            <a:r>
              <a:rPr lang="zh-CN" altLang="zh-CN" dirty="0">
                <a:solidFill>
                  <a:srgbClr val="000066"/>
                </a:solidFill>
                <a:latin typeface="Times New Roman" pitchFamily="18" charset="0"/>
                <a:cs typeface="Times New Roman" pitchFamily="18" charset="0"/>
              </a:rPr>
              <a:t>可以通过指令直接访问内存</a:t>
            </a:r>
            <a:r>
              <a:rPr lang="zh-CN" altLang="zh-CN" dirty="0" smtClean="0">
                <a:solidFill>
                  <a:srgbClr val="000066"/>
                </a:solidFill>
                <a:latin typeface="Times New Roman" pitchFamily="18" charset="0"/>
                <a:cs typeface="Times New Roman" pitchFamily="18" charset="0"/>
              </a:rPr>
              <a:t>。</a:t>
            </a:r>
            <a:r>
              <a:rPr lang="zh-CN" altLang="en-US" dirty="0">
                <a:solidFill>
                  <a:srgbClr val="000066"/>
                </a:solidFill>
                <a:latin typeface="Times New Roman" pitchFamily="18" charset="0"/>
                <a:cs typeface="Times New Roman" pitchFamily="18" charset="0"/>
              </a:rPr>
              <a:t>因</a:t>
            </a:r>
            <a:r>
              <a:rPr lang="zh-CN" altLang="zh-CN" dirty="0">
                <a:solidFill>
                  <a:srgbClr val="000066"/>
                </a:solidFill>
                <a:latin typeface="Times New Roman" pitchFamily="18" charset="0"/>
                <a:cs typeface="Times New Roman" pitchFamily="18" charset="0"/>
              </a:rPr>
              <a:t>受地址总线宽度的限制</a:t>
            </a:r>
            <a:r>
              <a:rPr lang="zh-CN" altLang="en-US" dirty="0">
                <a:solidFill>
                  <a:srgbClr val="000066"/>
                </a:solidFill>
                <a:latin typeface="Times New Roman" pitchFamily="18" charset="0"/>
                <a:cs typeface="Times New Roman" pitchFamily="18" charset="0"/>
              </a:rPr>
              <a:t>，</a:t>
            </a:r>
            <a:r>
              <a:rPr lang="zh-CN" altLang="zh-CN" dirty="0">
                <a:solidFill>
                  <a:srgbClr val="000066"/>
                </a:solidFill>
                <a:latin typeface="Times New Roman" pitchFamily="18" charset="0"/>
                <a:cs typeface="Times New Roman" pitchFamily="18" charset="0"/>
              </a:rPr>
              <a:t>内存容量远不及外存</a:t>
            </a:r>
            <a:r>
              <a:rPr lang="zh-CN" altLang="zh-CN" dirty="0" smtClean="0">
                <a:solidFill>
                  <a:srgbClr val="000066"/>
                </a:solidFill>
                <a:latin typeface="Times New Roman" pitchFamily="18" charset="0"/>
                <a:cs typeface="Times New Roman" pitchFamily="18" charset="0"/>
              </a:rPr>
              <a:t>，</a:t>
            </a:r>
            <a:r>
              <a:rPr lang="zh-CN" altLang="en-US" dirty="0" smtClean="0">
                <a:solidFill>
                  <a:srgbClr val="000066"/>
                </a:solidFill>
                <a:latin typeface="Times New Roman" pitchFamily="18" charset="0"/>
                <a:cs typeface="Times New Roman" pitchFamily="18" charset="0"/>
              </a:rPr>
              <a:t>且具易失性，</a:t>
            </a:r>
            <a:r>
              <a:rPr lang="zh-CN" altLang="zh-CN" dirty="0" smtClean="0">
                <a:solidFill>
                  <a:srgbClr val="000066"/>
                </a:solidFill>
                <a:latin typeface="Times New Roman" pitchFamily="18" charset="0"/>
                <a:cs typeface="Times New Roman" pitchFamily="18" charset="0"/>
              </a:rPr>
              <a:t>但具有</a:t>
            </a:r>
            <a:r>
              <a:rPr lang="zh-CN" altLang="zh-CN" dirty="0">
                <a:solidFill>
                  <a:srgbClr val="000066"/>
                </a:solidFill>
                <a:latin typeface="Times New Roman" pitchFamily="18" charset="0"/>
                <a:cs typeface="Times New Roman" pitchFamily="18" charset="0"/>
              </a:rPr>
              <a:t>访问速度快的特点</a:t>
            </a:r>
            <a:r>
              <a:rPr lang="zh-CN" altLang="en-US" dirty="0">
                <a:solidFill>
                  <a:srgbClr val="000066"/>
                </a:solidFill>
                <a:latin typeface="Times New Roman" pitchFamily="18" charset="0"/>
                <a:cs typeface="Times New Roman" pitchFamily="18" charset="0"/>
              </a:rPr>
              <a:t>。</a:t>
            </a:r>
            <a:endParaRPr lang="zh-CN" altLang="zh-CN" dirty="0">
              <a:solidFill>
                <a:srgbClr val="000066"/>
              </a:solidFill>
              <a:latin typeface="Times New Roman" pitchFamily="18" charset="0"/>
              <a:cs typeface="Times New Roman" pitchFamily="18" charset="0"/>
            </a:endParaRPr>
          </a:p>
        </p:txBody>
      </p:sp>
      <p:sp>
        <p:nvSpPr>
          <p:cNvPr id="12" name="TextBox 11"/>
          <p:cNvSpPr txBox="1"/>
          <p:nvPr/>
        </p:nvSpPr>
        <p:spPr>
          <a:xfrm>
            <a:off x="1147395" y="4212314"/>
            <a:ext cx="2776533" cy="656846"/>
          </a:xfrm>
          <a:prstGeom prst="rect">
            <a:avLst/>
          </a:prstGeom>
          <a:noFill/>
        </p:spPr>
        <p:txBody>
          <a:bodyPr wrap="square" rtlCol="0">
            <a:spAutoFit/>
          </a:bodyPr>
          <a:lstStyle>
            <a:defPPr>
              <a:defRPr lang="zh-CN"/>
            </a:defPPr>
            <a:lvl1pPr>
              <a:lnSpc>
                <a:spcPct val="200000"/>
              </a:lnSpc>
              <a:defRPr sz="2400"/>
            </a:lvl1pPr>
          </a:lstStyle>
          <a:p>
            <a:pPr marL="342900" indent="-432000">
              <a:lnSpc>
                <a:spcPct val="150000"/>
              </a:lnSpc>
              <a:buClr>
                <a:srgbClr val="0070C0"/>
              </a:buClr>
              <a:buFont typeface="Wingdings" pitchFamily="2" charset="2"/>
              <a:buChar char="l"/>
            </a:pPr>
            <a:r>
              <a:rPr lang="zh-CN" altLang="en-US" sz="2800" dirty="0" smtClean="0"/>
              <a:t>外</a:t>
            </a:r>
            <a:r>
              <a:rPr lang="zh-CN" altLang="zh-CN" sz="2800" dirty="0" smtClean="0"/>
              <a:t>存储器</a:t>
            </a:r>
            <a:endParaRPr lang="zh-CN" altLang="zh-CN" sz="2800" dirty="0">
              <a:latin typeface="Times New Roman" pitchFamily="18" charset="0"/>
              <a:ea typeface="楷体_GB2312"/>
              <a:cs typeface="Times New Roman" pitchFamily="18" charset="0"/>
            </a:endParaRPr>
          </a:p>
        </p:txBody>
      </p:sp>
      <p:sp>
        <p:nvSpPr>
          <p:cNvPr id="13" name="TextBox 12"/>
          <p:cNvSpPr txBox="1"/>
          <p:nvPr/>
        </p:nvSpPr>
        <p:spPr>
          <a:xfrm>
            <a:off x="899592" y="4887392"/>
            <a:ext cx="7776000" cy="1421928"/>
          </a:xfrm>
          <a:prstGeom prst="rect">
            <a:avLst/>
          </a:prstGeom>
          <a:noFill/>
        </p:spPr>
        <p:txBody>
          <a:bodyPr wrap="square" rtlCol="0">
            <a:spAutoFit/>
          </a:bodyPr>
          <a:lstStyle>
            <a:defPPr>
              <a:defRPr lang="zh-CN"/>
            </a:defPPr>
            <a:lvl1pPr>
              <a:lnSpc>
                <a:spcPct val="200000"/>
              </a:lnSpc>
              <a:defRPr sz="2400"/>
            </a:lvl1pPr>
          </a:lstStyle>
          <a:p>
            <a:pPr algn="just">
              <a:lnSpc>
                <a:spcPct val="120000"/>
              </a:lnSpc>
              <a:buClr>
                <a:srgbClr val="0070C0"/>
              </a:buClr>
            </a:pPr>
            <a:r>
              <a:rPr lang="zh-CN" altLang="en-US" dirty="0" smtClean="0">
                <a:solidFill>
                  <a:srgbClr val="000066"/>
                </a:solidFill>
                <a:latin typeface="Times New Roman" pitchFamily="18" charset="0"/>
                <a:ea typeface="宋体" pitchFamily="2" charset="-122"/>
                <a:cs typeface="Times New Roman" pitchFamily="18" charset="0"/>
              </a:rPr>
              <a:t>　　</a:t>
            </a:r>
            <a:r>
              <a:rPr lang="zh-CN" altLang="zh-CN" dirty="0">
                <a:solidFill>
                  <a:srgbClr val="000066"/>
                </a:solidFill>
                <a:latin typeface="Times New Roman" pitchFamily="18" charset="0"/>
                <a:cs typeface="Times New Roman" pitchFamily="18" charset="0"/>
              </a:rPr>
              <a:t>又称辅助存储器，简称外存或辅存，位于主机外部，属于外部设备，具有非易失性，容量大，但读写速度慢，</a:t>
            </a:r>
            <a:r>
              <a:rPr lang="en-US" altLang="zh-CN" dirty="0">
                <a:solidFill>
                  <a:srgbClr val="000066"/>
                </a:solidFill>
                <a:latin typeface="Times New Roman" pitchFamily="18" charset="0"/>
                <a:cs typeface="Times New Roman" pitchFamily="18" charset="0"/>
              </a:rPr>
              <a:t>CPU</a:t>
            </a:r>
            <a:r>
              <a:rPr lang="zh-CN" altLang="zh-CN" dirty="0" smtClean="0">
                <a:solidFill>
                  <a:srgbClr val="000066"/>
                </a:solidFill>
                <a:latin typeface="Times New Roman" pitchFamily="18" charset="0"/>
                <a:cs typeface="Times New Roman" pitchFamily="18" charset="0"/>
              </a:rPr>
              <a:t>不直接对</a:t>
            </a:r>
            <a:r>
              <a:rPr lang="zh-CN" altLang="en-US" dirty="0" smtClean="0">
                <a:solidFill>
                  <a:srgbClr val="000066"/>
                </a:solidFill>
                <a:latin typeface="Times New Roman" pitchFamily="18" charset="0"/>
                <a:cs typeface="Times New Roman" pitchFamily="18" charset="0"/>
              </a:rPr>
              <a:t>其</a:t>
            </a:r>
            <a:r>
              <a:rPr lang="zh-CN" altLang="en-US" dirty="0">
                <a:solidFill>
                  <a:srgbClr val="000066"/>
                </a:solidFill>
                <a:latin typeface="Times New Roman" pitchFamily="18" charset="0"/>
                <a:cs typeface="Times New Roman" pitchFamily="18" charset="0"/>
              </a:rPr>
              <a:t>访问</a:t>
            </a:r>
            <a:r>
              <a:rPr lang="zh-CN" altLang="zh-CN" dirty="0" smtClean="0">
                <a:solidFill>
                  <a:srgbClr val="000066"/>
                </a:solidFill>
                <a:latin typeface="Times New Roman" pitchFamily="18" charset="0"/>
                <a:cs typeface="Times New Roman" pitchFamily="18" charset="0"/>
              </a:rPr>
              <a:t>。</a:t>
            </a:r>
            <a:endParaRPr lang="zh-CN" altLang="zh-CN" dirty="0">
              <a:solidFill>
                <a:srgbClr val="000066"/>
              </a:solidFill>
              <a:latin typeface="Times New Roman" pitchFamily="18" charset="0"/>
              <a:cs typeface="Times New Roman" pitchFamily="18" charset="0"/>
            </a:endParaRPr>
          </a:p>
        </p:txBody>
      </p:sp>
    </p:spTree>
    <p:extLst>
      <p:ext uri="{BB962C8B-B14F-4D97-AF65-F5344CB8AC3E}">
        <p14:creationId xmlns:p14="http://schemas.microsoft.com/office/powerpoint/2010/main" val="786217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8"/>
                                        </p:tgtEl>
                                        <p:attrNameLst>
                                          <p:attrName>style.visibility</p:attrName>
                                        </p:attrNameLst>
                                      </p:cBhvr>
                                      <p:to>
                                        <p:strVal val="visible"/>
                                      </p:to>
                                    </p:set>
                                  </p:childTnLst>
                                </p:cTn>
                              </p:par>
                            </p:childTnLst>
                          </p:cTn>
                        </p:par>
                        <p:par>
                          <p:cTn id="7" fill="hold">
                            <p:stCondLst>
                              <p:cond delay="10"/>
                            </p:stCondLst>
                            <p:childTnLst>
                              <p:par>
                                <p:cTn id="8" presetID="1" presetClass="entr" presetSubtype="0" fill="hold" grpId="0" nodeType="afterEffect">
                                  <p:stCondLst>
                                    <p:cond delay="750"/>
                                  </p:stCondLst>
                                  <p:childTnLst>
                                    <p:set>
                                      <p:cBhvr>
                                        <p:cTn id="9" dur="1" fill="hold">
                                          <p:stCondLst>
                                            <p:cond delay="249"/>
                                          </p:stCondLst>
                                        </p:cTn>
                                        <p:tgtEl>
                                          <p:spTgt spid="10"/>
                                        </p:tgtEl>
                                        <p:attrNameLst>
                                          <p:attrName>style.visibility</p:attrName>
                                        </p:attrNameLst>
                                      </p:cBhvr>
                                      <p:to>
                                        <p:strVal val="visible"/>
                                      </p:to>
                                    </p:set>
                                  </p:childTnLst>
                                </p:cTn>
                              </p:par>
                              <p:par>
                                <p:cTn id="10" presetID="1" presetClass="entr" presetSubtype="0" fill="hold" grpId="0" nodeType="withEffect">
                                  <p:stCondLst>
                                    <p:cond delay="750"/>
                                  </p:stCondLst>
                                  <p:childTnLst>
                                    <p:set>
                                      <p:cBhvr>
                                        <p:cTn id="11" dur="1" fill="hold">
                                          <p:stCondLst>
                                            <p:cond delay="249"/>
                                          </p:stCondLst>
                                        </p:cTn>
                                        <p:tgtEl>
                                          <p:spTgt spid="1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249"/>
                                          </p:stCondLst>
                                        </p:cTn>
                                        <p:tgtEl>
                                          <p:spTgt spid="1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24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3.5.2  </a:t>
            </a:r>
            <a:r>
              <a:rPr lang="zh-CN" altLang="zh-CN" dirty="0"/>
              <a:t>多体存储结构</a:t>
            </a:r>
            <a:endParaRPr lang="zh-CN" altLang="en-US" dirty="0"/>
          </a:p>
        </p:txBody>
      </p:sp>
      <p:pic>
        <p:nvPicPr>
          <p:cNvPr id="28673" name="Picture 1" descr="C:\Users\Administrator\AppData\Roaming\Tencent\Users\44194298\QQ\WinTemp\RichOle\B~P40O4R5APG{2CN{HH0]~7.png"/>
          <p:cNvPicPr>
            <a:picLocks noChangeAspect="1" noChangeArrowheads="1"/>
          </p:cNvPicPr>
          <p:nvPr/>
        </p:nvPicPr>
        <p:blipFill rotWithShape="1">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t="1215" r="73735"/>
          <a:stretch/>
        </p:blipFill>
        <p:spPr bwMode="auto">
          <a:xfrm>
            <a:off x="632488" y="1916832"/>
            <a:ext cx="2023628" cy="424847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540000" y="1188041"/>
            <a:ext cx="5981125" cy="584775"/>
          </a:xfrm>
          <a:prstGeom prst="rect">
            <a:avLst/>
          </a:prstGeom>
          <a:noFill/>
        </p:spPr>
        <p:txBody>
          <a:bodyPr vert="horz" wrap="none" lIns="91440" tIns="45720" rIns="91440" bIns="45720" rtlCol="0" anchor="ctr" anchorCtr="0">
            <a:spAutoFit/>
          </a:bodyPr>
          <a:lstStyle/>
          <a:p>
            <a:pPr marL="457200" indent="-457200">
              <a:spcBef>
                <a:spcPct val="0"/>
              </a:spcBef>
              <a:buSzPct val="60000"/>
              <a:buFont typeface="Wingdings" pitchFamily="2" charset="2"/>
              <a:buChar char="u"/>
            </a:pPr>
            <a:r>
              <a:rPr lang="zh-CN" altLang="zh-CN" sz="3200" dirty="0">
                <a:latin typeface="黑体" pitchFamily="49" charset="-122"/>
                <a:ea typeface="黑体" pitchFamily="49" charset="-122"/>
              </a:rPr>
              <a:t>多体存储器与一般存储器比较</a:t>
            </a:r>
            <a:endParaRPr lang="zh-CN" altLang="en-US" sz="3200" dirty="0">
              <a:latin typeface="黑体" pitchFamily="49" charset="-122"/>
              <a:ea typeface="黑体" pitchFamily="49" charset="-122"/>
            </a:endParaRPr>
          </a:p>
        </p:txBody>
      </p:sp>
      <p:pic>
        <p:nvPicPr>
          <p:cNvPr id="6" name="Picture 1" descr="C:\Users\Administrator\AppData\Roaming\Tencent\Users\44194298\QQ\WinTemp\RichOle\B~P40O4R5APG{2CN{HH0]~7.png"/>
          <p:cNvPicPr>
            <a:picLocks noChangeAspect="1" noChangeArrowheads="1"/>
          </p:cNvPicPr>
          <p:nvPr/>
        </p:nvPicPr>
        <p:blipFill rotWithShape="1">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l="26342" t="1215"/>
          <a:stretch/>
        </p:blipFill>
        <p:spPr bwMode="auto">
          <a:xfrm>
            <a:off x="2842684" y="1916832"/>
            <a:ext cx="5675245" cy="4248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19213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88041"/>
            <a:ext cx="4493538" cy="584775"/>
          </a:xfrm>
          <a:noFill/>
        </p:spPr>
        <p:txBody>
          <a:bodyPr wrap="none" rtlCol="0" anchor="ctr" anchorCtr="0">
            <a:spAutoFit/>
          </a:bodyPr>
          <a:lstStyle/>
          <a:p>
            <a:pPr algn="l"/>
            <a:r>
              <a:rPr lang="en-US" altLang="zh-CN" sz="3200" b="0" spc="0" dirty="0" smtClean="0">
                <a:solidFill>
                  <a:schemeClr val="tx1"/>
                </a:solidFill>
                <a:latin typeface="黑体" pitchFamily="49" charset="-122"/>
                <a:ea typeface="黑体" pitchFamily="49" charset="-122"/>
                <a:cs typeface="+mn-cs"/>
              </a:rPr>
              <a:t>1</a:t>
            </a:r>
            <a:r>
              <a:rPr lang="zh-CN" altLang="zh-CN" sz="3200" b="0" spc="0" dirty="0">
                <a:solidFill>
                  <a:schemeClr val="tx1"/>
                </a:solidFill>
                <a:latin typeface="黑体" pitchFamily="49" charset="-122"/>
                <a:ea typeface="黑体" pitchFamily="49" charset="-122"/>
                <a:cs typeface="+mn-cs"/>
              </a:rPr>
              <a:t>．</a:t>
            </a:r>
            <a:r>
              <a:rPr lang="zh-CN" altLang="zh-CN" sz="3200" b="0" spc="0" dirty="0">
                <a:solidFill>
                  <a:srgbClr val="0070C0"/>
                </a:solidFill>
                <a:latin typeface="黑体" pitchFamily="49" charset="-122"/>
                <a:ea typeface="黑体" pitchFamily="49" charset="-122"/>
                <a:cs typeface="+mn-cs"/>
              </a:rPr>
              <a:t>高</a:t>
            </a:r>
            <a:r>
              <a:rPr lang="zh-CN" altLang="zh-CN" sz="3200" b="0" spc="0" dirty="0">
                <a:solidFill>
                  <a:schemeClr val="tx1"/>
                </a:solidFill>
                <a:latin typeface="黑体" pitchFamily="49" charset="-122"/>
                <a:ea typeface="黑体" pitchFamily="49" charset="-122"/>
                <a:cs typeface="+mn-cs"/>
              </a:rPr>
              <a:t>位交叉访问存储器</a:t>
            </a:r>
            <a:endParaRPr lang="zh-CN" altLang="en-US" sz="3200" b="0" spc="0" dirty="0">
              <a:solidFill>
                <a:schemeClr val="tx1"/>
              </a:solidFill>
              <a:latin typeface="黑体" pitchFamily="49" charset="-122"/>
              <a:ea typeface="黑体" pitchFamily="49" charset="-122"/>
              <a:cs typeface="+mn-cs"/>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a:t>3.5.2  </a:t>
            </a:r>
            <a:r>
              <a:rPr lang="zh-CN" altLang="zh-CN" dirty="0"/>
              <a:t>多体存储结构</a:t>
            </a:r>
            <a:endParaRPr lang="zh-CN" altLang="en-US" dirty="0"/>
          </a:p>
        </p:txBody>
      </p:sp>
      <p:pic>
        <p:nvPicPr>
          <p:cNvPr id="29698" name="Picture 2"/>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val="0"/>
              </a:ext>
            </a:extLst>
          </a:blip>
          <a:srcRect/>
          <a:stretch>
            <a:fillRect/>
          </a:stretch>
        </p:blipFill>
        <p:spPr bwMode="auto">
          <a:xfrm>
            <a:off x="755576" y="1916832"/>
            <a:ext cx="7632848" cy="4234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38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250"/>
                                  </p:stCondLst>
                                  <p:childTnLst>
                                    <p:set>
                                      <p:cBhvr>
                                        <p:cTn id="6" dur="1" fill="hold">
                                          <p:stCondLst>
                                            <p:cond delay="0"/>
                                          </p:stCondLst>
                                        </p:cTn>
                                        <p:tgtEl>
                                          <p:spTgt spid="29698"/>
                                        </p:tgtEl>
                                        <p:attrNameLst>
                                          <p:attrName>style.visibility</p:attrName>
                                        </p:attrNameLst>
                                      </p:cBhvr>
                                      <p:to>
                                        <p:strVal val="visible"/>
                                      </p:to>
                                    </p:set>
                                    <p:animEffect transition="in" filter="wipe(up)">
                                      <p:cBhvr>
                                        <p:cTn id="7" dur="1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88041"/>
            <a:ext cx="4493538" cy="584775"/>
          </a:xfrm>
          <a:noFill/>
        </p:spPr>
        <p:txBody>
          <a:bodyPr wrap="none" rtlCol="0" anchor="ctr" anchorCtr="0">
            <a:spAutoFit/>
          </a:bodyPr>
          <a:lstStyle/>
          <a:p>
            <a:pPr algn="l"/>
            <a:r>
              <a:rPr lang="en-US" altLang="zh-CN" sz="3200" b="0" spc="0" dirty="0" smtClean="0">
                <a:solidFill>
                  <a:schemeClr val="tx1"/>
                </a:solidFill>
                <a:latin typeface="黑体" pitchFamily="49" charset="-122"/>
                <a:ea typeface="黑体" pitchFamily="49" charset="-122"/>
                <a:cs typeface="+mn-cs"/>
              </a:rPr>
              <a:t>2</a:t>
            </a:r>
            <a:r>
              <a:rPr lang="zh-CN" altLang="zh-CN" sz="3200" b="0" spc="0" dirty="0" smtClean="0">
                <a:solidFill>
                  <a:schemeClr val="tx1"/>
                </a:solidFill>
                <a:latin typeface="黑体" pitchFamily="49" charset="-122"/>
                <a:ea typeface="黑体" pitchFamily="49" charset="-122"/>
                <a:cs typeface="+mn-cs"/>
              </a:rPr>
              <a:t>．</a:t>
            </a:r>
            <a:r>
              <a:rPr lang="zh-CN" altLang="en-US" sz="3200" b="0" spc="0" dirty="0" smtClean="0">
                <a:solidFill>
                  <a:srgbClr val="CC00CC"/>
                </a:solidFill>
                <a:latin typeface="黑体" pitchFamily="49" charset="-122"/>
                <a:ea typeface="黑体" pitchFamily="49" charset="-122"/>
                <a:cs typeface="+mn-cs"/>
              </a:rPr>
              <a:t>低</a:t>
            </a:r>
            <a:r>
              <a:rPr lang="zh-CN" altLang="zh-CN" sz="3200" b="0" spc="0" dirty="0" smtClean="0">
                <a:solidFill>
                  <a:schemeClr val="tx1"/>
                </a:solidFill>
                <a:latin typeface="黑体" pitchFamily="49" charset="-122"/>
                <a:ea typeface="黑体" pitchFamily="49" charset="-122"/>
                <a:cs typeface="+mn-cs"/>
              </a:rPr>
              <a:t>位交叉访问存储器</a:t>
            </a:r>
            <a:endParaRPr lang="zh-CN" altLang="en-US" sz="3200" b="0" spc="0" dirty="0">
              <a:solidFill>
                <a:schemeClr val="tx1"/>
              </a:solidFill>
              <a:latin typeface="黑体" pitchFamily="49" charset="-122"/>
              <a:ea typeface="黑体" pitchFamily="49" charset="-122"/>
              <a:cs typeface="+mn-cs"/>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a:t>3.5.2  </a:t>
            </a:r>
            <a:r>
              <a:rPr lang="zh-CN" altLang="zh-CN" dirty="0"/>
              <a:t>多体存储结构</a:t>
            </a:r>
            <a:endParaRPr lang="zh-CN" altLang="en-US" dirty="0"/>
          </a:p>
        </p:txBody>
      </p:sp>
      <p:pic>
        <p:nvPicPr>
          <p:cNvPr id="30721" name="Picture 1" descr="C:\Users\Administrator\AppData\Roaming\Tencent\Users\44194298\QQ\WinTemp\RichOle\~%JT}[M(~5_(FKMIJ3]ZDTU.png"/>
          <p:cNvPicPr>
            <a:picLocks noChangeAspect="1" noChangeArrowheads="1"/>
          </p:cNvPicPr>
          <p:nvPr/>
        </p:nvPicPr>
        <p:blipFill rotWithShape="1">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t="1755"/>
          <a:stretch/>
        </p:blipFill>
        <p:spPr bwMode="auto">
          <a:xfrm>
            <a:off x="753230" y="1916832"/>
            <a:ext cx="7636027" cy="42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19660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30721"/>
                                        </p:tgtEl>
                                        <p:attrNameLst>
                                          <p:attrName>style.visibility</p:attrName>
                                        </p:attrNameLst>
                                      </p:cBhvr>
                                      <p:to>
                                        <p:strVal val="visible"/>
                                      </p:to>
                                    </p:set>
                                    <p:animEffect transition="in" filter="wipe(left)">
                                      <p:cBhvr>
                                        <p:cTn id="7" dur="1500"/>
                                        <p:tgtEl>
                                          <p:spTgt spid="30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b="1" kern="1200" spc="200" baseline="0" dirty="0" smtClean="0">
                <a:solidFill>
                  <a:srgbClr val="002060"/>
                </a:solidFill>
                <a:effectLst/>
                <a:latin typeface="Times New Roman" pitchFamily="18" charset="0"/>
                <a:ea typeface="隶书" pitchFamily="49" charset="-122"/>
                <a:cs typeface="Times New Roman" pitchFamily="18" charset="0"/>
              </a:rPr>
              <a:t>3.5.3  </a:t>
            </a:r>
            <a:r>
              <a:rPr lang="zh-CN" altLang="zh-CN" sz="4000" b="1" kern="1200" spc="200" baseline="0" dirty="0" smtClean="0">
                <a:solidFill>
                  <a:srgbClr val="002060"/>
                </a:solidFill>
                <a:effectLst/>
                <a:latin typeface="Times New Roman" pitchFamily="18" charset="0"/>
                <a:ea typeface="隶书" pitchFamily="49" charset="-122"/>
                <a:cs typeface="Times New Roman" pitchFamily="18" charset="0"/>
              </a:rPr>
              <a:t>高速缓冲存储器</a:t>
            </a:r>
            <a:endParaRPr lang="zh-CN" altLang="en-US" dirty="0"/>
          </a:p>
        </p:txBody>
      </p:sp>
      <p:sp>
        <p:nvSpPr>
          <p:cNvPr id="3" name="矩形 2"/>
          <p:cNvSpPr/>
          <p:nvPr/>
        </p:nvSpPr>
        <p:spPr>
          <a:xfrm>
            <a:off x="539552" y="4465578"/>
            <a:ext cx="8064896" cy="1843742"/>
          </a:xfrm>
          <a:prstGeom prst="rect">
            <a:avLst/>
          </a:prstGeom>
          <a:solidFill>
            <a:srgbClr val="F4FCE4">
              <a:alpha val="30196"/>
            </a:srgbClr>
          </a:solidFill>
          <a:ln w="12700">
            <a:noFill/>
            <a:prstDash val="dash"/>
            <a:miter lim="800000"/>
            <a:headEnd/>
            <a:tailEnd/>
          </a:ln>
          <a:effectLst/>
        </p:spPr>
        <p:txBody>
          <a:bodyPr/>
          <a:lstStyle/>
          <a:p>
            <a:pPr algn="just"/>
            <a:r>
              <a:rPr lang="zh-CN" altLang="en-US" sz="2300" dirty="0">
                <a:solidFill>
                  <a:srgbClr val="292929"/>
                </a:solidFill>
                <a:latin typeface="Times New Roman" pitchFamily="18" charset="0"/>
                <a:ea typeface="宋体" pitchFamily="2" charset="-122"/>
                <a:cs typeface="Times New Roman" pitchFamily="18" charset="0"/>
              </a:rPr>
              <a:t>　</a:t>
            </a:r>
            <a:r>
              <a:rPr lang="zh-CN" altLang="en-US" sz="2300" dirty="0" smtClean="0">
                <a:solidFill>
                  <a:srgbClr val="292929"/>
                </a:solidFill>
                <a:latin typeface="Times New Roman" pitchFamily="18" charset="0"/>
                <a:ea typeface="宋体" pitchFamily="2" charset="-122"/>
                <a:cs typeface="Times New Roman" pitchFamily="18" charset="0"/>
              </a:rPr>
              <a:t>　</a:t>
            </a:r>
            <a:r>
              <a:rPr lang="zh-CN" altLang="zh-CN" sz="2300" dirty="0" smtClean="0">
                <a:solidFill>
                  <a:srgbClr val="292929"/>
                </a:solidFill>
                <a:latin typeface="Times New Roman" pitchFamily="18" charset="0"/>
                <a:ea typeface="宋体" pitchFamily="2" charset="-122"/>
                <a:cs typeface="Times New Roman" pitchFamily="18" charset="0"/>
              </a:rPr>
              <a:t>在</a:t>
            </a:r>
            <a:r>
              <a:rPr lang="zh-CN" altLang="zh-CN" sz="2300" dirty="0">
                <a:solidFill>
                  <a:srgbClr val="292929"/>
                </a:solidFill>
                <a:latin typeface="Times New Roman" pitchFamily="18" charset="0"/>
                <a:ea typeface="宋体" pitchFamily="2" charset="-122"/>
                <a:cs typeface="Times New Roman" pitchFamily="18" charset="0"/>
              </a:rPr>
              <a:t>大容量主存与高速</a:t>
            </a:r>
            <a:r>
              <a:rPr lang="en-US" altLang="zh-CN" sz="2300" dirty="0">
                <a:solidFill>
                  <a:srgbClr val="292929"/>
                </a:solidFill>
                <a:latin typeface="Times New Roman" pitchFamily="18" charset="0"/>
                <a:ea typeface="宋体" pitchFamily="2" charset="-122"/>
                <a:cs typeface="Times New Roman" pitchFamily="18" charset="0"/>
              </a:rPr>
              <a:t>CPU</a:t>
            </a:r>
            <a:r>
              <a:rPr lang="zh-CN" altLang="zh-CN" sz="2300" dirty="0">
                <a:solidFill>
                  <a:srgbClr val="292929"/>
                </a:solidFill>
                <a:latin typeface="Times New Roman" pitchFamily="18" charset="0"/>
                <a:ea typeface="宋体" pitchFamily="2" charset="-122"/>
                <a:cs typeface="Times New Roman" pitchFamily="18" charset="0"/>
              </a:rPr>
              <a:t>之间增加一个容量较小的</a:t>
            </a:r>
            <a:r>
              <a:rPr lang="en-US" altLang="zh-CN" sz="2300" dirty="0">
                <a:solidFill>
                  <a:srgbClr val="292929"/>
                </a:solidFill>
                <a:latin typeface="Times New Roman" pitchFamily="18" charset="0"/>
                <a:ea typeface="宋体" pitchFamily="2" charset="-122"/>
                <a:cs typeface="Times New Roman" pitchFamily="18" charset="0"/>
              </a:rPr>
              <a:t>Cache</a:t>
            </a:r>
            <a:r>
              <a:rPr lang="zh-CN" altLang="zh-CN" sz="2300" dirty="0" smtClean="0">
                <a:solidFill>
                  <a:srgbClr val="292929"/>
                </a:solidFill>
                <a:latin typeface="Times New Roman" pitchFamily="18" charset="0"/>
                <a:ea typeface="宋体" pitchFamily="2" charset="-122"/>
                <a:cs typeface="Times New Roman" pitchFamily="18" charset="0"/>
              </a:rPr>
              <a:t>，</a:t>
            </a:r>
            <a:r>
              <a:rPr lang="zh-CN" altLang="en-US" sz="2300" dirty="0" smtClean="0">
                <a:solidFill>
                  <a:srgbClr val="292929"/>
                </a:solidFill>
                <a:latin typeface="Times New Roman" pitchFamily="18" charset="0"/>
                <a:ea typeface="宋体" pitchFamily="2" charset="-122"/>
                <a:cs typeface="Times New Roman" pitchFamily="18" charset="0"/>
              </a:rPr>
              <a:t>根据</a:t>
            </a:r>
            <a:r>
              <a:rPr lang="zh-CN" altLang="zh-CN" sz="2300" dirty="0" smtClean="0">
                <a:solidFill>
                  <a:srgbClr val="292929"/>
                </a:solidFill>
                <a:latin typeface="Times New Roman" pitchFamily="18" charset="0"/>
                <a:ea typeface="宋体" pitchFamily="2" charset="-122"/>
                <a:cs typeface="Times New Roman" pitchFamily="18" charset="0"/>
              </a:rPr>
              <a:t>程序</a:t>
            </a:r>
            <a:r>
              <a:rPr lang="zh-CN" altLang="zh-CN" sz="2300" dirty="0">
                <a:solidFill>
                  <a:srgbClr val="292929"/>
                </a:solidFill>
                <a:latin typeface="Times New Roman" pitchFamily="18" charset="0"/>
                <a:ea typeface="宋体" pitchFamily="2" charset="-122"/>
                <a:cs typeface="Times New Roman" pitchFamily="18" charset="0"/>
              </a:rPr>
              <a:t>执行和数据</a:t>
            </a:r>
            <a:r>
              <a:rPr lang="zh-CN" altLang="zh-CN" sz="2300" dirty="0" smtClean="0">
                <a:solidFill>
                  <a:srgbClr val="292929"/>
                </a:solidFill>
                <a:latin typeface="Times New Roman" pitchFamily="18" charset="0"/>
                <a:ea typeface="宋体" pitchFamily="2" charset="-122"/>
                <a:cs typeface="Times New Roman" pitchFamily="18" charset="0"/>
              </a:rPr>
              <a:t>访问</a:t>
            </a:r>
            <a:r>
              <a:rPr lang="zh-CN" altLang="en-US" sz="2300" dirty="0" smtClean="0">
                <a:solidFill>
                  <a:srgbClr val="292929"/>
                </a:solidFill>
                <a:latin typeface="Times New Roman" pitchFamily="18" charset="0"/>
                <a:ea typeface="宋体" pitchFamily="2" charset="-122"/>
                <a:cs typeface="Times New Roman" pitchFamily="18" charset="0"/>
              </a:rPr>
              <a:t>的</a:t>
            </a:r>
            <a:r>
              <a:rPr lang="zh-CN" altLang="zh-CN" sz="2300" dirty="0" smtClean="0">
                <a:solidFill>
                  <a:srgbClr val="292929"/>
                </a:solidFill>
                <a:latin typeface="Times New Roman" pitchFamily="18" charset="0"/>
                <a:ea typeface="宋体" pitchFamily="2" charset="-122"/>
                <a:cs typeface="Times New Roman" pitchFamily="18" charset="0"/>
              </a:rPr>
              <a:t>局</a:t>
            </a:r>
            <a:r>
              <a:rPr lang="zh-CN" altLang="zh-CN" sz="2300" dirty="0">
                <a:solidFill>
                  <a:srgbClr val="292929"/>
                </a:solidFill>
                <a:latin typeface="Times New Roman" pitchFamily="18" charset="0"/>
                <a:ea typeface="宋体" pitchFamily="2" charset="-122"/>
                <a:cs typeface="Times New Roman" pitchFamily="18" charset="0"/>
              </a:rPr>
              <a:t>域性</a:t>
            </a:r>
            <a:r>
              <a:rPr lang="zh-CN" altLang="zh-CN" sz="2300" dirty="0" smtClean="0">
                <a:solidFill>
                  <a:srgbClr val="292929"/>
                </a:solidFill>
                <a:latin typeface="Times New Roman" pitchFamily="18" charset="0"/>
                <a:ea typeface="宋体" pitchFamily="2" charset="-122"/>
                <a:cs typeface="Times New Roman" pitchFamily="18" charset="0"/>
              </a:rPr>
              <a:t>，</a:t>
            </a:r>
            <a:r>
              <a:rPr lang="zh-CN" altLang="en-US" sz="2300" dirty="0" smtClean="0">
                <a:solidFill>
                  <a:srgbClr val="292929"/>
                </a:solidFill>
                <a:latin typeface="Times New Roman" pitchFamily="18" charset="0"/>
                <a:ea typeface="宋体" pitchFamily="2" charset="-122"/>
                <a:cs typeface="Times New Roman" pitchFamily="18" charset="0"/>
              </a:rPr>
              <a:t>利用</a:t>
            </a:r>
            <a:r>
              <a:rPr lang="zh-CN" altLang="zh-CN" sz="2300" dirty="0" smtClean="0">
                <a:solidFill>
                  <a:srgbClr val="292929"/>
                </a:solidFill>
                <a:latin typeface="Times New Roman" pitchFamily="18" charset="0"/>
                <a:ea typeface="宋体" pitchFamily="2" charset="-122"/>
                <a:cs typeface="Times New Roman" pitchFamily="18" charset="0"/>
              </a:rPr>
              <a:t>指令</a:t>
            </a:r>
            <a:r>
              <a:rPr lang="zh-CN" altLang="zh-CN" sz="2300" dirty="0">
                <a:solidFill>
                  <a:srgbClr val="292929"/>
                </a:solidFill>
                <a:latin typeface="Times New Roman" pitchFamily="18" charset="0"/>
                <a:ea typeface="宋体" pitchFamily="2" charset="-122"/>
                <a:cs typeface="Times New Roman" pitchFamily="18" charset="0"/>
              </a:rPr>
              <a:t>预测和数据预取技术</a:t>
            </a:r>
            <a:r>
              <a:rPr lang="zh-CN" altLang="zh-CN" sz="2300" dirty="0" smtClean="0">
                <a:solidFill>
                  <a:srgbClr val="292929"/>
                </a:solidFill>
                <a:latin typeface="Times New Roman" pitchFamily="18" charset="0"/>
                <a:ea typeface="宋体" pitchFamily="2" charset="-122"/>
                <a:cs typeface="Times New Roman" pitchFamily="18" charset="0"/>
              </a:rPr>
              <a:t>，尽可能</a:t>
            </a:r>
            <a:r>
              <a:rPr lang="zh-CN" altLang="zh-CN" sz="2300" dirty="0">
                <a:solidFill>
                  <a:srgbClr val="292929"/>
                </a:solidFill>
                <a:latin typeface="Times New Roman" pitchFamily="18" charset="0"/>
                <a:ea typeface="宋体" pitchFamily="2" charset="-122"/>
                <a:cs typeface="Times New Roman" pitchFamily="18" charset="0"/>
              </a:rPr>
              <a:t>将</a:t>
            </a:r>
            <a:r>
              <a:rPr lang="en-US" altLang="zh-CN" sz="2300" dirty="0">
                <a:solidFill>
                  <a:srgbClr val="292929"/>
                </a:solidFill>
                <a:latin typeface="Times New Roman" pitchFamily="18" charset="0"/>
                <a:ea typeface="宋体" pitchFamily="2" charset="-122"/>
                <a:cs typeface="Times New Roman" pitchFamily="18" charset="0"/>
              </a:rPr>
              <a:t>CPU</a:t>
            </a:r>
            <a:r>
              <a:rPr lang="zh-CN" altLang="zh-CN" sz="2300" dirty="0">
                <a:solidFill>
                  <a:srgbClr val="292929"/>
                </a:solidFill>
                <a:latin typeface="Times New Roman" pitchFamily="18" charset="0"/>
                <a:ea typeface="宋体" pitchFamily="2" charset="-122"/>
                <a:cs typeface="Times New Roman" pitchFamily="18" charset="0"/>
              </a:rPr>
              <a:t>需要的指令和</a:t>
            </a:r>
            <a:r>
              <a:rPr lang="zh-CN" altLang="zh-CN" sz="2300" dirty="0" smtClean="0">
                <a:solidFill>
                  <a:srgbClr val="292929"/>
                </a:solidFill>
                <a:latin typeface="Times New Roman" pitchFamily="18" charset="0"/>
                <a:ea typeface="宋体" pitchFamily="2" charset="-122"/>
                <a:cs typeface="Times New Roman" pitchFamily="18" charset="0"/>
              </a:rPr>
              <a:t>数据</a:t>
            </a:r>
            <a:r>
              <a:rPr lang="zh-CN" altLang="en-US" sz="2300" dirty="0" smtClean="0">
                <a:solidFill>
                  <a:srgbClr val="292929"/>
                </a:solidFill>
                <a:latin typeface="Times New Roman" pitchFamily="18" charset="0"/>
                <a:ea typeface="宋体" pitchFamily="2" charset="-122"/>
                <a:cs typeface="Times New Roman" pitchFamily="18" charset="0"/>
              </a:rPr>
              <a:t>块</a:t>
            </a:r>
            <a:r>
              <a:rPr lang="zh-CN" altLang="zh-CN" sz="2300" dirty="0" smtClean="0">
                <a:solidFill>
                  <a:srgbClr val="292929"/>
                </a:solidFill>
                <a:latin typeface="Times New Roman" pitchFamily="18" charset="0"/>
                <a:ea typeface="宋体" pitchFamily="2" charset="-122"/>
                <a:cs typeface="Times New Roman" pitchFamily="18" charset="0"/>
              </a:rPr>
              <a:t>预先</a:t>
            </a:r>
            <a:r>
              <a:rPr lang="zh-CN" altLang="zh-CN" sz="2300" dirty="0">
                <a:solidFill>
                  <a:srgbClr val="292929"/>
                </a:solidFill>
                <a:latin typeface="Times New Roman" pitchFamily="18" charset="0"/>
                <a:ea typeface="宋体" pitchFamily="2" charset="-122"/>
                <a:cs typeface="Times New Roman" pitchFamily="18" charset="0"/>
              </a:rPr>
              <a:t>从</a:t>
            </a:r>
            <a:r>
              <a:rPr lang="zh-CN" altLang="zh-CN" sz="2300" dirty="0" smtClean="0">
                <a:solidFill>
                  <a:srgbClr val="292929"/>
                </a:solidFill>
                <a:latin typeface="Times New Roman" pitchFamily="18" charset="0"/>
                <a:ea typeface="宋体" pitchFamily="2" charset="-122"/>
                <a:cs typeface="Times New Roman" pitchFamily="18" charset="0"/>
              </a:rPr>
              <a:t>主存读</a:t>
            </a:r>
            <a:r>
              <a:rPr lang="zh-CN" altLang="en-US" sz="2300" dirty="0" smtClean="0">
                <a:solidFill>
                  <a:srgbClr val="292929"/>
                </a:solidFill>
                <a:latin typeface="Times New Roman" pitchFamily="18" charset="0"/>
                <a:ea typeface="宋体" pitchFamily="2" charset="-122"/>
                <a:cs typeface="Times New Roman" pitchFamily="18" charset="0"/>
              </a:rPr>
              <a:t>入</a:t>
            </a:r>
            <a:r>
              <a:rPr lang="en-US" altLang="zh-CN" sz="2300" dirty="0" smtClean="0">
                <a:solidFill>
                  <a:srgbClr val="292929"/>
                </a:solidFill>
                <a:latin typeface="Times New Roman" pitchFamily="18" charset="0"/>
                <a:ea typeface="宋体" pitchFamily="2" charset="-122"/>
                <a:cs typeface="Times New Roman" pitchFamily="18" charset="0"/>
              </a:rPr>
              <a:t>Cache</a:t>
            </a:r>
            <a:r>
              <a:rPr lang="zh-CN" altLang="zh-CN" sz="2300" dirty="0">
                <a:solidFill>
                  <a:srgbClr val="292929"/>
                </a:solidFill>
                <a:latin typeface="Times New Roman" pitchFamily="18" charset="0"/>
                <a:ea typeface="宋体" pitchFamily="2" charset="-122"/>
                <a:cs typeface="Times New Roman" pitchFamily="18" charset="0"/>
              </a:rPr>
              <a:t>中</a:t>
            </a:r>
            <a:r>
              <a:rPr lang="zh-CN" altLang="en-US" sz="2300" dirty="0" smtClean="0">
                <a:solidFill>
                  <a:srgbClr val="292929"/>
                </a:solidFill>
                <a:latin typeface="Times New Roman" pitchFamily="18" charset="0"/>
                <a:ea typeface="宋体" pitchFamily="2" charset="-122"/>
                <a:cs typeface="Times New Roman" pitchFamily="18" charset="0"/>
              </a:rPr>
              <a:t>。</a:t>
            </a:r>
            <a:r>
              <a:rPr lang="en-US" altLang="zh-CN" sz="2300" dirty="0">
                <a:solidFill>
                  <a:srgbClr val="292929"/>
                </a:solidFill>
                <a:latin typeface="Times New Roman" pitchFamily="18" charset="0"/>
                <a:ea typeface="宋体" pitchFamily="2" charset="-122"/>
                <a:cs typeface="Times New Roman" pitchFamily="18" charset="0"/>
              </a:rPr>
              <a:t>CPU</a:t>
            </a:r>
            <a:r>
              <a:rPr lang="zh-CN" altLang="zh-CN" sz="2300" dirty="0" smtClean="0">
                <a:solidFill>
                  <a:srgbClr val="292929"/>
                </a:solidFill>
                <a:latin typeface="Times New Roman" pitchFamily="18" charset="0"/>
                <a:ea typeface="宋体" pitchFamily="2" charset="-122"/>
                <a:cs typeface="Times New Roman" pitchFamily="18" charset="0"/>
              </a:rPr>
              <a:t>需要</a:t>
            </a:r>
            <a:r>
              <a:rPr lang="zh-CN" altLang="en-US" sz="2300" dirty="0" smtClean="0">
                <a:solidFill>
                  <a:srgbClr val="292929"/>
                </a:solidFill>
                <a:latin typeface="Times New Roman" pitchFamily="18" charset="0"/>
                <a:ea typeface="宋体" pitchFamily="2" charset="-122"/>
                <a:cs typeface="Times New Roman" pitchFamily="18" charset="0"/>
              </a:rPr>
              <a:t>指令和</a:t>
            </a:r>
            <a:r>
              <a:rPr lang="zh-CN" altLang="zh-CN" sz="2300" dirty="0" smtClean="0">
                <a:solidFill>
                  <a:srgbClr val="292929"/>
                </a:solidFill>
                <a:latin typeface="Times New Roman" pitchFamily="18" charset="0"/>
                <a:ea typeface="宋体" pitchFamily="2" charset="-122"/>
                <a:cs typeface="Times New Roman" pitchFamily="18" charset="0"/>
              </a:rPr>
              <a:t>数据</a:t>
            </a:r>
            <a:r>
              <a:rPr lang="zh-CN" altLang="zh-CN" sz="2300" dirty="0">
                <a:solidFill>
                  <a:srgbClr val="292929"/>
                </a:solidFill>
                <a:latin typeface="Times New Roman" pitchFamily="18" charset="0"/>
                <a:ea typeface="宋体" pitchFamily="2" charset="-122"/>
                <a:cs typeface="Times New Roman" pitchFamily="18" charset="0"/>
              </a:rPr>
              <a:t>时，首先在</a:t>
            </a:r>
            <a:r>
              <a:rPr lang="en-US" altLang="zh-CN" sz="2300" dirty="0">
                <a:solidFill>
                  <a:srgbClr val="292929"/>
                </a:solidFill>
                <a:latin typeface="Times New Roman" pitchFamily="18" charset="0"/>
                <a:ea typeface="宋体" pitchFamily="2" charset="-122"/>
                <a:cs typeface="Times New Roman" pitchFamily="18" charset="0"/>
              </a:rPr>
              <a:t>Cache</a:t>
            </a:r>
            <a:r>
              <a:rPr lang="zh-CN" altLang="zh-CN" sz="2300" dirty="0">
                <a:solidFill>
                  <a:srgbClr val="292929"/>
                </a:solidFill>
                <a:latin typeface="Times New Roman" pitchFamily="18" charset="0"/>
                <a:ea typeface="宋体" pitchFamily="2" charset="-122"/>
                <a:cs typeface="Times New Roman" pitchFamily="18" charset="0"/>
              </a:rPr>
              <a:t>中查找</a:t>
            </a:r>
            <a:r>
              <a:rPr lang="zh-CN" altLang="zh-CN" sz="2300" dirty="0" smtClean="0">
                <a:solidFill>
                  <a:srgbClr val="292929"/>
                </a:solidFill>
                <a:latin typeface="Times New Roman" pitchFamily="18" charset="0"/>
                <a:ea typeface="宋体" pitchFamily="2" charset="-122"/>
                <a:cs typeface="Times New Roman" pitchFamily="18" charset="0"/>
              </a:rPr>
              <a:t>，</a:t>
            </a:r>
            <a:r>
              <a:rPr lang="zh-CN" altLang="en-US" sz="2300" dirty="0" smtClean="0">
                <a:solidFill>
                  <a:srgbClr val="292929"/>
                </a:solidFill>
                <a:latin typeface="Times New Roman" pitchFamily="18" charset="0"/>
                <a:ea typeface="宋体" pitchFamily="2" charset="-122"/>
                <a:cs typeface="Times New Roman" pitchFamily="18" charset="0"/>
              </a:rPr>
              <a:t>若未</a:t>
            </a:r>
            <a:r>
              <a:rPr lang="zh-CN" altLang="en-US" sz="2300" dirty="0">
                <a:solidFill>
                  <a:srgbClr val="292929"/>
                </a:solidFill>
                <a:latin typeface="Times New Roman" pitchFamily="18" charset="0"/>
                <a:ea typeface="宋体" pitchFamily="2" charset="-122"/>
                <a:cs typeface="Times New Roman" pitchFamily="18" charset="0"/>
              </a:rPr>
              <a:t>命中</a:t>
            </a:r>
            <a:r>
              <a:rPr lang="zh-CN" altLang="zh-CN" sz="2300" dirty="0">
                <a:solidFill>
                  <a:srgbClr val="292929"/>
                </a:solidFill>
                <a:latin typeface="Times New Roman" pitchFamily="18" charset="0"/>
                <a:ea typeface="宋体" pitchFamily="2" charset="-122"/>
                <a:cs typeface="Times New Roman" pitchFamily="18" charset="0"/>
              </a:rPr>
              <a:t>才从主存中读取</a:t>
            </a:r>
            <a:r>
              <a:rPr lang="zh-CN" altLang="zh-CN" sz="2300" dirty="0" smtClean="0">
                <a:solidFill>
                  <a:srgbClr val="292929"/>
                </a:solidFill>
                <a:latin typeface="Times New Roman" pitchFamily="18" charset="0"/>
                <a:ea typeface="宋体" pitchFamily="2" charset="-122"/>
                <a:cs typeface="Times New Roman" pitchFamily="18" charset="0"/>
              </a:rPr>
              <a:t>。</a:t>
            </a:r>
            <a:endParaRPr lang="zh-CN" altLang="en-US" sz="2300" dirty="0">
              <a:solidFill>
                <a:srgbClr val="292929"/>
              </a:solidFill>
              <a:latin typeface="Times New Roman" pitchFamily="18" charset="0"/>
              <a:ea typeface="宋体" pitchFamily="2" charset="-122"/>
              <a:cs typeface="Times New Roman" pitchFamily="18" charset="0"/>
            </a:endParaRPr>
          </a:p>
        </p:txBody>
      </p:sp>
      <p:sp>
        <p:nvSpPr>
          <p:cNvPr id="4" name="标题 1"/>
          <p:cNvSpPr txBox="1">
            <a:spLocks/>
          </p:cNvSpPr>
          <p:nvPr/>
        </p:nvSpPr>
        <p:spPr>
          <a:xfrm>
            <a:off x="540000" y="1188041"/>
            <a:ext cx="3467616"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黑体" pitchFamily="49" charset="-122"/>
                <a:ea typeface="黑体" pitchFamily="49" charset="-122"/>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smtClean="0"/>
              <a:t>1</a:t>
            </a:r>
            <a:r>
              <a:rPr lang="zh-CN" altLang="zh-CN" dirty="0"/>
              <a:t>．</a:t>
            </a:r>
            <a:r>
              <a:rPr lang="en-US" altLang="zh-CN" dirty="0"/>
              <a:t>Cache</a:t>
            </a:r>
            <a:r>
              <a:rPr lang="zh-CN" altLang="zh-CN" dirty="0"/>
              <a:t>工作原理</a:t>
            </a:r>
            <a:endParaRPr lang="zh-CN" altLang="en-US" dirty="0"/>
          </a:p>
        </p:txBody>
      </p:sp>
      <p:pic>
        <p:nvPicPr>
          <p:cNvPr id="31745" name="Picture 1" descr="C:\Users\Administrator\AppData\Roaming\Tencent\Users\44194298\QQ\WinTemp\RichOle\PLU~9182LQ0YK_]NLU0)NME.pn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71575" y="1862599"/>
            <a:ext cx="6800850" cy="2530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59199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nodeType="clickEffect">
                                  <p:stCondLst>
                                    <p:cond delay="0"/>
                                  </p:stCondLst>
                                  <p:childTnLst>
                                    <p:set>
                                      <p:cBhvr>
                                        <p:cTn id="6" dur="1" fill="hold">
                                          <p:stCondLst>
                                            <p:cond delay="0"/>
                                          </p:stCondLst>
                                        </p:cTn>
                                        <p:tgtEl>
                                          <p:spTgt spid="31745"/>
                                        </p:tgtEl>
                                        <p:attrNameLst>
                                          <p:attrName>style.visibility</p:attrName>
                                        </p:attrNameLst>
                                      </p:cBhvr>
                                      <p:to>
                                        <p:strVal val="visible"/>
                                      </p:to>
                                    </p:set>
                                    <p:animEffect transition="in" filter="diamond(out)">
                                      <p:cBhvr>
                                        <p:cTn id="7" dur="2000"/>
                                        <p:tgtEl>
                                          <p:spTgt spid="31745"/>
                                        </p:tgtEl>
                                      </p:cBhvr>
                                    </p:animEffect>
                                  </p:childTnLst>
                                </p:cTn>
                              </p:par>
                            </p:childTnLst>
                          </p:cTn>
                        </p:par>
                        <p:par>
                          <p:cTn id="8" fill="hold">
                            <p:stCondLst>
                              <p:cond delay="2000"/>
                            </p:stCondLst>
                            <p:childTnLst>
                              <p:par>
                                <p:cTn id="9" presetID="42" presetClass="entr" presetSubtype="0" fill="hold" grpId="0" nodeType="afterEffect">
                                  <p:stCondLst>
                                    <p:cond delay="25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88041"/>
            <a:ext cx="2441694"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cs typeface="+mn-cs"/>
              </a:rPr>
              <a:t>2</a:t>
            </a:r>
            <a:r>
              <a:rPr lang="zh-CN" altLang="zh-CN" sz="3200" b="0" spc="0" dirty="0">
                <a:solidFill>
                  <a:schemeClr val="tx1"/>
                </a:solidFill>
                <a:latin typeface="黑体" pitchFamily="49" charset="-122"/>
                <a:ea typeface="黑体" pitchFamily="49" charset="-122"/>
                <a:cs typeface="+mn-cs"/>
              </a:rPr>
              <a:t>．替换算法</a:t>
            </a:r>
            <a:endParaRPr lang="zh-CN" altLang="en-US" sz="3200" b="0" spc="0" dirty="0">
              <a:solidFill>
                <a:schemeClr val="tx1"/>
              </a:solidFill>
              <a:latin typeface="黑体" pitchFamily="49" charset="-122"/>
              <a:ea typeface="黑体" pitchFamily="49" charset="-122"/>
              <a:cs typeface="+mn-cs"/>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a:t>3.5.3  </a:t>
            </a:r>
            <a:r>
              <a:rPr lang="zh-CN" altLang="zh-CN" dirty="0"/>
              <a:t>高速缓冲存储器</a:t>
            </a:r>
            <a:endParaRPr lang="zh-CN" altLang="en-US" dirty="0"/>
          </a:p>
        </p:txBody>
      </p:sp>
      <p:sp>
        <p:nvSpPr>
          <p:cNvPr id="5" name="矩形 4"/>
          <p:cNvSpPr/>
          <p:nvPr/>
        </p:nvSpPr>
        <p:spPr>
          <a:xfrm>
            <a:off x="357660" y="1916833"/>
            <a:ext cx="8428680" cy="936103"/>
          </a:xfrm>
          <a:prstGeom prst="rect">
            <a:avLst/>
          </a:prstGeom>
          <a:noFill/>
          <a:ln w="12700">
            <a:solidFill>
              <a:srgbClr val="00B0F0"/>
            </a:solidFill>
            <a:prstDash val="dash"/>
            <a:miter lim="800000"/>
            <a:headEnd/>
            <a:tailEnd/>
          </a:ln>
          <a:effectLst/>
        </p:spPr>
        <p:txBody>
          <a:bodyPr/>
          <a:lstStyle/>
          <a:p>
            <a:pPr algn="just">
              <a:lnSpc>
                <a:spcPct val="120000"/>
              </a:lnSpc>
            </a:pPr>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a:solidFill>
                  <a:srgbClr val="000066"/>
                </a:solidFill>
                <a:latin typeface="Times New Roman" pitchFamily="18" charset="0"/>
                <a:ea typeface="宋体" pitchFamily="2" charset="-122"/>
                <a:cs typeface="Times New Roman" pitchFamily="18" charset="0"/>
              </a:rPr>
              <a:t>主存和</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的存储区都划分成多个块，每块由多个单元组成，主存与</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之间以块为单位交换信息</a:t>
            </a:r>
            <a:r>
              <a:rPr lang="zh-CN" altLang="zh-CN" sz="2400" dirty="0" smtClean="0">
                <a:solidFill>
                  <a:srgbClr val="000066"/>
                </a:solidFill>
                <a:latin typeface="Times New Roman" pitchFamily="18" charset="0"/>
                <a:ea typeface="宋体" pitchFamily="2" charset="-122"/>
                <a:cs typeface="Times New Roman" pitchFamily="18" charset="0"/>
              </a:rPr>
              <a:t>。</a:t>
            </a:r>
            <a:r>
              <a:rPr lang="zh-CN" altLang="en-US" sz="2400" dirty="0" smtClean="0">
                <a:solidFill>
                  <a:srgbClr val="000066"/>
                </a:solidFill>
                <a:latin typeface="Times New Roman" pitchFamily="18" charset="0"/>
                <a:ea typeface="宋体" pitchFamily="2" charset="-122"/>
                <a:cs typeface="Times New Roman" pitchFamily="18" charset="0"/>
              </a:rPr>
              <a:t>　　</a:t>
            </a:r>
            <a:endParaRPr lang="zh-CN" altLang="en-US" sz="2400" dirty="0">
              <a:solidFill>
                <a:srgbClr val="000066"/>
              </a:solidFill>
              <a:latin typeface="Times New Roman" pitchFamily="18" charset="0"/>
              <a:ea typeface="宋体" pitchFamily="2" charset="-122"/>
              <a:cs typeface="Times New Roman" pitchFamily="18" charset="0"/>
            </a:endParaRPr>
          </a:p>
        </p:txBody>
      </p:sp>
      <p:sp>
        <p:nvSpPr>
          <p:cNvPr id="6" name="Rectangle 10"/>
          <p:cNvSpPr>
            <a:spLocks noChangeArrowheads="1"/>
          </p:cNvSpPr>
          <p:nvPr/>
        </p:nvSpPr>
        <p:spPr bwMode="auto">
          <a:xfrm>
            <a:off x="1020688" y="5344188"/>
            <a:ext cx="4343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lnSpc>
                <a:spcPct val="110000"/>
              </a:lnSpc>
              <a:buFont typeface="Wingdings" pitchFamily="2" charset="2"/>
              <a:buChar char="§"/>
            </a:pPr>
            <a:r>
              <a:rPr lang="en-US" altLang="zh-CN" sz="2400" dirty="0">
                <a:solidFill>
                  <a:srgbClr val="000066"/>
                </a:solidFill>
                <a:latin typeface="隶书" pitchFamily="49" charset="-122"/>
                <a:ea typeface="隶书" pitchFamily="49" charset="-122"/>
              </a:rPr>
              <a:t> </a:t>
            </a:r>
            <a:r>
              <a:rPr lang="zh-CN" altLang="en-US" sz="2400" dirty="0">
                <a:solidFill>
                  <a:srgbClr val="000066"/>
                </a:solidFill>
                <a:latin typeface="隶书" pitchFamily="49" charset="-122"/>
                <a:ea typeface="隶书" pitchFamily="49" charset="-122"/>
              </a:rPr>
              <a:t>先进先出法（</a:t>
            </a:r>
            <a:r>
              <a:rPr lang="en-US" altLang="zh-CN" sz="2400" dirty="0">
                <a:solidFill>
                  <a:srgbClr val="000066"/>
                </a:solidFill>
                <a:latin typeface="隶书" pitchFamily="49" charset="-122"/>
                <a:ea typeface="隶书" pitchFamily="49" charset="-122"/>
              </a:rPr>
              <a:t>FIFO</a:t>
            </a:r>
            <a:r>
              <a:rPr lang="zh-CN" altLang="en-US" sz="2400" dirty="0">
                <a:solidFill>
                  <a:srgbClr val="000066"/>
                </a:solidFill>
                <a:latin typeface="隶书" pitchFamily="49" charset="-122"/>
                <a:ea typeface="隶书" pitchFamily="49" charset="-122"/>
              </a:rPr>
              <a:t>）</a:t>
            </a:r>
          </a:p>
          <a:p>
            <a:pPr algn="l">
              <a:lnSpc>
                <a:spcPct val="110000"/>
              </a:lnSpc>
              <a:buFont typeface="Wingdings" pitchFamily="2" charset="2"/>
              <a:buChar char="§"/>
            </a:pPr>
            <a:r>
              <a:rPr lang="zh-CN" altLang="en-US" sz="2400" dirty="0">
                <a:solidFill>
                  <a:srgbClr val="000066"/>
                </a:solidFill>
                <a:latin typeface="隶书" pitchFamily="49" charset="-122"/>
                <a:ea typeface="隶书" pitchFamily="49" charset="-122"/>
              </a:rPr>
              <a:t> 最近最少使用法（</a:t>
            </a:r>
            <a:r>
              <a:rPr lang="en-US" altLang="zh-CN" sz="2400" dirty="0">
                <a:solidFill>
                  <a:srgbClr val="000066"/>
                </a:solidFill>
                <a:latin typeface="隶书" pitchFamily="49" charset="-122"/>
                <a:ea typeface="隶书" pitchFamily="49" charset="-122"/>
              </a:rPr>
              <a:t>LRU</a:t>
            </a:r>
            <a:r>
              <a:rPr lang="zh-CN" altLang="en-US" sz="2400" dirty="0">
                <a:solidFill>
                  <a:srgbClr val="000066"/>
                </a:solidFill>
                <a:latin typeface="隶书" pitchFamily="49" charset="-122"/>
                <a:ea typeface="隶书" pitchFamily="49" charset="-122"/>
              </a:rPr>
              <a:t>）</a:t>
            </a:r>
          </a:p>
        </p:txBody>
      </p:sp>
      <p:sp>
        <p:nvSpPr>
          <p:cNvPr id="8" name="矩形 7"/>
          <p:cNvSpPr/>
          <p:nvPr/>
        </p:nvSpPr>
        <p:spPr>
          <a:xfrm>
            <a:off x="357660" y="2996952"/>
            <a:ext cx="8428680" cy="3240360"/>
          </a:xfrm>
          <a:prstGeom prst="rect">
            <a:avLst/>
          </a:prstGeom>
          <a:noFill/>
          <a:ln w="12700">
            <a:solidFill>
              <a:srgbClr val="CC00CC"/>
            </a:solidFill>
            <a:prstDash val="dash"/>
            <a:miter lim="800000"/>
            <a:headEnd/>
            <a:tailEnd/>
          </a:ln>
          <a:effectLst/>
        </p:spPr>
        <p:txBody>
          <a:bodyPr/>
          <a:lstStyle/>
          <a:p>
            <a:pPr algn="just">
              <a:lnSpc>
                <a:spcPct val="120000"/>
              </a:lnSpc>
              <a:spcBef>
                <a:spcPts val="600"/>
              </a:spcBef>
              <a:spcAft>
                <a:spcPts val="600"/>
              </a:spcAft>
            </a:pPr>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smtClean="0">
                <a:solidFill>
                  <a:srgbClr val="000066"/>
                </a:solidFill>
                <a:latin typeface="Times New Roman" pitchFamily="18" charset="0"/>
                <a:ea typeface="宋体" pitchFamily="2" charset="-122"/>
                <a:cs typeface="Times New Roman" pitchFamily="18" charset="0"/>
              </a:rPr>
              <a:t>当</a:t>
            </a:r>
            <a:r>
              <a:rPr lang="zh-CN" altLang="zh-CN" sz="2400" dirty="0">
                <a:solidFill>
                  <a:srgbClr val="000066"/>
                </a:solidFill>
                <a:latin typeface="Times New Roman" pitchFamily="18" charset="0"/>
                <a:ea typeface="宋体" pitchFamily="2" charset="-122"/>
                <a:cs typeface="Times New Roman" pitchFamily="18" charset="0"/>
              </a:rPr>
              <a:t>新的主存块需要调入</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，而它的可用位置已被占用时，就需要替换算法来解决。一个好的替换算法既要考虑提高访问</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的命中率，又要考虑容易实现替换，从而减少</a:t>
            </a:r>
            <a:r>
              <a:rPr lang="en-US" altLang="zh-CN" sz="2400" dirty="0">
                <a:solidFill>
                  <a:srgbClr val="000066"/>
                </a:solidFill>
                <a:latin typeface="Times New Roman" pitchFamily="18" charset="0"/>
                <a:ea typeface="宋体" pitchFamily="2" charset="-122"/>
                <a:cs typeface="Times New Roman" pitchFamily="18" charset="0"/>
              </a:rPr>
              <a:t>CPU</a:t>
            </a:r>
            <a:r>
              <a:rPr lang="zh-CN" altLang="zh-CN" sz="2400" dirty="0">
                <a:solidFill>
                  <a:srgbClr val="000066"/>
                </a:solidFill>
                <a:latin typeface="Times New Roman" pitchFamily="18" charset="0"/>
                <a:ea typeface="宋体" pitchFamily="2" charset="-122"/>
                <a:cs typeface="Times New Roman" pitchFamily="18" charset="0"/>
              </a:rPr>
              <a:t>访问主存的机率</a:t>
            </a:r>
            <a:r>
              <a:rPr lang="zh-CN" altLang="zh-CN" sz="2400" dirty="0" smtClean="0">
                <a:solidFill>
                  <a:srgbClr val="000066"/>
                </a:solidFill>
                <a:latin typeface="Times New Roman" pitchFamily="18" charset="0"/>
                <a:ea typeface="宋体" pitchFamily="2" charset="-122"/>
                <a:cs typeface="Times New Roman" pitchFamily="18" charset="0"/>
              </a:rPr>
              <a:t>。</a:t>
            </a:r>
            <a:endParaRPr lang="en-US" altLang="zh-CN" sz="2400" dirty="0" smtClean="0">
              <a:solidFill>
                <a:srgbClr val="000066"/>
              </a:solidFill>
              <a:latin typeface="Times New Roman" pitchFamily="18" charset="0"/>
              <a:ea typeface="宋体" pitchFamily="2" charset="-122"/>
              <a:cs typeface="Times New Roman" pitchFamily="18" charset="0"/>
            </a:endParaRPr>
          </a:p>
          <a:p>
            <a:pPr algn="just">
              <a:lnSpc>
                <a:spcPct val="120000"/>
              </a:lnSpc>
              <a:spcBef>
                <a:spcPts val="600"/>
              </a:spcBef>
              <a:spcAft>
                <a:spcPts val="600"/>
              </a:spcAft>
            </a:pPr>
            <a:r>
              <a:rPr lang="zh-CN" altLang="en-US" sz="2400" dirty="0">
                <a:solidFill>
                  <a:srgbClr val="000066"/>
                </a:solidFill>
                <a:latin typeface="Times New Roman" pitchFamily="18" charset="0"/>
                <a:ea typeface="宋体" pitchFamily="2" charset="-122"/>
                <a:cs typeface="Times New Roman" pitchFamily="18" charset="0"/>
              </a:rPr>
              <a:t>　</a:t>
            </a:r>
            <a:r>
              <a:rPr lang="zh-CN" altLang="en-US" sz="2400" dirty="0" smtClean="0">
                <a:solidFill>
                  <a:srgbClr val="000066"/>
                </a:solidFill>
                <a:latin typeface="Times New Roman" pitchFamily="18" charset="0"/>
                <a:ea typeface="宋体" pitchFamily="2" charset="-122"/>
                <a:cs typeface="Times New Roman" pitchFamily="18" charset="0"/>
              </a:rPr>
              <a:t>　</a:t>
            </a:r>
            <a:r>
              <a:rPr lang="zh-CN" altLang="zh-CN" sz="2400" dirty="0" smtClean="0">
                <a:solidFill>
                  <a:srgbClr val="000066"/>
                </a:solidFill>
                <a:latin typeface="Times New Roman" pitchFamily="18" charset="0"/>
                <a:ea typeface="宋体" pitchFamily="2" charset="-122"/>
                <a:cs typeface="Times New Roman" pitchFamily="18" charset="0"/>
              </a:rPr>
              <a:t>替换</a:t>
            </a:r>
            <a:r>
              <a:rPr lang="zh-CN" altLang="zh-CN" sz="2400" dirty="0">
                <a:solidFill>
                  <a:srgbClr val="000066"/>
                </a:solidFill>
                <a:latin typeface="Times New Roman" pitchFamily="18" charset="0"/>
                <a:ea typeface="宋体" pitchFamily="2" charset="-122"/>
                <a:cs typeface="Times New Roman" pitchFamily="18" charset="0"/>
              </a:rPr>
              <a:t>算法有多种，通常采用以下两种算法：</a:t>
            </a:r>
            <a:endParaRPr lang="zh-CN" altLang="en-US" sz="2400" dirty="0">
              <a:solidFill>
                <a:srgbClr val="000066"/>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22000931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10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50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88041"/>
            <a:ext cx="3057247"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cs typeface="+mn-cs"/>
              </a:rPr>
              <a:t>3</a:t>
            </a:r>
            <a:r>
              <a:rPr lang="zh-CN" altLang="zh-CN" sz="3200" b="0" spc="0" dirty="0">
                <a:solidFill>
                  <a:schemeClr val="tx1"/>
                </a:solidFill>
                <a:latin typeface="黑体" pitchFamily="49" charset="-122"/>
                <a:ea typeface="黑体" pitchFamily="49" charset="-122"/>
                <a:cs typeface="+mn-cs"/>
              </a:rPr>
              <a:t>．多层次</a:t>
            </a:r>
            <a:r>
              <a:rPr lang="en-US" altLang="zh-CN" sz="3200" b="0" spc="0" dirty="0" smtClean="0">
                <a:solidFill>
                  <a:schemeClr val="tx1"/>
                </a:solidFill>
                <a:latin typeface="黑体" pitchFamily="49" charset="-122"/>
                <a:ea typeface="黑体" pitchFamily="49" charset="-122"/>
                <a:cs typeface="+mn-cs"/>
              </a:rPr>
              <a:t>Cache</a:t>
            </a:r>
            <a:endParaRPr lang="zh-CN" altLang="en-US" sz="3200" b="0" spc="0" dirty="0">
              <a:solidFill>
                <a:schemeClr val="tx1"/>
              </a:solidFill>
              <a:latin typeface="黑体" pitchFamily="49" charset="-122"/>
              <a:ea typeface="黑体" pitchFamily="49" charset="-122"/>
              <a:cs typeface="+mn-cs"/>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a:t>3.5.3  </a:t>
            </a:r>
            <a:r>
              <a:rPr lang="zh-CN" altLang="zh-CN" dirty="0"/>
              <a:t>高速缓冲存储器</a:t>
            </a:r>
            <a:endParaRPr lang="zh-CN" altLang="en-US" dirty="0"/>
          </a:p>
        </p:txBody>
      </p:sp>
      <p:sp>
        <p:nvSpPr>
          <p:cNvPr id="5" name="矩形 4"/>
          <p:cNvSpPr/>
          <p:nvPr/>
        </p:nvSpPr>
        <p:spPr>
          <a:xfrm>
            <a:off x="395536" y="1844824"/>
            <a:ext cx="8352928" cy="2684196"/>
          </a:xfrm>
          <a:prstGeom prst="rect">
            <a:avLst/>
          </a:prstGeom>
          <a:solidFill>
            <a:srgbClr val="E9EAE0">
              <a:alpha val="50196"/>
            </a:srgbClr>
          </a:solidFill>
          <a:ln w="12700">
            <a:solidFill>
              <a:srgbClr val="FF0000"/>
            </a:solidFill>
            <a:prstDash val="dash"/>
            <a:miter lim="800000"/>
            <a:headEnd/>
            <a:tailEnd/>
          </a:ln>
          <a:effectLst/>
        </p:spPr>
        <p:txBody>
          <a:bodyPr/>
          <a:lstStyle/>
          <a:p>
            <a:pPr algn="just"/>
            <a:r>
              <a:rPr lang="zh-CN" altLang="en-US" sz="2400" b="1" dirty="0">
                <a:solidFill>
                  <a:srgbClr val="0070C0"/>
                </a:solidFill>
                <a:latin typeface="Times New Roman" pitchFamily="18" charset="0"/>
                <a:ea typeface="宋体" pitchFamily="2" charset="-122"/>
                <a:cs typeface="Times New Roman" pitchFamily="18" charset="0"/>
              </a:rPr>
              <a:t>（</a:t>
            </a:r>
            <a:r>
              <a:rPr lang="en-US" altLang="zh-CN" sz="2400" b="1" dirty="0">
                <a:solidFill>
                  <a:srgbClr val="0070C0"/>
                </a:solidFill>
                <a:latin typeface="Times New Roman" pitchFamily="18" charset="0"/>
                <a:ea typeface="宋体" pitchFamily="2" charset="-122"/>
                <a:cs typeface="Times New Roman" pitchFamily="18" charset="0"/>
              </a:rPr>
              <a:t>1）</a:t>
            </a:r>
            <a:r>
              <a:rPr lang="zh-CN" altLang="zh-CN" sz="2400" b="1" dirty="0">
                <a:solidFill>
                  <a:srgbClr val="0070C0"/>
                </a:solidFill>
                <a:latin typeface="Times New Roman" pitchFamily="18" charset="0"/>
                <a:ea typeface="宋体" pitchFamily="2" charset="-122"/>
                <a:cs typeface="Times New Roman" pitchFamily="18" charset="0"/>
              </a:rPr>
              <a:t>多层次</a:t>
            </a:r>
            <a:r>
              <a:rPr lang="en-US" altLang="zh-CN" sz="2400" b="1" dirty="0">
                <a:solidFill>
                  <a:srgbClr val="0070C0"/>
                </a:solidFill>
                <a:latin typeface="Times New Roman" pitchFamily="18" charset="0"/>
                <a:ea typeface="宋体" pitchFamily="2" charset="-122"/>
                <a:cs typeface="Times New Roman" pitchFamily="18" charset="0"/>
              </a:rPr>
              <a:t>Cache</a:t>
            </a:r>
            <a:r>
              <a:rPr lang="zh-CN" altLang="zh-CN" sz="2400" b="1" dirty="0">
                <a:solidFill>
                  <a:srgbClr val="0070C0"/>
                </a:solidFill>
                <a:latin typeface="Times New Roman" pitchFamily="18" charset="0"/>
                <a:ea typeface="宋体" pitchFamily="2" charset="-122"/>
                <a:cs typeface="Times New Roman" pitchFamily="18" charset="0"/>
              </a:rPr>
              <a:t>结构</a:t>
            </a:r>
          </a:p>
          <a:p>
            <a:pPr algn="just">
              <a:lnSpc>
                <a:spcPct val="95000"/>
              </a:lnSpc>
              <a:spcBef>
                <a:spcPts val="600"/>
              </a:spcBef>
            </a:pPr>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a:solidFill>
                  <a:srgbClr val="000066"/>
                </a:solidFill>
                <a:latin typeface="Times New Roman" pitchFamily="18" charset="0"/>
                <a:ea typeface="宋体" pitchFamily="2" charset="-122"/>
                <a:cs typeface="Times New Roman" pitchFamily="18" charset="0"/>
              </a:rPr>
              <a:t>现在微型计算机中的高速缓冲存储器采用三级，分别</a:t>
            </a:r>
            <a:r>
              <a:rPr lang="zh-CN" altLang="zh-CN" sz="2400" dirty="0" smtClean="0">
                <a:solidFill>
                  <a:srgbClr val="000066"/>
                </a:solidFill>
                <a:latin typeface="Times New Roman" pitchFamily="18" charset="0"/>
                <a:ea typeface="宋体" pitchFamily="2" charset="-122"/>
                <a:cs typeface="Times New Roman" pitchFamily="18" charset="0"/>
              </a:rPr>
              <a:t>称为</a:t>
            </a:r>
            <a:r>
              <a:rPr lang="en-US" altLang="zh-CN" sz="2400" dirty="0" smtClean="0">
                <a:solidFill>
                  <a:srgbClr val="000066"/>
                </a:solidFill>
                <a:latin typeface="Times New Roman" pitchFamily="18" charset="0"/>
                <a:ea typeface="宋体" pitchFamily="2" charset="-122"/>
                <a:cs typeface="Times New Roman" pitchFamily="18" charset="0"/>
              </a:rPr>
              <a:t>L1 Cache</a:t>
            </a:r>
            <a:r>
              <a:rPr lang="zh-CN" altLang="zh-CN" sz="2400" dirty="0" smtClean="0">
                <a:solidFill>
                  <a:srgbClr val="000066"/>
                </a:solidFill>
                <a:latin typeface="Times New Roman" pitchFamily="18" charset="0"/>
                <a:ea typeface="宋体" pitchFamily="2" charset="-122"/>
                <a:cs typeface="Times New Roman" pitchFamily="18" charset="0"/>
              </a:rPr>
              <a:t>、</a:t>
            </a:r>
            <a:r>
              <a:rPr lang="en-US" altLang="zh-CN" sz="2400" dirty="0" smtClean="0">
                <a:solidFill>
                  <a:srgbClr val="000066"/>
                </a:solidFill>
                <a:latin typeface="Times New Roman" pitchFamily="18" charset="0"/>
                <a:ea typeface="宋体" pitchFamily="2" charset="-122"/>
                <a:cs typeface="Times New Roman" pitchFamily="18" charset="0"/>
              </a:rPr>
              <a:t>L2 Cache</a:t>
            </a:r>
            <a:r>
              <a:rPr lang="zh-CN" altLang="zh-CN" sz="2400" dirty="0" smtClean="0">
                <a:solidFill>
                  <a:srgbClr val="000066"/>
                </a:solidFill>
                <a:latin typeface="Times New Roman" pitchFamily="18" charset="0"/>
                <a:ea typeface="宋体" pitchFamily="2" charset="-122"/>
                <a:cs typeface="Times New Roman" pitchFamily="18" charset="0"/>
              </a:rPr>
              <a:t>、</a:t>
            </a:r>
            <a:r>
              <a:rPr lang="en-US" altLang="zh-CN" sz="2400" dirty="0" smtClean="0">
                <a:solidFill>
                  <a:srgbClr val="000066"/>
                </a:solidFill>
                <a:latin typeface="Times New Roman" pitchFamily="18" charset="0"/>
                <a:ea typeface="宋体" pitchFamily="2" charset="-122"/>
                <a:cs typeface="Times New Roman" pitchFamily="18" charset="0"/>
              </a:rPr>
              <a:t>L3 Cache</a:t>
            </a:r>
            <a:r>
              <a:rPr lang="zh-CN" altLang="zh-CN" sz="2400" dirty="0" smtClean="0">
                <a:solidFill>
                  <a:srgbClr val="000066"/>
                </a:solidFill>
                <a:latin typeface="Times New Roman" pitchFamily="18" charset="0"/>
                <a:ea typeface="宋体" pitchFamily="2" charset="-122"/>
                <a:cs typeface="Times New Roman" pitchFamily="18" charset="0"/>
              </a:rPr>
              <a:t>，</a:t>
            </a:r>
            <a:r>
              <a:rPr lang="zh-CN" altLang="zh-CN" sz="2400" dirty="0">
                <a:solidFill>
                  <a:srgbClr val="000066"/>
                </a:solidFill>
                <a:latin typeface="Times New Roman" pitchFamily="18" charset="0"/>
                <a:ea typeface="宋体" pitchFamily="2" charset="-122"/>
                <a:cs typeface="Times New Roman" pitchFamily="18" charset="0"/>
              </a:rPr>
              <a:t>都集成在</a:t>
            </a:r>
            <a:r>
              <a:rPr lang="en-US" altLang="zh-CN" sz="2400" dirty="0">
                <a:solidFill>
                  <a:srgbClr val="000066"/>
                </a:solidFill>
                <a:latin typeface="Times New Roman" pitchFamily="18" charset="0"/>
                <a:ea typeface="宋体" pitchFamily="2" charset="-122"/>
                <a:cs typeface="Times New Roman" pitchFamily="18" charset="0"/>
              </a:rPr>
              <a:t>CPU</a:t>
            </a:r>
            <a:r>
              <a:rPr lang="zh-CN" altLang="zh-CN" sz="2400" dirty="0" smtClean="0">
                <a:solidFill>
                  <a:srgbClr val="000066"/>
                </a:solidFill>
                <a:latin typeface="Times New Roman" pitchFamily="18" charset="0"/>
                <a:ea typeface="宋体" pitchFamily="2" charset="-122"/>
                <a:cs typeface="Times New Roman" pitchFamily="18" charset="0"/>
              </a:rPr>
              <a:t>内部。由</a:t>
            </a:r>
            <a:r>
              <a:rPr lang="en-US" altLang="zh-CN" sz="2400" dirty="0">
                <a:solidFill>
                  <a:srgbClr val="000066"/>
                </a:solidFill>
                <a:latin typeface="Times New Roman" pitchFamily="18" charset="0"/>
                <a:ea typeface="宋体" pitchFamily="2" charset="-122"/>
                <a:cs typeface="Times New Roman" pitchFamily="18" charset="0"/>
              </a:rPr>
              <a:t>L1 Cache </a:t>
            </a:r>
            <a:r>
              <a:rPr lang="zh-CN" altLang="zh-CN" sz="2400" dirty="0">
                <a:solidFill>
                  <a:srgbClr val="000066"/>
                </a:solidFill>
                <a:latin typeface="Times New Roman" pitchFamily="18" charset="0"/>
                <a:ea typeface="宋体" pitchFamily="2" charset="-122"/>
                <a:cs typeface="Times New Roman" pitchFamily="18" charset="0"/>
              </a:rPr>
              <a:t>到</a:t>
            </a:r>
            <a:r>
              <a:rPr lang="en-US" altLang="zh-CN" sz="2400" dirty="0">
                <a:solidFill>
                  <a:srgbClr val="000066"/>
                </a:solidFill>
                <a:latin typeface="Times New Roman" pitchFamily="18" charset="0"/>
                <a:ea typeface="宋体" pitchFamily="2" charset="-122"/>
                <a:cs typeface="Times New Roman" pitchFamily="18" charset="0"/>
              </a:rPr>
              <a:t>L3 Cache</a:t>
            </a:r>
            <a:r>
              <a:rPr lang="zh-CN" altLang="zh-CN" sz="2400" dirty="0">
                <a:solidFill>
                  <a:srgbClr val="000066"/>
                </a:solidFill>
                <a:latin typeface="Times New Roman" pitchFamily="18" charset="0"/>
                <a:ea typeface="宋体" pitchFamily="2" charset="-122"/>
                <a:cs typeface="Times New Roman" pitchFamily="18" charset="0"/>
              </a:rPr>
              <a:t>，存储容量逐级增大，存取速度逐级降低。</a:t>
            </a:r>
            <a:endParaRPr lang="en-US" altLang="zh-CN" sz="2400" dirty="0">
              <a:solidFill>
                <a:srgbClr val="000066"/>
              </a:solidFill>
              <a:latin typeface="Times New Roman" pitchFamily="18" charset="0"/>
              <a:ea typeface="宋体" pitchFamily="2" charset="-122"/>
              <a:cs typeface="Times New Roman" pitchFamily="18" charset="0"/>
            </a:endParaRPr>
          </a:p>
          <a:p>
            <a:pPr algn="just">
              <a:lnSpc>
                <a:spcPct val="95000"/>
              </a:lnSpc>
              <a:spcBef>
                <a:spcPts val="600"/>
              </a:spcBef>
            </a:pPr>
            <a:r>
              <a:rPr lang="zh-CN" altLang="en-US" sz="2400" dirty="0">
                <a:solidFill>
                  <a:srgbClr val="000066"/>
                </a:solidFill>
                <a:latin typeface="Times New Roman" pitchFamily="18" charset="0"/>
                <a:ea typeface="宋体" pitchFamily="2" charset="-122"/>
                <a:cs typeface="Times New Roman" pitchFamily="18" charset="0"/>
              </a:rPr>
              <a:t>　　</a:t>
            </a:r>
            <a:r>
              <a:rPr lang="en-US" altLang="zh-CN" sz="2400" dirty="0">
                <a:solidFill>
                  <a:srgbClr val="000066"/>
                </a:solidFill>
                <a:latin typeface="Times New Roman" pitchFamily="18" charset="0"/>
                <a:ea typeface="宋体" pitchFamily="2" charset="-122"/>
                <a:cs typeface="Times New Roman" pitchFamily="18" charset="0"/>
              </a:rPr>
              <a:t>L1 Cache </a:t>
            </a:r>
            <a:r>
              <a:rPr lang="zh-CN" altLang="zh-CN" sz="2400" dirty="0">
                <a:solidFill>
                  <a:srgbClr val="000066"/>
                </a:solidFill>
                <a:latin typeface="Times New Roman" pitchFamily="18" charset="0"/>
                <a:ea typeface="宋体" pitchFamily="2" charset="-122"/>
                <a:cs typeface="Times New Roman" pitchFamily="18" charset="0"/>
              </a:rPr>
              <a:t>与</a:t>
            </a:r>
            <a:r>
              <a:rPr lang="en-US" altLang="zh-CN" sz="2400" dirty="0">
                <a:solidFill>
                  <a:srgbClr val="000066"/>
                </a:solidFill>
                <a:latin typeface="Times New Roman" pitchFamily="18" charset="0"/>
                <a:ea typeface="宋体" pitchFamily="2" charset="-122"/>
                <a:cs typeface="Times New Roman" pitchFamily="18" charset="0"/>
              </a:rPr>
              <a:t>L2 Cache</a:t>
            </a:r>
            <a:r>
              <a:rPr lang="zh-CN" altLang="zh-CN" sz="2400" dirty="0">
                <a:solidFill>
                  <a:srgbClr val="000066"/>
                </a:solidFill>
                <a:latin typeface="Times New Roman" pitchFamily="18" charset="0"/>
                <a:ea typeface="宋体" pitchFamily="2" charset="-122"/>
                <a:cs typeface="Times New Roman" pitchFamily="18" charset="0"/>
              </a:rPr>
              <a:t>之间、</a:t>
            </a:r>
            <a:r>
              <a:rPr lang="en-US" altLang="zh-CN" sz="2400" dirty="0">
                <a:solidFill>
                  <a:srgbClr val="000066"/>
                </a:solidFill>
                <a:latin typeface="Times New Roman" pitchFamily="18" charset="0"/>
                <a:ea typeface="宋体" pitchFamily="2" charset="-122"/>
                <a:cs typeface="Times New Roman" pitchFamily="18" charset="0"/>
              </a:rPr>
              <a:t>L2 Cache </a:t>
            </a:r>
            <a:r>
              <a:rPr lang="zh-CN" altLang="zh-CN" sz="2400" dirty="0">
                <a:solidFill>
                  <a:srgbClr val="000066"/>
                </a:solidFill>
                <a:latin typeface="Times New Roman" pitchFamily="18" charset="0"/>
                <a:ea typeface="宋体" pitchFamily="2" charset="-122"/>
                <a:cs typeface="Times New Roman" pitchFamily="18" charset="0"/>
              </a:rPr>
              <a:t>与</a:t>
            </a:r>
            <a:r>
              <a:rPr lang="en-US" altLang="zh-CN" sz="2400" dirty="0">
                <a:solidFill>
                  <a:srgbClr val="000066"/>
                </a:solidFill>
                <a:latin typeface="Times New Roman" pitchFamily="18" charset="0"/>
                <a:ea typeface="宋体" pitchFamily="2" charset="-122"/>
                <a:cs typeface="Times New Roman" pitchFamily="18" charset="0"/>
              </a:rPr>
              <a:t>L3 Cache</a:t>
            </a:r>
            <a:r>
              <a:rPr lang="zh-CN" altLang="zh-CN" sz="2400" dirty="0">
                <a:solidFill>
                  <a:srgbClr val="000066"/>
                </a:solidFill>
                <a:latin typeface="Times New Roman" pitchFamily="18" charset="0"/>
                <a:ea typeface="宋体" pitchFamily="2" charset="-122"/>
                <a:cs typeface="Times New Roman" pitchFamily="18" charset="0"/>
              </a:rPr>
              <a:t>之间</a:t>
            </a:r>
            <a:r>
              <a:rPr lang="zh-CN" altLang="zh-CN" sz="2400" dirty="0" smtClean="0">
                <a:solidFill>
                  <a:srgbClr val="000066"/>
                </a:solidFill>
                <a:latin typeface="Times New Roman" pitchFamily="18" charset="0"/>
                <a:ea typeface="宋体" pitchFamily="2" charset="-122"/>
                <a:cs typeface="Times New Roman" pitchFamily="18" charset="0"/>
              </a:rPr>
              <a:t>、</a:t>
            </a:r>
            <a:r>
              <a:rPr lang="en-US" altLang="zh-CN" sz="2400" dirty="0" smtClean="0">
                <a:solidFill>
                  <a:srgbClr val="000066"/>
                </a:solidFill>
                <a:latin typeface="Times New Roman" pitchFamily="18" charset="0"/>
                <a:ea typeface="宋体" pitchFamily="2" charset="-122"/>
                <a:cs typeface="Times New Roman" pitchFamily="18" charset="0"/>
              </a:rPr>
              <a:t>L3 </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与主存之间的映射、替换算法和读写操作全部由辅助硬件来完成，从而实现了</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的高速处理功能。</a:t>
            </a:r>
            <a:endParaRPr lang="zh-CN" altLang="en-US" sz="2400" dirty="0">
              <a:solidFill>
                <a:srgbClr val="000066"/>
              </a:solidFill>
              <a:latin typeface="Times New Roman" pitchFamily="18" charset="0"/>
              <a:ea typeface="宋体" pitchFamily="2" charset="-122"/>
              <a:cs typeface="Times New Roman" pitchFamily="18" charset="0"/>
            </a:endParaRPr>
          </a:p>
        </p:txBody>
      </p:sp>
      <p:sp>
        <p:nvSpPr>
          <p:cNvPr id="8" name="矩形 7"/>
          <p:cNvSpPr/>
          <p:nvPr/>
        </p:nvSpPr>
        <p:spPr>
          <a:xfrm>
            <a:off x="395536" y="4653136"/>
            <a:ext cx="8352928" cy="1620180"/>
          </a:xfrm>
          <a:prstGeom prst="rect">
            <a:avLst/>
          </a:prstGeom>
          <a:solidFill>
            <a:srgbClr val="E3E4D8">
              <a:alpha val="50196"/>
            </a:srgbClr>
          </a:solidFill>
          <a:ln w="12700">
            <a:solidFill>
              <a:srgbClr val="FF0000"/>
            </a:solidFill>
            <a:prstDash val="dash"/>
            <a:miter lim="800000"/>
            <a:headEnd/>
            <a:tailEnd/>
          </a:ln>
          <a:effectLst/>
        </p:spPr>
        <p:txBody>
          <a:bodyPr/>
          <a:lstStyle/>
          <a:p>
            <a:pPr algn="just"/>
            <a:r>
              <a:rPr lang="zh-CN" altLang="en-US" sz="2400" b="1" dirty="0">
                <a:solidFill>
                  <a:srgbClr val="0070C0"/>
                </a:solidFill>
                <a:latin typeface="Times New Roman" pitchFamily="18" charset="0"/>
                <a:ea typeface="宋体" pitchFamily="2" charset="-122"/>
                <a:cs typeface="Times New Roman" pitchFamily="18" charset="0"/>
              </a:rPr>
              <a:t>（</a:t>
            </a:r>
            <a:r>
              <a:rPr lang="en-US" altLang="zh-CN" sz="2400" b="1" dirty="0">
                <a:solidFill>
                  <a:srgbClr val="0070C0"/>
                </a:solidFill>
                <a:latin typeface="Times New Roman" pitchFamily="18" charset="0"/>
                <a:ea typeface="宋体" pitchFamily="2" charset="-122"/>
                <a:cs typeface="Times New Roman" pitchFamily="18" charset="0"/>
              </a:rPr>
              <a:t>2）</a:t>
            </a:r>
            <a:r>
              <a:rPr lang="zh-CN" altLang="zh-CN" sz="2400" b="1" dirty="0">
                <a:solidFill>
                  <a:srgbClr val="0070C0"/>
                </a:solidFill>
                <a:latin typeface="Times New Roman" pitchFamily="18" charset="0"/>
                <a:ea typeface="宋体" pitchFamily="2" charset="-122"/>
                <a:cs typeface="Times New Roman" pitchFamily="18" charset="0"/>
              </a:rPr>
              <a:t>指令</a:t>
            </a:r>
            <a:r>
              <a:rPr lang="en-US" altLang="zh-CN" sz="2400" b="1" dirty="0">
                <a:solidFill>
                  <a:srgbClr val="0070C0"/>
                </a:solidFill>
                <a:latin typeface="Times New Roman" pitchFamily="18" charset="0"/>
                <a:ea typeface="宋体" pitchFamily="2" charset="-122"/>
                <a:cs typeface="Times New Roman" pitchFamily="18" charset="0"/>
              </a:rPr>
              <a:t>Cache</a:t>
            </a:r>
            <a:r>
              <a:rPr lang="zh-CN" altLang="zh-CN" sz="2400" b="1" dirty="0">
                <a:solidFill>
                  <a:srgbClr val="0070C0"/>
                </a:solidFill>
                <a:latin typeface="Times New Roman" pitchFamily="18" charset="0"/>
                <a:ea typeface="宋体" pitchFamily="2" charset="-122"/>
                <a:cs typeface="Times New Roman" pitchFamily="18" charset="0"/>
              </a:rPr>
              <a:t>和数据</a:t>
            </a:r>
            <a:r>
              <a:rPr lang="en-US" altLang="zh-CN" sz="2400" b="1" dirty="0">
                <a:solidFill>
                  <a:srgbClr val="0070C0"/>
                </a:solidFill>
                <a:latin typeface="Times New Roman" pitchFamily="18" charset="0"/>
                <a:ea typeface="宋体" pitchFamily="2" charset="-122"/>
                <a:cs typeface="Times New Roman" pitchFamily="18" charset="0"/>
              </a:rPr>
              <a:t>Cache</a:t>
            </a:r>
          </a:p>
          <a:p>
            <a:pPr algn="just">
              <a:lnSpc>
                <a:spcPct val="95000"/>
              </a:lnSpc>
              <a:spcBef>
                <a:spcPts val="600"/>
              </a:spcBef>
            </a:pPr>
            <a:r>
              <a:rPr lang="zh-CN" altLang="en-US" sz="2400" dirty="0">
                <a:solidFill>
                  <a:srgbClr val="000066"/>
                </a:solidFill>
                <a:latin typeface="Times New Roman" pitchFamily="18" charset="0"/>
                <a:ea typeface="宋体" pitchFamily="2" charset="-122"/>
                <a:cs typeface="Times New Roman" pitchFamily="18" charset="0"/>
              </a:rPr>
              <a:t>　　</a:t>
            </a:r>
            <a:r>
              <a:rPr lang="en-US" altLang="zh-CN" sz="2400" dirty="0">
                <a:solidFill>
                  <a:srgbClr val="000066"/>
                </a:solidFill>
                <a:latin typeface="Times New Roman" pitchFamily="18" charset="0"/>
                <a:ea typeface="宋体" pitchFamily="2" charset="-122"/>
                <a:cs typeface="Times New Roman" pitchFamily="18" charset="0"/>
              </a:rPr>
              <a:t>80486</a:t>
            </a:r>
            <a:r>
              <a:rPr lang="zh-CN" altLang="zh-CN" sz="2400" dirty="0">
                <a:solidFill>
                  <a:srgbClr val="000066"/>
                </a:solidFill>
                <a:latin typeface="Times New Roman" pitchFamily="18" charset="0"/>
                <a:ea typeface="宋体" pitchFamily="2" charset="-122"/>
                <a:cs typeface="Times New Roman" pitchFamily="18" charset="0"/>
              </a:rPr>
              <a:t>之后，</a:t>
            </a:r>
            <a:r>
              <a:rPr lang="en-US" altLang="zh-CN" sz="2400" dirty="0">
                <a:solidFill>
                  <a:srgbClr val="000066"/>
                </a:solidFill>
                <a:latin typeface="Times New Roman" pitchFamily="18" charset="0"/>
                <a:ea typeface="宋体" pitchFamily="2" charset="-122"/>
                <a:cs typeface="Times New Roman" pitchFamily="18" charset="0"/>
              </a:rPr>
              <a:t>Pentium</a:t>
            </a:r>
            <a:r>
              <a:rPr lang="zh-CN" altLang="zh-CN" sz="2400" dirty="0">
                <a:solidFill>
                  <a:srgbClr val="000066"/>
                </a:solidFill>
                <a:latin typeface="Times New Roman" pitchFamily="18" charset="0"/>
                <a:ea typeface="宋体" pitchFamily="2" charset="-122"/>
                <a:cs typeface="Times New Roman" pitchFamily="18" charset="0"/>
              </a:rPr>
              <a:t>开始在</a:t>
            </a:r>
            <a:r>
              <a:rPr lang="en-US" altLang="zh-CN" sz="2400" dirty="0">
                <a:solidFill>
                  <a:srgbClr val="000066"/>
                </a:solidFill>
                <a:latin typeface="Times New Roman" pitchFamily="18" charset="0"/>
                <a:ea typeface="宋体" pitchFamily="2" charset="-122"/>
                <a:cs typeface="Times New Roman" pitchFamily="18" charset="0"/>
              </a:rPr>
              <a:t>CPU</a:t>
            </a:r>
            <a:r>
              <a:rPr lang="zh-CN" altLang="zh-CN" sz="2400" dirty="0">
                <a:solidFill>
                  <a:srgbClr val="000066"/>
                </a:solidFill>
                <a:latin typeface="Times New Roman" pitchFamily="18" charset="0"/>
                <a:ea typeface="宋体" pitchFamily="2" charset="-122"/>
                <a:cs typeface="Times New Roman" pitchFamily="18" charset="0"/>
              </a:rPr>
              <a:t>内部将</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分为指令</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和数据</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两部分，</a:t>
            </a:r>
            <a:r>
              <a:rPr lang="en-US" altLang="zh-CN" sz="2400" dirty="0">
                <a:solidFill>
                  <a:srgbClr val="000066"/>
                </a:solidFill>
                <a:latin typeface="Times New Roman" pitchFamily="18" charset="0"/>
                <a:ea typeface="宋体" pitchFamily="2" charset="-122"/>
                <a:cs typeface="Times New Roman" pitchFamily="18" charset="0"/>
              </a:rPr>
              <a:t>CPU</a:t>
            </a:r>
            <a:r>
              <a:rPr lang="zh-CN" altLang="zh-CN" sz="2400" dirty="0">
                <a:solidFill>
                  <a:srgbClr val="000066"/>
                </a:solidFill>
                <a:latin typeface="Times New Roman" pitchFamily="18" charset="0"/>
                <a:ea typeface="宋体" pitchFamily="2" charset="-122"/>
                <a:cs typeface="Times New Roman" pitchFamily="18" charset="0"/>
              </a:rPr>
              <a:t>可以同时访问指令</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和数据</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，从而减少了指令与数据存取的冲突。</a:t>
            </a:r>
            <a:endParaRPr lang="zh-CN" altLang="en-US" sz="2400" dirty="0">
              <a:solidFill>
                <a:srgbClr val="000066"/>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30629130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1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Right)">
                                      <p:cBhvr>
                                        <p:cTn id="12"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88041"/>
            <a:ext cx="3877985" cy="584775"/>
          </a:xfrm>
          <a:noFill/>
        </p:spPr>
        <p:txBody>
          <a:bodyPr vert="horz" wrap="none" lIns="91440" tIns="45720" rIns="91440" bIns="45720" rtlCol="0" anchor="ctr" anchorCtr="0">
            <a:spAutoFit/>
          </a:bodyPr>
          <a:lstStyle/>
          <a:p>
            <a:pPr algn="l"/>
            <a:r>
              <a:rPr lang="en-US" altLang="zh-CN" sz="3200" b="0" spc="0" dirty="0" smtClean="0">
                <a:solidFill>
                  <a:schemeClr val="tx1"/>
                </a:solidFill>
                <a:latin typeface="黑体" pitchFamily="49" charset="-122"/>
                <a:ea typeface="黑体" pitchFamily="49" charset="-122"/>
                <a:cs typeface="+mn-cs"/>
              </a:rPr>
              <a:t>4</a:t>
            </a:r>
            <a:r>
              <a:rPr lang="zh-CN" altLang="zh-CN" sz="3200" b="0" spc="0" dirty="0">
                <a:solidFill>
                  <a:schemeClr val="tx1"/>
                </a:solidFill>
                <a:latin typeface="黑体" pitchFamily="49" charset="-122"/>
                <a:ea typeface="黑体" pitchFamily="49" charset="-122"/>
                <a:cs typeface="+mn-cs"/>
              </a:rPr>
              <a:t>．</a:t>
            </a:r>
            <a:r>
              <a:rPr lang="en-US" altLang="zh-CN" sz="3200" b="0" spc="0" dirty="0">
                <a:solidFill>
                  <a:schemeClr val="tx1"/>
                </a:solidFill>
                <a:latin typeface="黑体" pitchFamily="49" charset="-122"/>
                <a:ea typeface="黑体" pitchFamily="49" charset="-122"/>
                <a:cs typeface="+mn-cs"/>
              </a:rPr>
              <a:t>Cache</a:t>
            </a:r>
            <a:r>
              <a:rPr lang="zh-CN" altLang="zh-CN" sz="3200" b="0" spc="0" dirty="0">
                <a:solidFill>
                  <a:schemeClr val="tx1"/>
                </a:solidFill>
                <a:latin typeface="黑体" pitchFamily="49" charset="-122"/>
                <a:ea typeface="黑体" pitchFamily="49" charset="-122"/>
                <a:cs typeface="+mn-cs"/>
              </a:rPr>
              <a:t>一致性</a:t>
            </a:r>
            <a:r>
              <a:rPr lang="zh-CN" altLang="zh-CN" sz="3200" b="0" spc="0" dirty="0" smtClean="0">
                <a:solidFill>
                  <a:schemeClr val="tx1"/>
                </a:solidFill>
                <a:latin typeface="黑体" pitchFamily="49" charset="-122"/>
                <a:ea typeface="黑体" pitchFamily="49" charset="-122"/>
                <a:cs typeface="+mn-cs"/>
              </a:rPr>
              <a:t>问题</a:t>
            </a:r>
            <a:endParaRPr lang="zh-CN" altLang="en-US" sz="3200" b="0" spc="0" dirty="0">
              <a:solidFill>
                <a:schemeClr val="tx1"/>
              </a:solidFill>
              <a:latin typeface="黑体" pitchFamily="49" charset="-122"/>
              <a:ea typeface="黑体" pitchFamily="49" charset="-122"/>
              <a:cs typeface="+mn-cs"/>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a:t>3.5.3  </a:t>
            </a:r>
            <a:r>
              <a:rPr lang="zh-CN" altLang="zh-CN" dirty="0"/>
              <a:t>高速缓冲存储器</a:t>
            </a:r>
            <a:endParaRPr lang="zh-CN" altLang="en-US" dirty="0"/>
          </a:p>
        </p:txBody>
      </p:sp>
      <p:sp>
        <p:nvSpPr>
          <p:cNvPr id="5" name="矩形 4"/>
          <p:cNvSpPr/>
          <p:nvPr/>
        </p:nvSpPr>
        <p:spPr>
          <a:xfrm>
            <a:off x="395536" y="1916832"/>
            <a:ext cx="8352928" cy="4248472"/>
          </a:xfrm>
          <a:prstGeom prst="rect">
            <a:avLst/>
          </a:prstGeom>
          <a:solidFill>
            <a:srgbClr val="F4FCE4">
              <a:alpha val="50196"/>
            </a:srgbClr>
          </a:solidFill>
          <a:ln w="12700">
            <a:solidFill>
              <a:srgbClr val="FF0000"/>
            </a:solidFill>
            <a:prstDash val="dash"/>
            <a:miter lim="800000"/>
            <a:headEnd/>
            <a:tailEnd/>
          </a:ln>
          <a:effectLst/>
        </p:spPr>
        <p:txBody>
          <a:bodyPr/>
          <a:lstStyle/>
          <a:p>
            <a:pPr algn="just">
              <a:lnSpc>
                <a:spcPct val="130000"/>
              </a:lnSpc>
              <a:spcBef>
                <a:spcPts val="600"/>
              </a:spcBef>
              <a:spcAft>
                <a:spcPts val="600"/>
              </a:spcAft>
            </a:pPr>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smtClean="0">
                <a:solidFill>
                  <a:srgbClr val="000066"/>
                </a:solidFill>
                <a:latin typeface="Times New Roman" pitchFamily="18" charset="0"/>
                <a:ea typeface="宋体" pitchFamily="2" charset="-122"/>
                <a:cs typeface="Times New Roman" pitchFamily="18" charset="0"/>
              </a:rPr>
              <a:t>当访问</a:t>
            </a:r>
            <a:r>
              <a:rPr lang="en-US" altLang="zh-CN" sz="2400" dirty="0" smtClean="0">
                <a:solidFill>
                  <a:srgbClr val="000066"/>
                </a:solidFill>
                <a:latin typeface="Times New Roman" pitchFamily="18" charset="0"/>
                <a:ea typeface="宋体" pitchFamily="2" charset="-122"/>
                <a:cs typeface="Times New Roman" pitchFamily="18" charset="0"/>
              </a:rPr>
              <a:t>Cache</a:t>
            </a:r>
            <a:r>
              <a:rPr lang="zh-CN" altLang="en-US" sz="2400" dirty="0" smtClean="0">
                <a:solidFill>
                  <a:srgbClr val="000066"/>
                </a:solidFill>
                <a:latin typeface="Times New Roman" pitchFamily="18" charset="0"/>
                <a:ea typeface="宋体" pitchFamily="2" charset="-122"/>
                <a:cs typeface="Times New Roman" pitchFamily="18" charset="0"/>
              </a:rPr>
              <a:t>命中</a:t>
            </a:r>
            <a:r>
              <a:rPr lang="zh-CN" altLang="zh-CN" sz="2400" dirty="0" smtClean="0">
                <a:solidFill>
                  <a:srgbClr val="000066"/>
                </a:solidFill>
                <a:latin typeface="Times New Roman" pitchFamily="18" charset="0"/>
                <a:ea typeface="宋体" pitchFamily="2" charset="-122"/>
                <a:cs typeface="Times New Roman" pitchFamily="18" charset="0"/>
              </a:rPr>
              <a:t>时</a:t>
            </a:r>
            <a:r>
              <a:rPr lang="zh-CN" altLang="zh-CN" sz="2400" dirty="0">
                <a:solidFill>
                  <a:srgbClr val="000066"/>
                </a:solidFill>
                <a:latin typeface="Times New Roman" pitchFamily="18" charset="0"/>
                <a:ea typeface="宋体" pitchFamily="2" charset="-122"/>
                <a:cs typeface="Times New Roman" pitchFamily="18" charset="0"/>
              </a:rPr>
              <a:t>，若是读操作，则</a:t>
            </a:r>
            <a:r>
              <a:rPr lang="en-US" altLang="zh-CN" sz="2400" dirty="0">
                <a:solidFill>
                  <a:srgbClr val="000066"/>
                </a:solidFill>
                <a:latin typeface="Times New Roman" pitchFamily="18" charset="0"/>
                <a:ea typeface="宋体" pitchFamily="2" charset="-122"/>
                <a:cs typeface="Times New Roman" pitchFamily="18" charset="0"/>
              </a:rPr>
              <a:t>CPU</a:t>
            </a:r>
            <a:r>
              <a:rPr lang="zh-CN" altLang="zh-CN" sz="2400" dirty="0">
                <a:solidFill>
                  <a:srgbClr val="000066"/>
                </a:solidFill>
                <a:latin typeface="Times New Roman" pitchFamily="18" charset="0"/>
                <a:ea typeface="宋体" pitchFamily="2" charset="-122"/>
                <a:cs typeface="Times New Roman" pitchFamily="18" charset="0"/>
              </a:rPr>
              <a:t>可以直接从</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中读取数据，不涉及</a:t>
            </a:r>
            <a:r>
              <a:rPr lang="zh-CN" altLang="zh-CN" sz="2400" dirty="0" smtClean="0">
                <a:solidFill>
                  <a:srgbClr val="000066"/>
                </a:solidFill>
                <a:latin typeface="Times New Roman" pitchFamily="18" charset="0"/>
                <a:ea typeface="宋体" pitchFamily="2" charset="-122"/>
                <a:cs typeface="Times New Roman" pitchFamily="18" charset="0"/>
              </a:rPr>
              <a:t>主存</a:t>
            </a:r>
            <a:r>
              <a:rPr lang="zh-CN" altLang="en-US" sz="2400" dirty="0">
                <a:solidFill>
                  <a:srgbClr val="000066"/>
                </a:solidFill>
                <a:latin typeface="Times New Roman" pitchFamily="18" charset="0"/>
                <a:ea typeface="宋体" pitchFamily="2" charset="-122"/>
                <a:cs typeface="Times New Roman" pitchFamily="18" charset="0"/>
              </a:rPr>
              <a:t>，</a:t>
            </a:r>
            <a:r>
              <a:rPr lang="zh-CN" altLang="zh-CN" sz="2400" dirty="0" smtClean="0">
                <a:solidFill>
                  <a:srgbClr val="000066"/>
                </a:solidFill>
                <a:latin typeface="Times New Roman" pitchFamily="18" charset="0"/>
                <a:ea typeface="宋体" pitchFamily="2" charset="-122"/>
                <a:cs typeface="Times New Roman" pitchFamily="18" charset="0"/>
              </a:rPr>
              <a:t>若是</a:t>
            </a:r>
            <a:r>
              <a:rPr lang="zh-CN" altLang="zh-CN" sz="2400" dirty="0">
                <a:solidFill>
                  <a:srgbClr val="000066"/>
                </a:solidFill>
                <a:latin typeface="Times New Roman" pitchFamily="18" charset="0"/>
                <a:ea typeface="宋体" pitchFamily="2" charset="-122"/>
                <a:cs typeface="Times New Roman" pitchFamily="18" charset="0"/>
              </a:rPr>
              <a:t>写操作，则</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和主存中相应两个单元的内容都需要</a:t>
            </a:r>
            <a:r>
              <a:rPr lang="zh-CN" altLang="zh-CN" sz="2400" dirty="0" smtClean="0">
                <a:solidFill>
                  <a:srgbClr val="000066"/>
                </a:solidFill>
                <a:latin typeface="Times New Roman" pitchFamily="18" charset="0"/>
                <a:ea typeface="宋体" pitchFamily="2" charset="-122"/>
                <a:cs typeface="Times New Roman" pitchFamily="18" charset="0"/>
              </a:rPr>
              <a:t>改变</a:t>
            </a:r>
            <a:r>
              <a:rPr lang="zh-CN" altLang="en-US" sz="2400" dirty="0" smtClean="0">
                <a:solidFill>
                  <a:srgbClr val="000066"/>
                </a:solidFill>
                <a:latin typeface="Times New Roman" pitchFamily="18" charset="0"/>
                <a:ea typeface="宋体" pitchFamily="2" charset="-122"/>
                <a:cs typeface="Times New Roman" pitchFamily="18" charset="0"/>
              </a:rPr>
              <a:t>，</a:t>
            </a:r>
            <a:r>
              <a:rPr lang="zh-CN" altLang="zh-CN" sz="2400" dirty="0" smtClean="0">
                <a:solidFill>
                  <a:srgbClr val="000066"/>
                </a:solidFill>
                <a:latin typeface="Times New Roman" pitchFamily="18" charset="0"/>
                <a:ea typeface="宋体" pitchFamily="2" charset="-122"/>
                <a:cs typeface="Times New Roman" pitchFamily="18" charset="0"/>
              </a:rPr>
              <a:t>有</a:t>
            </a:r>
            <a:r>
              <a:rPr lang="zh-CN" altLang="zh-CN" sz="2400" dirty="0">
                <a:solidFill>
                  <a:srgbClr val="000066"/>
                </a:solidFill>
                <a:latin typeface="Times New Roman" pitchFamily="18" charset="0"/>
                <a:ea typeface="宋体" pitchFamily="2" charset="-122"/>
                <a:cs typeface="Times New Roman" pitchFamily="18" charset="0"/>
              </a:rPr>
              <a:t>两种处理办法</a:t>
            </a:r>
            <a:r>
              <a:rPr lang="zh-CN" altLang="zh-CN" sz="2400" dirty="0" smtClean="0">
                <a:solidFill>
                  <a:srgbClr val="000066"/>
                </a:solidFill>
                <a:latin typeface="Times New Roman" pitchFamily="18" charset="0"/>
                <a:ea typeface="宋体" pitchFamily="2" charset="-122"/>
                <a:cs typeface="Times New Roman" pitchFamily="18" charset="0"/>
              </a:rPr>
              <a:t>：</a:t>
            </a:r>
            <a:endParaRPr lang="en-US" altLang="zh-CN" sz="2400" dirty="0" smtClean="0">
              <a:solidFill>
                <a:srgbClr val="000066"/>
              </a:solidFill>
              <a:latin typeface="Times New Roman" pitchFamily="18" charset="0"/>
              <a:ea typeface="宋体" pitchFamily="2" charset="-122"/>
              <a:cs typeface="Times New Roman" pitchFamily="18" charset="0"/>
            </a:endParaRPr>
          </a:p>
          <a:p>
            <a:pPr algn="just">
              <a:lnSpc>
                <a:spcPct val="130000"/>
              </a:lnSpc>
              <a:spcBef>
                <a:spcPts val="600"/>
              </a:spcBef>
              <a:spcAft>
                <a:spcPts val="600"/>
              </a:spcAft>
            </a:pPr>
            <a:r>
              <a:rPr lang="zh-CN" altLang="en-US" sz="2400" dirty="0" smtClean="0">
                <a:solidFill>
                  <a:srgbClr val="000066"/>
                </a:solidFill>
                <a:latin typeface="Times New Roman" pitchFamily="18" charset="0"/>
                <a:ea typeface="宋体" pitchFamily="2" charset="-122"/>
                <a:cs typeface="Times New Roman" pitchFamily="18" charset="0"/>
              </a:rPr>
              <a:t>　　</a:t>
            </a:r>
            <a:r>
              <a:rPr lang="en-US" altLang="zh-CN" sz="2400" dirty="0" smtClean="0">
                <a:solidFill>
                  <a:srgbClr val="000066"/>
                </a:solidFill>
                <a:latin typeface="Times New Roman" pitchFamily="18" charset="0"/>
                <a:ea typeface="宋体" pitchFamily="2" charset="-122"/>
                <a:cs typeface="Times New Roman" pitchFamily="18" charset="0"/>
              </a:rPr>
              <a:t>1</a:t>
            </a:r>
            <a:r>
              <a:rPr lang="zh-CN" altLang="en-US" sz="2400" dirty="0" smtClean="0">
                <a:solidFill>
                  <a:srgbClr val="000066"/>
                </a:solidFill>
                <a:latin typeface="Times New Roman" pitchFamily="18" charset="0"/>
                <a:ea typeface="宋体" pitchFamily="2" charset="-122"/>
                <a:cs typeface="Times New Roman" pitchFamily="18" charset="0"/>
              </a:rPr>
              <a:t>、</a:t>
            </a:r>
            <a:r>
              <a:rPr lang="zh-CN" altLang="zh-CN" sz="2400" dirty="0" smtClean="0">
                <a:solidFill>
                  <a:srgbClr val="000066"/>
                </a:solidFill>
                <a:latin typeface="Times New Roman" pitchFamily="18" charset="0"/>
                <a:ea typeface="宋体" pitchFamily="2" charset="-122"/>
                <a:cs typeface="Times New Roman" pitchFamily="18" charset="0"/>
              </a:rPr>
              <a:t>一</a:t>
            </a:r>
            <a:r>
              <a:rPr lang="zh-CN" altLang="zh-CN" sz="2400" dirty="0">
                <a:solidFill>
                  <a:srgbClr val="000066"/>
                </a:solidFill>
                <a:latin typeface="Times New Roman" pitchFamily="18" charset="0"/>
                <a:ea typeface="宋体" pitchFamily="2" charset="-122"/>
                <a:cs typeface="Times New Roman" pitchFamily="18" charset="0"/>
              </a:rPr>
              <a:t>种是</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单元和主存中相应单元同时被修改，称为</a:t>
            </a:r>
            <a:r>
              <a:rPr lang="zh-CN" altLang="zh-CN" sz="2400" dirty="0" smtClean="0">
                <a:solidFill>
                  <a:srgbClr val="000066"/>
                </a:solidFill>
                <a:latin typeface="Times New Roman" pitchFamily="18" charset="0"/>
                <a:ea typeface="宋体" pitchFamily="2" charset="-122"/>
                <a:cs typeface="Times New Roman" pitchFamily="18" charset="0"/>
              </a:rPr>
              <a:t>“直通存储法”</a:t>
            </a:r>
            <a:r>
              <a:rPr lang="zh-CN" altLang="en-US" sz="2400" dirty="0">
                <a:solidFill>
                  <a:srgbClr val="000066"/>
                </a:solidFill>
                <a:latin typeface="Times New Roman" pitchFamily="18" charset="0"/>
                <a:ea typeface="宋体" pitchFamily="2" charset="-122"/>
                <a:cs typeface="Times New Roman" pitchFamily="18" charset="0"/>
              </a:rPr>
              <a:t>。</a:t>
            </a:r>
            <a:endParaRPr lang="en-US" altLang="zh-CN" sz="2400" dirty="0" smtClean="0">
              <a:solidFill>
                <a:srgbClr val="000066"/>
              </a:solidFill>
              <a:latin typeface="Times New Roman" pitchFamily="18" charset="0"/>
              <a:ea typeface="宋体" pitchFamily="2" charset="-122"/>
              <a:cs typeface="Times New Roman" pitchFamily="18" charset="0"/>
            </a:endParaRPr>
          </a:p>
          <a:p>
            <a:pPr algn="just">
              <a:lnSpc>
                <a:spcPct val="130000"/>
              </a:lnSpc>
              <a:spcBef>
                <a:spcPts val="600"/>
              </a:spcBef>
              <a:spcAft>
                <a:spcPts val="600"/>
              </a:spcAft>
            </a:pPr>
            <a:r>
              <a:rPr lang="zh-CN" altLang="en-US" sz="2400" dirty="0">
                <a:solidFill>
                  <a:srgbClr val="000066"/>
                </a:solidFill>
                <a:latin typeface="Times New Roman" pitchFamily="18" charset="0"/>
                <a:ea typeface="宋体" pitchFamily="2" charset="-122"/>
                <a:cs typeface="Times New Roman" pitchFamily="18" charset="0"/>
              </a:rPr>
              <a:t>　</a:t>
            </a:r>
            <a:r>
              <a:rPr lang="zh-CN" altLang="en-US" sz="2400" dirty="0" smtClean="0">
                <a:solidFill>
                  <a:srgbClr val="000066"/>
                </a:solidFill>
                <a:latin typeface="Times New Roman" pitchFamily="18" charset="0"/>
                <a:ea typeface="宋体" pitchFamily="2" charset="-122"/>
                <a:cs typeface="Times New Roman" pitchFamily="18" charset="0"/>
              </a:rPr>
              <a:t>　</a:t>
            </a:r>
            <a:r>
              <a:rPr lang="en-US" altLang="zh-CN" sz="2400" dirty="0" smtClean="0">
                <a:solidFill>
                  <a:srgbClr val="000066"/>
                </a:solidFill>
                <a:latin typeface="Times New Roman" pitchFamily="18" charset="0"/>
                <a:ea typeface="宋体" pitchFamily="2" charset="-122"/>
                <a:cs typeface="Times New Roman" pitchFamily="18" charset="0"/>
              </a:rPr>
              <a:t>2、</a:t>
            </a:r>
            <a:r>
              <a:rPr lang="zh-CN" altLang="zh-CN" sz="2400" dirty="0" smtClean="0">
                <a:solidFill>
                  <a:srgbClr val="000066"/>
                </a:solidFill>
                <a:latin typeface="Times New Roman" pitchFamily="18" charset="0"/>
                <a:ea typeface="宋体" pitchFamily="2" charset="-122"/>
                <a:cs typeface="Times New Roman" pitchFamily="18" charset="0"/>
              </a:rPr>
              <a:t>只</a:t>
            </a:r>
            <a:r>
              <a:rPr lang="zh-CN" altLang="zh-CN" sz="2400" dirty="0">
                <a:solidFill>
                  <a:srgbClr val="000066"/>
                </a:solidFill>
                <a:latin typeface="Times New Roman" pitchFamily="18" charset="0"/>
                <a:ea typeface="宋体" pitchFamily="2" charset="-122"/>
                <a:cs typeface="Times New Roman" pitchFamily="18" charset="0"/>
              </a:rPr>
              <a:t>修改</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单元的内容，同时用一个标志位作为标志，当有标志的信息块从</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中移去时，再修改相应的主存单元，把修改信息一次性写回主存</a:t>
            </a:r>
            <a:r>
              <a:rPr lang="zh-CN" altLang="zh-CN" sz="2400" dirty="0" smtClean="0">
                <a:solidFill>
                  <a:srgbClr val="000066"/>
                </a:solidFill>
                <a:latin typeface="Times New Roman" pitchFamily="18" charset="0"/>
                <a:ea typeface="宋体" pitchFamily="2" charset="-122"/>
                <a:cs typeface="Times New Roman" pitchFamily="18" charset="0"/>
              </a:rPr>
              <a:t>。</a:t>
            </a:r>
            <a:endParaRPr lang="zh-CN" altLang="zh-CN" sz="2400" dirty="0">
              <a:solidFill>
                <a:srgbClr val="000066"/>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21728467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8)">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3.5.4  </a:t>
            </a:r>
            <a:r>
              <a:rPr lang="zh-CN" altLang="zh-CN" dirty="0"/>
              <a:t>虚拟存储器</a:t>
            </a:r>
            <a:endParaRPr lang="zh-CN" altLang="en-US" dirty="0"/>
          </a:p>
        </p:txBody>
      </p:sp>
      <p:sp>
        <p:nvSpPr>
          <p:cNvPr id="4" name="标题 1"/>
          <p:cNvSpPr txBox="1">
            <a:spLocks/>
          </p:cNvSpPr>
          <p:nvPr/>
        </p:nvSpPr>
        <p:spPr>
          <a:xfrm>
            <a:off x="540000" y="1188041"/>
            <a:ext cx="4493538"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黑体" pitchFamily="49" charset="-122"/>
                <a:ea typeface="黑体" pitchFamily="49" charset="-122"/>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smtClean="0"/>
              <a:t>1</a:t>
            </a:r>
            <a:r>
              <a:rPr lang="zh-CN" altLang="zh-CN" dirty="0" smtClean="0"/>
              <a:t>．</a:t>
            </a:r>
            <a:r>
              <a:rPr lang="zh-CN" altLang="zh-CN" dirty="0"/>
              <a:t>虚拟存储器</a:t>
            </a:r>
            <a:r>
              <a:rPr lang="zh-CN" altLang="zh-CN" dirty="0" smtClean="0"/>
              <a:t>工作</a:t>
            </a:r>
            <a:r>
              <a:rPr lang="zh-CN" altLang="zh-CN" dirty="0"/>
              <a:t>原理</a:t>
            </a:r>
            <a:endParaRPr lang="zh-CN" altLang="en-US" dirty="0"/>
          </a:p>
        </p:txBody>
      </p:sp>
      <p:sp>
        <p:nvSpPr>
          <p:cNvPr id="5" name="矩形 4"/>
          <p:cNvSpPr/>
          <p:nvPr/>
        </p:nvSpPr>
        <p:spPr>
          <a:xfrm>
            <a:off x="467544" y="1858776"/>
            <a:ext cx="8208912" cy="4436030"/>
          </a:xfrm>
          <a:prstGeom prst="rect">
            <a:avLst/>
          </a:prstGeom>
          <a:solidFill>
            <a:srgbClr val="E1E1FF">
              <a:alpha val="50196"/>
            </a:srgbClr>
          </a:solidFill>
          <a:ln w="12700">
            <a:solidFill>
              <a:srgbClr val="0070C0"/>
            </a:solidFill>
            <a:prstDash val="dash"/>
            <a:miter lim="800000"/>
            <a:headEnd/>
            <a:tailEnd/>
          </a:ln>
          <a:effectLst/>
        </p:spPr>
        <p:txBody>
          <a:bodyPr/>
          <a:lstStyle/>
          <a:p>
            <a:pPr algn="just">
              <a:lnSpc>
                <a:spcPct val="105000"/>
              </a:lnSpc>
              <a:spcBef>
                <a:spcPts val="600"/>
              </a:spcBef>
            </a:pPr>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a:solidFill>
                  <a:srgbClr val="000066"/>
                </a:solidFill>
                <a:latin typeface="Times New Roman" pitchFamily="18" charset="0"/>
                <a:ea typeface="宋体" pitchFamily="2" charset="-122"/>
                <a:cs typeface="Times New Roman" pitchFamily="18" charset="0"/>
              </a:rPr>
              <a:t>虚拟存储器把主存和辅存视为一个统一的虚拟主存，提供比实际主存容量大得多的、可使编程空间不受限制的虚存</a:t>
            </a:r>
            <a:r>
              <a:rPr lang="zh-CN" altLang="zh-CN" sz="2400" dirty="0" smtClean="0">
                <a:solidFill>
                  <a:srgbClr val="000066"/>
                </a:solidFill>
                <a:latin typeface="Times New Roman" pitchFamily="18" charset="0"/>
                <a:ea typeface="宋体" pitchFamily="2" charset="-122"/>
                <a:cs typeface="Times New Roman" pitchFamily="18" charset="0"/>
              </a:rPr>
              <a:t>空间</a:t>
            </a:r>
            <a:r>
              <a:rPr lang="zh-CN" altLang="en-US" sz="2400" dirty="0" smtClean="0">
                <a:solidFill>
                  <a:srgbClr val="000066"/>
                </a:solidFill>
                <a:latin typeface="Times New Roman" pitchFamily="18" charset="0"/>
                <a:ea typeface="宋体" pitchFamily="2" charset="-122"/>
                <a:cs typeface="Times New Roman" pitchFamily="18" charset="0"/>
              </a:rPr>
              <a:t>。</a:t>
            </a:r>
            <a:r>
              <a:rPr lang="zh-CN" altLang="zh-CN" sz="2400" dirty="0" smtClean="0">
                <a:solidFill>
                  <a:srgbClr val="000066"/>
                </a:solidFill>
                <a:latin typeface="Times New Roman" pitchFamily="18" charset="0"/>
                <a:ea typeface="宋体" pitchFamily="2" charset="-122"/>
                <a:cs typeface="Times New Roman" pitchFamily="18" charset="0"/>
              </a:rPr>
              <a:t>在</a:t>
            </a:r>
            <a:r>
              <a:rPr lang="zh-CN" altLang="zh-CN" sz="2400" dirty="0">
                <a:solidFill>
                  <a:srgbClr val="000066"/>
                </a:solidFill>
                <a:latin typeface="Times New Roman" pitchFamily="18" charset="0"/>
                <a:ea typeface="宋体" pitchFamily="2" charset="-122"/>
                <a:cs typeface="Times New Roman" pitchFamily="18" charset="0"/>
              </a:rPr>
              <a:t>程序中使用虚地址，使程序不必作任何修改，即可用接近主存的速度</a:t>
            </a:r>
            <a:r>
              <a:rPr lang="zh-CN" altLang="zh-CN" sz="2400" dirty="0" smtClean="0">
                <a:solidFill>
                  <a:srgbClr val="000066"/>
                </a:solidFill>
                <a:latin typeface="Times New Roman" pitchFamily="18" charset="0"/>
                <a:ea typeface="宋体" pitchFamily="2" charset="-122"/>
                <a:cs typeface="Times New Roman" pitchFamily="18" charset="0"/>
              </a:rPr>
              <a:t>在虚拟存储器</a:t>
            </a:r>
            <a:r>
              <a:rPr lang="zh-CN" altLang="zh-CN" sz="2400" dirty="0">
                <a:solidFill>
                  <a:srgbClr val="000066"/>
                </a:solidFill>
                <a:latin typeface="Times New Roman" pitchFamily="18" charset="0"/>
                <a:ea typeface="宋体" pitchFamily="2" charset="-122"/>
                <a:cs typeface="Times New Roman" pitchFamily="18" charset="0"/>
              </a:rPr>
              <a:t>上运行。</a:t>
            </a:r>
            <a:endParaRPr lang="en-US" altLang="zh-CN" sz="2400" dirty="0">
              <a:solidFill>
                <a:srgbClr val="000066"/>
              </a:solidFill>
              <a:latin typeface="Times New Roman" pitchFamily="18" charset="0"/>
              <a:ea typeface="宋体" pitchFamily="2" charset="-122"/>
              <a:cs typeface="Times New Roman" pitchFamily="18" charset="0"/>
            </a:endParaRPr>
          </a:p>
          <a:p>
            <a:pPr algn="just">
              <a:lnSpc>
                <a:spcPct val="105000"/>
              </a:lnSpc>
              <a:spcBef>
                <a:spcPts val="600"/>
              </a:spcBef>
            </a:pPr>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smtClean="0">
                <a:solidFill>
                  <a:srgbClr val="000066"/>
                </a:solidFill>
                <a:latin typeface="Times New Roman" pitchFamily="18" charset="0"/>
                <a:ea typeface="宋体" pitchFamily="2" charset="-122"/>
                <a:cs typeface="Times New Roman" pitchFamily="18" charset="0"/>
              </a:rPr>
              <a:t>程序员可按</a:t>
            </a:r>
            <a:r>
              <a:rPr lang="zh-CN" altLang="zh-CN" sz="2400" dirty="0">
                <a:solidFill>
                  <a:srgbClr val="000066"/>
                </a:solidFill>
                <a:latin typeface="Times New Roman" pitchFamily="18" charset="0"/>
                <a:ea typeface="宋体" pitchFamily="2" charset="-122"/>
                <a:cs typeface="Times New Roman" pitchFamily="18" charset="0"/>
              </a:rPr>
              <a:t>虚</a:t>
            </a:r>
            <a:r>
              <a:rPr lang="zh-CN" altLang="zh-CN" sz="2400" dirty="0" smtClean="0">
                <a:solidFill>
                  <a:srgbClr val="000066"/>
                </a:solidFill>
                <a:latin typeface="Times New Roman" pitchFamily="18" charset="0"/>
                <a:ea typeface="宋体" pitchFamily="2" charset="-122"/>
                <a:cs typeface="Times New Roman" pitchFamily="18" charset="0"/>
              </a:rPr>
              <a:t>地址编程</a:t>
            </a:r>
            <a:r>
              <a:rPr lang="zh-CN" altLang="en-US" sz="2400" dirty="0" smtClean="0">
                <a:solidFill>
                  <a:srgbClr val="000066"/>
                </a:solidFill>
                <a:latin typeface="Times New Roman" pitchFamily="18" charset="0"/>
                <a:ea typeface="宋体" pitchFamily="2" charset="-122"/>
                <a:cs typeface="Times New Roman" pitchFamily="18" charset="0"/>
              </a:rPr>
              <a:t>，</a:t>
            </a:r>
            <a:r>
              <a:rPr lang="zh-CN" altLang="zh-CN" sz="2400" dirty="0" smtClean="0">
                <a:solidFill>
                  <a:srgbClr val="000066"/>
                </a:solidFill>
                <a:latin typeface="Times New Roman" pitchFamily="18" charset="0"/>
                <a:ea typeface="宋体" pitchFamily="2" charset="-122"/>
                <a:cs typeface="Times New Roman" pitchFamily="18" charset="0"/>
              </a:rPr>
              <a:t>运行时</a:t>
            </a:r>
            <a:r>
              <a:rPr lang="zh-CN" altLang="en-US" sz="2400" dirty="0" smtClean="0">
                <a:solidFill>
                  <a:srgbClr val="000066"/>
                </a:solidFill>
                <a:latin typeface="Times New Roman" pitchFamily="18" charset="0"/>
                <a:ea typeface="宋体" pitchFamily="2" charset="-122"/>
                <a:cs typeface="Times New Roman" pitchFamily="18" charset="0"/>
              </a:rPr>
              <a:t>，</a:t>
            </a:r>
            <a:r>
              <a:rPr lang="zh-CN" altLang="zh-CN" sz="2400" dirty="0" smtClean="0">
                <a:solidFill>
                  <a:srgbClr val="000066"/>
                </a:solidFill>
                <a:latin typeface="Times New Roman" pitchFamily="18" charset="0"/>
                <a:ea typeface="宋体" pitchFamily="2" charset="-122"/>
                <a:cs typeface="Times New Roman" pitchFamily="18" charset="0"/>
              </a:rPr>
              <a:t>只</a:t>
            </a:r>
            <a:r>
              <a:rPr lang="zh-CN" altLang="zh-CN" sz="2400" dirty="0">
                <a:solidFill>
                  <a:srgbClr val="000066"/>
                </a:solidFill>
                <a:latin typeface="Times New Roman" pitchFamily="18" charset="0"/>
                <a:ea typeface="宋体" pitchFamily="2" charset="-122"/>
                <a:cs typeface="Times New Roman" pitchFamily="18" charset="0"/>
              </a:rPr>
              <a:t>把虚地址空间</a:t>
            </a:r>
            <a:r>
              <a:rPr lang="zh-CN" altLang="zh-CN" sz="2400" dirty="0" smtClean="0">
                <a:solidFill>
                  <a:srgbClr val="000066"/>
                </a:solidFill>
                <a:latin typeface="Times New Roman" pitchFamily="18" charset="0"/>
                <a:ea typeface="宋体" pitchFamily="2" charset="-122"/>
                <a:cs typeface="Times New Roman" pitchFamily="18" charset="0"/>
              </a:rPr>
              <a:t>的小部分</a:t>
            </a:r>
            <a:r>
              <a:rPr lang="zh-CN" altLang="zh-CN" sz="2400" dirty="0">
                <a:solidFill>
                  <a:srgbClr val="000066"/>
                </a:solidFill>
                <a:latin typeface="Times New Roman" pitchFamily="18" charset="0"/>
                <a:ea typeface="宋体" pitchFamily="2" charset="-122"/>
                <a:cs typeface="Times New Roman" pitchFamily="18" charset="0"/>
              </a:rPr>
              <a:t>映射到主存，其余大部分虚地址空</a:t>
            </a:r>
            <a:r>
              <a:rPr lang="zh-CN" altLang="zh-CN" sz="2400" dirty="0" smtClean="0">
                <a:solidFill>
                  <a:srgbClr val="000066"/>
                </a:solidFill>
                <a:latin typeface="Times New Roman" pitchFamily="18" charset="0"/>
                <a:ea typeface="宋体" pitchFamily="2" charset="-122"/>
                <a:cs typeface="Times New Roman" pitchFamily="18" charset="0"/>
              </a:rPr>
              <a:t>间映</a:t>
            </a:r>
            <a:r>
              <a:rPr lang="zh-CN" altLang="zh-CN" sz="2400" dirty="0">
                <a:solidFill>
                  <a:srgbClr val="000066"/>
                </a:solidFill>
                <a:latin typeface="Times New Roman" pitchFamily="18" charset="0"/>
                <a:ea typeface="宋体" pitchFamily="2" charset="-122"/>
                <a:cs typeface="Times New Roman" pitchFamily="18" charset="0"/>
              </a:rPr>
              <a:t>射到辅</a:t>
            </a:r>
            <a:r>
              <a:rPr lang="zh-CN" altLang="zh-CN" sz="2400" dirty="0" smtClean="0">
                <a:solidFill>
                  <a:srgbClr val="000066"/>
                </a:solidFill>
                <a:latin typeface="Times New Roman" pitchFamily="18" charset="0"/>
                <a:ea typeface="宋体" pitchFamily="2" charset="-122"/>
                <a:cs typeface="Times New Roman" pitchFamily="18" charset="0"/>
              </a:rPr>
              <a:t>存。</a:t>
            </a:r>
            <a:endParaRPr lang="en-US" altLang="zh-CN" sz="2400" dirty="0" smtClean="0">
              <a:solidFill>
                <a:srgbClr val="000066"/>
              </a:solidFill>
              <a:latin typeface="Times New Roman" pitchFamily="18" charset="0"/>
              <a:ea typeface="宋体" pitchFamily="2" charset="-122"/>
              <a:cs typeface="Times New Roman" pitchFamily="18" charset="0"/>
            </a:endParaRPr>
          </a:p>
          <a:p>
            <a:pPr algn="just">
              <a:lnSpc>
                <a:spcPct val="105000"/>
              </a:lnSpc>
              <a:spcBef>
                <a:spcPts val="600"/>
              </a:spcBef>
            </a:pPr>
            <a:r>
              <a:rPr lang="zh-CN" altLang="en-US" sz="2400" dirty="0">
                <a:solidFill>
                  <a:srgbClr val="000066"/>
                </a:solidFill>
                <a:latin typeface="Times New Roman" pitchFamily="18" charset="0"/>
                <a:ea typeface="宋体" pitchFamily="2" charset="-122"/>
                <a:cs typeface="Times New Roman" pitchFamily="18" charset="0"/>
              </a:rPr>
              <a:t>　</a:t>
            </a:r>
            <a:r>
              <a:rPr lang="zh-CN" altLang="en-US" sz="2400" dirty="0" smtClean="0">
                <a:solidFill>
                  <a:srgbClr val="000066"/>
                </a:solidFill>
                <a:latin typeface="Times New Roman" pitchFamily="18" charset="0"/>
                <a:ea typeface="宋体" pitchFamily="2" charset="-122"/>
                <a:cs typeface="Times New Roman" pitchFamily="18" charset="0"/>
              </a:rPr>
              <a:t>　</a:t>
            </a:r>
            <a:r>
              <a:rPr lang="zh-CN" altLang="zh-CN" sz="2400" dirty="0" smtClean="0">
                <a:solidFill>
                  <a:srgbClr val="000066"/>
                </a:solidFill>
                <a:latin typeface="Times New Roman" pitchFamily="18" charset="0"/>
                <a:ea typeface="宋体" pitchFamily="2" charset="-122"/>
                <a:cs typeface="Times New Roman" pitchFamily="18" charset="0"/>
              </a:rPr>
              <a:t>当</a:t>
            </a:r>
            <a:r>
              <a:rPr lang="zh-CN" altLang="zh-CN" sz="2400" dirty="0">
                <a:solidFill>
                  <a:srgbClr val="000066"/>
                </a:solidFill>
                <a:latin typeface="Times New Roman" pitchFamily="18" charset="0"/>
                <a:ea typeface="宋体" pitchFamily="2" charset="-122"/>
                <a:cs typeface="Times New Roman" pitchFamily="18" charset="0"/>
              </a:rPr>
              <a:t>按虚地址访问虚拟存储器时</a:t>
            </a:r>
            <a:r>
              <a:rPr lang="zh-CN" altLang="zh-CN" sz="2400" dirty="0" smtClean="0">
                <a:solidFill>
                  <a:srgbClr val="000066"/>
                </a:solidFill>
                <a:latin typeface="Times New Roman" pitchFamily="18" charset="0"/>
                <a:ea typeface="宋体" pitchFamily="2" charset="-122"/>
                <a:cs typeface="Times New Roman" pitchFamily="18" charset="0"/>
              </a:rPr>
              <a:t>，</a:t>
            </a:r>
            <a:r>
              <a:rPr lang="zh-CN" altLang="zh-CN" sz="2400" dirty="0">
                <a:solidFill>
                  <a:srgbClr val="000066"/>
                </a:solidFill>
                <a:latin typeface="Times New Roman" pitchFamily="18" charset="0"/>
                <a:ea typeface="宋体" pitchFamily="2" charset="-122"/>
                <a:cs typeface="Times New Roman" pitchFamily="18" charset="0"/>
              </a:rPr>
              <a:t>必须进行虚地址向实地址的</a:t>
            </a:r>
            <a:r>
              <a:rPr lang="zh-CN" altLang="zh-CN" sz="2400" dirty="0" smtClean="0">
                <a:solidFill>
                  <a:srgbClr val="000066"/>
                </a:solidFill>
                <a:latin typeface="Times New Roman" pitchFamily="18" charset="0"/>
                <a:ea typeface="宋体" pitchFamily="2" charset="-122"/>
                <a:cs typeface="Times New Roman" pitchFamily="18" charset="0"/>
              </a:rPr>
              <a:t>转换</a:t>
            </a:r>
            <a:r>
              <a:rPr lang="zh-CN" altLang="en-US" sz="2400" dirty="0">
                <a:solidFill>
                  <a:srgbClr val="000066"/>
                </a:solidFill>
                <a:latin typeface="Times New Roman" pitchFamily="18" charset="0"/>
                <a:ea typeface="宋体" pitchFamily="2" charset="-122"/>
                <a:cs typeface="Times New Roman" pitchFamily="18" charset="0"/>
              </a:rPr>
              <a:t>，</a:t>
            </a:r>
            <a:r>
              <a:rPr lang="zh-CN" altLang="zh-CN" sz="2400" dirty="0" smtClean="0">
                <a:solidFill>
                  <a:srgbClr val="000066"/>
                </a:solidFill>
                <a:latin typeface="Times New Roman" pitchFamily="18" charset="0"/>
                <a:ea typeface="宋体" pitchFamily="2" charset="-122"/>
                <a:cs typeface="Times New Roman" pitchFamily="18" charset="0"/>
              </a:rPr>
              <a:t>存储器管理</a:t>
            </a:r>
            <a:r>
              <a:rPr lang="zh-CN" altLang="zh-CN" sz="2400" dirty="0">
                <a:solidFill>
                  <a:srgbClr val="000066"/>
                </a:solidFill>
                <a:latin typeface="Times New Roman" pitchFamily="18" charset="0"/>
                <a:ea typeface="宋体" pitchFamily="2" charset="-122"/>
                <a:cs typeface="Times New Roman" pitchFamily="18" charset="0"/>
              </a:rPr>
              <a:t>部件首先查看该虚地址所对应的内容是否已在主存中，</a:t>
            </a:r>
            <a:r>
              <a:rPr lang="zh-CN" altLang="zh-CN" sz="2400" dirty="0" smtClean="0">
                <a:solidFill>
                  <a:srgbClr val="000066"/>
                </a:solidFill>
                <a:latin typeface="Times New Roman" pitchFamily="18" charset="0"/>
                <a:ea typeface="宋体" pitchFamily="2" charset="-122"/>
                <a:cs typeface="Times New Roman" pitchFamily="18" charset="0"/>
              </a:rPr>
              <a:t>若命中</a:t>
            </a:r>
            <a:r>
              <a:rPr lang="zh-CN" altLang="en-US" sz="2400" dirty="0" smtClean="0">
                <a:solidFill>
                  <a:srgbClr val="000066"/>
                </a:solidFill>
                <a:latin typeface="Times New Roman" pitchFamily="18" charset="0"/>
                <a:ea typeface="宋体" pitchFamily="2" charset="-122"/>
                <a:cs typeface="Times New Roman" pitchFamily="18" charset="0"/>
              </a:rPr>
              <a:t>则</a:t>
            </a:r>
            <a:r>
              <a:rPr lang="zh-CN" altLang="zh-CN" sz="2400" dirty="0" smtClean="0">
                <a:solidFill>
                  <a:srgbClr val="000066"/>
                </a:solidFill>
                <a:latin typeface="Times New Roman" pitchFamily="18" charset="0"/>
                <a:ea typeface="宋体" pitchFamily="2" charset="-122"/>
                <a:cs typeface="Times New Roman" pitchFamily="18" charset="0"/>
              </a:rPr>
              <a:t>将</a:t>
            </a:r>
            <a:r>
              <a:rPr lang="zh-CN" altLang="zh-CN" sz="2400" dirty="0">
                <a:solidFill>
                  <a:srgbClr val="000066"/>
                </a:solidFill>
                <a:latin typeface="Times New Roman" pitchFamily="18" charset="0"/>
                <a:ea typeface="宋体" pitchFamily="2" charset="-122"/>
                <a:cs typeface="Times New Roman" pitchFamily="18" charset="0"/>
              </a:rPr>
              <a:t>该虚地址自动转换为主存实际物理地址，对主存进行访问；</a:t>
            </a:r>
            <a:r>
              <a:rPr lang="zh-CN" altLang="zh-CN" sz="2400" dirty="0" smtClean="0">
                <a:solidFill>
                  <a:srgbClr val="000066"/>
                </a:solidFill>
                <a:latin typeface="Times New Roman" pitchFamily="18" charset="0"/>
                <a:ea typeface="宋体" pitchFamily="2" charset="-122"/>
                <a:cs typeface="Times New Roman" pitchFamily="18" charset="0"/>
              </a:rPr>
              <a:t>若未命中就</a:t>
            </a:r>
            <a:r>
              <a:rPr lang="zh-CN" altLang="zh-CN" sz="2400" dirty="0">
                <a:solidFill>
                  <a:srgbClr val="000066"/>
                </a:solidFill>
                <a:latin typeface="Times New Roman" pitchFamily="18" charset="0"/>
                <a:ea typeface="宋体" pitchFamily="2" charset="-122"/>
                <a:cs typeface="Times New Roman" pitchFamily="18" charset="0"/>
              </a:rPr>
              <a:t>将虚拟存储器中待访问的程序或数据由辅存调入主存，再进行访问</a:t>
            </a:r>
            <a:r>
              <a:rPr lang="zh-CN" altLang="zh-CN" sz="2400" dirty="0" smtClean="0">
                <a:solidFill>
                  <a:srgbClr val="000066"/>
                </a:solidFill>
                <a:latin typeface="Times New Roman" pitchFamily="18" charset="0"/>
                <a:ea typeface="宋体" pitchFamily="2" charset="-122"/>
                <a:cs typeface="Times New Roman" pitchFamily="18" charset="0"/>
              </a:rPr>
              <a:t>。</a:t>
            </a:r>
            <a:endParaRPr lang="zh-CN" altLang="zh-CN" sz="2400" dirty="0">
              <a:solidFill>
                <a:srgbClr val="000066"/>
              </a:solidFill>
              <a:latin typeface="Times New Roman" pitchFamily="18" charset="0"/>
              <a:ea typeface="宋体" pitchFamily="2" charset="-122"/>
              <a:cs typeface="Times New Roman" pitchFamily="18" charset="0"/>
            </a:endParaRPr>
          </a:p>
          <a:p>
            <a:pPr algn="just">
              <a:lnSpc>
                <a:spcPct val="105000"/>
              </a:lnSpc>
              <a:spcBef>
                <a:spcPts val="600"/>
              </a:spcBef>
            </a:pPr>
            <a:endParaRPr lang="zh-CN" altLang="zh-CN" sz="2400" dirty="0">
              <a:solidFill>
                <a:srgbClr val="000066"/>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41119408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88041"/>
            <a:ext cx="5601213"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cs typeface="+mn-cs"/>
              </a:rPr>
              <a:t>2</a:t>
            </a:r>
            <a:r>
              <a:rPr lang="zh-CN" altLang="zh-CN" sz="3200" b="0" spc="0" dirty="0">
                <a:solidFill>
                  <a:schemeClr val="tx1"/>
                </a:solidFill>
                <a:latin typeface="黑体" pitchFamily="49" charset="-122"/>
                <a:ea typeface="黑体" pitchFamily="49" charset="-122"/>
                <a:cs typeface="+mn-cs"/>
              </a:rPr>
              <a:t>．虚拟存储器与</a:t>
            </a:r>
            <a:r>
              <a:rPr lang="en-US" altLang="zh-CN" sz="3200" b="0" spc="0" dirty="0">
                <a:solidFill>
                  <a:schemeClr val="tx1"/>
                </a:solidFill>
                <a:latin typeface="黑体" pitchFamily="49" charset="-122"/>
                <a:ea typeface="黑体" pitchFamily="49" charset="-122"/>
                <a:cs typeface="+mn-cs"/>
              </a:rPr>
              <a:t>Cache</a:t>
            </a:r>
            <a:r>
              <a:rPr lang="zh-CN" altLang="zh-CN" sz="3200" b="0" spc="0" dirty="0">
                <a:solidFill>
                  <a:schemeClr val="tx1"/>
                </a:solidFill>
                <a:latin typeface="黑体" pitchFamily="49" charset="-122"/>
                <a:ea typeface="黑体" pitchFamily="49" charset="-122"/>
                <a:cs typeface="+mn-cs"/>
              </a:rPr>
              <a:t>的对比</a:t>
            </a:r>
            <a:endParaRPr lang="zh-CN" altLang="en-US" sz="3200" b="0" spc="0" dirty="0">
              <a:solidFill>
                <a:schemeClr val="tx1"/>
              </a:solidFill>
              <a:latin typeface="黑体" pitchFamily="49" charset="-122"/>
              <a:ea typeface="黑体" pitchFamily="49" charset="-122"/>
              <a:cs typeface="+mn-cs"/>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a:t>3.5.4  </a:t>
            </a:r>
            <a:r>
              <a:rPr lang="zh-CN" altLang="zh-CN" dirty="0"/>
              <a:t>虚拟存储器</a:t>
            </a:r>
            <a:endParaRPr lang="zh-CN" altLang="en-US" dirty="0"/>
          </a:p>
        </p:txBody>
      </p:sp>
      <p:sp>
        <p:nvSpPr>
          <p:cNvPr id="5" name="矩形 4"/>
          <p:cNvSpPr/>
          <p:nvPr/>
        </p:nvSpPr>
        <p:spPr>
          <a:xfrm>
            <a:off x="486000" y="1916832"/>
            <a:ext cx="8172000" cy="4248472"/>
          </a:xfrm>
          <a:prstGeom prst="rect">
            <a:avLst/>
          </a:prstGeom>
          <a:solidFill>
            <a:srgbClr val="F4FCE4">
              <a:alpha val="50196"/>
            </a:srgbClr>
          </a:solidFill>
          <a:ln w="12700">
            <a:solidFill>
              <a:srgbClr val="FF0000"/>
            </a:solidFill>
            <a:prstDash val="dash"/>
            <a:miter lim="800000"/>
            <a:headEnd/>
            <a:tailEnd/>
          </a:ln>
          <a:effectLst/>
        </p:spPr>
        <p:txBody>
          <a:bodyPr/>
          <a:lstStyle/>
          <a:p>
            <a:pPr algn="just">
              <a:spcBef>
                <a:spcPct val="20000"/>
              </a:spcBef>
            </a:pPr>
            <a:r>
              <a:rPr lang="zh-CN" altLang="en-US" sz="2400" dirty="0" smtClean="0">
                <a:solidFill>
                  <a:srgbClr val="000066"/>
                </a:solidFill>
                <a:latin typeface="Times New Roman" pitchFamily="18" charset="0"/>
                <a:ea typeface="宋体" pitchFamily="2" charset="-122"/>
                <a:cs typeface="Times New Roman" pitchFamily="18" charset="0"/>
              </a:rPr>
              <a:t>　　</a:t>
            </a:r>
            <a:r>
              <a:rPr lang="zh-CN" altLang="zh-CN" sz="2400" dirty="0" smtClean="0">
                <a:solidFill>
                  <a:srgbClr val="000066"/>
                </a:solidFill>
                <a:latin typeface="Times New Roman" pitchFamily="18" charset="0"/>
                <a:ea typeface="宋体" pitchFamily="2" charset="-122"/>
                <a:cs typeface="Times New Roman" pitchFamily="18" charset="0"/>
              </a:rPr>
              <a:t>“</a:t>
            </a:r>
            <a:r>
              <a:rPr lang="zh-CN" altLang="zh-CN" sz="2400" dirty="0">
                <a:solidFill>
                  <a:srgbClr val="000066"/>
                </a:solidFill>
                <a:latin typeface="Times New Roman" pitchFamily="18" charset="0"/>
                <a:ea typeface="宋体" pitchFamily="2" charset="-122"/>
                <a:cs typeface="Times New Roman" pitchFamily="18" charset="0"/>
              </a:rPr>
              <a:t>主存—辅存”层次､ “</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—主存”</a:t>
            </a:r>
            <a:r>
              <a:rPr lang="zh-CN" altLang="zh-CN" sz="2400" dirty="0" smtClean="0">
                <a:solidFill>
                  <a:srgbClr val="000066"/>
                </a:solidFill>
                <a:latin typeface="Times New Roman" pitchFamily="18" charset="0"/>
                <a:ea typeface="宋体" pitchFamily="2" charset="-122"/>
                <a:cs typeface="Times New Roman" pitchFamily="18" charset="0"/>
              </a:rPr>
              <a:t>层次</a:t>
            </a:r>
            <a:r>
              <a:rPr lang="zh-CN" altLang="en-US" sz="2400" dirty="0" smtClean="0">
                <a:solidFill>
                  <a:srgbClr val="000066"/>
                </a:solidFill>
                <a:latin typeface="Times New Roman" pitchFamily="18" charset="0"/>
                <a:ea typeface="宋体" pitchFamily="2" charset="-122"/>
                <a:cs typeface="Times New Roman" pitchFamily="18" charset="0"/>
              </a:rPr>
              <a:t>的</a:t>
            </a:r>
            <a:r>
              <a:rPr lang="zh-CN" altLang="zh-CN" sz="2400" dirty="0" smtClean="0">
                <a:solidFill>
                  <a:srgbClr val="000066"/>
                </a:solidFill>
                <a:latin typeface="Times New Roman" pitchFamily="18" charset="0"/>
                <a:ea typeface="宋体" pitchFamily="2" charset="-122"/>
                <a:cs typeface="Times New Roman" pitchFamily="18" charset="0"/>
              </a:rPr>
              <a:t>原理相似</a:t>
            </a:r>
            <a:r>
              <a:rPr lang="zh-CN" altLang="zh-CN" sz="2400" dirty="0">
                <a:solidFill>
                  <a:srgbClr val="000066"/>
                </a:solidFill>
                <a:latin typeface="Times New Roman" pitchFamily="18" charset="0"/>
                <a:ea typeface="宋体" pitchFamily="2" charset="-122"/>
                <a:cs typeface="Times New Roman" pitchFamily="18" charset="0"/>
              </a:rPr>
              <a:t>，都采用地址变换及映射方法</a:t>
            </a:r>
            <a:r>
              <a:rPr lang="zh-CN" altLang="en-US" sz="2400" dirty="0">
                <a:solidFill>
                  <a:srgbClr val="000066"/>
                </a:solidFill>
                <a:latin typeface="Times New Roman" pitchFamily="18" charset="0"/>
                <a:ea typeface="宋体" pitchFamily="2" charset="-122"/>
                <a:cs typeface="Times New Roman" pitchFamily="18" charset="0"/>
              </a:rPr>
              <a:t>、</a:t>
            </a:r>
            <a:r>
              <a:rPr lang="zh-CN" altLang="zh-CN" sz="2400" dirty="0">
                <a:solidFill>
                  <a:srgbClr val="000066"/>
                </a:solidFill>
                <a:latin typeface="Times New Roman" pitchFamily="18" charset="0"/>
                <a:ea typeface="宋体" pitchFamily="2" charset="-122"/>
                <a:cs typeface="Times New Roman" pitchFamily="18" charset="0"/>
              </a:rPr>
              <a:t>替换策略，对于程序员来说</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和虚拟存储器都是透明的。</a:t>
            </a:r>
            <a:endParaRPr lang="en-US" altLang="zh-CN" sz="2400" dirty="0">
              <a:solidFill>
                <a:srgbClr val="000066"/>
              </a:solidFill>
              <a:latin typeface="Times New Roman" pitchFamily="18" charset="0"/>
              <a:ea typeface="宋体" pitchFamily="2" charset="-122"/>
              <a:cs typeface="Times New Roman" pitchFamily="18" charset="0"/>
            </a:endParaRPr>
          </a:p>
          <a:p>
            <a:pPr algn="just">
              <a:spcBef>
                <a:spcPct val="20000"/>
              </a:spcBef>
            </a:pPr>
            <a:r>
              <a:rPr lang="zh-CN" altLang="en-US" sz="2400" dirty="0">
                <a:solidFill>
                  <a:srgbClr val="000066"/>
                </a:solidFill>
                <a:latin typeface="Times New Roman" pitchFamily="18" charset="0"/>
                <a:ea typeface="宋体" pitchFamily="2" charset="-122"/>
                <a:cs typeface="Times New Roman" pitchFamily="18" charset="0"/>
              </a:rPr>
              <a:t>　　</a:t>
            </a:r>
            <a:r>
              <a:rPr lang="zh-CN" altLang="zh-CN" sz="2400" dirty="0">
                <a:solidFill>
                  <a:srgbClr val="000066"/>
                </a:solidFill>
                <a:latin typeface="Times New Roman" pitchFamily="18" charset="0"/>
                <a:ea typeface="宋体" pitchFamily="2" charset="-122"/>
                <a:cs typeface="Times New Roman" pitchFamily="18" charset="0"/>
              </a:rPr>
              <a:t>虚拟存储器和</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仍有明显的区别：</a:t>
            </a:r>
          </a:p>
          <a:p>
            <a:pPr marL="342900" indent="-342900" algn="just">
              <a:spcBef>
                <a:spcPct val="20000"/>
              </a:spcBef>
              <a:buFont typeface="Wingdings" pitchFamily="2" charset="2"/>
              <a:buChar char="Ø"/>
            </a:pP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弥补主存与</a:t>
            </a:r>
            <a:r>
              <a:rPr lang="en-US" altLang="zh-CN" sz="2400" dirty="0" smtClean="0">
                <a:solidFill>
                  <a:srgbClr val="000066"/>
                </a:solidFill>
                <a:latin typeface="Times New Roman" pitchFamily="18" charset="0"/>
                <a:ea typeface="宋体" pitchFamily="2" charset="-122"/>
                <a:cs typeface="Times New Roman" pitchFamily="18" charset="0"/>
              </a:rPr>
              <a:t>CPU</a:t>
            </a:r>
            <a:r>
              <a:rPr lang="zh-CN" altLang="en-US" sz="2400" dirty="0" smtClean="0">
                <a:solidFill>
                  <a:srgbClr val="000066"/>
                </a:solidFill>
                <a:latin typeface="Times New Roman" pitchFamily="18" charset="0"/>
                <a:ea typeface="宋体" pitchFamily="2" charset="-122"/>
                <a:cs typeface="Times New Roman" pitchFamily="18" charset="0"/>
              </a:rPr>
              <a:t>之间</a:t>
            </a:r>
            <a:r>
              <a:rPr lang="zh-CN" altLang="zh-CN" sz="2400" dirty="0" smtClean="0">
                <a:solidFill>
                  <a:srgbClr val="000066"/>
                </a:solidFill>
                <a:latin typeface="Times New Roman" pitchFamily="18" charset="0"/>
                <a:ea typeface="宋体" pitchFamily="2" charset="-122"/>
                <a:cs typeface="Times New Roman" pitchFamily="18" charset="0"/>
              </a:rPr>
              <a:t>的</a:t>
            </a:r>
            <a:r>
              <a:rPr lang="zh-CN" altLang="zh-CN" sz="2400" dirty="0">
                <a:solidFill>
                  <a:srgbClr val="000066"/>
                </a:solidFill>
                <a:latin typeface="Times New Roman" pitchFamily="18" charset="0"/>
                <a:ea typeface="宋体" pitchFamily="2" charset="-122"/>
                <a:cs typeface="Times New Roman" pitchFamily="18" charset="0"/>
              </a:rPr>
              <a:t>速度差距</a:t>
            </a:r>
            <a:r>
              <a:rPr lang="zh-CN" altLang="zh-CN" sz="2400" dirty="0" smtClean="0">
                <a:solidFill>
                  <a:srgbClr val="000066"/>
                </a:solidFill>
                <a:latin typeface="Times New Roman" pitchFamily="18" charset="0"/>
                <a:ea typeface="宋体" pitchFamily="2" charset="-122"/>
                <a:cs typeface="Times New Roman" pitchFamily="18" charset="0"/>
              </a:rPr>
              <a:t>，虚拟存储器弥补</a:t>
            </a:r>
            <a:r>
              <a:rPr lang="zh-CN" altLang="zh-CN" sz="2400" dirty="0">
                <a:solidFill>
                  <a:srgbClr val="000066"/>
                </a:solidFill>
                <a:latin typeface="Times New Roman" pitchFamily="18" charset="0"/>
                <a:ea typeface="宋体" pitchFamily="2" charset="-122"/>
                <a:cs typeface="Times New Roman" pitchFamily="18" charset="0"/>
              </a:rPr>
              <a:t>主存容量较小的</a:t>
            </a:r>
            <a:r>
              <a:rPr lang="zh-CN" altLang="zh-CN" sz="2400" dirty="0" smtClean="0">
                <a:solidFill>
                  <a:srgbClr val="000066"/>
                </a:solidFill>
                <a:latin typeface="Times New Roman" pitchFamily="18" charset="0"/>
                <a:ea typeface="宋体" pitchFamily="2" charset="-122"/>
                <a:cs typeface="Times New Roman" pitchFamily="18" charset="0"/>
              </a:rPr>
              <a:t>缺憾</a:t>
            </a:r>
            <a:r>
              <a:rPr lang="zh-CN" altLang="en-US" sz="2400" dirty="0" smtClean="0">
                <a:solidFill>
                  <a:srgbClr val="000066"/>
                </a:solidFill>
                <a:latin typeface="Times New Roman" pitchFamily="18" charset="0"/>
                <a:ea typeface="宋体" pitchFamily="2" charset="-122"/>
                <a:cs typeface="Times New Roman" pitchFamily="18" charset="0"/>
              </a:rPr>
              <a:t>。</a:t>
            </a:r>
            <a:endParaRPr lang="zh-CN" altLang="zh-CN" sz="2400" dirty="0">
              <a:solidFill>
                <a:srgbClr val="000066"/>
              </a:solidFill>
              <a:latin typeface="Times New Roman" pitchFamily="18" charset="0"/>
              <a:ea typeface="宋体" pitchFamily="2" charset="-122"/>
              <a:cs typeface="Times New Roman" pitchFamily="18" charset="0"/>
            </a:endParaRPr>
          </a:p>
          <a:p>
            <a:pPr marL="342900" indent="-342900" algn="just">
              <a:spcBef>
                <a:spcPct val="20000"/>
              </a:spcBef>
              <a:buFont typeface="Wingdings" pitchFamily="2" charset="2"/>
              <a:buChar char="Ø"/>
            </a:pPr>
            <a:r>
              <a:rPr lang="en-US" altLang="zh-CN" sz="2400" dirty="0" smtClean="0">
                <a:solidFill>
                  <a:srgbClr val="000066"/>
                </a:solidFill>
                <a:latin typeface="Times New Roman" pitchFamily="18" charset="0"/>
                <a:ea typeface="宋体" pitchFamily="2" charset="-122"/>
                <a:cs typeface="Times New Roman" pitchFamily="18" charset="0"/>
              </a:rPr>
              <a:t>CPU</a:t>
            </a:r>
            <a:r>
              <a:rPr lang="zh-CN" altLang="zh-CN" sz="2400" dirty="0">
                <a:solidFill>
                  <a:srgbClr val="000066"/>
                </a:solidFill>
                <a:latin typeface="Times New Roman" pitchFamily="18" charset="0"/>
                <a:ea typeface="宋体" pitchFamily="2" charset="-122"/>
                <a:cs typeface="Times New Roman" pitchFamily="18" charset="0"/>
              </a:rPr>
              <a:t>可以直接访问</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zh-CN" sz="2400" dirty="0">
                <a:solidFill>
                  <a:srgbClr val="000066"/>
                </a:solidFill>
                <a:latin typeface="Times New Roman" pitchFamily="18" charset="0"/>
                <a:ea typeface="宋体" pitchFamily="2" charset="-122"/>
                <a:cs typeface="Times New Roman" pitchFamily="18" charset="0"/>
              </a:rPr>
              <a:t>，</a:t>
            </a:r>
            <a:r>
              <a:rPr lang="zh-CN" altLang="zh-CN" sz="2400" dirty="0" smtClean="0">
                <a:solidFill>
                  <a:srgbClr val="000066"/>
                </a:solidFill>
                <a:latin typeface="Times New Roman" pitchFamily="18" charset="0"/>
                <a:ea typeface="宋体" pitchFamily="2" charset="-122"/>
                <a:cs typeface="Times New Roman" pitchFamily="18" charset="0"/>
              </a:rPr>
              <a:t>但不能</a:t>
            </a:r>
            <a:r>
              <a:rPr lang="zh-CN" altLang="zh-CN" sz="2400" dirty="0">
                <a:solidFill>
                  <a:srgbClr val="000066"/>
                </a:solidFill>
                <a:latin typeface="Times New Roman" pitchFamily="18" charset="0"/>
                <a:ea typeface="宋体" pitchFamily="2" charset="-122"/>
                <a:cs typeface="Times New Roman" pitchFamily="18" charset="0"/>
              </a:rPr>
              <a:t>直接访问辅</a:t>
            </a:r>
            <a:r>
              <a:rPr lang="zh-CN" altLang="zh-CN" sz="2400" dirty="0" smtClean="0">
                <a:solidFill>
                  <a:srgbClr val="000066"/>
                </a:solidFill>
                <a:latin typeface="Times New Roman" pitchFamily="18" charset="0"/>
                <a:ea typeface="宋体" pitchFamily="2" charset="-122"/>
                <a:cs typeface="Times New Roman" pitchFamily="18" charset="0"/>
              </a:rPr>
              <a:t>存</a:t>
            </a:r>
            <a:r>
              <a:rPr lang="zh-CN" altLang="en-US" sz="2400" dirty="0" smtClean="0">
                <a:solidFill>
                  <a:srgbClr val="000066"/>
                </a:solidFill>
                <a:latin typeface="Times New Roman" pitchFamily="18" charset="0"/>
                <a:ea typeface="宋体" pitchFamily="2" charset="-122"/>
                <a:cs typeface="Times New Roman" pitchFamily="18" charset="0"/>
              </a:rPr>
              <a:t>。</a:t>
            </a:r>
            <a:endParaRPr lang="zh-CN" altLang="zh-CN" sz="2400" dirty="0">
              <a:solidFill>
                <a:srgbClr val="000066"/>
              </a:solidFill>
              <a:latin typeface="Times New Roman" pitchFamily="18" charset="0"/>
              <a:ea typeface="宋体" pitchFamily="2" charset="-122"/>
              <a:cs typeface="Times New Roman" pitchFamily="18" charset="0"/>
            </a:endParaRPr>
          </a:p>
          <a:p>
            <a:pPr marL="342900" indent="-342900" algn="just">
              <a:spcBef>
                <a:spcPct val="20000"/>
              </a:spcBef>
              <a:buFont typeface="Wingdings" pitchFamily="2" charset="2"/>
              <a:buChar char="Ø"/>
            </a:pPr>
            <a:r>
              <a:rPr lang="zh-CN" altLang="en-US" sz="2400" dirty="0" smtClean="0">
                <a:solidFill>
                  <a:srgbClr val="000066"/>
                </a:solidFill>
                <a:latin typeface="Times New Roman" pitchFamily="18" charset="0"/>
                <a:ea typeface="宋体" pitchFamily="2" charset="-122"/>
                <a:cs typeface="Times New Roman" pitchFamily="18" charset="0"/>
              </a:rPr>
              <a:t>信息</a:t>
            </a:r>
            <a:r>
              <a:rPr lang="zh-CN" altLang="en-US" sz="2400" dirty="0">
                <a:solidFill>
                  <a:srgbClr val="000066"/>
                </a:solidFill>
                <a:latin typeface="Times New Roman" pitchFamily="18" charset="0"/>
                <a:ea typeface="宋体" pitchFamily="2" charset="-122"/>
                <a:cs typeface="Times New Roman" pitchFamily="18" charset="0"/>
              </a:rPr>
              <a:t>块调动时，</a:t>
            </a:r>
            <a:r>
              <a:rPr lang="en-US" altLang="zh-CN" sz="2400" dirty="0">
                <a:solidFill>
                  <a:srgbClr val="000066"/>
                </a:solidFill>
                <a:latin typeface="Times New Roman" pitchFamily="18" charset="0"/>
                <a:ea typeface="宋体" pitchFamily="2" charset="-122"/>
                <a:cs typeface="Times New Roman" pitchFamily="18" charset="0"/>
              </a:rPr>
              <a:t>Cache</a:t>
            </a:r>
            <a:r>
              <a:rPr lang="zh-CN" altLang="en-US" sz="2400" dirty="0">
                <a:solidFill>
                  <a:srgbClr val="000066"/>
                </a:solidFill>
                <a:latin typeface="Times New Roman" pitchFamily="18" charset="0"/>
                <a:ea typeface="宋体" pitchFamily="2" charset="-122"/>
                <a:cs typeface="Times New Roman" pitchFamily="18" charset="0"/>
              </a:rPr>
              <a:t>小块定长，</a:t>
            </a:r>
            <a:r>
              <a:rPr lang="zh-CN" altLang="en-US" sz="2400" dirty="0" smtClean="0">
                <a:solidFill>
                  <a:srgbClr val="000066"/>
                </a:solidFill>
                <a:latin typeface="Times New Roman" pitchFamily="18" charset="0"/>
                <a:ea typeface="宋体" pitchFamily="2" charset="-122"/>
                <a:cs typeface="Times New Roman" pitchFamily="18" charset="0"/>
              </a:rPr>
              <a:t>虚</a:t>
            </a:r>
            <a:r>
              <a:rPr lang="zh-CN" altLang="zh-CN" sz="2400" dirty="0">
                <a:solidFill>
                  <a:srgbClr val="000066"/>
                </a:solidFill>
                <a:latin typeface="Times New Roman" pitchFamily="18" charset="0"/>
                <a:ea typeface="宋体" pitchFamily="2" charset="-122"/>
                <a:cs typeface="Times New Roman" pitchFamily="18" charset="0"/>
              </a:rPr>
              <a:t>拟存储器</a:t>
            </a:r>
            <a:r>
              <a:rPr lang="zh-CN" altLang="en-US" sz="2400" dirty="0" smtClean="0">
                <a:solidFill>
                  <a:srgbClr val="000066"/>
                </a:solidFill>
                <a:latin typeface="Times New Roman" pitchFamily="18" charset="0"/>
                <a:ea typeface="宋体" pitchFamily="2" charset="-122"/>
                <a:cs typeface="Times New Roman" pitchFamily="18" charset="0"/>
              </a:rPr>
              <a:t>分页或</a:t>
            </a:r>
            <a:r>
              <a:rPr lang="zh-CN" altLang="en-US" sz="2400" dirty="0">
                <a:solidFill>
                  <a:srgbClr val="000066"/>
                </a:solidFill>
                <a:latin typeface="Times New Roman" pitchFamily="18" charset="0"/>
                <a:ea typeface="宋体" pitchFamily="2" charset="-122"/>
                <a:cs typeface="Times New Roman" pitchFamily="18" charset="0"/>
              </a:rPr>
              <a:t>分段大块</a:t>
            </a:r>
            <a:r>
              <a:rPr lang="zh-CN" altLang="en-US" sz="2400" dirty="0" smtClean="0">
                <a:solidFill>
                  <a:srgbClr val="000066"/>
                </a:solidFill>
                <a:latin typeface="Times New Roman" pitchFamily="18" charset="0"/>
                <a:ea typeface="宋体" pitchFamily="2" charset="-122"/>
                <a:cs typeface="Times New Roman" pitchFamily="18" charset="0"/>
              </a:rPr>
              <a:t>调动。</a:t>
            </a:r>
            <a:endParaRPr lang="zh-CN" altLang="zh-CN" sz="2400" dirty="0">
              <a:solidFill>
                <a:srgbClr val="000066"/>
              </a:solidFill>
              <a:latin typeface="Times New Roman" pitchFamily="18" charset="0"/>
              <a:ea typeface="宋体" pitchFamily="2" charset="-122"/>
              <a:cs typeface="Times New Roman" pitchFamily="18" charset="0"/>
            </a:endParaRPr>
          </a:p>
          <a:p>
            <a:pPr marL="342900" indent="-342900">
              <a:spcBef>
                <a:spcPct val="20000"/>
              </a:spcBef>
              <a:buFont typeface="Wingdings" pitchFamily="2" charset="2"/>
              <a:buChar char="Ø"/>
            </a:pPr>
            <a:r>
              <a:rPr lang="en-US" altLang="zh-CN" sz="2400" dirty="0" smtClean="0">
                <a:solidFill>
                  <a:srgbClr val="000066"/>
                </a:solidFill>
                <a:latin typeface="Times New Roman" pitchFamily="18" charset="0"/>
                <a:ea typeface="宋体" pitchFamily="2" charset="-122"/>
                <a:cs typeface="Times New Roman" pitchFamily="18" charset="0"/>
              </a:rPr>
              <a:t>Cache</a:t>
            </a:r>
            <a:r>
              <a:rPr lang="zh-CN" altLang="zh-CN" sz="2400" dirty="0" smtClean="0">
                <a:solidFill>
                  <a:srgbClr val="000066"/>
                </a:solidFill>
                <a:latin typeface="Times New Roman" pitchFamily="18" charset="0"/>
                <a:ea typeface="宋体" pitchFamily="2" charset="-122"/>
                <a:cs typeface="Times New Roman" pitchFamily="18" charset="0"/>
              </a:rPr>
              <a:t>操作由硬件</a:t>
            </a:r>
            <a:r>
              <a:rPr lang="zh-CN" altLang="en-US" sz="2400" dirty="0" smtClean="0">
                <a:solidFill>
                  <a:srgbClr val="000066"/>
                </a:solidFill>
                <a:latin typeface="Times New Roman" pitchFamily="18" charset="0"/>
                <a:ea typeface="宋体" pitchFamily="2" charset="-122"/>
                <a:cs typeface="Times New Roman" pitchFamily="18" charset="0"/>
              </a:rPr>
              <a:t>管理</a:t>
            </a:r>
            <a:r>
              <a:rPr lang="zh-CN" altLang="zh-CN" sz="2400" dirty="0" smtClean="0">
                <a:solidFill>
                  <a:srgbClr val="000066"/>
                </a:solidFill>
                <a:latin typeface="Times New Roman" pitchFamily="18" charset="0"/>
                <a:ea typeface="宋体" pitchFamily="2" charset="-122"/>
                <a:cs typeface="Times New Roman" pitchFamily="18" charset="0"/>
              </a:rPr>
              <a:t>，虚拟存储器</a:t>
            </a:r>
            <a:r>
              <a:rPr lang="zh-CN" altLang="zh-CN" sz="2400" dirty="0">
                <a:solidFill>
                  <a:srgbClr val="000066"/>
                </a:solidFill>
                <a:latin typeface="Times New Roman" pitchFamily="18" charset="0"/>
                <a:ea typeface="宋体" pitchFamily="2" charset="-122"/>
                <a:cs typeface="Times New Roman" pitchFamily="18" charset="0"/>
              </a:rPr>
              <a:t>则</a:t>
            </a:r>
            <a:r>
              <a:rPr lang="zh-CN" altLang="zh-CN" sz="2400" dirty="0" smtClean="0">
                <a:solidFill>
                  <a:srgbClr val="000066"/>
                </a:solidFill>
                <a:latin typeface="Times New Roman" pitchFamily="18" charset="0"/>
                <a:ea typeface="宋体" pitchFamily="2" charset="-122"/>
                <a:cs typeface="Times New Roman" pitchFamily="18" charset="0"/>
              </a:rPr>
              <a:t>由</a:t>
            </a:r>
            <a:r>
              <a:rPr lang="zh-CN" altLang="en-US" sz="2400" dirty="0">
                <a:solidFill>
                  <a:srgbClr val="000066"/>
                </a:solidFill>
                <a:latin typeface="Times New Roman" pitchFamily="18" charset="0"/>
                <a:ea typeface="宋体" pitchFamily="2" charset="-122"/>
                <a:cs typeface="Times New Roman" pitchFamily="18" charset="0"/>
              </a:rPr>
              <a:t>软硬件综合</a:t>
            </a:r>
            <a:r>
              <a:rPr lang="zh-CN" altLang="en-US" sz="2400" dirty="0" smtClean="0">
                <a:solidFill>
                  <a:srgbClr val="000066"/>
                </a:solidFill>
                <a:latin typeface="Times New Roman" pitchFamily="18" charset="0"/>
                <a:ea typeface="宋体" pitchFamily="2" charset="-122"/>
                <a:cs typeface="Times New Roman" pitchFamily="18" charset="0"/>
              </a:rPr>
              <a:t>管理。</a:t>
            </a:r>
            <a:endParaRPr lang="zh-CN" altLang="zh-CN" sz="2400" dirty="0">
              <a:solidFill>
                <a:srgbClr val="000066"/>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3195417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8)">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147395" y="2276872"/>
            <a:ext cx="3640197" cy="646331"/>
          </a:xfrm>
          <a:prstGeom prst="rect">
            <a:avLst/>
          </a:prstGeom>
          <a:noFill/>
        </p:spPr>
        <p:txBody>
          <a:bodyPr wrap="square" rtlCol="0">
            <a:spAutoFit/>
          </a:bodyPr>
          <a:lstStyle>
            <a:defPPr>
              <a:defRPr lang="zh-CN"/>
            </a:defPPr>
            <a:lvl1pPr>
              <a:lnSpc>
                <a:spcPct val="200000"/>
              </a:lnSpc>
              <a:defRPr sz="2400"/>
            </a:lvl1pPr>
          </a:lstStyle>
          <a:p>
            <a:pPr marL="342900" indent="-432000">
              <a:lnSpc>
                <a:spcPct val="150000"/>
              </a:lnSpc>
              <a:buClr>
                <a:srgbClr val="0070C0"/>
              </a:buClr>
              <a:buFont typeface="Wingdings" pitchFamily="2" charset="2"/>
              <a:buChar char="l"/>
            </a:pPr>
            <a:r>
              <a:rPr lang="zh-CN" altLang="zh-CN" dirty="0"/>
              <a:t>段式虚拟存储器</a:t>
            </a:r>
            <a:endParaRPr lang="zh-CN" altLang="zh-CN" dirty="0">
              <a:latin typeface="Times New Roman" pitchFamily="18" charset="0"/>
              <a:ea typeface="楷体_GB2312"/>
              <a:cs typeface="Times New Roman" pitchFamily="18" charset="0"/>
            </a:endParaRPr>
          </a:p>
        </p:txBody>
      </p:sp>
      <p:sp>
        <p:nvSpPr>
          <p:cNvPr id="10" name="TextBox 9"/>
          <p:cNvSpPr txBox="1"/>
          <p:nvPr/>
        </p:nvSpPr>
        <p:spPr>
          <a:xfrm>
            <a:off x="1147395" y="2852936"/>
            <a:ext cx="3856653" cy="646331"/>
          </a:xfrm>
          <a:prstGeom prst="rect">
            <a:avLst/>
          </a:prstGeom>
          <a:noFill/>
        </p:spPr>
        <p:txBody>
          <a:bodyPr wrap="square" rtlCol="0">
            <a:spAutoFit/>
          </a:bodyPr>
          <a:lstStyle>
            <a:defPPr>
              <a:defRPr lang="zh-CN"/>
            </a:defPPr>
            <a:lvl1pPr>
              <a:lnSpc>
                <a:spcPct val="200000"/>
              </a:lnSpc>
              <a:defRPr sz="2400"/>
            </a:lvl1pPr>
          </a:lstStyle>
          <a:p>
            <a:pPr marL="342900" indent="-432000">
              <a:lnSpc>
                <a:spcPct val="150000"/>
              </a:lnSpc>
              <a:buClr>
                <a:srgbClr val="0070C0"/>
              </a:buClr>
              <a:buFont typeface="Wingdings" pitchFamily="2" charset="2"/>
              <a:buChar char="l"/>
            </a:pPr>
            <a:r>
              <a:rPr lang="zh-CN" altLang="zh-CN" dirty="0" smtClean="0"/>
              <a:t>段</a:t>
            </a:r>
            <a:r>
              <a:rPr lang="zh-CN" altLang="en-US" dirty="0" smtClean="0"/>
              <a:t>页</a:t>
            </a:r>
            <a:r>
              <a:rPr lang="zh-CN" altLang="zh-CN" dirty="0" smtClean="0"/>
              <a:t>式</a:t>
            </a:r>
            <a:r>
              <a:rPr lang="zh-CN" altLang="zh-CN" dirty="0"/>
              <a:t>虚拟存储器</a:t>
            </a:r>
            <a:endParaRPr lang="zh-CN" altLang="zh-CN" dirty="0">
              <a:latin typeface="Times New Roman" pitchFamily="18" charset="0"/>
              <a:ea typeface="楷体_GB2312"/>
              <a:cs typeface="Times New Roman" pitchFamily="18" charset="0"/>
            </a:endParaRPr>
          </a:p>
        </p:txBody>
      </p:sp>
      <p:sp>
        <p:nvSpPr>
          <p:cNvPr id="2" name="标题 1"/>
          <p:cNvSpPr>
            <a:spLocks noGrp="1"/>
          </p:cNvSpPr>
          <p:nvPr>
            <p:ph type="title"/>
          </p:nvPr>
        </p:nvSpPr>
        <p:spPr>
          <a:xfrm>
            <a:off x="540000" y="1188041"/>
            <a:ext cx="4083169"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cs typeface="+mn-cs"/>
              </a:rPr>
              <a:t>3</a:t>
            </a:r>
            <a:r>
              <a:rPr lang="zh-CN" altLang="zh-CN" sz="3200" b="0" spc="0" dirty="0">
                <a:solidFill>
                  <a:schemeClr val="tx1"/>
                </a:solidFill>
                <a:latin typeface="黑体" pitchFamily="49" charset="-122"/>
                <a:ea typeface="黑体" pitchFamily="49" charset="-122"/>
                <a:cs typeface="+mn-cs"/>
              </a:rPr>
              <a:t>．虚拟存储器的分类</a:t>
            </a:r>
            <a:endParaRPr lang="zh-CN" altLang="en-US" sz="3200" b="0" spc="0" dirty="0">
              <a:solidFill>
                <a:schemeClr val="tx1"/>
              </a:solidFill>
              <a:latin typeface="黑体" pitchFamily="49" charset="-122"/>
              <a:ea typeface="黑体" pitchFamily="49" charset="-122"/>
              <a:cs typeface="+mn-cs"/>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a:t>3.5.4  </a:t>
            </a:r>
            <a:r>
              <a:rPr lang="zh-CN" altLang="zh-CN" dirty="0"/>
              <a:t>虚拟存储器</a:t>
            </a:r>
            <a:endParaRPr lang="zh-CN" altLang="en-US" dirty="0"/>
          </a:p>
        </p:txBody>
      </p:sp>
      <p:sp>
        <p:nvSpPr>
          <p:cNvPr id="7" name="TextBox 6"/>
          <p:cNvSpPr txBox="1"/>
          <p:nvPr/>
        </p:nvSpPr>
        <p:spPr>
          <a:xfrm>
            <a:off x="611776" y="2377908"/>
            <a:ext cx="7920448" cy="3921766"/>
          </a:xfrm>
          <a:prstGeom prst="rect">
            <a:avLst/>
          </a:prstGeom>
          <a:solidFill>
            <a:srgbClr val="E7F6FF"/>
          </a:solidFill>
          <a:ln w="12700">
            <a:solidFill>
              <a:srgbClr val="FF0000"/>
            </a:solidFill>
            <a:prstDash val="dash"/>
            <a:miter lim="800000"/>
            <a:headEnd/>
            <a:tailEnd/>
          </a:ln>
          <a:effectLst/>
        </p:spPr>
        <p:txBody>
          <a:bodyPr/>
          <a:lstStyle>
            <a:defPPr>
              <a:defRPr lang="zh-CN"/>
            </a:defPPr>
            <a:lvl1pPr algn="just">
              <a:spcBef>
                <a:spcPct val="20000"/>
              </a:spcBef>
              <a:defRPr sz="2400">
                <a:solidFill>
                  <a:srgbClr val="000066"/>
                </a:solidFill>
                <a:latin typeface="Times New Roman" pitchFamily="18" charset="0"/>
                <a:ea typeface="宋体" pitchFamily="2" charset="-122"/>
                <a:cs typeface="Times New Roman" pitchFamily="18" charset="0"/>
              </a:defRPr>
            </a:lvl1pPr>
          </a:lstStyle>
          <a:p>
            <a:pPr>
              <a:spcBef>
                <a:spcPts val="600"/>
              </a:spcBef>
            </a:pPr>
            <a:r>
              <a:rPr lang="zh-CN" altLang="en-US" dirty="0"/>
              <a:t>　　</a:t>
            </a:r>
            <a:r>
              <a:rPr lang="zh-CN" altLang="zh-CN" dirty="0"/>
              <a:t>以固定大小的等分“页”为信息传送单位</a:t>
            </a:r>
            <a:r>
              <a:rPr lang="zh-CN" altLang="en-US" dirty="0"/>
              <a:t>。</a:t>
            </a:r>
            <a:r>
              <a:rPr lang="zh-CN" altLang="zh-CN" dirty="0"/>
              <a:t>虚存空间的虚页</a:t>
            </a:r>
            <a:r>
              <a:rPr lang="zh-CN" altLang="en-US" dirty="0"/>
              <a:t>与</a:t>
            </a:r>
            <a:r>
              <a:rPr lang="zh-CN" altLang="zh-CN" dirty="0"/>
              <a:t>主存空间</a:t>
            </a:r>
            <a:r>
              <a:rPr lang="zh-CN" altLang="en-US" dirty="0"/>
              <a:t>的</a:t>
            </a:r>
            <a:r>
              <a:rPr lang="zh-CN" altLang="zh-CN" dirty="0"/>
              <a:t>实页都由</a:t>
            </a:r>
            <a:r>
              <a:rPr lang="en-US" altLang="zh-CN" dirty="0"/>
              <a:t>0</a:t>
            </a:r>
            <a:r>
              <a:rPr lang="zh-CN" altLang="zh-CN" dirty="0"/>
              <a:t>开始顺序编号</a:t>
            </a:r>
            <a:r>
              <a:rPr lang="zh-CN" altLang="en-US" dirty="0"/>
              <a:t>。</a:t>
            </a:r>
            <a:endParaRPr lang="en-US" altLang="zh-CN" dirty="0"/>
          </a:p>
          <a:p>
            <a:pPr>
              <a:spcBef>
                <a:spcPts val="600"/>
              </a:spcBef>
            </a:pPr>
            <a:r>
              <a:rPr lang="zh-CN" altLang="en-US" dirty="0"/>
              <a:t>　　</a:t>
            </a:r>
            <a:r>
              <a:rPr lang="zh-CN" altLang="zh-CN" dirty="0"/>
              <a:t>虚地址</a:t>
            </a:r>
            <a:r>
              <a:rPr lang="zh-CN" altLang="en-US" dirty="0"/>
              <a:t>包括</a:t>
            </a:r>
            <a:r>
              <a:rPr lang="zh-CN" altLang="zh-CN" dirty="0"/>
              <a:t>虚页号和页内地址</a:t>
            </a:r>
            <a:r>
              <a:rPr lang="zh-CN" altLang="en-US" dirty="0"/>
              <a:t>，</a:t>
            </a:r>
            <a:r>
              <a:rPr lang="zh-CN" altLang="zh-CN" dirty="0"/>
              <a:t>主存物理地址</a:t>
            </a:r>
            <a:r>
              <a:rPr lang="zh-CN" altLang="en-US" dirty="0"/>
              <a:t>包括</a:t>
            </a:r>
            <a:r>
              <a:rPr lang="zh-CN" altLang="zh-CN" dirty="0"/>
              <a:t>实页号和页内地址</a:t>
            </a:r>
            <a:r>
              <a:rPr lang="zh-CN" altLang="en-US" dirty="0"/>
              <a:t>，</a:t>
            </a:r>
            <a:r>
              <a:rPr lang="zh-CN" altLang="zh-CN" dirty="0"/>
              <a:t>信息以页为单位由虚页向实页调入</a:t>
            </a:r>
            <a:r>
              <a:rPr lang="zh-CN" altLang="en-US" dirty="0"/>
              <a:t>，</a:t>
            </a:r>
            <a:r>
              <a:rPr lang="zh-CN" altLang="zh-CN" dirty="0"/>
              <a:t>虚—实地址的转换主要是虚页号向实页号的转换，由“页表”实现</a:t>
            </a:r>
            <a:r>
              <a:rPr lang="zh-CN" altLang="en-US" dirty="0"/>
              <a:t>。</a:t>
            </a:r>
            <a:endParaRPr lang="en-US" altLang="zh-CN" dirty="0"/>
          </a:p>
          <a:p>
            <a:pPr>
              <a:spcBef>
                <a:spcPts val="600"/>
              </a:spcBef>
            </a:pPr>
            <a:r>
              <a:rPr lang="zh-CN" altLang="en-US" dirty="0"/>
              <a:t>　　</a:t>
            </a:r>
            <a:r>
              <a:rPr lang="zh-CN" altLang="zh-CN" dirty="0"/>
              <a:t>页式虚拟存储器的页表简单，地址变换速度较快，页面长度较小，主存空间的利用率高，对辅存的管理比较</a:t>
            </a:r>
            <a:r>
              <a:rPr lang="zh-CN" altLang="zh-CN" dirty="0" smtClean="0"/>
              <a:t>容易</a:t>
            </a:r>
            <a:r>
              <a:rPr lang="zh-CN" altLang="en-US" dirty="0"/>
              <a:t>。</a:t>
            </a:r>
            <a:r>
              <a:rPr lang="zh-CN" altLang="zh-CN" dirty="0" smtClean="0"/>
              <a:t>但是</a:t>
            </a:r>
            <a:r>
              <a:rPr lang="zh-CN" altLang="zh-CN" dirty="0"/>
              <a:t>页式虚拟存储器的页面大小固定，无法反映程序内部的逻辑结构，不便于程序的执行、保护和共享。</a:t>
            </a:r>
          </a:p>
        </p:txBody>
      </p:sp>
      <p:sp>
        <p:nvSpPr>
          <p:cNvPr id="6" name="TextBox 5"/>
          <p:cNvSpPr txBox="1"/>
          <p:nvPr/>
        </p:nvSpPr>
        <p:spPr>
          <a:xfrm>
            <a:off x="1147395" y="1700808"/>
            <a:ext cx="3427986" cy="646331"/>
          </a:xfrm>
          <a:prstGeom prst="rect">
            <a:avLst/>
          </a:prstGeom>
          <a:noFill/>
        </p:spPr>
        <p:txBody>
          <a:bodyPr wrap="square" rtlCol="0">
            <a:spAutoFit/>
          </a:bodyPr>
          <a:lstStyle>
            <a:defPPr>
              <a:defRPr lang="zh-CN"/>
            </a:defPPr>
            <a:lvl1pPr>
              <a:lnSpc>
                <a:spcPct val="200000"/>
              </a:lnSpc>
              <a:defRPr sz="2400"/>
            </a:lvl1pPr>
          </a:lstStyle>
          <a:p>
            <a:pPr marL="342900" indent="-432000">
              <a:lnSpc>
                <a:spcPct val="150000"/>
              </a:lnSpc>
              <a:buClr>
                <a:srgbClr val="0070C0"/>
              </a:buClr>
              <a:buFont typeface="Wingdings" pitchFamily="2" charset="2"/>
              <a:buChar char="l"/>
            </a:pPr>
            <a:r>
              <a:rPr lang="zh-CN" altLang="zh-CN" dirty="0"/>
              <a:t>页式虚拟存储器</a:t>
            </a:r>
            <a:endParaRPr lang="zh-CN" altLang="zh-CN" dirty="0">
              <a:latin typeface="Times New Roman" pitchFamily="18" charset="0"/>
              <a:ea typeface="楷体_GB2312"/>
              <a:cs typeface="Times New Roman" pitchFamily="18" charset="0"/>
            </a:endParaRPr>
          </a:p>
        </p:txBody>
      </p:sp>
    </p:spTree>
    <p:extLst>
      <p:ext uri="{BB962C8B-B14F-4D97-AF65-F5344CB8AC3E}">
        <p14:creationId xmlns:p14="http://schemas.microsoft.com/office/powerpoint/2010/main" val="3657731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10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2" presetClass="emph" presetSubtype="0" fill="hold" grpId="1" nodeType="clickEffect">
                                  <p:stCondLst>
                                    <p:cond delay="0"/>
                                  </p:stCondLst>
                                  <p:childTnLst>
                                    <p:animRot by="120000">
                                      <p:cBhvr>
                                        <p:cTn id="19" dur="150" fill="hold">
                                          <p:stCondLst>
                                            <p:cond delay="0"/>
                                          </p:stCondLst>
                                        </p:cTn>
                                        <p:tgtEl>
                                          <p:spTgt spid="6"/>
                                        </p:tgtEl>
                                        <p:attrNameLst>
                                          <p:attrName>r</p:attrName>
                                        </p:attrNameLst>
                                      </p:cBhvr>
                                    </p:animRot>
                                    <p:animRot by="-240000">
                                      <p:cBhvr>
                                        <p:cTn id="20" dur="300" fill="hold">
                                          <p:stCondLst>
                                            <p:cond delay="300"/>
                                          </p:stCondLst>
                                        </p:cTn>
                                        <p:tgtEl>
                                          <p:spTgt spid="6"/>
                                        </p:tgtEl>
                                        <p:attrNameLst>
                                          <p:attrName>r</p:attrName>
                                        </p:attrNameLst>
                                      </p:cBhvr>
                                    </p:animRot>
                                    <p:animRot by="240000">
                                      <p:cBhvr>
                                        <p:cTn id="21" dur="300" fill="hold">
                                          <p:stCondLst>
                                            <p:cond delay="600"/>
                                          </p:stCondLst>
                                        </p:cTn>
                                        <p:tgtEl>
                                          <p:spTgt spid="6"/>
                                        </p:tgtEl>
                                        <p:attrNameLst>
                                          <p:attrName>r</p:attrName>
                                        </p:attrNameLst>
                                      </p:cBhvr>
                                    </p:animRot>
                                    <p:animRot by="-240000">
                                      <p:cBhvr>
                                        <p:cTn id="22" dur="300" fill="hold">
                                          <p:stCondLst>
                                            <p:cond delay="900"/>
                                          </p:stCondLst>
                                        </p:cTn>
                                        <p:tgtEl>
                                          <p:spTgt spid="6"/>
                                        </p:tgtEl>
                                        <p:attrNameLst>
                                          <p:attrName>r</p:attrName>
                                        </p:attrNameLst>
                                      </p:cBhvr>
                                    </p:animRot>
                                    <p:animRot by="120000">
                                      <p:cBhvr>
                                        <p:cTn id="23" dur="300" fill="hold">
                                          <p:stCondLst>
                                            <p:cond delay="1200"/>
                                          </p:stCondLst>
                                        </p:cTn>
                                        <p:tgtEl>
                                          <p:spTgt spid="6"/>
                                        </p:tgtEl>
                                        <p:attrNameLst>
                                          <p:attrName>r</p:attrName>
                                        </p:attrNameLst>
                                      </p:cBhvr>
                                    </p:animRot>
                                  </p:childTnLst>
                                  <p:subTnLst>
                                    <p:animClr clrSpc="rgb" dir="cw">
                                      <p:cBhvr override="childStyle">
                                        <p:cTn dur="1" fill="hold" display="0" masterRel="nextClick" afterEffect="1"/>
                                        <p:tgtEl>
                                          <p:spTgt spid="6"/>
                                        </p:tgtEl>
                                        <p:attrNameLst>
                                          <p:attrName>ppt_c</p:attrName>
                                        </p:attrNameLst>
                                      </p:cBhvr>
                                      <p:to>
                                        <a:srgbClr val="FF0000"/>
                                      </p:to>
                                    </p:animClr>
                                  </p:subTnLst>
                                </p:cTn>
                              </p:par>
                              <p:par>
                                <p:cTn id="24" presetID="35" presetClass="path" presetSubtype="0" accel="50000" decel="50000" fill="hold" grpId="2" nodeType="withEffect">
                                  <p:stCondLst>
                                    <p:cond delay="0"/>
                                  </p:stCondLst>
                                  <p:childTnLst>
                                    <p:animMotion origin="layout" path="M 2.77778E-6 2.31214E-6 L -0.08559 0.00092 " pathEditMode="relative" rAng="0" ptsTypes="AA">
                                      <p:cBhvr>
                                        <p:cTn id="25" dur="1500" fill="hold"/>
                                        <p:tgtEl>
                                          <p:spTgt spid="6"/>
                                        </p:tgtEl>
                                        <p:attrNameLst>
                                          <p:attrName>ppt_x</p:attrName>
                                          <p:attrName>ppt_y</p:attrName>
                                        </p:attrNameLst>
                                      </p:cBhvr>
                                      <p:rCtr x="-4288" y="46"/>
                                    </p:animMotion>
                                  </p:childTnLst>
                                </p:cTn>
                              </p:par>
                            </p:childTnLst>
                          </p:cTn>
                        </p:par>
                        <p:par>
                          <p:cTn id="26" fill="hold">
                            <p:stCondLst>
                              <p:cond delay="1500"/>
                            </p:stCondLst>
                            <p:childTnLst>
                              <p:par>
                                <p:cTn id="27" presetID="22" presetClass="entr" presetSubtype="1" fill="hold" grpId="0" nodeType="afterEffect">
                                  <p:stCondLst>
                                    <p:cond delay="50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7" grpId="0" animBg="1"/>
      <p:bldP spid="6" grpId="0"/>
      <p:bldP spid="6" grpId="1"/>
      <p:bldP spid="6"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3.1.1  </a:t>
            </a:r>
            <a:r>
              <a:rPr lang="zh-CN" altLang="zh-CN" dirty="0"/>
              <a:t>存储器的分类</a:t>
            </a:r>
            <a:endParaRPr lang="zh-CN" altLang="en-US" dirty="0"/>
          </a:p>
        </p:txBody>
      </p:sp>
      <p:sp>
        <p:nvSpPr>
          <p:cNvPr id="6" name="Text Box 5"/>
          <p:cNvSpPr txBox="1">
            <a:spLocks noChangeArrowheads="1"/>
          </p:cNvSpPr>
          <p:nvPr/>
        </p:nvSpPr>
        <p:spPr bwMode="auto">
          <a:xfrm>
            <a:off x="1828800" y="2413248"/>
            <a:ext cx="184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endParaRPr lang="zh-CN" altLang="zh-CN" sz="3600">
              <a:solidFill>
                <a:srgbClr val="0066FF"/>
              </a:solidFill>
              <a:effectLst>
                <a:outerShdw blurRad="38100" dist="38100" dir="2700000" algn="tl">
                  <a:srgbClr val="000000"/>
                </a:outerShdw>
              </a:effectLst>
              <a:latin typeface="隶书" pitchFamily="49" charset="-122"/>
              <a:ea typeface="隶书" pitchFamily="49" charset="-122"/>
            </a:endParaRPr>
          </a:p>
        </p:txBody>
      </p:sp>
      <p:sp>
        <p:nvSpPr>
          <p:cNvPr id="8" name="TextBox 7"/>
          <p:cNvSpPr txBox="1"/>
          <p:nvPr/>
        </p:nvSpPr>
        <p:spPr>
          <a:xfrm>
            <a:off x="540000" y="1196752"/>
            <a:ext cx="5724644" cy="584775"/>
          </a:xfrm>
          <a:prstGeom prst="rect">
            <a:avLst/>
          </a:prstGeom>
          <a:noFill/>
        </p:spPr>
        <p:txBody>
          <a:bodyPr wrap="none" rtlCol="0" anchor="ctr" anchorCtr="0">
            <a:spAutoFit/>
          </a:bodyPr>
          <a:lstStyle/>
          <a:p>
            <a:r>
              <a:rPr lang="en-US" altLang="zh-CN" sz="3200" dirty="0" smtClean="0">
                <a:latin typeface="黑体" pitchFamily="49" charset="-122"/>
                <a:ea typeface="黑体" pitchFamily="49" charset="-122"/>
              </a:rPr>
              <a:t>2</a:t>
            </a:r>
            <a:r>
              <a:rPr lang="zh-CN" altLang="zh-CN" sz="3200" dirty="0">
                <a:latin typeface="黑体" pitchFamily="49" charset="-122"/>
                <a:ea typeface="黑体" pitchFamily="49" charset="-122"/>
              </a:rPr>
              <a:t>．按存储信息的可保存性</a:t>
            </a:r>
            <a:r>
              <a:rPr lang="zh-CN" altLang="zh-CN" sz="3200" dirty="0" smtClean="0">
                <a:latin typeface="黑体" pitchFamily="49" charset="-122"/>
                <a:ea typeface="黑体" pitchFamily="49" charset="-122"/>
              </a:rPr>
              <a:t>分类</a:t>
            </a:r>
            <a:endParaRPr lang="zh-CN" altLang="en-US" sz="3200" dirty="0">
              <a:latin typeface="黑体" pitchFamily="49" charset="-122"/>
              <a:ea typeface="黑体" pitchFamily="49" charset="-122"/>
            </a:endParaRPr>
          </a:p>
        </p:txBody>
      </p:sp>
      <p:sp>
        <p:nvSpPr>
          <p:cNvPr id="10" name="TextBox 9"/>
          <p:cNvSpPr txBox="1"/>
          <p:nvPr/>
        </p:nvSpPr>
        <p:spPr>
          <a:xfrm>
            <a:off x="1147395" y="1772816"/>
            <a:ext cx="4360709" cy="1384995"/>
          </a:xfrm>
          <a:prstGeom prst="rect">
            <a:avLst/>
          </a:prstGeom>
          <a:noFill/>
        </p:spPr>
        <p:txBody>
          <a:bodyPr wrap="square" rtlCol="0">
            <a:spAutoFit/>
          </a:bodyPr>
          <a:lstStyle>
            <a:defPPr>
              <a:defRPr lang="zh-CN"/>
            </a:defPPr>
            <a:lvl1pPr marL="342900" indent="-432000">
              <a:lnSpc>
                <a:spcPct val="150000"/>
              </a:lnSpc>
              <a:buClr>
                <a:srgbClr val="0070C0"/>
              </a:buClr>
              <a:buFont typeface="Wingdings" pitchFamily="2" charset="2"/>
              <a:buChar char="l"/>
              <a:defRPr sz="2800"/>
            </a:lvl1pPr>
          </a:lstStyle>
          <a:p>
            <a:r>
              <a:rPr lang="zh-CN" altLang="zh-CN" dirty="0"/>
              <a:t>易失性存储器</a:t>
            </a:r>
          </a:p>
          <a:p>
            <a:r>
              <a:rPr lang="zh-CN" altLang="zh-CN" dirty="0" smtClean="0"/>
              <a:t>非易失性存储器</a:t>
            </a:r>
            <a:endParaRPr lang="zh-CN" altLang="zh-CN" dirty="0"/>
          </a:p>
        </p:txBody>
      </p:sp>
      <p:sp>
        <p:nvSpPr>
          <p:cNvPr id="12" name="TextBox 11"/>
          <p:cNvSpPr txBox="1"/>
          <p:nvPr/>
        </p:nvSpPr>
        <p:spPr>
          <a:xfrm>
            <a:off x="1147395" y="4075306"/>
            <a:ext cx="2776533" cy="1945982"/>
          </a:xfrm>
          <a:prstGeom prst="rect">
            <a:avLst/>
          </a:prstGeom>
          <a:noFill/>
        </p:spPr>
        <p:txBody>
          <a:bodyPr wrap="square" rtlCol="0">
            <a:spAutoFit/>
          </a:bodyPr>
          <a:lstStyle>
            <a:defPPr>
              <a:defRPr lang="zh-CN"/>
            </a:defPPr>
            <a:lvl1pPr marL="342900" indent="-432000">
              <a:lnSpc>
                <a:spcPct val="150000"/>
              </a:lnSpc>
              <a:buClr>
                <a:srgbClr val="0070C0"/>
              </a:buClr>
              <a:buFont typeface="Wingdings" pitchFamily="2" charset="2"/>
              <a:buChar char="l"/>
              <a:defRPr sz="2800"/>
            </a:lvl1pPr>
          </a:lstStyle>
          <a:p>
            <a:r>
              <a:rPr lang="zh-CN" altLang="zh-CN" dirty="0"/>
              <a:t>半导体存储器</a:t>
            </a:r>
          </a:p>
          <a:p>
            <a:r>
              <a:rPr lang="zh-CN" altLang="zh-CN" dirty="0"/>
              <a:t>磁介质存储器</a:t>
            </a:r>
          </a:p>
          <a:p>
            <a:r>
              <a:rPr lang="zh-CN" altLang="zh-CN" dirty="0"/>
              <a:t>光盘存储器</a:t>
            </a:r>
          </a:p>
        </p:txBody>
      </p:sp>
      <p:sp>
        <p:nvSpPr>
          <p:cNvPr id="9" name="TextBox 8"/>
          <p:cNvSpPr txBox="1"/>
          <p:nvPr/>
        </p:nvSpPr>
        <p:spPr>
          <a:xfrm>
            <a:off x="540000" y="3427233"/>
            <a:ext cx="3672800" cy="584775"/>
          </a:xfrm>
          <a:prstGeom prst="rect">
            <a:avLst/>
          </a:prstGeom>
          <a:noFill/>
        </p:spPr>
        <p:txBody>
          <a:bodyPr wrap="none" rtlCol="0" anchor="ctr" anchorCtr="0">
            <a:spAutoFit/>
          </a:bodyPr>
          <a:lstStyle/>
          <a:p>
            <a:r>
              <a:rPr lang="en-US" altLang="zh-CN" sz="3200" dirty="0" smtClean="0">
                <a:latin typeface="黑体" pitchFamily="49" charset="-122"/>
                <a:ea typeface="黑体" pitchFamily="49" charset="-122"/>
              </a:rPr>
              <a:t>3</a:t>
            </a:r>
            <a:r>
              <a:rPr lang="zh-CN" altLang="zh-CN" sz="3200" dirty="0" smtClean="0">
                <a:latin typeface="黑体" pitchFamily="49" charset="-122"/>
                <a:ea typeface="黑体" pitchFamily="49" charset="-122"/>
              </a:rPr>
              <a:t>．</a:t>
            </a:r>
            <a:r>
              <a:rPr lang="zh-CN" altLang="zh-CN" sz="3200" dirty="0">
                <a:latin typeface="黑体" pitchFamily="49" charset="-122"/>
                <a:ea typeface="黑体" pitchFamily="49" charset="-122"/>
              </a:rPr>
              <a:t>按</a:t>
            </a:r>
            <a:r>
              <a:rPr lang="zh-CN" altLang="zh-CN" sz="3200" dirty="0" smtClean="0">
                <a:latin typeface="黑体" pitchFamily="49" charset="-122"/>
                <a:ea typeface="黑体" pitchFamily="49" charset="-122"/>
              </a:rPr>
              <a:t>存储</a:t>
            </a:r>
            <a:r>
              <a:rPr lang="zh-CN" altLang="en-US" sz="3200" dirty="0" smtClean="0">
                <a:latin typeface="黑体" pitchFamily="49" charset="-122"/>
                <a:ea typeface="黑体" pitchFamily="49" charset="-122"/>
              </a:rPr>
              <a:t>介质</a:t>
            </a:r>
            <a:r>
              <a:rPr lang="zh-CN" altLang="zh-CN" sz="3200" dirty="0" smtClean="0">
                <a:latin typeface="黑体" pitchFamily="49" charset="-122"/>
                <a:ea typeface="黑体" pitchFamily="49" charset="-122"/>
              </a:rPr>
              <a:t>分类</a:t>
            </a:r>
            <a:endParaRPr lang="zh-CN" altLang="en-US" sz="3200" dirty="0">
              <a:latin typeface="黑体" pitchFamily="49" charset="-122"/>
              <a:ea typeface="黑体" pitchFamily="49" charset="-122"/>
            </a:endParaRPr>
          </a:p>
        </p:txBody>
      </p:sp>
    </p:spTree>
    <p:extLst>
      <p:ext uri="{BB962C8B-B14F-4D97-AF65-F5344CB8AC3E}">
        <p14:creationId xmlns:p14="http://schemas.microsoft.com/office/powerpoint/2010/main" val="41482930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9"/>
                                          </p:stCondLst>
                                        </p:cTn>
                                        <p:tgtEl>
                                          <p:spTgt spid="8"/>
                                        </p:tgtEl>
                                        <p:attrNameLst>
                                          <p:attrName>style.visibility</p:attrName>
                                        </p:attrNameLst>
                                      </p:cBhvr>
                                      <p:to>
                                        <p:strVal val="visible"/>
                                      </p:to>
                                    </p:set>
                                  </p:childTnLst>
                                </p:cTn>
                              </p:par>
                            </p:childTnLst>
                          </p:cTn>
                        </p:par>
                        <p:par>
                          <p:cTn id="7" fill="hold">
                            <p:stCondLst>
                              <p:cond delay="10"/>
                            </p:stCondLst>
                            <p:childTnLst>
                              <p:par>
                                <p:cTn id="8" presetID="1" presetClass="entr" presetSubtype="0" fill="hold" grpId="0" nodeType="afterEffect">
                                  <p:stCondLst>
                                    <p:cond delay="750"/>
                                  </p:stCondLst>
                                  <p:childTnLst>
                                    <p:set>
                                      <p:cBhvr>
                                        <p:cTn id="9" dur="1" fill="hold">
                                          <p:stCondLst>
                                            <p:cond delay="249"/>
                                          </p:stCondLst>
                                        </p:cTn>
                                        <p:tgtEl>
                                          <p:spTgt spid="1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9"/>
                                          </p:stCondLst>
                                        </p:cTn>
                                        <p:tgtEl>
                                          <p:spTgt spid="9"/>
                                        </p:tgtEl>
                                        <p:attrNameLst>
                                          <p:attrName>style.visibility</p:attrName>
                                        </p:attrNameLst>
                                      </p:cBhvr>
                                      <p:to>
                                        <p:strVal val="visible"/>
                                      </p:to>
                                    </p:set>
                                  </p:childTnLst>
                                </p:cTn>
                              </p:par>
                            </p:childTnLst>
                          </p:cTn>
                        </p:par>
                        <p:par>
                          <p:cTn id="14" fill="hold">
                            <p:stCondLst>
                              <p:cond delay="10"/>
                            </p:stCondLst>
                            <p:childTnLst>
                              <p:par>
                                <p:cTn id="15" presetID="1" presetClass="entr" presetSubtype="0" fill="hold" grpId="0" nodeType="afterEffect">
                                  <p:stCondLst>
                                    <p:cond delay="750"/>
                                  </p:stCondLst>
                                  <p:childTnLst>
                                    <p:set>
                                      <p:cBhvr>
                                        <p:cTn id="16" dur="1" fill="hold">
                                          <p:stCondLst>
                                            <p:cond delay="249"/>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67070" y="1700808"/>
            <a:ext cx="3427986" cy="576248"/>
          </a:xfrm>
          <a:prstGeom prst="rect">
            <a:avLst/>
          </a:prstGeom>
          <a:noFill/>
        </p:spPr>
        <p:txBody>
          <a:bodyPr wrap="square" rtlCol="0">
            <a:spAutoFit/>
          </a:bodyPr>
          <a:lstStyle>
            <a:defPPr>
              <a:defRPr lang="zh-CN"/>
            </a:defPPr>
            <a:lvl1pPr>
              <a:lnSpc>
                <a:spcPct val="200000"/>
              </a:lnSpc>
              <a:defRPr sz="2400"/>
            </a:lvl1pPr>
          </a:lstStyle>
          <a:p>
            <a:pPr marL="342900" indent="-432000">
              <a:lnSpc>
                <a:spcPct val="150000"/>
              </a:lnSpc>
              <a:buClr>
                <a:srgbClr val="0070C0"/>
              </a:buClr>
              <a:buFont typeface="Wingdings" pitchFamily="2" charset="2"/>
              <a:buChar char="l"/>
            </a:pPr>
            <a:r>
              <a:rPr lang="zh-CN" altLang="zh-CN" dirty="0"/>
              <a:t>页式虚拟存储器</a:t>
            </a:r>
            <a:endParaRPr lang="zh-CN" altLang="zh-CN" dirty="0">
              <a:latin typeface="Times New Roman" pitchFamily="18" charset="0"/>
              <a:ea typeface="楷体_GB2312"/>
              <a:cs typeface="Times New Roman" pitchFamily="18" charset="0"/>
            </a:endParaRPr>
          </a:p>
        </p:txBody>
      </p:sp>
      <p:sp>
        <p:nvSpPr>
          <p:cNvPr id="8" name="TextBox 7"/>
          <p:cNvSpPr txBox="1"/>
          <p:nvPr/>
        </p:nvSpPr>
        <p:spPr>
          <a:xfrm>
            <a:off x="3175382" y="1700808"/>
            <a:ext cx="3640197" cy="576248"/>
          </a:xfrm>
          <a:prstGeom prst="rect">
            <a:avLst/>
          </a:prstGeom>
          <a:noFill/>
        </p:spPr>
        <p:txBody>
          <a:bodyPr wrap="square" rtlCol="0">
            <a:spAutoFit/>
          </a:bodyPr>
          <a:lstStyle>
            <a:defPPr>
              <a:defRPr lang="zh-CN"/>
            </a:defPPr>
            <a:lvl1pPr>
              <a:lnSpc>
                <a:spcPct val="200000"/>
              </a:lnSpc>
              <a:defRPr sz="2400"/>
            </a:lvl1pPr>
          </a:lstStyle>
          <a:p>
            <a:pPr marL="342900" indent="-432000">
              <a:lnSpc>
                <a:spcPct val="150000"/>
              </a:lnSpc>
              <a:buClr>
                <a:srgbClr val="0070C0"/>
              </a:buClr>
              <a:buFont typeface="Wingdings" pitchFamily="2" charset="2"/>
              <a:buChar char="l"/>
            </a:pPr>
            <a:r>
              <a:rPr lang="zh-CN" altLang="zh-CN" dirty="0">
                <a:solidFill>
                  <a:srgbClr val="FF0000"/>
                </a:solidFill>
              </a:rPr>
              <a:t>段式虚拟存储器</a:t>
            </a:r>
            <a:endParaRPr lang="zh-CN" altLang="zh-CN" dirty="0">
              <a:solidFill>
                <a:srgbClr val="FF0000"/>
              </a:solidFill>
              <a:latin typeface="Times New Roman" pitchFamily="18" charset="0"/>
              <a:ea typeface="楷体_GB2312"/>
              <a:cs typeface="Times New Roman" pitchFamily="18" charset="0"/>
            </a:endParaRPr>
          </a:p>
        </p:txBody>
      </p:sp>
      <p:sp>
        <p:nvSpPr>
          <p:cNvPr id="10" name="TextBox 9"/>
          <p:cNvSpPr txBox="1"/>
          <p:nvPr/>
        </p:nvSpPr>
        <p:spPr>
          <a:xfrm>
            <a:off x="1147395" y="2852936"/>
            <a:ext cx="3856653" cy="576248"/>
          </a:xfrm>
          <a:prstGeom prst="rect">
            <a:avLst/>
          </a:prstGeom>
          <a:noFill/>
        </p:spPr>
        <p:txBody>
          <a:bodyPr wrap="square" rtlCol="0">
            <a:spAutoFit/>
          </a:bodyPr>
          <a:lstStyle>
            <a:defPPr>
              <a:defRPr lang="zh-CN"/>
            </a:defPPr>
            <a:lvl1pPr>
              <a:lnSpc>
                <a:spcPct val="200000"/>
              </a:lnSpc>
              <a:defRPr sz="2400"/>
            </a:lvl1pPr>
          </a:lstStyle>
          <a:p>
            <a:pPr marL="342900" indent="-432000">
              <a:lnSpc>
                <a:spcPct val="150000"/>
              </a:lnSpc>
              <a:buClr>
                <a:srgbClr val="0070C0"/>
              </a:buClr>
              <a:buFont typeface="Wingdings" pitchFamily="2" charset="2"/>
              <a:buChar char="l"/>
            </a:pPr>
            <a:r>
              <a:rPr lang="zh-CN" altLang="zh-CN" dirty="0" smtClean="0"/>
              <a:t>段</a:t>
            </a:r>
            <a:r>
              <a:rPr lang="zh-CN" altLang="en-US" dirty="0" smtClean="0"/>
              <a:t>页</a:t>
            </a:r>
            <a:r>
              <a:rPr lang="zh-CN" altLang="zh-CN" dirty="0" smtClean="0"/>
              <a:t>式</a:t>
            </a:r>
            <a:r>
              <a:rPr lang="zh-CN" altLang="zh-CN" dirty="0"/>
              <a:t>虚拟存储器</a:t>
            </a:r>
            <a:endParaRPr lang="zh-CN" altLang="zh-CN" dirty="0">
              <a:latin typeface="Times New Roman" pitchFamily="18" charset="0"/>
              <a:ea typeface="楷体_GB2312"/>
              <a:cs typeface="Times New Roman" pitchFamily="18" charset="0"/>
            </a:endParaRPr>
          </a:p>
        </p:txBody>
      </p:sp>
      <p:sp>
        <p:nvSpPr>
          <p:cNvPr id="2" name="标题 1"/>
          <p:cNvSpPr>
            <a:spLocks noGrp="1"/>
          </p:cNvSpPr>
          <p:nvPr>
            <p:ph type="title"/>
          </p:nvPr>
        </p:nvSpPr>
        <p:spPr>
          <a:xfrm>
            <a:off x="540000" y="1188041"/>
            <a:ext cx="4083169"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cs typeface="+mn-cs"/>
              </a:rPr>
              <a:t>3</a:t>
            </a:r>
            <a:r>
              <a:rPr lang="zh-CN" altLang="zh-CN" sz="3200" b="0" spc="0" dirty="0">
                <a:solidFill>
                  <a:schemeClr val="tx1"/>
                </a:solidFill>
                <a:latin typeface="黑体" pitchFamily="49" charset="-122"/>
                <a:ea typeface="黑体" pitchFamily="49" charset="-122"/>
                <a:cs typeface="+mn-cs"/>
              </a:rPr>
              <a:t>．虚拟存储器的分类</a:t>
            </a:r>
            <a:endParaRPr lang="zh-CN" altLang="en-US" sz="3200" b="0" spc="0" dirty="0">
              <a:solidFill>
                <a:schemeClr val="tx1"/>
              </a:solidFill>
              <a:latin typeface="黑体" pitchFamily="49" charset="-122"/>
              <a:ea typeface="黑体" pitchFamily="49" charset="-122"/>
              <a:cs typeface="+mn-cs"/>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a:t>3.5.4  </a:t>
            </a:r>
            <a:r>
              <a:rPr lang="zh-CN" altLang="zh-CN" dirty="0"/>
              <a:t>虚拟存储器</a:t>
            </a:r>
            <a:endParaRPr lang="zh-CN" altLang="en-US" dirty="0"/>
          </a:p>
        </p:txBody>
      </p:sp>
      <p:sp>
        <p:nvSpPr>
          <p:cNvPr id="7" name="TextBox 6"/>
          <p:cNvSpPr txBox="1"/>
          <p:nvPr/>
        </p:nvSpPr>
        <p:spPr>
          <a:xfrm>
            <a:off x="666000" y="2406374"/>
            <a:ext cx="7812000" cy="3902946"/>
          </a:xfrm>
          <a:prstGeom prst="rect">
            <a:avLst/>
          </a:prstGeom>
          <a:solidFill>
            <a:srgbClr val="E7F6FF"/>
          </a:solidFill>
          <a:ln w="12700">
            <a:solidFill>
              <a:schemeClr val="bg2">
                <a:lumMod val="50000"/>
              </a:schemeClr>
            </a:solidFill>
            <a:prstDash val="dash"/>
            <a:miter lim="800000"/>
            <a:headEnd/>
            <a:tailEnd/>
          </a:ln>
          <a:effectLst/>
        </p:spPr>
        <p:txBody>
          <a:bodyPr/>
          <a:lstStyle>
            <a:defPPr>
              <a:defRPr lang="zh-CN"/>
            </a:defPPr>
            <a:lvl1pPr algn="just">
              <a:spcBef>
                <a:spcPct val="20000"/>
              </a:spcBef>
              <a:defRPr sz="2400">
                <a:solidFill>
                  <a:srgbClr val="000066"/>
                </a:solidFill>
                <a:latin typeface="Times New Roman" pitchFamily="18" charset="0"/>
                <a:ea typeface="宋体" pitchFamily="2" charset="-122"/>
                <a:cs typeface="Times New Roman" pitchFamily="18" charset="0"/>
              </a:defRPr>
            </a:lvl1pPr>
          </a:lstStyle>
          <a:p>
            <a:r>
              <a:rPr lang="zh-CN" altLang="en-US" dirty="0"/>
              <a:t>　　</a:t>
            </a:r>
            <a:r>
              <a:rPr lang="zh-CN" altLang="zh-CN" dirty="0" smtClean="0"/>
              <a:t>以程序模块</a:t>
            </a:r>
            <a:r>
              <a:rPr lang="zh-CN" altLang="en-US" dirty="0" smtClean="0"/>
              <a:t>为</a:t>
            </a:r>
            <a:r>
              <a:rPr lang="zh-CN" altLang="zh-CN" dirty="0" smtClean="0"/>
              <a:t>段</a:t>
            </a:r>
            <a:r>
              <a:rPr lang="zh-CN" altLang="en-US" dirty="0" smtClean="0"/>
              <a:t>，</a:t>
            </a:r>
            <a:r>
              <a:rPr lang="zh-CN" altLang="zh-CN" dirty="0" smtClean="0"/>
              <a:t>每</a:t>
            </a:r>
            <a:r>
              <a:rPr lang="zh-CN" altLang="en-US" dirty="0" smtClean="0"/>
              <a:t>段</a:t>
            </a:r>
            <a:r>
              <a:rPr lang="zh-CN" altLang="zh-CN" dirty="0" smtClean="0"/>
              <a:t>长度</a:t>
            </a:r>
            <a:r>
              <a:rPr lang="zh-CN" altLang="zh-CN" dirty="0"/>
              <a:t>可以</a:t>
            </a:r>
            <a:r>
              <a:rPr lang="zh-CN" altLang="zh-CN" dirty="0" smtClean="0"/>
              <a:t>不同</a:t>
            </a:r>
            <a:r>
              <a:rPr lang="zh-CN" altLang="en-US" dirty="0" smtClean="0"/>
              <a:t>。</a:t>
            </a:r>
            <a:r>
              <a:rPr lang="zh-CN" altLang="zh-CN" dirty="0" smtClean="0"/>
              <a:t>运行时以</a:t>
            </a:r>
            <a:r>
              <a:rPr lang="zh-CN" altLang="zh-CN" dirty="0"/>
              <a:t>段为</a:t>
            </a:r>
            <a:r>
              <a:rPr lang="zh-CN" altLang="zh-CN" dirty="0" smtClean="0"/>
              <a:t>单位从</a:t>
            </a:r>
            <a:r>
              <a:rPr lang="zh-CN" altLang="zh-CN" dirty="0"/>
              <a:t>辅存调入主存</a:t>
            </a:r>
            <a:r>
              <a:rPr lang="zh-CN" altLang="zh-CN" dirty="0" smtClean="0"/>
              <a:t>，</a:t>
            </a:r>
            <a:r>
              <a:rPr lang="zh-CN" altLang="en-US" dirty="0" smtClean="0"/>
              <a:t>每</a:t>
            </a:r>
            <a:r>
              <a:rPr lang="zh-CN" altLang="zh-CN" dirty="0" smtClean="0"/>
              <a:t>段</a:t>
            </a:r>
            <a:r>
              <a:rPr lang="zh-CN" altLang="zh-CN" dirty="0"/>
              <a:t>占用一个连续的存储空间</a:t>
            </a:r>
            <a:r>
              <a:rPr lang="zh-CN" altLang="zh-CN" dirty="0" smtClean="0"/>
              <a:t>。</a:t>
            </a:r>
            <a:endParaRPr lang="en-US" altLang="zh-CN" dirty="0" smtClean="0"/>
          </a:p>
          <a:p>
            <a:r>
              <a:rPr lang="zh-CN" altLang="en-US" dirty="0" smtClean="0"/>
              <a:t>　　</a:t>
            </a:r>
            <a:r>
              <a:rPr lang="zh-CN" altLang="zh-CN" dirty="0" smtClean="0"/>
              <a:t>“段表”存</a:t>
            </a:r>
            <a:r>
              <a:rPr lang="zh-CN" altLang="en-US" dirty="0" smtClean="0"/>
              <a:t>放</a:t>
            </a:r>
            <a:r>
              <a:rPr lang="zh-CN" altLang="zh-CN" dirty="0" smtClean="0"/>
              <a:t>程序</a:t>
            </a:r>
            <a:r>
              <a:rPr lang="zh-CN" altLang="en-US" dirty="0" smtClean="0"/>
              <a:t>的</a:t>
            </a:r>
            <a:r>
              <a:rPr lang="zh-CN" altLang="zh-CN" dirty="0" smtClean="0"/>
              <a:t>各</a:t>
            </a:r>
            <a:r>
              <a:rPr lang="zh-CN" altLang="zh-CN" dirty="0"/>
              <a:t>段装入主存的状态信息，</a:t>
            </a:r>
            <a:r>
              <a:rPr lang="zh-CN" altLang="zh-CN" dirty="0" smtClean="0"/>
              <a:t>每段</a:t>
            </a:r>
            <a:r>
              <a:rPr lang="zh-CN" altLang="zh-CN" dirty="0"/>
              <a:t>的信息在段表中占一行，主要包括段号、段起点、段长度等，根据</a:t>
            </a:r>
            <a:r>
              <a:rPr lang="zh-CN" altLang="zh-CN" dirty="0" smtClean="0"/>
              <a:t>段表进行虚</a:t>
            </a:r>
            <a:r>
              <a:rPr lang="en-US" altLang="zh-CN" dirty="0" smtClean="0"/>
              <a:t>—</a:t>
            </a:r>
            <a:r>
              <a:rPr lang="zh-CN" altLang="zh-CN" dirty="0" smtClean="0"/>
              <a:t>实</a:t>
            </a:r>
            <a:r>
              <a:rPr lang="zh-CN" altLang="zh-CN" dirty="0"/>
              <a:t>地址的</a:t>
            </a:r>
            <a:r>
              <a:rPr lang="zh-CN" altLang="zh-CN" dirty="0" smtClean="0"/>
              <a:t>转换。</a:t>
            </a:r>
            <a:endParaRPr lang="zh-CN" altLang="zh-CN" dirty="0"/>
          </a:p>
          <a:p>
            <a:r>
              <a:rPr lang="zh-CN" altLang="en-US" dirty="0" smtClean="0"/>
              <a:t>　　</a:t>
            </a:r>
            <a:r>
              <a:rPr lang="zh-CN" altLang="zh-CN" dirty="0" smtClean="0"/>
              <a:t>段</a:t>
            </a:r>
            <a:r>
              <a:rPr lang="zh-CN" altLang="zh-CN" dirty="0"/>
              <a:t>式虚拟存储器配合了模块化程序设计</a:t>
            </a:r>
            <a:r>
              <a:rPr lang="zh-CN" altLang="zh-CN" dirty="0" smtClean="0"/>
              <a:t>，</a:t>
            </a:r>
            <a:r>
              <a:rPr lang="zh-CN" altLang="zh-CN" dirty="0"/>
              <a:t>各段之间相互独立，程序按逻辑结构分段，</a:t>
            </a:r>
            <a:r>
              <a:rPr lang="zh-CN" altLang="zh-CN" dirty="0" smtClean="0"/>
              <a:t>便于</a:t>
            </a:r>
            <a:r>
              <a:rPr lang="zh-CN" altLang="zh-CN" dirty="0"/>
              <a:t>程序和数据的共享</a:t>
            </a:r>
            <a:r>
              <a:rPr lang="zh-CN" altLang="zh-CN" dirty="0" smtClean="0"/>
              <a:t>，段</a:t>
            </a:r>
            <a:r>
              <a:rPr lang="zh-CN" altLang="zh-CN" dirty="0"/>
              <a:t>的大小、位置可变，模块可独立编址，可提高按段调度的命中率</a:t>
            </a:r>
            <a:r>
              <a:rPr lang="zh-CN" altLang="zh-CN" dirty="0" smtClean="0"/>
              <a:t>。但是地址变换费时，</a:t>
            </a:r>
            <a:r>
              <a:rPr lang="zh-CN" altLang="zh-CN" dirty="0"/>
              <a:t>主存空间的利用率</a:t>
            </a:r>
            <a:r>
              <a:rPr lang="zh-CN" altLang="zh-CN" dirty="0" smtClean="0"/>
              <a:t>往往较低</a:t>
            </a:r>
            <a:r>
              <a:rPr lang="zh-CN" altLang="zh-CN" dirty="0"/>
              <a:t>，对辅存的管理比较困难</a:t>
            </a:r>
            <a:r>
              <a:rPr lang="zh-CN" altLang="zh-CN" dirty="0" smtClean="0"/>
              <a:t>。</a:t>
            </a:r>
            <a:endParaRPr lang="zh-CN" altLang="zh-CN" dirty="0"/>
          </a:p>
        </p:txBody>
      </p:sp>
    </p:spTree>
    <p:extLst>
      <p:ext uri="{BB962C8B-B14F-4D97-AF65-F5344CB8AC3E}">
        <p14:creationId xmlns:p14="http://schemas.microsoft.com/office/powerpoint/2010/main" val="3723019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1" nodeType="afterEffect">
                                  <p:stCondLst>
                                    <p:cond delay="0"/>
                                  </p:stCondLst>
                                  <p:childTnLst>
                                    <p:animMotion origin="layout" path="M -5.55556E-7 2.31214E-7 L -0.21944 0.08416 " pathEditMode="relative" rAng="0" ptsTypes="AA">
                                      <p:cBhvr>
                                        <p:cTn id="6" dur="2000" spd="-100000" fill="hold"/>
                                        <p:tgtEl>
                                          <p:spTgt spid="8"/>
                                        </p:tgtEl>
                                        <p:attrNameLst>
                                          <p:attrName>ppt_x</p:attrName>
                                          <p:attrName>ppt_y</p:attrName>
                                        </p:attrNameLst>
                                      </p:cBhvr>
                                      <p:rCtr x="-10972" y="4208"/>
                                    </p:animMotion>
                                  </p:childTnLst>
                                </p:cTn>
                              </p:par>
                              <p:par>
                                <p:cTn id="7" presetID="32" presetClass="emph" presetSubtype="0" fill="hold" grpId="0" nodeType="withEffect">
                                  <p:stCondLst>
                                    <p:cond delay="0"/>
                                  </p:stCondLst>
                                  <p:childTnLst>
                                    <p:animRot by="120000">
                                      <p:cBhvr>
                                        <p:cTn id="8" dur="150" fill="hold">
                                          <p:stCondLst>
                                            <p:cond delay="0"/>
                                          </p:stCondLst>
                                        </p:cTn>
                                        <p:tgtEl>
                                          <p:spTgt spid="8"/>
                                        </p:tgtEl>
                                        <p:attrNameLst>
                                          <p:attrName>r</p:attrName>
                                        </p:attrNameLst>
                                      </p:cBhvr>
                                    </p:animRot>
                                    <p:animRot by="-240000">
                                      <p:cBhvr>
                                        <p:cTn id="9" dur="300" fill="hold">
                                          <p:stCondLst>
                                            <p:cond delay="300"/>
                                          </p:stCondLst>
                                        </p:cTn>
                                        <p:tgtEl>
                                          <p:spTgt spid="8"/>
                                        </p:tgtEl>
                                        <p:attrNameLst>
                                          <p:attrName>r</p:attrName>
                                        </p:attrNameLst>
                                      </p:cBhvr>
                                    </p:animRot>
                                    <p:animRot by="240000">
                                      <p:cBhvr>
                                        <p:cTn id="10" dur="300" fill="hold">
                                          <p:stCondLst>
                                            <p:cond delay="600"/>
                                          </p:stCondLst>
                                        </p:cTn>
                                        <p:tgtEl>
                                          <p:spTgt spid="8"/>
                                        </p:tgtEl>
                                        <p:attrNameLst>
                                          <p:attrName>r</p:attrName>
                                        </p:attrNameLst>
                                      </p:cBhvr>
                                    </p:animRot>
                                    <p:animRot by="-240000">
                                      <p:cBhvr>
                                        <p:cTn id="11" dur="300" fill="hold">
                                          <p:stCondLst>
                                            <p:cond delay="900"/>
                                          </p:stCondLst>
                                        </p:cTn>
                                        <p:tgtEl>
                                          <p:spTgt spid="8"/>
                                        </p:tgtEl>
                                        <p:attrNameLst>
                                          <p:attrName>r</p:attrName>
                                        </p:attrNameLst>
                                      </p:cBhvr>
                                    </p:animRot>
                                    <p:animRot by="120000">
                                      <p:cBhvr>
                                        <p:cTn id="12" dur="300" fill="hold">
                                          <p:stCondLst>
                                            <p:cond delay="1200"/>
                                          </p:stCondLst>
                                        </p:cTn>
                                        <p:tgtEl>
                                          <p:spTgt spid="8"/>
                                        </p:tgtEl>
                                        <p:attrNameLst>
                                          <p:attrName>r</p:attrName>
                                        </p:attrNameLst>
                                      </p:cBhvr>
                                    </p:animRot>
                                  </p:childTnLst>
                                </p:cTn>
                              </p:par>
                            </p:childTnLst>
                          </p:cTn>
                        </p:par>
                        <p:par>
                          <p:cTn id="13" fill="hold">
                            <p:stCondLst>
                              <p:cond delay="2000"/>
                            </p:stCondLst>
                            <p:childTnLst>
                              <p:par>
                                <p:cTn id="14" presetID="22" presetClass="entr" presetSubtype="1" fill="hold" grpId="0" nodeType="afterEffect">
                                  <p:stCondLst>
                                    <p:cond delay="50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66000" y="2410444"/>
            <a:ext cx="7812000" cy="3902946"/>
          </a:xfrm>
          <a:prstGeom prst="rect">
            <a:avLst/>
          </a:prstGeom>
          <a:solidFill>
            <a:srgbClr val="E7F6FF"/>
          </a:solidFill>
          <a:ln w="12700">
            <a:solidFill>
              <a:srgbClr val="0070C0"/>
            </a:solidFill>
            <a:prstDash val="dash"/>
            <a:miter lim="800000"/>
            <a:headEnd/>
            <a:tailEnd/>
          </a:ln>
          <a:effectLst/>
        </p:spPr>
        <p:txBody>
          <a:bodyPr/>
          <a:lstStyle>
            <a:defPPr>
              <a:defRPr lang="zh-CN"/>
            </a:defPPr>
            <a:lvl1pPr algn="just">
              <a:spcBef>
                <a:spcPct val="20000"/>
              </a:spcBef>
              <a:defRPr sz="2400">
                <a:solidFill>
                  <a:srgbClr val="000066"/>
                </a:solidFill>
                <a:latin typeface="Times New Roman" pitchFamily="18" charset="0"/>
                <a:ea typeface="宋体" pitchFamily="2" charset="-122"/>
                <a:cs typeface="Times New Roman" pitchFamily="18" charset="0"/>
              </a:defRPr>
            </a:lvl1pPr>
          </a:lstStyle>
          <a:p>
            <a:pPr>
              <a:lnSpc>
                <a:spcPct val="110000"/>
              </a:lnSpc>
              <a:spcBef>
                <a:spcPts val="600"/>
              </a:spcBef>
            </a:pPr>
            <a:r>
              <a:rPr lang="zh-CN" altLang="en-US" dirty="0"/>
              <a:t>　　</a:t>
            </a:r>
            <a:r>
              <a:rPr lang="zh-CN" altLang="zh-CN" dirty="0" smtClean="0"/>
              <a:t>为了同时</a:t>
            </a:r>
            <a:r>
              <a:rPr lang="zh-CN" altLang="zh-CN" dirty="0"/>
              <a:t>获得页式虚拟存储器在管理主存和辅存空间方面的优点和段式虚拟存储器在程序模块化方面的优点，把二者结合起来就形成了段页式</a:t>
            </a:r>
            <a:r>
              <a:rPr lang="zh-CN" altLang="zh-CN" dirty="0" smtClean="0"/>
              <a:t>虚拟存储器</a:t>
            </a:r>
            <a:r>
              <a:rPr lang="zh-CN" altLang="en-US" dirty="0" smtClean="0"/>
              <a:t>。</a:t>
            </a:r>
            <a:endParaRPr lang="en-US" altLang="zh-CN" dirty="0" smtClean="0"/>
          </a:p>
          <a:p>
            <a:pPr>
              <a:lnSpc>
                <a:spcPct val="110000"/>
              </a:lnSpc>
              <a:spcBef>
                <a:spcPts val="600"/>
              </a:spcBef>
            </a:pPr>
            <a:r>
              <a:rPr lang="zh-CN" altLang="en-US" dirty="0"/>
              <a:t>　</a:t>
            </a:r>
            <a:r>
              <a:rPr lang="zh-CN" altLang="en-US" dirty="0" smtClean="0"/>
              <a:t>　</a:t>
            </a:r>
            <a:r>
              <a:rPr lang="zh-CN" altLang="zh-CN" dirty="0" smtClean="0"/>
              <a:t>将存储空间按</a:t>
            </a:r>
            <a:r>
              <a:rPr lang="zh-CN" altLang="zh-CN" dirty="0"/>
              <a:t>程序的逻辑模块分段，每段又等分为若干个页，页面大小与实存页面相同。</a:t>
            </a:r>
          </a:p>
          <a:p>
            <a:pPr>
              <a:lnSpc>
                <a:spcPct val="110000"/>
              </a:lnSpc>
              <a:spcBef>
                <a:spcPts val="600"/>
              </a:spcBef>
            </a:pPr>
            <a:r>
              <a:rPr lang="zh-CN" altLang="en-US" dirty="0"/>
              <a:t>　　</a:t>
            </a:r>
            <a:r>
              <a:rPr lang="zh-CN" altLang="zh-CN" dirty="0"/>
              <a:t>虚地址包括段号、页号和页内</a:t>
            </a:r>
            <a:r>
              <a:rPr lang="zh-CN" altLang="zh-CN" dirty="0" smtClean="0"/>
              <a:t>地址，</a:t>
            </a:r>
            <a:r>
              <a:rPr lang="zh-CN" altLang="zh-CN" dirty="0"/>
              <a:t>实</a:t>
            </a:r>
            <a:r>
              <a:rPr lang="zh-CN" altLang="zh-CN" dirty="0" smtClean="0"/>
              <a:t>地址只有</a:t>
            </a:r>
            <a:r>
              <a:rPr lang="zh-CN" altLang="zh-CN" dirty="0"/>
              <a:t>页号和页内地址</a:t>
            </a:r>
            <a:r>
              <a:rPr lang="zh-CN" altLang="zh-CN" dirty="0" smtClean="0"/>
              <a:t>。每个</a:t>
            </a:r>
            <a:r>
              <a:rPr lang="zh-CN" altLang="zh-CN" dirty="0"/>
              <a:t>程序有一张段表，每</a:t>
            </a:r>
            <a:r>
              <a:rPr lang="zh-CN" altLang="zh-CN" dirty="0" smtClean="0"/>
              <a:t>段有</a:t>
            </a:r>
            <a:r>
              <a:rPr lang="zh-CN" altLang="zh-CN" dirty="0"/>
              <a:t>一张页表</a:t>
            </a:r>
            <a:r>
              <a:rPr lang="zh-CN" altLang="zh-CN" dirty="0" smtClean="0"/>
              <a:t>，</a:t>
            </a:r>
            <a:r>
              <a:rPr lang="zh-CN" altLang="zh-CN" dirty="0"/>
              <a:t>段页式虚拟存储器分两级查表实现</a:t>
            </a:r>
            <a:r>
              <a:rPr lang="zh-CN" altLang="zh-CN" dirty="0" smtClean="0"/>
              <a:t>虚</a:t>
            </a:r>
            <a:r>
              <a:rPr lang="en-US" altLang="zh-CN" dirty="0" smtClean="0"/>
              <a:t>—</a:t>
            </a:r>
            <a:r>
              <a:rPr lang="zh-CN" altLang="zh-CN" dirty="0" smtClean="0"/>
              <a:t>实</a:t>
            </a:r>
            <a:r>
              <a:rPr lang="zh-CN" altLang="zh-CN" dirty="0"/>
              <a:t>地址转换，以页为单位调进或调出主存，按段来共享与保护程序和数据</a:t>
            </a:r>
            <a:r>
              <a:rPr lang="zh-CN" altLang="zh-CN" dirty="0" smtClean="0"/>
              <a:t>。</a:t>
            </a:r>
            <a:r>
              <a:rPr lang="zh-CN" altLang="en-US" dirty="0" smtClean="0"/>
              <a:t>　　</a:t>
            </a:r>
            <a:endParaRPr lang="zh-CN" altLang="zh-CN" dirty="0"/>
          </a:p>
        </p:txBody>
      </p:sp>
      <p:sp>
        <p:nvSpPr>
          <p:cNvPr id="2" name="标题 1"/>
          <p:cNvSpPr>
            <a:spLocks noGrp="1"/>
          </p:cNvSpPr>
          <p:nvPr>
            <p:ph type="title"/>
          </p:nvPr>
        </p:nvSpPr>
        <p:spPr>
          <a:xfrm>
            <a:off x="540000" y="1188041"/>
            <a:ext cx="4083169" cy="584775"/>
          </a:xfrm>
          <a:noFill/>
        </p:spPr>
        <p:txBody>
          <a:bodyPr vert="horz" wrap="none" lIns="91440" tIns="45720" rIns="91440" bIns="45720" rtlCol="0" anchor="ctr" anchorCtr="0">
            <a:spAutoFit/>
          </a:bodyPr>
          <a:lstStyle/>
          <a:p>
            <a:pPr algn="l"/>
            <a:r>
              <a:rPr lang="en-US" altLang="zh-CN" sz="3200" b="0" spc="0" dirty="0">
                <a:solidFill>
                  <a:schemeClr val="tx1"/>
                </a:solidFill>
                <a:latin typeface="黑体" pitchFamily="49" charset="-122"/>
                <a:ea typeface="黑体" pitchFamily="49" charset="-122"/>
                <a:cs typeface="+mn-cs"/>
              </a:rPr>
              <a:t>3</a:t>
            </a:r>
            <a:r>
              <a:rPr lang="zh-CN" altLang="zh-CN" sz="3200" b="0" spc="0" dirty="0">
                <a:solidFill>
                  <a:schemeClr val="tx1"/>
                </a:solidFill>
                <a:latin typeface="黑体" pitchFamily="49" charset="-122"/>
                <a:ea typeface="黑体" pitchFamily="49" charset="-122"/>
                <a:cs typeface="+mn-cs"/>
              </a:rPr>
              <a:t>．虚拟存储器的分类</a:t>
            </a:r>
            <a:endParaRPr lang="zh-CN" altLang="en-US" sz="3200" b="0" spc="0" dirty="0">
              <a:solidFill>
                <a:schemeClr val="tx1"/>
              </a:solidFill>
              <a:latin typeface="黑体" pitchFamily="49" charset="-122"/>
              <a:ea typeface="黑体" pitchFamily="49" charset="-122"/>
              <a:cs typeface="+mn-cs"/>
            </a:endParaRPr>
          </a:p>
        </p:txBody>
      </p:sp>
      <p:sp>
        <p:nvSpPr>
          <p:cNvPr id="3"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a:t>3.5.4  </a:t>
            </a:r>
            <a:r>
              <a:rPr lang="zh-CN" altLang="zh-CN" dirty="0"/>
              <a:t>虚拟存储器</a:t>
            </a:r>
            <a:endParaRPr lang="zh-CN" altLang="en-US" dirty="0"/>
          </a:p>
        </p:txBody>
      </p:sp>
      <p:sp>
        <p:nvSpPr>
          <p:cNvPr id="11" name="TextBox 10"/>
          <p:cNvSpPr txBox="1"/>
          <p:nvPr/>
        </p:nvSpPr>
        <p:spPr>
          <a:xfrm>
            <a:off x="3175382" y="1700808"/>
            <a:ext cx="3640197" cy="576248"/>
          </a:xfrm>
          <a:prstGeom prst="rect">
            <a:avLst/>
          </a:prstGeom>
          <a:noFill/>
        </p:spPr>
        <p:txBody>
          <a:bodyPr wrap="square" rtlCol="0">
            <a:spAutoFit/>
          </a:bodyPr>
          <a:lstStyle>
            <a:defPPr>
              <a:defRPr lang="zh-CN"/>
            </a:defPPr>
            <a:lvl1pPr>
              <a:lnSpc>
                <a:spcPct val="200000"/>
              </a:lnSpc>
              <a:defRPr sz="2400"/>
            </a:lvl1pPr>
          </a:lstStyle>
          <a:p>
            <a:pPr marL="342900" indent="-432000">
              <a:lnSpc>
                <a:spcPct val="150000"/>
              </a:lnSpc>
              <a:buClr>
                <a:srgbClr val="0070C0"/>
              </a:buClr>
              <a:buFont typeface="Wingdings" pitchFamily="2" charset="2"/>
              <a:buChar char="l"/>
            </a:pPr>
            <a:r>
              <a:rPr lang="zh-CN" altLang="zh-CN" dirty="0"/>
              <a:t>段式虚拟存储器</a:t>
            </a:r>
            <a:endParaRPr lang="zh-CN" altLang="zh-CN" dirty="0">
              <a:latin typeface="Times New Roman" pitchFamily="18" charset="0"/>
              <a:ea typeface="楷体_GB2312"/>
              <a:cs typeface="Times New Roman" pitchFamily="18" charset="0"/>
            </a:endParaRPr>
          </a:p>
        </p:txBody>
      </p:sp>
      <p:sp>
        <p:nvSpPr>
          <p:cNvPr id="12" name="TextBox 11"/>
          <p:cNvSpPr txBox="1"/>
          <p:nvPr/>
        </p:nvSpPr>
        <p:spPr>
          <a:xfrm>
            <a:off x="5943465" y="1700808"/>
            <a:ext cx="3856653" cy="576248"/>
          </a:xfrm>
          <a:prstGeom prst="rect">
            <a:avLst/>
          </a:prstGeom>
          <a:noFill/>
        </p:spPr>
        <p:txBody>
          <a:bodyPr wrap="square" rtlCol="0">
            <a:spAutoFit/>
          </a:bodyPr>
          <a:lstStyle>
            <a:defPPr>
              <a:defRPr lang="zh-CN"/>
            </a:defPPr>
            <a:lvl1pPr>
              <a:lnSpc>
                <a:spcPct val="200000"/>
              </a:lnSpc>
              <a:defRPr sz="2400"/>
            </a:lvl1pPr>
          </a:lstStyle>
          <a:p>
            <a:pPr marL="342900" indent="-432000">
              <a:lnSpc>
                <a:spcPct val="150000"/>
              </a:lnSpc>
              <a:buClr>
                <a:srgbClr val="0070C0"/>
              </a:buClr>
              <a:buFont typeface="Wingdings" pitchFamily="2" charset="2"/>
              <a:buChar char="l"/>
            </a:pPr>
            <a:r>
              <a:rPr lang="zh-CN" altLang="zh-CN" dirty="0" smtClean="0">
                <a:solidFill>
                  <a:srgbClr val="FF0000"/>
                </a:solidFill>
              </a:rPr>
              <a:t>段</a:t>
            </a:r>
            <a:r>
              <a:rPr lang="zh-CN" altLang="en-US" dirty="0" smtClean="0">
                <a:solidFill>
                  <a:srgbClr val="FF0000"/>
                </a:solidFill>
              </a:rPr>
              <a:t>页</a:t>
            </a:r>
            <a:r>
              <a:rPr lang="zh-CN" altLang="zh-CN" dirty="0" smtClean="0">
                <a:solidFill>
                  <a:srgbClr val="FF0000"/>
                </a:solidFill>
              </a:rPr>
              <a:t>式</a:t>
            </a:r>
            <a:r>
              <a:rPr lang="zh-CN" altLang="zh-CN" dirty="0">
                <a:solidFill>
                  <a:srgbClr val="FF0000"/>
                </a:solidFill>
              </a:rPr>
              <a:t>虚拟存储器</a:t>
            </a:r>
            <a:endParaRPr lang="zh-CN" altLang="zh-CN" dirty="0">
              <a:solidFill>
                <a:srgbClr val="FF0000"/>
              </a:solidFill>
              <a:latin typeface="Times New Roman" pitchFamily="18" charset="0"/>
              <a:ea typeface="楷体_GB2312"/>
              <a:cs typeface="Times New Roman" pitchFamily="18" charset="0"/>
            </a:endParaRPr>
          </a:p>
        </p:txBody>
      </p:sp>
      <p:sp>
        <p:nvSpPr>
          <p:cNvPr id="13" name="TextBox 12"/>
          <p:cNvSpPr txBox="1"/>
          <p:nvPr/>
        </p:nvSpPr>
        <p:spPr>
          <a:xfrm>
            <a:off x="367070" y="1700808"/>
            <a:ext cx="3427986" cy="576248"/>
          </a:xfrm>
          <a:prstGeom prst="rect">
            <a:avLst/>
          </a:prstGeom>
          <a:noFill/>
        </p:spPr>
        <p:txBody>
          <a:bodyPr wrap="square" rtlCol="0">
            <a:spAutoFit/>
          </a:bodyPr>
          <a:lstStyle>
            <a:defPPr>
              <a:defRPr lang="zh-CN"/>
            </a:defPPr>
            <a:lvl1pPr>
              <a:lnSpc>
                <a:spcPct val="200000"/>
              </a:lnSpc>
              <a:defRPr sz="2400"/>
            </a:lvl1pPr>
          </a:lstStyle>
          <a:p>
            <a:pPr marL="342900" indent="-432000">
              <a:lnSpc>
                <a:spcPct val="150000"/>
              </a:lnSpc>
              <a:buClr>
                <a:srgbClr val="0070C0"/>
              </a:buClr>
              <a:buFont typeface="Wingdings" pitchFamily="2" charset="2"/>
              <a:buChar char="l"/>
            </a:pPr>
            <a:r>
              <a:rPr lang="zh-CN" altLang="zh-CN" dirty="0"/>
              <a:t>页式虚拟存储器</a:t>
            </a:r>
            <a:endParaRPr lang="zh-CN" altLang="zh-CN" dirty="0">
              <a:latin typeface="Times New Roman" pitchFamily="18" charset="0"/>
              <a:ea typeface="楷体_GB2312"/>
              <a:cs typeface="Times New Roman" pitchFamily="18" charset="0"/>
            </a:endParaRPr>
          </a:p>
        </p:txBody>
      </p:sp>
    </p:spTree>
    <p:extLst>
      <p:ext uri="{BB962C8B-B14F-4D97-AF65-F5344CB8AC3E}">
        <p14:creationId xmlns:p14="http://schemas.microsoft.com/office/powerpoint/2010/main" val="4522479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3.88889E-6 2.31214E-7 L -0.52621 0.16809 " pathEditMode="relative" rAng="0" ptsTypes="AA">
                                      <p:cBhvr>
                                        <p:cTn id="6" dur="2000" spd="-100000" fill="hold"/>
                                        <p:tgtEl>
                                          <p:spTgt spid="12"/>
                                        </p:tgtEl>
                                        <p:attrNameLst>
                                          <p:attrName>ppt_x</p:attrName>
                                          <p:attrName>ppt_y</p:attrName>
                                        </p:attrNameLst>
                                      </p:cBhvr>
                                      <p:rCtr x="-26319" y="8393"/>
                                    </p:animMotion>
                                  </p:childTnLst>
                                </p:cTn>
                              </p:par>
                              <p:par>
                                <p:cTn id="7" presetID="32" presetClass="emph" presetSubtype="0" fill="hold" grpId="1" nodeType="withEffect">
                                  <p:stCondLst>
                                    <p:cond delay="0"/>
                                  </p:stCondLst>
                                  <p:childTnLst>
                                    <p:animRot by="120000">
                                      <p:cBhvr>
                                        <p:cTn id="8" dur="150" fill="hold">
                                          <p:stCondLst>
                                            <p:cond delay="0"/>
                                          </p:stCondLst>
                                        </p:cTn>
                                        <p:tgtEl>
                                          <p:spTgt spid="12"/>
                                        </p:tgtEl>
                                        <p:attrNameLst>
                                          <p:attrName>r</p:attrName>
                                        </p:attrNameLst>
                                      </p:cBhvr>
                                    </p:animRot>
                                    <p:animRot by="-240000">
                                      <p:cBhvr>
                                        <p:cTn id="9" dur="300" fill="hold">
                                          <p:stCondLst>
                                            <p:cond delay="300"/>
                                          </p:stCondLst>
                                        </p:cTn>
                                        <p:tgtEl>
                                          <p:spTgt spid="12"/>
                                        </p:tgtEl>
                                        <p:attrNameLst>
                                          <p:attrName>r</p:attrName>
                                        </p:attrNameLst>
                                      </p:cBhvr>
                                    </p:animRot>
                                    <p:animRot by="240000">
                                      <p:cBhvr>
                                        <p:cTn id="10" dur="300" fill="hold">
                                          <p:stCondLst>
                                            <p:cond delay="600"/>
                                          </p:stCondLst>
                                        </p:cTn>
                                        <p:tgtEl>
                                          <p:spTgt spid="12"/>
                                        </p:tgtEl>
                                        <p:attrNameLst>
                                          <p:attrName>r</p:attrName>
                                        </p:attrNameLst>
                                      </p:cBhvr>
                                    </p:animRot>
                                    <p:animRot by="-240000">
                                      <p:cBhvr>
                                        <p:cTn id="11" dur="300" fill="hold">
                                          <p:stCondLst>
                                            <p:cond delay="900"/>
                                          </p:stCondLst>
                                        </p:cTn>
                                        <p:tgtEl>
                                          <p:spTgt spid="12"/>
                                        </p:tgtEl>
                                        <p:attrNameLst>
                                          <p:attrName>r</p:attrName>
                                        </p:attrNameLst>
                                      </p:cBhvr>
                                    </p:animRot>
                                    <p:animRot by="120000">
                                      <p:cBhvr>
                                        <p:cTn id="12" dur="300" fill="hold">
                                          <p:stCondLst>
                                            <p:cond delay="1200"/>
                                          </p:stCondLst>
                                        </p:cTn>
                                        <p:tgtEl>
                                          <p:spTgt spid="12"/>
                                        </p:tgtEl>
                                        <p:attrNameLst>
                                          <p:attrName>r</p:attrName>
                                        </p:attrNameLst>
                                      </p:cBhvr>
                                    </p:animRot>
                                  </p:childTnLst>
                                </p:cTn>
                              </p:par>
                            </p:childTnLst>
                          </p:cTn>
                        </p:par>
                        <p:par>
                          <p:cTn id="13" fill="hold">
                            <p:stCondLst>
                              <p:cond delay="2000"/>
                            </p:stCondLst>
                            <p:childTnLst>
                              <p:par>
                                <p:cTn id="14" presetID="22" presetClass="entr" presetSubtype="1"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p:bldP spid="12"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4"/>
          <p:cNvSpPr txBox="1">
            <a:spLocks noChangeArrowheads="1"/>
          </p:cNvSpPr>
          <p:nvPr/>
        </p:nvSpPr>
        <p:spPr bwMode="auto">
          <a:xfrm>
            <a:off x="968682" y="1473175"/>
            <a:ext cx="7851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just">
              <a:buFontTx/>
              <a:buNone/>
              <a:defRPr sz="2800">
                <a:solidFill>
                  <a:srgbClr val="004284"/>
                </a:solidFill>
                <a:latin typeface="Times New Roman" pitchFamily="18" charset="0"/>
                <a:ea typeface="隶书" pitchFamily="49" charset="-122"/>
                <a:cs typeface="Times New Roman" pitchFamily="18" charset="0"/>
              </a:defRPr>
            </a:lvl1pPr>
          </a:lstStyle>
          <a:p>
            <a:r>
              <a:rPr lang="en-US" altLang="zh-CN" dirty="0" smtClean="0"/>
              <a:t>1</a:t>
            </a:r>
            <a:r>
              <a:rPr lang="zh-CN" altLang="en-US" dirty="0" smtClean="0"/>
              <a:t>、</a:t>
            </a:r>
            <a:r>
              <a:rPr lang="en-US" altLang="zh-CN" spc="-70" dirty="0" smtClean="0"/>
              <a:t>8086CPU</a:t>
            </a:r>
            <a:r>
              <a:rPr lang="zh-CN" altLang="en-US" spc="-70" dirty="0" smtClean="0"/>
              <a:t>有</a:t>
            </a:r>
            <a:r>
              <a:rPr lang="en-US" altLang="zh-CN" spc="-70" dirty="0" smtClean="0"/>
              <a:t>____</a:t>
            </a:r>
            <a:r>
              <a:rPr lang="zh-CN" altLang="en-US" spc="-70" dirty="0" smtClean="0"/>
              <a:t>根</a:t>
            </a:r>
            <a:r>
              <a:rPr lang="zh-CN" altLang="en-US" spc="-70" dirty="0"/>
              <a:t>地址线</a:t>
            </a:r>
            <a:r>
              <a:rPr lang="zh-CN" altLang="en-US" sz="1800" spc="-70" dirty="0"/>
              <a:t>，</a:t>
            </a:r>
            <a:r>
              <a:rPr lang="zh-CN" altLang="en-US" spc="-70" dirty="0"/>
              <a:t>最大寻址</a:t>
            </a:r>
            <a:r>
              <a:rPr lang="zh-CN" altLang="en-US" spc="-70" dirty="0" smtClean="0"/>
              <a:t>范围</a:t>
            </a:r>
            <a:r>
              <a:rPr lang="en-US" altLang="zh-CN" spc="-70" dirty="0"/>
              <a:t>_</a:t>
            </a:r>
            <a:r>
              <a:rPr lang="en-US" altLang="zh-CN" spc="-70" dirty="0" smtClean="0"/>
              <a:t>__</a:t>
            </a:r>
            <a:r>
              <a:rPr lang="en-US" altLang="zh-CN" spc="-70" dirty="0"/>
              <a:t>MB</a:t>
            </a:r>
          </a:p>
        </p:txBody>
      </p:sp>
      <p:sp>
        <p:nvSpPr>
          <p:cNvPr id="7" name="Text Box 25"/>
          <p:cNvSpPr txBox="1">
            <a:spLocks noChangeArrowheads="1"/>
          </p:cNvSpPr>
          <p:nvPr/>
        </p:nvSpPr>
        <p:spPr bwMode="auto">
          <a:xfrm>
            <a:off x="968682" y="1996534"/>
            <a:ext cx="7851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just">
              <a:buFontTx/>
              <a:buNone/>
              <a:defRPr sz="2800">
                <a:solidFill>
                  <a:srgbClr val="004284"/>
                </a:solidFill>
                <a:latin typeface="Times New Roman" pitchFamily="18" charset="0"/>
                <a:ea typeface="隶书" pitchFamily="49" charset="-122"/>
                <a:cs typeface="Times New Roman" pitchFamily="18" charset="0"/>
              </a:defRPr>
            </a:lvl1pPr>
          </a:lstStyle>
          <a:p>
            <a:r>
              <a:rPr lang="en-US" altLang="zh-CN" dirty="0"/>
              <a:t>2</a:t>
            </a:r>
            <a:r>
              <a:rPr lang="zh-CN" altLang="en-US" dirty="0"/>
              <a:t>、半导体存储器一般分为</a:t>
            </a:r>
            <a:r>
              <a:rPr lang="en-US" altLang="zh-CN" dirty="0"/>
              <a:t>RAM</a:t>
            </a:r>
            <a:r>
              <a:rPr lang="zh-CN" altLang="en-US" dirty="0"/>
              <a:t>和</a:t>
            </a:r>
            <a:r>
              <a:rPr lang="en-US" altLang="zh-CN" dirty="0"/>
              <a:t>______</a:t>
            </a:r>
            <a:r>
              <a:rPr lang="zh-CN" altLang="en-US" dirty="0"/>
              <a:t>两大</a:t>
            </a:r>
            <a:r>
              <a:rPr lang="zh-CN" altLang="en-US" dirty="0" smtClean="0"/>
              <a:t>类</a:t>
            </a:r>
            <a:endParaRPr lang="zh-CN" altLang="en-US" dirty="0"/>
          </a:p>
        </p:txBody>
      </p:sp>
      <p:sp>
        <p:nvSpPr>
          <p:cNvPr id="2" name="标题 1"/>
          <p:cNvSpPr>
            <a:spLocks noGrp="1"/>
          </p:cNvSpPr>
          <p:nvPr>
            <p:ph type="title"/>
          </p:nvPr>
        </p:nvSpPr>
        <p:spPr/>
        <p:txBody>
          <a:bodyPr/>
          <a:lstStyle/>
          <a:p>
            <a:r>
              <a:rPr lang="zh-CN" altLang="en-US" dirty="0" smtClean="0"/>
              <a:t>习题与思考</a:t>
            </a:r>
            <a:endParaRPr lang="zh-CN" altLang="en-US" dirty="0"/>
          </a:p>
        </p:txBody>
      </p:sp>
      <p:sp>
        <p:nvSpPr>
          <p:cNvPr id="4" name="Text Box 12"/>
          <p:cNvSpPr txBox="1">
            <a:spLocks noChangeArrowheads="1"/>
          </p:cNvSpPr>
          <p:nvPr/>
        </p:nvSpPr>
        <p:spPr bwMode="auto">
          <a:xfrm>
            <a:off x="540000" y="1052736"/>
            <a:ext cx="1752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Blip>
                <a:blip r:embed="rId3"/>
              </a:buBlip>
            </a:pPr>
            <a:r>
              <a:rPr lang="en-US" altLang="zh-CN" sz="2800" dirty="0">
                <a:solidFill>
                  <a:srgbClr val="004284"/>
                </a:solidFill>
                <a:latin typeface="Times New Roman" pitchFamily="18" charset="0"/>
                <a:ea typeface="隶书" pitchFamily="49" charset="-122"/>
                <a:cs typeface="Times New Roman" pitchFamily="18" charset="0"/>
              </a:rPr>
              <a:t>  </a:t>
            </a:r>
            <a:r>
              <a:rPr lang="zh-CN" altLang="en-US" sz="2800" dirty="0">
                <a:solidFill>
                  <a:srgbClr val="004284"/>
                </a:solidFill>
                <a:latin typeface="Times New Roman" pitchFamily="18" charset="0"/>
                <a:ea typeface="隶书" pitchFamily="49" charset="-122"/>
                <a:cs typeface="Times New Roman" pitchFamily="18" charset="0"/>
              </a:rPr>
              <a:t>填空</a:t>
            </a:r>
          </a:p>
        </p:txBody>
      </p:sp>
      <p:sp>
        <p:nvSpPr>
          <p:cNvPr id="24" name="椭圆 23">
            <a:hlinkClick r:id="" action="ppaction://noaction" highlightClick="1"/>
            <a:hlinkHover r:id="" action="ppaction://noaction" highlightClick="1"/>
          </p:cNvPr>
          <p:cNvSpPr/>
          <p:nvPr/>
        </p:nvSpPr>
        <p:spPr>
          <a:xfrm>
            <a:off x="287584" y="1603722"/>
            <a:ext cx="540000" cy="288000"/>
          </a:xfrm>
          <a:prstGeom prst="ellipse">
            <a:avLst/>
          </a:prstGeom>
          <a:solidFill>
            <a:srgbClr val="DFF7C0"/>
          </a:solidFill>
          <a:ln w="9525">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00B050"/>
                </a:solidFill>
                <a:latin typeface="黑体" pitchFamily="49" charset="-122"/>
                <a:ea typeface="黑体" pitchFamily="49" charset="-122"/>
              </a:rPr>
              <a:t>答案</a:t>
            </a:r>
            <a:endParaRPr lang="zh-CN" altLang="en-US" sz="1200" b="1" dirty="0">
              <a:solidFill>
                <a:srgbClr val="00B050"/>
              </a:solidFill>
              <a:latin typeface="黑体" pitchFamily="49" charset="-122"/>
              <a:ea typeface="黑体" pitchFamily="49" charset="-122"/>
            </a:endParaRPr>
          </a:p>
        </p:txBody>
      </p:sp>
      <p:sp>
        <p:nvSpPr>
          <p:cNvPr id="31" name="椭圆 30">
            <a:hlinkClick r:id="" action="ppaction://noaction" highlightClick="1"/>
            <a:hlinkHover r:id="" action="ppaction://noaction" highlightClick="1"/>
          </p:cNvPr>
          <p:cNvSpPr/>
          <p:nvPr/>
        </p:nvSpPr>
        <p:spPr>
          <a:xfrm>
            <a:off x="282018" y="2639833"/>
            <a:ext cx="540000" cy="288000"/>
          </a:xfrm>
          <a:prstGeom prst="ellipse">
            <a:avLst/>
          </a:prstGeom>
          <a:solidFill>
            <a:srgbClr val="DFF7C0"/>
          </a:solidFill>
          <a:ln w="9525">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00B050"/>
                </a:solidFill>
                <a:latin typeface="黑体" pitchFamily="49" charset="-122"/>
                <a:ea typeface="黑体" pitchFamily="49" charset="-122"/>
              </a:rPr>
              <a:t>答案</a:t>
            </a:r>
            <a:endParaRPr lang="zh-CN" altLang="en-US" sz="1200" b="1" dirty="0">
              <a:solidFill>
                <a:srgbClr val="00B050"/>
              </a:solidFill>
              <a:latin typeface="黑体" pitchFamily="49" charset="-122"/>
              <a:ea typeface="黑体" pitchFamily="49" charset="-122"/>
            </a:endParaRPr>
          </a:p>
        </p:txBody>
      </p:sp>
      <p:sp>
        <p:nvSpPr>
          <p:cNvPr id="37" name="椭圆 36">
            <a:hlinkClick r:id="" action="ppaction://noaction" highlightClick="1"/>
            <a:hlinkHover r:id="" action="ppaction://noaction" highlightClick="1"/>
          </p:cNvPr>
          <p:cNvSpPr/>
          <p:nvPr/>
        </p:nvSpPr>
        <p:spPr>
          <a:xfrm>
            <a:off x="282018" y="4019397"/>
            <a:ext cx="540000" cy="288000"/>
          </a:xfrm>
          <a:prstGeom prst="ellipse">
            <a:avLst/>
          </a:prstGeom>
          <a:solidFill>
            <a:srgbClr val="DFF7C0"/>
          </a:solidFill>
          <a:ln w="9525">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00B050"/>
                </a:solidFill>
                <a:latin typeface="黑体" pitchFamily="49" charset="-122"/>
                <a:ea typeface="黑体" pitchFamily="49" charset="-122"/>
              </a:rPr>
              <a:t>答案</a:t>
            </a:r>
            <a:endParaRPr lang="zh-CN" altLang="en-US" sz="1200" b="1" dirty="0">
              <a:solidFill>
                <a:srgbClr val="00B050"/>
              </a:solidFill>
              <a:latin typeface="黑体" pitchFamily="49" charset="-122"/>
              <a:ea typeface="黑体" pitchFamily="49" charset="-122"/>
            </a:endParaRPr>
          </a:p>
        </p:txBody>
      </p:sp>
      <p:sp>
        <p:nvSpPr>
          <p:cNvPr id="29" name="Text Box 1034"/>
          <p:cNvSpPr txBox="1">
            <a:spLocks noChangeArrowheads="1"/>
          </p:cNvSpPr>
          <p:nvPr/>
        </p:nvSpPr>
        <p:spPr bwMode="auto">
          <a:xfrm>
            <a:off x="3145287" y="1497529"/>
            <a:ext cx="914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ctr">
              <a:spcBef>
                <a:spcPct val="50000"/>
              </a:spcBef>
              <a:buFontTx/>
              <a:buNone/>
              <a:defRPr sz="2800">
                <a:solidFill>
                  <a:srgbClr val="FF0000"/>
                </a:solidFill>
                <a:latin typeface="Times New Roman" pitchFamily="18" charset="0"/>
                <a:cs typeface="Times New Roman" pitchFamily="18" charset="0"/>
              </a:defRPr>
            </a:lvl1pPr>
          </a:lstStyle>
          <a:p>
            <a:r>
              <a:rPr lang="en-US" altLang="zh-CN" dirty="0"/>
              <a:t>20</a:t>
            </a:r>
          </a:p>
        </p:txBody>
      </p:sp>
      <p:sp>
        <p:nvSpPr>
          <p:cNvPr id="30" name="Text Box 1035"/>
          <p:cNvSpPr txBox="1">
            <a:spLocks noChangeArrowheads="1"/>
          </p:cNvSpPr>
          <p:nvPr/>
        </p:nvSpPr>
        <p:spPr bwMode="auto">
          <a:xfrm>
            <a:off x="6183814" y="2023428"/>
            <a:ext cx="1295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ctr">
              <a:spcBef>
                <a:spcPct val="50000"/>
              </a:spcBef>
              <a:buFontTx/>
              <a:buNone/>
              <a:defRPr sz="2800">
                <a:solidFill>
                  <a:srgbClr val="FF0000"/>
                </a:solidFill>
                <a:latin typeface="Times New Roman" pitchFamily="18" charset="0"/>
                <a:cs typeface="Times New Roman" pitchFamily="18" charset="0"/>
              </a:defRPr>
            </a:lvl1pPr>
          </a:lstStyle>
          <a:p>
            <a:r>
              <a:rPr lang="en-US" altLang="zh-CN" dirty="0"/>
              <a:t>ROM</a:t>
            </a:r>
          </a:p>
        </p:txBody>
      </p:sp>
      <p:sp>
        <p:nvSpPr>
          <p:cNvPr id="38" name="Text Box 1038"/>
          <p:cNvSpPr txBox="1">
            <a:spLocks noChangeArrowheads="1"/>
          </p:cNvSpPr>
          <p:nvPr/>
        </p:nvSpPr>
        <p:spPr bwMode="auto">
          <a:xfrm>
            <a:off x="7677423" y="1493422"/>
            <a:ext cx="457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ctr">
              <a:spcBef>
                <a:spcPct val="50000"/>
              </a:spcBef>
              <a:buFontTx/>
              <a:buNone/>
              <a:defRPr sz="2800">
                <a:solidFill>
                  <a:srgbClr val="FF0000"/>
                </a:solidFill>
                <a:latin typeface="Times New Roman" pitchFamily="18" charset="0"/>
                <a:cs typeface="Times New Roman" pitchFamily="18" charset="0"/>
              </a:defRPr>
            </a:lvl1pPr>
          </a:lstStyle>
          <a:p>
            <a:r>
              <a:rPr lang="en-US" altLang="zh-CN" dirty="0"/>
              <a:t>1</a:t>
            </a:r>
          </a:p>
        </p:txBody>
      </p:sp>
      <p:sp>
        <p:nvSpPr>
          <p:cNvPr id="39" name="Text Box 25"/>
          <p:cNvSpPr txBox="1">
            <a:spLocks noChangeArrowheads="1"/>
          </p:cNvSpPr>
          <p:nvPr/>
        </p:nvSpPr>
        <p:spPr bwMode="auto">
          <a:xfrm>
            <a:off x="968682" y="2521767"/>
            <a:ext cx="78516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just">
              <a:buFontTx/>
              <a:buNone/>
              <a:defRPr sz="2800">
                <a:solidFill>
                  <a:srgbClr val="004284"/>
                </a:solidFill>
                <a:latin typeface="Times New Roman" pitchFamily="18" charset="0"/>
                <a:ea typeface="隶书" pitchFamily="49" charset="-122"/>
                <a:cs typeface="Times New Roman" pitchFamily="18" charset="0"/>
              </a:defRPr>
            </a:lvl1pPr>
          </a:lstStyle>
          <a:p>
            <a:r>
              <a:rPr lang="en-US" altLang="zh-CN" dirty="0" smtClean="0"/>
              <a:t>3</a:t>
            </a:r>
            <a:r>
              <a:rPr lang="zh-CN" altLang="en-US" dirty="0" smtClean="0"/>
              <a:t>、</a:t>
            </a:r>
            <a:r>
              <a:rPr lang="zh-CN" altLang="en-US" dirty="0"/>
              <a:t>用</a:t>
            </a:r>
            <a:r>
              <a:rPr lang="en-US" altLang="zh-CN" dirty="0"/>
              <a:t>2114</a:t>
            </a:r>
            <a:r>
              <a:rPr lang="zh-CN" altLang="en-US" dirty="0"/>
              <a:t>（</a:t>
            </a:r>
            <a:r>
              <a:rPr lang="en-US" altLang="zh-CN" dirty="0"/>
              <a:t>1K×4</a:t>
            </a:r>
            <a:r>
              <a:rPr lang="zh-CN" altLang="en-US" dirty="0"/>
              <a:t>位）存储器芯片组成</a:t>
            </a:r>
            <a:r>
              <a:rPr lang="en-US" altLang="zh-CN" dirty="0"/>
              <a:t>2K×8</a:t>
            </a:r>
            <a:r>
              <a:rPr lang="zh-CN" altLang="en-US" dirty="0"/>
              <a:t>位的内存储器，需要</a:t>
            </a:r>
            <a:r>
              <a:rPr lang="en-US" altLang="zh-CN" dirty="0" smtClean="0"/>
              <a:t>_</a:t>
            </a:r>
            <a:r>
              <a:rPr lang="en-US" altLang="zh-CN" dirty="0"/>
              <a:t>_</a:t>
            </a:r>
            <a:r>
              <a:rPr lang="en-US" altLang="zh-CN" dirty="0" smtClean="0"/>
              <a:t>_</a:t>
            </a:r>
            <a:r>
              <a:rPr lang="zh-CN" altLang="en-US" dirty="0"/>
              <a:t>片</a:t>
            </a:r>
            <a:r>
              <a:rPr lang="en-US" altLang="zh-CN" dirty="0"/>
              <a:t>2114</a:t>
            </a:r>
            <a:r>
              <a:rPr lang="zh-CN" altLang="en-US" dirty="0"/>
              <a:t>芯片。若从</a:t>
            </a:r>
            <a:r>
              <a:rPr lang="en-US" altLang="zh-CN" dirty="0"/>
              <a:t>2000H</a:t>
            </a:r>
            <a:r>
              <a:rPr lang="zh-CN" altLang="en-US" dirty="0"/>
              <a:t>起始地址，则末地址为</a:t>
            </a:r>
            <a:r>
              <a:rPr lang="en-US" altLang="zh-CN" dirty="0"/>
              <a:t>______</a:t>
            </a:r>
            <a:endParaRPr lang="zh-CN" altLang="en-US" dirty="0"/>
          </a:p>
        </p:txBody>
      </p:sp>
      <p:sp>
        <p:nvSpPr>
          <p:cNvPr id="40" name="Text Box 25"/>
          <p:cNvSpPr txBox="1">
            <a:spLocks noChangeArrowheads="1"/>
          </p:cNvSpPr>
          <p:nvPr/>
        </p:nvSpPr>
        <p:spPr bwMode="auto">
          <a:xfrm>
            <a:off x="968682" y="3896797"/>
            <a:ext cx="78516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just">
              <a:buFontTx/>
              <a:buNone/>
              <a:defRPr sz="2800">
                <a:solidFill>
                  <a:srgbClr val="004284"/>
                </a:solidFill>
                <a:latin typeface="Times New Roman" pitchFamily="18" charset="0"/>
                <a:ea typeface="隶书" pitchFamily="49" charset="-122"/>
                <a:cs typeface="Times New Roman" pitchFamily="18" charset="0"/>
              </a:defRPr>
            </a:lvl1pPr>
          </a:lstStyle>
          <a:p>
            <a:r>
              <a:rPr lang="en-US" altLang="zh-CN" dirty="0" smtClean="0"/>
              <a:t>4</a:t>
            </a:r>
            <a:r>
              <a:rPr lang="zh-CN" altLang="en-US" dirty="0" smtClean="0"/>
              <a:t>、</a:t>
            </a:r>
            <a:r>
              <a:rPr lang="zh-CN" altLang="en-US" dirty="0"/>
              <a:t>高档微机</a:t>
            </a:r>
            <a:r>
              <a:rPr lang="en-US" altLang="zh-CN" dirty="0"/>
              <a:t>CPU</a:t>
            </a:r>
            <a:r>
              <a:rPr lang="zh-CN" altLang="zh-CN" dirty="0"/>
              <a:t>内部</a:t>
            </a:r>
            <a:r>
              <a:rPr lang="en-US" altLang="zh-CN" dirty="0"/>
              <a:t>L1-Cache</a:t>
            </a:r>
            <a:r>
              <a:rPr lang="zh-CN" altLang="zh-CN" dirty="0"/>
              <a:t>分为</a:t>
            </a:r>
            <a:r>
              <a:rPr lang="en-US" altLang="zh-CN" dirty="0"/>
              <a:t>_____Cache</a:t>
            </a:r>
            <a:r>
              <a:rPr lang="zh-CN" altLang="zh-CN" dirty="0" smtClean="0"/>
              <a:t>和</a:t>
            </a:r>
            <a:r>
              <a:rPr lang="en-US" altLang="zh-CN" dirty="0" smtClean="0"/>
              <a:t>_____Cache</a:t>
            </a:r>
            <a:r>
              <a:rPr lang="zh-CN" altLang="zh-CN" dirty="0"/>
              <a:t>，从而减少了指令与数据存取的</a:t>
            </a:r>
            <a:r>
              <a:rPr lang="zh-CN" altLang="zh-CN" dirty="0" smtClean="0"/>
              <a:t>冲突</a:t>
            </a:r>
            <a:endParaRPr lang="en-US" altLang="zh-CN" dirty="0"/>
          </a:p>
        </p:txBody>
      </p:sp>
      <p:sp>
        <p:nvSpPr>
          <p:cNvPr id="41" name="Text Box 1040"/>
          <p:cNvSpPr txBox="1">
            <a:spLocks noChangeArrowheads="1"/>
          </p:cNvSpPr>
          <p:nvPr/>
        </p:nvSpPr>
        <p:spPr bwMode="auto">
          <a:xfrm>
            <a:off x="3874643" y="2972979"/>
            <a:ext cx="67945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ctr">
              <a:spcBef>
                <a:spcPct val="50000"/>
              </a:spcBef>
              <a:buFontTx/>
              <a:buNone/>
              <a:defRPr sz="2800">
                <a:solidFill>
                  <a:srgbClr val="FF0000"/>
                </a:solidFill>
                <a:latin typeface="Times New Roman" pitchFamily="18" charset="0"/>
                <a:cs typeface="Times New Roman" pitchFamily="18" charset="0"/>
              </a:defRPr>
            </a:lvl1pPr>
          </a:lstStyle>
          <a:p>
            <a:r>
              <a:rPr lang="en-US" altLang="zh-CN" dirty="0"/>
              <a:t>4</a:t>
            </a:r>
          </a:p>
        </p:txBody>
      </p:sp>
      <p:sp>
        <p:nvSpPr>
          <p:cNvPr id="42" name="Text Box 1042"/>
          <p:cNvSpPr txBox="1">
            <a:spLocks noChangeArrowheads="1"/>
          </p:cNvSpPr>
          <p:nvPr/>
        </p:nvSpPr>
        <p:spPr bwMode="auto">
          <a:xfrm>
            <a:off x="4056112" y="3405027"/>
            <a:ext cx="152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ctr">
              <a:spcBef>
                <a:spcPct val="50000"/>
              </a:spcBef>
              <a:buFontTx/>
              <a:buNone/>
              <a:defRPr sz="2800">
                <a:solidFill>
                  <a:srgbClr val="FF0000"/>
                </a:solidFill>
                <a:latin typeface="Times New Roman" pitchFamily="18" charset="0"/>
                <a:cs typeface="Times New Roman" pitchFamily="18" charset="0"/>
              </a:defRPr>
            </a:lvl1pPr>
          </a:lstStyle>
          <a:p>
            <a:r>
              <a:rPr lang="en-US" altLang="zh-CN" dirty="0"/>
              <a:t>27FFH</a:t>
            </a:r>
          </a:p>
        </p:txBody>
      </p:sp>
      <p:sp>
        <p:nvSpPr>
          <p:cNvPr id="43" name="Text Box 1042"/>
          <p:cNvSpPr txBox="1">
            <a:spLocks noChangeArrowheads="1"/>
          </p:cNvSpPr>
          <p:nvPr/>
        </p:nvSpPr>
        <p:spPr bwMode="auto">
          <a:xfrm>
            <a:off x="6247884" y="3871983"/>
            <a:ext cx="152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ctr">
              <a:spcBef>
                <a:spcPct val="50000"/>
              </a:spcBef>
              <a:buFontTx/>
              <a:buNone/>
              <a:defRPr sz="2800">
                <a:solidFill>
                  <a:srgbClr val="FF0000"/>
                </a:solidFill>
                <a:latin typeface="Times New Roman" pitchFamily="18" charset="0"/>
                <a:cs typeface="Times New Roman" pitchFamily="18" charset="0"/>
              </a:defRPr>
            </a:lvl1pPr>
          </a:lstStyle>
          <a:p>
            <a:r>
              <a:rPr lang="zh-CN" altLang="en-US" dirty="0" smtClean="0"/>
              <a:t>指令</a:t>
            </a:r>
            <a:endParaRPr lang="en-US" altLang="zh-CN" dirty="0"/>
          </a:p>
        </p:txBody>
      </p:sp>
      <p:sp>
        <p:nvSpPr>
          <p:cNvPr id="44" name="Text Box 1031"/>
          <p:cNvSpPr txBox="1">
            <a:spLocks noChangeArrowheads="1"/>
          </p:cNvSpPr>
          <p:nvPr/>
        </p:nvSpPr>
        <p:spPr bwMode="auto">
          <a:xfrm>
            <a:off x="609600" y="5326091"/>
            <a:ext cx="6477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buFontTx/>
              <a:buBlip>
                <a:blip r:embed="rId3"/>
              </a:buBlip>
              <a:defRPr sz="2800">
                <a:solidFill>
                  <a:srgbClr val="004284"/>
                </a:solidFill>
                <a:latin typeface="Times New Roman" pitchFamily="18" charset="0"/>
                <a:ea typeface="隶书" pitchFamily="49" charset="-122"/>
                <a:cs typeface="Times New Roman" pitchFamily="18" charset="0"/>
              </a:defRPr>
            </a:lvl1pPr>
          </a:lstStyle>
          <a:p>
            <a:r>
              <a:rPr lang="en-US" altLang="zh-CN" dirty="0" smtClean="0"/>
              <a:t> </a:t>
            </a:r>
            <a:r>
              <a:rPr lang="zh-CN" altLang="en-US" dirty="0"/>
              <a:t>动态存储器为什么必须</a:t>
            </a:r>
            <a:r>
              <a:rPr lang="zh-CN" altLang="en-US" dirty="0" smtClean="0"/>
              <a:t>定时刷新</a:t>
            </a:r>
            <a:r>
              <a:rPr lang="zh-CN" altLang="en-US" dirty="0"/>
              <a:t>？</a:t>
            </a:r>
          </a:p>
        </p:txBody>
      </p:sp>
      <p:sp>
        <p:nvSpPr>
          <p:cNvPr id="45" name="Text Box 1036"/>
          <p:cNvSpPr txBox="1">
            <a:spLocks noChangeArrowheads="1"/>
          </p:cNvSpPr>
          <p:nvPr/>
        </p:nvSpPr>
        <p:spPr bwMode="auto">
          <a:xfrm>
            <a:off x="609600" y="4866082"/>
            <a:ext cx="6553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buFontTx/>
              <a:buBlip>
                <a:blip r:embed="rId3"/>
              </a:buBlip>
              <a:defRPr sz="2800">
                <a:solidFill>
                  <a:srgbClr val="004284"/>
                </a:solidFill>
                <a:latin typeface="Times New Roman" pitchFamily="18" charset="0"/>
                <a:ea typeface="隶书" pitchFamily="49" charset="-122"/>
                <a:cs typeface="Times New Roman" pitchFamily="18" charset="0"/>
              </a:defRPr>
            </a:lvl1pPr>
          </a:lstStyle>
          <a:p>
            <a:r>
              <a:rPr lang="en-US" altLang="zh-CN" dirty="0"/>
              <a:t> </a:t>
            </a:r>
            <a:r>
              <a:rPr lang="zh-CN" altLang="en-US" dirty="0"/>
              <a:t>存储器有</a:t>
            </a:r>
            <a:r>
              <a:rPr lang="zh-CN" altLang="en-US" dirty="0" smtClean="0"/>
              <a:t>哪两个重要</a:t>
            </a:r>
            <a:r>
              <a:rPr lang="zh-CN" altLang="en-US" dirty="0"/>
              <a:t>性能指标？</a:t>
            </a:r>
          </a:p>
        </p:txBody>
      </p:sp>
      <p:sp>
        <p:nvSpPr>
          <p:cNvPr id="46" name="Text Box 1046"/>
          <p:cNvSpPr txBox="1">
            <a:spLocks noChangeArrowheads="1"/>
          </p:cNvSpPr>
          <p:nvPr/>
        </p:nvSpPr>
        <p:spPr bwMode="auto">
          <a:xfrm>
            <a:off x="609600" y="5786100"/>
            <a:ext cx="8534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buFontTx/>
              <a:buBlip>
                <a:blip r:embed="rId3"/>
              </a:buBlip>
              <a:defRPr sz="2800">
                <a:solidFill>
                  <a:srgbClr val="004284"/>
                </a:solidFill>
                <a:latin typeface="Times New Roman" pitchFamily="18" charset="0"/>
                <a:ea typeface="隶书" pitchFamily="49" charset="-122"/>
                <a:cs typeface="Times New Roman" pitchFamily="18" charset="0"/>
              </a:defRPr>
            </a:lvl1pPr>
          </a:lstStyle>
          <a:p>
            <a:r>
              <a:rPr lang="en-US" altLang="zh-CN" dirty="0"/>
              <a:t> </a:t>
            </a:r>
            <a:r>
              <a:rPr lang="zh-CN" altLang="en-US" dirty="0"/>
              <a:t>虚拟存储器与</a:t>
            </a:r>
            <a:r>
              <a:rPr lang="en-US" altLang="zh-CN" dirty="0"/>
              <a:t>Cache</a:t>
            </a:r>
            <a:r>
              <a:rPr lang="zh-CN" altLang="en-US" dirty="0"/>
              <a:t>的区别主要表现在哪几方面？</a:t>
            </a:r>
          </a:p>
        </p:txBody>
      </p:sp>
      <p:sp>
        <p:nvSpPr>
          <p:cNvPr id="27" name="矩形 26"/>
          <p:cNvSpPr/>
          <p:nvPr/>
        </p:nvSpPr>
        <p:spPr>
          <a:xfrm>
            <a:off x="7693447" y="1540000"/>
            <a:ext cx="360000" cy="3816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5" name="矩形 24"/>
          <p:cNvSpPr/>
          <p:nvPr/>
        </p:nvSpPr>
        <p:spPr>
          <a:xfrm>
            <a:off x="3335246" y="1540000"/>
            <a:ext cx="540000" cy="3816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2" name="矩形 31"/>
          <p:cNvSpPr/>
          <p:nvPr/>
        </p:nvSpPr>
        <p:spPr>
          <a:xfrm>
            <a:off x="4248400" y="3428019"/>
            <a:ext cx="1080000" cy="382161"/>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3" name="矩形 32"/>
          <p:cNvSpPr/>
          <p:nvPr/>
        </p:nvSpPr>
        <p:spPr>
          <a:xfrm>
            <a:off x="3973471" y="3004754"/>
            <a:ext cx="504000" cy="396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4" name="矩形 33"/>
          <p:cNvSpPr/>
          <p:nvPr/>
        </p:nvSpPr>
        <p:spPr>
          <a:xfrm>
            <a:off x="6626496" y="3959729"/>
            <a:ext cx="792000" cy="396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7" name="Text Box 1035"/>
          <p:cNvSpPr txBox="1">
            <a:spLocks noChangeArrowheads="1"/>
          </p:cNvSpPr>
          <p:nvPr/>
        </p:nvSpPr>
        <p:spPr bwMode="auto">
          <a:xfrm>
            <a:off x="873442" y="4300768"/>
            <a:ext cx="1295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ctr">
              <a:spcBef>
                <a:spcPct val="50000"/>
              </a:spcBef>
              <a:buFontTx/>
              <a:buNone/>
              <a:defRPr sz="2800">
                <a:solidFill>
                  <a:srgbClr val="FF0000"/>
                </a:solidFill>
                <a:latin typeface="Times New Roman" pitchFamily="18" charset="0"/>
                <a:cs typeface="Times New Roman" pitchFamily="18" charset="0"/>
              </a:defRPr>
            </a:lvl1pPr>
          </a:lstStyle>
          <a:p>
            <a:r>
              <a:rPr lang="zh-CN" altLang="en-US" dirty="0" smtClean="0"/>
              <a:t>数据</a:t>
            </a:r>
            <a:endParaRPr lang="en-US" altLang="zh-CN" dirty="0"/>
          </a:p>
        </p:txBody>
      </p:sp>
      <p:sp>
        <p:nvSpPr>
          <p:cNvPr id="35" name="矩形 34"/>
          <p:cNvSpPr/>
          <p:nvPr/>
        </p:nvSpPr>
        <p:spPr>
          <a:xfrm>
            <a:off x="1115616" y="4378493"/>
            <a:ext cx="792000" cy="396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8" name="椭圆 47">
            <a:hlinkClick r:id="" action="ppaction://noaction" highlightClick="1"/>
            <a:hlinkHover r:id="" action="ppaction://noaction" highlightClick="1"/>
          </p:cNvPr>
          <p:cNvSpPr/>
          <p:nvPr/>
        </p:nvSpPr>
        <p:spPr>
          <a:xfrm>
            <a:off x="287584" y="2113688"/>
            <a:ext cx="540000" cy="288000"/>
          </a:xfrm>
          <a:prstGeom prst="ellipse">
            <a:avLst/>
          </a:prstGeom>
          <a:solidFill>
            <a:srgbClr val="DFF7C0"/>
          </a:solidFill>
          <a:ln w="9525">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00B050"/>
                </a:solidFill>
                <a:latin typeface="黑体" pitchFamily="49" charset="-122"/>
                <a:ea typeface="黑体" pitchFamily="49" charset="-122"/>
              </a:rPr>
              <a:t>答案</a:t>
            </a:r>
            <a:endParaRPr lang="zh-CN" altLang="en-US" sz="1200" b="1" dirty="0">
              <a:solidFill>
                <a:srgbClr val="00B050"/>
              </a:solidFill>
              <a:latin typeface="黑体" pitchFamily="49" charset="-122"/>
              <a:ea typeface="黑体" pitchFamily="49" charset="-122"/>
            </a:endParaRPr>
          </a:p>
        </p:txBody>
      </p:sp>
      <p:sp>
        <p:nvSpPr>
          <p:cNvPr id="36" name="矩形 35"/>
          <p:cNvSpPr/>
          <p:nvPr/>
        </p:nvSpPr>
        <p:spPr>
          <a:xfrm>
            <a:off x="6392708" y="2050322"/>
            <a:ext cx="900000" cy="396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19025684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9" presetClass="emph" presetSubtype="0" grpId="0" nodeType="clickEffect">
                                  <p:stCondLst>
                                    <p:cond delay="0"/>
                                  </p:stCondLst>
                                  <p:childTnLst>
                                    <p:set>
                                      <p:cBhvr rctx="PPT">
                                        <p:cTn id="6" dur="3000"/>
                                        <p:tgtEl>
                                          <p:spTgt spid="27"/>
                                        </p:tgtEl>
                                        <p:attrNameLst>
                                          <p:attrName>style.opacity</p:attrName>
                                        </p:attrNameLst>
                                      </p:cBhvr>
                                      <p:to>
                                        <p:strVal val="0"/>
                                      </p:to>
                                    </p:set>
                                    <p:animEffect filter="image" prLst="opacity: 0">
                                      <p:cBhvr rctx="IE">
                                        <p:cTn id="7" dur="3000"/>
                                        <p:tgtEl>
                                          <p:spTgt spid="27"/>
                                        </p:tgtEl>
                                      </p:cBhvr>
                                    </p:animEffect>
                                  </p:childTnLst>
                                </p:cTn>
                              </p:par>
                            </p:childTnLst>
                          </p:cTn>
                        </p:par>
                      </p:childTnLst>
                    </p:cTn>
                  </p:par>
                </p:childTnLst>
              </p:cTn>
              <p:nextCondLst>
                <p:cond evt="onClick" delay="0">
                  <p:tgtEl>
                    <p:spTgt spid="27"/>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9" presetClass="emph" presetSubtype="0" grpId="0" nodeType="clickEffect">
                                  <p:stCondLst>
                                    <p:cond delay="0"/>
                                  </p:stCondLst>
                                  <p:childTnLst>
                                    <p:set>
                                      <p:cBhvr rctx="PPT">
                                        <p:cTn id="12" dur="3000"/>
                                        <p:tgtEl>
                                          <p:spTgt spid="25"/>
                                        </p:tgtEl>
                                        <p:attrNameLst>
                                          <p:attrName>style.opacity</p:attrName>
                                        </p:attrNameLst>
                                      </p:cBhvr>
                                      <p:to>
                                        <p:strVal val="0"/>
                                      </p:to>
                                    </p:set>
                                    <p:animEffect filter="image" prLst="opacity: 0">
                                      <p:cBhvr rctx="IE">
                                        <p:cTn id="13" dur="3000"/>
                                        <p:tgtEl>
                                          <p:spTgt spid="25"/>
                                        </p:tgtEl>
                                      </p:cBhvr>
                                    </p:animEffect>
                                  </p:childTnLst>
                                </p:cTn>
                              </p:par>
                            </p:childTnLst>
                          </p:cTn>
                        </p:par>
                      </p:childTnLst>
                    </p:cTn>
                  </p:par>
                </p:childTnLst>
              </p:cTn>
              <p:nextCondLst>
                <p:cond evt="onClick" delay="0">
                  <p:tgtEl>
                    <p:spTgt spid="25"/>
                  </p:tgtEl>
                </p:cond>
              </p:nextCondLst>
            </p:seq>
            <p:seq concurrent="1" nextAc="seek">
              <p:cTn id="14" restart="whenNotActive" fill="hold" evtFilter="cancelBubble" nodeType="interactiveSeq">
                <p:stCondLst>
                  <p:cond evt="onClick" delay="0">
                    <p:tgtEl>
                      <p:spTgt spid="24"/>
                    </p:tgtEl>
                  </p:cond>
                </p:stCondLst>
                <p:endSync evt="end" delay="0">
                  <p:rtn val="all"/>
                </p:endSync>
                <p:childTnLst>
                  <p:par>
                    <p:cTn id="15" fill="hold">
                      <p:stCondLst>
                        <p:cond delay="0"/>
                      </p:stCondLst>
                      <p:childTnLst>
                        <p:par>
                          <p:cTn id="16" fill="hold">
                            <p:stCondLst>
                              <p:cond delay="0"/>
                            </p:stCondLst>
                            <p:childTnLst>
                              <p:par>
                                <p:cTn id="17" presetID="9" presetClass="emph" presetSubtype="0" grpId="1" nodeType="clickEffect">
                                  <p:stCondLst>
                                    <p:cond delay="0"/>
                                  </p:stCondLst>
                                  <p:childTnLst>
                                    <p:set>
                                      <p:cBhvr rctx="PPT">
                                        <p:cTn id="18" dur="indefinite"/>
                                        <p:tgtEl>
                                          <p:spTgt spid="27"/>
                                        </p:tgtEl>
                                        <p:attrNameLst>
                                          <p:attrName>style.opacity</p:attrName>
                                        </p:attrNameLst>
                                      </p:cBhvr>
                                      <p:to>
                                        <p:strVal val="0.25"/>
                                      </p:to>
                                    </p:set>
                                    <p:animEffect filter="image" prLst="opacity: 0.25">
                                      <p:cBhvr rctx="IE">
                                        <p:cTn id="19" dur="indefinite"/>
                                        <p:tgtEl>
                                          <p:spTgt spid="27"/>
                                        </p:tgtEl>
                                      </p:cBhvr>
                                    </p:animEffect>
                                  </p:childTnLst>
                                </p:cTn>
                              </p:par>
                              <p:par>
                                <p:cTn id="20" presetID="9" presetClass="emph" presetSubtype="0" grpId="1" nodeType="withEffect">
                                  <p:stCondLst>
                                    <p:cond delay="0"/>
                                  </p:stCondLst>
                                  <p:childTnLst>
                                    <p:set>
                                      <p:cBhvr rctx="PPT">
                                        <p:cTn id="21" dur="indefinite"/>
                                        <p:tgtEl>
                                          <p:spTgt spid="25"/>
                                        </p:tgtEl>
                                        <p:attrNameLst>
                                          <p:attrName>style.opacity</p:attrName>
                                        </p:attrNameLst>
                                      </p:cBhvr>
                                      <p:to>
                                        <p:strVal val="0.25"/>
                                      </p:to>
                                    </p:set>
                                    <p:animEffect filter="image" prLst="opacity: 0.25">
                                      <p:cBhvr rctx="IE">
                                        <p:cTn id="22" dur="indefinite"/>
                                        <p:tgtEl>
                                          <p:spTgt spid="25"/>
                                        </p:tgtEl>
                                      </p:cBhvr>
                                    </p:animEffect>
                                  </p:childTnLst>
                                </p:cTn>
                              </p:par>
                            </p:childTnLst>
                          </p:cTn>
                        </p:par>
                      </p:childTnLst>
                    </p:cTn>
                  </p:par>
                </p:childTnLst>
              </p:cTn>
              <p:nextCondLst>
                <p:cond evt="onClick" delay="0">
                  <p:tgtEl>
                    <p:spTgt spid="24"/>
                  </p:tgtEl>
                </p:cond>
              </p:nextCondLst>
            </p:seq>
            <p:seq concurrent="1" nextAc="seek">
              <p:cTn id="23" restart="whenNotActive" fill="hold" evtFilter="cancelBubble" nodeType="interactiveSeq">
                <p:stCondLst>
                  <p:cond evt="onClick" delay="0">
                    <p:tgtEl>
                      <p:spTgt spid="32"/>
                    </p:tgtEl>
                  </p:cond>
                </p:stCondLst>
                <p:endSync evt="end" delay="0">
                  <p:rtn val="all"/>
                </p:endSync>
                <p:childTnLst>
                  <p:par>
                    <p:cTn id="24" fill="hold">
                      <p:stCondLst>
                        <p:cond delay="0"/>
                      </p:stCondLst>
                      <p:childTnLst>
                        <p:par>
                          <p:cTn id="25" fill="hold">
                            <p:stCondLst>
                              <p:cond delay="0"/>
                            </p:stCondLst>
                            <p:childTnLst>
                              <p:par>
                                <p:cTn id="26" presetID="9" presetClass="emph" presetSubtype="0" grpId="0" nodeType="clickEffect">
                                  <p:stCondLst>
                                    <p:cond delay="0"/>
                                  </p:stCondLst>
                                  <p:childTnLst>
                                    <p:set>
                                      <p:cBhvr rctx="PPT">
                                        <p:cTn id="27" dur="3000"/>
                                        <p:tgtEl>
                                          <p:spTgt spid="32"/>
                                        </p:tgtEl>
                                        <p:attrNameLst>
                                          <p:attrName>style.opacity</p:attrName>
                                        </p:attrNameLst>
                                      </p:cBhvr>
                                      <p:to>
                                        <p:strVal val="0"/>
                                      </p:to>
                                    </p:set>
                                    <p:animEffect filter="image" prLst="opacity: 0">
                                      <p:cBhvr rctx="IE">
                                        <p:cTn id="28" dur="3000"/>
                                        <p:tgtEl>
                                          <p:spTgt spid="32"/>
                                        </p:tgtEl>
                                      </p:cBhvr>
                                    </p:animEffect>
                                  </p:childTnLst>
                                </p:cTn>
                              </p:par>
                            </p:childTnLst>
                          </p:cTn>
                        </p:par>
                      </p:childTnLst>
                    </p:cTn>
                  </p:par>
                </p:childTnLst>
              </p:cTn>
              <p:nextCondLst>
                <p:cond evt="onClick" delay="0">
                  <p:tgtEl>
                    <p:spTgt spid="32"/>
                  </p:tgtEl>
                </p:cond>
              </p:nextCondLst>
            </p:seq>
            <p:seq concurrent="1" nextAc="seek">
              <p:cTn id="29" restart="whenNotActive" fill="hold" evtFilter="cancelBubble" nodeType="interactiveSeq">
                <p:stCondLst>
                  <p:cond evt="onClick" delay="0">
                    <p:tgtEl>
                      <p:spTgt spid="33"/>
                    </p:tgtEl>
                  </p:cond>
                </p:stCondLst>
                <p:endSync evt="end" delay="0">
                  <p:rtn val="all"/>
                </p:endSync>
                <p:childTnLst>
                  <p:par>
                    <p:cTn id="30" fill="hold">
                      <p:stCondLst>
                        <p:cond delay="0"/>
                      </p:stCondLst>
                      <p:childTnLst>
                        <p:par>
                          <p:cTn id="31" fill="hold">
                            <p:stCondLst>
                              <p:cond delay="0"/>
                            </p:stCondLst>
                            <p:childTnLst>
                              <p:par>
                                <p:cTn id="32" presetID="9" presetClass="emph" presetSubtype="0" grpId="0" nodeType="clickEffect">
                                  <p:stCondLst>
                                    <p:cond delay="0"/>
                                  </p:stCondLst>
                                  <p:childTnLst>
                                    <p:set>
                                      <p:cBhvr rctx="PPT">
                                        <p:cTn id="33" dur="3000"/>
                                        <p:tgtEl>
                                          <p:spTgt spid="33"/>
                                        </p:tgtEl>
                                        <p:attrNameLst>
                                          <p:attrName>style.opacity</p:attrName>
                                        </p:attrNameLst>
                                      </p:cBhvr>
                                      <p:to>
                                        <p:strVal val="0"/>
                                      </p:to>
                                    </p:set>
                                    <p:animEffect filter="image" prLst="opacity: 0">
                                      <p:cBhvr rctx="IE">
                                        <p:cTn id="34" dur="3000"/>
                                        <p:tgtEl>
                                          <p:spTgt spid="33"/>
                                        </p:tgtEl>
                                      </p:cBhvr>
                                    </p:animEffect>
                                  </p:childTnLst>
                                </p:cTn>
                              </p:par>
                            </p:childTnLst>
                          </p:cTn>
                        </p:par>
                      </p:childTnLst>
                    </p:cTn>
                  </p:par>
                </p:childTnLst>
              </p:cTn>
              <p:nextCondLst>
                <p:cond evt="onClick" delay="0">
                  <p:tgtEl>
                    <p:spTgt spid="33"/>
                  </p:tgtEl>
                </p:cond>
              </p:nextCondLst>
            </p:seq>
            <p:seq concurrent="1" nextAc="seek">
              <p:cTn id="35" restart="whenNotActive" fill="hold" evtFilter="cancelBubble" nodeType="interactiveSeq">
                <p:stCondLst>
                  <p:cond evt="onClick" delay="0">
                    <p:tgtEl>
                      <p:spTgt spid="31"/>
                    </p:tgtEl>
                  </p:cond>
                </p:stCondLst>
                <p:endSync evt="end" delay="0">
                  <p:rtn val="all"/>
                </p:endSync>
                <p:childTnLst>
                  <p:par>
                    <p:cTn id="36" fill="hold">
                      <p:stCondLst>
                        <p:cond delay="0"/>
                      </p:stCondLst>
                      <p:childTnLst>
                        <p:par>
                          <p:cTn id="37" fill="hold">
                            <p:stCondLst>
                              <p:cond delay="0"/>
                            </p:stCondLst>
                            <p:childTnLst>
                              <p:par>
                                <p:cTn id="38" presetID="9" presetClass="emph" presetSubtype="0" grpId="1" nodeType="clickEffect">
                                  <p:stCondLst>
                                    <p:cond delay="0"/>
                                  </p:stCondLst>
                                  <p:childTnLst>
                                    <p:set>
                                      <p:cBhvr rctx="PPT">
                                        <p:cTn id="39" dur="indefinite"/>
                                        <p:tgtEl>
                                          <p:spTgt spid="32"/>
                                        </p:tgtEl>
                                        <p:attrNameLst>
                                          <p:attrName>style.opacity</p:attrName>
                                        </p:attrNameLst>
                                      </p:cBhvr>
                                      <p:to>
                                        <p:strVal val="0.25"/>
                                      </p:to>
                                    </p:set>
                                    <p:animEffect filter="image" prLst="opacity: 0.25">
                                      <p:cBhvr rctx="IE">
                                        <p:cTn id="40" dur="indefinite"/>
                                        <p:tgtEl>
                                          <p:spTgt spid="32"/>
                                        </p:tgtEl>
                                      </p:cBhvr>
                                    </p:animEffect>
                                  </p:childTnLst>
                                </p:cTn>
                              </p:par>
                              <p:par>
                                <p:cTn id="41" presetID="9" presetClass="emph" presetSubtype="0" grpId="1" nodeType="withEffect">
                                  <p:stCondLst>
                                    <p:cond delay="0"/>
                                  </p:stCondLst>
                                  <p:childTnLst>
                                    <p:set>
                                      <p:cBhvr rctx="PPT">
                                        <p:cTn id="42" dur="indefinite"/>
                                        <p:tgtEl>
                                          <p:spTgt spid="33"/>
                                        </p:tgtEl>
                                        <p:attrNameLst>
                                          <p:attrName>style.opacity</p:attrName>
                                        </p:attrNameLst>
                                      </p:cBhvr>
                                      <p:to>
                                        <p:strVal val="0.25"/>
                                      </p:to>
                                    </p:set>
                                    <p:animEffect filter="image" prLst="opacity: 0.25">
                                      <p:cBhvr rctx="IE">
                                        <p:cTn id="43" dur="indefinite"/>
                                        <p:tgtEl>
                                          <p:spTgt spid="33"/>
                                        </p:tgtEl>
                                      </p:cBhvr>
                                    </p:animEffect>
                                  </p:childTnLst>
                                </p:cTn>
                              </p:par>
                            </p:childTnLst>
                          </p:cTn>
                        </p:par>
                      </p:childTnLst>
                    </p:cTn>
                  </p:par>
                </p:childTnLst>
              </p:cTn>
              <p:nextCondLst>
                <p:cond evt="onClick" delay="0">
                  <p:tgtEl>
                    <p:spTgt spid="31"/>
                  </p:tgtEl>
                </p:cond>
              </p:nextCondLst>
            </p:seq>
            <p:seq concurrent="1" nextAc="seek">
              <p:cTn id="44" restart="whenNotActive" fill="hold" evtFilter="cancelBubble" nodeType="interactiveSeq">
                <p:stCondLst>
                  <p:cond evt="onClick" delay="0">
                    <p:tgtEl>
                      <p:spTgt spid="34"/>
                    </p:tgtEl>
                  </p:cond>
                </p:stCondLst>
                <p:endSync evt="end" delay="0">
                  <p:rtn val="all"/>
                </p:endSync>
                <p:childTnLst>
                  <p:par>
                    <p:cTn id="45" fill="hold">
                      <p:stCondLst>
                        <p:cond delay="0"/>
                      </p:stCondLst>
                      <p:childTnLst>
                        <p:par>
                          <p:cTn id="46" fill="hold">
                            <p:stCondLst>
                              <p:cond delay="0"/>
                            </p:stCondLst>
                            <p:childTnLst>
                              <p:par>
                                <p:cTn id="47" presetID="9" presetClass="emph" presetSubtype="0" grpId="0" nodeType="clickEffect">
                                  <p:stCondLst>
                                    <p:cond delay="0"/>
                                  </p:stCondLst>
                                  <p:childTnLst>
                                    <p:set>
                                      <p:cBhvr rctx="PPT">
                                        <p:cTn id="48" dur="3000"/>
                                        <p:tgtEl>
                                          <p:spTgt spid="34"/>
                                        </p:tgtEl>
                                        <p:attrNameLst>
                                          <p:attrName>style.opacity</p:attrName>
                                        </p:attrNameLst>
                                      </p:cBhvr>
                                      <p:to>
                                        <p:strVal val="0"/>
                                      </p:to>
                                    </p:set>
                                    <p:animEffect filter="image" prLst="opacity: 0">
                                      <p:cBhvr rctx="IE">
                                        <p:cTn id="49" dur="3000"/>
                                        <p:tgtEl>
                                          <p:spTgt spid="34"/>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mph" presetSubtype="0" grpId="1" nodeType="clickEffect">
                                  <p:stCondLst>
                                    <p:cond delay="0"/>
                                  </p:stCondLst>
                                  <p:childTnLst>
                                    <p:set>
                                      <p:cBhvr rctx="PPT">
                                        <p:cTn id="53" dur="indefinite"/>
                                        <p:tgtEl>
                                          <p:spTgt spid="34"/>
                                        </p:tgtEl>
                                        <p:attrNameLst>
                                          <p:attrName>style.opacity</p:attrName>
                                        </p:attrNameLst>
                                      </p:cBhvr>
                                      <p:to>
                                        <p:strVal val="0.25"/>
                                      </p:to>
                                    </p:set>
                                    <p:animEffect filter="image" prLst="opacity: 0.25">
                                      <p:cBhvr rctx="IE">
                                        <p:cTn id="54" dur="indefinite"/>
                                        <p:tgtEl>
                                          <p:spTgt spid="34"/>
                                        </p:tgtEl>
                                      </p:cBhvr>
                                    </p:animEffect>
                                  </p:childTnLst>
                                </p:cTn>
                              </p:par>
                            </p:childTnLst>
                          </p:cTn>
                        </p:par>
                      </p:childTnLst>
                    </p:cTn>
                  </p:par>
                </p:childTnLst>
              </p:cTn>
              <p:nextCondLst>
                <p:cond evt="onClick" delay="0">
                  <p:tgtEl>
                    <p:spTgt spid="34"/>
                  </p:tgtEl>
                </p:cond>
              </p:nextCondLst>
            </p:seq>
            <p:seq concurrent="1" nextAc="seek">
              <p:cTn id="55" restart="whenNotActive" fill="hold" evtFilter="cancelBubble" nodeType="interactiveSeq">
                <p:stCondLst>
                  <p:cond evt="onClick" delay="0">
                    <p:tgtEl>
                      <p:spTgt spid="35"/>
                    </p:tgtEl>
                  </p:cond>
                </p:stCondLst>
                <p:endSync evt="end" delay="0">
                  <p:rtn val="all"/>
                </p:endSync>
                <p:childTnLst>
                  <p:par>
                    <p:cTn id="56" fill="hold">
                      <p:stCondLst>
                        <p:cond delay="0"/>
                      </p:stCondLst>
                      <p:childTnLst>
                        <p:par>
                          <p:cTn id="57" fill="hold">
                            <p:stCondLst>
                              <p:cond delay="0"/>
                            </p:stCondLst>
                            <p:childTnLst>
                              <p:par>
                                <p:cTn id="58" presetID="9" presetClass="emph" presetSubtype="0" grpId="0" nodeType="clickEffect">
                                  <p:stCondLst>
                                    <p:cond delay="0"/>
                                  </p:stCondLst>
                                  <p:childTnLst>
                                    <p:set>
                                      <p:cBhvr rctx="PPT">
                                        <p:cTn id="59" dur="3000"/>
                                        <p:tgtEl>
                                          <p:spTgt spid="35"/>
                                        </p:tgtEl>
                                        <p:attrNameLst>
                                          <p:attrName>style.opacity</p:attrName>
                                        </p:attrNameLst>
                                      </p:cBhvr>
                                      <p:to>
                                        <p:strVal val="0"/>
                                      </p:to>
                                    </p:set>
                                    <p:animEffect filter="image" prLst="opacity: 0">
                                      <p:cBhvr rctx="IE">
                                        <p:cTn id="60" dur="3000"/>
                                        <p:tgtEl>
                                          <p:spTgt spid="35"/>
                                        </p:tgtEl>
                                      </p:cBhvr>
                                    </p:animEffect>
                                  </p:childTnLst>
                                </p:cTn>
                              </p:par>
                            </p:childTnLst>
                          </p:cTn>
                        </p:par>
                      </p:childTnLst>
                    </p:cTn>
                  </p:par>
                  <p:par>
                    <p:cTn id="61" fill="hold">
                      <p:stCondLst>
                        <p:cond delay="indefinite"/>
                      </p:stCondLst>
                      <p:childTnLst>
                        <p:par>
                          <p:cTn id="62" fill="hold">
                            <p:stCondLst>
                              <p:cond delay="0"/>
                            </p:stCondLst>
                            <p:childTnLst>
                              <p:par>
                                <p:cTn id="63" presetID="9" presetClass="emph" presetSubtype="0" grpId="1" nodeType="clickEffect">
                                  <p:stCondLst>
                                    <p:cond delay="0"/>
                                  </p:stCondLst>
                                  <p:childTnLst>
                                    <p:set>
                                      <p:cBhvr rctx="PPT">
                                        <p:cTn id="64" dur="indefinite"/>
                                        <p:tgtEl>
                                          <p:spTgt spid="35"/>
                                        </p:tgtEl>
                                        <p:attrNameLst>
                                          <p:attrName>style.opacity</p:attrName>
                                        </p:attrNameLst>
                                      </p:cBhvr>
                                      <p:to>
                                        <p:strVal val="0.25"/>
                                      </p:to>
                                    </p:set>
                                    <p:animEffect filter="image" prLst="opacity: 0.25">
                                      <p:cBhvr rctx="IE">
                                        <p:cTn id="65" dur="indefinite"/>
                                        <p:tgtEl>
                                          <p:spTgt spid="35"/>
                                        </p:tgtEl>
                                      </p:cBhvr>
                                    </p:animEffect>
                                  </p:childTnLst>
                                </p:cTn>
                              </p:par>
                            </p:childTnLst>
                          </p:cTn>
                        </p:par>
                      </p:childTnLst>
                    </p:cTn>
                  </p:par>
                </p:childTnLst>
              </p:cTn>
              <p:nextCondLst>
                <p:cond evt="onClick" delay="0">
                  <p:tgtEl>
                    <p:spTgt spid="35"/>
                  </p:tgtEl>
                </p:cond>
              </p:nextCondLst>
            </p:seq>
            <p:seq concurrent="1" nextAc="seek">
              <p:cTn id="66" restart="whenNotActive" fill="hold" evtFilter="cancelBubble" nodeType="interactiveSeq">
                <p:stCondLst>
                  <p:cond evt="onClick" delay="0">
                    <p:tgtEl>
                      <p:spTgt spid="37"/>
                    </p:tgtEl>
                  </p:cond>
                </p:stCondLst>
                <p:endSync evt="end" delay="0">
                  <p:rtn val="all"/>
                </p:endSync>
                <p:childTnLst>
                  <p:par>
                    <p:cTn id="67" fill="hold">
                      <p:stCondLst>
                        <p:cond delay="0"/>
                      </p:stCondLst>
                      <p:childTnLst>
                        <p:par>
                          <p:cTn id="68" fill="hold">
                            <p:stCondLst>
                              <p:cond delay="0"/>
                            </p:stCondLst>
                            <p:childTnLst>
                              <p:par>
                                <p:cTn id="69" presetID="9" presetClass="emph" presetSubtype="0" grpId="2" nodeType="clickEffect">
                                  <p:stCondLst>
                                    <p:cond delay="0"/>
                                  </p:stCondLst>
                                  <p:childTnLst>
                                    <p:set>
                                      <p:cBhvr rctx="PPT">
                                        <p:cTn id="70" dur="indefinite"/>
                                        <p:tgtEl>
                                          <p:spTgt spid="34"/>
                                        </p:tgtEl>
                                        <p:attrNameLst>
                                          <p:attrName>style.opacity</p:attrName>
                                        </p:attrNameLst>
                                      </p:cBhvr>
                                      <p:to>
                                        <p:strVal val="0.25"/>
                                      </p:to>
                                    </p:set>
                                    <p:animEffect filter="image" prLst="opacity: 0.25">
                                      <p:cBhvr rctx="IE">
                                        <p:cTn id="71" dur="indefinite"/>
                                        <p:tgtEl>
                                          <p:spTgt spid="34"/>
                                        </p:tgtEl>
                                      </p:cBhvr>
                                    </p:animEffect>
                                  </p:childTnLst>
                                </p:cTn>
                              </p:par>
                              <p:par>
                                <p:cTn id="72" presetID="9" presetClass="emph" presetSubtype="0" grpId="2" nodeType="withEffect">
                                  <p:stCondLst>
                                    <p:cond delay="0"/>
                                  </p:stCondLst>
                                  <p:childTnLst>
                                    <p:set>
                                      <p:cBhvr rctx="PPT">
                                        <p:cTn id="73" dur="indefinite"/>
                                        <p:tgtEl>
                                          <p:spTgt spid="35"/>
                                        </p:tgtEl>
                                        <p:attrNameLst>
                                          <p:attrName>style.opacity</p:attrName>
                                        </p:attrNameLst>
                                      </p:cBhvr>
                                      <p:to>
                                        <p:strVal val="0.25"/>
                                      </p:to>
                                    </p:set>
                                    <p:animEffect filter="image" prLst="opacity: 0.25">
                                      <p:cBhvr rctx="IE">
                                        <p:cTn id="74" dur="indefinite"/>
                                        <p:tgtEl>
                                          <p:spTgt spid="35"/>
                                        </p:tgtEl>
                                      </p:cBhvr>
                                    </p:animEffect>
                                  </p:childTnLst>
                                </p:cTn>
                              </p:par>
                            </p:childTnLst>
                          </p:cTn>
                        </p:par>
                      </p:childTnLst>
                    </p:cTn>
                  </p:par>
                </p:childTnLst>
              </p:cTn>
              <p:nextCondLst>
                <p:cond evt="onClick" delay="0">
                  <p:tgtEl>
                    <p:spTgt spid="37"/>
                  </p:tgtEl>
                </p:cond>
              </p:nextCondLst>
            </p:seq>
            <p:seq concurrent="1" nextAc="seek">
              <p:cTn id="75" restart="whenNotActive" fill="hold" evtFilter="cancelBubble" nodeType="interactiveSeq">
                <p:stCondLst>
                  <p:cond evt="onClick" delay="0">
                    <p:tgtEl>
                      <p:spTgt spid="36"/>
                    </p:tgtEl>
                  </p:cond>
                </p:stCondLst>
                <p:endSync evt="end" delay="0">
                  <p:rtn val="all"/>
                </p:endSync>
                <p:childTnLst>
                  <p:par>
                    <p:cTn id="76" fill="hold">
                      <p:stCondLst>
                        <p:cond delay="0"/>
                      </p:stCondLst>
                      <p:childTnLst>
                        <p:par>
                          <p:cTn id="77" fill="hold">
                            <p:stCondLst>
                              <p:cond delay="0"/>
                            </p:stCondLst>
                            <p:childTnLst>
                              <p:par>
                                <p:cTn id="78" presetID="9" presetClass="emph" presetSubtype="0" grpId="1" nodeType="clickEffect">
                                  <p:stCondLst>
                                    <p:cond delay="0"/>
                                  </p:stCondLst>
                                  <p:childTnLst>
                                    <p:set>
                                      <p:cBhvr rctx="PPT">
                                        <p:cTn id="79" dur="3000"/>
                                        <p:tgtEl>
                                          <p:spTgt spid="36"/>
                                        </p:tgtEl>
                                        <p:attrNameLst>
                                          <p:attrName>style.opacity</p:attrName>
                                        </p:attrNameLst>
                                      </p:cBhvr>
                                      <p:to>
                                        <p:strVal val="0"/>
                                      </p:to>
                                    </p:set>
                                    <p:animEffect filter="image" prLst="opacity: 0">
                                      <p:cBhvr rctx="IE">
                                        <p:cTn id="80" dur="3000"/>
                                        <p:tgtEl>
                                          <p:spTgt spid="36"/>
                                        </p:tgtEl>
                                      </p:cBhvr>
                                    </p:animEffect>
                                  </p:childTnLst>
                                </p:cTn>
                              </p:par>
                            </p:childTnLst>
                          </p:cTn>
                        </p:par>
                      </p:childTnLst>
                    </p:cTn>
                  </p:par>
                </p:childTnLst>
              </p:cTn>
              <p:nextCondLst>
                <p:cond evt="onClick" delay="0">
                  <p:tgtEl>
                    <p:spTgt spid="36"/>
                  </p:tgtEl>
                </p:cond>
              </p:nextCondLst>
            </p:seq>
            <p:seq concurrent="1" nextAc="seek">
              <p:cTn id="81" restart="whenNotActive" fill="hold" evtFilter="cancelBubble" nodeType="interactiveSeq">
                <p:stCondLst>
                  <p:cond evt="onClick" delay="0">
                    <p:tgtEl>
                      <p:spTgt spid="48"/>
                    </p:tgtEl>
                  </p:cond>
                </p:stCondLst>
                <p:endSync evt="end" delay="0">
                  <p:rtn val="all"/>
                </p:endSync>
                <p:childTnLst>
                  <p:par>
                    <p:cTn id="82" fill="hold">
                      <p:stCondLst>
                        <p:cond delay="0"/>
                      </p:stCondLst>
                      <p:childTnLst>
                        <p:par>
                          <p:cTn id="83" fill="hold">
                            <p:stCondLst>
                              <p:cond delay="0"/>
                            </p:stCondLst>
                            <p:childTnLst>
                              <p:par>
                                <p:cTn id="84" presetID="9" presetClass="emph" presetSubtype="0" grpId="2" nodeType="clickEffect">
                                  <p:stCondLst>
                                    <p:cond delay="0"/>
                                  </p:stCondLst>
                                  <p:childTnLst>
                                    <p:set>
                                      <p:cBhvr rctx="PPT">
                                        <p:cTn id="85" dur="indefinite"/>
                                        <p:tgtEl>
                                          <p:spTgt spid="36"/>
                                        </p:tgtEl>
                                        <p:attrNameLst>
                                          <p:attrName>style.opacity</p:attrName>
                                        </p:attrNameLst>
                                      </p:cBhvr>
                                      <p:to>
                                        <p:strVal val="0.25"/>
                                      </p:to>
                                    </p:set>
                                    <p:animEffect filter="image" prLst="opacity: 0.25">
                                      <p:cBhvr rctx="IE">
                                        <p:cTn id="86" dur="indefinite"/>
                                        <p:tgtEl>
                                          <p:spTgt spid="36"/>
                                        </p:tgtEl>
                                      </p:cBhvr>
                                    </p:animEffect>
                                  </p:childTnLst>
                                </p:cTn>
                              </p:par>
                            </p:childTnLst>
                          </p:cTn>
                        </p:par>
                      </p:childTnLst>
                    </p:cTn>
                  </p:par>
                </p:childTnLst>
              </p:cTn>
              <p:nextCondLst>
                <p:cond evt="onClick" delay="0">
                  <p:tgtEl>
                    <p:spTgt spid="48"/>
                  </p:tgtEl>
                </p:cond>
              </p:nextCondLst>
            </p:seq>
          </p:childTnLst>
        </p:cTn>
      </p:par>
    </p:tnLst>
    <p:bldLst>
      <p:bldP spid="27" grpId="0" animBg="1"/>
      <p:bldP spid="27" grpId="1" animBg="1"/>
      <p:bldP spid="25" grpId="0" animBg="1"/>
      <p:bldP spid="25" grpId="1" animBg="1"/>
      <p:bldP spid="32" grpId="0" animBg="1"/>
      <p:bldP spid="32" grpId="1" animBg="1"/>
      <p:bldP spid="33" grpId="0" animBg="1"/>
      <p:bldP spid="33" grpId="1" animBg="1"/>
      <p:bldP spid="34" grpId="0" animBg="1"/>
      <p:bldP spid="34" grpId="1" animBg="1"/>
      <p:bldP spid="34" grpId="2" animBg="1"/>
      <p:bldP spid="35" grpId="0" animBg="1"/>
      <p:bldP spid="35" grpId="1" animBg="1"/>
      <p:bldP spid="35" grpId="2" animBg="1"/>
      <p:bldP spid="36" grpId="1" animBg="1"/>
      <p:bldP spid="36" grpId="2"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第</a:t>
            </a:r>
            <a:r>
              <a:rPr lang="en-US" altLang="zh-CN" dirty="0" smtClean="0"/>
              <a:t>3</a:t>
            </a:r>
            <a:r>
              <a:rPr lang="zh-CN" altLang="en-US" dirty="0" smtClean="0"/>
              <a:t>章  学习目标</a:t>
            </a:r>
            <a:endParaRPr lang="zh-CN" altLang="en-US" dirty="0"/>
          </a:p>
        </p:txBody>
      </p:sp>
      <p:sp>
        <p:nvSpPr>
          <p:cNvPr id="20" name="Text Box 17"/>
          <p:cNvSpPr txBox="1">
            <a:spLocks noChangeArrowheads="1"/>
          </p:cNvSpPr>
          <p:nvPr/>
        </p:nvSpPr>
        <p:spPr bwMode="auto">
          <a:xfrm>
            <a:off x="533502" y="1628800"/>
            <a:ext cx="8070946" cy="4580055"/>
          </a:xfrm>
          <a:prstGeom prst="rect">
            <a:avLst/>
          </a:prstGeom>
          <a:solidFill>
            <a:srgbClr val="CCFFCC">
              <a:alpha val="50195"/>
            </a:srgbClr>
          </a:solidFill>
          <a:ln w="19050">
            <a:solidFill>
              <a:srgbClr val="66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0000" tIns="180000" rIns="180000" bIns="180000">
            <a:spAutoFit/>
          </a:bodyPr>
          <a:lstStyle>
            <a:defPPr>
              <a:defRPr lang="zh-CN"/>
            </a:defPPr>
            <a:lvl1pPr indent="648000" eaLnBrk="0" hangingPunct="0">
              <a:lnSpc>
                <a:spcPct val="110000"/>
              </a:lnSpc>
              <a:spcBef>
                <a:spcPts val="600"/>
              </a:spcBef>
              <a:spcAft>
                <a:spcPts val="600"/>
              </a:spcAft>
              <a:defRPr kumimoji="1" sz="2400" b="1">
                <a:solidFill>
                  <a:srgbClr val="000066"/>
                </a:solidFill>
                <a:latin typeface="Times New Roman" pitchFamily="18" charset="0"/>
                <a:ea typeface="华文楷体" pitchFamily="2" charset="-122"/>
              </a:defRPr>
            </a:lvl1pPr>
            <a:lvl2pPr marL="742950" indent="-285750" eaLnBrk="0" hangingPunct="0">
              <a:defRPr kumimoji="1" sz="2400" b="1">
                <a:latin typeface="Times New Roman" pitchFamily="18" charset="0"/>
                <a:ea typeface="华文楷体" pitchFamily="2" charset="-122"/>
              </a:defRPr>
            </a:lvl2pPr>
            <a:lvl3pPr marL="1143000" indent="-228600" eaLnBrk="0" hangingPunct="0">
              <a:defRPr kumimoji="1" sz="2400" b="1">
                <a:latin typeface="Times New Roman" pitchFamily="18" charset="0"/>
                <a:ea typeface="华文楷体" pitchFamily="2" charset="-122"/>
              </a:defRPr>
            </a:lvl3pPr>
            <a:lvl4pPr marL="1600200" indent="-228600" eaLnBrk="0" hangingPunct="0">
              <a:defRPr kumimoji="1" sz="2400" b="1">
                <a:latin typeface="Times New Roman" pitchFamily="18" charset="0"/>
                <a:ea typeface="华文楷体" pitchFamily="2" charset="-122"/>
              </a:defRPr>
            </a:lvl4pPr>
            <a:lvl5pPr marL="2057400" indent="-228600" eaLnBrk="0" hangingPunct="0">
              <a:defRPr kumimoji="1" sz="2400" b="1">
                <a:latin typeface="Times New Roman" pitchFamily="18" charset="0"/>
                <a:ea typeface="华文楷体" pitchFamily="2" charset="-122"/>
              </a:defRPr>
            </a:lvl5pPr>
            <a:lvl6pPr marL="2514600" indent="-228600" eaLnBrk="0" fontAlgn="base" hangingPunct="0">
              <a:spcBef>
                <a:spcPct val="0"/>
              </a:spcBef>
              <a:spcAft>
                <a:spcPct val="0"/>
              </a:spcAft>
              <a:defRPr kumimoji="1" sz="2400" b="1">
                <a:latin typeface="Times New Roman" pitchFamily="18" charset="0"/>
                <a:ea typeface="华文楷体" pitchFamily="2" charset="-122"/>
              </a:defRPr>
            </a:lvl6pPr>
            <a:lvl7pPr marL="2971800" indent="-228600" eaLnBrk="0" fontAlgn="base" hangingPunct="0">
              <a:spcBef>
                <a:spcPct val="0"/>
              </a:spcBef>
              <a:spcAft>
                <a:spcPct val="0"/>
              </a:spcAft>
              <a:defRPr kumimoji="1" sz="2400" b="1">
                <a:latin typeface="Times New Roman" pitchFamily="18" charset="0"/>
                <a:ea typeface="华文楷体" pitchFamily="2" charset="-122"/>
              </a:defRPr>
            </a:lvl7pPr>
            <a:lvl8pPr marL="3429000" indent="-228600" eaLnBrk="0" fontAlgn="base" hangingPunct="0">
              <a:spcBef>
                <a:spcPct val="0"/>
              </a:spcBef>
              <a:spcAft>
                <a:spcPct val="0"/>
              </a:spcAft>
              <a:defRPr kumimoji="1" sz="2400" b="1">
                <a:latin typeface="Times New Roman" pitchFamily="18" charset="0"/>
                <a:ea typeface="华文楷体" pitchFamily="2" charset="-122"/>
              </a:defRPr>
            </a:lvl8pPr>
            <a:lvl9pPr marL="3886200" indent="-228600" eaLnBrk="0" fontAlgn="base" hangingPunct="0">
              <a:spcBef>
                <a:spcPct val="0"/>
              </a:spcBef>
              <a:spcAft>
                <a:spcPct val="0"/>
              </a:spcAft>
              <a:defRPr kumimoji="1" sz="2400" b="1">
                <a:latin typeface="Times New Roman" pitchFamily="18" charset="0"/>
                <a:ea typeface="华文楷体" pitchFamily="2" charset="-122"/>
              </a:defRPr>
            </a:lvl9pPr>
          </a:lstStyle>
          <a:p>
            <a:pPr algn="just"/>
            <a:r>
              <a:rPr lang="zh-CN" altLang="zh-CN" dirty="0"/>
              <a:t>本章从存储器的分类、</a:t>
            </a:r>
            <a:r>
              <a:rPr lang="zh-CN" altLang="zh-CN" dirty="0" smtClean="0"/>
              <a:t>性能及</a:t>
            </a:r>
            <a:r>
              <a:rPr lang="zh-CN" altLang="zh-CN" dirty="0"/>
              <a:t>存储器基本结构着手，重点讨论随机存储器（</a:t>
            </a:r>
            <a:r>
              <a:rPr lang="en-US" altLang="zh-CN" dirty="0"/>
              <a:t>RAM</a:t>
            </a:r>
            <a:r>
              <a:rPr lang="zh-CN" altLang="zh-CN" dirty="0"/>
              <a:t>）和只读存储器（</a:t>
            </a:r>
            <a:r>
              <a:rPr lang="en-US" altLang="zh-CN" dirty="0"/>
              <a:t>ROM</a:t>
            </a:r>
            <a:r>
              <a:rPr lang="zh-CN" altLang="zh-CN" dirty="0"/>
              <a:t>）的工作原理，介绍存储器的容量扩展以及与微处理器的连接方法，最后介绍微型计算机系统中的多体存储器、高速缓冲存储器（</a:t>
            </a:r>
            <a:r>
              <a:rPr lang="en-US" altLang="zh-CN" dirty="0"/>
              <a:t>Cache</a:t>
            </a:r>
            <a:r>
              <a:rPr lang="zh-CN" altLang="zh-CN" dirty="0"/>
              <a:t>）和</a:t>
            </a:r>
            <a:r>
              <a:rPr lang="zh-CN" altLang="zh-CN"/>
              <a:t>虚拟存储器</a:t>
            </a:r>
            <a:r>
              <a:rPr lang="zh-CN" altLang="zh-CN" smtClean="0"/>
              <a:t>技术。</a:t>
            </a:r>
            <a:endParaRPr lang="zh-CN" altLang="zh-CN" dirty="0"/>
          </a:p>
          <a:p>
            <a:pPr algn="just"/>
            <a:r>
              <a:rPr lang="zh-CN" altLang="zh-CN" dirty="0"/>
              <a:t>通过本章的学习，读者应了解半导体存储器的分类、主要性能指标，掌握</a:t>
            </a:r>
            <a:r>
              <a:rPr lang="zh-CN" altLang="zh-CN" dirty="0" smtClean="0"/>
              <a:t>随机存储器</a:t>
            </a:r>
            <a:r>
              <a:rPr lang="zh-CN" altLang="en-US" dirty="0" smtClean="0"/>
              <a:t>以及</a:t>
            </a:r>
            <a:r>
              <a:rPr lang="zh-CN" altLang="zh-CN" dirty="0" smtClean="0"/>
              <a:t>只读存储器</a:t>
            </a:r>
            <a:r>
              <a:rPr lang="zh-CN" altLang="zh-CN" dirty="0"/>
              <a:t>的功能特性，掌握存储器容量扩展以及与微处理器的连接方法，领会存储系统的层次结构以及多体存储器、高速缓冲存储器和虚拟存储器的</a:t>
            </a:r>
            <a:r>
              <a:rPr lang="zh-CN" altLang="zh-CN"/>
              <a:t>技术</a:t>
            </a:r>
            <a:r>
              <a:rPr lang="zh-CN" altLang="zh-CN" smtClean="0"/>
              <a:t>特点。</a:t>
            </a:r>
            <a:endParaRPr lang="zh-CN" altLang="en-US" dirty="0"/>
          </a:p>
        </p:txBody>
      </p:sp>
    </p:spTree>
    <p:extLst>
      <p:ext uri="{BB962C8B-B14F-4D97-AF65-F5344CB8AC3E}">
        <p14:creationId xmlns:p14="http://schemas.microsoft.com/office/powerpoint/2010/main" val="19670668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帮助</a:t>
            </a:r>
            <a:endParaRPr lang="zh-CN" altLang="en-US" dirty="0"/>
          </a:p>
        </p:txBody>
      </p:sp>
    </p:spTree>
    <p:extLst>
      <p:ext uri="{BB962C8B-B14F-4D97-AF65-F5344CB8AC3E}">
        <p14:creationId xmlns:p14="http://schemas.microsoft.com/office/powerpoint/2010/main" val="38274458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316416" y="502961"/>
            <a:ext cx="288150" cy="45719"/>
          </a:xfrm>
        </p:spPr>
        <p:txBody>
          <a:bodyPr>
            <a:normAutofit fontScale="90000"/>
          </a:bodyPr>
          <a:lstStyle/>
          <a:p>
            <a:r>
              <a:rPr lang="zh-CN" altLang="en-US" sz="200" dirty="0" smtClean="0"/>
              <a:t>再见</a:t>
            </a:r>
            <a:endParaRPr lang="zh-CN" altLang="en-US" sz="200" dirty="0"/>
          </a:p>
        </p:txBody>
      </p:sp>
    </p:spTree>
    <p:extLst>
      <p:ext uri="{BB962C8B-B14F-4D97-AF65-F5344CB8AC3E}">
        <p14:creationId xmlns:p14="http://schemas.microsoft.com/office/powerpoint/2010/main" val="1746147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3.1.2  </a:t>
            </a:r>
            <a:r>
              <a:rPr lang="zh-CN" altLang="zh-CN" dirty="0" smtClean="0"/>
              <a:t>存储器</a:t>
            </a:r>
            <a:r>
              <a:rPr lang="zh-CN" altLang="zh-CN" dirty="0"/>
              <a:t>的主要性能指标</a:t>
            </a:r>
            <a:endParaRPr lang="zh-CN" altLang="en-US" dirty="0"/>
          </a:p>
        </p:txBody>
      </p:sp>
      <p:sp>
        <p:nvSpPr>
          <p:cNvPr id="11" name="Text Box 5"/>
          <p:cNvSpPr txBox="1">
            <a:spLocks noChangeArrowheads="1"/>
          </p:cNvSpPr>
          <p:nvPr/>
        </p:nvSpPr>
        <p:spPr bwMode="auto">
          <a:xfrm>
            <a:off x="1828800" y="1693168"/>
            <a:ext cx="184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endParaRPr lang="zh-CN" altLang="zh-CN" sz="3600">
              <a:solidFill>
                <a:srgbClr val="0066FF"/>
              </a:solidFill>
              <a:effectLst>
                <a:outerShdw blurRad="38100" dist="38100" dir="2700000" algn="tl">
                  <a:srgbClr val="000000"/>
                </a:outerShdw>
              </a:effectLst>
              <a:latin typeface="隶书" pitchFamily="49" charset="-122"/>
              <a:ea typeface="隶书" pitchFamily="49" charset="-122"/>
            </a:endParaRPr>
          </a:p>
        </p:txBody>
      </p:sp>
      <p:sp>
        <p:nvSpPr>
          <p:cNvPr id="13" name="TextBox 12"/>
          <p:cNvSpPr txBox="1"/>
          <p:nvPr/>
        </p:nvSpPr>
        <p:spPr>
          <a:xfrm>
            <a:off x="540000" y="1052736"/>
            <a:ext cx="2776533" cy="830997"/>
          </a:xfrm>
          <a:prstGeom prst="rect">
            <a:avLst/>
          </a:prstGeom>
          <a:noFill/>
        </p:spPr>
        <p:txBody>
          <a:bodyPr wrap="square" rtlCol="0">
            <a:spAutoFit/>
          </a:bodyPr>
          <a:lstStyle>
            <a:defPPr>
              <a:defRPr lang="zh-CN"/>
            </a:defPPr>
            <a:lvl1pPr>
              <a:lnSpc>
                <a:spcPct val="200000"/>
              </a:lnSpc>
              <a:defRPr sz="2400"/>
            </a:lvl1pPr>
          </a:lstStyle>
          <a:p>
            <a:pPr marL="425250" indent="-514350">
              <a:lnSpc>
                <a:spcPct val="150000"/>
              </a:lnSpc>
              <a:buFont typeface="+mj-lt"/>
              <a:buAutoNum type="arabicPeriod"/>
            </a:pPr>
            <a:r>
              <a:rPr lang="zh-CN" altLang="zh-CN" sz="3200" dirty="0"/>
              <a:t>存储容量</a:t>
            </a:r>
            <a:endParaRPr lang="zh-CN" altLang="zh-CN" sz="3000" dirty="0">
              <a:latin typeface="Times New Roman" pitchFamily="18" charset="0"/>
              <a:ea typeface="楷体_GB2312"/>
              <a:cs typeface="Times New Roman" pitchFamily="18" charset="0"/>
            </a:endParaRPr>
          </a:p>
        </p:txBody>
      </p:sp>
      <p:sp>
        <p:nvSpPr>
          <p:cNvPr id="14" name="TextBox 13"/>
          <p:cNvSpPr txBox="1"/>
          <p:nvPr/>
        </p:nvSpPr>
        <p:spPr>
          <a:xfrm>
            <a:off x="458693" y="1739482"/>
            <a:ext cx="7776000" cy="493148"/>
          </a:xfrm>
          <a:prstGeom prst="rect">
            <a:avLst/>
          </a:prstGeom>
          <a:noFill/>
        </p:spPr>
        <p:txBody>
          <a:bodyPr wrap="square" rtlCol="0">
            <a:spAutoFit/>
          </a:bodyPr>
          <a:lstStyle>
            <a:defPPr>
              <a:defRPr lang="zh-CN"/>
            </a:defPPr>
            <a:lvl1pPr>
              <a:lnSpc>
                <a:spcPct val="200000"/>
              </a:lnSpc>
              <a:defRPr sz="2400"/>
            </a:lvl1pPr>
          </a:lstStyle>
          <a:p>
            <a:pPr algn="just">
              <a:lnSpc>
                <a:spcPct val="120000"/>
              </a:lnSpc>
              <a:buClr>
                <a:srgbClr val="0070C0"/>
              </a:buClr>
            </a:pPr>
            <a:r>
              <a:rPr lang="zh-CN" altLang="en-US" dirty="0" smtClean="0">
                <a:solidFill>
                  <a:srgbClr val="000066"/>
                </a:solidFill>
                <a:latin typeface="Times New Roman" pitchFamily="18" charset="0"/>
                <a:ea typeface="宋体" pitchFamily="2" charset="-122"/>
                <a:cs typeface="Times New Roman" pitchFamily="18" charset="0"/>
              </a:rPr>
              <a:t>　　</a:t>
            </a:r>
            <a:r>
              <a:rPr lang="zh-CN" altLang="zh-CN" dirty="0">
                <a:solidFill>
                  <a:srgbClr val="000066"/>
                </a:solidFill>
              </a:rPr>
              <a:t>指存储器可以容纳的二进制信息总量</a:t>
            </a:r>
            <a:r>
              <a:rPr lang="zh-CN" altLang="en-US" dirty="0" smtClean="0">
                <a:solidFill>
                  <a:srgbClr val="000066"/>
                </a:solidFill>
                <a:latin typeface="Times New Roman" pitchFamily="18" charset="0"/>
                <a:cs typeface="Times New Roman" pitchFamily="18" charset="0"/>
              </a:rPr>
              <a:t>。</a:t>
            </a:r>
            <a:endParaRPr lang="zh-CN" altLang="zh-CN" dirty="0">
              <a:solidFill>
                <a:srgbClr val="000066"/>
              </a:solidFill>
              <a:latin typeface="Times New Roman" pitchFamily="18" charset="0"/>
              <a:cs typeface="Times New Roman" pitchFamily="18" charset="0"/>
            </a:endParaRPr>
          </a:p>
        </p:txBody>
      </p:sp>
      <p:sp>
        <p:nvSpPr>
          <p:cNvPr id="15" name="TextBox 14"/>
          <p:cNvSpPr txBox="1"/>
          <p:nvPr/>
        </p:nvSpPr>
        <p:spPr>
          <a:xfrm>
            <a:off x="540000" y="4221258"/>
            <a:ext cx="2776533" cy="737510"/>
          </a:xfrm>
          <a:prstGeom prst="rect">
            <a:avLst/>
          </a:prstGeom>
          <a:noFill/>
        </p:spPr>
        <p:txBody>
          <a:bodyPr wrap="square" rtlCol="0">
            <a:spAutoFit/>
          </a:bodyPr>
          <a:lstStyle>
            <a:defPPr>
              <a:defRPr lang="zh-CN"/>
            </a:defPPr>
            <a:lvl1pPr>
              <a:lnSpc>
                <a:spcPct val="200000"/>
              </a:lnSpc>
              <a:defRPr sz="2400"/>
            </a:lvl1pPr>
          </a:lstStyle>
          <a:p>
            <a:pPr marL="425250" indent="-514350">
              <a:lnSpc>
                <a:spcPct val="150000"/>
              </a:lnSpc>
              <a:buFont typeface="+mj-lt"/>
              <a:buAutoNum type="arabicPeriod" startAt="2"/>
            </a:pPr>
            <a:r>
              <a:rPr lang="zh-CN" altLang="zh-CN" sz="3200" dirty="0"/>
              <a:t>存取速度</a:t>
            </a:r>
            <a:endParaRPr lang="zh-CN" altLang="zh-CN" sz="3000" dirty="0">
              <a:latin typeface="Times New Roman" pitchFamily="18" charset="0"/>
              <a:ea typeface="楷体_GB2312"/>
              <a:cs typeface="Times New Roman" pitchFamily="18" charset="0"/>
            </a:endParaRPr>
          </a:p>
        </p:txBody>
      </p:sp>
      <p:sp>
        <p:nvSpPr>
          <p:cNvPr id="16" name="TextBox 15"/>
          <p:cNvSpPr txBox="1"/>
          <p:nvPr/>
        </p:nvSpPr>
        <p:spPr>
          <a:xfrm>
            <a:off x="458693" y="4896336"/>
            <a:ext cx="8208000" cy="1421928"/>
          </a:xfrm>
          <a:prstGeom prst="rect">
            <a:avLst/>
          </a:prstGeom>
          <a:noFill/>
        </p:spPr>
        <p:txBody>
          <a:bodyPr wrap="square" rtlCol="0">
            <a:spAutoFit/>
          </a:bodyPr>
          <a:lstStyle>
            <a:defPPr>
              <a:defRPr lang="zh-CN"/>
            </a:defPPr>
            <a:lvl1pPr algn="just">
              <a:lnSpc>
                <a:spcPct val="120000"/>
              </a:lnSpc>
              <a:buClr>
                <a:srgbClr val="0070C0"/>
              </a:buClr>
              <a:defRPr sz="2400">
                <a:solidFill>
                  <a:srgbClr val="000066"/>
                </a:solidFill>
                <a:latin typeface="Times New Roman" pitchFamily="18" charset="0"/>
                <a:ea typeface="宋体" pitchFamily="2" charset="-122"/>
                <a:cs typeface="Times New Roman" pitchFamily="18" charset="0"/>
              </a:defRPr>
            </a:lvl1pPr>
          </a:lstStyle>
          <a:p>
            <a:pPr algn="l"/>
            <a:r>
              <a:rPr lang="zh-CN" altLang="en-US" dirty="0"/>
              <a:t>　　</a:t>
            </a:r>
            <a:r>
              <a:rPr lang="zh-CN" altLang="zh-CN" dirty="0"/>
              <a:t>通常由存取时间来衡量，存取时间又称读写时间，指从</a:t>
            </a:r>
            <a:r>
              <a:rPr lang="en-US" altLang="zh-CN" dirty="0"/>
              <a:t>CPU</a:t>
            </a:r>
            <a:r>
              <a:rPr lang="zh-CN" altLang="zh-CN" dirty="0"/>
              <a:t>发出有效的存储器地址从而启动一次存储器读</a:t>
            </a:r>
            <a:r>
              <a:rPr lang="en-US" altLang="zh-CN" dirty="0"/>
              <a:t>/</a:t>
            </a:r>
            <a:r>
              <a:rPr lang="zh-CN" altLang="zh-CN" dirty="0"/>
              <a:t>写操作，到读</a:t>
            </a:r>
            <a:r>
              <a:rPr lang="zh-CN" altLang="zh-CN" dirty="0" smtClean="0"/>
              <a:t>出</a:t>
            </a:r>
            <a:r>
              <a:rPr lang="en-US" altLang="zh-CN" dirty="0" smtClean="0"/>
              <a:t>/</a:t>
            </a:r>
            <a:r>
              <a:rPr lang="zh-CN" altLang="zh-CN" dirty="0" smtClean="0"/>
              <a:t>写</a:t>
            </a:r>
            <a:r>
              <a:rPr lang="zh-CN" altLang="zh-CN" dirty="0"/>
              <a:t>入数据完毕所经历的时间。</a:t>
            </a:r>
          </a:p>
        </p:txBody>
      </p:sp>
      <p:sp>
        <p:nvSpPr>
          <p:cNvPr id="17" name="TextBox 16"/>
          <p:cNvSpPr txBox="1"/>
          <p:nvPr/>
        </p:nvSpPr>
        <p:spPr>
          <a:xfrm>
            <a:off x="436548" y="2204864"/>
            <a:ext cx="8208000" cy="936347"/>
          </a:xfrm>
          <a:prstGeom prst="rect">
            <a:avLst/>
          </a:prstGeom>
          <a:noFill/>
        </p:spPr>
        <p:txBody>
          <a:bodyPr wrap="square" rtlCol="0">
            <a:spAutoFit/>
          </a:bodyPr>
          <a:lstStyle>
            <a:defPPr>
              <a:defRPr lang="zh-CN"/>
            </a:defPPr>
            <a:lvl1pPr algn="just">
              <a:lnSpc>
                <a:spcPct val="120000"/>
              </a:lnSpc>
              <a:buClr>
                <a:srgbClr val="0070C0"/>
              </a:buClr>
              <a:defRPr sz="2400">
                <a:solidFill>
                  <a:srgbClr val="000066"/>
                </a:solidFill>
                <a:latin typeface="Times New Roman" pitchFamily="18" charset="0"/>
                <a:ea typeface="宋体" pitchFamily="2" charset="-122"/>
                <a:cs typeface="Times New Roman" pitchFamily="18" charset="0"/>
              </a:defRPr>
            </a:lvl1pPr>
          </a:lstStyle>
          <a:p>
            <a:pPr algn="l"/>
            <a:r>
              <a:rPr lang="zh-CN" altLang="en-US" dirty="0"/>
              <a:t>　　</a:t>
            </a:r>
            <a:r>
              <a:rPr lang="en-US" altLang="zh-CN" dirty="0"/>
              <a:t>8</a:t>
            </a:r>
            <a:r>
              <a:rPr lang="zh-CN" altLang="zh-CN" dirty="0"/>
              <a:t>位二进制数为</a:t>
            </a:r>
            <a:r>
              <a:rPr lang="en-US" altLang="zh-CN" dirty="0"/>
              <a:t>1</a:t>
            </a:r>
            <a:r>
              <a:rPr lang="zh-CN" altLang="zh-CN" dirty="0"/>
              <a:t>个字节（</a:t>
            </a:r>
            <a:r>
              <a:rPr lang="en-US" altLang="zh-CN" dirty="0"/>
              <a:t>Byte</a:t>
            </a:r>
            <a:r>
              <a:rPr lang="zh-CN" altLang="zh-CN" dirty="0"/>
              <a:t>，简写为</a:t>
            </a:r>
            <a:r>
              <a:rPr lang="en-US" altLang="zh-CN" dirty="0"/>
              <a:t>B</a:t>
            </a:r>
            <a:r>
              <a:rPr lang="zh-CN" altLang="zh-CN" dirty="0" smtClean="0"/>
              <a:t>）</a:t>
            </a:r>
            <a:r>
              <a:rPr lang="zh-CN" altLang="en-US" dirty="0" smtClean="0"/>
              <a:t>，</a:t>
            </a:r>
            <a:r>
              <a:rPr lang="zh-CN" altLang="zh-CN" dirty="0" smtClean="0"/>
              <a:t>字节是</a:t>
            </a:r>
            <a:r>
              <a:rPr lang="zh-CN" altLang="zh-CN" dirty="0"/>
              <a:t>存储容量的</a:t>
            </a:r>
            <a:r>
              <a:rPr lang="zh-CN" altLang="zh-CN" dirty="0" smtClean="0"/>
              <a:t>基本单位</a:t>
            </a:r>
            <a:r>
              <a:rPr lang="zh-CN" altLang="en-US" dirty="0" smtClean="0"/>
              <a:t>。</a:t>
            </a:r>
            <a:endParaRPr lang="zh-CN" altLang="zh-CN" dirty="0"/>
          </a:p>
        </p:txBody>
      </p:sp>
      <p:graphicFrame>
        <p:nvGraphicFramePr>
          <p:cNvPr id="2" name="表格 1"/>
          <p:cNvGraphicFramePr>
            <a:graphicFrameLocks noGrp="1"/>
          </p:cNvGraphicFramePr>
          <p:nvPr>
            <p:extLst>
              <p:ext uri="{D42A27DB-BD31-4B8C-83A1-F6EECF244321}">
                <p14:modId xmlns:p14="http://schemas.microsoft.com/office/powerpoint/2010/main" val="4141892328"/>
              </p:ext>
            </p:extLst>
          </p:nvPr>
        </p:nvGraphicFramePr>
        <p:xfrm>
          <a:off x="4315423" y="2785757"/>
          <a:ext cx="3712961" cy="1986855"/>
        </p:xfrm>
        <a:graphic>
          <a:graphicData uri="http://schemas.openxmlformats.org/drawingml/2006/table">
            <a:tbl>
              <a:tblPr firstRow="1" firstCol="1" bandRow="1">
                <a:tableStyleId>{2D5ABB26-0587-4C30-8999-92F81FD0307C}</a:tableStyleId>
              </a:tblPr>
              <a:tblGrid>
                <a:gridCol w="904649"/>
                <a:gridCol w="1656184"/>
                <a:gridCol w="1152128"/>
              </a:tblGrid>
              <a:tr h="397371">
                <a:tc>
                  <a:txBody>
                    <a:bodyPr/>
                    <a:lstStyle/>
                    <a:p>
                      <a:pPr indent="0" algn="l">
                        <a:lnSpc>
                          <a:spcPts val="1560"/>
                        </a:lnSpc>
                        <a:spcAft>
                          <a:spcPts val="0"/>
                        </a:spcAft>
                      </a:pPr>
                      <a:r>
                        <a:rPr lang="en-US" sz="2400" kern="100" dirty="0">
                          <a:solidFill>
                            <a:srgbClr val="000066"/>
                          </a:solidFill>
                          <a:effectLst/>
                          <a:latin typeface="Times New Roman" pitchFamily="18" charset="0"/>
                          <a:cs typeface="Times New Roman" pitchFamily="18" charset="0"/>
                        </a:rPr>
                        <a:t>1 KB</a:t>
                      </a:r>
                      <a:endParaRPr lang="zh-CN" sz="2400" kern="100" dirty="0">
                        <a:solidFill>
                          <a:srgbClr val="000066"/>
                        </a:solidFill>
                        <a:effectLst/>
                        <a:latin typeface="Times New Roman" pitchFamily="18" charset="0"/>
                        <a:ea typeface="宋体"/>
                        <a:cs typeface="Times New Roman" pitchFamily="18" charset="0"/>
                      </a:endParaRPr>
                    </a:p>
                  </a:txBody>
                  <a:tcPr marL="68580" marR="68580" marT="0" marB="0" anchor="ctr"/>
                </a:tc>
                <a:tc>
                  <a:txBody>
                    <a:bodyPr/>
                    <a:lstStyle/>
                    <a:p>
                      <a:pPr indent="0" algn="l">
                        <a:lnSpc>
                          <a:spcPts val="1560"/>
                        </a:lnSpc>
                        <a:spcAft>
                          <a:spcPts val="0"/>
                        </a:spcAft>
                      </a:pPr>
                      <a:r>
                        <a:rPr lang="zh-CN" sz="2400" kern="100" dirty="0">
                          <a:solidFill>
                            <a:srgbClr val="000066"/>
                          </a:solidFill>
                          <a:effectLst/>
                          <a:latin typeface="Times New Roman" pitchFamily="18" charset="0"/>
                          <a:cs typeface="Times New Roman" pitchFamily="18" charset="0"/>
                        </a:rPr>
                        <a:t>＝</a:t>
                      </a:r>
                      <a:r>
                        <a:rPr lang="en-US" sz="2400" kern="100" dirty="0">
                          <a:solidFill>
                            <a:srgbClr val="000066"/>
                          </a:solidFill>
                          <a:effectLst/>
                          <a:latin typeface="Times New Roman" pitchFamily="18" charset="0"/>
                          <a:cs typeface="Times New Roman" pitchFamily="18" charset="0"/>
                        </a:rPr>
                        <a:t>1024 B</a:t>
                      </a:r>
                      <a:endParaRPr lang="zh-CN" sz="2400" kern="100" dirty="0">
                        <a:solidFill>
                          <a:srgbClr val="000066"/>
                        </a:solidFill>
                        <a:effectLst/>
                        <a:latin typeface="Times New Roman" pitchFamily="18" charset="0"/>
                        <a:ea typeface="宋体"/>
                        <a:cs typeface="Times New Roman" pitchFamily="18" charset="0"/>
                      </a:endParaRPr>
                    </a:p>
                  </a:txBody>
                  <a:tcPr marL="68580" marR="68580" marT="0" marB="0" anchor="ctr"/>
                </a:tc>
                <a:tc>
                  <a:txBody>
                    <a:bodyPr/>
                    <a:lstStyle/>
                    <a:p>
                      <a:pPr indent="0" algn="l">
                        <a:lnSpc>
                          <a:spcPts val="1560"/>
                        </a:lnSpc>
                        <a:spcAft>
                          <a:spcPts val="0"/>
                        </a:spcAft>
                      </a:pPr>
                      <a:r>
                        <a:rPr lang="zh-CN" sz="2400" kern="100">
                          <a:solidFill>
                            <a:srgbClr val="000066"/>
                          </a:solidFill>
                          <a:effectLst/>
                          <a:latin typeface="Times New Roman" pitchFamily="18" charset="0"/>
                          <a:cs typeface="Times New Roman" pitchFamily="18" charset="0"/>
                        </a:rPr>
                        <a:t>＝</a:t>
                      </a:r>
                      <a:r>
                        <a:rPr lang="en-US" sz="2400" kern="100">
                          <a:solidFill>
                            <a:srgbClr val="000066"/>
                          </a:solidFill>
                          <a:effectLst/>
                          <a:latin typeface="Times New Roman" pitchFamily="18" charset="0"/>
                          <a:cs typeface="Times New Roman" pitchFamily="18" charset="0"/>
                        </a:rPr>
                        <a:t>2</a:t>
                      </a:r>
                      <a:r>
                        <a:rPr lang="en-US" sz="2400" kern="100" baseline="30000">
                          <a:solidFill>
                            <a:srgbClr val="000066"/>
                          </a:solidFill>
                          <a:effectLst/>
                          <a:latin typeface="Times New Roman" pitchFamily="18" charset="0"/>
                          <a:cs typeface="Times New Roman" pitchFamily="18" charset="0"/>
                        </a:rPr>
                        <a:t>10 </a:t>
                      </a:r>
                      <a:r>
                        <a:rPr lang="en-US" sz="2400" kern="100">
                          <a:solidFill>
                            <a:srgbClr val="000066"/>
                          </a:solidFill>
                          <a:effectLst/>
                          <a:latin typeface="Times New Roman" pitchFamily="18" charset="0"/>
                          <a:cs typeface="Times New Roman" pitchFamily="18" charset="0"/>
                        </a:rPr>
                        <a:t>B</a:t>
                      </a:r>
                      <a:endParaRPr lang="zh-CN" sz="2400" kern="100">
                        <a:solidFill>
                          <a:srgbClr val="000066"/>
                        </a:solidFill>
                        <a:effectLst/>
                        <a:latin typeface="Times New Roman" pitchFamily="18" charset="0"/>
                        <a:ea typeface="宋体"/>
                        <a:cs typeface="Times New Roman" pitchFamily="18" charset="0"/>
                      </a:endParaRPr>
                    </a:p>
                  </a:txBody>
                  <a:tcPr marL="68580" marR="68580" marT="0" marB="0" anchor="ctr"/>
                </a:tc>
              </a:tr>
              <a:tr h="397371">
                <a:tc>
                  <a:txBody>
                    <a:bodyPr/>
                    <a:lstStyle/>
                    <a:p>
                      <a:pPr indent="0" algn="l">
                        <a:lnSpc>
                          <a:spcPts val="1560"/>
                        </a:lnSpc>
                        <a:spcAft>
                          <a:spcPts val="0"/>
                        </a:spcAft>
                      </a:pPr>
                      <a:r>
                        <a:rPr lang="en-US" sz="2400" kern="100">
                          <a:solidFill>
                            <a:srgbClr val="000066"/>
                          </a:solidFill>
                          <a:effectLst/>
                          <a:latin typeface="Times New Roman" pitchFamily="18" charset="0"/>
                          <a:cs typeface="Times New Roman" pitchFamily="18" charset="0"/>
                        </a:rPr>
                        <a:t>1 MB</a:t>
                      </a:r>
                      <a:endParaRPr lang="zh-CN" sz="2400" kern="100">
                        <a:solidFill>
                          <a:srgbClr val="000066"/>
                        </a:solidFill>
                        <a:effectLst/>
                        <a:latin typeface="Times New Roman" pitchFamily="18" charset="0"/>
                        <a:ea typeface="宋体"/>
                        <a:cs typeface="Times New Roman" pitchFamily="18" charset="0"/>
                      </a:endParaRPr>
                    </a:p>
                  </a:txBody>
                  <a:tcPr marL="68580" marR="68580" marT="0" marB="0" anchor="ctr"/>
                </a:tc>
                <a:tc>
                  <a:txBody>
                    <a:bodyPr/>
                    <a:lstStyle/>
                    <a:p>
                      <a:pPr indent="0" algn="l">
                        <a:lnSpc>
                          <a:spcPts val="1560"/>
                        </a:lnSpc>
                        <a:spcAft>
                          <a:spcPts val="0"/>
                        </a:spcAft>
                      </a:pPr>
                      <a:r>
                        <a:rPr lang="zh-CN" sz="2400" kern="100">
                          <a:solidFill>
                            <a:srgbClr val="000066"/>
                          </a:solidFill>
                          <a:effectLst/>
                          <a:latin typeface="Times New Roman" pitchFamily="18" charset="0"/>
                          <a:cs typeface="Times New Roman" pitchFamily="18" charset="0"/>
                        </a:rPr>
                        <a:t>＝</a:t>
                      </a:r>
                      <a:r>
                        <a:rPr lang="en-US" sz="2400" kern="100">
                          <a:solidFill>
                            <a:srgbClr val="000066"/>
                          </a:solidFill>
                          <a:effectLst/>
                          <a:latin typeface="Times New Roman" pitchFamily="18" charset="0"/>
                          <a:cs typeface="Times New Roman" pitchFamily="18" charset="0"/>
                        </a:rPr>
                        <a:t>1024 KB</a:t>
                      </a:r>
                      <a:endParaRPr lang="zh-CN" sz="2400" kern="100">
                        <a:solidFill>
                          <a:srgbClr val="000066"/>
                        </a:solidFill>
                        <a:effectLst/>
                        <a:latin typeface="Times New Roman" pitchFamily="18" charset="0"/>
                        <a:ea typeface="宋体"/>
                        <a:cs typeface="Times New Roman" pitchFamily="18" charset="0"/>
                      </a:endParaRPr>
                    </a:p>
                  </a:txBody>
                  <a:tcPr marL="68580" marR="68580" marT="0" marB="0" anchor="ctr"/>
                </a:tc>
                <a:tc>
                  <a:txBody>
                    <a:bodyPr/>
                    <a:lstStyle/>
                    <a:p>
                      <a:pPr indent="0" algn="l">
                        <a:lnSpc>
                          <a:spcPts val="1560"/>
                        </a:lnSpc>
                        <a:spcAft>
                          <a:spcPts val="0"/>
                        </a:spcAft>
                      </a:pPr>
                      <a:r>
                        <a:rPr lang="zh-CN" sz="2400" kern="100">
                          <a:solidFill>
                            <a:srgbClr val="000066"/>
                          </a:solidFill>
                          <a:effectLst/>
                          <a:latin typeface="Times New Roman" pitchFamily="18" charset="0"/>
                          <a:cs typeface="Times New Roman" pitchFamily="18" charset="0"/>
                        </a:rPr>
                        <a:t>＝</a:t>
                      </a:r>
                      <a:r>
                        <a:rPr lang="en-US" sz="2400" kern="100">
                          <a:solidFill>
                            <a:srgbClr val="000066"/>
                          </a:solidFill>
                          <a:effectLst/>
                          <a:latin typeface="Times New Roman" pitchFamily="18" charset="0"/>
                          <a:cs typeface="Times New Roman" pitchFamily="18" charset="0"/>
                        </a:rPr>
                        <a:t>2</a:t>
                      </a:r>
                      <a:r>
                        <a:rPr lang="en-US" sz="2400" kern="100" baseline="30000">
                          <a:solidFill>
                            <a:srgbClr val="000066"/>
                          </a:solidFill>
                          <a:effectLst/>
                          <a:latin typeface="Times New Roman" pitchFamily="18" charset="0"/>
                          <a:cs typeface="Times New Roman" pitchFamily="18" charset="0"/>
                        </a:rPr>
                        <a:t>20 </a:t>
                      </a:r>
                      <a:r>
                        <a:rPr lang="en-US" sz="2400" kern="100">
                          <a:solidFill>
                            <a:srgbClr val="000066"/>
                          </a:solidFill>
                          <a:effectLst/>
                          <a:latin typeface="Times New Roman" pitchFamily="18" charset="0"/>
                          <a:cs typeface="Times New Roman" pitchFamily="18" charset="0"/>
                        </a:rPr>
                        <a:t>B</a:t>
                      </a:r>
                      <a:endParaRPr lang="zh-CN" sz="2400" kern="100">
                        <a:solidFill>
                          <a:srgbClr val="000066"/>
                        </a:solidFill>
                        <a:effectLst/>
                        <a:latin typeface="Times New Roman" pitchFamily="18" charset="0"/>
                        <a:ea typeface="宋体"/>
                        <a:cs typeface="Times New Roman" pitchFamily="18" charset="0"/>
                      </a:endParaRPr>
                    </a:p>
                  </a:txBody>
                  <a:tcPr marL="68580" marR="68580" marT="0" marB="0" anchor="ctr"/>
                </a:tc>
              </a:tr>
              <a:tr h="397371">
                <a:tc>
                  <a:txBody>
                    <a:bodyPr/>
                    <a:lstStyle/>
                    <a:p>
                      <a:pPr indent="0" algn="l">
                        <a:lnSpc>
                          <a:spcPts val="1560"/>
                        </a:lnSpc>
                        <a:spcAft>
                          <a:spcPts val="0"/>
                        </a:spcAft>
                      </a:pPr>
                      <a:r>
                        <a:rPr lang="en-US" sz="2400" kern="100">
                          <a:solidFill>
                            <a:srgbClr val="000066"/>
                          </a:solidFill>
                          <a:effectLst/>
                          <a:latin typeface="Times New Roman" pitchFamily="18" charset="0"/>
                          <a:cs typeface="Times New Roman" pitchFamily="18" charset="0"/>
                        </a:rPr>
                        <a:t>1 GB</a:t>
                      </a:r>
                      <a:endParaRPr lang="zh-CN" sz="2400" kern="100">
                        <a:solidFill>
                          <a:srgbClr val="000066"/>
                        </a:solidFill>
                        <a:effectLst/>
                        <a:latin typeface="Times New Roman" pitchFamily="18" charset="0"/>
                        <a:ea typeface="宋体"/>
                        <a:cs typeface="Times New Roman" pitchFamily="18" charset="0"/>
                      </a:endParaRPr>
                    </a:p>
                  </a:txBody>
                  <a:tcPr marL="68580" marR="68580" marT="0" marB="0" anchor="ctr"/>
                </a:tc>
                <a:tc>
                  <a:txBody>
                    <a:bodyPr/>
                    <a:lstStyle/>
                    <a:p>
                      <a:pPr indent="0" algn="l">
                        <a:lnSpc>
                          <a:spcPts val="1560"/>
                        </a:lnSpc>
                        <a:spcAft>
                          <a:spcPts val="0"/>
                        </a:spcAft>
                      </a:pPr>
                      <a:r>
                        <a:rPr lang="zh-CN" sz="2400" kern="100">
                          <a:solidFill>
                            <a:srgbClr val="000066"/>
                          </a:solidFill>
                          <a:effectLst/>
                          <a:latin typeface="Times New Roman" pitchFamily="18" charset="0"/>
                          <a:cs typeface="Times New Roman" pitchFamily="18" charset="0"/>
                        </a:rPr>
                        <a:t>＝</a:t>
                      </a:r>
                      <a:r>
                        <a:rPr lang="en-US" sz="2400" kern="100">
                          <a:solidFill>
                            <a:srgbClr val="000066"/>
                          </a:solidFill>
                          <a:effectLst/>
                          <a:latin typeface="Times New Roman" pitchFamily="18" charset="0"/>
                          <a:cs typeface="Times New Roman" pitchFamily="18" charset="0"/>
                        </a:rPr>
                        <a:t>1024 MB</a:t>
                      </a:r>
                      <a:endParaRPr lang="zh-CN" sz="2400" kern="100">
                        <a:solidFill>
                          <a:srgbClr val="000066"/>
                        </a:solidFill>
                        <a:effectLst/>
                        <a:latin typeface="Times New Roman" pitchFamily="18" charset="0"/>
                        <a:ea typeface="宋体"/>
                        <a:cs typeface="Times New Roman" pitchFamily="18" charset="0"/>
                      </a:endParaRPr>
                    </a:p>
                  </a:txBody>
                  <a:tcPr marL="68580" marR="68580" marT="0" marB="0" anchor="ctr"/>
                </a:tc>
                <a:tc>
                  <a:txBody>
                    <a:bodyPr/>
                    <a:lstStyle/>
                    <a:p>
                      <a:pPr indent="0" algn="l">
                        <a:lnSpc>
                          <a:spcPts val="1560"/>
                        </a:lnSpc>
                        <a:spcAft>
                          <a:spcPts val="0"/>
                        </a:spcAft>
                      </a:pPr>
                      <a:r>
                        <a:rPr lang="zh-CN" sz="2400" kern="100">
                          <a:solidFill>
                            <a:srgbClr val="000066"/>
                          </a:solidFill>
                          <a:effectLst/>
                          <a:latin typeface="Times New Roman" pitchFamily="18" charset="0"/>
                          <a:cs typeface="Times New Roman" pitchFamily="18" charset="0"/>
                        </a:rPr>
                        <a:t>＝</a:t>
                      </a:r>
                      <a:r>
                        <a:rPr lang="en-US" sz="2400" kern="100">
                          <a:solidFill>
                            <a:srgbClr val="000066"/>
                          </a:solidFill>
                          <a:effectLst/>
                          <a:latin typeface="Times New Roman" pitchFamily="18" charset="0"/>
                          <a:cs typeface="Times New Roman" pitchFamily="18" charset="0"/>
                        </a:rPr>
                        <a:t>2</a:t>
                      </a:r>
                      <a:r>
                        <a:rPr lang="en-US" sz="2400" kern="100" baseline="30000">
                          <a:solidFill>
                            <a:srgbClr val="000066"/>
                          </a:solidFill>
                          <a:effectLst/>
                          <a:latin typeface="Times New Roman" pitchFamily="18" charset="0"/>
                          <a:cs typeface="Times New Roman" pitchFamily="18" charset="0"/>
                        </a:rPr>
                        <a:t>30 </a:t>
                      </a:r>
                      <a:r>
                        <a:rPr lang="en-US" sz="2400" kern="100">
                          <a:solidFill>
                            <a:srgbClr val="000066"/>
                          </a:solidFill>
                          <a:effectLst/>
                          <a:latin typeface="Times New Roman" pitchFamily="18" charset="0"/>
                          <a:cs typeface="Times New Roman" pitchFamily="18" charset="0"/>
                        </a:rPr>
                        <a:t>B</a:t>
                      </a:r>
                      <a:endParaRPr lang="zh-CN" sz="2400" kern="100">
                        <a:solidFill>
                          <a:srgbClr val="000066"/>
                        </a:solidFill>
                        <a:effectLst/>
                        <a:latin typeface="Times New Roman" pitchFamily="18" charset="0"/>
                        <a:ea typeface="宋体"/>
                        <a:cs typeface="Times New Roman" pitchFamily="18" charset="0"/>
                      </a:endParaRPr>
                    </a:p>
                  </a:txBody>
                  <a:tcPr marL="68580" marR="68580" marT="0" marB="0" anchor="ctr"/>
                </a:tc>
              </a:tr>
              <a:tr h="397371">
                <a:tc>
                  <a:txBody>
                    <a:bodyPr/>
                    <a:lstStyle/>
                    <a:p>
                      <a:pPr indent="0" algn="l">
                        <a:lnSpc>
                          <a:spcPts val="1560"/>
                        </a:lnSpc>
                        <a:spcAft>
                          <a:spcPts val="0"/>
                        </a:spcAft>
                      </a:pPr>
                      <a:r>
                        <a:rPr lang="en-US" sz="2400" kern="100">
                          <a:solidFill>
                            <a:srgbClr val="000066"/>
                          </a:solidFill>
                          <a:effectLst/>
                          <a:latin typeface="Times New Roman" pitchFamily="18" charset="0"/>
                          <a:cs typeface="Times New Roman" pitchFamily="18" charset="0"/>
                        </a:rPr>
                        <a:t>1 TB</a:t>
                      </a:r>
                      <a:endParaRPr lang="zh-CN" sz="2400" kern="100">
                        <a:solidFill>
                          <a:srgbClr val="000066"/>
                        </a:solidFill>
                        <a:effectLst/>
                        <a:latin typeface="Times New Roman" pitchFamily="18" charset="0"/>
                        <a:ea typeface="宋体"/>
                        <a:cs typeface="Times New Roman" pitchFamily="18" charset="0"/>
                      </a:endParaRPr>
                    </a:p>
                  </a:txBody>
                  <a:tcPr marL="68580" marR="68580" marT="0" marB="0" anchor="ctr"/>
                </a:tc>
                <a:tc>
                  <a:txBody>
                    <a:bodyPr/>
                    <a:lstStyle/>
                    <a:p>
                      <a:pPr indent="0" algn="l">
                        <a:lnSpc>
                          <a:spcPts val="1560"/>
                        </a:lnSpc>
                        <a:spcAft>
                          <a:spcPts val="0"/>
                        </a:spcAft>
                      </a:pPr>
                      <a:r>
                        <a:rPr lang="zh-CN" sz="2400" kern="100">
                          <a:solidFill>
                            <a:srgbClr val="000066"/>
                          </a:solidFill>
                          <a:effectLst/>
                          <a:latin typeface="Times New Roman" pitchFamily="18" charset="0"/>
                          <a:cs typeface="Times New Roman" pitchFamily="18" charset="0"/>
                        </a:rPr>
                        <a:t>＝</a:t>
                      </a:r>
                      <a:r>
                        <a:rPr lang="en-US" sz="2400" kern="100">
                          <a:solidFill>
                            <a:srgbClr val="000066"/>
                          </a:solidFill>
                          <a:effectLst/>
                          <a:latin typeface="Times New Roman" pitchFamily="18" charset="0"/>
                          <a:cs typeface="Times New Roman" pitchFamily="18" charset="0"/>
                        </a:rPr>
                        <a:t>1024 GB</a:t>
                      </a:r>
                      <a:endParaRPr lang="zh-CN" sz="2400" kern="100">
                        <a:solidFill>
                          <a:srgbClr val="000066"/>
                        </a:solidFill>
                        <a:effectLst/>
                        <a:latin typeface="Times New Roman" pitchFamily="18" charset="0"/>
                        <a:ea typeface="宋体"/>
                        <a:cs typeface="Times New Roman" pitchFamily="18" charset="0"/>
                      </a:endParaRPr>
                    </a:p>
                  </a:txBody>
                  <a:tcPr marL="68580" marR="68580" marT="0" marB="0" anchor="ctr"/>
                </a:tc>
                <a:tc>
                  <a:txBody>
                    <a:bodyPr/>
                    <a:lstStyle/>
                    <a:p>
                      <a:pPr indent="0" algn="l">
                        <a:lnSpc>
                          <a:spcPts val="1560"/>
                        </a:lnSpc>
                        <a:spcAft>
                          <a:spcPts val="0"/>
                        </a:spcAft>
                      </a:pPr>
                      <a:r>
                        <a:rPr lang="zh-CN" sz="2400" kern="100">
                          <a:solidFill>
                            <a:srgbClr val="000066"/>
                          </a:solidFill>
                          <a:effectLst/>
                          <a:latin typeface="Times New Roman" pitchFamily="18" charset="0"/>
                          <a:cs typeface="Times New Roman" pitchFamily="18" charset="0"/>
                        </a:rPr>
                        <a:t>＝</a:t>
                      </a:r>
                      <a:r>
                        <a:rPr lang="en-US" sz="2400" kern="100">
                          <a:solidFill>
                            <a:srgbClr val="000066"/>
                          </a:solidFill>
                          <a:effectLst/>
                          <a:latin typeface="Times New Roman" pitchFamily="18" charset="0"/>
                          <a:cs typeface="Times New Roman" pitchFamily="18" charset="0"/>
                        </a:rPr>
                        <a:t>2</a:t>
                      </a:r>
                      <a:r>
                        <a:rPr lang="en-US" sz="2400" kern="100" baseline="30000">
                          <a:solidFill>
                            <a:srgbClr val="000066"/>
                          </a:solidFill>
                          <a:effectLst/>
                          <a:latin typeface="Times New Roman" pitchFamily="18" charset="0"/>
                          <a:cs typeface="Times New Roman" pitchFamily="18" charset="0"/>
                        </a:rPr>
                        <a:t>40 </a:t>
                      </a:r>
                      <a:r>
                        <a:rPr lang="en-US" sz="2400" kern="100">
                          <a:solidFill>
                            <a:srgbClr val="000066"/>
                          </a:solidFill>
                          <a:effectLst/>
                          <a:latin typeface="Times New Roman" pitchFamily="18" charset="0"/>
                          <a:cs typeface="Times New Roman" pitchFamily="18" charset="0"/>
                        </a:rPr>
                        <a:t>B</a:t>
                      </a:r>
                      <a:endParaRPr lang="zh-CN" sz="2400" kern="100">
                        <a:solidFill>
                          <a:srgbClr val="000066"/>
                        </a:solidFill>
                        <a:effectLst/>
                        <a:latin typeface="Times New Roman" pitchFamily="18" charset="0"/>
                        <a:ea typeface="宋体"/>
                        <a:cs typeface="Times New Roman" pitchFamily="18" charset="0"/>
                      </a:endParaRPr>
                    </a:p>
                  </a:txBody>
                  <a:tcPr marL="68580" marR="68580" marT="0" marB="0" anchor="ctr"/>
                </a:tc>
              </a:tr>
              <a:tr h="397371">
                <a:tc>
                  <a:txBody>
                    <a:bodyPr/>
                    <a:lstStyle/>
                    <a:p>
                      <a:pPr indent="0" algn="l">
                        <a:lnSpc>
                          <a:spcPts val="1560"/>
                        </a:lnSpc>
                        <a:spcAft>
                          <a:spcPts val="0"/>
                        </a:spcAft>
                      </a:pPr>
                      <a:r>
                        <a:rPr lang="en-US" sz="2400" kern="100">
                          <a:solidFill>
                            <a:srgbClr val="000066"/>
                          </a:solidFill>
                          <a:effectLst/>
                          <a:latin typeface="Times New Roman" pitchFamily="18" charset="0"/>
                          <a:cs typeface="Times New Roman" pitchFamily="18" charset="0"/>
                        </a:rPr>
                        <a:t>1 PB</a:t>
                      </a:r>
                      <a:endParaRPr lang="zh-CN" sz="2400" kern="100">
                        <a:solidFill>
                          <a:srgbClr val="000066"/>
                        </a:solidFill>
                        <a:effectLst/>
                        <a:latin typeface="Times New Roman" pitchFamily="18" charset="0"/>
                        <a:ea typeface="宋体"/>
                        <a:cs typeface="Times New Roman" pitchFamily="18" charset="0"/>
                      </a:endParaRPr>
                    </a:p>
                  </a:txBody>
                  <a:tcPr marL="68580" marR="68580" marT="0" marB="0" anchor="ctr"/>
                </a:tc>
                <a:tc>
                  <a:txBody>
                    <a:bodyPr/>
                    <a:lstStyle/>
                    <a:p>
                      <a:pPr indent="0" algn="l">
                        <a:lnSpc>
                          <a:spcPts val="1560"/>
                        </a:lnSpc>
                        <a:spcAft>
                          <a:spcPts val="0"/>
                        </a:spcAft>
                      </a:pPr>
                      <a:r>
                        <a:rPr lang="zh-CN" sz="2400" kern="100">
                          <a:solidFill>
                            <a:srgbClr val="000066"/>
                          </a:solidFill>
                          <a:effectLst/>
                          <a:latin typeface="Times New Roman" pitchFamily="18" charset="0"/>
                          <a:cs typeface="Times New Roman" pitchFamily="18" charset="0"/>
                        </a:rPr>
                        <a:t>＝</a:t>
                      </a:r>
                      <a:r>
                        <a:rPr lang="en-US" sz="2400" kern="100">
                          <a:solidFill>
                            <a:srgbClr val="000066"/>
                          </a:solidFill>
                          <a:effectLst/>
                          <a:latin typeface="Times New Roman" pitchFamily="18" charset="0"/>
                          <a:cs typeface="Times New Roman" pitchFamily="18" charset="0"/>
                        </a:rPr>
                        <a:t>1024 TB</a:t>
                      </a:r>
                      <a:endParaRPr lang="zh-CN" sz="2400" kern="100">
                        <a:solidFill>
                          <a:srgbClr val="000066"/>
                        </a:solidFill>
                        <a:effectLst/>
                        <a:latin typeface="Times New Roman" pitchFamily="18" charset="0"/>
                        <a:ea typeface="宋体"/>
                        <a:cs typeface="Times New Roman" pitchFamily="18" charset="0"/>
                      </a:endParaRPr>
                    </a:p>
                  </a:txBody>
                  <a:tcPr marL="68580" marR="68580" marT="0" marB="0" anchor="ctr"/>
                </a:tc>
                <a:tc>
                  <a:txBody>
                    <a:bodyPr/>
                    <a:lstStyle/>
                    <a:p>
                      <a:pPr indent="0" algn="l">
                        <a:lnSpc>
                          <a:spcPts val="1560"/>
                        </a:lnSpc>
                        <a:spcAft>
                          <a:spcPts val="0"/>
                        </a:spcAft>
                      </a:pPr>
                      <a:r>
                        <a:rPr lang="zh-CN" sz="2400" kern="100" dirty="0">
                          <a:solidFill>
                            <a:srgbClr val="000066"/>
                          </a:solidFill>
                          <a:effectLst/>
                          <a:latin typeface="Times New Roman" pitchFamily="18" charset="0"/>
                          <a:cs typeface="Times New Roman" pitchFamily="18" charset="0"/>
                        </a:rPr>
                        <a:t>＝</a:t>
                      </a:r>
                      <a:r>
                        <a:rPr lang="en-US" sz="2400" kern="100" dirty="0">
                          <a:solidFill>
                            <a:srgbClr val="000066"/>
                          </a:solidFill>
                          <a:effectLst/>
                          <a:latin typeface="Times New Roman" pitchFamily="18" charset="0"/>
                          <a:cs typeface="Times New Roman" pitchFamily="18" charset="0"/>
                        </a:rPr>
                        <a:t>2</a:t>
                      </a:r>
                      <a:r>
                        <a:rPr lang="en-US" sz="2400" kern="100" baseline="30000" dirty="0">
                          <a:solidFill>
                            <a:srgbClr val="000066"/>
                          </a:solidFill>
                          <a:effectLst/>
                          <a:latin typeface="Times New Roman" pitchFamily="18" charset="0"/>
                          <a:cs typeface="Times New Roman" pitchFamily="18" charset="0"/>
                        </a:rPr>
                        <a:t>50 </a:t>
                      </a:r>
                      <a:r>
                        <a:rPr lang="en-US" sz="2400" kern="100" dirty="0">
                          <a:solidFill>
                            <a:srgbClr val="000066"/>
                          </a:solidFill>
                          <a:effectLst/>
                          <a:latin typeface="Times New Roman" pitchFamily="18" charset="0"/>
                          <a:cs typeface="Times New Roman" pitchFamily="18" charset="0"/>
                        </a:rPr>
                        <a:t>B</a:t>
                      </a:r>
                      <a:endParaRPr lang="zh-CN" sz="2400" kern="100" dirty="0">
                        <a:solidFill>
                          <a:srgbClr val="000066"/>
                        </a:solidFill>
                        <a:effectLst/>
                        <a:latin typeface="Times New Roman" pitchFamily="18" charset="0"/>
                        <a:ea typeface="宋体"/>
                        <a:cs typeface="Times New Roman" pitchFamily="18" charset="0"/>
                      </a:endParaRPr>
                    </a:p>
                  </a:txBody>
                  <a:tcPr marL="68580" marR="68580" marT="0" marB="0" anchor="ctr"/>
                </a:tc>
              </a:tr>
            </a:tbl>
          </a:graphicData>
        </a:graphic>
      </p:graphicFrame>
    </p:spTree>
    <p:extLst>
      <p:ext uri="{BB962C8B-B14F-4D97-AF65-F5344CB8AC3E}">
        <p14:creationId xmlns:p14="http://schemas.microsoft.com/office/powerpoint/2010/main" val="49379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13"/>
                                        </p:tgtEl>
                                        <p:attrNameLst>
                                          <p:attrName>style.color</p:attrName>
                                        </p:attrNameLst>
                                      </p:cBhvr>
                                      <p:by>
                                        <p:hsl h="7200000" s="0" l="0"/>
                                      </p:by>
                                    </p:animClr>
                                    <p:animClr clrSpc="hsl" dir="cw">
                                      <p:cBhvr>
                                        <p:cTn id="7" dur="500" fill="hold"/>
                                        <p:tgtEl>
                                          <p:spTgt spid="13"/>
                                        </p:tgtEl>
                                        <p:attrNameLst>
                                          <p:attrName>fillcolor</p:attrName>
                                        </p:attrNameLst>
                                      </p:cBhvr>
                                      <p:by>
                                        <p:hsl h="7200000" s="0" l="0"/>
                                      </p:by>
                                    </p:animClr>
                                    <p:animClr clrSpc="hsl" dir="cw">
                                      <p:cBhvr>
                                        <p:cTn id="8" dur="500" fill="hold"/>
                                        <p:tgtEl>
                                          <p:spTgt spid="13"/>
                                        </p:tgtEl>
                                        <p:attrNameLst>
                                          <p:attrName>stroke.color</p:attrName>
                                        </p:attrNameLst>
                                      </p:cBhvr>
                                      <p:by>
                                        <p:hsl h="7200000" s="0" l="0"/>
                                      </p:by>
                                    </p:animClr>
                                    <p:set>
                                      <p:cBhvr>
                                        <p:cTn id="9" dur="500" fill="hold"/>
                                        <p:tgtEl>
                                          <p:spTgt spid="13"/>
                                        </p:tgtEl>
                                        <p:attrNameLst>
                                          <p:attrName>fill.type</p:attrName>
                                        </p:attrNameLst>
                                      </p:cBhvr>
                                      <p:to>
                                        <p:strVal val="solid"/>
                                      </p:to>
                                    </p:set>
                                  </p:childTnLst>
                                  <p:subTnLst>
                                    <p:animClr clrSpc="rgb" dir="cw">
                                      <p:cBhvr override="childStyle">
                                        <p:cTn dur="1" fill="hold" display="0" masterRel="nextClick" afterEffect="1"/>
                                        <p:tgtEl>
                                          <p:spTgt spid="13"/>
                                        </p:tgtEl>
                                        <p:attrNameLst>
                                          <p:attrName>ppt_c</p:attrName>
                                        </p:attrNameLst>
                                      </p:cBhvr>
                                      <p:to>
                                        <a:srgbClr val="FF0000"/>
                                      </p:to>
                                    </p:animClr>
                                  </p:sub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249"/>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249"/>
                                          </p:stCondLst>
                                        </p:cTn>
                                        <p:tgtEl>
                                          <p:spTgt spid="17"/>
                                        </p:tgtEl>
                                        <p:attrNameLst>
                                          <p:attrName>style.visibility</p:attrName>
                                        </p:attrNameLst>
                                      </p:cBhvr>
                                      <p:to>
                                        <p:strVal val="visible"/>
                                      </p:to>
                                    </p:set>
                                  </p:childTnLst>
                                </p:cTn>
                              </p:par>
                            </p:childTnLst>
                          </p:cTn>
                        </p:par>
                        <p:par>
                          <p:cTn id="17" fill="hold">
                            <p:stCondLst>
                              <p:cond delay="250"/>
                            </p:stCondLst>
                            <p:childTnLst>
                              <p:par>
                                <p:cTn id="18" presetID="1" presetClass="entr" presetSubtype="0" fill="hold" nodeType="afterEffect">
                                  <p:stCondLst>
                                    <p:cond delay="0"/>
                                  </p:stCondLst>
                                  <p:childTnLst>
                                    <p:set>
                                      <p:cBhvr>
                                        <p:cTn id="19" dur="1" fill="hold">
                                          <p:stCondLst>
                                            <p:cond delay="249"/>
                                          </p:stCondLst>
                                        </p:cTn>
                                        <p:tgtEl>
                                          <p:spTgt spid="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1" presetClass="emph" presetSubtype="0" fill="hold" grpId="0" nodeType="clickEffect">
                                  <p:stCondLst>
                                    <p:cond delay="0"/>
                                  </p:stCondLst>
                                  <p:childTnLst>
                                    <p:animClr clrSpc="hsl" dir="cw">
                                      <p:cBhvr override="childStyle">
                                        <p:cTn id="23" dur="500" fill="hold"/>
                                        <p:tgtEl>
                                          <p:spTgt spid="15"/>
                                        </p:tgtEl>
                                        <p:attrNameLst>
                                          <p:attrName>style.color</p:attrName>
                                        </p:attrNameLst>
                                      </p:cBhvr>
                                      <p:by>
                                        <p:hsl h="7200000" s="0" l="0"/>
                                      </p:by>
                                    </p:animClr>
                                    <p:animClr clrSpc="hsl" dir="cw">
                                      <p:cBhvr>
                                        <p:cTn id="24" dur="500" fill="hold"/>
                                        <p:tgtEl>
                                          <p:spTgt spid="15"/>
                                        </p:tgtEl>
                                        <p:attrNameLst>
                                          <p:attrName>fillcolor</p:attrName>
                                        </p:attrNameLst>
                                      </p:cBhvr>
                                      <p:by>
                                        <p:hsl h="7200000" s="0" l="0"/>
                                      </p:by>
                                    </p:animClr>
                                    <p:animClr clrSpc="hsl" dir="cw">
                                      <p:cBhvr>
                                        <p:cTn id="25" dur="500" fill="hold"/>
                                        <p:tgtEl>
                                          <p:spTgt spid="15"/>
                                        </p:tgtEl>
                                        <p:attrNameLst>
                                          <p:attrName>stroke.color</p:attrName>
                                        </p:attrNameLst>
                                      </p:cBhvr>
                                      <p:by>
                                        <p:hsl h="7200000" s="0" l="0"/>
                                      </p:by>
                                    </p:animClr>
                                    <p:set>
                                      <p:cBhvr>
                                        <p:cTn id="26" dur="500" fill="hold"/>
                                        <p:tgtEl>
                                          <p:spTgt spid="15"/>
                                        </p:tgtEl>
                                        <p:attrNameLst>
                                          <p:attrName>fill.type</p:attrName>
                                        </p:attrNameLst>
                                      </p:cBhvr>
                                      <p:to>
                                        <p:strVal val="solid"/>
                                      </p:to>
                                    </p:set>
                                  </p:childTnLst>
                                  <p:subTnLst>
                                    <p:animClr clrSpc="rgb" dir="cw">
                                      <p:cBhvr override="childStyle">
                                        <p:cTn dur="1" fill="hold" display="0" masterRel="nextClick" afterEffect="1"/>
                                        <p:tgtEl>
                                          <p:spTgt spid="15"/>
                                        </p:tgtEl>
                                        <p:attrNameLst>
                                          <p:attrName>ppt_c</p:attrName>
                                        </p:attrNameLst>
                                      </p:cBhvr>
                                      <p:to>
                                        <a:srgbClr val="FF0000"/>
                                      </p:to>
                                    </p:animClr>
                                  </p:subTnLst>
                                </p:cTn>
                              </p:par>
                            </p:childTnLst>
                          </p:cTn>
                        </p:par>
                        <p:par>
                          <p:cTn id="27" fill="hold">
                            <p:stCondLst>
                              <p:cond delay="500"/>
                            </p:stCondLst>
                            <p:childTnLst>
                              <p:par>
                                <p:cTn id="28" presetID="1" presetClass="entr" presetSubtype="0" fill="hold" grpId="0" nodeType="afterEffect">
                                  <p:stCondLst>
                                    <p:cond delay="0"/>
                                  </p:stCondLst>
                                  <p:childTnLst>
                                    <p:set>
                                      <p:cBhvr>
                                        <p:cTn id="29" dur="1" fill="hold">
                                          <p:stCondLst>
                                            <p:cond delay="249"/>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3.1.3  </a:t>
            </a:r>
            <a:r>
              <a:rPr lang="zh-CN" altLang="en-US" dirty="0" smtClean="0"/>
              <a:t>内</a:t>
            </a:r>
            <a:r>
              <a:rPr lang="zh-CN" altLang="zh-CN" dirty="0" smtClean="0"/>
              <a:t>存储器的</a:t>
            </a:r>
            <a:r>
              <a:rPr lang="zh-CN" altLang="zh-CN" dirty="0"/>
              <a:t>基本结构</a:t>
            </a:r>
            <a:endParaRPr lang="zh-CN" altLang="en-US" dirty="0"/>
          </a:p>
        </p:txBody>
      </p:sp>
      <p:sp>
        <p:nvSpPr>
          <p:cNvPr id="2" name="矩形 1"/>
          <p:cNvSpPr/>
          <p:nvPr/>
        </p:nvSpPr>
        <p:spPr>
          <a:xfrm>
            <a:off x="611785" y="1340768"/>
            <a:ext cx="7920431" cy="1717393"/>
          </a:xfrm>
          <a:prstGeom prst="rect">
            <a:avLst/>
          </a:prstGeom>
          <a:noFill/>
        </p:spPr>
        <p:txBody>
          <a:bodyPr wrap="square" rtlCol="0">
            <a:spAutoFit/>
          </a:bodyPr>
          <a:lstStyle/>
          <a:p>
            <a:pPr algn="just">
              <a:lnSpc>
                <a:spcPct val="120000"/>
              </a:lnSpc>
              <a:buClr>
                <a:srgbClr val="0070C0"/>
              </a:buClr>
            </a:pPr>
            <a:r>
              <a:rPr lang="zh-CN" altLang="zh-CN" sz="3200" dirty="0" smtClean="0">
                <a:latin typeface="黑体" pitchFamily="49" charset="-122"/>
                <a:ea typeface="黑体" pitchFamily="49" charset="-122"/>
                <a:cs typeface="Times New Roman" pitchFamily="18" charset="0"/>
              </a:rPr>
              <a:t>内存储器</a:t>
            </a:r>
            <a:r>
              <a:rPr lang="zh-CN" altLang="en-US" sz="3200" dirty="0" smtClean="0">
                <a:latin typeface="黑体" pitchFamily="49" charset="-122"/>
                <a:ea typeface="黑体" pitchFamily="49" charset="-122"/>
                <a:cs typeface="Times New Roman" pitchFamily="18" charset="0"/>
              </a:rPr>
              <a:t>基本结构：</a:t>
            </a:r>
            <a:endParaRPr lang="en-US" altLang="zh-CN" sz="3200" dirty="0" smtClean="0">
              <a:latin typeface="黑体" pitchFamily="49" charset="-122"/>
              <a:ea typeface="黑体" pitchFamily="49" charset="-122"/>
              <a:cs typeface="Times New Roman" pitchFamily="18" charset="0"/>
            </a:endParaRPr>
          </a:p>
          <a:p>
            <a:pPr algn="just">
              <a:lnSpc>
                <a:spcPct val="120000"/>
              </a:lnSpc>
              <a:buClr>
                <a:srgbClr val="0070C0"/>
              </a:buClr>
            </a:pPr>
            <a:r>
              <a:rPr lang="zh-CN" altLang="en-US" sz="2800" dirty="0" smtClean="0">
                <a:solidFill>
                  <a:srgbClr val="000066"/>
                </a:solidFill>
                <a:latin typeface="Times New Roman" pitchFamily="18" charset="0"/>
                <a:ea typeface="宋体" pitchFamily="2" charset="-122"/>
                <a:cs typeface="Times New Roman" pitchFamily="18" charset="0"/>
              </a:rPr>
              <a:t>　　</a:t>
            </a:r>
            <a:r>
              <a:rPr lang="zh-CN" altLang="zh-CN" sz="2800" dirty="0" smtClean="0">
                <a:solidFill>
                  <a:srgbClr val="000066"/>
                </a:solidFill>
                <a:latin typeface="Times New Roman" pitchFamily="18" charset="0"/>
                <a:ea typeface="宋体" pitchFamily="2" charset="-122"/>
                <a:cs typeface="Times New Roman" pitchFamily="18" charset="0"/>
              </a:rPr>
              <a:t>存储体、</a:t>
            </a:r>
            <a:r>
              <a:rPr lang="zh-CN" altLang="en-US" sz="2800" dirty="0" smtClean="0">
                <a:solidFill>
                  <a:srgbClr val="000066"/>
                </a:solidFill>
                <a:latin typeface="Times New Roman" pitchFamily="18" charset="0"/>
                <a:ea typeface="宋体" pitchFamily="2" charset="-122"/>
                <a:cs typeface="Times New Roman" pitchFamily="18" charset="0"/>
              </a:rPr>
              <a:t>　　</a:t>
            </a:r>
            <a:r>
              <a:rPr lang="zh-CN" altLang="zh-CN" sz="2800" dirty="0" smtClean="0">
                <a:solidFill>
                  <a:srgbClr val="000066"/>
                </a:solidFill>
                <a:latin typeface="Times New Roman" pitchFamily="18" charset="0"/>
                <a:ea typeface="宋体" pitchFamily="2" charset="-122"/>
                <a:cs typeface="Times New Roman" pitchFamily="18" charset="0"/>
              </a:rPr>
              <a:t>地址寄存器、</a:t>
            </a:r>
            <a:r>
              <a:rPr lang="zh-CN" altLang="en-US" sz="2800" dirty="0" smtClean="0">
                <a:solidFill>
                  <a:srgbClr val="000066"/>
                </a:solidFill>
                <a:latin typeface="Times New Roman" pitchFamily="18" charset="0"/>
                <a:ea typeface="宋体" pitchFamily="2" charset="-122"/>
                <a:cs typeface="Times New Roman" pitchFamily="18" charset="0"/>
              </a:rPr>
              <a:t>　</a:t>
            </a:r>
            <a:r>
              <a:rPr lang="zh-CN" altLang="zh-CN" sz="2800" dirty="0" smtClean="0">
                <a:solidFill>
                  <a:srgbClr val="000066"/>
                </a:solidFill>
                <a:latin typeface="Times New Roman" pitchFamily="18" charset="0"/>
                <a:ea typeface="宋体" pitchFamily="2" charset="-122"/>
                <a:cs typeface="Times New Roman" pitchFamily="18" charset="0"/>
              </a:rPr>
              <a:t>地址</a:t>
            </a:r>
            <a:r>
              <a:rPr lang="zh-CN" altLang="zh-CN" sz="2800" dirty="0">
                <a:solidFill>
                  <a:srgbClr val="000066"/>
                </a:solidFill>
                <a:latin typeface="Times New Roman" pitchFamily="18" charset="0"/>
                <a:ea typeface="宋体" pitchFamily="2" charset="-122"/>
                <a:cs typeface="Times New Roman" pitchFamily="18" charset="0"/>
              </a:rPr>
              <a:t>译码器</a:t>
            </a:r>
            <a:r>
              <a:rPr lang="zh-CN" altLang="zh-CN" sz="2800" dirty="0" smtClean="0">
                <a:solidFill>
                  <a:srgbClr val="000066"/>
                </a:solidFill>
                <a:latin typeface="Times New Roman" pitchFamily="18" charset="0"/>
                <a:ea typeface="宋体" pitchFamily="2" charset="-122"/>
                <a:cs typeface="Times New Roman" pitchFamily="18" charset="0"/>
              </a:rPr>
              <a:t>、</a:t>
            </a:r>
            <a:endParaRPr lang="en-US" altLang="zh-CN" sz="2800" dirty="0" smtClean="0">
              <a:solidFill>
                <a:srgbClr val="000066"/>
              </a:solidFill>
              <a:latin typeface="Times New Roman" pitchFamily="18" charset="0"/>
              <a:ea typeface="宋体" pitchFamily="2" charset="-122"/>
              <a:cs typeface="Times New Roman" pitchFamily="18" charset="0"/>
            </a:endParaRPr>
          </a:p>
          <a:p>
            <a:pPr algn="just">
              <a:lnSpc>
                <a:spcPct val="120000"/>
              </a:lnSpc>
              <a:buClr>
                <a:srgbClr val="0070C0"/>
              </a:buClr>
            </a:pPr>
            <a:r>
              <a:rPr lang="zh-CN" altLang="en-US" sz="2800" dirty="0">
                <a:solidFill>
                  <a:srgbClr val="000066"/>
                </a:solidFill>
                <a:latin typeface="Times New Roman" pitchFamily="18" charset="0"/>
                <a:ea typeface="宋体" pitchFamily="2" charset="-122"/>
                <a:cs typeface="Times New Roman" pitchFamily="18" charset="0"/>
              </a:rPr>
              <a:t>　</a:t>
            </a:r>
            <a:r>
              <a:rPr lang="zh-CN" altLang="en-US" sz="2800" dirty="0" smtClean="0">
                <a:solidFill>
                  <a:srgbClr val="000066"/>
                </a:solidFill>
                <a:latin typeface="Times New Roman" pitchFamily="18" charset="0"/>
                <a:ea typeface="宋体" pitchFamily="2" charset="-122"/>
                <a:cs typeface="Times New Roman" pitchFamily="18" charset="0"/>
              </a:rPr>
              <a:t>　</a:t>
            </a:r>
            <a:r>
              <a:rPr lang="zh-CN" altLang="zh-CN" sz="2800" dirty="0" smtClean="0">
                <a:solidFill>
                  <a:srgbClr val="000066"/>
                </a:solidFill>
                <a:latin typeface="Times New Roman" pitchFamily="18" charset="0"/>
                <a:ea typeface="宋体" pitchFamily="2" charset="-122"/>
                <a:cs typeface="Times New Roman" pitchFamily="18" charset="0"/>
              </a:rPr>
              <a:t>读写</a:t>
            </a:r>
            <a:r>
              <a:rPr lang="zh-CN" altLang="zh-CN" sz="2800" dirty="0">
                <a:solidFill>
                  <a:srgbClr val="000066"/>
                </a:solidFill>
                <a:latin typeface="Times New Roman" pitchFamily="18" charset="0"/>
                <a:ea typeface="宋体" pitchFamily="2" charset="-122"/>
                <a:cs typeface="Times New Roman" pitchFamily="18" charset="0"/>
              </a:rPr>
              <a:t>驱动器</a:t>
            </a:r>
            <a:r>
              <a:rPr lang="zh-CN" altLang="zh-CN" sz="2800" dirty="0" smtClean="0">
                <a:solidFill>
                  <a:srgbClr val="000066"/>
                </a:solidFill>
                <a:latin typeface="Times New Roman" pitchFamily="18" charset="0"/>
                <a:ea typeface="宋体" pitchFamily="2" charset="-122"/>
                <a:cs typeface="Times New Roman" pitchFamily="18" charset="0"/>
              </a:rPr>
              <a:t>、数据寄存器</a:t>
            </a:r>
            <a:r>
              <a:rPr lang="zh-CN" altLang="en-US" sz="2800" dirty="0" smtClean="0">
                <a:solidFill>
                  <a:srgbClr val="000066"/>
                </a:solidFill>
                <a:latin typeface="Times New Roman" pitchFamily="18" charset="0"/>
                <a:ea typeface="宋体" pitchFamily="2" charset="-122"/>
                <a:cs typeface="Times New Roman" pitchFamily="18" charset="0"/>
              </a:rPr>
              <a:t>、　</a:t>
            </a:r>
            <a:r>
              <a:rPr lang="zh-CN" altLang="zh-CN" sz="2800" dirty="0" smtClean="0">
                <a:solidFill>
                  <a:srgbClr val="000066"/>
                </a:solidFill>
                <a:latin typeface="Times New Roman" pitchFamily="18" charset="0"/>
                <a:ea typeface="宋体" pitchFamily="2" charset="-122"/>
                <a:cs typeface="Times New Roman" pitchFamily="18" charset="0"/>
              </a:rPr>
              <a:t>时序控制电路</a:t>
            </a:r>
            <a:endParaRPr lang="zh-CN" altLang="en-US" sz="2800" dirty="0">
              <a:solidFill>
                <a:srgbClr val="000066"/>
              </a:solidFill>
              <a:latin typeface="Times New Roman" pitchFamily="18" charset="0"/>
              <a:ea typeface="宋体" pitchFamily="2" charset="-122"/>
              <a:cs typeface="Times New Roman" pitchFamily="18" charset="0"/>
            </a:endParaRPr>
          </a:p>
        </p:txBody>
      </p:sp>
      <p:grpSp>
        <p:nvGrpSpPr>
          <p:cNvPr id="27662" name="组合 27661"/>
          <p:cNvGrpSpPr/>
          <p:nvPr/>
        </p:nvGrpSpPr>
        <p:grpSpPr>
          <a:xfrm>
            <a:off x="351224" y="2949654"/>
            <a:ext cx="8410021" cy="3456384"/>
            <a:chOff x="323528" y="3068960"/>
            <a:chExt cx="8410021" cy="3456384"/>
          </a:xfrm>
        </p:grpSpPr>
        <p:sp>
          <p:nvSpPr>
            <p:cNvPr id="27661" name="矩形 27660"/>
            <p:cNvSpPr/>
            <p:nvPr/>
          </p:nvSpPr>
          <p:spPr>
            <a:xfrm>
              <a:off x="355060" y="3307572"/>
              <a:ext cx="8378489" cy="3024000"/>
            </a:xfrm>
            <a:prstGeom prst="rect">
              <a:avLst/>
            </a:prstGeom>
            <a:solidFill>
              <a:schemeClr val="bg1">
                <a:lumMod val="85000"/>
                <a:alpha val="50196"/>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660" name="组合 27659"/>
            <p:cNvGrpSpPr/>
            <p:nvPr/>
          </p:nvGrpSpPr>
          <p:grpSpPr>
            <a:xfrm>
              <a:off x="323528" y="3068960"/>
              <a:ext cx="8378489" cy="3456384"/>
              <a:chOff x="323528" y="2708921"/>
              <a:chExt cx="8378489" cy="3456384"/>
            </a:xfrm>
          </p:grpSpPr>
          <p:sp>
            <p:nvSpPr>
              <p:cNvPr id="16" name="Rectangle 14"/>
              <p:cNvSpPr>
                <a:spLocks noChangeArrowheads="1"/>
              </p:cNvSpPr>
              <p:nvPr/>
            </p:nvSpPr>
            <p:spPr bwMode="auto">
              <a:xfrm>
                <a:off x="1568526" y="3107669"/>
                <a:ext cx="635504" cy="1388053"/>
              </a:xfrm>
              <a:prstGeom prst="rect">
                <a:avLst/>
              </a:prstGeom>
              <a:solidFill>
                <a:schemeClr val="accent6">
                  <a:lumMod val="20000"/>
                  <a:lumOff val="80000"/>
                </a:schemeClr>
              </a:solid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18" name="Rectangle 16"/>
              <p:cNvSpPr>
                <a:spLocks noChangeArrowheads="1"/>
              </p:cNvSpPr>
              <p:nvPr/>
            </p:nvSpPr>
            <p:spPr bwMode="auto">
              <a:xfrm>
                <a:off x="2712432" y="3107669"/>
                <a:ext cx="635504" cy="1388053"/>
              </a:xfrm>
              <a:prstGeom prst="rect">
                <a:avLst/>
              </a:prstGeom>
              <a:solidFill>
                <a:schemeClr val="accent6">
                  <a:lumMod val="20000"/>
                  <a:lumOff val="80000"/>
                </a:schemeClr>
              </a:solid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19" name="Rectangle 17"/>
              <p:cNvSpPr>
                <a:spLocks noChangeArrowheads="1"/>
              </p:cNvSpPr>
              <p:nvPr/>
            </p:nvSpPr>
            <p:spPr bwMode="auto">
              <a:xfrm>
                <a:off x="3856339" y="3107669"/>
                <a:ext cx="1143907" cy="1388053"/>
              </a:xfrm>
              <a:prstGeom prst="rect">
                <a:avLst/>
              </a:prstGeom>
              <a:solidFill>
                <a:schemeClr val="accent6">
                  <a:lumMod val="20000"/>
                  <a:lumOff val="80000"/>
                </a:schemeClr>
              </a:solid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3" name="Rectangle 21"/>
              <p:cNvSpPr>
                <a:spLocks noChangeArrowheads="1"/>
              </p:cNvSpPr>
              <p:nvPr/>
            </p:nvSpPr>
            <p:spPr bwMode="auto">
              <a:xfrm>
                <a:off x="5635750" y="3107669"/>
                <a:ext cx="635504" cy="1388053"/>
              </a:xfrm>
              <a:prstGeom prst="rect">
                <a:avLst/>
              </a:prstGeom>
              <a:solidFill>
                <a:schemeClr val="accent6">
                  <a:lumMod val="20000"/>
                  <a:lumOff val="80000"/>
                </a:schemeClr>
              </a:solid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5" name="Rectangle 23"/>
              <p:cNvSpPr>
                <a:spLocks noChangeArrowheads="1"/>
              </p:cNvSpPr>
              <p:nvPr/>
            </p:nvSpPr>
            <p:spPr bwMode="auto">
              <a:xfrm>
                <a:off x="6906757" y="3107669"/>
                <a:ext cx="635504" cy="1388053"/>
              </a:xfrm>
              <a:prstGeom prst="rect">
                <a:avLst/>
              </a:prstGeom>
              <a:solidFill>
                <a:schemeClr val="accent6">
                  <a:lumMod val="20000"/>
                  <a:lumOff val="80000"/>
                </a:schemeClr>
              </a:solid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7651" name="Rectangle 32"/>
              <p:cNvSpPr>
                <a:spLocks noChangeArrowheads="1"/>
              </p:cNvSpPr>
              <p:nvPr/>
            </p:nvSpPr>
            <p:spPr bwMode="auto">
              <a:xfrm>
                <a:off x="3538587" y="4784573"/>
                <a:ext cx="1779411" cy="487518"/>
              </a:xfrm>
              <a:prstGeom prst="rect">
                <a:avLst/>
              </a:prstGeom>
              <a:solidFill>
                <a:schemeClr val="accent6">
                  <a:lumMod val="20000"/>
                  <a:lumOff val="80000"/>
                </a:schemeClr>
              </a:solid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17" name="AutoShape 15"/>
              <p:cNvSpPr>
                <a:spLocks noChangeArrowheads="1"/>
              </p:cNvSpPr>
              <p:nvPr/>
            </p:nvSpPr>
            <p:spPr bwMode="auto">
              <a:xfrm>
                <a:off x="2204029" y="3520687"/>
                <a:ext cx="508403" cy="162070"/>
              </a:xfrm>
              <a:prstGeom prst="rightArrow">
                <a:avLst>
                  <a:gd name="adj1" fmla="val 50000"/>
                  <a:gd name="adj2" fmla="val 96774"/>
                </a:avLst>
              </a:prstGeom>
              <a:solidFill>
                <a:srgbClr val="00B0F0"/>
              </a:solidFill>
              <a:ln w="9525">
                <a:solidFill>
                  <a:srgbClr val="0070C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0" name="Line 18"/>
              <p:cNvSpPr>
                <a:spLocks noChangeShapeType="1"/>
              </p:cNvSpPr>
              <p:nvPr/>
            </p:nvSpPr>
            <p:spPr bwMode="auto">
              <a:xfrm>
                <a:off x="3347936" y="3422660"/>
                <a:ext cx="508403" cy="0"/>
              </a:xfrm>
              <a:prstGeom prst="line">
                <a:avLst/>
              </a:prstGeom>
              <a:noFill/>
              <a:ln w="9525">
                <a:solidFill>
                  <a:srgbClr val="0070C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1" name="Line 19"/>
              <p:cNvSpPr>
                <a:spLocks noChangeShapeType="1"/>
              </p:cNvSpPr>
              <p:nvPr/>
            </p:nvSpPr>
            <p:spPr bwMode="auto">
              <a:xfrm>
                <a:off x="3347936" y="3616099"/>
                <a:ext cx="508403" cy="0"/>
              </a:xfrm>
              <a:prstGeom prst="line">
                <a:avLst/>
              </a:prstGeom>
              <a:noFill/>
              <a:ln w="9525">
                <a:solidFill>
                  <a:srgbClr val="0070C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2" name="Line 20"/>
              <p:cNvSpPr>
                <a:spLocks noChangeShapeType="1"/>
              </p:cNvSpPr>
              <p:nvPr/>
            </p:nvSpPr>
            <p:spPr bwMode="auto">
              <a:xfrm>
                <a:off x="3347936" y="4193801"/>
                <a:ext cx="508403" cy="0"/>
              </a:xfrm>
              <a:prstGeom prst="line">
                <a:avLst/>
              </a:prstGeom>
              <a:noFill/>
              <a:ln w="9525">
                <a:solidFill>
                  <a:srgbClr val="0070C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4" name="AutoShape 22"/>
              <p:cNvSpPr>
                <a:spLocks noChangeArrowheads="1"/>
              </p:cNvSpPr>
              <p:nvPr/>
            </p:nvSpPr>
            <p:spPr bwMode="auto">
              <a:xfrm>
                <a:off x="5000246" y="3520687"/>
                <a:ext cx="635504" cy="162070"/>
              </a:xfrm>
              <a:prstGeom prst="leftRightArrow">
                <a:avLst>
                  <a:gd name="adj1" fmla="val 50000"/>
                  <a:gd name="adj2" fmla="val 96774"/>
                </a:avLst>
              </a:prstGeom>
              <a:solidFill>
                <a:srgbClr val="92D050"/>
              </a:solidFill>
              <a:ln w="9525">
                <a:solidFill>
                  <a:srgbClr val="00B05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6" name="AutoShape 24"/>
              <p:cNvSpPr>
                <a:spLocks noChangeArrowheads="1"/>
              </p:cNvSpPr>
              <p:nvPr/>
            </p:nvSpPr>
            <p:spPr bwMode="auto">
              <a:xfrm>
                <a:off x="6271253" y="3520687"/>
                <a:ext cx="635504" cy="162070"/>
              </a:xfrm>
              <a:prstGeom prst="leftRightArrow">
                <a:avLst>
                  <a:gd name="adj1" fmla="val 50000"/>
                  <a:gd name="adj2" fmla="val 96774"/>
                </a:avLst>
              </a:prstGeom>
              <a:solidFill>
                <a:srgbClr val="92D050"/>
              </a:solidFill>
              <a:ln w="9525">
                <a:solidFill>
                  <a:srgbClr val="00B05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7" name="Line 25"/>
              <p:cNvSpPr>
                <a:spLocks noChangeShapeType="1"/>
              </p:cNvSpPr>
              <p:nvPr/>
            </p:nvSpPr>
            <p:spPr bwMode="auto">
              <a:xfrm rot="16200000">
                <a:off x="4285828" y="4638187"/>
                <a:ext cx="284930" cy="0"/>
              </a:xfrm>
              <a:prstGeom prst="line">
                <a:avLst/>
              </a:prstGeom>
              <a:noFill/>
              <a:ln w="9525">
                <a:solidFill>
                  <a:srgbClr val="FF000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8" name="Line 26"/>
              <p:cNvSpPr>
                <a:spLocks noChangeShapeType="1"/>
              </p:cNvSpPr>
              <p:nvPr/>
            </p:nvSpPr>
            <p:spPr bwMode="auto">
              <a:xfrm rot="16200000">
                <a:off x="5727511" y="4721837"/>
                <a:ext cx="450921" cy="0"/>
              </a:xfrm>
              <a:prstGeom prst="line">
                <a:avLst/>
              </a:prstGeom>
              <a:noFill/>
              <a:ln w="9525">
                <a:solidFill>
                  <a:srgbClr val="FF000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9" name="Line 27"/>
              <p:cNvSpPr>
                <a:spLocks noChangeShapeType="1"/>
              </p:cNvSpPr>
              <p:nvPr/>
            </p:nvSpPr>
            <p:spPr bwMode="auto">
              <a:xfrm rot="16200000">
                <a:off x="6917484" y="4802872"/>
                <a:ext cx="612992" cy="0"/>
              </a:xfrm>
              <a:prstGeom prst="line">
                <a:avLst/>
              </a:prstGeom>
              <a:noFill/>
              <a:ln w="9525">
                <a:solidFill>
                  <a:srgbClr val="FF000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30" name="Line 28"/>
              <p:cNvSpPr>
                <a:spLocks noChangeShapeType="1"/>
              </p:cNvSpPr>
              <p:nvPr/>
            </p:nvSpPr>
            <p:spPr bwMode="auto">
              <a:xfrm rot="16200000">
                <a:off x="2804194" y="4721837"/>
                <a:ext cx="450921" cy="0"/>
              </a:xfrm>
              <a:prstGeom prst="line">
                <a:avLst/>
              </a:prstGeom>
              <a:noFill/>
              <a:ln w="9525">
                <a:solidFill>
                  <a:srgbClr val="FF000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31" name="Line 29"/>
              <p:cNvSpPr>
                <a:spLocks noChangeShapeType="1"/>
              </p:cNvSpPr>
              <p:nvPr/>
            </p:nvSpPr>
            <p:spPr bwMode="auto">
              <a:xfrm rot="16200000">
                <a:off x="1579252" y="4802872"/>
                <a:ext cx="612992" cy="0"/>
              </a:xfrm>
              <a:prstGeom prst="line">
                <a:avLst/>
              </a:prstGeom>
              <a:noFill/>
              <a:ln w="9525">
                <a:solidFill>
                  <a:srgbClr val="FF000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7648" name="AutoShape 30"/>
              <p:cNvSpPr>
                <a:spLocks noChangeArrowheads="1"/>
              </p:cNvSpPr>
              <p:nvPr/>
            </p:nvSpPr>
            <p:spPr bwMode="auto">
              <a:xfrm flipH="1">
                <a:off x="548542" y="3524608"/>
                <a:ext cx="1016806" cy="162070"/>
              </a:xfrm>
              <a:prstGeom prst="leftArrow">
                <a:avLst>
                  <a:gd name="adj1" fmla="val 51046"/>
                  <a:gd name="adj2" fmla="val 163297"/>
                </a:avLst>
              </a:prstGeom>
              <a:solidFill>
                <a:srgbClr val="00B0F0"/>
              </a:solidFill>
              <a:ln w="9525">
                <a:solidFill>
                  <a:srgbClr val="0070C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7650" name="AutoShape 31"/>
              <p:cNvSpPr>
                <a:spLocks noChangeArrowheads="1"/>
              </p:cNvSpPr>
              <p:nvPr/>
            </p:nvSpPr>
            <p:spPr bwMode="auto">
              <a:xfrm>
                <a:off x="7542261" y="3515459"/>
                <a:ext cx="1016806" cy="162070"/>
              </a:xfrm>
              <a:prstGeom prst="leftRightArrow">
                <a:avLst>
                  <a:gd name="adj1" fmla="val 50000"/>
                  <a:gd name="adj2" fmla="val 131039"/>
                </a:avLst>
              </a:prstGeom>
              <a:solidFill>
                <a:srgbClr val="92D050"/>
              </a:solidFill>
              <a:ln w="9525">
                <a:solidFill>
                  <a:srgbClr val="00B05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7652" name="Line 33"/>
              <p:cNvSpPr>
                <a:spLocks noChangeShapeType="1"/>
              </p:cNvSpPr>
              <p:nvPr/>
            </p:nvSpPr>
            <p:spPr bwMode="auto">
              <a:xfrm rot="16200000">
                <a:off x="3854045" y="5406714"/>
                <a:ext cx="258790" cy="0"/>
              </a:xfrm>
              <a:prstGeom prst="line">
                <a:avLst/>
              </a:prstGeom>
              <a:noFill/>
              <a:ln w="9525">
                <a:solidFill>
                  <a:srgbClr val="FF000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7653" name="Line 34"/>
              <p:cNvSpPr>
                <a:spLocks noChangeShapeType="1"/>
              </p:cNvSpPr>
              <p:nvPr/>
            </p:nvSpPr>
            <p:spPr bwMode="auto">
              <a:xfrm>
                <a:off x="5317998" y="4946644"/>
                <a:ext cx="635504"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7654" name="Line 35"/>
              <p:cNvSpPr>
                <a:spLocks noChangeShapeType="1"/>
              </p:cNvSpPr>
              <p:nvPr/>
            </p:nvSpPr>
            <p:spPr bwMode="auto">
              <a:xfrm>
                <a:off x="5317998" y="5108714"/>
                <a:ext cx="1906511"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7655" name="Line 36"/>
              <p:cNvSpPr>
                <a:spLocks noChangeShapeType="1"/>
              </p:cNvSpPr>
              <p:nvPr/>
            </p:nvSpPr>
            <p:spPr bwMode="auto">
              <a:xfrm>
                <a:off x="3030184" y="4946644"/>
                <a:ext cx="508403"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7656" name="Line 37"/>
              <p:cNvSpPr>
                <a:spLocks noChangeShapeType="1"/>
              </p:cNvSpPr>
              <p:nvPr/>
            </p:nvSpPr>
            <p:spPr bwMode="auto">
              <a:xfrm>
                <a:off x="1886277" y="5108714"/>
                <a:ext cx="1652310" cy="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7657" name="Line 38"/>
              <p:cNvSpPr>
                <a:spLocks noChangeShapeType="1"/>
              </p:cNvSpPr>
              <p:nvPr/>
            </p:nvSpPr>
            <p:spPr bwMode="auto">
              <a:xfrm rot="16200000">
                <a:off x="4108247" y="5406714"/>
                <a:ext cx="258790" cy="0"/>
              </a:xfrm>
              <a:prstGeom prst="line">
                <a:avLst/>
              </a:prstGeom>
              <a:noFill/>
              <a:ln w="9525">
                <a:solidFill>
                  <a:srgbClr val="FF000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27658" name="Line 39"/>
              <p:cNvSpPr>
                <a:spLocks noChangeShapeType="1"/>
              </p:cNvSpPr>
              <p:nvPr/>
            </p:nvSpPr>
            <p:spPr bwMode="auto">
              <a:xfrm rot="16200000">
                <a:off x="4743750" y="5406714"/>
                <a:ext cx="258790" cy="0"/>
              </a:xfrm>
              <a:prstGeom prst="line">
                <a:avLst/>
              </a:prstGeom>
              <a:noFill/>
              <a:ln w="9525">
                <a:solidFill>
                  <a:srgbClr val="FF0000"/>
                </a:solidFill>
                <a:round/>
                <a:headEn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3" name="Text Box 2"/>
              <p:cNvSpPr txBox="1">
                <a:spLocks noChangeArrowheads="1"/>
              </p:cNvSpPr>
              <p:nvPr/>
            </p:nvSpPr>
            <p:spPr bwMode="auto">
              <a:xfrm>
                <a:off x="323528" y="3686557"/>
                <a:ext cx="1297144" cy="123219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地址总线</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n</a:t>
                </a:r>
                <a:r>
                  <a:rPr kumimoji="0" 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位）</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5" name="Text Box 3"/>
              <p:cNvSpPr txBox="1">
                <a:spLocks noChangeArrowheads="1"/>
              </p:cNvSpPr>
              <p:nvPr/>
            </p:nvSpPr>
            <p:spPr bwMode="auto">
              <a:xfrm>
                <a:off x="1364126" y="2708921"/>
                <a:ext cx="775640" cy="218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地址寄存器</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6" name="Text Box 4"/>
              <p:cNvSpPr txBox="1">
                <a:spLocks noChangeArrowheads="1"/>
              </p:cNvSpPr>
              <p:nvPr/>
            </p:nvSpPr>
            <p:spPr bwMode="auto">
              <a:xfrm>
                <a:off x="2507727" y="2708921"/>
                <a:ext cx="775640" cy="218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地址译码器</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7" name="Text Box 5"/>
              <p:cNvSpPr txBox="1">
                <a:spLocks noChangeArrowheads="1"/>
              </p:cNvSpPr>
              <p:nvPr/>
            </p:nvSpPr>
            <p:spPr bwMode="auto">
              <a:xfrm>
                <a:off x="3916056" y="3127279"/>
                <a:ext cx="762403" cy="1317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存储体</a:t>
                </a:r>
                <a:endParaRPr kumimoji="0" 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8" name="Text Box 6"/>
              <p:cNvSpPr txBox="1">
                <a:spLocks noChangeArrowheads="1"/>
              </p:cNvSpPr>
              <p:nvPr/>
            </p:nvSpPr>
            <p:spPr bwMode="auto">
              <a:xfrm>
                <a:off x="5427628" y="2708921"/>
                <a:ext cx="775638" cy="218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读写驱动器</a:t>
                </a:r>
              </a:p>
            </p:txBody>
          </p:sp>
          <p:sp>
            <p:nvSpPr>
              <p:cNvPr id="9" name="Text Box 7"/>
              <p:cNvSpPr txBox="1">
                <a:spLocks noChangeArrowheads="1"/>
              </p:cNvSpPr>
              <p:nvPr/>
            </p:nvSpPr>
            <p:spPr bwMode="auto">
              <a:xfrm>
                <a:off x="6698298" y="2708921"/>
                <a:ext cx="775638" cy="218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数据寄存器</a:t>
                </a:r>
              </a:p>
            </p:txBody>
          </p:sp>
          <p:sp>
            <p:nvSpPr>
              <p:cNvPr id="10" name="Text Box 8"/>
              <p:cNvSpPr txBox="1">
                <a:spLocks noChangeArrowheads="1"/>
              </p:cNvSpPr>
              <p:nvPr/>
            </p:nvSpPr>
            <p:spPr bwMode="auto">
              <a:xfrm>
                <a:off x="7531940" y="3686557"/>
                <a:ext cx="1170077" cy="123219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数据总线</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m</a:t>
                </a:r>
                <a:r>
                  <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位）</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11" name="Text Box 9"/>
              <p:cNvSpPr txBox="1">
                <a:spLocks noChangeArrowheads="1"/>
              </p:cNvSpPr>
              <p:nvPr/>
            </p:nvSpPr>
            <p:spPr bwMode="auto">
              <a:xfrm>
                <a:off x="3539914" y="4781101"/>
                <a:ext cx="1805412" cy="60139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存储控制逻辑</a:t>
                </a:r>
              </a:p>
            </p:txBody>
          </p:sp>
          <p:sp>
            <p:nvSpPr>
              <p:cNvPr id="12" name="Text Box 10"/>
              <p:cNvSpPr txBox="1">
                <a:spLocks noChangeArrowheads="1"/>
              </p:cNvSpPr>
              <p:nvPr/>
            </p:nvSpPr>
            <p:spPr bwMode="auto">
              <a:xfrm>
                <a:off x="3730515" y="5563915"/>
                <a:ext cx="1424211" cy="60139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控制总线</a:t>
                </a:r>
              </a:p>
            </p:txBody>
          </p:sp>
          <p:sp>
            <p:nvSpPr>
              <p:cNvPr id="13" name="Text Box 11"/>
              <p:cNvSpPr txBox="1">
                <a:spLocks noChangeArrowheads="1"/>
              </p:cNvSpPr>
              <p:nvPr/>
            </p:nvSpPr>
            <p:spPr bwMode="auto">
              <a:xfrm>
                <a:off x="4101127" y="5098140"/>
                <a:ext cx="915942" cy="60465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a:t>
                </a:r>
              </a:p>
            </p:txBody>
          </p:sp>
          <p:sp>
            <p:nvSpPr>
              <p:cNvPr id="14" name="Text Box 12"/>
              <p:cNvSpPr txBox="1">
                <a:spLocks noChangeArrowheads="1"/>
              </p:cNvSpPr>
              <p:nvPr/>
            </p:nvSpPr>
            <p:spPr bwMode="auto">
              <a:xfrm>
                <a:off x="3419872" y="3302747"/>
                <a:ext cx="442089" cy="119297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vert"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a:t>
                </a:r>
              </a:p>
            </p:txBody>
          </p:sp>
        </p:grpSp>
      </p:grpSp>
    </p:spTree>
    <p:extLst>
      <p:ext uri="{BB962C8B-B14F-4D97-AF65-F5344CB8AC3E}">
        <p14:creationId xmlns:p14="http://schemas.microsoft.com/office/powerpoint/2010/main" val="32706292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16632"/>
            <a:ext cx="9144000" cy="1008112"/>
          </a:xfrm>
        </p:spPr>
        <p:txBody>
          <a:bodyPr/>
          <a:lstStyle/>
          <a:p>
            <a:r>
              <a:rPr lang="en-US" altLang="zh-CN" dirty="0" smtClean="0"/>
              <a:t>3.1.4  </a:t>
            </a:r>
            <a:r>
              <a:rPr lang="zh-CN" altLang="en-US" dirty="0" smtClean="0"/>
              <a:t>半导体</a:t>
            </a:r>
            <a:r>
              <a:rPr lang="zh-CN" altLang="zh-CN" dirty="0" smtClean="0"/>
              <a:t>存储器</a:t>
            </a:r>
            <a:endParaRPr lang="zh-CN" altLang="en-US" dirty="0"/>
          </a:p>
        </p:txBody>
      </p:sp>
      <p:sp>
        <p:nvSpPr>
          <p:cNvPr id="2" name="矩形 1"/>
          <p:cNvSpPr/>
          <p:nvPr/>
        </p:nvSpPr>
        <p:spPr>
          <a:xfrm>
            <a:off x="360000" y="1268760"/>
            <a:ext cx="8424000" cy="2092881"/>
          </a:xfrm>
          <a:prstGeom prst="rect">
            <a:avLst/>
          </a:prstGeom>
          <a:noFill/>
        </p:spPr>
        <p:txBody>
          <a:bodyPr wrap="square" rtlCol="0">
            <a:spAutoFit/>
          </a:bodyPr>
          <a:lstStyle/>
          <a:p>
            <a:pPr algn="just"/>
            <a:r>
              <a:rPr lang="zh-CN" altLang="en-US" sz="2400" dirty="0" smtClean="0">
                <a:solidFill>
                  <a:srgbClr val="000066"/>
                </a:solidFill>
                <a:latin typeface="Times New Roman" pitchFamily="18" charset="0"/>
                <a:ea typeface="宋体" pitchFamily="2" charset="-122"/>
                <a:cs typeface="Times New Roman" pitchFamily="18" charset="0"/>
              </a:rPr>
              <a:t>　　</a:t>
            </a:r>
            <a:r>
              <a:rPr lang="zh-CN" altLang="zh-CN" sz="2400" dirty="0" smtClean="0">
                <a:solidFill>
                  <a:srgbClr val="000066"/>
                </a:solidFill>
                <a:latin typeface="Times New Roman" pitchFamily="18" charset="0"/>
                <a:ea typeface="宋体" pitchFamily="2" charset="-122"/>
                <a:cs typeface="Times New Roman" pitchFamily="18" charset="0"/>
              </a:rPr>
              <a:t>半导体存储器</a:t>
            </a:r>
            <a:r>
              <a:rPr lang="zh-CN" altLang="zh-CN" sz="2400" dirty="0">
                <a:solidFill>
                  <a:srgbClr val="000066"/>
                </a:solidFill>
                <a:latin typeface="Times New Roman" pitchFamily="18" charset="0"/>
                <a:ea typeface="宋体" pitchFamily="2" charset="-122"/>
                <a:cs typeface="Times New Roman" pitchFamily="18" charset="0"/>
              </a:rPr>
              <a:t>具有工艺简单、集成度高、成品率高、可靠性高、存取速度快、体积小、功耗低等特点；其存储电路所占的空间小，可以和译码电路以及缓冲寄存器制作在同一芯片中。所以现代微型计算机的内存储器普遍采用半导体存储器</a:t>
            </a:r>
            <a:r>
              <a:rPr lang="zh-CN" altLang="zh-CN" sz="2400" dirty="0" smtClean="0">
                <a:solidFill>
                  <a:srgbClr val="000066"/>
                </a:solidFill>
                <a:latin typeface="Times New Roman" pitchFamily="18" charset="0"/>
                <a:ea typeface="宋体" pitchFamily="2" charset="-122"/>
                <a:cs typeface="Times New Roman" pitchFamily="18" charset="0"/>
              </a:rPr>
              <a:t>。</a:t>
            </a:r>
            <a:endParaRPr lang="en-US" altLang="zh-CN" sz="2400" dirty="0" smtClean="0">
              <a:solidFill>
                <a:srgbClr val="000066"/>
              </a:solidFill>
              <a:latin typeface="Times New Roman" pitchFamily="18" charset="0"/>
              <a:ea typeface="宋体" pitchFamily="2" charset="-122"/>
              <a:cs typeface="Times New Roman" pitchFamily="18" charset="0"/>
            </a:endParaRPr>
          </a:p>
          <a:p>
            <a:pPr>
              <a:spcBef>
                <a:spcPts val="1200"/>
              </a:spcBef>
            </a:pPr>
            <a:r>
              <a:rPr lang="zh-CN" altLang="en-US" sz="2400" dirty="0">
                <a:solidFill>
                  <a:srgbClr val="000066"/>
                </a:solidFill>
                <a:latin typeface="Times New Roman" pitchFamily="18" charset="0"/>
                <a:ea typeface="宋体" pitchFamily="2" charset="-122"/>
                <a:cs typeface="Times New Roman" pitchFamily="18" charset="0"/>
              </a:rPr>
              <a:t>　</a:t>
            </a:r>
            <a:r>
              <a:rPr lang="zh-CN" altLang="en-US" sz="2400" dirty="0" smtClean="0">
                <a:solidFill>
                  <a:srgbClr val="000066"/>
                </a:solidFill>
                <a:latin typeface="Times New Roman" pitchFamily="18" charset="0"/>
                <a:ea typeface="宋体" pitchFamily="2" charset="-122"/>
                <a:cs typeface="Times New Roman" pitchFamily="18" charset="0"/>
              </a:rPr>
              <a:t>　</a:t>
            </a:r>
            <a:r>
              <a:rPr lang="zh-CN" altLang="zh-CN" sz="2400" dirty="0">
                <a:latin typeface="Times New Roman" pitchFamily="18" charset="0"/>
                <a:ea typeface="宋体" pitchFamily="2" charset="-122"/>
                <a:cs typeface="Times New Roman" pitchFamily="18" charset="0"/>
              </a:rPr>
              <a:t>半导体存储器的</a:t>
            </a:r>
            <a:r>
              <a:rPr lang="zh-CN" altLang="zh-CN" sz="2400" dirty="0" smtClean="0">
                <a:latin typeface="Times New Roman" pitchFamily="18" charset="0"/>
                <a:ea typeface="宋体" pitchFamily="2" charset="-122"/>
                <a:cs typeface="Times New Roman" pitchFamily="18" charset="0"/>
              </a:rPr>
              <a:t>分类</a:t>
            </a:r>
            <a:r>
              <a:rPr lang="zh-CN" altLang="en-US" sz="2400" dirty="0" smtClean="0">
                <a:latin typeface="Times New Roman" pitchFamily="18" charset="0"/>
                <a:ea typeface="宋体" pitchFamily="2" charset="-122"/>
                <a:cs typeface="Times New Roman" pitchFamily="18" charset="0"/>
              </a:rPr>
              <a:t>：</a:t>
            </a:r>
            <a:endParaRPr lang="zh-CN" altLang="zh-CN" sz="2400" dirty="0">
              <a:latin typeface="Times New Roman" pitchFamily="18" charset="0"/>
              <a:ea typeface="宋体" pitchFamily="2" charset="-122"/>
              <a:cs typeface="Times New Roman" pitchFamily="18" charset="0"/>
            </a:endParaRPr>
          </a:p>
        </p:txBody>
      </p:sp>
      <p:grpSp>
        <p:nvGrpSpPr>
          <p:cNvPr id="19" name="组合 18"/>
          <p:cNvGrpSpPr/>
          <p:nvPr/>
        </p:nvGrpSpPr>
        <p:grpSpPr>
          <a:xfrm>
            <a:off x="457667" y="3393328"/>
            <a:ext cx="8362805" cy="2988000"/>
            <a:chOff x="323528" y="3573017"/>
            <a:chExt cx="8362805" cy="2952327"/>
          </a:xfrm>
        </p:grpSpPr>
        <p:sp>
          <p:nvSpPr>
            <p:cNvPr id="3" name="Text Box 2"/>
            <p:cNvSpPr txBox="1">
              <a:spLocks noChangeArrowheads="1"/>
            </p:cNvSpPr>
            <p:nvPr/>
          </p:nvSpPr>
          <p:spPr bwMode="auto">
            <a:xfrm>
              <a:off x="323528" y="3573017"/>
              <a:ext cx="674842" cy="217880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36000" tIns="45720" rIns="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半导体存储器</a:t>
              </a:r>
              <a:endParaRPr kumimoji="0" lang="zh-CN" sz="2000" b="0" i="0" u="none" strike="noStrike" cap="none" normalizeH="0" baseline="0" dirty="0" smtClean="0">
                <a:ln>
                  <a:noFill/>
                </a:ln>
                <a:solidFill>
                  <a:srgbClr val="000066"/>
                </a:solidFill>
                <a:effectLst/>
                <a:latin typeface="Arial" pitchFamily="34" charset="0"/>
                <a:ea typeface="宋体" pitchFamily="2" charset="-122"/>
                <a:cs typeface="宋体" pitchFamily="2" charset="-122"/>
              </a:endParaRPr>
            </a:p>
          </p:txBody>
        </p:sp>
        <p:sp>
          <p:nvSpPr>
            <p:cNvPr id="5" name="Text Box 3"/>
            <p:cNvSpPr txBox="1">
              <a:spLocks noChangeArrowheads="1"/>
            </p:cNvSpPr>
            <p:nvPr/>
          </p:nvSpPr>
          <p:spPr bwMode="auto">
            <a:xfrm>
              <a:off x="1259632" y="3754842"/>
              <a:ext cx="3212993" cy="61943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45720" rIns="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随机存储器（</a:t>
              </a:r>
              <a:r>
                <a:rPr kumimoji="0" lang="en-US" altLang="zh-CN" sz="2000" b="0" i="0" u="none" strike="noStrike" cap="none" normalizeH="0" baseline="0" dirty="0" smtClean="0">
                  <a:ln>
                    <a:noFill/>
                  </a:ln>
                  <a:solidFill>
                    <a:srgbClr val="7030A0"/>
                  </a:solidFill>
                  <a:effectLst/>
                  <a:latin typeface="Times New Roman" pitchFamily="18" charset="0"/>
                  <a:ea typeface="宋体" pitchFamily="2" charset="-122"/>
                  <a:cs typeface="宋体" pitchFamily="2" charset="-122"/>
                </a:rPr>
                <a:t>RAM</a:t>
              </a:r>
              <a:r>
                <a:rPr kumimoji="0" lang="zh-CN" altLang="en-US" sz="2000" b="0" i="0" u="none" strike="noStrike" cap="none" normalizeH="0" baseline="0" dirty="0" smtClean="0">
                  <a:ln>
                    <a:noFill/>
                  </a:ln>
                  <a:solidFill>
                    <a:srgbClr val="000066"/>
                  </a:solidFill>
                  <a:effectLst/>
                  <a:latin typeface="宋体" pitchFamily="2" charset="-122"/>
                  <a:ea typeface="宋体" pitchFamily="2" charset="-122"/>
                  <a:cs typeface="宋体" pitchFamily="2" charset="-122"/>
                </a:rPr>
                <a:t>）</a:t>
              </a:r>
              <a:endParaRPr kumimoji="0" lang="zh-CN" sz="2000" b="0" i="0" u="none" strike="noStrike" cap="none" normalizeH="0" baseline="0" dirty="0" smtClean="0">
                <a:ln>
                  <a:noFill/>
                </a:ln>
                <a:solidFill>
                  <a:srgbClr val="000066"/>
                </a:solidFill>
                <a:effectLst/>
                <a:latin typeface="Arial" pitchFamily="34" charset="0"/>
                <a:ea typeface="宋体" pitchFamily="2" charset="-122"/>
                <a:cs typeface="宋体" pitchFamily="2" charset="-122"/>
              </a:endParaRPr>
            </a:p>
          </p:txBody>
        </p:sp>
        <p:sp>
          <p:nvSpPr>
            <p:cNvPr id="6" name="Text Box 4"/>
            <p:cNvSpPr txBox="1">
              <a:spLocks noChangeArrowheads="1"/>
            </p:cNvSpPr>
            <p:nvPr/>
          </p:nvSpPr>
          <p:spPr bwMode="auto">
            <a:xfrm>
              <a:off x="1209919" y="5144715"/>
              <a:ext cx="2858312" cy="61943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45720" rIns="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只读存储器（</a:t>
              </a: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宋体" pitchFamily="2" charset="-122"/>
                </a:rPr>
                <a:t>ROM</a:t>
              </a:r>
              <a:r>
                <a:rPr kumimoji="0" lang="zh-CN" altLang="en-US" sz="2000" b="0" i="0" u="none" strike="noStrike" cap="none" normalizeH="0" baseline="0" dirty="0" smtClean="0">
                  <a:ln>
                    <a:noFill/>
                  </a:ln>
                  <a:solidFill>
                    <a:srgbClr val="000066"/>
                  </a:solidFill>
                  <a:effectLst/>
                  <a:latin typeface="宋体" pitchFamily="2" charset="-122"/>
                  <a:ea typeface="宋体" pitchFamily="2" charset="-122"/>
                  <a:cs typeface="宋体" pitchFamily="2" charset="-122"/>
                </a:rPr>
                <a:t>）</a:t>
              </a:r>
              <a:endParaRPr kumimoji="0" lang="zh-CN" sz="2000" b="0" i="0" u="none" strike="noStrike" cap="none" normalizeH="0" baseline="0" dirty="0" smtClean="0">
                <a:ln>
                  <a:noFill/>
                </a:ln>
                <a:solidFill>
                  <a:srgbClr val="000066"/>
                </a:solidFill>
                <a:effectLst/>
                <a:latin typeface="Arial" pitchFamily="34" charset="0"/>
                <a:ea typeface="宋体" pitchFamily="2" charset="-122"/>
                <a:cs typeface="宋体" pitchFamily="2" charset="-122"/>
              </a:endParaRPr>
            </a:p>
          </p:txBody>
        </p:sp>
        <p:sp>
          <p:nvSpPr>
            <p:cNvPr id="7" name="Text Box 5"/>
            <p:cNvSpPr txBox="1">
              <a:spLocks noChangeArrowheads="1"/>
            </p:cNvSpPr>
            <p:nvPr/>
          </p:nvSpPr>
          <p:spPr bwMode="auto">
            <a:xfrm>
              <a:off x="3779912" y="3604549"/>
              <a:ext cx="4322239" cy="61943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45720" rIns="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静态</a:t>
              </a:r>
              <a:r>
                <a:rPr kumimoji="0" lang="zh-CN" altLang="en-US"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随机存储器（</a:t>
              </a:r>
              <a:r>
                <a:rPr kumimoji="0" lang="en-US" altLang="zh-CN" sz="2000" b="0" i="0" u="none" strike="noStrike" cap="none" normalizeH="0" baseline="0" dirty="0" smtClean="0">
                  <a:ln>
                    <a:noFill/>
                  </a:ln>
                  <a:solidFill>
                    <a:srgbClr val="7030A0"/>
                  </a:solidFill>
                  <a:effectLst/>
                  <a:latin typeface="Times New Roman" pitchFamily="18" charset="0"/>
                  <a:ea typeface="宋体" pitchFamily="2" charset="-122"/>
                  <a:cs typeface="宋体" pitchFamily="2" charset="-122"/>
                </a:rPr>
                <a:t>SRAM</a:t>
              </a:r>
              <a:r>
                <a:rPr kumimoji="0" lang="zh-CN" altLang="en-US"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a:t>
              </a:r>
              <a:endParaRPr kumimoji="0" lang="zh-CN" sz="2000" b="0" i="0" u="none" strike="noStrike" cap="none" normalizeH="0" baseline="0" dirty="0" smtClean="0">
                <a:ln>
                  <a:noFill/>
                </a:ln>
                <a:solidFill>
                  <a:srgbClr val="000066"/>
                </a:solidFill>
                <a:effectLst/>
                <a:latin typeface="Arial" pitchFamily="34" charset="0"/>
                <a:ea typeface="宋体" pitchFamily="2" charset="-122"/>
                <a:cs typeface="宋体" pitchFamily="2" charset="-122"/>
              </a:endParaRPr>
            </a:p>
          </p:txBody>
        </p:sp>
        <p:sp>
          <p:nvSpPr>
            <p:cNvPr id="8" name="Text Box 6"/>
            <p:cNvSpPr txBox="1">
              <a:spLocks noChangeArrowheads="1"/>
            </p:cNvSpPr>
            <p:nvPr/>
          </p:nvSpPr>
          <p:spPr bwMode="auto">
            <a:xfrm>
              <a:off x="3779912" y="3980524"/>
              <a:ext cx="3991901" cy="61943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45720" rIns="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动态</a:t>
              </a:r>
              <a:r>
                <a:rPr kumimoji="0" lang="zh-CN" altLang="en-US"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随机存储器（</a:t>
              </a:r>
              <a:r>
                <a:rPr kumimoji="0" lang="en-US" altLang="zh-CN" sz="2000" b="0" i="0" u="none" strike="noStrike" cap="none" normalizeH="0" baseline="0" dirty="0" smtClean="0">
                  <a:ln>
                    <a:noFill/>
                  </a:ln>
                  <a:solidFill>
                    <a:srgbClr val="7030A0"/>
                  </a:solidFill>
                  <a:effectLst/>
                  <a:latin typeface="Times New Roman" pitchFamily="18" charset="0"/>
                  <a:ea typeface="宋体" pitchFamily="2" charset="-122"/>
                  <a:cs typeface="宋体" pitchFamily="2" charset="-122"/>
                </a:rPr>
                <a:t>DRAM</a:t>
              </a:r>
              <a:r>
                <a:rPr kumimoji="0" lang="zh-CN" altLang="en-US"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a:t>
              </a:r>
              <a:endParaRPr kumimoji="0" lang="zh-CN" sz="2000" b="0" i="0" u="none" strike="noStrike" cap="none" normalizeH="0" baseline="0" dirty="0" smtClean="0">
                <a:ln>
                  <a:noFill/>
                </a:ln>
                <a:solidFill>
                  <a:srgbClr val="000066"/>
                </a:solidFill>
                <a:effectLst/>
                <a:latin typeface="Arial" pitchFamily="34" charset="0"/>
                <a:ea typeface="宋体" pitchFamily="2" charset="-122"/>
                <a:cs typeface="宋体" pitchFamily="2" charset="-122"/>
              </a:endParaRPr>
            </a:p>
          </p:txBody>
        </p:sp>
        <p:sp>
          <p:nvSpPr>
            <p:cNvPr id="9" name="Text Box 7"/>
            <p:cNvSpPr txBox="1">
              <a:spLocks noChangeArrowheads="1"/>
            </p:cNvSpPr>
            <p:nvPr/>
          </p:nvSpPr>
          <p:spPr bwMode="auto">
            <a:xfrm>
              <a:off x="3779912" y="4371194"/>
              <a:ext cx="4005809" cy="61943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45720" rIns="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掩膜只读存储器（</a:t>
              </a: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宋体" pitchFamily="2" charset="-122"/>
                </a:rPr>
                <a:t>ROM</a:t>
              </a:r>
              <a:r>
                <a:rPr kumimoji="0" lang="zh-CN" altLang="en-US"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a:t>
              </a:r>
              <a:endParaRPr kumimoji="0" lang="zh-CN" sz="2000" b="0" i="0" u="none" strike="noStrike" cap="none" normalizeH="0" baseline="0" dirty="0" smtClean="0">
                <a:ln>
                  <a:noFill/>
                </a:ln>
                <a:solidFill>
                  <a:srgbClr val="000066"/>
                </a:solidFill>
                <a:effectLst/>
                <a:latin typeface="Arial" pitchFamily="34" charset="0"/>
                <a:ea typeface="宋体" pitchFamily="2" charset="-122"/>
                <a:cs typeface="宋体" pitchFamily="2" charset="-122"/>
              </a:endParaRPr>
            </a:p>
          </p:txBody>
        </p:sp>
        <p:sp>
          <p:nvSpPr>
            <p:cNvPr id="10" name="Text Box 8"/>
            <p:cNvSpPr txBox="1">
              <a:spLocks noChangeArrowheads="1"/>
            </p:cNvSpPr>
            <p:nvPr/>
          </p:nvSpPr>
          <p:spPr bwMode="auto">
            <a:xfrm>
              <a:off x="3779913" y="4759496"/>
              <a:ext cx="4781238" cy="61943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45720" rIns="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可编程</a:t>
              </a:r>
              <a:r>
                <a:rPr kumimoji="0" lang="zh-CN" altLang="en-US"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只读存储器（</a:t>
              </a: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宋体" pitchFamily="2" charset="-122"/>
                </a:rPr>
                <a:t>PROM</a:t>
              </a:r>
              <a:r>
                <a:rPr kumimoji="0" lang="zh-CN" altLang="en-US"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rgbClr val="000066"/>
                </a:solidFill>
                <a:effectLst/>
                <a:latin typeface="Arial" pitchFamily="34" charset="0"/>
                <a:ea typeface="宋体" pitchFamily="2" charset="-122"/>
                <a:cs typeface="宋体" pitchFamily="2" charset="-122"/>
              </a:endParaRPr>
            </a:p>
          </p:txBody>
        </p:sp>
        <p:sp>
          <p:nvSpPr>
            <p:cNvPr id="11" name="Text Box 9"/>
            <p:cNvSpPr txBox="1">
              <a:spLocks noChangeArrowheads="1"/>
            </p:cNvSpPr>
            <p:nvPr/>
          </p:nvSpPr>
          <p:spPr bwMode="auto">
            <a:xfrm>
              <a:off x="3779913" y="5132388"/>
              <a:ext cx="4906420" cy="61943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45720" rIns="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可擦除可编程</a:t>
              </a:r>
              <a:r>
                <a:rPr kumimoji="0" lang="zh-CN" altLang="en-US"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只读存储器（</a:t>
              </a: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宋体" pitchFamily="2" charset="-122"/>
                </a:rPr>
                <a:t>EPROM</a:t>
              </a:r>
              <a:r>
                <a:rPr kumimoji="0" lang="zh-CN" altLang="en-US"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a:t>
              </a:r>
              <a:endParaRPr kumimoji="0" lang="zh-CN" sz="2000" b="0" i="0" u="none" strike="noStrike" cap="none" normalizeH="0" baseline="0" dirty="0" smtClean="0">
                <a:ln>
                  <a:noFill/>
                </a:ln>
                <a:solidFill>
                  <a:srgbClr val="000066"/>
                </a:solidFill>
                <a:effectLst/>
                <a:latin typeface="Arial" pitchFamily="34" charset="0"/>
                <a:ea typeface="宋体" pitchFamily="2" charset="-122"/>
                <a:cs typeface="宋体" pitchFamily="2" charset="-122"/>
              </a:endParaRPr>
            </a:p>
          </p:txBody>
        </p:sp>
        <p:sp>
          <p:nvSpPr>
            <p:cNvPr id="12" name="Text Box 10"/>
            <p:cNvSpPr txBox="1">
              <a:spLocks noChangeArrowheads="1"/>
            </p:cNvSpPr>
            <p:nvPr/>
          </p:nvSpPr>
          <p:spPr bwMode="auto">
            <a:xfrm>
              <a:off x="3779913" y="5536100"/>
              <a:ext cx="4906420" cy="61943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45720" rIns="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电可擦除可编程</a:t>
              </a:r>
              <a:r>
                <a:rPr kumimoji="0" lang="zh-CN" altLang="en-US"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只读存储器（</a:t>
              </a: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宋体" pitchFamily="2" charset="-122"/>
                </a:rPr>
                <a:t>EEPROM</a:t>
              </a:r>
              <a:r>
                <a:rPr kumimoji="0" lang="zh-CN" altLang="en-US"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a:t>
              </a:r>
              <a:endParaRPr kumimoji="0" lang="zh-CN" sz="2000" b="0" i="0" u="none" strike="noStrike" cap="none" normalizeH="0" baseline="0" dirty="0" smtClean="0">
                <a:ln>
                  <a:noFill/>
                </a:ln>
                <a:solidFill>
                  <a:srgbClr val="000066"/>
                </a:solidFill>
                <a:effectLst/>
                <a:latin typeface="Arial" pitchFamily="34" charset="0"/>
                <a:ea typeface="宋体" pitchFamily="2" charset="-122"/>
                <a:cs typeface="宋体" pitchFamily="2" charset="-122"/>
              </a:endParaRPr>
            </a:p>
          </p:txBody>
        </p:sp>
        <p:sp>
          <p:nvSpPr>
            <p:cNvPr id="13" name="Text Box 11"/>
            <p:cNvSpPr txBox="1">
              <a:spLocks noChangeArrowheads="1"/>
            </p:cNvSpPr>
            <p:nvPr/>
          </p:nvSpPr>
          <p:spPr bwMode="auto">
            <a:xfrm>
              <a:off x="3779912" y="5909258"/>
              <a:ext cx="4005809" cy="61608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45720" rIns="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闪速存储器</a:t>
              </a:r>
              <a:r>
                <a:rPr kumimoji="0" lang="zh-CN" altLang="en-US"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a:t>
              </a:r>
              <a:r>
                <a:rPr kumimoji="0" lang="en-US" altLang="zh-CN" sz="2000" b="0" i="0" u="none" strike="noStrike" cap="none" normalizeH="0" baseline="0" dirty="0" smtClean="0">
                  <a:ln>
                    <a:noFill/>
                  </a:ln>
                  <a:solidFill>
                    <a:srgbClr val="0070C0"/>
                  </a:solidFill>
                  <a:effectLst/>
                  <a:latin typeface="Times New Roman" pitchFamily="18" charset="0"/>
                  <a:ea typeface="宋体" pitchFamily="2" charset="-122"/>
                  <a:cs typeface="宋体" pitchFamily="2" charset="-122"/>
                </a:rPr>
                <a:t>Flash Memory</a:t>
              </a:r>
              <a:r>
                <a:rPr kumimoji="0" lang="zh-CN" altLang="en-US" sz="2000" b="0" i="0" u="none" strike="noStrike" cap="none" normalizeH="0" baseline="0" dirty="0" smtClean="0">
                  <a:ln>
                    <a:noFill/>
                  </a:ln>
                  <a:solidFill>
                    <a:srgbClr val="000066"/>
                  </a:solidFill>
                  <a:effectLst/>
                  <a:latin typeface="Times New Roman" pitchFamily="18" charset="0"/>
                  <a:ea typeface="宋体" pitchFamily="2" charset="-122"/>
                  <a:cs typeface="宋体" pitchFamily="2" charset="-122"/>
                </a:rPr>
                <a:t>）</a:t>
              </a:r>
              <a:endParaRPr kumimoji="0" lang="zh-CN" sz="2000" b="0" i="0" u="none" strike="noStrike" cap="none" normalizeH="0" baseline="0" dirty="0" smtClean="0">
                <a:ln>
                  <a:noFill/>
                </a:ln>
                <a:solidFill>
                  <a:srgbClr val="000066"/>
                </a:solidFill>
                <a:effectLst/>
                <a:latin typeface="Arial" pitchFamily="34" charset="0"/>
                <a:ea typeface="宋体" pitchFamily="2" charset="-122"/>
                <a:cs typeface="宋体" pitchFamily="2" charset="-122"/>
              </a:endParaRPr>
            </a:p>
          </p:txBody>
        </p:sp>
        <p:sp>
          <p:nvSpPr>
            <p:cNvPr id="14" name="AutoShape 12"/>
            <p:cNvSpPr>
              <a:spLocks/>
            </p:cNvSpPr>
            <p:nvPr/>
          </p:nvSpPr>
          <p:spPr bwMode="auto">
            <a:xfrm>
              <a:off x="1043608" y="3788294"/>
              <a:ext cx="177339" cy="1747808"/>
            </a:xfrm>
            <a:prstGeom prst="leftBrace">
              <a:avLst>
                <a:gd name="adj1" fmla="val 96478"/>
                <a:gd name="adj2" fmla="val 50000"/>
              </a:avLst>
            </a:prstGeom>
            <a:noFill/>
            <a:ln w="9525">
              <a:solidFill>
                <a:srgbClr val="000000"/>
              </a:solidFill>
              <a:round/>
              <a:headEnd/>
              <a:tailEnd/>
            </a:ln>
            <a:extLst>
              <a:ext uri="{909E8E84-426E-40DD-AFC4-6F175D3DCCD1}">
                <a14:hiddenFill xmlns:a14="http://schemas.microsoft.com/office/drawing/2010/main">
                  <a:solidFill>
                    <a:srgbClr val="00CC99"/>
                  </a:solidFill>
                </a14:hiddenFill>
              </a:ext>
            </a:extLst>
          </p:spPr>
          <p:txBody>
            <a:bodyPr vert="horz" wrap="none" lIns="36000" tIns="45720" rIns="0" bIns="45720" numCol="1" anchor="ctr" anchorCtr="0" compatLnSpc="1">
              <a:prstTxWarp prst="textNoShape">
                <a:avLst/>
              </a:prstTxWarp>
            </a:bodyPr>
            <a:lstStyle/>
            <a:p>
              <a:endParaRPr lang="zh-CN" altLang="en-US" sz="2000">
                <a:solidFill>
                  <a:srgbClr val="000066"/>
                </a:solidFill>
              </a:endParaRPr>
            </a:p>
          </p:txBody>
        </p:sp>
        <p:sp>
          <p:nvSpPr>
            <p:cNvPr id="15" name="AutoShape 13"/>
            <p:cNvSpPr>
              <a:spLocks/>
            </p:cNvSpPr>
            <p:nvPr/>
          </p:nvSpPr>
          <p:spPr bwMode="auto">
            <a:xfrm>
              <a:off x="3528236" y="3688258"/>
              <a:ext cx="156478" cy="642872"/>
            </a:xfrm>
            <a:prstGeom prst="leftBrace">
              <a:avLst>
                <a:gd name="adj1" fmla="val 54498"/>
                <a:gd name="adj2" fmla="val 50000"/>
              </a:avLst>
            </a:prstGeom>
            <a:noFill/>
            <a:ln w="9525">
              <a:solidFill>
                <a:srgbClr val="000000"/>
              </a:solidFill>
              <a:round/>
              <a:headEnd/>
              <a:tailEnd/>
            </a:ln>
            <a:extLst>
              <a:ext uri="{909E8E84-426E-40DD-AFC4-6F175D3DCCD1}">
                <a14:hiddenFill xmlns:a14="http://schemas.microsoft.com/office/drawing/2010/main">
                  <a:solidFill>
                    <a:srgbClr val="00CC99"/>
                  </a:solidFill>
                </a14:hiddenFill>
              </a:ext>
            </a:extLst>
          </p:spPr>
          <p:txBody>
            <a:bodyPr vert="horz" wrap="none" lIns="36000" tIns="45720" rIns="0" bIns="45720" numCol="1" anchor="ctr" anchorCtr="0" compatLnSpc="1">
              <a:prstTxWarp prst="textNoShape">
                <a:avLst/>
              </a:prstTxWarp>
            </a:bodyPr>
            <a:lstStyle/>
            <a:p>
              <a:endParaRPr lang="zh-CN" altLang="en-US" sz="2000">
                <a:solidFill>
                  <a:srgbClr val="000066"/>
                </a:solidFill>
              </a:endParaRPr>
            </a:p>
          </p:txBody>
        </p:sp>
        <p:sp>
          <p:nvSpPr>
            <p:cNvPr id="16" name="AutoShape 14"/>
            <p:cNvSpPr>
              <a:spLocks/>
            </p:cNvSpPr>
            <p:nvPr/>
          </p:nvSpPr>
          <p:spPr bwMode="auto">
            <a:xfrm>
              <a:off x="3514913" y="4401627"/>
              <a:ext cx="166909" cy="1901830"/>
            </a:xfrm>
            <a:prstGeom prst="leftBrace">
              <a:avLst>
                <a:gd name="adj1" fmla="val 98611"/>
                <a:gd name="adj2" fmla="val 50000"/>
              </a:avLst>
            </a:prstGeom>
            <a:noFill/>
            <a:ln w="9525">
              <a:solidFill>
                <a:srgbClr val="000000"/>
              </a:solidFill>
              <a:round/>
              <a:headEnd/>
              <a:tailEnd/>
            </a:ln>
            <a:extLst>
              <a:ext uri="{909E8E84-426E-40DD-AFC4-6F175D3DCCD1}">
                <a14:hiddenFill xmlns:a14="http://schemas.microsoft.com/office/drawing/2010/main">
                  <a:solidFill>
                    <a:srgbClr val="00CC99"/>
                  </a:solidFill>
                </a14:hiddenFill>
              </a:ext>
            </a:extLst>
          </p:spPr>
          <p:txBody>
            <a:bodyPr vert="horz" wrap="none" lIns="36000" tIns="45720" rIns="0" bIns="45720" numCol="1" anchor="ctr" anchorCtr="0" compatLnSpc="1">
              <a:prstTxWarp prst="textNoShape">
                <a:avLst/>
              </a:prstTxWarp>
            </a:bodyPr>
            <a:lstStyle/>
            <a:p>
              <a:endParaRPr lang="zh-CN" altLang="en-US" sz="2000">
                <a:solidFill>
                  <a:srgbClr val="000066"/>
                </a:solidFill>
              </a:endParaRPr>
            </a:p>
          </p:txBody>
        </p:sp>
      </p:grpSp>
    </p:spTree>
    <p:extLst>
      <p:ext uri="{BB962C8B-B14F-4D97-AF65-F5344CB8AC3E}">
        <p14:creationId xmlns:p14="http://schemas.microsoft.com/office/powerpoint/2010/main" val="745822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par>
                          <p:cTn id="8" fill="hold">
                            <p:stCondLst>
                              <p:cond delay="2250"/>
                            </p:stCondLst>
                            <p:childTnLst>
                              <p:par>
                                <p:cTn id="9" presetID="2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836712"/>
            <a:ext cx="9144000" cy="1143000"/>
          </a:xfrm>
        </p:spPr>
        <p:txBody>
          <a:bodyPr/>
          <a:lstStyle/>
          <a:p>
            <a:r>
              <a:rPr lang="en-US" altLang="zh-CN" dirty="0"/>
              <a:t>3.2  </a:t>
            </a:r>
            <a:r>
              <a:rPr lang="zh-CN" altLang="zh-CN" dirty="0"/>
              <a:t>随机存储器</a:t>
            </a:r>
            <a:r>
              <a:rPr lang="en-US" altLang="zh-CN" dirty="0"/>
              <a:t>RAM</a:t>
            </a:r>
            <a:endParaRPr lang="zh-CN" altLang="en-US" dirty="0"/>
          </a:p>
        </p:txBody>
      </p:sp>
      <p:sp>
        <p:nvSpPr>
          <p:cNvPr id="3" name="内容占位符 2"/>
          <p:cNvSpPr>
            <a:spLocks noGrp="1"/>
          </p:cNvSpPr>
          <p:nvPr>
            <p:ph idx="1"/>
          </p:nvPr>
        </p:nvSpPr>
        <p:spPr>
          <a:xfrm>
            <a:off x="1980472" y="2636913"/>
            <a:ext cx="6623976" cy="2880319"/>
          </a:xfrm>
        </p:spPr>
        <p:txBody>
          <a:bodyPr/>
          <a:lstStyle/>
          <a:p>
            <a:pPr>
              <a:lnSpc>
                <a:spcPct val="200000"/>
              </a:lnSpc>
            </a:pPr>
            <a:r>
              <a:rPr lang="en-US" altLang="zh-CN" dirty="0"/>
              <a:t>3.2.1  </a:t>
            </a:r>
            <a:r>
              <a:rPr lang="zh-CN" altLang="zh-CN" dirty="0"/>
              <a:t>静态</a:t>
            </a:r>
            <a:r>
              <a:rPr lang="en-US" altLang="zh-CN" dirty="0"/>
              <a:t>RAM</a:t>
            </a:r>
            <a:r>
              <a:rPr lang="zh-CN" altLang="zh-CN" dirty="0"/>
              <a:t>（</a:t>
            </a:r>
            <a:r>
              <a:rPr lang="en-US" altLang="zh-CN" dirty="0"/>
              <a:t>SRAM</a:t>
            </a:r>
            <a:r>
              <a:rPr lang="zh-CN" altLang="zh-CN" dirty="0"/>
              <a:t>）</a:t>
            </a:r>
            <a:endParaRPr lang="en-US" altLang="zh-CN" dirty="0" smtClean="0"/>
          </a:p>
          <a:p>
            <a:pPr>
              <a:lnSpc>
                <a:spcPct val="200000"/>
              </a:lnSpc>
            </a:pPr>
            <a:r>
              <a:rPr lang="en-US" altLang="zh-CN" dirty="0"/>
              <a:t>3.2.2  </a:t>
            </a:r>
            <a:r>
              <a:rPr lang="zh-CN" altLang="zh-CN" dirty="0"/>
              <a:t>动态</a:t>
            </a:r>
            <a:r>
              <a:rPr lang="en-US" altLang="zh-CN" dirty="0"/>
              <a:t>RAM</a:t>
            </a:r>
            <a:r>
              <a:rPr lang="zh-CN" altLang="zh-CN" dirty="0"/>
              <a:t>（</a:t>
            </a:r>
            <a:r>
              <a:rPr lang="en-US" altLang="zh-CN" dirty="0"/>
              <a:t>DRAM</a:t>
            </a:r>
            <a:r>
              <a:rPr lang="zh-CN" altLang="zh-CN" dirty="0"/>
              <a:t>）</a:t>
            </a:r>
            <a:endParaRPr lang="zh-CN" altLang="en-US" dirty="0"/>
          </a:p>
        </p:txBody>
      </p:sp>
      <p:sp>
        <p:nvSpPr>
          <p:cNvPr id="4" name="对角圆角矩形 3"/>
          <p:cNvSpPr/>
          <p:nvPr/>
        </p:nvSpPr>
        <p:spPr>
          <a:xfrm flipH="1">
            <a:off x="1115616" y="2492896"/>
            <a:ext cx="6984776" cy="2736304"/>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1" name="组合 10"/>
          <p:cNvGrpSpPr/>
          <p:nvPr/>
        </p:nvGrpSpPr>
        <p:grpSpPr>
          <a:xfrm>
            <a:off x="1907703" y="3011700"/>
            <a:ext cx="5063063" cy="1698696"/>
            <a:chOff x="1907703" y="3011700"/>
            <a:chExt cx="5063063" cy="1698696"/>
          </a:xfrm>
        </p:grpSpPr>
        <p:sp>
          <p:nvSpPr>
            <p:cNvPr id="6" name="矩形 5">
              <a:hlinkClick r:id="rId3" action="ppaction://hlinksldjump"/>
            </p:cNvPr>
            <p:cNvSpPr/>
            <p:nvPr/>
          </p:nvSpPr>
          <p:spPr>
            <a:xfrm>
              <a:off x="1907703" y="3011700"/>
              <a:ext cx="5063063"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4" action="ppaction://hlinksldjump"/>
            </p:cNvPr>
            <p:cNvSpPr/>
            <p:nvPr/>
          </p:nvSpPr>
          <p:spPr>
            <a:xfrm>
              <a:off x="1907704" y="4134332"/>
              <a:ext cx="506306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10490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微机原理">
  <a:themeElements>
    <a:clrScheme name="奥斯汀">
      <a:dk1>
        <a:sysClr val="windowText" lastClr="000000"/>
      </a:dk1>
      <a:lt1>
        <a:sysClr val="window" lastClr="C7EDCC"/>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奥斯汀">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奥斯汀">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微机原理</Template>
  <TotalTime>18489</TotalTime>
  <Words>3112</Words>
  <Application>Microsoft Office PowerPoint</Application>
  <PresentationFormat>全屏显示(4:3)</PresentationFormat>
  <Paragraphs>793</Paragraphs>
  <Slides>55</Slides>
  <Notes>16</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微机原理</vt:lpstr>
      <vt:lpstr>微型计算机原理与接口技术（第二版）</vt:lpstr>
      <vt:lpstr>第3章  半导体存储器及其接口</vt:lpstr>
      <vt:lpstr>3.1  存储器概述</vt:lpstr>
      <vt:lpstr>3.1.1  存储器的分类</vt:lpstr>
      <vt:lpstr>3.1.1  存储器的分类</vt:lpstr>
      <vt:lpstr>3.1.2  存储器的主要性能指标</vt:lpstr>
      <vt:lpstr>3.1.3  内存储器的基本结构</vt:lpstr>
      <vt:lpstr>3.1.4  半导体存储器</vt:lpstr>
      <vt:lpstr>3.2  随机存储器RAM</vt:lpstr>
      <vt:lpstr>3.2.1  静态RAM（SRAM）</vt:lpstr>
      <vt:lpstr>2．SRAM的结构</vt:lpstr>
      <vt:lpstr>3．典型的SRAM芯片</vt:lpstr>
      <vt:lpstr>3.2.2  动态RAM（DRAM）</vt:lpstr>
      <vt:lpstr>2．DRAM的刷新方式</vt:lpstr>
      <vt:lpstr>3．典型DRAM芯片</vt:lpstr>
      <vt:lpstr>3．典型DRAM芯片</vt:lpstr>
      <vt:lpstr>3.3  只读存储器ROM</vt:lpstr>
      <vt:lpstr>3.3.1  掩膜只读存储器ROM</vt:lpstr>
      <vt:lpstr>3.3.2  可编程只读存储器PROM</vt:lpstr>
      <vt:lpstr>3.3.3  可擦除可编程只读存储器EPROM</vt:lpstr>
      <vt:lpstr>3.3.4  电可擦除可编程只读 存储器EEPROM</vt:lpstr>
      <vt:lpstr>3.3.5  闪速存储器Flash Memory</vt:lpstr>
      <vt:lpstr>各种半导体存储器的应用</vt:lpstr>
      <vt:lpstr>3.4  半导体存储器接口</vt:lpstr>
      <vt:lpstr>3.4.1  存储器的选址</vt:lpstr>
      <vt:lpstr>3.4.2  存储器的容量扩展</vt:lpstr>
      <vt:lpstr>2．字扩展</vt:lpstr>
      <vt:lpstr>2．字扩展</vt:lpstr>
      <vt:lpstr>3．字位扩展</vt:lpstr>
      <vt:lpstr>【例3.1】</vt:lpstr>
      <vt:lpstr>【例3.1】</vt:lpstr>
      <vt:lpstr>【例3.2】</vt:lpstr>
      <vt:lpstr>【例3.2】</vt:lpstr>
      <vt:lpstr>3.4.3  典型CPU与内存储器的连接</vt:lpstr>
      <vt:lpstr>2．8086CPU与内存储器的连接</vt:lpstr>
      <vt:lpstr>3．80286CPU与内存储器的连接</vt:lpstr>
      <vt:lpstr>4．80386/80486CPU与内存储器的连接</vt:lpstr>
      <vt:lpstr>3.5  存储体系结构</vt:lpstr>
      <vt:lpstr>3.5.1  存储系统的层次结构</vt:lpstr>
      <vt:lpstr>3.5.2  多体存储结构</vt:lpstr>
      <vt:lpstr>1．高位交叉访问存储器</vt:lpstr>
      <vt:lpstr>2．低位交叉访问存储器</vt:lpstr>
      <vt:lpstr>3.5.3  高速缓冲存储器</vt:lpstr>
      <vt:lpstr>2．替换算法</vt:lpstr>
      <vt:lpstr>3．多层次Cache</vt:lpstr>
      <vt:lpstr>4．Cache一致性问题</vt:lpstr>
      <vt:lpstr>3.5.4  虚拟存储器</vt:lpstr>
      <vt:lpstr>2．虚拟存储器与Cache的对比</vt:lpstr>
      <vt:lpstr>3．虚拟存储器的分类</vt:lpstr>
      <vt:lpstr>3．虚拟存储器的分类</vt:lpstr>
      <vt:lpstr>3．虚拟存储器的分类</vt:lpstr>
      <vt:lpstr>习题与思考</vt:lpstr>
      <vt:lpstr>第3章  学习目标</vt:lpstr>
      <vt:lpstr>帮助</vt:lpstr>
      <vt:lpstr>再见</vt:lpstr>
    </vt:vector>
  </TitlesOfParts>
  <Company>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微型计算机原理与接口技术（第二版）</dc:title>
  <dc:creator>王向慧</dc:creator>
  <cp:lastModifiedBy>ww</cp:lastModifiedBy>
  <cp:revision>1462</cp:revision>
  <dcterms:created xsi:type="dcterms:W3CDTF">2015-12-01T07:23:04Z</dcterms:created>
  <dcterms:modified xsi:type="dcterms:W3CDTF">2016-02-24T02:12:52Z</dcterms:modified>
</cp:coreProperties>
</file>