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259" r:id="rId3"/>
    <p:sldId id="262" r:id="rId4"/>
    <p:sldId id="260" r:id="rId5"/>
    <p:sldId id="264" r:id="rId6"/>
    <p:sldId id="265" r:id="rId7"/>
    <p:sldId id="266" r:id="rId8"/>
    <p:sldId id="267" r:id="rId9"/>
    <p:sldId id="268" r:id="rId10"/>
    <p:sldId id="297" r:id="rId11"/>
    <p:sldId id="270" r:id="rId12"/>
    <p:sldId id="261" r:id="rId13"/>
    <p:sldId id="269" r:id="rId14"/>
    <p:sldId id="271" r:id="rId15"/>
    <p:sldId id="272" r:id="rId16"/>
    <p:sldId id="273" r:id="rId17"/>
    <p:sldId id="274" r:id="rId18"/>
    <p:sldId id="275" r:id="rId19"/>
    <p:sldId id="277" r:id="rId20"/>
    <p:sldId id="278" r:id="rId21"/>
    <p:sldId id="276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3" r:id="rId36"/>
    <p:sldId id="294" r:id="rId37"/>
    <p:sldId id="292" r:id="rId38"/>
    <p:sldId id="295" r:id="rId39"/>
    <p:sldId id="296" r:id="rId40"/>
    <p:sldId id="263" r:id="rId41"/>
    <p:sldId id="258" r:id="rId4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fld id="{647B4540-9495-44F4-9BF3-C5B11A400241}" type="datetimeFigureOut">
              <a:rPr lang="zh-CN" altLang="en-US"/>
              <a:pPr>
                <a:defRPr/>
              </a:pPr>
              <a:t>2011-09-14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fld id="{26A96BD0-6867-4CC5-B08D-D139F8C49F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zls3 副本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zh-CN" altLang="en-US"/>
              <a:t>信息安全技术基础 张浩军</a:t>
            </a: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3ACD67-DD0E-4BD5-A1A5-D34DFBD00D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zh-CN" altLang="en-US"/>
              <a:t>信息安全技术基础 张浩军</a:t>
            </a: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0CB751-0522-4495-B075-D06C2F94065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zh-CN" altLang="en-US"/>
              <a:t>信息安全技术基础 张浩军</a:t>
            </a: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58BF3B-094B-449D-99BB-CE20137CF58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9050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5949950"/>
            <a:ext cx="2133600" cy="358775"/>
          </a:xfr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308725"/>
            <a:ext cx="2133600" cy="433388"/>
          </a:xfrm>
        </p:spPr>
        <p:txBody>
          <a:bodyPr/>
          <a:lstStyle>
            <a:lvl1pPr>
              <a:defRPr b="1" smtClean="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fld id="{89B6B039-1152-4564-A563-D17F1C55FBA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zls3 副本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zh-CN" altLang="en-US"/>
              <a:t>信息安全技术基础 张浩军</a:t>
            </a: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BF14B-23C8-4C87-BF21-9AA88ED8EB2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zh-CN" altLang="en-US"/>
              <a:t>信息安全技术基础 张浩军</a:t>
            </a: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2E3AA4-408A-43C9-BEA0-59B10EC734E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zh-CN" altLang="en-US"/>
              <a:t>信息安全技术基础 张浩军</a:t>
            </a: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42EC83-22F3-4DF2-BAC5-9E09D8DF26E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zh-CN" altLang="en-US"/>
              <a:t>信息安全技术基础 张浩军</a:t>
            </a: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E2DBF1-40C7-4316-94A4-501E588BA16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zh-CN" altLang="en-US"/>
              <a:t>信息安全技术基础 张浩军</a:t>
            </a: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DCBFDC-BC46-440E-A6B2-B43D9701D75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zh-CN" altLang="en-US"/>
              <a:t>信息安全技术基础 张浩军</a:t>
            </a: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52A0B1-A94B-4FFE-A3FF-DEDE9E3211F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zh-CN" altLang="en-US"/>
              <a:t>信息安全技术基础 张浩军</a:t>
            </a: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4AFF4D-3102-4E27-AB8E-CC71699EAD4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-19050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dirty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>
              <a:defRPr/>
            </a:pPr>
            <a:fld id="{F81E2C08-80E9-430C-91F7-032DB5EB07D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微软雅黑" pitchFamily="34" charset="-122"/>
          <a:ea typeface="微软雅黑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微软雅黑" pitchFamily="34" charset="-122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微软雅黑" pitchFamily="34" charset="-122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微软雅黑" pitchFamily="34" charset="-122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微软雅黑" pitchFamily="34" charset="-122"/>
          <a:ea typeface="微软雅黑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黑体" pitchFamily="2" charset="-122"/>
          <a:ea typeface="黑体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黑体" pitchFamily="2" charset="-122"/>
          <a:ea typeface="黑体" pitchFamily="2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黑体" pitchFamily="2" charset="-122"/>
          <a:ea typeface="黑体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黑体" pitchFamily="2" charset="-122"/>
          <a:ea typeface="黑体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黑体" pitchFamily="2" charset="-122"/>
          <a:ea typeface="黑体" pitchFamily="2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844675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4800" b="1" dirty="0" smtClean="0">
                <a:ea typeface="黑体" pitchFamily="2" charset="-122"/>
              </a:rPr>
              <a:t>第</a:t>
            </a:r>
            <a:r>
              <a:rPr lang="en-US" altLang="zh-CN" sz="4800" b="1" dirty="0" smtClean="0">
                <a:ea typeface="黑体" pitchFamily="2" charset="-122"/>
              </a:rPr>
              <a:t>8</a:t>
            </a:r>
            <a:r>
              <a:rPr lang="zh-CN" altLang="en-US" sz="4800" b="1" dirty="0" smtClean="0">
                <a:ea typeface="黑体" pitchFamily="2" charset="-122"/>
              </a:rPr>
              <a:t>章  无线局域网</a:t>
            </a:r>
            <a:r>
              <a:rPr lang="en-US" altLang="zh-CN" sz="4800" b="1" dirty="0" smtClean="0">
                <a:ea typeface="黑体" pitchFamily="2" charset="-122"/>
              </a:rPr>
              <a:t>(WLAN)</a:t>
            </a:r>
            <a:r>
              <a:rPr lang="zh-CN" altLang="en-US" sz="4800" b="1" dirty="0" smtClean="0">
                <a:ea typeface="黑体" pitchFamily="2" charset="-122"/>
              </a:rPr>
              <a:t>安全机制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zh-CN" altLang="zh-CN" smtClean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WLAN</a:t>
            </a:r>
            <a:r>
              <a:rPr lang="zh-CN" altLang="en-US"/>
              <a:t>安全标准发展</a:t>
            </a:r>
          </a:p>
        </p:txBody>
      </p:sp>
      <p:sp>
        <p:nvSpPr>
          <p:cNvPr id="355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355332" name="Oval 4"/>
          <p:cNvSpPr>
            <a:spLocks noChangeArrowheads="1"/>
          </p:cNvSpPr>
          <p:nvPr/>
        </p:nvSpPr>
        <p:spPr bwMode="auto">
          <a:xfrm>
            <a:off x="0" y="1828800"/>
            <a:ext cx="3886200" cy="1371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altLang="zh-CN" b="1">
              <a:latin typeface="Garamond" pitchFamily="18" charset="0"/>
            </a:endParaRPr>
          </a:p>
          <a:p>
            <a:pPr algn="ctr"/>
            <a:r>
              <a:rPr lang="en-US" altLang="zh-CN" b="1">
                <a:latin typeface="Garamond" pitchFamily="18" charset="0"/>
              </a:rPr>
              <a:t>WEP (Wired Equivalent Privacy)</a:t>
            </a:r>
          </a:p>
          <a:p>
            <a:pPr algn="ctr"/>
            <a:r>
              <a:rPr lang="en-US" altLang="zh-CN" b="1">
                <a:latin typeface="Garamond" pitchFamily="18" charset="0"/>
              </a:rPr>
              <a:t> 802.11b, 1999</a:t>
            </a:r>
          </a:p>
          <a:p>
            <a:pPr algn="ctr"/>
            <a:r>
              <a:rPr lang="en-US" altLang="zh-CN" b="1">
                <a:latin typeface="Garamond" pitchFamily="18" charset="0"/>
              </a:rPr>
              <a:t>RC4</a:t>
            </a:r>
          </a:p>
        </p:txBody>
      </p:sp>
      <p:sp>
        <p:nvSpPr>
          <p:cNvPr id="355333" name="Oval 5"/>
          <p:cNvSpPr>
            <a:spLocks noChangeArrowheads="1"/>
          </p:cNvSpPr>
          <p:nvPr/>
        </p:nvSpPr>
        <p:spPr bwMode="auto">
          <a:xfrm>
            <a:off x="1905000" y="3429000"/>
            <a:ext cx="3886200" cy="1371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altLang="zh-CN" b="1">
                <a:latin typeface="Garamond" pitchFamily="18" charset="0"/>
              </a:rPr>
              <a:t>WPA(Wi-Fi Protected Access)</a:t>
            </a:r>
          </a:p>
          <a:p>
            <a:pPr algn="ctr"/>
            <a:r>
              <a:rPr lang="en-US" altLang="zh-CN" b="1">
                <a:latin typeface="Garamond" pitchFamily="18" charset="0"/>
              </a:rPr>
              <a:t>WiFi, </a:t>
            </a:r>
          </a:p>
          <a:p>
            <a:pPr algn="ctr"/>
            <a:r>
              <a:rPr lang="en-US" altLang="zh-CN" b="1">
                <a:latin typeface="Garamond" pitchFamily="18" charset="0"/>
              </a:rPr>
              <a:t> 802.1X , EAP, TKIP </a:t>
            </a:r>
          </a:p>
        </p:txBody>
      </p:sp>
      <p:sp>
        <p:nvSpPr>
          <p:cNvPr id="355334" name="Oval 6"/>
          <p:cNvSpPr>
            <a:spLocks noChangeArrowheads="1"/>
          </p:cNvSpPr>
          <p:nvPr/>
        </p:nvSpPr>
        <p:spPr bwMode="auto">
          <a:xfrm>
            <a:off x="4572000" y="4953000"/>
            <a:ext cx="3886200" cy="1371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altLang="zh-CN" b="1">
                <a:latin typeface="Garamond" pitchFamily="18" charset="0"/>
              </a:rPr>
              <a:t>RSN(Robust Security Network)</a:t>
            </a:r>
          </a:p>
          <a:p>
            <a:pPr algn="ctr"/>
            <a:r>
              <a:rPr lang="en-US" altLang="zh-CN" b="1">
                <a:latin typeface="Garamond" pitchFamily="18" charset="0"/>
              </a:rPr>
              <a:t>IEEE 802.11i, 2004 </a:t>
            </a:r>
          </a:p>
          <a:p>
            <a:pPr algn="ctr"/>
            <a:r>
              <a:rPr lang="en-US" altLang="zh-CN" b="1">
                <a:latin typeface="Garamond" pitchFamily="18" charset="0"/>
              </a:rPr>
              <a:t> 802.1X , EAP, CCMP, TKIP,AES </a:t>
            </a:r>
          </a:p>
        </p:txBody>
      </p:sp>
      <p:sp>
        <p:nvSpPr>
          <p:cNvPr id="355335" name="AutoShape 7"/>
          <p:cNvSpPr>
            <a:spLocks noChangeArrowheads="1"/>
          </p:cNvSpPr>
          <p:nvPr/>
        </p:nvSpPr>
        <p:spPr bwMode="auto">
          <a:xfrm>
            <a:off x="2057400" y="3200400"/>
            <a:ext cx="228600" cy="533400"/>
          </a:xfrm>
          <a:prstGeom prst="curvedRightArrow">
            <a:avLst>
              <a:gd name="adj1" fmla="val 46667"/>
              <a:gd name="adj2" fmla="val 93333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5336" name="AutoShape 8"/>
          <p:cNvSpPr>
            <a:spLocks noChangeArrowheads="1"/>
          </p:cNvSpPr>
          <p:nvPr/>
        </p:nvSpPr>
        <p:spPr bwMode="auto">
          <a:xfrm>
            <a:off x="4648200" y="4724400"/>
            <a:ext cx="228600" cy="533400"/>
          </a:xfrm>
          <a:prstGeom prst="curvedRightArrow">
            <a:avLst>
              <a:gd name="adj1" fmla="val 46667"/>
              <a:gd name="adj2" fmla="val 93333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5337" name="Oval 9"/>
          <p:cNvSpPr>
            <a:spLocks noChangeArrowheads="1"/>
          </p:cNvSpPr>
          <p:nvPr/>
        </p:nvSpPr>
        <p:spPr bwMode="auto">
          <a:xfrm>
            <a:off x="5029200" y="2133600"/>
            <a:ext cx="3886200" cy="13716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Garamond" pitchFamily="18" charset="0"/>
              </a:rPr>
              <a:t>WAPI (WLAN Authentication and </a:t>
            </a:r>
            <a:br>
              <a:rPr lang="en-US" altLang="zh-CN" dirty="0">
                <a:solidFill>
                  <a:schemeClr val="bg1"/>
                </a:solidFill>
                <a:latin typeface="Garamond" pitchFamily="18" charset="0"/>
              </a:rPr>
            </a:br>
            <a:r>
              <a:rPr lang="en-US" altLang="zh-CN" dirty="0">
                <a:solidFill>
                  <a:schemeClr val="bg1"/>
                </a:solidFill>
                <a:latin typeface="Garamond" pitchFamily="18" charset="0"/>
              </a:rPr>
              <a:t>Privacy Infrastructure) </a:t>
            </a:r>
          </a:p>
          <a:p>
            <a:pPr algn="ctr"/>
            <a:r>
              <a:rPr lang="en-US" altLang="zh-CN" dirty="0">
                <a:solidFill>
                  <a:schemeClr val="bg1"/>
                </a:solidFill>
                <a:latin typeface="Garamond" pitchFamily="18" charset="0"/>
              </a:rPr>
              <a:t>GB 15629.11-2003, 2003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55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55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5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5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55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55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55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5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55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55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55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55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5332" grpId="0" animBg="1"/>
      <p:bldP spid="355333" grpId="0" animBg="1"/>
      <p:bldP spid="355334" grpId="0" animBg="1"/>
      <p:bldP spid="355335" grpId="0" animBg="1"/>
      <p:bldP spid="355336" grpId="0" animBg="1"/>
      <p:bldP spid="35533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http://image.ceconlinebbs.com/attachments/16001_903642_154553048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9" y="611287"/>
            <a:ext cx="2376388" cy="237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195736" y="2349500"/>
            <a:ext cx="6332314" cy="1362075"/>
          </a:xfrm>
        </p:spPr>
        <p:txBody>
          <a:bodyPr/>
          <a:lstStyle/>
          <a:p>
            <a:pPr>
              <a:defRPr/>
            </a:pPr>
            <a:r>
              <a:rPr lang="zh-CN" altLang="en-US" dirty="0" smtClean="0">
                <a:solidFill>
                  <a:schemeClr val="accent2"/>
                </a:solidFill>
              </a:rPr>
              <a:t>如何基于共享密钥实现</a:t>
            </a:r>
            <a:r>
              <a:rPr lang="en-US" altLang="zh-CN" dirty="0" smtClean="0">
                <a:solidFill>
                  <a:schemeClr val="accent2"/>
                </a:solidFill>
              </a:rPr>
              <a:t>WLAN</a:t>
            </a:r>
            <a:r>
              <a:rPr lang="zh-CN" altLang="en-US" dirty="0" smtClean="0">
                <a:solidFill>
                  <a:schemeClr val="accent2"/>
                </a:solidFill>
              </a:rPr>
              <a:t>安全机制？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17413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B166F53-4628-4B39-8A24-68068F5ACC23}" type="slidenum">
              <a:rPr lang="en-US" altLang="zh-CN" smtClean="0"/>
              <a:pPr/>
              <a:t>11</a:t>
            </a:fld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  Png图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10313" y="3716338"/>
            <a:ext cx="2438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Rectangle 3"/>
          <p:cNvSpPr>
            <a:spLocks noGrp="1" noChangeArrowheads="1"/>
          </p:cNvSpPr>
          <p:nvPr>
            <p:ph type="title"/>
          </p:nvPr>
        </p:nvSpPr>
        <p:spPr>
          <a:xfrm>
            <a:off x="250825" y="274638"/>
            <a:ext cx="8424863" cy="1143000"/>
          </a:xfrm>
        </p:spPr>
        <p:txBody>
          <a:bodyPr/>
          <a:lstStyle/>
          <a:p>
            <a:pPr>
              <a:defRPr/>
            </a:pPr>
            <a:r>
              <a:rPr lang="zh-CN" altLang="en-US"/>
              <a:t>目  录</a:t>
            </a:r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971550" y="1600200"/>
            <a:ext cx="7715250" cy="2836863"/>
          </a:xfrm>
        </p:spPr>
        <p:txBody>
          <a:bodyPr/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8.1 WLAN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及安全需求</a:t>
            </a: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  <a:buFontTx/>
              <a:buNone/>
            </a:pP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8.2 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有线等同保密协议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WEP</a:t>
            </a:r>
          </a:p>
          <a:p>
            <a:pPr>
              <a:lnSpc>
                <a:spcPct val="130000"/>
              </a:lnSpc>
              <a:buFontTx/>
              <a:buNone/>
            </a:pP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8.3 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健壮网络安全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RSN</a:t>
            </a:r>
          </a:p>
          <a:p>
            <a:pPr>
              <a:lnSpc>
                <a:spcPct val="130000"/>
              </a:lnSpc>
              <a:buFontTx/>
              <a:buNone/>
            </a:pP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8.4 WLAN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鉴别与保密基础结构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WAPI</a:t>
            </a:r>
            <a:endParaRPr lang="zh-CN" altLang="zh-CN" dirty="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CA16ADC-C66B-428E-AD7A-4B4AA9AFF7E7}" type="slidenum">
              <a:rPr lang="en-US" altLang="zh-CN"/>
              <a:pPr>
                <a:defRPr/>
              </a:pPr>
              <a:t>12</a:t>
            </a:fld>
            <a:endParaRPr lang="en-US" altLang="zh-CN" dirty="0"/>
          </a:p>
        </p:txBody>
      </p:sp>
      <p:sp>
        <p:nvSpPr>
          <p:cNvPr id="8" name="矩形 7"/>
          <p:cNvSpPr/>
          <p:nvPr/>
        </p:nvSpPr>
        <p:spPr>
          <a:xfrm>
            <a:off x="971550" y="3068638"/>
            <a:ext cx="5472113" cy="1439862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43608" y="1700808"/>
            <a:ext cx="5472113" cy="639762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8.2  </a:t>
            </a:r>
            <a:r>
              <a:rPr lang="zh-CN" altLang="zh-CN" dirty="0" smtClean="0"/>
              <a:t>有线等同保密协议</a:t>
            </a:r>
            <a:r>
              <a:rPr lang="en-US" altLang="zh-CN" dirty="0" smtClean="0"/>
              <a:t>WEP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ts val="3800"/>
              </a:lnSpc>
              <a:spcBef>
                <a:spcPts val="1200"/>
              </a:spcBef>
              <a:buNone/>
            </a:pPr>
            <a:r>
              <a:rPr lang="en-US" altLang="zh-CN" sz="2400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IEEE 802.11</a:t>
            </a:r>
            <a:r>
              <a:rPr lang="zh-CN" altLang="zh-CN" sz="2400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在数据链路层安全设计上考虑：</a:t>
            </a:r>
          </a:p>
          <a:p>
            <a:pPr lvl="0">
              <a:lnSpc>
                <a:spcPts val="3800"/>
              </a:lnSpc>
              <a:spcBef>
                <a:spcPts val="1200"/>
              </a:spcBef>
            </a:pPr>
            <a:r>
              <a:rPr lang="zh-CN" altLang="zh-CN" sz="2400" dirty="0" smtClean="0"/>
              <a:t>力求提供有线网络等同的无线链路保护，使得有线网络中的其他机制可以无需变化继续使用。</a:t>
            </a:r>
          </a:p>
          <a:p>
            <a:pPr lvl="0">
              <a:lnSpc>
                <a:spcPts val="3800"/>
              </a:lnSpc>
              <a:spcBef>
                <a:spcPts val="1200"/>
              </a:spcBef>
            </a:pPr>
            <a:r>
              <a:rPr lang="zh-CN" altLang="zh-CN" sz="2400" dirty="0" smtClean="0"/>
              <a:t>数据链路层认证机制应该是快速、简单、低成本的。数据链路层认证机制对高层应是透明的。</a:t>
            </a:r>
          </a:p>
          <a:p>
            <a:pPr lvl="0">
              <a:lnSpc>
                <a:spcPts val="3800"/>
              </a:lnSpc>
              <a:spcBef>
                <a:spcPts val="1200"/>
              </a:spcBef>
            </a:pPr>
            <a:r>
              <a:rPr lang="en-US" altLang="zh-CN" sz="2400" dirty="0" smtClean="0"/>
              <a:t>WLAN</a:t>
            </a:r>
            <a:r>
              <a:rPr lang="zh-CN" altLang="zh-CN" sz="2400" dirty="0" smtClean="0"/>
              <a:t>中的认证在系统边缘进行，并在会话开始前完成。</a:t>
            </a: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9B6B039-1152-4564-A563-D17F1C55FBAA}" type="slidenum">
              <a:rPr lang="en-US" altLang="zh-CN" smtClean="0"/>
              <a:pPr>
                <a:defRPr/>
              </a:pPr>
              <a:t>13</a:t>
            </a:fld>
            <a:endParaRPr lang="en-US" altLang="zh-CN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8.2  </a:t>
            </a:r>
            <a:r>
              <a:rPr lang="zh-CN" altLang="zh-CN" dirty="0" smtClean="0"/>
              <a:t>有线等同保密协议</a:t>
            </a:r>
            <a:r>
              <a:rPr lang="en-US" altLang="zh-CN" dirty="0" smtClean="0"/>
              <a:t>WEP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400" dirty="0" smtClean="0"/>
              <a:t>有线等同保密协议</a:t>
            </a:r>
            <a:r>
              <a:rPr lang="en-US" altLang="zh-CN" sz="2400" dirty="0" smtClean="0"/>
              <a:t>WEP</a:t>
            </a:r>
            <a:r>
              <a:rPr lang="zh-CN" altLang="zh-CN" sz="2400" dirty="0" smtClean="0"/>
              <a:t>（</a:t>
            </a:r>
            <a:r>
              <a:rPr lang="en-US" altLang="zh-CN" sz="2400" dirty="0" smtClean="0"/>
              <a:t>Wired Equivalent Privacy</a:t>
            </a:r>
            <a:r>
              <a:rPr lang="zh-CN" altLang="zh-CN" sz="2400" dirty="0" smtClean="0"/>
              <a:t>），即试图提供与有线网等同的数据保密性。该机制采用流密码算法</a:t>
            </a:r>
            <a:r>
              <a:rPr lang="en-US" altLang="zh-CN" sz="2400" dirty="0" smtClean="0"/>
              <a:t>RC4</a:t>
            </a:r>
            <a:r>
              <a:rPr lang="zh-CN" altLang="zh-CN" sz="2400" dirty="0" smtClean="0"/>
              <a:t>，基于共享密钥实现实体认证（拥有合法共享密钥的实体被视为合法实体）和数据保密通信。</a:t>
            </a:r>
            <a:endParaRPr lang="en-US" altLang="zh-CN" sz="2400" dirty="0" smtClean="0"/>
          </a:p>
          <a:p>
            <a:r>
              <a:rPr lang="en-US" altLang="zh-CN" sz="2400" dirty="0" smtClean="0"/>
              <a:t>WEP</a:t>
            </a:r>
            <a:r>
              <a:rPr lang="zh-CN" altLang="zh-CN" sz="2400" dirty="0" smtClean="0"/>
              <a:t>定义两种认证机制：</a:t>
            </a:r>
            <a:endParaRPr lang="en-US" altLang="zh-CN" sz="2400" dirty="0" smtClean="0"/>
          </a:p>
          <a:p>
            <a:pPr lvl="1"/>
            <a:r>
              <a:rPr lang="zh-CN" altLang="zh-CN" sz="2200" dirty="0" smtClean="0"/>
              <a:t>一是开放系统认证（</a:t>
            </a:r>
            <a:r>
              <a:rPr lang="en-US" altLang="zh-CN" sz="2200" dirty="0" smtClean="0"/>
              <a:t>Open System Authentication</a:t>
            </a:r>
            <a:r>
              <a:rPr lang="zh-CN" altLang="zh-CN" sz="2200" dirty="0" smtClean="0"/>
              <a:t>），实际上为空认证；</a:t>
            </a:r>
            <a:endParaRPr lang="en-US" altLang="zh-CN" sz="2200" dirty="0" smtClean="0"/>
          </a:p>
          <a:p>
            <a:pPr lvl="1"/>
            <a:r>
              <a:rPr lang="zh-CN" altLang="zh-CN" sz="2200" dirty="0" smtClean="0"/>
              <a:t>二是共享密钥认证（</a:t>
            </a:r>
            <a:r>
              <a:rPr lang="en-US" altLang="zh-CN" sz="2200" dirty="0" smtClean="0"/>
              <a:t>Shared Key Authentication</a:t>
            </a:r>
            <a:r>
              <a:rPr lang="zh-CN" altLang="zh-CN" sz="2200" dirty="0" smtClean="0"/>
              <a:t>），实现基于共享密钥的质询—响应握手协议。</a:t>
            </a:r>
            <a:endParaRPr lang="zh-CN" altLang="en-US" sz="22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9B6B039-1152-4564-A563-D17F1C55FBAA}" type="slidenum">
              <a:rPr lang="en-US" altLang="zh-CN" smtClean="0"/>
              <a:pPr>
                <a:defRPr/>
              </a:pPr>
              <a:t>14</a:t>
            </a:fld>
            <a:endParaRPr lang="en-US" altLang="zh-CN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8.2  </a:t>
            </a:r>
            <a:r>
              <a:rPr lang="zh-CN" altLang="zh-CN" dirty="0" smtClean="0"/>
              <a:t>有线等同保密协议</a:t>
            </a:r>
            <a:r>
              <a:rPr lang="en-US" altLang="zh-CN" dirty="0" smtClean="0"/>
              <a:t>WEP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9B6B039-1152-4564-A563-D17F1C55FBAA}" type="slidenum">
              <a:rPr lang="en-US" altLang="zh-CN" smtClean="0"/>
              <a:pPr>
                <a:defRPr/>
              </a:pPr>
              <a:t>15</a:t>
            </a:fld>
            <a:endParaRPr lang="en-US" altLang="zh-CN"/>
          </a:p>
        </p:txBody>
      </p:sp>
      <p:pic>
        <p:nvPicPr>
          <p:cNvPr id="471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844824"/>
            <a:ext cx="6088879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8.2  </a:t>
            </a:r>
            <a:r>
              <a:rPr lang="zh-CN" altLang="zh-CN" dirty="0" smtClean="0"/>
              <a:t>有线等同保密协议</a:t>
            </a:r>
            <a:r>
              <a:rPr lang="en-US" altLang="zh-CN" dirty="0" smtClean="0"/>
              <a:t>WEP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9B6B039-1152-4564-A563-D17F1C55FBAA}" type="slidenum">
              <a:rPr lang="en-US" altLang="zh-CN" smtClean="0"/>
              <a:pPr>
                <a:defRPr/>
              </a:pPr>
              <a:t>16</a:t>
            </a:fld>
            <a:endParaRPr lang="en-US" altLang="zh-CN"/>
          </a:p>
        </p:txBody>
      </p:sp>
      <p:pic>
        <p:nvPicPr>
          <p:cNvPr id="481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88840"/>
            <a:ext cx="8604288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矩形 5"/>
          <p:cNvSpPr/>
          <p:nvPr/>
        </p:nvSpPr>
        <p:spPr>
          <a:xfrm>
            <a:off x="2123728" y="4869160"/>
            <a:ext cx="24240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WEP</a:t>
            </a:r>
            <a:r>
              <a:rPr lang="zh-CN" altLang="zh-CN" sz="2400" b="1" dirty="0">
                <a:latin typeface="华文楷体" pitchFamily="2" charset="-122"/>
                <a:ea typeface="华文楷体" pitchFamily="2" charset="-122"/>
              </a:rPr>
              <a:t>封装流程图</a:t>
            </a:r>
            <a:endParaRPr lang="zh-CN" altLang="en-US" sz="24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8.2  </a:t>
            </a:r>
            <a:r>
              <a:rPr lang="zh-CN" altLang="zh-CN" dirty="0" smtClean="0"/>
              <a:t>有线等同保密协议</a:t>
            </a:r>
            <a:r>
              <a:rPr lang="en-US" altLang="zh-CN" dirty="0" smtClean="0"/>
              <a:t>WEP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9B6B039-1152-4564-A563-D17F1C55FBAA}" type="slidenum">
              <a:rPr lang="en-US" altLang="zh-CN" smtClean="0"/>
              <a:pPr>
                <a:defRPr/>
              </a:pPr>
              <a:t>17</a:t>
            </a:fld>
            <a:endParaRPr lang="en-US" altLang="zh-CN"/>
          </a:p>
        </p:txBody>
      </p:sp>
      <p:pic>
        <p:nvPicPr>
          <p:cNvPr id="491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16832"/>
            <a:ext cx="8656841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矩形 5"/>
          <p:cNvSpPr/>
          <p:nvPr/>
        </p:nvSpPr>
        <p:spPr>
          <a:xfrm>
            <a:off x="2555776" y="4509120"/>
            <a:ext cx="20633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WEP</a:t>
            </a:r>
            <a:r>
              <a:rPr lang="zh-CN" altLang="zh-CN" sz="2400" b="1" dirty="0">
                <a:latin typeface="华文楷体" pitchFamily="2" charset="-122"/>
                <a:ea typeface="华文楷体" pitchFamily="2" charset="-122"/>
              </a:rPr>
              <a:t>解密过程</a:t>
            </a:r>
            <a:endParaRPr lang="zh-CN" altLang="en-US" sz="24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8.2  </a:t>
            </a:r>
            <a:r>
              <a:rPr lang="zh-CN" altLang="zh-CN" dirty="0" smtClean="0"/>
              <a:t>有线等同保密协议</a:t>
            </a:r>
            <a:r>
              <a:rPr lang="en-US" altLang="zh-CN" dirty="0" smtClean="0"/>
              <a:t>WEP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800" dirty="0" smtClean="0"/>
              <a:t>安全性：</a:t>
            </a:r>
            <a:endParaRPr lang="en-US" altLang="zh-CN" sz="2800" dirty="0" smtClean="0"/>
          </a:p>
          <a:p>
            <a:pPr lvl="1"/>
            <a:r>
              <a:rPr lang="en-US" altLang="zh-CN" sz="2400" dirty="0" smtClean="0"/>
              <a:t>RC4</a:t>
            </a:r>
            <a:r>
              <a:rPr lang="zh-CN" altLang="zh-CN" sz="2400" dirty="0" smtClean="0"/>
              <a:t>密码作为一种流密码，其安全程度取决于密钥流的随机程度。流密码的密钥流的随机程度并不高，因此在安全上存在一定的风险。</a:t>
            </a:r>
            <a:endParaRPr lang="en-US" altLang="zh-CN" sz="2400" dirty="0" smtClean="0"/>
          </a:p>
          <a:p>
            <a:pPr lvl="1"/>
            <a:r>
              <a:rPr lang="zh-CN" altLang="zh-CN" sz="2400" dirty="0" smtClean="0"/>
              <a:t>弱</a:t>
            </a:r>
            <a:r>
              <a:rPr lang="en-US" altLang="zh-CN" sz="2400" dirty="0" smtClean="0"/>
              <a:t>IV</a:t>
            </a:r>
            <a:r>
              <a:rPr lang="zh-CN" altLang="zh-CN" sz="2400" dirty="0" smtClean="0"/>
              <a:t>与密钥的特定字节有着潜在的联系，每个弱</a:t>
            </a:r>
            <a:r>
              <a:rPr lang="en-US" altLang="zh-CN" sz="2400" dirty="0" smtClean="0"/>
              <a:t>IV</a:t>
            </a:r>
            <a:r>
              <a:rPr lang="zh-CN" altLang="zh-CN" sz="2400" dirty="0" smtClean="0"/>
              <a:t>都会泄露密</a:t>
            </a:r>
            <a:endParaRPr lang="en-US" altLang="zh-CN" sz="2400" dirty="0" smtClean="0"/>
          </a:p>
          <a:p>
            <a:pPr lvl="1"/>
            <a:r>
              <a:rPr lang="en-US" altLang="zh-CN" sz="2400" dirty="0" smtClean="0"/>
              <a:t>802.11</a:t>
            </a:r>
            <a:r>
              <a:rPr lang="zh-CN" altLang="zh-CN" sz="2400" dirty="0" smtClean="0"/>
              <a:t>的帧格式也容易泄露部分密钥</a:t>
            </a:r>
            <a:r>
              <a:rPr lang="zh-CN" altLang="en-US" sz="2400" dirty="0" smtClean="0"/>
              <a:t>。</a:t>
            </a:r>
            <a:r>
              <a:rPr lang="zh-CN" altLang="zh-CN" sz="2400" dirty="0" smtClean="0"/>
              <a:t>钥特定字节的信息。</a:t>
            </a: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9B6B039-1152-4564-A563-D17F1C55FBAA}" type="slidenum">
              <a:rPr lang="en-US" altLang="zh-CN" smtClean="0"/>
              <a:pPr>
                <a:defRPr/>
              </a:pPr>
              <a:t>18</a:t>
            </a:fld>
            <a:endParaRPr lang="en-US" altLang="zh-CN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http://image.ceconlinebbs.com/attachments/16001_903642_154553048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9" y="611287"/>
            <a:ext cx="2376388" cy="237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835696" y="2349500"/>
            <a:ext cx="7128792" cy="1362075"/>
          </a:xfrm>
        </p:spPr>
        <p:txBody>
          <a:bodyPr/>
          <a:lstStyle/>
          <a:p>
            <a:pPr>
              <a:defRPr/>
            </a:pPr>
            <a:r>
              <a:rPr lang="zh-CN" altLang="en-US" dirty="0" smtClean="0">
                <a:solidFill>
                  <a:schemeClr val="accent2"/>
                </a:solidFill>
              </a:rPr>
              <a:t>如何基于公钥密码及成熟安全机制实现</a:t>
            </a:r>
            <a:r>
              <a:rPr lang="en-US" altLang="zh-CN" dirty="0" smtClean="0">
                <a:solidFill>
                  <a:schemeClr val="accent2"/>
                </a:solidFill>
              </a:rPr>
              <a:t>WLAN</a:t>
            </a:r>
            <a:r>
              <a:rPr lang="zh-CN" altLang="en-US" dirty="0" smtClean="0">
                <a:solidFill>
                  <a:schemeClr val="accent2"/>
                </a:solidFill>
              </a:rPr>
              <a:t>安全需求？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17413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B166F53-4628-4B39-8A24-68068F5ACC23}" type="slidenum">
              <a:rPr lang="en-US" altLang="zh-CN" smtClean="0"/>
              <a:pPr/>
              <a:t>19</a:t>
            </a:fld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学习目标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77925" y="3789362"/>
            <a:ext cx="6778625" cy="2663973"/>
          </a:xfrm>
        </p:spPr>
        <p:txBody>
          <a:bodyPr/>
          <a:lstStyle/>
          <a:p>
            <a:pPr indent="557213">
              <a:lnSpc>
                <a:spcPct val="150000"/>
              </a:lnSpc>
              <a:buFontTx/>
              <a:buBlip>
                <a:blip r:embed="rId2"/>
              </a:buBlip>
            </a:pP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WLAN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及安全需求</a:t>
            </a:r>
          </a:p>
          <a:p>
            <a:pPr indent="557213">
              <a:lnSpc>
                <a:spcPct val="150000"/>
              </a:lnSpc>
              <a:buFontTx/>
              <a:buBlip>
                <a:blip r:embed="rId2"/>
              </a:buBlip>
            </a:pP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有线等同保密协议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WEP</a:t>
            </a:r>
          </a:p>
          <a:p>
            <a:pPr indent="557213">
              <a:lnSpc>
                <a:spcPct val="150000"/>
              </a:lnSpc>
              <a:buFontTx/>
              <a:buBlip>
                <a:blip r:embed="rId2"/>
              </a:buBlip>
            </a:pP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健壮网络安全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RSN</a:t>
            </a:r>
          </a:p>
          <a:p>
            <a:pPr indent="557213">
              <a:lnSpc>
                <a:spcPct val="150000"/>
              </a:lnSpc>
              <a:buFontTx/>
              <a:buBlip>
                <a:blip r:embed="rId2"/>
              </a:buBlip>
            </a:pP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WLAN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鉴别与保密基础结构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WAPI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684213" y="1909889"/>
            <a:ext cx="7918450" cy="1628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715963">
              <a:lnSpc>
                <a:spcPct val="105000"/>
              </a:lnSpc>
            </a:pPr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本章</a:t>
            </a:r>
            <a:r>
              <a:rPr lang="zh-CN" altLang="en-US" sz="3200" b="1" dirty="0" smtClean="0">
                <a:latin typeface="华文新魏" pitchFamily="2" charset="-122"/>
                <a:ea typeface="华文新魏" pitchFamily="2" charset="-122"/>
              </a:rPr>
              <a:t>介绍无线局域网（</a:t>
            </a:r>
            <a:r>
              <a:rPr lang="en-US" altLang="zh-CN" sz="3200" b="1" dirty="0" smtClean="0">
                <a:latin typeface="华文新魏" pitchFamily="2" charset="-122"/>
                <a:ea typeface="华文新魏" pitchFamily="2" charset="-122"/>
              </a:rPr>
              <a:t>WLAN</a:t>
            </a:r>
            <a:r>
              <a:rPr lang="zh-CN" altLang="en-US" sz="3200" b="1" dirty="0" smtClean="0">
                <a:latin typeface="华文新魏" pitchFamily="2" charset="-122"/>
                <a:ea typeface="华文新魏" pitchFamily="2" charset="-122"/>
              </a:rPr>
              <a:t>）面临的安全威胁、安全需求，实现</a:t>
            </a:r>
            <a:r>
              <a:rPr lang="en-US" altLang="zh-CN" sz="3200" b="1" dirty="0" smtClean="0">
                <a:latin typeface="华文新魏" pitchFamily="2" charset="-122"/>
                <a:ea typeface="华文新魏" pitchFamily="2" charset="-122"/>
              </a:rPr>
              <a:t>WLAN</a:t>
            </a:r>
            <a:r>
              <a:rPr lang="zh-CN" altLang="en-US" sz="3200" b="1" dirty="0" smtClean="0">
                <a:latin typeface="华文新魏" pitchFamily="2" charset="-122"/>
                <a:ea typeface="华文新魏" pitchFamily="2" charset="-122"/>
              </a:rPr>
              <a:t>安全保护的机制。</a:t>
            </a:r>
            <a:endParaRPr lang="zh-CN" altLang="en-US" sz="32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6B85DC9-15B5-4425-A2EA-7FA713FB3C8F}" type="slidenum">
              <a:rPr lang="en-US" altLang="zh-CN"/>
              <a:pPr>
                <a:defRPr/>
              </a:pPr>
              <a:t>2</a:t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  Png图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10313" y="3716338"/>
            <a:ext cx="2438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Rectangle 3"/>
          <p:cNvSpPr>
            <a:spLocks noGrp="1" noChangeArrowheads="1"/>
          </p:cNvSpPr>
          <p:nvPr>
            <p:ph type="title"/>
          </p:nvPr>
        </p:nvSpPr>
        <p:spPr>
          <a:xfrm>
            <a:off x="250825" y="274638"/>
            <a:ext cx="8424863" cy="1143000"/>
          </a:xfrm>
        </p:spPr>
        <p:txBody>
          <a:bodyPr/>
          <a:lstStyle/>
          <a:p>
            <a:pPr>
              <a:defRPr/>
            </a:pPr>
            <a:r>
              <a:rPr lang="zh-CN" altLang="en-US"/>
              <a:t>目  录</a:t>
            </a:r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971550" y="1600200"/>
            <a:ext cx="7715250" cy="2836863"/>
          </a:xfrm>
        </p:spPr>
        <p:txBody>
          <a:bodyPr/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8.1 WLAN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及安全需求</a:t>
            </a: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  <a:buFontTx/>
              <a:buNone/>
            </a:pP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8.2 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有线等同保密协议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WEP</a:t>
            </a:r>
          </a:p>
          <a:p>
            <a:pPr>
              <a:lnSpc>
                <a:spcPct val="130000"/>
              </a:lnSpc>
              <a:buFontTx/>
              <a:buNone/>
            </a:pP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8.3 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健壮网络安全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RSN</a:t>
            </a:r>
          </a:p>
          <a:p>
            <a:pPr>
              <a:lnSpc>
                <a:spcPct val="130000"/>
              </a:lnSpc>
              <a:buFontTx/>
              <a:buNone/>
            </a:pP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8.4 WLAN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鉴别与保密基础结构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WAPI</a:t>
            </a:r>
            <a:endParaRPr lang="zh-CN" altLang="zh-CN" dirty="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CA16ADC-C66B-428E-AD7A-4B4AA9AFF7E7}" type="slidenum">
              <a:rPr lang="en-US" altLang="zh-CN"/>
              <a:pPr>
                <a:defRPr/>
              </a:pPr>
              <a:t>20</a:t>
            </a:fld>
            <a:endParaRPr lang="en-US" altLang="zh-CN" dirty="0"/>
          </a:p>
        </p:txBody>
      </p:sp>
      <p:sp>
        <p:nvSpPr>
          <p:cNvPr id="8" name="矩形 7"/>
          <p:cNvSpPr/>
          <p:nvPr/>
        </p:nvSpPr>
        <p:spPr>
          <a:xfrm>
            <a:off x="971550" y="3861048"/>
            <a:ext cx="6264746" cy="647452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43608" y="1700808"/>
            <a:ext cx="5472113" cy="1296144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8.3  </a:t>
            </a:r>
            <a:r>
              <a:rPr lang="zh-CN" altLang="zh-CN" dirty="0" smtClean="0"/>
              <a:t>健壮网络安全</a:t>
            </a:r>
            <a:r>
              <a:rPr lang="en-US" altLang="zh-CN" dirty="0" smtClean="0"/>
              <a:t>RSN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800" dirty="0" smtClean="0"/>
              <a:t>WEP</a:t>
            </a:r>
            <a:r>
              <a:rPr lang="zh-CN" altLang="en-US" sz="2800" dirty="0" smtClean="0"/>
              <a:t>改进与发展</a:t>
            </a:r>
            <a:endParaRPr lang="en-US" altLang="zh-CN" sz="2800" dirty="0" smtClean="0"/>
          </a:p>
          <a:p>
            <a:pPr lvl="1"/>
            <a:r>
              <a:rPr lang="en-US" altLang="zh-CN" sz="2400" dirty="0" smtClean="0"/>
              <a:t>WEPv2 </a:t>
            </a:r>
            <a:r>
              <a:rPr lang="zh-CN" altLang="zh-CN" sz="2400" dirty="0" smtClean="0"/>
              <a:t>版本，也称无线保护访问</a:t>
            </a:r>
            <a:r>
              <a:rPr lang="en-US" altLang="zh-CN" sz="2400" dirty="0" smtClean="0"/>
              <a:t>WPA</a:t>
            </a:r>
            <a:r>
              <a:rPr lang="zh-CN" altLang="zh-CN" sz="2400" dirty="0" smtClean="0"/>
              <a:t>（</a:t>
            </a:r>
            <a:r>
              <a:rPr lang="en-US" altLang="zh-CN" sz="2400" dirty="0" smtClean="0"/>
              <a:t>Wi-Fi Protected Access</a:t>
            </a:r>
            <a:r>
              <a:rPr lang="zh-CN" altLang="zh-CN" sz="2400" dirty="0" smtClean="0"/>
              <a:t>），基于预共享密钥认证对等实体，并从预共享密钥生成一个</a:t>
            </a:r>
            <a:r>
              <a:rPr lang="en-US" altLang="zh-CN" sz="2400" dirty="0" smtClean="0"/>
              <a:t>128</a:t>
            </a:r>
            <a:r>
              <a:rPr lang="zh-CN" altLang="zh-CN" sz="2400" dirty="0" smtClean="0"/>
              <a:t>比特加密密钥和另一个不同的</a:t>
            </a:r>
            <a:r>
              <a:rPr lang="en-US" altLang="zh-CN" sz="2400" dirty="0" smtClean="0"/>
              <a:t>64</a:t>
            </a:r>
            <a:r>
              <a:rPr lang="zh-CN" altLang="zh-CN" sz="2400" dirty="0" smtClean="0"/>
              <a:t>比特消息认证密钥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lvl="1"/>
            <a:r>
              <a:rPr lang="zh-CN" altLang="zh-CN" sz="2400" dirty="0" smtClean="0"/>
              <a:t>可以采用</a:t>
            </a:r>
            <a:r>
              <a:rPr lang="en-US" altLang="zh-CN" sz="2400" dirty="0" smtClean="0"/>
              <a:t>IEEE 802.1X </a:t>
            </a:r>
            <a:r>
              <a:rPr lang="zh-CN" altLang="zh-CN" sz="2400" dirty="0" smtClean="0"/>
              <a:t>和扩展认证协议</a:t>
            </a:r>
            <a:r>
              <a:rPr lang="en-US" altLang="zh-CN" sz="2400" dirty="0" smtClean="0"/>
              <a:t>EAP</a:t>
            </a:r>
            <a:r>
              <a:rPr lang="zh-CN" altLang="zh-CN" sz="2400" dirty="0" smtClean="0"/>
              <a:t>（</a:t>
            </a:r>
            <a:r>
              <a:rPr lang="en-US" altLang="zh-CN" sz="2400" dirty="0" smtClean="0"/>
              <a:t>Extensible Authentication Protocol</a:t>
            </a:r>
            <a:r>
              <a:rPr lang="zh-CN" altLang="zh-CN" sz="2400" dirty="0" smtClean="0"/>
              <a:t>）对每一次关联实现更强的认证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9B6B039-1152-4564-A563-D17F1C55FBAA}" type="slidenum">
              <a:rPr lang="en-US" altLang="zh-CN" smtClean="0"/>
              <a:pPr>
                <a:defRPr/>
              </a:pPr>
              <a:t>21</a:t>
            </a:fld>
            <a:endParaRPr lang="en-US" altLang="zh-CN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8.3  </a:t>
            </a:r>
            <a:r>
              <a:rPr lang="zh-CN" altLang="zh-CN" dirty="0" smtClean="0"/>
              <a:t>健壮网络安全</a:t>
            </a:r>
            <a:r>
              <a:rPr lang="en-US" altLang="zh-CN" dirty="0" smtClean="0"/>
              <a:t>RSN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9B6B039-1152-4564-A563-D17F1C55FBAA}" type="slidenum">
              <a:rPr lang="en-US" altLang="zh-CN" smtClean="0"/>
              <a:pPr>
                <a:defRPr/>
              </a:pPr>
              <a:t>22</a:t>
            </a:fld>
            <a:endParaRPr lang="en-US" altLang="zh-CN"/>
          </a:p>
        </p:txBody>
      </p:sp>
      <p:pic>
        <p:nvPicPr>
          <p:cNvPr id="501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700808"/>
            <a:ext cx="8804214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矩形 5"/>
          <p:cNvSpPr/>
          <p:nvPr/>
        </p:nvSpPr>
        <p:spPr>
          <a:xfrm>
            <a:off x="2051720" y="4941168"/>
            <a:ext cx="25651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华文楷体" pitchFamily="2" charset="-122"/>
              </a:rPr>
              <a:t>TKIP</a:t>
            </a:r>
            <a:r>
              <a:rPr lang="zh-CN" altLang="zh-CN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华文楷体" pitchFamily="2" charset="-122"/>
              </a:rPr>
              <a:t>数据帧保护机制</a:t>
            </a:r>
            <a:endParaRPr lang="zh-CN" alt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8.3  </a:t>
            </a:r>
            <a:r>
              <a:rPr lang="zh-CN" altLang="zh-CN" dirty="0" smtClean="0"/>
              <a:t>健壮网络安全</a:t>
            </a:r>
            <a:r>
              <a:rPr lang="en-US" altLang="zh-CN" dirty="0" smtClean="0"/>
              <a:t>RSN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620888"/>
          </a:xfrm>
        </p:spPr>
        <p:txBody>
          <a:bodyPr/>
          <a:lstStyle/>
          <a:p>
            <a:r>
              <a:rPr lang="en-US" altLang="zh-CN" sz="2400" dirty="0" smtClean="0"/>
              <a:t>IEEE</a:t>
            </a:r>
            <a:r>
              <a:rPr lang="zh-CN" altLang="zh-CN" sz="2400" dirty="0" smtClean="0"/>
              <a:t>于</a:t>
            </a:r>
            <a:r>
              <a:rPr lang="en-US" altLang="zh-CN" sz="2400" dirty="0" smtClean="0"/>
              <a:t>2004</a:t>
            </a:r>
            <a:r>
              <a:rPr lang="zh-CN" altLang="zh-CN" sz="2400" dirty="0" smtClean="0"/>
              <a:t>年推出了</a:t>
            </a:r>
            <a:r>
              <a:rPr lang="en-US" altLang="zh-CN" sz="2400" dirty="0" smtClean="0"/>
              <a:t>802.11</a:t>
            </a:r>
            <a:r>
              <a:rPr lang="zh-CN" altLang="zh-CN" sz="2400" dirty="0" smtClean="0"/>
              <a:t>的安全补充标准</a:t>
            </a:r>
            <a:r>
              <a:rPr lang="en-US" altLang="zh-CN" sz="2400" dirty="0" smtClean="0"/>
              <a:t>802.11i</a:t>
            </a:r>
            <a:r>
              <a:rPr lang="zh-CN" altLang="zh-CN" sz="2400" dirty="0" smtClean="0"/>
              <a:t>，定义了全新的</a:t>
            </a:r>
            <a:r>
              <a:rPr lang="en-US" altLang="zh-CN" sz="2400" dirty="0" smtClean="0"/>
              <a:t>WLAN</a:t>
            </a:r>
            <a:r>
              <a:rPr lang="zh-CN" altLang="zh-CN" sz="2400" dirty="0" smtClean="0"/>
              <a:t>安全基础架构——健壮安全网络</a:t>
            </a:r>
            <a:r>
              <a:rPr lang="en-US" altLang="zh-CN" sz="2400" dirty="0" smtClean="0"/>
              <a:t>RSN</a:t>
            </a:r>
            <a:r>
              <a:rPr lang="zh-CN" altLang="zh-CN" sz="2400" dirty="0" smtClean="0"/>
              <a:t>（</a:t>
            </a:r>
            <a:r>
              <a:rPr lang="en-US" altLang="zh-CN" sz="2400" dirty="0" smtClean="0"/>
              <a:t>robust security network</a:t>
            </a:r>
            <a:r>
              <a:rPr lang="zh-CN" altLang="zh-CN" sz="2400" dirty="0" smtClean="0"/>
              <a:t>）。</a:t>
            </a:r>
            <a:endParaRPr lang="en-US" altLang="zh-CN" sz="2400" dirty="0" smtClean="0"/>
          </a:p>
          <a:p>
            <a:r>
              <a:rPr lang="zh-CN" altLang="zh-CN" sz="2400" dirty="0" smtClean="0"/>
              <a:t>并在</a:t>
            </a:r>
            <a:r>
              <a:rPr lang="en-US" altLang="zh-CN" sz="2400" dirty="0" smtClean="0"/>
              <a:t>2007</a:t>
            </a:r>
            <a:r>
              <a:rPr lang="zh-CN" altLang="zh-CN" sz="2400" dirty="0" smtClean="0"/>
              <a:t>版</a:t>
            </a:r>
            <a:r>
              <a:rPr lang="en-US" altLang="zh-CN" sz="2400" dirty="0" smtClean="0"/>
              <a:t>IEEE 802.11</a:t>
            </a:r>
            <a:r>
              <a:rPr lang="zh-CN" altLang="zh-CN" sz="2400" dirty="0" smtClean="0"/>
              <a:t>标准中补充更新</a:t>
            </a:r>
            <a:r>
              <a:rPr lang="en-US" altLang="zh-CN" sz="2400" dirty="0" smtClean="0"/>
              <a:t>WLAN</a:t>
            </a:r>
            <a:r>
              <a:rPr lang="zh-CN" altLang="zh-CN" sz="2400" dirty="0" smtClean="0"/>
              <a:t>安全架构，标准中保留了向前兼任的</a:t>
            </a:r>
            <a:r>
              <a:rPr lang="en-US" altLang="zh-CN" sz="2400" dirty="0" smtClean="0"/>
              <a:t>WEP</a:t>
            </a:r>
            <a:r>
              <a:rPr lang="zh-CN" altLang="zh-CN" sz="2400" dirty="0" smtClean="0"/>
              <a:t>、以及</a:t>
            </a:r>
            <a:r>
              <a:rPr lang="en-US" altLang="zh-CN" sz="2400" dirty="0" smtClean="0"/>
              <a:t>TKIP</a:t>
            </a:r>
            <a:r>
              <a:rPr lang="zh-CN" altLang="zh-CN" sz="2400" dirty="0" smtClean="0"/>
              <a:t>认证与保密通信方式，并定义了健壮安全网络关联</a:t>
            </a:r>
            <a:r>
              <a:rPr lang="en-US" altLang="zh-CN" sz="2400" dirty="0" smtClean="0"/>
              <a:t>RSNA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9B6B039-1152-4564-A563-D17F1C55FBAA}" type="slidenum">
              <a:rPr lang="en-US" altLang="zh-CN" smtClean="0"/>
              <a:pPr>
                <a:defRPr/>
              </a:pPr>
              <a:t>23</a:t>
            </a:fld>
            <a:endParaRPr lang="en-US" altLang="zh-CN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8.3  </a:t>
            </a:r>
            <a:r>
              <a:rPr lang="zh-CN" altLang="zh-CN" dirty="0" smtClean="0"/>
              <a:t>健壮网络安全</a:t>
            </a:r>
            <a:r>
              <a:rPr lang="en-US" altLang="zh-CN" dirty="0" smtClean="0"/>
              <a:t>RSN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532656"/>
          </a:xfrm>
        </p:spPr>
        <p:txBody>
          <a:bodyPr/>
          <a:lstStyle/>
          <a:p>
            <a:pPr>
              <a:buNone/>
            </a:pPr>
            <a:r>
              <a:rPr lang="en-US" altLang="zh-CN" sz="2800" b="1" dirty="0" smtClean="0"/>
              <a:t>1</a:t>
            </a:r>
            <a:r>
              <a:rPr lang="zh-CN" altLang="zh-CN" sz="2800" b="1" dirty="0" smtClean="0"/>
              <a:t>．</a:t>
            </a:r>
            <a:r>
              <a:rPr lang="en-US" altLang="zh-CN" sz="2800" b="1" dirty="0" smtClean="0"/>
              <a:t>RSNA</a:t>
            </a:r>
            <a:r>
              <a:rPr lang="zh-CN" altLang="zh-CN" sz="2800" b="1" dirty="0" smtClean="0"/>
              <a:t>建立</a:t>
            </a:r>
          </a:p>
          <a:p>
            <a:pPr>
              <a:buNone/>
            </a:pPr>
            <a:endParaRPr lang="zh-CN" altLang="en-US" sz="2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9B6B039-1152-4564-A563-D17F1C55FBAA}" type="slidenum">
              <a:rPr lang="en-US" altLang="zh-CN" smtClean="0"/>
              <a:pPr>
                <a:defRPr/>
              </a:pPr>
              <a:t>24</a:t>
            </a:fld>
            <a:endParaRPr lang="en-US" altLang="zh-CN"/>
          </a:p>
        </p:txBody>
      </p:sp>
      <p:pic>
        <p:nvPicPr>
          <p:cNvPr id="5120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7573" y="1916832"/>
            <a:ext cx="7506835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8.3  </a:t>
            </a:r>
            <a:r>
              <a:rPr lang="zh-CN" altLang="zh-CN" dirty="0" smtClean="0"/>
              <a:t>健壮网络安全</a:t>
            </a:r>
            <a:r>
              <a:rPr lang="en-US" altLang="zh-CN" dirty="0" smtClean="0"/>
              <a:t>RSN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04664"/>
          </a:xfrm>
        </p:spPr>
        <p:txBody>
          <a:bodyPr/>
          <a:lstStyle/>
          <a:p>
            <a:pPr>
              <a:buNone/>
            </a:pPr>
            <a:r>
              <a:rPr lang="en-US" altLang="zh-CN" sz="2800" dirty="0" smtClean="0"/>
              <a:t>2</a:t>
            </a:r>
            <a:r>
              <a:rPr lang="zh-CN" altLang="zh-CN" sz="2800" dirty="0" smtClean="0"/>
              <a:t>．认证</a:t>
            </a:r>
            <a:endParaRPr lang="zh-CN" altLang="en-US" sz="2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9B6B039-1152-4564-A563-D17F1C55FBAA}" type="slidenum">
              <a:rPr lang="en-US" altLang="zh-CN" smtClean="0"/>
              <a:pPr>
                <a:defRPr/>
              </a:pPr>
              <a:t>25</a:t>
            </a:fld>
            <a:endParaRPr lang="en-US" altLang="zh-CN"/>
          </a:p>
        </p:txBody>
      </p:sp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893" y="2276872"/>
            <a:ext cx="8227579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8.3  </a:t>
            </a:r>
            <a:r>
              <a:rPr lang="zh-CN" altLang="zh-CN" dirty="0" smtClean="0"/>
              <a:t>健壮网络安全</a:t>
            </a:r>
            <a:r>
              <a:rPr lang="en-US" altLang="zh-CN" dirty="0" smtClean="0"/>
              <a:t>RSN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04664"/>
          </a:xfrm>
        </p:spPr>
        <p:txBody>
          <a:bodyPr/>
          <a:lstStyle/>
          <a:p>
            <a:pPr>
              <a:buNone/>
            </a:pPr>
            <a:r>
              <a:rPr lang="zh-CN" altLang="zh-CN" sz="2800" dirty="0" smtClean="0"/>
              <a:t>（</a:t>
            </a:r>
            <a:r>
              <a:rPr lang="en-US" altLang="zh-CN" sz="2800" dirty="0" smtClean="0"/>
              <a:t>1</a:t>
            </a:r>
            <a:r>
              <a:rPr lang="zh-CN" altLang="zh-CN" sz="2800" dirty="0" smtClean="0"/>
              <a:t>）</a:t>
            </a:r>
            <a:r>
              <a:rPr lang="en-US" altLang="zh-CN" sz="2800" dirty="0" smtClean="0"/>
              <a:t>IEEE 802.1X</a:t>
            </a:r>
            <a:endParaRPr lang="zh-CN" altLang="zh-CN" sz="2800" dirty="0" smtClean="0"/>
          </a:p>
          <a:p>
            <a:pPr>
              <a:buNone/>
            </a:pPr>
            <a:endParaRPr lang="zh-CN" altLang="en-US" sz="2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9B6B039-1152-4564-A563-D17F1C55FBAA}" type="slidenum">
              <a:rPr lang="en-US" altLang="zh-CN" smtClean="0"/>
              <a:pPr>
                <a:defRPr/>
              </a:pPr>
              <a:t>26</a:t>
            </a:fld>
            <a:endParaRPr lang="en-US" altLang="zh-CN"/>
          </a:p>
        </p:txBody>
      </p:sp>
      <p:pic>
        <p:nvPicPr>
          <p:cNvPr id="6451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348880"/>
            <a:ext cx="6480720" cy="3635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矩形 7"/>
          <p:cNvSpPr/>
          <p:nvPr/>
        </p:nvSpPr>
        <p:spPr>
          <a:xfrm>
            <a:off x="4499992" y="1772816"/>
            <a:ext cx="3672408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dirty="0">
                <a:latin typeface="+mn-lt"/>
                <a:ea typeface="黑体" pitchFamily="2" charset="-122"/>
              </a:rPr>
              <a:t>IEEE 802.1X</a:t>
            </a:r>
            <a:r>
              <a:rPr lang="zh-CN" altLang="zh-CN" dirty="0">
                <a:latin typeface="+mn-lt"/>
                <a:ea typeface="黑体" pitchFamily="2" charset="-122"/>
              </a:rPr>
              <a:t>是一种基于端口的网络访问</a:t>
            </a:r>
            <a:r>
              <a:rPr lang="zh-CN" altLang="zh-CN" dirty="0" smtClean="0">
                <a:latin typeface="+mn-lt"/>
                <a:ea typeface="黑体" pitchFamily="2" charset="-122"/>
              </a:rPr>
              <a:t>控制协议</a:t>
            </a:r>
            <a:r>
              <a:rPr lang="zh-CN" altLang="en-US" dirty="0" smtClean="0">
                <a:latin typeface="+mn-lt"/>
                <a:ea typeface="黑体" pitchFamily="2" charset="-122"/>
              </a:rPr>
              <a:t>。</a:t>
            </a:r>
            <a:endParaRPr lang="zh-CN" altLang="en-US" dirty="0">
              <a:latin typeface="+mn-lt"/>
              <a:ea typeface="黑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80112" y="3790781"/>
            <a:ext cx="3384376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dirty="0" smtClean="0">
                <a:latin typeface="+mn-lt"/>
                <a:ea typeface="黑体" pitchFamily="2" charset="-122"/>
              </a:rPr>
              <a:t>802.1X</a:t>
            </a:r>
            <a:r>
              <a:rPr lang="zh-CN" altLang="en-US" dirty="0" smtClean="0">
                <a:latin typeface="+mn-lt"/>
                <a:ea typeface="黑体" pitchFamily="2" charset="-122"/>
              </a:rPr>
              <a:t>定义</a:t>
            </a:r>
            <a:r>
              <a:rPr lang="en-US" altLang="zh-CN" dirty="0" smtClean="0">
                <a:latin typeface="+mn-lt"/>
                <a:ea typeface="黑体" pitchFamily="2" charset="-122"/>
              </a:rPr>
              <a:t>802</a:t>
            </a:r>
            <a:r>
              <a:rPr lang="zh-CN" altLang="en-US" dirty="0" smtClean="0">
                <a:latin typeface="+mn-lt"/>
                <a:ea typeface="黑体" pitchFamily="2" charset="-122"/>
              </a:rPr>
              <a:t>网络上封装扩展认证协议</a:t>
            </a:r>
            <a:r>
              <a:rPr lang="en-US" altLang="zh-CN" dirty="0" smtClean="0">
                <a:latin typeface="+mn-lt"/>
                <a:ea typeface="黑体" pitchFamily="2" charset="-122"/>
              </a:rPr>
              <a:t>EAP</a:t>
            </a:r>
            <a:r>
              <a:rPr lang="zh-CN" altLang="en-US" dirty="0" smtClean="0">
                <a:latin typeface="+mn-lt"/>
                <a:ea typeface="黑体" pitchFamily="2" charset="-122"/>
              </a:rPr>
              <a:t>，即</a:t>
            </a:r>
            <a:r>
              <a:rPr lang="en-US" altLang="zh-CN" dirty="0" err="1" smtClean="0">
                <a:latin typeface="+mn-lt"/>
                <a:ea typeface="黑体" pitchFamily="2" charset="-122"/>
              </a:rPr>
              <a:t>EAPoL</a:t>
            </a:r>
            <a:r>
              <a:rPr lang="zh-CN" altLang="en-US" dirty="0" smtClean="0">
                <a:latin typeface="+mn-lt"/>
                <a:ea typeface="黑体" pitchFamily="2" charset="-122"/>
              </a:rPr>
              <a:t>协议</a:t>
            </a:r>
            <a:endParaRPr lang="zh-CN" altLang="en-US" dirty="0">
              <a:latin typeface="+mn-lt"/>
              <a:ea typeface="黑体" pitchFamily="2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8.3  </a:t>
            </a:r>
            <a:r>
              <a:rPr lang="zh-CN" altLang="zh-CN" dirty="0" smtClean="0"/>
              <a:t>健壮网络安全</a:t>
            </a:r>
            <a:r>
              <a:rPr lang="en-US" altLang="zh-CN" dirty="0" smtClean="0"/>
              <a:t>RSN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493095"/>
          </a:xfrm>
        </p:spPr>
        <p:txBody>
          <a:bodyPr/>
          <a:lstStyle/>
          <a:p>
            <a:pPr>
              <a:buNone/>
            </a:pPr>
            <a:r>
              <a:rPr lang="zh-CN" altLang="zh-CN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zh-CN" sz="2400" dirty="0" smtClean="0"/>
              <a:t>）扩展认证协议</a:t>
            </a:r>
            <a:r>
              <a:rPr lang="en-US" altLang="zh-CN" sz="2400" dirty="0" smtClean="0"/>
              <a:t>EAP</a:t>
            </a:r>
          </a:p>
          <a:p>
            <a:r>
              <a:rPr lang="zh-CN" altLang="zh-CN" sz="2400" dirty="0" smtClean="0"/>
              <a:t>扩展认证协议</a:t>
            </a:r>
            <a:r>
              <a:rPr lang="en-US" altLang="zh-CN" sz="2400" dirty="0" smtClean="0"/>
              <a:t>EAP</a:t>
            </a:r>
            <a:r>
              <a:rPr lang="zh-CN" altLang="zh-CN" sz="2400" dirty="0" smtClean="0"/>
              <a:t>（</a:t>
            </a:r>
            <a:r>
              <a:rPr lang="en-US" altLang="zh-CN" sz="2400" dirty="0" smtClean="0"/>
              <a:t>Extensible Authentication Protocol</a:t>
            </a:r>
            <a:r>
              <a:rPr lang="zh-CN" altLang="zh-CN" sz="2400" dirty="0" smtClean="0"/>
              <a:t>）是一种认证框架，在</a:t>
            </a:r>
            <a:r>
              <a:rPr lang="en-US" altLang="zh-CN" sz="2400" dirty="0" smtClean="0"/>
              <a:t>RFC 3748</a:t>
            </a:r>
            <a:r>
              <a:rPr lang="zh-CN" altLang="zh-CN" sz="2400" dirty="0" smtClean="0"/>
              <a:t>中定义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zh-CN" altLang="zh-CN" sz="2400" dirty="0" smtClean="0"/>
              <a:t>支持多种认证方法，如</a:t>
            </a:r>
            <a:r>
              <a:rPr lang="en-US" altLang="zh-CN" sz="2400" dirty="0" smtClean="0"/>
              <a:t>EAP-MD5 </a:t>
            </a:r>
            <a:r>
              <a:rPr lang="zh-CN" altLang="zh-CN" sz="2400" dirty="0" smtClean="0"/>
              <a:t>、</a:t>
            </a:r>
            <a:r>
              <a:rPr lang="en-US" altLang="zh-CN" sz="2400" dirty="0" smtClean="0"/>
              <a:t>EAP-TLS</a:t>
            </a:r>
            <a:r>
              <a:rPr lang="zh-CN" altLang="zh-CN" sz="2400" dirty="0" smtClean="0"/>
              <a:t>、</a:t>
            </a:r>
            <a:r>
              <a:rPr lang="en-US" altLang="zh-CN" sz="2400" dirty="0" smtClean="0"/>
              <a:t>EAP-IKEv2</a:t>
            </a:r>
            <a:r>
              <a:rPr lang="zh-CN" altLang="zh-CN" sz="2400" dirty="0" smtClean="0"/>
              <a:t>等。通过使用具体的</a:t>
            </a:r>
            <a:r>
              <a:rPr lang="en-US" altLang="zh-CN" sz="2400" dirty="0" smtClean="0"/>
              <a:t>EAP</a:t>
            </a:r>
            <a:r>
              <a:rPr lang="zh-CN" altLang="zh-CN" sz="2400" dirty="0" smtClean="0"/>
              <a:t>方法协商产生密钥及传递参数。</a:t>
            </a:r>
            <a:endParaRPr lang="en-US" altLang="zh-CN" sz="2400" dirty="0" smtClean="0"/>
          </a:p>
          <a:p>
            <a:r>
              <a:rPr lang="en-US" altLang="zh-CN" sz="2400" dirty="0" smtClean="0"/>
              <a:t>EAP-TLS</a:t>
            </a:r>
            <a:r>
              <a:rPr lang="zh-CN" altLang="zh-CN" sz="2400" dirty="0" smtClean="0"/>
              <a:t>即为一种具体的认证方法，在</a:t>
            </a:r>
            <a:r>
              <a:rPr lang="en-US" altLang="zh-CN" sz="2400" dirty="0" smtClean="0"/>
              <a:t>RFC 5216</a:t>
            </a:r>
            <a:r>
              <a:rPr lang="zh-CN" altLang="zh-CN" sz="2400" dirty="0" smtClean="0"/>
              <a:t>中定义，它使用强安全认证协议</a:t>
            </a:r>
            <a:r>
              <a:rPr lang="en-US" altLang="zh-CN" sz="2400" dirty="0" smtClean="0"/>
              <a:t>TLS</a:t>
            </a:r>
            <a:r>
              <a:rPr lang="zh-CN" altLang="zh-CN" sz="2400" dirty="0" smtClean="0"/>
              <a:t>，采用</a:t>
            </a:r>
            <a:r>
              <a:rPr lang="en-US" altLang="zh-CN" sz="2400" dirty="0" smtClean="0"/>
              <a:t>EAP</a:t>
            </a:r>
            <a:r>
              <a:rPr lang="zh-CN" altLang="zh-CN" sz="2400" dirty="0" smtClean="0"/>
              <a:t>框架交换协议消息，使用</a:t>
            </a:r>
            <a:r>
              <a:rPr lang="en-US" altLang="zh-CN" sz="2400" dirty="0" smtClean="0"/>
              <a:t>PKI</a:t>
            </a:r>
            <a:r>
              <a:rPr lang="zh-CN" altLang="zh-CN" sz="2400" dirty="0" smtClean="0"/>
              <a:t>实现基于公钥证书的请求者与认证者双向认证。</a:t>
            </a: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9B6B039-1152-4564-A563-D17F1C55FBAA}" type="slidenum">
              <a:rPr lang="en-US" altLang="zh-CN" smtClean="0"/>
              <a:pPr>
                <a:defRPr/>
              </a:pPr>
              <a:t>27</a:t>
            </a:fld>
            <a:endParaRPr lang="en-US" altLang="zh-CN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8.3  </a:t>
            </a:r>
            <a:r>
              <a:rPr lang="zh-CN" altLang="zh-CN" dirty="0" smtClean="0"/>
              <a:t>健壮网络安全</a:t>
            </a:r>
            <a:r>
              <a:rPr lang="en-US" altLang="zh-CN" dirty="0" smtClean="0"/>
              <a:t>RSN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04664"/>
          </a:xfrm>
        </p:spPr>
        <p:txBody>
          <a:bodyPr/>
          <a:lstStyle/>
          <a:p>
            <a:pPr>
              <a:buNone/>
            </a:pPr>
            <a:r>
              <a:rPr lang="zh-CN" altLang="zh-CN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zh-CN" sz="2400" dirty="0" smtClean="0"/>
              <a:t>）</a:t>
            </a:r>
            <a:r>
              <a:rPr lang="en-US" altLang="zh-CN" sz="2400" dirty="0" smtClean="0"/>
              <a:t>RSAN</a:t>
            </a:r>
            <a:r>
              <a:rPr lang="zh-CN" altLang="zh-CN" sz="2400" dirty="0" smtClean="0"/>
              <a:t>认证过程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9B6B039-1152-4564-A563-D17F1C55FBAA}" type="slidenum">
              <a:rPr lang="en-US" altLang="zh-CN" smtClean="0"/>
              <a:pPr>
                <a:defRPr/>
              </a:pPr>
              <a:t>28</a:t>
            </a:fld>
            <a:endParaRPr lang="en-US" altLang="zh-CN"/>
          </a:p>
        </p:txBody>
      </p:sp>
      <p:pic>
        <p:nvPicPr>
          <p:cNvPr id="6553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060848"/>
            <a:ext cx="8640960" cy="898332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9.24642E-7 L -2.5E-6 -0.6433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8.3  </a:t>
            </a:r>
            <a:r>
              <a:rPr lang="zh-CN" altLang="zh-CN" dirty="0" smtClean="0"/>
              <a:t>健壮网络安全</a:t>
            </a:r>
            <a:r>
              <a:rPr lang="en-US" altLang="zh-CN" dirty="0" smtClean="0"/>
              <a:t>RSN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 smtClean="0"/>
              <a:t>AP</a:t>
            </a:r>
            <a:r>
              <a:rPr lang="zh-CN" altLang="zh-CN" sz="2400" dirty="0" smtClean="0"/>
              <a:t>从</a:t>
            </a:r>
            <a:r>
              <a:rPr lang="en-US" altLang="zh-CN" sz="2400" dirty="0" smtClean="0"/>
              <a:t>STA</a:t>
            </a:r>
            <a:r>
              <a:rPr lang="zh-CN" altLang="zh-CN" sz="2400" dirty="0" smtClean="0"/>
              <a:t>接收到的所有</a:t>
            </a:r>
            <a:r>
              <a:rPr lang="en-US" altLang="zh-CN" sz="2400" dirty="0" smtClean="0"/>
              <a:t>EAP</a:t>
            </a:r>
            <a:r>
              <a:rPr lang="zh-CN" altLang="zh-CN" sz="2400" dirty="0" smtClean="0"/>
              <a:t>帧被从</a:t>
            </a:r>
            <a:r>
              <a:rPr lang="en-US" altLang="zh-CN" sz="2400" dirty="0" err="1" smtClean="0"/>
              <a:t>EAPoL</a:t>
            </a:r>
            <a:r>
              <a:rPr lang="zh-CN" altLang="zh-CN" sz="2400" dirty="0" smtClean="0"/>
              <a:t>格式解封并转化为标准</a:t>
            </a:r>
            <a:r>
              <a:rPr lang="en-US" altLang="zh-CN" sz="2400" dirty="0" smtClean="0"/>
              <a:t>EAP</a:t>
            </a:r>
            <a:r>
              <a:rPr lang="zh-CN" altLang="zh-CN" sz="2400" dirty="0" smtClean="0"/>
              <a:t>帧，由高层负责针对</a:t>
            </a:r>
            <a:r>
              <a:rPr lang="en-US" altLang="zh-CN" sz="2400" dirty="0" smtClean="0"/>
              <a:t>AS</a:t>
            </a:r>
            <a:r>
              <a:rPr lang="zh-CN" altLang="zh-CN" sz="2400" dirty="0" smtClean="0"/>
              <a:t>认证协议重新封装，如对于使用</a:t>
            </a:r>
            <a:r>
              <a:rPr lang="en-US" altLang="zh-CN" sz="2400" dirty="0" smtClean="0"/>
              <a:t>RADIUS</a:t>
            </a:r>
            <a:r>
              <a:rPr lang="zh-CN" altLang="zh-CN" sz="2400" dirty="0" smtClean="0"/>
              <a:t>的认证服务器</a:t>
            </a:r>
            <a:r>
              <a:rPr lang="en-US" altLang="zh-CN" sz="2400" dirty="0" smtClean="0"/>
              <a:t>AS</a:t>
            </a:r>
            <a:r>
              <a:rPr lang="zh-CN" altLang="zh-CN" sz="2400" dirty="0" smtClean="0"/>
              <a:t>按</a:t>
            </a:r>
            <a:r>
              <a:rPr lang="en-US" altLang="zh-CN" sz="2400" dirty="0" smtClean="0"/>
              <a:t>RADIUS</a:t>
            </a:r>
            <a:r>
              <a:rPr lang="zh-CN" altLang="zh-CN" sz="2400" dirty="0" smtClean="0"/>
              <a:t>协议格式封装，转发给</a:t>
            </a:r>
            <a:r>
              <a:rPr lang="en-US" altLang="zh-CN" sz="2400" dirty="0" smtClean="0"/>
              <a:t>AS</a:t>
            </a:r>
            <a:r>
              <a:rPr lang="zh-CN" altLang="zh-CN" sz="2400" dirty="0" smtClean="0"/>
              <a:t>。反之亦然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zh-CN" altLang="zh-CN" sz="2400" dirty="0" smtClean="0"/>
              <a:t>通常</a:t>
            </a:r>
            <a:r>
              <a:rPr lang="en-US" altLang="zh-CN" sz="2400" dirty="0" smtClean="0"/>
              <a:t>AP</a:t>
            </a:r>
            <a:r>
              <a:rPr lang="zh-CN" altLang="zh-CN" sz="2400" dirty="0" smtClean="0"/>
              <a:t>与</a:t>
            </a:r>
            <a:r>
              <a:rPr lang="en-US" altLang="zh-CN" sz="2400" dirty="0" smtClean="0"/>
              <a:t>RADIUS</a:t>
            </a:r>
            <a:r>
              <a:rPr lang="zh-CN" altLang="zh-CN" sz="2400" dirty="0" smtClean="0"/>
              <a:t>服务器拥有共享密钥，用于加密保护</a:t>
            </a:r>
            <a:r>
              <a:rPr lang="en-US" altLang="zh-CN" sz="2400" dirty="0" smtClean="0"/>
              <a:t>AP</a:t>
            </a:r>
            <a:r>
              <a:rPr lang="zh-CN" altLang="zh-CN" sz="2400" dirty="0" smtClean="0"/>
              <a:t>与</a:t>
            </a:r>
            <a:r>
              <a:rPr lang="en-US" altLang="zh-CN" sz="2400" dirty="0" smtClean="0"/>
              <a:t>AS</a:t>
            </a:r>
            <a:r>
              <a:rPr lang="zh-CN" altLang="zh-CN" sz="2400" dirty="0" smtClean="0"/>
              <a:t>之间交换认证消息。</a:t>
            </a:r>
            <a:endParaRPr lang="en-US" altLang="zh-CN" sz="2400" dirty="0" smtClean="0"/>
          </a:p>
          <a:p>
            <a:r>
              <a:rPr lang="zh-CN" altLang="zh-CN" sz="2400" dirty="0" smtClean="0"/>
              <a:t>通过</a:t>
            </a:r>
            <a:r>
              <a:rPr lang="en-US" altLang="zh-CN" sz="2400" dirty="0" smtClean="0"/>
              <a:t>EAP-TLS</a:t>
            </a:r>
            <a:r>
              <a:rPr lang="zh-CN" altLang="zh-CN" sz="2400" dirty="0" smtClean="0"/>
              <a:t>方法完成</a:t>
            </a:r>
            <a:r>
              <a:rPr lang="en-US" altLang="zh-CN" sz="2400" dirty="0" smtClean="0"/>
              <a:t>STA</a:t>
            </a:r>
            <a:r>
              <a:rPr lang="zh-CN" altLang="zh-CN" sz="2400" dirty="0" smtClean="0"/>
              <a:t>与</a:t>
            </a:r>
            <a:r>
              <a:rPr lang="en-US" altLang="zh-CN" sz="2400" dirty="0" smtClean="0"/>
              <a:t>AS</a:t>
            </a:r>
            <a:r>
              <a:rPr lang="zh-CN" altLang="zh-CN" sz="2400" dirty="0" smtClean="0"/>
              <a:t>之间认证，在</a:t>
            </a:r>
            <a:r>
              <a:rPr lang="en-US" altLang="zh-CN" sz="2400" dirty="0" smtClean="0"/>
              <a:t>STA</a:t>
            </a:r>
            <a:r>
              <a:rPr lang="zh-CN" altLang="zh-CN" sz="2400" dirty="0" smtClean="0"/>
              <a:t>与</a:t>
            </a:r>
            <a:r>
              <a:rPr lang="en-US" altLang="zh-CN" sz="2400" dirty="0" smtClean="0"/>
              <a:t>AS</a:t>
            </a:r>
            <a:r>
              <a:rPr lang="zh-CN" altLang="zh-CN" sz="2400" dirty="0" smtClean="0"/>
              <a:t>之间协商产生共享主密钥</a:t>
            </a:r>
            <a:r>
              <a:rPr lang="en-US" altLang="zh-CN" sz="2400" dirty="0" smtClean="0"/>
              <a:t>PMK</a:t>
            </a:r>
            <a:r>
              <a:rPr lang="zh-CN" altLang="zh-CN" sz="2400" dirty="0" smtClean="0"/>
              <a:t>（</a:t>
            </a:r>
            <a:r>
              <a:rPr lang="en-US" altLang="zh-CN" sz="2400" dirty="0" err="1" smtClean="0"/>
              <a:t>Pairwise</a:t>
            </a:r>
            <a:r>
              <a:rPr lang="en-US" altLang="zh-CN" sz="2400" dirty="0" smtClean="0"/>
              <a:t> Master Key</a:t>
            </a:r>
            <a:r>
              <a:rPr lang="zh-CN" altLang="zh-CN" sz="2400" dirty="0" smtClean="0"/>
              <a:t>）</a:t>
            </a:r>
            <a:r>
              <a:rPr lang="zh-CN" altLang="en-US" sz="2400" dirty="0" smtClean="0"/>
              <a:t>。</a:t>
            </a:r>
            <a:r>
              <a:rPr lang="en-US" altLang="zh-CN" sz="2400" dirty="0" smtClean="0"/>
              <a:t>AS</a:t>
            </a:r>
            <a:r>
              <a:rPr lang="zh-CN" altLang="zh-CN" sz="2400" dirty="0" smtClean="0"/>
              <a:t>将</a:t>
            </a:r>
            <a:r>
              <a:rPr lang="en-US" altLang="zh-CN" sz="2400" dirty="0" smtClean="0"/>
              <a:t>PMK</a:t>
            </a:r>
            <a:r>
              <a:rPr lang="zh-CN" altLang="zh-CN" sz="2400" dirty="0" smtClean="0"/>
              <a:t>通过加密的</a:t>
            </a:r>
            <a:r>
              <a:rPr lang="en-US" altLang="zh-CN" sz="2400" dirty="0" smtClean="0"/>
              <a:t>EAP Success</a:t>
            </a:r>
            <a:r>
              <a:rPr lang="zh-CN" altLang="zh-CN" sz="2400" dirty="0" smtClean="0"/>
              <a:t>消息安全地传递给</a:t>
            </a:r>
            <a:r>
              <a:rPr lang="en-US" altLang="zh-CN" sz="2400" dirty="0" smtClean="0"/>
              <a:t>AP</a:t>
            </a:r>
            <a:r>
              <a:rPr lang="zh-CN" altLang="zh-CN" sz="2400" dirty="0" smtClean="0"/>
              <a:t>，此时，完成了</a:t>
            </a:r>
            <a:r>
              <a:rPr lang="en-US" altLang="zh-CN" sz="2400" dirty="0" smtClean="0"/>
              <a:t>STA</a:t>
            </a:r>
            <a:r>
              <a:rPr lang="zh-CN" altLang="zh-CN" sz="2400" dirty="0" smtClean="0"/>
              <a:t>与</a:t>
            </a:r>
            <a:r>
              <a:rPr lang="en-US" altLang="zh-CN" sz="2400" dirty="0" smtClean="0"/>
              <a:t>AP</a:t>
            </a:r>
            <a:r>
              <a:rPr lang="zh-CN" altLang="zh-CN" sz="2400" dirty="0" smtClean="0"/>
              <a:t>（通过</a:t>
            </a:r>
            <a:r>
              <a:rPr lang="en-US" altLang="zh-CN" sz="2400" dirty="0" smtClean="0"/>
              <a:t>AS</a:t>
            </a:r>
            <a:r>
              <a:rPr lang="zh-CN" altLang="zh-CN" sz="2400" dirty="0" smtClean="0"/>
              <a:t>）之间相互认证，并拥有共享密钥</a:t>
            </a:r>
            <a:r>
              <a:rPr lang="en-US" altLang="zh-CN" sz="2400" dirty="0" smtClean="0"/>
              <a:t>PMK</a:t>
            </a:r>
            <a:r>
              <a:rPr lang="zh-CN" altLang="zh-CN" sz="2400" dirty="0" smtClean="0"/>
              <a:t>。</a:t>
            </a:r>
          </a:p>
          <a:p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9B6B039-1152-4564-A563-D17F1C55FBAA}" type="slidenum">
              <a:rPr lang="en-US" altLang="zh-CN" smtClean="0"/>
              <a:pPr>
                <a:defRPr/>
              </a:pPr>
              <a:t>29</a:t>
            </a:fld>
            <a:endParaRPr lang="en-US" altLang="zh-CN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http://image.ceconlinebbs.com/attachments/16001_903642_154553048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9" y="611287"/>
            <a:ext cx="2376388" cy="237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195736" y="2349500"/>
            <a:ext cx="6332314" cy="1362075"/>
          </a:xfrm>
        </p:spPr>
        <p:txBody>
          <a:bodyPr/>
          <a:lstStyle/>
          <a:p>
            <a:pPr>
              <a:defRPr/>
            </a:pPr>
            <a:r>
              <a:rPr lang="zh-CN" altLang="en-US" dirty="0" smtClean="0">
                <a:solidFill>
                  <a:schemeClr val="accent2"/>
                </a:solidFill>
              </a:rPr>
              <a:t>无线局域网在安全上有什么特殊要求？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17413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B166F53-4628-4B39-8A24-68068F5ACC23}" type="slidenum">
              <a:rPr lang="en-US" altLang="zh-CN" smtClean="0"/>
              <a:pPr/>
              <a:t>3</a:t>
            </a:fld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8.3  </a:t>
            </a:r>
            <a:r>
              <a:rPr lang="zh-CN" altLang="zh-CN" dirty="0" smtClean="0"/>
              <a:t>健壮网络安全</a:t>
            </a:r>
            <a:r>
              <a:rPr lang="en-US" altLang="zh-CN" dirty="0" smtClean="0"/>
              <a:t>RSN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532656"/>
          </a:xfrm>
        </p:spPr>
        <p:txBody>
          <a:bodyPr/>
          <a:lstStyle/>
          <a:p>
            <a:pPr>
              <a:buNone/>
            </a:pPr>
            <a:r>
              <a:rPr lang="en-US" altLang="zh-CN" sz="2400" b="1" dirty="0" smtClean="0"/>
              <a:t>3</a:t>
            </a:r>
            <a:r>
              <a:rPr lang="zh-CN" altLang="zh-CN" sz="2400" b="1" dirty="0" smtClean="0"/>
              <a:t>．密钥管理协议</a:t>
            </a:r>
          </a:p>
          <a:p>
            <a:pPr>
              <a:buNone/>
            </a:pP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9B6B039-1152-4564-A563-D17F1C55FBAA}" type="slidenum">
              <a:rPr lang="en-US" altLang="zh-CN" smtClean="0"/>
              <a:pPr>
                <a:defRPr/>
              </a:pPr>
              <a:t>30</a:t>
            </a:fld>
            <a:endParaRPr lang="en-US" altLang="zh-CN"/>
          </a:p>
        </p:txBody>
      </p:sp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204864"/>
            <a:ext cx="6552728" cy="4302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8.3  </a:t>
            </a:r>
            <a:r>
              <a:rPr lang="zh-CN" altLang="zh-CN" dirty="0" smtClean="0"/>
              <a:t>健壮网络安全</a:t>
            </a:r>
            <a:r>
              <a:rPr lang="en-US" altLang="zh-CN" dirty="0" smtClean="0"/>
              <a:t>RSN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400" dirty="0" smtClean="0"/>
              <a:t>四次握手协议实现</a:t>
            </a:r>
            <a:r>
              <a:rPr lang="en-US" altLang="zh-CN" sz="2400" dirty="0" smtClean="0"/>
              <a:t>STA</a:t>
            </a:r>
            <a:r>
              <a:rPr lang="zh-CN" altLang="zh-CN" sz="2400" dirty="0" smtClean="0"/>
              <a:t>与</a:t>
            </a:r>
            <a:r>
              <a:rPr lang="en-US" altLang="zh-CN" sz="2400" dirty="0" smtClean="0"/>
              <a:t>AP</a:t>
            </a:r>
            <a:r>
              <a:rPr lang="zh-CN" altLang="zh-CN" sz="2400" dirty="0" smtClean="0"/>
              <a:t>之间基于</a:t>
            </a:r>
            <a:r>
              <a:rPr lang="en-US" altLang="zh-CN" sz="2400" dirty="0" smtClean="0"/>
              <a:t>PMK</a:t>
            </a:r>
            <a:r>
              <a:rPr lang="zh-CN" altLang="zh-CN" sz="2400" dirty="0" smtClean="0"/>
              <a:t>交换产生会话密钥</a:t>
            </a:r>
            <a:r>
              <a:rPr lang="en-US" altLang="zh-CN" sz="2400" dirty="0" smtClean="0"/>
              <a:t>TPK</a:t>
            </a:r>
            <a:r>
              <a:rPr lang="zh-CN" altLang="zh-CN" sz="2400" dirty="0" smtClean="0"/>
              <a:t>，通过四次握手协议，使得双方确认对方正确持有</a:t>
            </a:r>
            <a:r>
              <a:rPr lang="en-US" altLang="zh-CN" sz="2400" dirty="0" smtClean="0"/>
              <a:t>PMK</a:t>
            </a:r>
            <a:r>
              <a:rPr lang="zh-CN" altLang="zh-CN" sz="2400" dirty="0" smtClean="0"/>
              <a:t>，并通过交换随机数，产生共享的会话密钥。其中消息</a:t>
            </a:r>
            <a:r>
              <a:rPr lang="en-US" altLang="zh-CN" sz="2400" dirty="0" smtClean="0"/>
              <a:t>2</a:t>
            </a:r>
            <a:r>
              <a:rPr lang="zh-CN" altLang="zh-CN" sz="2400" dirty="0" smtClean="0"/>
              <a:t>、</a:t>
            </a:r>
            <a:r>
              <a:rPr lang="en-US" altLang="zh-CN" sz="2400" dirty="0" smtClean="0"/>
              <a:t>3</a:t>
            </a:r>
            <a:r>
              <a:rPr lang="zh-CN" altLang="zh-CN" sz="2400" dirty="0" smtClean="0"/>
              <a:t>、</a:t>
            </a:r>
            <a:r>
              <a:rPr lang="en-US" altLang="zh-CN" sz="2400" dirty="0" smtClean="0"/>
              <a:t>4</a:t>
            </a:r>
            <a:r>
              <a:rPr lang="zh-CN" altLang="zh-CN" sz="2400" dirty="0" smtClean="0"/>
              <a:t>都使用了消息完整性码</a:t>
            </a:r>
            <a:r>
              <a:rPr lang="en-US" altLang="zh-CN" sz="2400" dirty="0" smtClean="0"/>
              <a:t>MIC</a:t>
            </a:r>
            <a:r>
              <a:rPr lang="zh-CN" altLang="zh-CN" sz="2400" dirty="0" smtClean="0"/>
              <a:t>保护消息，计算</a:t>
            </a:r>
            <a:r>
              <a:rPr lang="en-US" altLang="zh-CN" sz="2400" dirty="0" smtClean="0"/>
              <a:t>MIC</a:t>
            </a:r>
            <a:r>
              <a:rPr lang="zh-CN" altLang="zh-CN" sz="2400" dirty="0" smtClean="0"/>
              <a:t>使用从</a:t>
            </a:r>
            <a:r>
              <a:rPr lang="en-US" altLang="zh-CN" sz="2400" dirty="0" smtClean="0"/>
              <a:t>PTK</a:t>
            </a:r>
            <a:r>
              <a:rPr lang="zh-CN" altLang="zh-CN" sz="2400" dirty="0" smtClean="0"/>
              <a:t>中导出的密钥确认密钥</a:t>
            </a:r>
            <a:r>
              <a:rPr lang="en-US" altLang="zh-CN" sz="2400" dirty="0" smtClean="0"/>
              <a:t>KCK</a:t>
            </a:r>
            <a:r>
              <a:rPr lang="zh-CN" altLang="zh-CN" sz="2400" dirty="0" smtClean="0"/>
              <a:t>。</a:t>
            </a:r>
          </a:p>
          <a:p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9B6B039-1152-4564-A563-D17F1C55FBAA}" type="slidenum">
              <a:rPr lang="en-US" altLang="zh-CN" smtClean="0"/>
              <a:pPr>
                <a:defRPr/>
              </a:pPr>
              <a:t>31</a:t>
            </a:fld>
            <a:endParaRPr lang="en-US" altLang="zh-CN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8.3  </a:t>
            </a:r>
            <a:r>
              <a:rPr lang="zh-CN" altLang="zh-CN" dirty="0" smtClean="0"/>
              <a:t>健壮网络安全</a:t>
            </a:r>
            <a:r>
              <a:rPr lang="en-US" altLang="zh-CN" dirty="0" smtClean="0"/>
              <a:t>RSN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ts val="3800"/>
              </a:lnSpc>
              <a:spcBef>
                <a:spcPts val="1200"/>
              </a:spcBef>
            </a:pPr>
            <a:r>
              <a:rPr lang="zh-CN" altLang="zh-CN" sz="2400" dirty="0" smtClean="0"/>
              <a:t>基于伪随机函数，使用</a:t>
            </a:r>
            <a:r>
              <a:rPr lang="en-US" altLang="zh-CN" sz="2400" dirty="0" smtClean="0"/>
              <a:t>STA</a:t>
            </a:r>
            <a:r>
              <a:rPr lang="zh-CN" altLang="zh-CN" sz="2400" dirty="0" smtClean="0"/>
              <a:t>与</a:t>
            </a:r>
            <a:r>
              <a:rPr lang="en-US" altLang="zh-CN" sz="2400" dirty="0" smtClean="0"/>
              <a:t>AP</a:t>
            </a:r>
            <a:r>
              <a:rPr lang="zh-CN" altLang="zh-CN" sz="2400" dirty="0" smtClean="0"/>
              <a:t>交换的随机数</a:t>
            </a:r>
            <a:r>
              <a:rPr lang="en-US" altLang="zh-CN" sz="2400" dirty="0" err="1" smtClean="0"/>
              <a:t>SNonce</a:t>
            </a:r>
            <a:r>
              <a:rPr lang="zh-CN" altLang="zh-CN" sz="2400" dirty="0" smtClean="0"/>
              <a:t>、</a:t>
            </a:r>
            <a:r>
              <a:rPr lang="en-US" altLang="zh-CN" sz="2400" dirty="0" err="1" smtClean="0"/>
              <a:t>ANonce</a:t>
            </a:r>
            <a:r>
              <a:rPr lang="zh-CN" altLang="zh-CN" sz="2400" dirty="0" smtClean="0"/>
              <a:t>，以及网络地址计算</a:t>
            </a:r>
            <a:r>
              <a:rPr lang="en-US" altLang="zh-CN" sz="2400" dirty="0" smtClean="0"/>
              <a:t>PTK</a:t>
            </a:r>
            <a:r>
              <a:rPr lang="zh-CN" altLang="zh-CN" sz="2400" dirty="0" smtClean="0"/>
              <a:t>，并分解为三个字密钥：</a:t>
            </a:r>
          </a:p>
          <a:p>
            <a:pPr lvl="1">
              <a:lnSpc>
                <a:spcPts val="3800"/>
              </a:lnSpc>
              <a:spcBef>
                <a:spcPts val="1200"/>
              </a:spcBef>
            </a:pPr>
            <a:r>
              <a:rPr lang="zh-CN" altLang="zh-CN" sz="2200" dirty="0" smtClean="0"/>
              <a:t>密钥确认密钥</a:t>
            </a:r>
            <a:r>
              <a:rPr lang="en-US" altLang="zh-CN" sz="2200" dirty="0" smtClean="0"/>
              <a:t>KCK</a:t>
            </a:r>
            <a:r>
              <a:rPr lang="zh-CN" altLang="zh-CN" sz="2200" dirty="0" smtClean="0"/>
              <a:t>（</a:t>
            </a:r>
            <a:r>
              <a:rPr lang="en-US" altLang="zh-CN" sz="2200" dirty="0" smtClean="0"/>
              <a:t>Key Confirmation Key</a:t>
            </a:r>
            <a:r>
              <a:rPr lang="zh-CN" altLang="zh-CN" sz="2200" dirty="0" smtClean="0"/>
              <a:t>）：</a:t>
            </a:r>
            <a:r>
              <a:rPr lang="en-US" altLang="zh-CN" sz="2200" dirty="0" smtClean="0"/>
              <a:t>128</a:t>
            </a:r>
            <a:r>
              <a:rPr lang="zh-CN" altLang="zh-CN" sz="2200" dirty="0" smtClean="0"/>
              <a:t>比特，用于技术</a:t>
            </a:r>
            <a:r>
              <a:rPr lang="en-US" altLang="zh-CN" sz="2200" dirty="0" smtClean="0"/>
              <a:t>MIC</a:t>
            </a:r>
            <a:r>
              <a:rPr lang="zh-CN" altLang="zh-CN" sz="2200" dirty="0" smtClean="0"/>
              <a:t>等。</a:t>
            </a:r>
          </a:p>
          <a:p>
            <a:pPr lvl="1">
              <a:lnSpc>
                <a:spcPts val="3800"/>
              </a:lnSpc>
              <a:spcBef>
                <a:spcPts val="1200"/>
              </a:spcBef>
            </a:pPr>
            <a:r>
              <a:rPr lang="zh-CN" altLang="zh-CN" sz="2200" dirty="0" smtClean="0"/>
              <a:t>密钥加密密钥</a:t>
            </a:r>
            <a:r>
              <a:rPr lang="en-US" altLang="zh-CN" sz="2200" dirty="0" smtClean="0"/>
              <a:t>KEK</a:t>
            </a:r>
            <a:r>
              <a:rPr lang="zh-CN" altLang="zh-CN" sz="2200" dirty="0" smtClean="0"/>
              <a:t>（</a:t>
            </a:r>
            <a:r>
              <a:rPr lang="en-US" altLang="zh-CN" sz="2200" dirty="0" smtClean="0"/>
              <a:t>Key Encryption Key</a:t>
            </a:r>
            <a:r>
              <a:rPr lang="zh-CN" altLang="zh-CN" sz="2200" dirty="0" smtClean="0"/>
              <a:t>）：</a:t>
            </a:r>
            <a:r>
              <a:rPr lang="en-US" altLang="zh-CN" sz="2200" dirty="0" smtClean="0"/>
              <a:t>128</a:t>
            </a:r>
            <a:r>
              <a:rPr lang="zh-CN" altLang="zh-CN" sz="2200" dirty="0" smtClean="0"/>
              <a:t>比特，用于加密其他密钥，如加密组密钥进行组密钥分发。</a:t>
            </a:r>
          </a:p>
          <a:p>
            <a:pPr lvl="1">
              <a:lnSpc>
                <a:spcPts val="3800"/>
              </a:lnSpc>
              <a:spcBef>
                <a:spcPts val="1200"/>
              </a:spcBef>
            </a:pPr>
            <a:r>
              <a:rPr lang="zh-CN" altLang="zh-CN" sz="2200" dirty="0" smtClean="0"/>
              <a:t>临时密钥</a:t>
            </a:r>
            <a:r>
              <a:rPr lang="en-US" altLang="zh-CN" sz="2200" dirty="0" smtClean="0"/>
              <a:t>TK</a:t>
            </a:r>
            <a:r>
              <a:rPr lang="zh-CN" altLang="zh-CN" sz="2200" dirty="0" smtClean="0"/>
              <a:t>（</a:t>
            </a:r>
            <a:r>
              <a:rPr lang="en-US" altLang="zh-CN" sz="2200" dirty="0" smtClean="0"/>
              <a:t>Temporal Key</a:t>
            </a:r>
            <a:r>
              <a:rPr lang="zh-CN" altLang="zh-CN" sz="2200" dirty="0" smtClean="0"/>
              <a:t>）：使用</a:t>
            </a:r>
            <a:r>
              <a:rPr lang="en-US" altLang="zh-CN" sz="2200" dirty="0" smtClean="0"/>
              <a:t>CCMP</a:t>
            </a:r>
            <a:r>
              <a:rPr lang="zh-CN" altLang="zh-CN" sz="2200" dirty="0" smtClean="0"/>
              <a:t>时长度为</a:t>
            </a:r>
            <a:r>
              <a:rPr lang="en-US" altLang="zh-CN" sz="2200" dirty="0" smtClean="0"/>
              <a:t>128</a:t>
            </a:r>
            <a:r>
              <a:rPr lang="zh-CN" altLang="zh-CN" sz="2200" dirty="0" smtClean="0"/>
              <a:t>比特，使用</a:t>
            </a:r>
            <a:r>
              <a:rPr lang="en-US" altLang="zh-CN" sz="2200" dirty="0" smtClean="0"/>
              <a:t>TKIP</a:t>
            </a:r>
            <a:r>
              <a:rPr lang="zh-CN" altLang="zh-CN" sz="2200" dirty="0" smtClean="0"/>
              <a:t>时长度为</a:t>
            </a:r>
            <a:r>
              <a:rPr lang="en-US" altLang="zh-CN" sz="2200" dirty="0" smtClean="0"/>
              <a:t>256</a:t>
            </a:r>
            <a:r>
              <a:rPr lang="zh-CN" altLang="zh-CN" sz="2200" dirty="0" smtClean="0"/>
              <a:t>比特，用于数据保密。</a:t>
            </a:r>
          </a:p>
          <a:p>
            <a:pPr>
              <a:lnSpc>
                <a:spcPts val="3800"/>
              </a:lnSpc>
              <a:spcBef>
                <a:spcPts val="1200"/>
              </a:spcBef>
            </a:pP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9B6B039-1152-4564-A563-D17F1C55FBAA}" type="slidenum">
              <a:rPr lang="en-US" altLang="zh-CN" smtClean="0"/>
              <a:pPr>
                <a:defRPr/>
              </a:pPr>
              <a:t>32</a:t>
            </a:fld>
            <a:endParaRPr lang="en-US" altLang="zh-CN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8.3  </a:t>
            </a:r>
            <a:r>
              <a:rPr lang="zh-CN" altLang="zh-CN" dirty="0" smtClean="0"/>
              <a:t>健壮网络安全</a:t>
            </a:r>
            <a:r>
              <a:rPr lang="en-US" altLang="zh-CN" dirty="0" smtClean="0"/>
              <a:t>RSN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 smtClean="0"/>
              <a:t>4</a:t>
            </a:r>
            <a:r>
              <a:rPr lang="zh-CN" altLang="en-US" sz="2400" dirty="0" smtClean="0"/>
              <a:t>．</a:t>
            </a:r>
            <a:r>
              <a:rPr lang="en-US" altLang="zh-CN" sz="2400" dirty="0" smtClean="0"/>
              <a:t>RSNA</a:t>
            </a:r>
            <a:r>
              <a:rPr lang="zh-CN" altLang="en-US" sz="2400" dirty="0" smtClean="0"/>
              <a:t>数据保密协议</a:t>
            </a:r>
            <a:endParaRPr lang="en-US" altLang="zh-CN" sz="2400" dirty="0" smtClean="0"/>
          </a:p>
          <a:p>
            <a:r>
              <a:rPr lang="en-US" altLang="zh-CN" sz="2400" dirty="0" smtClean="0"/>
              <a:t>STA</a:t>
            </a:r>
            <a:r>
              <a:rPr lang="zh-CN" altLang="zh-CN" sz="2400" dirty="0" smtClean="0"/>
              <a:t>与</a:t>
            </a:r>
            <a:r>
              <a:rPr lang="en-US" altLang="zh-CN" sz="2400" dirty="0" smtClean="0"/>
              <a:t>AP</a:t>
            </a:r>
            <a:r>
              <a:rPr lang="zh-CN" altLang="zh-CN" sz="2400" dirty="0" smtClean="0"/>
              <a:t>完成相互认证后，使用数据保密协议保护</a:t>
            </a:r>
            <a:r>
              <a:rPr lang="en-US" altLang="zh-CN" sz="2400" dirty="0" smtClean="0"/>
              <a:t>802.11</a:t>
            </a:r>
            <a:r>
              <a:rPr lang="zh-CN" altLang="zh-CN" sz="2400" dirty="0" smtClean="0"/>
              <a:t>数据帧。定义两类数据保密和完整性协议——</a:t>
            </a:r>
            <a:r>
              <a:rPr lang="en-US" altLang="zh-CN" sz="2400" dirty="0" smtClean="0"/>
              <a:t>TKIP</a:t>
            </a:r>
            <a:r>
              <a:rPr lang="zh-CN" altLang="zh-CN" sz="2400" dirty="0" smtClean="0"/>
              <a:t>和</a:t>
            </a:r>
            <a:r>
              <a:rPr lang="en-US" altLang="zh-CN" sz="2400" dirty="0" smtClean="0"/>
              <a:t>CCMP</a:t>
            </a:r>
            <a:r>
              <a:rPr lang="zh-CN" altLang="zh-CN" sz="2400" dirty="0" smtClean="0"/>
              <a:t>（</a:t>
            </a:r>
            <a:r>
              <a:rPr lang="en-US" altLang="zh-CN" sz="2400" dirty="0" smtClean="0"/>
              <a:t>Counter mode with Cipher-block chaining Message authentication code(CCM)</a:t>
            </a:r>
            <a:r>
              <a:rPr lang="zh-CN" altLang="zh-CN" sz="2400" dirty="0" smtClean="0"/>
              <a:t>）</a:t>
            </a:r>
            <a:r>
              <a:rPr lang="en-US" altLang="zh-CN" sz="2400" dirty="0" smtClean="0"/>
              <a:t>Protocol</a:t>
            </a:r>
            <a:r>
              <a:rPr lang="zh-CN" altLang="zh-CN" sz="2400" dirty="0" smtClean="0"/>
              <a:t>，带计数模式的块链接消息认证码协议）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en-US" altLang="zh-CN" sz="2400" dirty="0" smtClean="0"/>
              <a:t>CCMP</a:t>
            </a:r>
            <a:r>
              <a:rPr lang="zh-CN" altLang="zh-CN" sz="2400" dirty="0" smtClean="0"/>
              <a:t>核心加密算法采用</a:t>
            </a:r>
            <a:r>
              <a:rPr lang="en-US" altLang="zh-CN" sz="2400" dirty="0" smtClean="0"/>
              <a:t>128</a:t>
            </a:r>
            <a:r>
              <a:rPr lang="zh-CN" altLang="zh-CN" sz="2400" dirty="0" smtClean="0"/>
              <a:t>比特密钥长度和</a:t>
            </a:r>
            <a:r>
              <a:rPr lang="en-US" altLang="zh-CN" sz="2400" dirty="0" smtClean="0"/>
              <a:t>128</a:t>
            </a:r>
            <a:r>
              <a:rPr lang="zh-CN" altLang="zh-CN" sz="2400" dirty="0" smtClean="0"/>
              <a:t>比特分组长度的</a:t>
            </a:r>
            <a:r>
              <a:rPr lang="en-US" altLang="zh-CN" sz="2400" dirty="0" smtClean="0"/>
              <a:t>AES</a:t>
            </a:r>
            <a:r>
              <a:rPr lang="zh-CN" altLang="zh-CN" sz="2400" dirty="0" smtClean="0"/>
              <a:t>算法，提供了数据保密、认证和完整性保护，以及重放保护，</a:t>
            </a:r>
            <a:r>
              <a:rPr lang="en-US" altLang="zh-CN" sz="2400" dirty="0" smtClean="0"/>
              <a:t>CCMP</a:t>
            </a:r>
            <a:r>
              <a:rPr lang="zh-CN" altLang="zh-CN" sz="2400" dirty="0" smtClean="0"/>
              <a:t>保护</a:t>
            </a:r>
            <a:r>
              <a:rPr lang="en-US" altLang="zh-CN" sz="2400" dirty="0" smtClean="0"/>
              <a:t>MAC</a:t>
            </a:r>
            <a:r>
              <a:rPr lang="zh-CN" altLang="zh-CN" sz="2400" dirty="0" smtClean="0"/>
              <a:t>协议数据单元</a:t>
            </a:r>
            <a:r>
              <a:rPr lang="en-US" altLang="zh-CN" sz="2400" dirty="0" smtClean="0"/>
              <a:t>MPDU</a:t>
            </a:r>
            <a:r>
              <a:rPr lang="zh-CN" altLang="zh-CN" sz="2400" dirty="0" smtClean="0"/>
              <a:t>的数据域部分和</a:t>
            </a:r>
            <a:r>
              <a:rPr lang="en-US" altLang="zh-CN" sz="2400" dirty="0" smtClean="0"/>
              <a:t>802.11</a:t>
            </a:r>
            <a:r>
              <a:rPr lang="zh-CN" altLang="zh-CN" sz="2400" dirty="0" smtClean="0"/>
              <a:t>帧头部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9B6B039-1152-4564-A563-D17F1C55FBAA}" type="slidenum">
              <a:rPr lang="en-US" altLang="zh-CN" smtClean="0"/>
              <a:pPr>
                <a:defRPr/>
              </a:pPr>
              <a:t>33</a:t>
            </a:fld>
            <a:endParaRPr lang="en-US" altLang="zh-CN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9B6B039-1152-4564-A563-D17F1C55FBAA}" type="slidenum">
              <a:rPr lang="en-US" altLang="zh-CN" smtClean="0"/>
              <a:pPr>
                <a:defRPr/>
              </a:pPr>
              <a:t>34</a:t>
            </a:fld>
            <a:endParaRPr lang="en-US" altLang="zh-CN"/>
          </a:p>
        </p:txBody>
      </p:sp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476672"/>
            <a:ext cx="6192688" cy="1417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86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420888"/>
            <a:ext cx="8846369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http://image.ceconlinebbs.com/attachments/16001_903642_154553048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9" y="611287"/>
            <a:ext cx="2376388" cy="237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835696" y="2349500"/>
            <a:ext cx="7128792" cy="1362075"/>
          </a:xfrm>
        </p:spPr>
        <p:txBody>
          <a:bodyPr/>
          <a:lstStyle/>
          <a:p>
            <a:pPr>
              <a:defRPr/>
            </a:pPr>
            <a:r>
              <a:rPr lang="zh-CN" altLang="en-US" dirty="0" smtClean="0">
                <a:solidFill>
                  <a:schemeClr val="accent2"/>
                </a:solidFill>
              </a:rPr>
              <a:t>我国自主知识产权的</a:t>
            </a:r>
            <a:r>
              <a:rPr lang="en-US" altLang="zh-CN" dirty="0" smtClean="0">
                <a:solidFill>
                  <a:schemeClr val="accent2"/>
                </a:solidFill>
              </a:rPr>
              <a:t>WLAN</a:t>
            </a:r>
            <a:r>
              <a:rPr lang="zh-CN" altLang="en-US" dirty="0" smtClean="0">
                <a:solidFill>
                  <a:schemeClr val="accent2"/>
                </a:solidFill>
              </a:rPr>
              <a:t>安全机制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17413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B166F53-4628-4B39-8A24-68068F5ACC23}" type="slidenum">
              <a:rPr lang="en-US" altLang="zh-CN" smtClean="0"/>
              <a:pPr/>
              <a:t>35</a:t>
            </a:fld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  Png图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10313" y="3716338"/>
            <a:ext cx="2438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Rectangle 3"/>
          <p:cNvSpPr>
            <a:spLocks noGrp="1" noChangeArrowheads="1"/>
          </p:cNvSpPr>
          <p:nvPr>
            <p:ph type="title"/>
          </p:nvPr>
        </p:nvSpPr>
        <p:spPr>
          <a:xfrm>
            <a:off x="250825" y="274638"/>
            <a:ext cx="8424863" cy="1143000"/>
          </a:xfrm>
        </p:spPr>
        <p:txBody>
          <a:bodyPr/>
          <a:lstStyle/>
          <a:p>
            <a:pPr>
              <a:defRPr/>
            </a:pPr>
            <a:r>
              <a:rPr lang="zh-CN" altLang="en-US"/>
              <a:t>目  录</a:t>
            </a:r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971550" y="1600200"/>
            <a:ext cx="7715250" cy="2836863"/>
          </a:xfrm>
        </p:spPr>
        <p:txBody>
          <a:bodyPr/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8.1 WLAN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及安全需求</a:t>
            </a: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  <a:buFontTx/>
              <a:buNone/>
            </a:pP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8.2 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有线等同保密协议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WEP</a:t>
            </a:r>
          </a:p>
          <a:p>
            <a:pPr>
              <a:lnSpc>
                <a:spcPct val="130000"/>
              </a:lnSpc>
              <a:buFontTx/>
              <a:buNone/>
            </a:pP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8.3 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健壮网络安全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RSN</a:t>
            </a:r>
          </a:p>
          <a:p>
            <a:pPr>
              <a:lnSpc>
                <a:spcPct val="130000"/>
              </a:lnSpc>
              <a:buFontTx/>
              <a:buNone/>
            </a:pP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8.4 WLAN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鉴别与保密基础结构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WAPI</a:t>
            </a:r>
            <a:endParaRPr lang="zh-CN" altLang="zh-CN" dirty="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CA16ADC-C66B-428E-AD7A-4B4AA9AFF7E7}" type="slidenum">
              <a:rPr lang="en-US" altLang="zh-CN"/>
              <a:pPr>
                <a:defRPr/>
              </a:pPr>
              <a:t>36</a:t>
            </a:fld>
            <a:endParaRPr lang="en-US" altLang="zh-CN" dirty="0"/>
          </a:p>
        </p:txBody>
      </p:sp>
      <p:sp>
        <p:nvSpPr>
          <p:cNvPr id="8" name="矩形 7"/>
          <p:cNvSpPr/>
          <p:nvPr/>
        </p:nvSpPr>
        <p:spPr>
          <a:xfrm>
            <a:off x="899592" y="5229200"/>
            <a:ext cx="4536504" cy="647452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43608" y="1700808"/>
            <a:ext cx="5472113" cy="2088232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8.4  WLAN</a:t>
            </a:r>
            <a:r>
              <a:rPr lang="zh-CN" altLang="zh-CN" sz="3600" dirty="0" smtClean="0"/>
              <a:t>鉴别与保密基础结构</a:t>
            </a:r>
            <a:r>
              <a:rPr lang="en-US" altLang="zh-CN" sz="3600" dirty="0" smtClean="0"/>
              <a:t>WAPI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 smtClean="0"/>
              <a:t>WAPI</a:t>
            </a:r>
            <a:r>
              <a:rPr lang="zh-CN" altLang="zh-CN" sz="2400" dirty="0" smtClean="0"/>
              <a:t>由</a:t>
            </a:r>
            <a:r>
              <a:rPr lang="en-US" altLang="zh-CN" sz="2400" dirty="0" smtClean="0"/>
              <a:t>WLAN</a:t>
            </a:r>
            <a:r>
              <a:rPr lang="zh-CN" altLang="zh-CN" sz="2400" dirty="0" smtClean="0"/>
              <a:t>鉴别基础结构</a:t>
            </a:r>
            <a:r>
              <a:rPr lang="en-US" altLang="zh-CN" sz="2400" dirty="0" smtClean="0"/>
              <a:t>WAI</a:t>
            </a:r>
            <a:r>
              <a:rPr lang="zh-CN" altLang="zh-CN" sz="2400" dirty="0" smtClean="0"/>
              <a:t>（</a:t>
            </a:r>
            <a:r>
              <a:rPr lang="en-US" altLang="zh-CN" sz="2400" dirty="0" smtClean="0"/>
              <a:t>WLAN Authentication Infrastructure</a:t>
            </a:r>
            <a:r>
              <a:rPr lang="zh-CN" altLang="zh-CN" sz="2400" dirty="0" smtClean="0"/>
              <a:t>）和</a:t>
            </a:r>
            <a:r>
              <a:rPr lang="en-US" altLang="zh-CN" sz="2400" dirty="0" smtClean="0"/>
              <a:t>WLAN</a:t>
            </a:r>
            <a:r>
              <a:rPr lang="zh-CN" altLang="zh-CN" sz="2400" dirty="0" smtClean="0"/>
              <a:t>保密基础结构</a:t>
            </a:r>
            <a:r>
              <a:rPr lang="en-US" altLang="zh-CN" sz="2400" dirty="0" smtClean="0"/>
              <a:t>WPI</a:t>
            </a:r>
            <a:r>
              <a:rPr lang="zh-CN" altLang="zh-CN" sz="2400" dirty="0" smtClean="0"/>
              <a:t>（</a:t>
            </a:r>
            <a:r>
              <a:rPr lang="en-US" altLang="zh-CN" sz="2400" dirty="0" smtClean="0"/>
              <a:t>WLAN Privacy Infrastructure</a:t>
            </a:r>
            <a:r>
              <a:rPr lang="zh-CN" altLang="zh-CN" sz="2400" dirty="0" smtClean="0"/>
              <a:t>）两部分组成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zh-CN" altLang="zh-CN" sz="2400" dirty="0" smtClean="0"/>
              <a:t>使用椭圆曲线</a:t>
            </a:r>
            <a:r>
              <a:rPr lang="en-US" altLang="zh-CN" sz="2400" dirty="0" smtClean="0"/>
              <a:t>ECC</a:t>
            </a:r>
            <a:r>
              <a:rPr lang="zh-CN" altLang="zh-CN" sz="2400" dirty="0" smtClean="0"/>
              <a:t>公钥密码算法，以及国家密码办指定的商用对称密码算法，分别实现对</a:t>
            </a:r>
            <a:r>
              <a:rPr lang="en-US" altLang="zh-CN" sz="2400" dirty="0" smtClean="0"/>
              <a:t>WLAN</a:t>
            </a:r>
            <a:r>
              <a:rPr lang="zh-CN" altLang="zh-CN" sz="2400" dirty="0" smtClean="0"/>
              <a:t>实体的鉴别和传输数据加密保护。</a:t>
            </a: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9B6B039-1152-4564-A563-D17F1C55FBAA}" type="slidenum">
              <a:rPr lang="en-US" altLang="zh-CN" smtClean="0"/>
              <a:pPr>
                <a:defRPr/>
              </a:pPr>
              <a:t>37</a:t>
            </a:fld>
            <a:endParaRPr lang="en-US" altLang="zh-CN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9B6B039-1152-4564-A563-D17F1C55FBAA}" type="slidenum">
              <a:rPr lang="en-US" altLang="zh-CN" smtClean="0"/>
              <a:pPr>
                <a:defRPr/>
              </a:pPr>
              <a:t>38</a:t>
            </a:fld>
            <a:endParaRPr lang="en-US" altLang="zh-CN"/>
          </a:p>
        </p:txBody>
      </p:sp>
      <p:pic>
        <p:nvPicPr>
          <p:cNvPr id="696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1035" y="908720"/>
            <a:ext cx="8763453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400" dirty="0" smtClean="0"/>
              <a:t> WAPI</a:t>
            </a:r>
            <a:r>
              <a:rPr lang="zh-CN" altLang="zh-CN" sz="2400" dirty="0" smtClean="0"/>
              <a:t>中的数字证书格式</a:t>
            </a: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9B6B039-1152-4564-A563-D17F1C55FBAA}" type="slidenum">
              <a:rPr lang="en-US" altLang="zh-CN" smtClean="0"/>
              <a:pPr>
                <a:defRPr/>
              </a:pPr>
              <a:t>39</a:t>
            </a:fld>
            <a:endParaRPr lang="en-US" altLang="zh-CN"/>
          </a:p>
        </p:txBody>
      </p:sp>
      <p:pic>
        <p:nvPicPr>
          <p:cNvPr id="706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268760"/>
            <a:ext cx="3672408" cy="4033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  Png图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10313" y="3716338"/>
            <a:ext cx="2438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Rectangle 3"/>
          <p:cNvSpPr>
            <a:spLocks noGrp="1" noChangeArrowheads="1"/>
          </p:cNvSpPr>
          <p:nvPr>
            <p:ph type="title"/>
          </p:nvPr>
        </p:nvSpPr>
        <p:spPr>
          <a:xfrm>
            <a:off x="250825" y="274638"/>
            <a:ext cx="8424863" cy="1143000"/>
          </a:xfrm>
        </p:spPr>
        <p:txBody>
          <a:bodyPr/>
          <a:lstStyle/>
          <a:p>
            <a:pPr>
              <a:defRPr/>
            </a:pPr>
            <a:r>
              <a:rPr lang="zh-CN" altLang="en-US"/>
              <a:t>目  录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971550" y="1600200"/>
            <a:ext cx="7715250" cy="2836863"/>
          </a:xfrm>
        </p:spPr>
        <p:txBody>
          <a:bodyPr/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8.1 WLAN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及安全需求</a:t>
            </a: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  <a:buFontTx/>
              <a:buNone/>
            </a:pP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8.2 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有线等同保密协议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WEP</a:t>
            </a:r>
          </a:p>
          <a:p>
            <a:pPr>
              <a:lnSpc>
                <a:spcPct val="130000"/>
              </a:lnSpc>
              <a:buFontTx/>
              <a:buNone/>
            </a:pP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8.3 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健壮网络安全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RSN</a:t>
            </a:r>
          </a:p>
          <a:p>
            <a:pPr>
              <a:lnSpc>
                <a:spcPct val="130000"/>
              </a:lnSpc>
              <a:buFontTx/>
              <a:buNone/>
            </a:pP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8.4 WLAN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鉴别与保密基础结构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WAPI</a:t>
            </a:r>
            <a:endParaRPr lang="zh-CN" altLang="zh-CN" dirty="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B131957-04D6-4348-845D-C867CCAFD55E}" type="slidenum">
              <a:rPr lang="en-US" altLang="zh-CN"/>
              <a:pPr>
                <a:defRPr/>
              </a:pPr>
              <a:t>4</a:t>
            </a:fld>
            <a:endParaRPr lang="en-US" altLang="zh-CN" dirty="0"/>
          </a:p>
        </p:txBody>
      </p:sp>
      <p:sp>
        <p:nvSpPr>
          <p:cNvPr id="8" name="矩形 7"/>
          <p:cNvSpPr/>
          <p:nvPr/>
        </p:nvSpPr>
        <p:spPr>
          <a:xfrm>
            <a:off x="899592" y="2492896"/>
            <a:ext cx="6408712" cy="2087562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  Png图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5825" y="3933825"/>
            <a:ext cx="1266825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小  结</a:t>
            </a:r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1588" indent="712788">
              <a:lnSpc>
                <a:spcPts val="3200"/>
              </a:lnSpc>
              <a:buFontTx/>
              <a:buNone/>
            </a:pP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本章介绍了无线局域网（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WLAN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）的特点及其面临的安全威胁，由于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WLAN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开放性使得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WLAN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更容易遭受非授权访问、窃听等。本章介绍了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IEEE 802.11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早期中定义的有线等同保密协议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WEP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，分析了其存在的安全缺陷。详细介绍了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IEEE 802.11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后期改进安全架构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健壮安全网络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RSN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，详细描述了健壮安全网络管理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RSNA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的建立、认证、密钥管理，以及数据保密协议等。最后介绍了我国自主知识产权的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WLAN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安全基础结构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WAPI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18437" name="Freeform 5"/>
          <p:cNvSpPr>
            <a:spLocks/>
          </p:cNvSpPr>
          <p:nvPr/>
        </p:nvSpPr>
        <p:spPr bwMode="auto">
          <a:xfrm>
            <a:off x="1692275" y="5157788"/>
            <a:ext cx="5711825" cy="887412"/>
          </a:xfrm>
          <a:custGeom>
            <a:avLst/>
            <a:gdLst>
              <a:gd name="T0" fmla="*/ 0 w 3598"/>
              <a:gd name="T1" fmla="*/ 317 h 559"/>
              <a:gd name="T2" fmla="*/ 1224 w 3598"/>
              <a:gd name="T3" fmla="*/ 90 h 559"/>
              <a:gd name="T4" fmla="*/ 1406 w 3598"/>
              <a:gd name="T5" fmla="*/ 544 h 559"/>
              <a:gd name="T6" fmla="*/ 2721 w 3598"/>
              <a:gd name="T7" fmla="*/ 181 h 559"/>
              <a:gd name="T8" fmla="*/ 3220 w 3598"/>
              <a:gd name="T9" fmla="*/ 181 h 559"/>
              <a:gd name="T10" fmla="*/ 3538 w 3598"/>
              <a:gd name="T11" fmla="*/ 45 h 559"/>
              <a:gd name="T12" fmla="*/ 3583 w 3598"/>
              <a:gd name="T13" fmla="*/ 0 h 55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598"/>
              <a:gd name="T22" fmla="*/ 0 h 559"/>
              <a:gd name="T23" fmla="*/ 3598 w 3598"/>
              <a:gd name="T24" fmla="*/ 559 h 55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598" h="559">
                <a:moveTo>
                  <a:pt x="0" y="317"/>
                </a:moveTo>
                <a:cubicBezTo>
                  <a:pt x="495" y="184"/>
                  <a:pt x="990" y="52"/>
                  <a:pt x="1224" y="90"/>
                </a:cubicBezTo>
                <a:cubicBezTo>
                  <a:pt x="1458" y="128"/>
                  <a:pt x="1156" y="529"/>
                  <a:pt x="1406" y="544"/>
                </a:cubicBezTo>
                <a:cubicBezTo>
                  <a:pt x="1656" y="559"/>
                  <a:pt x="2419" y="241"/>
                  <a:pt x="2721" y="181"/>
                </a:cubicBezTo>
                <a:cubicBezTo>
                  <a:pt x="3023" y="121"/>
                  <a:pt x="3084" y="204"/>
                  <a:pt x="3220" y="181"/>
                </a:cubicBezTo>
                <a:cubicBezTo>
                  <a:pt x="3356" y="158"/>
                  <a:pt x="3478" y="75"/>
                  <a:pt x="3538" y="45"/>
                </a:cubicBezTo>
                <a:cubicBezTo>
                  <a:pt x="3598" y="15"/>
                  <a:pt x="3590" y="7"/>
                  <a:pt x="3583" y="0"/>
                </a:cubicBezTo>
              </a:path>
            </a:pathLst>
          </a:custGeom>
          <a:noFill/>
          <a:ln w="57150" cmpd="sng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F9F1622-885E-4C49-B969-C756F8397B18}" type="slidenum">
              <a:rPr lang="en-US" altLang="zh-CN"/>
              <a:pPr>
                <a:defRPr/>
              </a:pPr>
              <a:t>40</a:t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4" name="Picture 8" descr="ANd9GcSqmkDn6qp3NV-TNk7Obj5LDwkQ7QP28blMFR70p-Ty46ieOaT2u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548680"/>
            <a:ext cx="2266950" cy="2019300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思考题与作业</a:t>
            </a:r>
          </a:p>
        </p:txBody>
      </p:sp>
      <p:sp>
        <p:nvSpPr>
          <p:cNvPr id="19459" name="内容占位符 2"/>
          <p:cNvSpPr>
            <a:spLocks noGrp="1"/>
          </p:cNvSpPr>
          <p:nvPr>
            <p:ph idx="1"/>
          </p:nvPr>
        </p:nvSpPr>
        <p:spPr>
          <a:xfrm>
            <a:off x="468313" y="2132856"/>
            <a:ext cx="8229600" cy="4021882"/>
          </a:xfrm>
        </p:spPr>
        <p:txBody>
          <a:bodyPr/>
          <a:lstStyle/>
          <a:p>
            <a:pPr marL="457200" indent="-457200">
              <a:lnSpc>
                <a:spcPts val="3800"/>
              </a:lnSpc>
              <a:spcBef>
                <a:spcPts val="1200"/>
              </a:spcBef>
              <a:buFont typeface="+mj-lt"/>
              <a:buAutoNum type="arabicPeriod"/>
            </a:pPr>
            <a:r>
              <a:rPr lang="en-US" altLang="zh-CN" sz="2400" dirty="0" smtClean="0"/>
              <a:t>WLAN</a:t>
            </a:r>
            <a:r>
              <a:rPr lang="zh-CN" altLang="zh-CN" sz="2400" dirty="0" smtClean="0"/>
              <a:t>面临哪些更突出的安全威胁？在网络分层结构中在那一层保护无线通信更合适？</a:t>
            </a:r>
            <a:endParaRPr lang="en-US" altLang="zh-CN" sz="2400" dirty="0" smtClean="0"/>
          </a:p>
          <a:p>
            <a:pPr marL="457200" indent="-457200">
              <a:lnSpc>
                <a:spcPts val="3800"/>
              </a:lnSpc>
              <a:spcBef>
                <a:spcPts val="1200"/>
              </a:spcBef>
              <a:buFont typeface="+mj-lt"/>
              <a:buAutoNum type="arabicPeriod"/>
            </a:pPr>
            <a:r>
              <a:rPr lang="en-US" altLang="zh-CN" sz="2400" dirty="0" smtClean="0"/>
              <a:t>WEP</a:t>
            </a:r>
            <a:r>
              <a:rPr lang="zh-CN" altLang="zh-CN" sz="2400" dirty="0" smtClean="0"/>
              <a:t>在保护数据帧时采用什么加密算法，是否提供数据帧完整性保护？</a:t>
            </a:r>
          </a:p>
          <a:p>
            <a:pPr marL="457200" indent="-457200">
              <a:lnSpc>
                <a:spcPts val="3800"/>
              </a:lnSpc>
              <a:spcBef>
                <a:spcPts val="1200"/>
              </a:spcBef>
              <a:buFont typeface="+mj-lt"/>
              <a:buAutoNum type="arabicPeriod"/>
            </a:pPr>
            <a:r>
              <a:rPr lang="en-US" altLang="zh-CN" sz="2400" dirty="0" smtClean="0"/>
              <a:t>RSNA</a:t>
            </a:r>
            <a:r>
              <a:rPr lang="zh-CN" altLang="zh-CN" sz="2400" dirty="0" smtClean="0"/>
              <a:t>采用了哪些已有的协议？其协议栈包括哪些内容。</a:t>
            </a:r>
            <a:endParaRPr lang="en-US" altLang="zh-CN" sz="2400" dirty="0" smtClean="0"/>
          </a:p>
          <a:p>
            <a:pPr marL="457200" indent="-457200">
              <a:lnSpc>
                <a:spcPts val="3800"/>
              </a:lnSpc>
              <a:spcBef>
                <a:spcPts val="1200"/>
              </a:spcBef>
              <a:buFont typeface="+mj-lt"/>
              <a:buAutoNum type="arabicPeriod"/>
            </a:pPr>
            <a:r>
              <a:rPr lang="zh-CN" altLang="zh-CN" sz="2400" dirty="0" smtClean="0"/>
              <a:t>请比较</a:t>
            </a:r>
            <a:r>
              <a:rPr lang="en-US" altLang="zh-CN" sz="2400" dirty="0" smtClean="0"/>
              <a:t>RSNA</a:t>
            </a:r>
            <a:r>
              <a:rPr lang="zh-CN" altLang="zh-CN" sz="2400" dirty="0" smtClean="0"/>
              <a:t>与</a:t>
            </a:r>
            <a:r>
              <a:rPr lang="en-US" altLang="zh-CN" sz="2400" dirty="0" smtClean="0"/>
              <a:t>WAPI</a:t>
            </a:r>
            <a:r>
              <a:rPr lang="zh-CN" altLang="zh-CN" sz="2400" dirty="0" smtClean="0"/>
              <a:t>在安全架构上的实现特点，对比它们的优缺点。</a:t>
            </a:r>
            <a:endParaRPr lang="zh-CN" altLang="en-US" sz="2400" dirty="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45035E7-0F5B-429F-82D5-E9221814301E}" type="slidenum">
              <a:rPr lang="en-US" altLang="zh-CN"/>
              <a:pPr>
                <a:defRPr/>
              </a:pPr>
              <a:t>41</a:t>
            </a:fld>
            <a:endParaRPr lang="en-US" altLang="zh-CN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8.1  WLAN</a:t>
            </a:r>
            <a:r>
              <a:rPr lang="zh-CN" altLang="zh-CN" dirty="0" smtClean="0"/>
              <a:t>及安全需求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400" dirty="0" smtClean="0"/>
              <a:t>无线局域网</a:t>
            </a:r>
            <a:r>
              <a:rPr lang="en-US" altLang="zh-CN" sz="2400" dirty="0" smtClean="0"/>
              <a:t>WLAN</a:t>
            </a:r>
            <a:r>
              <a:rPr lang="zh-CN" altLang="zh-CN" sz="2400" dirty="0" smtClean="0"/>
              <a:t>（</a:t>
            </a:r>
            <a:r>
              <a:rPr lang="en-US" altLang="zh-CN" sz="2400" dirty="0" smtClean="0"/>
              <a:t>Wireless Local Area Network</a:t>
            </a:r>
            <a:r>
              <a:rPr lang="zh-CN" altLang="zh-CN" sz="2400" dirty="0" smtClean="0"/>
              <a:t>），由于易于部署、方便使用，正广泛应用于机场、咖啡厅等公共热点区域，以及企业或家庭内部网络。</a:t>
            </a:r>
            <a:endParaRPr lang="en-US" altLang="zh-CN" sz="2400" dirty="0" smtClean="0"/>
          </a:p>
          <a:p>
            <a:r>
              <a:rPr lang="en-US" altLang="zh-CN" sz="2400" dirty="0" smtClean="0"/>
              <a:t>WLAN</a:t>
            </a:r>
            <a:r>
              <a:rPr lang="zh-CN" altLang="zh-CN" sz="2400" dirty="0" smtClean="0"/>
              <a:t>固有的特点——开放的无线通信链路，使得网络安全问题更为突出。</a:t>
            </a:r>
            <a:r>
              <a:rPr lang="en-US" altLang="zh-CN" sz="2400" dirty="0" smtClean="0"/>
              <a:t>WLAN</a:t>
            </a:r>
            <a:r>
              <a:rPr lang="zh-CN" altLang="zh-CN" sz="2400" dirty="0" smtClean="0"/>
              <a:t>更容易遭受恶意攻击，无线链路传输的数据更容易被窃听，</a:t>
            </a:r>
            <a:r>
              <a:rPr lang="en-US" altLang="zh-CN" sz="2400" dirty="0" smtClean="0"/>
              <a:t>WLAN</a:t>
            </a:r>
            <a:r>
              <a:rPr lang="zh-CN" altLang="zh-CN" sz="2400" dirty="0" smtClean="0"/>
              <a:t>网络更容易被非法访问。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2CBF14B-23C8-4C87-BF21-9AA88ED8EB2C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294967295"/>
          </p:nvPr>
        </p:nvSpPr>
        <p:spPr>
          <a:xfrm>
            <a:off x="0" y="6245225"/>
            <a:ext cx="2895600" cy="476250"/>
          </a:xfrm>
        </p:spPr>
        <p:txBody>
          <a:bodyPr/>
          <a:lstStyle/>
          <a:p>
            <a:pPr>
              <a:defRPr/>
            </a:pPr>
            <a:r>
              <a:rPr lang="zh-CN" altLang="en-US" smtClean="0"/>
              <a:t>信息安全技术基础 张浩军</a:t>
            </a:r>
            <a:endParaRPr lang="en-US" altLang="zh-CN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8.1  WLAN</a:t>
            </a:r>
            <a:r>
              <a:rPr lang="zh-CN" altLang="zh-CN" dirty="0" smtClean="0"/>
              <a:t>及安全需求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764904"/>
          </a:xfrm>
        </p:spPr>
        <p:txBody>
          <a:bodyPr/>
          <a:lstStyle/>
          <a:p>
            <a:r>
              <a:rPr lang="en-US" altLang="zh-CN" sz="2400" dirty="0" smtClean="0"/>
              <a:t>WLAN</a:t>
            </a:r>
            <a:r>
              <a:rPr lang="zh-CN" altLang="zh-CN" sz="2400" dirty="0" smtClean="0"/>
              <a:t>有两种工作模式</a:t>
            </a:r>
            <a:r>
              <a:rPr lang="zh-CN" altLang="en-US" sz="2400" dirty="0" smtClean="0"/>
              <a:t>：</a:t>
            </a:r>
            <a:endParaRPr lang="en-US" altLang="zh-CN" sz="2400" dirty="0" smtClean="0"/>
          </a:p>
          <a:p>
            <a:pPr lvl="1"/>
            <a:r>
              <a:rPr lang="zh-CN" altLang="zh-CN" sz="2400" dirty="0" smtClean="0"/>
              <a:t>自组织（</a:t>
            </a:r>
            <a:r>
              <a:rPr lang="en-US" altLang="zh-CN" sz="2400" dirty="0" smtClean="0"/>
              <a:t>Ad Hoc</a:t>
            </a:r>
            <a:r>
              <a:rPr lang="zh-CN" altLang="zh-CN" sz="2400" dirty="0" smtClean="0"/>
              <a:t>）网络，即无线网络终端点对点通信，自组织构建无线通信网络。</a:t>
            </a:r>
            <a:endParaRPr lang="en-US" altLang="zh-CN" sz="2400" dirty="0" smtClean="0"/>
          </a:p>
          <a:p>
            <a:pPr lvl="1"/>
            <a:r>
              <a:rPr lang="zh-CN" altLang="zh-CN" sz="2400" dirty="0" smtClean="0"/>
              <a:t>基础架构模式，如图</a:t>
            </a:r>
            <a:r>
              <a:rPr lang="en-US" altLang="zh-CN" sz="2400" dirty="0" smtClean="0"/>
              <a:t>8-1</a:t>
            </a:r>
            <a:r>
              <a:rPr lang="zh-CN" altLang="zh-CN" sz="2400" dirty="0" smtClean="0"/>
              <a:t>所示即无线终端（</a:t>
            </a:r>
            <a:r>
              <a:rPr lang="en-US" altLang="zh-CN" sz="2400" dirty="0" smtClean="0"/>
              <a:t>STA</a:t>
            </a:r>
            <a:r>
              <a:rPr lang="zh-CN" altLang="zh-CN" sz="2400" dirty="0" smtClean="0"/>
              <a:t>）通过访问节点</a:t>
            </a:r>
            <a:r>
              <a:rPr lang="en-US" altLang="zh-CN" sz="2400" dirty="0" smtClean="0"/>
              <a:t>AP</a:t>
            </a:r>
            <a:r>
              <a:rPr lang="zh-CN" altLang="zh-CN" sz="2400" dirty="0" smtClean="0"/>
              <a:t>（</a:t>
            </a:r>
            <a:r>
              <a:rPr lang="en-US" altLang="zh-CN" sz="2400" dirty="0" smtClean="0"/>
              <a:t>Access Point</a:t>
            </a:r>
            <a:r>
              <a:rPr lang="zh-CN" altLang="zh-CN" sz="2400" dirty="0" smtClean="0"/>
              <a:t>）相互通信，并实现与有线网络连接通信。</a:t>
            </a: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9B6B039-1152-4564-A563-D17F1C55FBAA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4149080"/>
            <a:ext cx="2664296" cy="23815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9B6B039-1152-4564-A563-D17F1C55FBAA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956" y="1700808"/>
            <a:ext cx="8826532" cy="3744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矩形 5"/>
          <p:cNvSpPr/>
          <p:nvPr/>
        </p:nvSpPr>
        <p:spPr>
          <a:xfrm>
            <a:off x="2922012" y="5589240"/>
            <a:ext cx="26581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黑体" pitchFamily="2" charset="-122"/>
              </a:rPr>
              <a:t>基础架构</a:t>
            </a:r>
            <a:r>
              <a:rPr lang="en-US" altLang="zh-CN" sz="2800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黑体" pitchFamily="2" charset="-122"/>
              </a:rPr>
              <a:t>WLAN</a:t>
            </a:r>
            <a:endParaRPr lang="zh-CN" altLang="en-US" sz="2800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黑体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8.1  WLAN</a:t>
            </a:r>
            <a:r>
              <a:rPr lang="zh-CN" altLang="zh-CN" dirty="0" smtClean="0"/>
              <a:t>及安全需求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800" dirty="0" smtClean="0"/>
              <a:t>WLAN</a:t>
            </a:r>
            <a:r>
              <a:rPr lang="zh-CN" altLang="zh-CN" sz="2800" dirty="0" smtClean="0"/>
              <a:t>需要解决的安全问题包括：</a:t>
            </a:r>
          </a:p>
          <a:p>
            <a:pPr lvl="1"/>
            <a:r>
              <a:rPr lang="zh-CN" altLang="zh-CN" sz="2400" dirty="0" smtClean="0"/>
              <a:t>访问控制。只有合法的实体才能够访问</a:t>
            </a:r>
            <a:r>
              <a:rPr lang="en-US" altLang="zh-CN" sz="2400" dirty="0" smtClean="0"/>
              <a:t>WLAN</a:t>
            </a:r>
            <a:r>
              <a:rPr lang="zh-CN" altLang="zh-CN" sz="2400" dirty="0" smtClean="0"/>
              <a:t>及其相关资源。</a:t>
            </a:r>
          </a:p>
          <a:p>
            <a:pPr lvl="1"/>
            <a:r>
              <a:rPr lang="zh-CN" altLang="zh-CN" sz="2400" dirty="0" smtClean="0"/>
              <a:t>链路保密通信。无线链路通信应该确保数据的保密性、完整性及数据源的可认证性。</a:t>
            </a:r>
          </a:p>
          <a:p>
            <a:r>
              <a:rPr lang="zh-CN" altLang="zh-CN" sz="2800" dirty="0" smtClean="0"/>
              <a:t>保护方法</a:t>
            </a:r>
            <a:r>
              <a:rPr lang="zh-CN" altLang="en-US" sz="2800" dirty="0" smtClean="0"/>
              <a:t>：</a:t>
            </a:r>
            <a:endParaRPr lang="en-US" altLang="zh-CN" sz="2800" dirty="0" smtClean="0"/>
          </a:p>
          <a:p>
            <a:pPr lvl="1"/>
            <a:r>
              <a:rPr lang="zh-CN" altLang="zh-CN" sz="2400" dirty="0" smtClean="0"/>
              <a:t>一是采用非密码技术的访问控制机制，</a:t>
            </a:r>
            <a:endParaRPr lang="en-US" altLang="zh-CN" sz="2400" dirty="0" smtClean="0"/>
          </a:p>
          <a:p>
            <a:pPr lvl="1"/>
            <a:r>
              <a:rPr lang="zh-CN" altLang="zh-CN" sz="2400" dirty="0" smtClean="0"/>
              <a:t>一是采用基于密码技术的安全机制。</a:t>
            </a:r>
          </a:p>
          <a:p>
            <a:endParaRPr lang="zh-CN" altLang="en-US" sz="2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9B6B039-1152-4564-A563-D17F1C55FBAA}" type="slidenum">
              <a:rPr lang="en-US" altLang="zh-CN" smtClean="0"/>
              <a:pPr>
                <a:defRPr/>
              </a:pPr>
              <a:t>8</a:t>
            </a:fld>
            <a:endParaRPr lang="en-US" altLang="zh-CN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8.1  WLAN</a:t>
            </a:r>
            <a:r>
              <a:rPr lang="zh-CN" altLang="zh-CN" dirty="0" smtClean="0"/>
              <a:t>及安全需求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ts val="3800"/>
              </a:lnSpc>
              <a:spcBef>
                <a:spcPts val="1200"/>
              </a:spcBef>
            </a:pPr>
            <a:r>
              <a:rPr lang="zh-CN" altLang="zh-CN" sz="2800" dirty="0" smtClean="0"/>
              <a:t>非密码技术的访问控制机制</a:t>
            </a:r>
            <a:endParaRPr lang="en-US" altLang="zh-CN" sz="2800" dirty="0" smtClean="0"/>
          </a:p>
          <a:p>
            <a:pPr lvl="1">
              <a:lnSpc>
                <a:spcPts val="3800"/>
              </a:lnSpc>
              <a:spcBef>
                <a:spcPts val="1200"/>
              </a:spcBef>
            </a:pPr>
            <a:r>
              <a:rPr lang="zh-CN" altLang="zh-CN" sz="2400" dirty="0" smtClean="0"/>
              <a:t>服务集识别码</a:t>
            </a:r>
            <a:r>
              <a:rPr lang="en-US" altLang="zh-CN" sz="2400" dirty="0" smtClean="0"/>
              <a:t>SSID</a:t>
            </a:r>
            <a:r>
              <a:rPr lang="zh-CN" altLang="zh-CN" sz="2400" dirty="0" smtClean="0"/>
              <a:t>（</a:t>
            </a:r>
            <a:r>
              <a:rPr lang="en-US" altLang="zh-CN" sz="2400" dirty="0" smtClean="0"/>
              <a:t>Service Set Identifier</a:t>
            </a:r>
            <a:r>
              <a:rPr lang="zh-CN" altLang="zh-CN" sz="2400" dirty="0" smtClean="0"/>
              <a:t>）认证。每个</a:t>
            </a:r>
            <a:r>
              <a:rPr lang="en-US" altLang="zh-CN" sz="2400" dirty="0" smtClean="0"/>
              <a:t>AP</a:t>
            </a:r>
            <a:r>
              <a:rPr lang="zh-CN" altLang="zh-CN" sz="2400" dirty="0" smtClean="0"/>
              <a:t>设有一</a:t>
            </a:r>
            <a:r>
              <a:rPr lang="en-US" altLang="zh-CN" sz="2400" dirty="0" smtClean="0"/>
              <a:t>SSID</a:t>
            </a:r>
            <a:r>
              <a:rPr lang="zh-CN" altLang="zh-CN" sz="2400" dirty="0" smtClean="0"/>
              <a:t>，可以把</a:t>
            </a:r>
            <a:r>
              <a:rPr lang="en-US" altLang="zh-CN" sz="2400" dirty="0" smtClean="0"/>
              <a:t>SSID</a:t>
            </a:r>
            <a:r>
              <a:rPr lang="zh-CN" altLang="zh-CN" sz="2400" dirty="0" smtClean="0"/>
              <a:t>作为一群</a:t>
            </a:r>
            <a:r>
              <a:rPr lang="en-US" altLang="zh-CN" sz="2400" dirty="0" smtClean="0"/>
              <a:t>WLAN</a:t>
            </a:r>
            <a:r>
              <a:rPr lang="zh-CN" altLang="zh-CN" sz="2400" dirty="0" smtClean="0"/>
              <a:t>子系统设备所共享的网域识别码。</a:t>
            </a:r>
            <a:endParaRPr lang="en-US" altLang="zh-CN" sz="2400" dirty="0" smtClean="0"/>
          </a:p>
          <a:p>
            <a:pPr lvl="1">
              <a:lnSpc>
                <a:spcPts val="3800"/>
              </a:lnSpc>
              <a:spcBef>
                <a:spcPts val="1200"/>
              </a:spcBef>
            </a:pPr>
            <a:r>
              <a:rPr lang="zh-CN" altLang="zh-CN" sz="2400" dirty="0" smtClean="0"/>
              <a:t>地址过滤机制。如采用</a:t>
            </a:r>
            <a:r>
              <a:rPr lang="en-US" altLang="zh-CN" sz="2400" dirty="0" smtClean="0"/>
              <a:t>MAC</a:t>
            </a:r>
            <a:r>
              <a:rPr lang="zh-CN" altLang="zh-CN" sz="2400" dirty="0" smtClean="0"/>
              <a:t>地址过滤机制，配置</a:t>
            </a:r>
            <a:r>
              <a:rPr lang="en-US" altLang="zh-CN" sz="2400" dirty="0" smtClean="0"/>
              <a:t>MAC</a:t>
            </a:r>
            <a:r>
              <a:rPr lang="zh-CN" altLang="zh-CN" sz="2400" dirty="0" smtClean="0"/>
              <a:t>地址访问列表</a:t>
            </a:r>
            <a:r>
              <a:rPr lang="en-US" altLang="zh-CN" sz="2400" dirty="0" smtClean="0"/>
              <a:t>ACL</a:t>
            </a:r>
            <a:r>
              <a:rPr lang="zh-CN" altLang="zh-CN" sz="2400" dirty="0" smtClean="0"/>
              <a:t>（</a:t>
            </a:r>
            <a:r>
              <a:rPr lang="en-US" altLang="zh-CN" sz="2400" dirty="0" smtClean="0"/>
              <a:t>Access Control List</a:t>
            </a:r>
            <a:r>
              <a:rPr lang="zh-CN" altLang="zh-CN" sz="2400" dirty="0" smtClean="0"/>
              <a:t>）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lvl="1">
              <a:lnSpc>
                <a:spcPts val="3800"/>
              </a:lnSpc>
              <a:spcBef>
                <a:spcPts val="1200"/>
              </a:spcBef>
            </a:pPr>
            <a:r>
              <a:rPr lang="zh-CN" altLang="zh-CN" sz="2400" dirty="0" smtClean="0"/>
              <a:t>定向天线或控制传输功率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lnSpc>
                <a:spcPts val="3800"/>
              </a:lnSpc>
              <a:spcBef>
                <a:spcPts val="1200"/>
              </a:spcBef>
            </a:pPr>
            <a:endParaRPr lang="zh-CN" altLang="en-US" sz="2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9B6B039-1152-4564-A563-D17F1C55FBAA}" type="slidenum">
              <a:rPr lang="en-US" altLang="zh-CN" smtClean="0"/>
              <a:pPr>
                <a:defRPr/>
              </a:pPr>
              <a:t>9</a:t>
            </a:fld>
            <a:endParaRPr lang="en-US" altLang="zh-CN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1876</Words>
  <Application>Microsoft Office PowerPoint</Application>
  <PresentationFormat>全屏显示(4:3)</PresentationFormat>
  <Paragraphs>176</Paragraphs>
  <Slides>41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2" baseType="lpstr">
      <vt:lpstr>默认设计模板</vt:lpstr>
      <vt:lpstr>第8章  无线局域网(WLAN)安全机制</vt:lpstr>
      <vt:lpstr>学习目标</vt:lpstr>
      <vt:lpstr>无线局域网在安全上有什么特殊要求？</vt:lpstr>
      <vt:lpstr>目  录</vt:lpstr>
      <vt:lpstr>8.1  WLAN及安全需求</vt:lpstr>
      <vt:lpstr>8.1  WLAN及安全需求</vt:lpstr>
      <vt:lpstr>幻灯片 7</vt:lpstr>
      <vt:lpstr>8.1  WLAN及安全需求</vt:lpstr>
      <vt:lpstr>8.1  WLAN及安全需求</vt:lpstr>
      <vt:lpstr>WLAN安全标准发展</vt:lpstr>
      <vt:lpstr>如何基于共享密钥实现WLAN安全机制？</vt:lpstr>
      <vt:lpstr>目  录</vt:lpstr>
      <vt:lpstr>8.2  有线等同保密协议WEP</vt:lpstr>
      <vt:lpstr>8.2  有线等同保密协议WEP</vt:lpstr>
      <vt:lpstr>8.2  有线等同保密协议WEP</vt:lpstr>
      <vt:lpstr>8.2  有线等同保密协议WEP</vt:lpstr>
      <vt:lpstr>8.2  有线等同保密协议WEP</vt:lpstr>
      <vt:lpstr>8.2  有线等同保密协议WEP</vt:lpstr>
      <vt:lpstr>如何基于公钥密码及成熟安全机制实现WLAN安全需求？</vt:lpstr>
      <vt:lpstr>目  录</vt:lpstr>
      <vt:lpstr>8.3  健壮网络安全RSN</vt:lpstr>
      <vt:lpstr>8.3  健壮网络安全RSN</vt:lpstr>
      <vt:lpstr>8.3  健壮网络安全RSN</vt:lpstr>
      <vt:lpstr>8.3  健壮网络安全RSN</vt:lpstr>
      <vt:lpstr>8.3  健壮网络安全RSN</vt:lpstr>
      <vt:lpstr>8.3  健壮网络安全RSN</vt:lpstr>
      <vt:lpstr>8.3  健壮网络安全RSN</vt:lpstr>
      <vt:lpstr>8.3  健壮网络安全RSN</vt:lpstr>
      <vt:lpstr>8.3  健壮网络安全RSN</vt:lpstr>
      <vt:lpstr>8.3  健壮网络安全RSN</vt:lpstr>
      <vt:lpstr>8.3  健壮网络安全RSN</vt:lpstr>
      <vt:lpstr>8.3  健壮网络安全RSN</vt:lpstr>
      <vt:lpstr>8.3  健壮网络安全RSN</vt:lpstr>
      <vt:lpstr>幻灯片 34</vt:lpstr>
      <vt:lpstr>我国自主知识产权的WLAN安全机制</vt:lpstr>
      <vt:lpstr>目  录</vt:lpstr>
      <vt:lpstr>8.4  WLAN鉴别与保密基础结构WAPI</vt:lpstr>
      <vt:lpstr>幻灯片 38</vt:lpstr>
      <vt:lpstr> WAPI中的数字证书格式</vt:lpstr>
      <vt:lpstr>小  结</vt:lpstr>
      <vt:lpstr>思考题与作业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幻灯标题幻灯标题</dc:title>
  <dc:creator>微软用户</dc:creator>
  <cp:lastModifiedBy>Jerry D</cp:lastModifiedBy>
  <cp:revision>39</cp:revision>
  <dcterms:created xsi:type="dcterms:W3CDTF">2011-03-14T02:54:14Z</dcterms:created>
  <dcterms:modified xsi:type="dcterms:W3CDTF">2011-09-14T09:45:13Z</dcterms:modified>
</cp:coreProperties>
</file>