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63"/>
  </p:notesMasterIdLst>
  <p:handoutMasterIdLst>
    <p:handoutMasterId r:id="rId64"/>
  </p:handoutMasterIdLst>
  <p:sldIdLst>
    <p:sldId id="256" r:id="rId2"/>
    <p:sldId id="259" r:id="rId3"/>
    <p:sldId id="257" r:id="rId4"/>
    <p:sldId id="341" r:id="rId5"/>
    <p:sldId id="258" r:id="rId6"/>
    <p:sldId id="260" r:id="rId7"/>
    <p:sldId id="261" r:id="rId8"/>
    <p:sldId id="342" r:id="rId9"/>
    <p:sldId id="343" r:id="rId10"/>
    <p:sldId id="344" r:id="rId11"/>
    <p:sldId id="345" r:id="rId12"/>
    <p:sldId id="346" r:id="rId13"/>
    <p:sldId id="347" r:id="rId14"/>
    <p:sldId id="348" r:id="rId15"/>
    <p:sldId id="349" r:id="rId16"/>
    <p:sldId id="350" r:id="rId17"/>
    <p:sldId id="351" r:id="rId18"/>
    <p:sldId id="353" r:id="rId19"/>
    <p:sldId id="352" r:id="rId20"/>
    <p:sldId id="354" r:id="rId21"/>
    <p:sldId id="355" r:id="rId22"/>
    <p:sldId id="356" r:id="rId23"/>
    <p:sldId id="357" r:id="rId24"/>
    <p:sldId id="358" r:id="rId25"/>
    <p:sldId id="359" r:id="rId26"/>
    <p:sldId id="360" r:id="rId27"/>
    <p:sldId id="361" r:id="rId28"/>
    <p:sldId id="362" r:id="rId29"/>
    <p:sldId id="363" r:id="rId30"/>
    <p:sldId id="364" r:id="rId31"/>
    <p:sldId id="365" r:id="rId32"/>
    <p:sldId id="366" r:id="rId33"/>
    <p:sldId id="367" r:id="rId34"/>
    <p:sldId id="368" r:id="rId35"/>
    <p:sldId id="369" r:id="rId36"/>
    <p:sldId id="370" r:id="rId37"/>
    <p:sldId id="371" r:id="rId38"/>
    <p:sldId id="372" r:id="rId39"/>
    <p:sldId id="373" r:id="rId40"/>
    <p:sldId id="374" r:id="rId41"/>
    <p:sldId id="375" r:id="rId42"/>
    <p:sldId id="376" r:id="rId43"/>
    <p:sldId id="377" r:id="rId44"/>
    <p:sldId id="378" r:id="rId45"/>
    <p:sldId id="380" r:id="rId46"/>
    <p:sldId id="381" r:id="rId47"/>
    <p:sldId id="379" r:id="rId48"/>
    <p:sldId id="382" r:id="rId49"/>
    <p:sldId id="383" r:id="rId50"/>
    <p:sldId id="384" r:id="rId51"/>
    <p:sldId id="385" r:id="rId52"/>
    <p:sldId id="386" r:id="rId53"/>
    <p:sldId id="387" r:id="rId54"/>
    <p:sldId id="388" r:id="rId55"/>
    <p:sldId id="389" r:id="rId56"/>
    <p:sldId id="390" r:id="rId57"/>
    <p:sldId id="391" r:id="rId58"/>
    <p:sldId id="392" r:id="rId59"/>
    <p:sldId id="393" r:id="rId60"/>
    <p:sldId id="395" r:id="rId61"/>
    <p:sldId id="309" r:id="rId62"/>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varScale="1">
        <p:scale>
          <a:sx n="76" d="100"/>
          <a:sy n="76" d="100"/>
        </p:scale>
        <p:origin x="-139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t>2017/3/29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6.xml"/><Relationship Id="rId5" Type="http://schemas.openxmlformats.org/officeDocument/2006/relationships/slide" Target="slide54.xml"/><Relationship Id="rId4" Type="http://schemas.openxmlformats.org/officeDocument/2006/relationships/slide" Target="slide3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dns.com.cn/" TargetMode="External"/><Relationship Id="rId2" Type="http://schemas.openxmlformats.org/officeDocument/2006/relationships/hyperlink" Target="http://www.sudu.cn/" TargetMode="External"/><Relationship Id="rId1" Type="http://schemas.openxmlformats.org/officeDocument/2006/relationships/slideLayout" Target="../slideLayouts/slideLayout2.xml"/><Relationship Id="rId6" Type="http://schemas.openxmlformats.org/officeDocument/2006/relationships/hyperlink" Target="http://jz.faisco.com/" TargetMode="External"/><Relationship Id="rId5" Type="http://schemas.openxmlformats.org/officeDocument/2006/relationships/hyperlink" Target="http://www.zhujiwu.com/" TargetMode="External"/><Relationship Id="rId4" Type="http://schemas.openxmlformats.org/officeDocument/2006/relationships/hyperlink" Target="http://www.west.cn/"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lstStyle/>
          <a:p>
            <a:r>
              <a:rPr lang="zh-CN" altLang="en-US" dirty="0" smtClean="0"/>
              <a:t>第</a:t>
            </a:r>
            <a:r>
              <a:rPr lang="en-US" altLang="zh-CN" dirty="0" smtClean="0"/>
              <a:t>08</a:t>
            </a:r>
            <a:r>
              <a:rPr lang="zh-CN" altLang="en-US" dirty="0" smtClean="0"/>
              <a:t>章 网站发布与管理</a:t>
            </a:r>
            <a:endParaRPr lang="zh-CN" altLang="en-US" dirty="0"/>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4</a:t>
            </a:r>
            <a:r>
              <a:rPr lang="zh-CN" altLang="zh-CN" dirty="0"/>
              <a:t>）</a:t>
            </a:r>
            <a:r>
              <a:rPr lang="en-US" altLang="zh-CN" dirty="0"/>
              <a:t>Cookies</a:t>
            </a:r>
            <a:r>
              <a:rPr lang="zh-CN" altLang="zh-CN" dirty="0"/>
              <a:t>测试</a:t>
            </a:r>
          </a:p>
          <a:p>
            <a:pPr marL="0" indent="457200">
              <a:buNone/>
            </a:pPr>
            <a:r>
              <a:rPr lang="en-US" altLang="zh-CN" sz="2800" dirty="0"/>
              <a:t>Cookie</a:t>
            </a:r>
            <a:r>
              <a:rPr lang="zh-CN" altLang="zh-CN" sz="2800" dirty="0"/>
              <a:t>是</a:t>
            </a:r>
            <a:r>
              <a:rPr lang="en-US" altLang="zh-CN" sz="2800" dirty="0"/>
              <a:t>Web</a:t>
            </a:r>
            <a:r>
              <a:rPr lang="zh-CN" altLang="zh-CN" sz="2800" dirty="0"/>
              <a:t>服务器保存在用户硬盘上的一段文本。</a:t>
            </a:r>
            <a:r>
              <a:rPr lang="en-US" altLang="zh-CN" sz="2800" dirty="0"/>
              <a:t>Cookie</a:t>
            </a:r>
            <a:r>
              <a:rPr lang="zh-CN" altLang="zh-CN" sz="2800" dirty="0"/>
              <a:t>允许一个</a:t>
            </a:r>
            <a:r>
              <a:rPr lang="en-US" altLang="zh-CN" sz="2800" dirty="0"/>
              <a:t>Web</a:t>
            </a:r>
            <a:r>
              <a:rPr lang="zh-CN" altLang="zh-CN" sz="2800" dirty="0"/>
              <a:t>站点在用户的电脑上保存信息并且随后再取回它。</a:t>
            </a:r>
            <a:r>
              <a:rPr lang="en-US" altLang="zh-CN" sz="2800" dirty="0"/>
              <a:t>Cookies</a:t>
            </a:r>
            <a:r>
              <a:rPr lang="zh-CN" altLang="zh-CN" sz="2800" dirty="0"/>
              <a:t>通常用来存储用户信息和用户在</a:t>
            </a:r>
            <a:r>
              <a:rPr lang="en-US" altLang="zh-CN" sz="2800" dirty="0"/>
              <a:t>Web</a:t>
            </a:r>
            <a:r>
              <a:rPr lang="zh-CN" altLang="zh-CN" sz="2800" dirty="0"/>
              <a:t>应用系统的操作，若某</a:t>
            </a:r>
            <a:r>
              <a:rPr lang="en-US" altLang="zh-CN" sz="2800" dirty="0"/>
              <a:t>Web</a:t>
            </a:r>
            <a:r>
              <a:rPr lang="zh-CN" altLang="zh-CN" sz="2800" dirty="0"/>
              <a:t>应用系统使用了</a:t>
            </a:r>
            <a:r>
              <a:rPr lang="en-US" altLang="zh-CN" sz="2800" dirty="0"/>
              <a:t>Cookies</a:t>
            </a:r>
            <a:r>
              <a:rPr lang="zh-CN" altLang="zh-CN" sz="2800" dirty="0"/>
              <a:t>，就必须测试</a:t>
            </a:r>
            <a:r>
              <a:rPr lang="en-US" altLang="zh-CN" sz="2800" dirty="0"/>
              <a:t>Cookies</a:t>
            </a:r>
            <a:r>
              <a:rPr lang="zh-CN" altLang="zh-CN" sz="2800" dirty="0"/>
              <a:t>是否能够正常</a:t>
            </a:r>
            <a:r>
              <a:rPr lang="en-US" altLang="zh-CN" sz="2800" dirty="0" err="1"/>
              <a:t>工作</a:t>
            </a:r>
            <a:r>
              <a:rPr lang="zh-CN" altLang="zh-CN" sz="2800" dirty="0"/>
              <a: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846275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5</a:t>
            </a:r>
            <a:r>
              <a:rPr lang="zh-CN" altLang="zh-CN" dirty="0"/>
              <a:t>）数据库测试</a:t>
            </a:r>
          </a:p>
          <a:p>
            <a:pPr marL="0" indent="457200">
              <a:buNone/>
            </a:pPr>
            <a:r>
              <a:rPr lang="zh-CN" altLang="zh-CN" sz="2800" dirty="0"/>
              <a:t>数据库为</a:t>
            </a:r>
            <a:r>
              <a:rPr lang="en-US" altLang="zh-CN" sz="2800" dirty="0"/>
              <a:t>Web </a:t>
            </a:r>
            <a:r>
              <a:rPr lang="zh-CN" altLang="zh-CN" sz="2800" dirty="0"/>
              <a:t>应用系统的管理、运行、查询和实现用户对数据存储的请求等提供空间。数据库测试主要包括两种情况：其一，数据一致性错误，主要是由于用户提交的表单信息不正确造成的；其二，输出错误：主要是由于网络传输速度或程序设计问题等引起的。</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956468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6</a:t>
            </a:r>
            <a:r>
              <a:rPr lang="zh-CN" altLang="zh-CN" dirty="0"/>
              <a:t>）应用程序特定功能测试</a:t>
            </a:r>
          </a:p>
          <a:p>
            <a:pPr marL="0" indent="457200">
              <a:buNone/>
            </a:pPr>
            <a:r>
              <a:rPr lang="zh-CN" altLang="zh-CN" sz="2800" dirty="0"/>
              <a:t>测试人员需要对应用程序特定的功能进行验证，尝试用户可能进行的所有操作，测试的依据是程序需求规格说明书。</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40081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a:xfrm>
            <a:off x="381000" y="1295400"/>
            <a:ext cx="7924800" cy="4724400"/>
          </a:xfrm>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7</a:t>
            </a:r>
            <a:r>
              <a:rPr lang="zh-CN" altLang="zh-CN" dirty="0"/>
              <a:t>）设计语言测试</a:t>
            </a:r>
          </a:p>
          <a:p>
            <a:pPr marL="0" indent="457200">
              <a:buNone/>
            </a:pPr>
            <a:r>
              <a:rPr lang="zh-CN" altLang="zh-CN" sz="2800" dirty="0"/>
              <a:t>不同的</a:t>
            </a:r>
            <a:r>
              <a:rPr lang="en-US" altLang="zh-CN" sz="2800" dirty="0"/>
              <a:t>Web </a:t>
            </a:r>
            <a:r>
              <a:rPr lang="zh-CN" altLang="zh-CN" sz="2800" dirty="0"/>
              <a:t>设计语言版本的差异可以引起客户端或服务器端严重错误。测试的语言，除了</a:t>
            </a:r>
            <a:r>
              <a:rPr lang="en-US" altLang="zh-CN" sz="2800" dirty="0"/>
              <a:t>HTML </a:t>
            </a:r>
            <a:r>
              <a:rPr lang="zh-CN" altLang="zh-CN" sz="2800" dirty="0"/>
              <a:t>的版本问题外，不同的脚本语言，例如使用</a:t>
            </a:r>
            <a:r>
              <a:rPr lang="en-US" altLang="zh-CN" sz="2800" dirty="0"/>
              <a:t>Java</a:t>
            </a:r>
            <a:r>
              <a:rPr lang="zh-CN" altLang="zh-CN" sz="2800" dirty="0"/>
              <a:t>、</a:t>
            </a:r>
            <a:r>
              <a:rPr lang="en-US" altLang="zh-CN" sz="2800" dirty="0"/>
              <a:t>JavaScript</a:t>
            </a:r>
            <a:r>
              <a:rPr lang="zh-CN" altLang="zh-CN" sz="2800" dirty="0"/>
              <a:t>、</a:t>
            </a:r>
            <a:r>
              <a:rPr lang="en-US" altLang="zh-CN" sz="2800" dirty="0"/>
              <a:t>ActiveX</a:t>
            </a:r>
            <a:r>
              <a:rPr lang="zh-CN" altLang="zh-CN" sz="2800" dirty="0"/>
              <a:t>、</a:t>
            </a:r>
            <a:r>
              <a:rPr lang="en-US" altLang="zh-CN" sz="2800" dirty="0"/>
              <a:t>VBScript</a:t>
            </a:r>
            <a:r>
              <a:rPr lang="zh-CN" altLang="zh-CN" sz="2800" dirty="0"/>
              <a:t>或</a:t>
            </a:r>
            <a:r>
              <a:rPr lang="en-US" altLang="zh-CN" sz="2800" dirty="0"/>
              <a:t>Perl</a:t>
            </a:r>
            <a:r>
              <a:rPr lang="zh-CN" altLang="zh-CN" sz="2800" dirty="0"/>
              <a:t>等开发的应用程序也要在不同的版本上进行验证。</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448264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8.1.3  </a:t>
            </a:r>
            <a:r>
              <a:rPr lang="zh-CN" altLang="en-US" dirty="0" smtClean="0"/>
              <a:t>测试工具的使用</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7</a:t>
            </a:r>
            <a:r>
              <a:rPr lang="zh-CN" altLang="zh-CN" dirty="0"/>
              <a:t>）设计语言测试</a:t>
            </a:r>
          </a:p>
          <a:p>
            <a:pPr marL="0" indent="457200">
              <a:buNone/>
            </a:pPr>
            <a:r>
              <a:rPr lang="zh-CN" altLang="zh-CN" sz="2800" dirty="0"/>
              <a:t>不同的</a:t>
            </a:r>
            <a:r>
              <a:rPr lang="en-US" altLang="zh-CN" sz="2800" dirty="0"/>
              <a:t>Web </a:t>
            </a:r>
            <a:r>
              <a:rPr lang="zh-CN" altLang="zh-CN" sz="2800" dirty="0"/>
              <a:t>设计语言版本的差异可以引起客户端或服务器端严重错误。测试的语言，除了</a:t>
            </a:r>
            <a:r>
              <a:rPr lang="en-US" altLang="zh-CN" sz="2800" dirty="0"/>
              <a:t>HTML </a:t>
            </a:r>
            <a:r>
              <a:rPr lang="zh-CN" altLang="zh-CN" sz="2800" dirty="0"/>
              <a:t>的版本问题外，不同的脚本语言，例如使用</a:t>
            </a:r>
            <a:r>
              <a:rPr lang="en-US" altLang="zh-CN" sz="2800" dirty="0"/>
              <a:t>Java</a:t>
            </a:r>
            <a:r>
              <a:rPr lang="zh-CN" altLang="zh-CN" sz="2800" dirty="0"/>
              <a:t>、</a:t>
            </a:r>
            <a:r>
              <a:rPr lang="en-US" altLang="zh-CN" sz="2800" dirty="0"/>
              <a:t>JavaScript</a:t>
            </a:r>
            <a:r>
              <a:rPr lang="zh-CN" altLang="zh-CN" sz="2800" dirty="0"/>
              <a:t>、</a:t>
            </a:r>
            <a:r>
              <a:rPr lang="en-US" altLang="zh-CN" sz="2800" dirty="0"/>
              <a:t>ActiveX</a:t>
            </a:r>
            <a:r>
              <a:rPr lang="zh-CN" altLang="zh-CN" sz="2800" dirty="0"/>
              <a:t>、</a:t>
            </a:r>
            <a:r>
              <a:rPr lang="en-US" altLang="zh-CN" sz="2800" dirty="0"/>
              <a:t>VBScript</a:t>
            </a:r>
            <a:r>
              <a:rPr lang="zh-CN" altLang="zh-CN" sz="2800" dirty="0"/>
              <a:t>或</a:t>
            </a:r>
            <a:r>
              <a:rPr lang="en-US" altLang="zh-CN" sz="2800" dirty="0"/>
              <a:t>Perl</a:t>
            </a:r>
            <a:r>
              <a:rPr lang="zh-CN" altLang="zh-CN" sz="2800" dirty="0"/>
              <a:t>等开发的应用程序也要在不同的版本上进行验证。</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25719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a:t>2</a:t>
            </a:r>
            <a:r>
              <a:rPr lang="en-US" altLang="zh-CN" dirty="0" smtClean="0"/>
              <a:t>.</a:t>
            </a:r>
            <a:r>
              <a:rPr lang="zh-CN" altLang="en-US" dirty="0" smtClean="0"/>
              <a:t>兼容性测试</a:t>
            </a:r>
            <a:endParaRPr lang="en-US" altLang="zh-CN" dirty="0" smtClean="0"/>
          </a:p>
          <a:p>
            <a:pPr lvl="1"/>
            <a:r>
              <a:rPr lang="zh-CN" altLang="zh-CN" dirty="0" smtClean="0"/>
              <a:t>（</a:t>
            </a:r>
            <a:r>
              <a:rPr lang="en-US" altLang="zh-CN" dirty="0"/>
              <a:t>1</a:t>
            </a:r>
            <a:r>
              <a:rPr lang="zh-CN" altLang="zh-CN" dirty="0" smtClean="0"/>
              <a:t>）</a:t>
            </a:r>
            <a:r>
              <a:rPr lang="zh-CN" altLang="en-US" dirty="0" smtClean="0"/>
              <a:t>平台兼容性</a:t>
            </a:r>
            <a:endParaRPr lang="zh-CN" altLang="zh-CN" dirty="0"/>
          </a:p>
          <a:p>
            <a:pPr marL="0" indent="457200">
              <a:buNone/>
            </a:pPr>
            <a:r>
              <a:rPr lang="zh-CN" altLang="zh-CN" sz="2800" dirty="0"/>
              <a:t>同一个应用可能在某些操作系统下能正常运行，但在另外的操作系统下可能会运行失败。因此，需要在各种操作系统下对</a:t>
            </a:r>
            <a:r>
              <a:rPr lang="en-US" altLang="zh-CN" sz="2800" dirty="0"/>
              <a:t>Web</a:t>
            </a:r>
            <a:r>
              <a:rPr lang="zh-CN" altLang="zh-CN" sz="2800" dirty="0"/>
              <a:t>系统进行兼容性测试。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819938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a:t>2</a:t>
            </a:r>
            <a:r>
              <a:rPr lang="en-US" altLang="zh-CN" dirty="0" smtClean="0"/>
              <a:t>.</a:t>
            </a:r>
            <a:r>
              <a:rPr lang="zh-CN" altLang="en-US" dirty="0" smtClean="0"/>
              <a:t>兼容性测试</a:t>
            </a:r>
            <a:endParaRPr lang="en-US" altLang="zh-CN" dirty="0" smtClean="0"/>
          </a:p>
          <a:p>
            <a:pPr lvl="1"/>
            <a:r>
              <a:rPr lang="zh-CN" altLang="zh-CN" dirty="0" smtClean="0"/>
              <a:t>（</a:t>
            </a:r>
            <a:r>
              <a:rPr lang="en-US" altLang="zh-CN" dirty="0"/>
              <a:t>1</a:t>
            </a:r>
            <a:r>
              <a:rPr lang="zh-CN" altLang="zh-CN" dirty="0" smtClean="0"/>
              <a:t>）</a:t>
            </a:r>
            <a:r>
              <a:rPr lang="zh-CN" altLang="en-US" dirty="0" smtClean="0"/>
              <a:t>浏览器兼容性</a:t>
            </a:r>
            <a:endParaRPr lang="zh-CN" altLang="zh-CN" dirty="0"/>
          </a:p>
          <a:p>
            <a:pPr marL="0" indent="457200">
              <a:buNone/>
            </a:pPr>
            <a:r>
              <a:rPr lang="zh-CN" altLang="zh-CN" sz="2800" dirty="0"/>
              <a:t>浏览器是</a:t>
            </a:r>
            <a:r>
              <a:rPr lang="en-US" altLang="zh-CN" sz="2800" dirty="0"/>
              <a:t>Web</a:t>
            </a:r>
            <a:r>
              <a:rPr lang="zh-CN" altLang="zh-CN" sz="2800" dirty="0"/>
              <a:t>系统客户端最核心的软件，来自不同厂商的浏览器对</a:t>
            </a:r>
            <a:r>
              <a:rPr lang="en-US" altLang="zh-CN" sz="2800" dirty="0"/>
              <a:t>Java</a:t>
            </a:r>
            <a:r>
              <a:rPr lang="zh-CN" altLang="zh-CN" sz="2800" dirty="0"/>
              <a:t>，、</a:t>
            </a:r>
            <a:r>
              <a:rPr lang="en-US" altLang="zh-CN" sz="2800" dirty="0"/>
              <a:t>JavaScript</a:t>
            </a:r>
            <a:r>
              <a:rPr lang="zh-CN" altLang="zh-CN" sz="2800" dirty="0"/>
              <a:t>、</a:t>
            </a:r>
            <a:r>
              <a:rPr lang="en-US" altLang="zh-CN" sz="2800" dirty="0"/>
              <a:t>ActiveX</a:t>
            </a:r>
            <a:r>
              <a:rPr lang="zh-CN" altLang="zh-CN" sz="2800" dirty="0"/>
              <a:t>、</a:t>
            </a:r>
            <a:r>
              <a:rPr lang="en-US" altLang="zh-CN" sz="2800" dirty="0"/>
              <a:t>plug-ins </a:t>
            </a:r>
            <a:r>
              <a:rPr lang="zh-CN" altLang="zh-CN" sz="2800" dirty="0"/>
              <a:t>或不同的</a:t>
            </a:r>
            <a:r>
              <a:rPr lang="en-US" altLang="zh-CN" sz="2800" dirty="0"/>
              <a:t>HTML </a:t>
            </a:r>
            <a:r>
              <a:rPr lang="zh-CN" altLang="zh-CN" sz="2800" dirty="0"/>
              <a:t>有不同的支持。</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6269619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2.</a:t>
            </a:r>
            <a:r>
              <a:rPr lang="zh-CN" altLang="en-US" dirty="0" smtClean="0"/>
              <a:t>兼容性测试</a:t>
            </a:r>
            <a:endParaRPr lang="en-US" altLang="zh-CN" dirty="0" smtClean="0"/>
          </a:p>
          <a:p>
            <a:pPr lvl="1"/>
            <a:r>
              <a:rPr lang="zh-CN" altLang="zh-CN" dirty="0" smtClean="0"/>
              <a:t>（</a:t>
            </a:r>
            <a:r>
              <a:rPr lang="en-US" altLang="zh-CN" dirty="0"/>
              <a:t>3</a:t>
            </a:r>
            <a:r>
              <a:rPr lang="zh-CN" altLang="zh-CN" dirty="0" smtClean="0"/>
              <a:t>）</a:t>
            </a:r>
            <a:r>
              <a:rPr lang="zh-CN" altLang="en-US" dirty="0" smtClean="0"/>
              <a:t>分辨率兼容性</a:t>
            </a:r>
            <a:endParaRPr lang="zh-CN" altLang="zh-CN" dirty="0"/>
          </a:p>
          <a:p>
            <a:pPr marL="0" indent="457200">
              <a:buNone/>
            </a:pPr>
            <a:r>
              <a:rPr lang="zh-CN" altLang="zh-CN" sz="2800" dirty="0"/>
              <a:t>分辨率测试主要验证：页面版式在</a:t>
            </a:r>
            <a:r>
              <a:rPr lang="en-US" altLang="zh-CN" sz="2800" dirty="0"/>
              <a:t>640x400</a:t>
            </a:r>
            <a:r>
              <a:rPr lang="zh-CN" altLang="zh-CN" sz="2800" dirty="0"/>
              <a:t>、</a:t>
            </a:r>
            <a:r>
              <a:rPr lang="en-US" altLang="zh-CN" sz="2800" dirty="0"/>
              <a:t>600x800 </a:t>
            </a:r>
            <a:r>
              <a:rPr lang="zh-CN" altLang="zh-CN" sz="2800" dirty="0"/>
              <a:t>或</a:t>
            </a:r>
            <a:r>
              <a:rPr lang="en-US" altLang="zh-CN" sz="2800" dirty="0"/>
              <a:t>1024x768 </a:t>
            </a:r>
            <a:r>
              <a:rPr lang="zh-CN" altLang="zh-CN" sz="2800" dirty="0"/>
              <a:t>的分辨率模式下是否显示正常？字体是否太小或者是太大以至于无法浏览？文本和图片是否对齐？</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993942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fontScale="92500" lnSpcReduction="10000"/>
          </a:bodyPr>
          <a:lstStyle/>
          <a:p>
            <a:r>
              <a:rPr lang="en-US" altLang="zh-CN" dirty="0" smtClean="0"/>
              <a:t>8.1.2  </a:t>
            </a:r>
            <a:r>
              <a:rPr lang="zh-CN" altLang="en-US" dirty="0" smtClean="0"/>
              <a:t>网站测试内容</a:t>
            </a:r>
            <a:endParaRPr lang="zh-CN" altLang="en-US" dirty="0"/>
          </a:p>
          <a:p>
            <a:r>
              <a:rPr lang="en-US" altLang="zh-CN" dirty="0"/>
              <a:t>3</a:t>
            </a:r>
            <a:r>
              <a:rPr lang="en-US" altLang="zh-CN" dirty="0" smtClean="0"/>
              <a:t>.</a:t>
            </a:r>
            <a:r>
              <a:rPr lang="zh-CN" altLang="en-US" dirty="0"/>
              <a:t>接口</a:t>
            </a:r>
            <a:r>
              <a:rPr lang="zh-CN" altLang="en-US" dirty="0" smtClean="0"/>
              <a:t>测试</a:t>
            </a:r>
            <a:endParaRPr lang="en-US" altLang="zh-CN" dirty="0" smtClean="0"/>
          </a:p>
          <a:p>
            <a:pPr lvl="1"/>
            <a:r>
              <a:rPr lang="zh-CN" altLang="zh-CN" dirty="0" smtClean="0"/>
              <a:t>（</a:t>
            </a:r>
            <a:r>
              <a:rPr lang="en-US" altLang="zh-CN" dirty="0"/>
              <a:t>1</a:t>
            </a:r>
            <a:r>
              <a:rPr lang="zh-CN" altLang="zh-CN" dirty="0" smtClean="0"/>
              <a:t>）</a:t>
            </a:r>
            <a:r>
              <a:rPr lang="zh-CN" altLang="en-US" dirty="0" smtClean="0"/>
              <a:t>内部测试</a:t>
            </a:r>
            <a:endParaRPr lang="zh-CN" altLang="zh-CN" dirty="0"/>
          </a:p>
          <a:p>
            <a:pPr marL="0" indent="457200">
              <a:buNone/>
            </a:pPr>
            <a:r>
              <a:rPr lang="zh-CN" altLang="zh-CN" sz="3000" dirty="0"/>
              <a:t>第一个需要测试的接口是浏览器与服务器的接口。测试人员提交事务，然后查看服务器记录，并验证在浏览器上看到的正好是服务器上发生的。测试人员还可以查询数据库，确认事务数据已正确保存相关信息。</a:t>
            </a:r>
          </a:p>
          <a:p>
            <a:pPr marL="0" indent="457200">
              <a:buNone/>
            </a:pPr>
            <a:r>
              <a:rPr lang="zh-CN" altLang="zh-CN" sz="3000" dirty="0"/>
              <a:t>第二个需要测试的接口是各个子系统之间的接口。测试人员在各个子系统之间交互操作，验证系统间的相互逻辑依赖关系是否一致。</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553339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a:t>3</a:t>
            </a:r>
            <a:r>
              <a:rPr lang="en-US" altLang="zh-CN" dirty="0" smtClean="0"/>
              <a:t>.</a:t>
            </a:r>
            <a:r>
              <a:rPr lang="zh-CN" altLang="en-US" dirty="0"/>
              <a:t>接口</a:t>
            </a:r>
            <a:r>
              <a:rPr lang="zh-CN" altLang="en-US" dirty="0" smtClean="0"/>
              <a:t>测试</a:t>
            </a:r>
            <a:endParaRPr lang="en-US" altLang="zh-CN" dirty="0" smtClean="0"/>
          </a:p>
          <a:p>
            <a:pPr lvl="1"/>
            <a:r>
              <a:rPr lang="zh-CN" altLang="zh-CN" dirty="0" smtClean="0"/>
              <a:t>（</a:t>
            </a:r>
            <a:r>
              <a:rPr lang="en-US" altLang="zh-CN" dirty="0" smtClean="0"/>
              <a:t>2</a:t>
            </a:r>
            <a:r>
              <a:rPr lang="zh-CN" altLang="zh-CN" dirty="0" smtClean="0"/>
              <a:t>）</a:t>
            </a:r>
            <a:r>
              <a:rPr lang="zh-CN" altLang="en-US" dirty="0"/>
              <a:t>外</a:t>
            </a:r>
            <a:r>
              <a:rPr lang="zh-CN" altLang="en-US" dirty="0" smtClean="0"/>
              <a:t>部测试</a:t>
            </a:r>
            <a:endParaRPr lang="zh-CN" altLang="zh-CN" dirty="0"/>
          </a:p>
          <a:p>
            <a:pPr marL="0" indent="457200">
              <a:buNone/>
            </a:pPr>
            <a:r>
              <a:rPr lang="zh-CN" altLang="zh-CN" sz="2800" dirty="0"/>
              <a:t>有些</a:t>
            </a:r>
            <a:r>
              <a:rPr lang="en-US" altLang="zh-CN" sz="2800" dirty="0"/>
              <a:t>Web </a:t>
            </a:r>
            <a:r>
              <a:rPr lang="zh-CN" altLang="zh-CN" sz="2800" dirty="0"/>
              <a:t>系统需要访问一些外部接口。例如，网上商店在线支付功能需要访问网上银行接口。测试的时候，测试人员要使用</a:t>
            </a:r>
            <a:r>
              <a:rPr lang="en-US" altLang="zh-CN" sz="2800" dirty="0"/>
              <a:t>Web </a:t>
            </a:r>
            <a:r>
              <a:rPr lang="zh-CN" altLang="zh-CN" sz="2800" dirty="0"/>
              <a:t>接口发送一些事务数据，分别对有效银行卡、无效银行卡和被盗银行卡进行验证，确保软件能够处理外部服务器返回的所有可能的消息。 </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908058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zh-CN" altLang="en-US" dirty="0" smtClean="0">
                <a:hlinkClick r:id="rId2" action="ppaction://hlinksldjump"/>
              </a:rPr>
              <a:t>网站测试</a:t>
            </a:r>
            <a:endParaRPr lang="en-US" altLang="zh-CN" dirty="0" smtClean="0">
              <a:hlinkClick r:id="rId3" action="ppaction://hlinksldjump"/>
            </a:endParaRPr>
          </a:p>
          <a:p>
            <a:r>
              <a:rPr lang="zh-CN" altLang="en-US" dirty="0" smtClean="0">
                <a:hlinkClick r:id="rId4" action="ppaction://hlinksldjump"/>
              </a:rPr>
              <a:t>网站发布</a:t>
            </a:r>
            <a:endParaRPr lang="en-US" altLang="zh-CN" dirty="0" smtClean="0"/>
          </a:p>
          <a:p>
            <a:r>
              <a:rPr lang="zh-CN" altLang="en-US" dirty="0" smtClean="0">
                <a:hlinkClick r:id="rId5" action="ppaction://hlinksldjump"/>
              </a:rPr>
              <a:t>网站宣传推广</a:t>
            </a:r>
            <a:endParaRPr lang="en-US" altLang="zh-CN" dirty="0" smtClean="0"/>
          </a:p>
          <a:p>
            <a:r>
              <a:rPr lang="zh-CN" altLang="en-US" dirty="0">
                <a:hlinkClick r:id="rId6" action="ppaction://hlinksldjump"/>
              </a:rPr>
              <a:t>网站管理</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4.</a:t>
            </a:r>
            <a:r>
              <a:rPr lang="zh-CN" altLang="en-US" dirty="0"/>
              <a:t>性能</a:t>
            </a:r>
            <a:r>
              <a:rPr lang="zh-CN" altLang="en-US" dirty="0" smtClean="0"/>
              <a:t>测试</a:t>
            </a:r>
            <a:endParaRPr lang="en-US" altLang="zh-CN" dirty="0" smtClean="0"/>
          </a:p>
          <a:p>
            <a:pPr lvl="1"/>
            <a:r>
              <a:rPr lang="zh-CN" altLang="zh-CN" dirty="0" smtClean="0"/>
              <a:t>（</a:t>
            </a:r>
            <a:r>
              <a:rPr lang="en-US" altLang="zh-CN" dirty="0"/>
              <a:t>1</a:t>
            </a:r>
            <a:r>
              <a:rPr lang="zh-CN" altLang="zh-CN" dirty="0" smtClean="0"/>
              <a:t>）</a:t>
            </a:r>
            <a:r>
              <a:rPr lang="zh-CN" altLang="en-US" dirty="0"/>
              <a:t>压力</a:t>
            </a:r>
            <a:r>
              <a:rPr lang="zh-CN" altLang="en-US" dirty="0" smtClean="0"/>
              <a:t>测试</a:t>
            </a:r>
            <a:endParaRPr lang="zh-CN" altLang="zh-CN" dirty="0"/>
          </a:p>
          <a:p>
            <a:pPr marL="0" indent="457200">
              <a:buNone/>
            </a:pPr>
            <a:r>
              <a:rPr lang="zh-CN" altLang="zh-CN" sz="2800" dirty="0"/>
              <a:t>压力测试目的是要弄清楚被测试的</a:t>
            </a:r>
            <a:r>
              <a:rPr lang="en-US" altLang="zh-CN" sz="2800" dirty="0"/>
              <a:t> Web </a:t>
            </a:r>
            <a:r>
              <a:rPr lang="zh-CN" altLang="zh-CN" sz="2800" dirty="0"/>
              <a:t>系统是不是不仅能做我们认为它能做的事，而且在被施加了某些高强度压力的情况下仍然继续正常运行。在设计对 </a:t>
            </a:r>
            <a:r>
              <a:rPr lang="en-US" altLang="zh-CN" sz="2800" dirty="0"/>
              <a:t>Web </a:t>
            </a:r>
            <a:r>
              <a:rPr lang="zh-CN" altLang="zh-CN" sz="2800" dirty="0"/>
              <a:t>系统进行压力测试的测试系统时，要让它们以某种特定的方式运行代码，这种做法超越了功能验证。</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2550986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fontScale="92500" lnSpcReduction="20000"/>
          </a:bodyPr>
          <a:lstStyle/>
          <a:p>
            <a:r>
              <a:rPr lang="en-US" altLang="zh-CN" dirty="0" smtClean="0"/>
              <a:t>8.1.2  </a:t>
            </a:r>
            <a:r>
              <a:rPr lang="zh-CN" altLang="en-US" dirty="0" smtClean="0"/>
              <a:t>网站测试内容</a:t>
            </a:r>
            <a:endParaRPr lang="zh-CN" altLang="en-US" dirty="0"/>
          </a:p>
          <a:p>
            <a:r>
              <a:rPr lang="en-US" altLang="zh-CN" dirty="0" smtClean="0"/>
              <a:t>4.</a:t>
            </a:r>
            <a:r>
              <a:rPr lang="zh-CN" altLang="en-US" dirty="0"/>
              <a:t>性能</a:t>
            </a:r>
            <a:r>
              <a:rPr lang="zh-CN" altLang="en-US" dirty="0" smtClean="0"/>
              <a:t>测试</a:t>
            </a:r>
            <a:endParaRPr lang="en-US" altLang="zh-CN" dirty="0" smtClean="0"/>
          </a:p>
          <a:p>
            <a:pPr lvl="1"/>
            <a:r>
              <a:rPr lang="zh-CN" altLang="zh-CN" sz="3000" dirty="0" smtClean="0"/>
              <a:t>（</a:t>
            </a:r>
            <a:r>
              <a:rPr lang="en-US" altLang="zh-CN" sz="3000" dirty="0" smtClean="0"/>
              <a:t>2</a:t>
            </a:r>
            <a:r>
              <a:rPr lang="zh-CN" altLang="zh-CN" sz="3000" dirty="0" smtClean="0"/>
              <a:t>）</a:t>
            </a:r>
            <a:r>
              <a:rPr lang="zh-CN" altLang="en-US" sz="3000" dirty="0" smtClean="0"/>
              <a:t>响应时间</a:t>
            </a:r>
            <a:endParaRPr lang="zh-CN" altLang="zh-CN" sz="3000" dirty="0"/>
          </a:p>
          <a:p>
            <a:pPr marL="0" indent="457200">
              <a:buNone/>
            </a:pPr>
            <a:r>
              <a:rPr lang="zh-CN" altLang="zh-CN" sz="3000" dirty="0"/>
              <a:t>网站的响应时间，是判断一个网站是否是好网站的重要因素之一。响应时间测试的目的，就是要保证在许可的时间内响应用户的请求。如果访问一个页面，</a:t>
            </a:r>
            <a:r>
              <a:rPr lang="en-US" altLang="zh-CN" sz="3000" dirty="0"/>
              <a:t>Web </a:t>
            </a:r>
            <a:r>
              <a:rPr lang="zh-CN" altLang="zh-CN" sz="3000" dirty="0"/>
              <a:t>系统响应时间太长（例如超过</a:t>
            </a:r>
            <a:r>
              <a:rPr lang="en-US" altLang="zh-CN" sz="3000" dirty="0"/>
              <a:t>5 </a:t>
            </a:r>
            <a:r>
              <a:rPr lang="zh-CN" altLang="zh-CN" sz="3000" dirty="0"/>
              <a:t>秒钟），用户就会因失去耐心而离开。有些页面有超时的限制，如果响应速度太慢，用户可能还没来得及浏览内容，就需要重新登录了。如果连接速度太慢，还可能引起数据丢失，使用户得不到真实的页面。</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9923706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lnSpcReduction="10000"/>
          </a:bodyPr>
          <a:lstStyle/>
          <a:p>
            <a:r>
              <a:rPr lang="en-US" altLang="zh-CN" dirty="0" smtClean="0"/>
              <a:t>8.1.2  </a:t>
            </a:r>
            <a:r>
              <a:rPr lang="zh-CN" altLang="en-US" dirty="0" smtClean="0"/>
              <a:t>网站测试内容</a:t>
            </a:r>
            <a:endParaRPr lang="zh-CN" altLang="en-US" dirty="0"/>
          </a:p>
          <a:p>
            <a:r>
              <a:rPr lang="en-US" altLang="zh-CN" dirty="0" smtClean="0"/>
              <a:t>4.</a:t>
            </a:r>
            <a:r>
              <a:rPr lang="zh-CN" altLang="en-US" dirty="0"/>
              <a:t>性能</a:t>
            </a:r>
            <a:r>
              <a:rPr lang="zh-CN" altLang="en-US" dirty="0" smtClean="0"/>
              <a:t>测试</a:t>
            </a:r>
            <a:endParaRPr lang="en-US" altLang="zh-CN" dirty="0" smtClean="0"/>
          </a:p>
          <a:p>
            <a:pPr lvl="1"/>
            <a:r>
              <a:rPr lang="zh-CN" altLang="zh-CN" dirty="0" smtClean="0"/>
              <a:t>（</a:t>
            </a:r>
            <a:r>
              <a:rPr lang="en-US" altLang="zh-CN" dirty="0"/>
              <a:t>3</a:t>
            </a:r>
            <a:r>
              <a:rPr lang="zh-CN" altLang="zh-CN" dirty="0" smtClean="0"/>
              <a:t>）</a:t>
            </a:r>
            <a:r>
              <a:rPr lang="zh-CN" altLang="en-US" dirty="0" smtClean="0"/>
              <a:t>负载测试</a:t>
            </a:r>
            <a:endParaRPr lang="zh-CN" altLang="zh-CN" dirty="0"/>
          </a:p>
          <a:p>
            <a:pPr marL="0" indent="457200">
              <a:buNone/>
            </a:pPr>
            <a:r>
              <a:rPr lang="zh-CN" altLang="zh-CN" sz="2800" dirty="0"/>
              <a:t>负载测试是为了测量</a:t>
            </a:r>
            <a:r>
              <a:rPr lang="en-US" altLang="zh-CN" sz="2800" dirty="0"/>
              <a:t>Web </a:t>
            </a:r>
            <a:r>
              <a:rPr lang="zh-CN" altLang="zh-CN" sz="2800" dirty="0"/>
              <a:t>系统在某一负载级别上的性能，以保证</a:t>
            </a:r>
            <a:r>
              <a:rPr lang="en-US" altLang="zh-CN" sz="2800" dirty="0"/>
              <a:t>Web </a:t>
            </a:r>
            <a:r>
              <a:rPr lang="zh-CN" altLang="zh-CN" sz="2800" dirty="0"/>
              <a:t>系统在需求范围内能正常工作。主要测试某个时刻同时访问</a:t>
            </a:r>
            <a:r>
              <a:rPr lang="en-US" altLang="zh-CN" sz="2800" dirty="0"/>
              <a:t>Web </a:t>
            </a:r>
            <a:r>
              <a:rPr lang="zh-CN" altLang="zh-CN" sz="2800" dirty="0"/>
              <a:t>系统的用户数量，在线数据处理的数量。例如：系统最多能允许多少个用户同时在线？如果超过了这个数量，会出现什么现象？系统能否处理大量用户同时对同一个页面的请求？</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738885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fontScale="92500" lnSpcReduction="10000"/>
          </a:bodyPr>
          <a:lstStyle/>
          <a:p>
            <a:r>
              <a:rPr lang="en-US" altLang="zh-CN" dirty="0" smtClean="0"/>
              <a:t>8.1.3  </a:t>
            </a:r>
            <a:r>
              <a:rPr lang="zh-CN" altLang="en-US" dirty="0" smtClean="0"/>
              <a:t>测试工具的使用</a:t>
            </a:r>
            <a:endParaRPr lang="zh-CN" altLang="en-US" dirty="0"/>
          </a:p>
          <a:p>
            <a:r>
              <a:rPr lang="en-US" altLang="zh-CN" dirty="0" smtClean="0"/>
              <a:t>1.</a:t>
            </a:r>
            <a:r>
              <a:rPr lang="zh-CN" altLang="zh-CN" dirty="0"/>
              <a:t>浏览器兼容性测试</a:t>
            </a:r>
            <a:r>
              <a:rPr lang="zh-CN" altLang="zh-CN" dirty="0" smtClean="0"/>
              <a:t>工具</a:t>
            </a:r>
            <a:endParaRPr lang="en-US" altLang="zh-CN" dirty="0" smtClean="0"/>
          </a:p>
          <a:p>
            <a:pPr lvl="1"/>
            <a:r>
              <a:rPr lang="zh-CN" altLang="zh-CN" dirty="0" smtClean="0"/>
              <a:t>（</a:t>
            </a:r>
            <a:r>
              <a:rPr lang="en-US" altLang="zh-CN" dirty="0"/>
              <a:t>1</a:t>
            </a:r>
            <a:r>
              <a:rPr lang="zh-CN" altLang="zh-CN" dirty="0" smtClean="0"/>
              <a:t>）</a:t>
            </a:r>
            <a:r>
              <a:rPr lang="en-US" altLang="zh-CN" dirty="0"/>
              <a:t>Dreamweaver</a:t>
            </a:r>
            <a:r>
              <a:rPr lang="zh-CN" altLang="zh-CN" dirty="0"/>
              <a:t>检测浏览器的</a:t>
            </a:r>
            <a:r>
              <a:rPr lang="zh-CN" altLang="zh-CN" dirty="0" smtClean="0"/>
              <a:t>兼容性</a:t>
            </a:r>
            <a:endParaRPr lang="en-US" altLang="zh-CN" dirty="0" smtClean="0"/>
          </a:p>
          <a:p>
            <a:pPr marL="0" lvl="1" indent="457200">
              <a:buNone/>
            </a:pPr>
            <a:r>
              <a:rPr lang="en-US" altLang="zh-CN" sz="3000" b="1" dirty="0">
                <a:ea typeface="+mn-ea"/>
                <a:cs typeface="+mn-cs"/>
              </a:rPr>
              <a:t>Dreamweaver </a:t>
            </a:r>
            <a:r>
              <a:rPr lang="en-US" altLang="zh-CN" sz="3000" b="1" dirty="0">
                <a:ea typeface="+mn-ea"/>
                <a:cs typeface="+mn-cs"/>
              </a:rPr>
              <a:t>CS5</a:t>
            </a:r>
            <a:r>
              <a:rPr lang="zh-CN" altLang="zh-CN" sz="3000" b="1" dirty="0">
                <a:ea typeface="+mn-ea"/>
                <a:cs typeface="+mn-cs"/>
              </a:rPr>
              <a:t>提供了一个检查目标浏览器的功能，该功能可以检查当前</a:t>
            </a:r>
            <a:r>
              <a:rPr lang="en-US" altLang="zh-CN" sz="3000" b="1" dirty="0">
                <a:ea typeface="+mn-ea"/>
                <a:cs typeface="+mn-cs"/>
              </a:rPr>
              <a:t>HTML</a:t>
            </a:r>
            <a:r>
              <a:rPr lang="zh-CN" altLang="zh-CN" sz="3000" b="1" dirty="0">
                <a:ea typeface="+mn-ea"/>
                <a:cs typeface="+mn-cs"/>
              </a:rPr>
              <a:t>文档、整个网站中的一个或多个文件</a:t>
            </a:r>
            <a:r>
              <a:rPr lang="en-US" altLang="zh-CN" sz="3000" b="1" dirty="0">
                <a:ea typeface="+mn-ea"/>
                <a:cs typeface="+mn-cs"/>
              </a:rPr>
              <a:t>/</a:t>
            </a:r>
            <a:r>
              <a:rPr lang="zh-CN" altLang="zh-CN" sz="3000" b="1" dirty="0">
                <a:ea typeface="+mn-ea"/>
                <a:cs typeface="+mn-cs"/>
              </a:rPr>
              <a:t>文件夹在目标浏览器中的兼容性，检查哪些标签属性在目标浏览器中不兼容。</a:t>
            </a:r>
          </a:p>
          <a:p>
            <a:pPr marL="0" indent="457200">
              <a:buNone/>
            </a:pPr>
            <a:r>
              <a:rPr lang="zh-CN" altLang="zh-CN" sz="3000" dirty="0"/>
              <a:t>检查时，打开需要检查的</a:t>
            </a:r>
            <a:r>
              <a:rPr lang="en-US" altLang="zh-CN" sz="3000" dirty="0"/>
              <a:t>HTML</a:t>
            </a:r>
            <a:r>
              <a:rPr lang="zh-CN" altLang="zh-CN" sz="3000" dirty="0"/>
              <a:t>文件，选择“文件”</a:t>
            </a:r>
            <a:r>
              <a:rPr lang="en-US" altLang="zh-CN" sz="3000" dirty="0">
                <a:sym typeface="Wingdings 3"/>
              </a:rPr>
              <a:t></a:t>
            </a:r>
            <a:r>
              <a:rPr lang="zh-CN" altLang="zh-CN" sz="3000" dirty="0"/>
              <a:t>“检查页”</a:t>
            </a:r>
            <a:r>
              <a:rPr lang="en-US" altLang="zh-CN" sz="3000" dirty="0">
                <a:sym typeface="Wingdings 3"/>
              </a:rPr>
              <a:t></a:t>
            </a:r>
            <a:r>
              <a:rPr lang="zh-CN" altLang="zh-CN" sz="3000" dirty="0"/>
              <a:t>“浏览器兼容性”命令</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286621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8.1.3  </a:t>
            </a:r>
            <a:r>
              <a:rPr lang="zh-CN" altLang="en-US" dirty="0" smtClean="0"/>
              <a:t>测试工具的使用</a:t>
            </a:r>
            <a:endParaRPr lang="zh-CN" altLang="en-US" dirty="0"/>
          </a:p>
          <a:p>
            <a:r>
              <a:rPr lang="en-US" altLang="zh-CN" dirty="0" smtClean="0"/>
              <a:t>1.</a:t>
            </a:r>
            <a:r>
              <a:rPr lang="zh-CN" altLang="zh-CN" dirty="0"/>
              <a:t>浏览器兼容性测试</a:t>
            </a:r>
            <a:r>
              <a:rPr lang="zh-CN" altLang="zh-CN" dirty="0" smtClean="0"/>
              <a:t>工具</a:t>
            </a:r>
            <a:endParaRPr lang="en-US" altLang="zh-CN" dirty="0" smtClean="0"/>
          </a:p>
          <a:p>
            <a:pPr lvl="1"/>
            <a:r>
              <a:rPr lang="zh-CN" altLang="zh-CN" dirty="0" smtClean="0"/>
              <a:t>（</a:t>
            </a:r>
            <a:r>
              <a:rPr lang="en-US" altLang="zh-CN" dirty="0"/>
              <a:t>1</a:t>
            </a:r>
            <a:r>
              <a:rPr lang="zh-CN" altLang="zh-CN" dirty="0" smtClean="0"/>
              <a:t>）</a:t>
            </a:r>
            <a:r>
              <a:rPr lang="en-US" altLang="zh-CN" dirty="0"/>
              <a:t>Dreamweaver</a:t>
            </a:r>
            <a:r>
              <a:rPr lang="zh-CN" altLang="zh-CN" dirty="0"/>
              <a:t>检测浏览器的</a:t>
            </a:r>
            <a:r>
              <a:rPr lang="zh-CN" altLang="zh-CN" dirty="0" smtClean="0"/>
              <a:t>兼容性</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Picture 2" descr="浏览器兼容性检查"/>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276600"/>
            <a:ext cx="5218113"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124200" y="5029200"/>
            <a:ext cx="2659702" cy="461665"/>
          </a:xfrm>
          <a:prstGeom prst="rect">
            <a:avLst/>
          </a:prstGeom>
          <a:noFill/>
        </p:spPr>
        <p:txBody>
          <a:bodyPr wrap="none" rtlCol="0">
            <a:spAutoFit/>
          </a:bodyPr>
          <a:lstStyle/>
          <a:p>
            <a:r>
              <a:rPr lang="zh-CN" altLang="zh-CN" sz="2400" dirty="0">
                <a:solidFill>
                  <a:srgbClr val="FF0000"/>
                </a:solidFill>
              </a:rPr>
              <a:t>浏览器兼容性检查</a:t>
            </a:r>
            <a:endParaRPr lang="zh-CN" altLang="en-US" sz="2400" dirty="0">
              <a:solidFill>
                <a:srgbClr val="FF0000"/>
              </a:solidFill>
            </a:endParaRPr>
          </a:p>
        </p:txBody>
      </p:sp>
    </p:spTree>
    <p:extLst>
      <p:ext uri="{BB962C8B-B14F-4D97-AF65-F5344CB8AC3E}">
        <p14:creationId xmlns:p14="http://schemas.microsoft.com/office/powerpoint/2010/main" val="8331862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fontScale="85000" lnSpcReduction="20000"/>
          </a:bodyPr>
          <a:lstStyle/>
          <a:p>
            <a:r>
              <a:rPr lang="en-US" altLang="zh-CN" dirty="0" smtClean="0"/>
              <a:t>8.1.3  </a:t>
            </a:r>
            <a:r>
              <a:rPr lang="zh-CN" altLang="en-US" dirty="0" smtClean="0"/>
              <a:t>测试工具的使用</a:t>
            </a:r>
            <a:endParaRPr lang="zh-CN" altLang="en-US" dirty="0"/>
          </a:p>
          <a:p>
            <a:r>
              <a:rPr lang="en-US" altLang="zh-CN" dirty="0" smtClean="0"/>
              <a:t>1.</a:t>
            </a:r>
            <a:r>
              <a:rPr lang="zh-CN" altLang="zh-CN" dirty="0"/>
              <a:t>浏览器兼容性测试</a:t>
            </a:r>
            <a:r>
              <a:rPr lang="zh-CN" altLang="zh-CN" dirty="0" smtClean="0"/>
              <a:t>工具</a:t>
            </a:r>
            <a:endParaRPr lang="en-US" altLang="zh-CN" dirty="0" smtClean="0"/>
          </a:p>
          <a:p>
            <a:pPr lvl="1"/>
            <a:r>
              <a:rPr lang="zh-CN" altLang="zh-CN" sz="3300" dirty="0" smtClean="0"/>
              <a:t>（</a:t>
            </a:r>
            <a:r>
              <a:rPr lang="en-US" altLang="zh-CN" sz="3300" dirty="0" smtClean="0"/>
              <a:t>2</a:t>
            </a:r>
            <a:r>
              <a:rPr lang="zh-CN" altLang="zh-CN" sz="3300" dirty="0" smtClean="0"/>
              <a:t>）</a:t>
            </a:r>
            <a:r>
              <a:rPr lang="en-US" altLang="zh-CN" sz="3300" dirty="0" err="1" smtClean="0"/>
              <a:t>IETester</a:t>
            </a:r>
            <a:endParaRPr lang="en-US" altLang="zh-CN" sz="3300" dirty="0" smtClean="0"/>
          </a:p>
          <a:p>
            <a:pPr marL="0" indent="457200">
              <a:buNone/>
            </a:pPr>
            <a:r>
              <a:rPr lang="en-US" altLang="zh-CN" sz="3300" dirty="0" err="1"/>
              <a:t>IETester</a:t>
            </a:r>
            <a:r>
              <a:rPr lang="zh-CN" altLang="zh-CN" sz="3300" dirty="0"/>
              <a:t>是一个免费的</a:t>
            </a:r>
            <a:r>
              <a:rPr lang="en-US" altLang="zh-CN" sz="3300" dirty="0"/>
              <a:t>Web</a:t>
            </a:r>
            <a:r>
              <a:rPr lang="zh-CN" altLang="zh-CN" sz="3300" dirty="0"/>
              <a:t>浏览器调试工具，可以模拟出不同的</a:t>
            </a:r>
            <a:r>
              <a:rPr lang="en-US" altLang="zh-CN" sz="3300" dirty="0" err="1"/>
              <a:t>js</a:t>
            </a:r>
            <a:r>
              <a:rPr lang="zh-CN" altLang="zh-CN" sz="3300" dirty="0"/>
              <a:t>引擎来帮助程序员设计效果统一的代码。</a:t>
            </a:r>
            <a:r>
              <a:rPr lang="en-US" altLang="zh-CN" sz="3300" dirty="0" err="1"/>
              <a:t>IETester</a:t>
            </a:r>
            <a:r>
              <a:rPr lang="zh-CN" altLang="zh-CN" sz="3300" dirty="0"/>
              <a:t>可以在独立的标签页中开启多个不同版本的</a:t>
            </a:r>
            <a:r>
              <a:rPr lang="en-US" altLang="zh-CN" sz="3300" dirty="0"/>
              <a:t>IE</a:t>
            </a:r>
            <a:r>
              <a:rPr lang="zh-CN" altLang="zh-CN" sz="3300" dirty="0"/>
              <a:t>，可以方便的解决</a:t>
            </a:r>
            <a:r>
              <a:rPr lang="en-US" altLang="zh-CN" sz="3300" dirty="0"/>
              <a:t>IE</a:t>
            </a:r>
            <a:r>
              <a:rPr lang="zh-CN" altLang="zh-CN" sz="3300" dirty="0"/>
              <a:t>浏览器的兼容问题。</a:t>
            </a:r>
          </a:p>
          <a:p>
            <a:pPr marL="0" indent="457200">
              <a:buNone/>
            </a:pPr>
            <a:r>
              <a:rPr lang="zh-CN" altLang="zh-CN" sz="3300" dirty="0"/>
              <a:t>运行</a:t>
            </a:r>
            <a:r>
              <a:rPr lang="en-US" altLang="zh-CN" sz="3300" dirty="0" err="1"/>
              <a:t>IETester</a:t>
            </a:r>
            <a:r>
              <a:rPr lang="zh-CN" altLang="zh-CN" sz="3300" dirty="0"/>
              <a:t>，新建</a:t>
            </a:r>
            <a:r>
              <a:rPr lang="en-US" altLang="zh-CN" sz="3300" dirty="0"/>
              <a:t>IE6</a:t>
            </a:r>
            <a:r>
              <a:rPr lang="zh-CN" altLang="zh-CN" sz="3300" dirty="0"/>
              <a:t>和</a:t>
            </a:r>
            <a:r>
              <a:rPr lang="en-US" altLang="zh-CN" sz="3300" dirty="0"/>
              <a:t>IE8</a:t>
            </a:r>
            <a:r>
              <a:rPr lang="zh-CN" altLang="zh-CN" sz="3300" dirty="0"/>
              <a:t>标签页，在地址栏中同时输入需要测试的页面 “</a:t>
            </a:r>
            <a:r>
              <a:rPr lang="en-US" altLang="zh-CN" sz="3300" dirty="0"/>
              <a:t>www.blogjava.net</a:t>
            </a:r>
            <a:r>
              <a:rPr lang="zh-CN" altLang="zh-CN" sz="3300" dirty="0"/>
              <a:t>”。通过对比即可查看这两个版本的显示情况</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1615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2050" name="Picture 2" descr="ietester窗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43000"/>
            <a:ext cx="6563638" cy="464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088710" y="5793007"/>
            <a:ext cx="4019049" cy="461665"/>
          </a:xfrm>
          <a:prstGeom prst="rect">
            <a:avLst/>
          </a:prstGeom>
          <a:noFill/>
        </p:spPr>
        <p:txBody>
          <a:bodyPr wrap="none" rtlCol="0">
            <a:spAutoFit/>
          </a:bodyPr>
          <a:lstStyle/>
          <a:p>
            <a:r>
              <a:rPr lang="en-US" altLang="zh-CN" sz="2400" dirty="0" err="1">
                <a:solidFill>
                  <a:srgbClr val="FF0000"/>
                </a:solidFill>
              </a:rPr>
              <a:t>IETester</a:t>
            </a:r>
            <a:r>
              <a:rPr lang="zh-CN" altLang="zh-CN" sz="2400" dirty="0" smtClean="0">
                <a:solidFill>
                  <a:srgbClr val="FF0000"/>
                </a:solidFill>
              </a:rPr>
              <a:t>浏览器</a:t>
            </a:r>
            <a:r>
              <a:rPr lang="zh-CN" altLang="zh-CN" sz="2400" dirty="0">
                <a:solidFill>
                  <a:srgbClr val="FF0000"/>
                </a:solidFill>
              </a:rPr>
              <a:t>兼容性检查</a:t>
            </a:r>
            <a:endParaRPr lang="zh-CN" altLang="en-US" sz="2400" dirty="0">
              <a:solidFill>
                <a:srgbClr val="FF0000"/>
              </a:solidFill>
            </a:endParaRPr>
          </a:p>
        </p:txBody>
      </p:sp>
    </p:spTree>
    <p:extLst>
      <p:ext uri="{BB962C8B-B14F-4D97-AF65-F5344CB8AC3E}">
        <p14:creationId xmlns:p14="http://schemas.microsoft.com/office/powerpoint/2010/main" val="29125214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8.1.3  </a:t>
            </a:r>
            <a:r>
              <a:rPr lang="zh-CN" altLang="en-US" dirty="0" smtClean="0"/>
              <a:t>测试工具的使用</a:t>
            </a:r>
            <a:endParaRPr lang="zh-CN" altLang="en-US" dirty="0"/>
          </a:p>
          <a:p>
            <a:r>
              <a:rPr lang="en-US" altLang="zh-CN" dirty="0" smtClean="0"/>
              <a:t>1.</a:t>
            </a:r>
            <a:r>
              <a:rPr lang="zh-CN" altLang="zh-CN" dirty="0"/>
              <a:t>浏览器兼容性测试</a:t>
            </a:r>
            <a:r>
              <a:rPr lang="zh-CN" altLang="zh-CN" dirty="0" smtClean="0"/>
              <a:t>工具</a:t>
            </a:r>
            <a:endParaRPr lang="en-US" altLang="zh-CN" dirty="0" smtClean="0"/>
          </a:p>
          <a:p>
            <a:pPr lvl="1"/>
            <a:r>
              <a:rPr lang="zh-CN" altLang="zh-CN" dirty="0" smtClean="0"/>
              <a:t>（</a:t>
            </a:r>
            <a:r>
              <a:rPr lang="en-US" altLang="zh-CN" dirty="0"/>
              <a:t>3</a:t>
            </a:r>
            <a:r>
              <a:rPr lang="zh-CN" altLang="zh-CN" dirty="0" smtClean="0"/>
              <a:t>）</a:t>
            </a:r>
            <a:r>
              <a:rPr lang="en-US" altLang="zh-CN" dirty="0" err="1" smtClean="0"/>
              <a:t>BrowserShots</a:t>
            </a:r>
            <a:endParaRPr lang="en-US" altLang="zh-CN" dirty="0" smtClean="0"/>
          </a:p>
          <a:p>
            <a:pPr marL="0" indent="457200">
              <a:buNone/>
            </a:pPr>
            <a:r>
              <a:rPr lang="en-US" altLang="zh-CN" sz="2800" dirty="0" err="1"/>
              <a:t>BrowserShots</a:t>
            </a:r>
            <a:r>
              <a:rPr lang="zh-CN" altLang="zh-CN" sz="2800" dirty="0"/>
              <a:t>是一款免费的跨浏览器测试工具，捕捉网站在不同浏览器中的截图。它是一款在线测试工具，访问</a:t>
            </a:r>
            <a:r>
              <a:rPr lang="en-US" altLang="zh-CN" sz="2800" dirty="0"/>
              <a:t>http://browsershots.org，勾选需要测试的浏览器，输入测试的网页进行测试</a:t>
            </a:r>
            <a:r>
              <a:rPr lang="en-US" altLang="zh-CN" sz="2800" dirty="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300684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3074" name="Picture 2" descr="在线测试浏览器工具"/>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06683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438400" y="5638800"/>
            <a:ext cx="4687502" cy="461665"/>
          </a:xfrm>
          <a:prstGeom prst="rect">
            <a:avLst/>
          </a:prstGeom>
          <a:noFill/>
        </p:spPr>
        <p:txBody>
          <a:bodyPr wrap="none" rtlCol="0">
            <a:spAutoFit/>
          </a:bodyPr>
          <a:lstStyle/>
          <a:p>
            <a:r>
              <a:rPr lang="en-US" altLang="zh-CN" sz="2400" dirty="0" err="1" smtClean="0">
                <a:solidFill>
                  <a:srgbClr val="FF0000"/>
                </a:solidFill>
              </a:rPr>
              <a:t>BrowserShots</a:t>
            </a:r>
            <a:r>
              <a:rPr lang="zh-CN" altLang="zh-CN" sz="2400" dirty="0" smtClean="0">
                <a:solidFill>
                  <a:srgbClr val="FF0000"/>
                </a:solidFill>
              </a:rPr>
              <a:t>浏览器</a:t>
            </a:r>
            <a:r>
              <a:rPr lang="zh-CN" altLang="zh-CN" sz="2400" dirty="0">
                <a:solidFill>
                  <a:srgbClr val="FF0000"/>
                </a:solidFill>
              </a:rPr>
              <a:t>兼容性检查</a:t>
            </a:r>
            <a:endParaRPr lang="zh-CN" altLang="en-US" sz="2400" dirty="0">
              <a:solidFill>
                <a:srgbClr val="FF0000"/>
              </a:solidFill>
            </a:endParaRPr>
          </a:p>
        </p:txBody>
      </p:sp>
    </p:spTree>
    <p:extLst>
      <p:ext uri="{BB962C8B-B14F-4D97-AF65-F5344CB8AC3E}">
        <p14:creationId xmlns:p14="http://schemas.microsoft.com/office/powerpoint/2010/main" val="38256179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a:xfrm>
            <a:off x="476250" y="1143000"/>
            <a:ext cx="7924800" cy="4724400"/>
          </a:xfrm>
        </p:spPr>
        <p:txBody>
          <a:bodyPr>
            <a:normAutofit/>
          </a:bodyPr>
          <a:lstStyle/>
          <a:p>
            <a:r>
              <a:rPr lang="en-US" altLang="zh-CN" dirty="0" smtClean="0"/>
              <a:t>8.1.3  </a:t>
            </a:r>
            <a:r>
              <a:rPr lang="zh-CN" altLang="en-US" dirty="0" smtClean="0"/>
              <a:t>测试工具的使用</a:t>
            </a:r>
            <a:endParaRPr lang="zh-CN" altLang="en-US" dirty="0"/>
          </a:p>
          <a:p>
            <a:pPr lvl="0"/>
            <a:r>
              <a:rPr lang="en-US" altLang="zh-CN" dirty="0"/>
              <a:t>2</a:t>
            </a:r>
            <a:r>
              <a:rPr lang="en-US" altLang="zh-CN" dirty="0" smtClean="0"/>
              <a:t>.</a:t>
            </a:r>
            <a:r>
              <a:rPr lang="zh-CN" altLang="zh-CN" dirty="0"/>
              <a:t>链接测试工具</a:t>
            </a:r>
          </a:p>
          <a:p>
            <a:pPr lvl="1"/>
            <a:r>
              <a:rPr lang="zh-CN" altLang="zh-CN" dirty="0" smtClean="0"/>
              <a:t>（</a:t>
            </a:r>
            <a:r>
              <a:rPr lang="en-US" altLang="zh-CN" dirty="0" smtClean="0"/>
              <a:t>1</a:t>
            </a:r>
            <a:r>
              <a:rPr lang="zh-CN" altLang="zh-CN" dirty="0" smtClean="0"/>
              <a:t>）</a:t>
            </a:r>
            <a:r>
              <a:rPr lang="en-US" altLang="zh-CN" dirty="0"/>
              <a:t>Dreamweaver</a:t>
            </a:r>
            <a:r>
              <a:rPr lang="zh-CN" altLang="zh-CN" dirty="0"/>
              <a:t>链接检查</a:t>
            </a:r>
            <a:r>
              <a:rPr lang="zh-CN" altLang="zh-CN" dirty="0" smtClean="0"/>
              <a:t>器</a:t>
            </a:r>
            <a:endParaRPr lang="en-US" altLang="zh-CN" dirty="0" smtClean="0"/>
          </a:p>
          <a:p>
            <a:pPr marL="0" indent="457200">
              <a:buNone/>
            </a:pPr>
            <a:r>
              <a:rPr lang="zh-CN" altLang="zh-CN" sz="2800" dirty="0"/>
              <a:t>启动</a:t>
            </a:r>
            <a:r>
              <a:rPr lang="zh-CN" altLang="zh-CN" sz="2800" dirty="0"/>
              <a:t>结果面板，选择“检查整个当前本地站点的链接”命令，就可以在“链接检查器”选项卡中看到链接检查的</a:t>
            </a:r>
            <a:r>
              <a:rPr lang="zh-CN" altLang="zh-CN" sz="2800" dirty="0"/>
              <a:t>结果</a:t>
            </a:r>
            <a:r>
              <a:rPr lang="zh-CN" altLang="en-US" sz="2800" dirty="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4098" name="Picture 2" descr="链接检查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4191000"/>
            <a:ext cx="5943600" cy="19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657600" y="6102553"/>
            <a:ext cx="1422184" cy="461665"/>
          </a:xfrm>
          <a:prstGeom prst="rect">
            <a:avLst/>
          </a:prstGeom>
          <a:noFill/>
        </p:spPr>
        <p:txBody>
          <a:bodyPr wrap="none" rtlCol="0">
            <a:spAutoFit/>
          </a:bodyPr>
          <a:lstStyle/>
          <a:p>
            <a:r>
              <a:rPr lang="zh-CN" altLang="en-US" sz="2400" dirty="0" smtClean="0">
                <a:solidFill>
                  <a:srgbClr val="FF0000"/>
                </a:solidFill>
              </a:rPr>
              <a:t>链接</a:t>
            </a:r>
            <a:r>
              <a:rPr lang="zh-CN" altLang="zh-CN" sz="2400" dirty="0" smtClean="0">
                <a:solidFill>
                  <a:srgbClr val="FF0000"/>
                </a:solidFill>
              </a:rPr>
              <a:t>检查</a:t>
            </a:r>
            <a:endParaRPr lang="zh-CN" altLang="en-US" sz="2400" dirty="0">
              <a:solidFill>
                <a:srgbClr val="FF0000"/>
              </a:solidFill>
            </a:endParaRPr>
          </a:p>
        </p:txBody>
      </p:sp>
    </p:spTree>
    <p:extLst>
      <p:ext uri="{BB962C8B-B14F-4D97-AF65-F5344CB8AC3E}">
        <p14:creationId xmlns:p14="http://schemas.microsoft.com/office/powerpoint/2010/main" val="38368837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en-US" dirty="0" smtClean="0"/>
              <a:t>网站测试</a:t>
            </a:r>
            <a:endParaRPr lang="zh-CN" altLang="en-US" dirty="0"/>
          </a:p>
        </p:txBody>
      </p:sp>
      <p:sp>
        <p:nvSpPr>
          <p:cNvPr id="3" name="内容占位符 2"/>
          <p:cNvSpPr>
            <a:spLocks noGrp="1"/>
          </p:cNvSpPr>
          <p:nvPr>
            <p:ph idx="1"/>
          </p:nvPr>
        </p:nvSpPr>
        <p:spPr/>
        <p:txBody>
          <a:bodyPr/>
          <a:lstStyle/>
          <a:p>
            <a:pPr marL="0" indent="457200">
              <a:buNone/>
            </a:pPr>
            <a:r>
              <a:rPr lang="zh-CN" altLang="zh-CN" dirty="0"/>
              <a:t>一个网站经过规划、设计和构建之后，网站的建设基本完成。如果需要投入使用，还需要将创建好的网站发布到互联网上</a:t>
            </a:r>
            <a:r>
              <a:rPr lang="zh-CN" altLang="zh-CN" dirty="0" smtClean="0"/>
              <a:t>去</a:t>
            </a:r>
            <a:r>
              <a:rPr lang="zh-CN" altLang="en-US" dirty="0" smtClean="0"/>
              <a:t>。</a:t>
            </a:r>
            <a:endParaRPr lang="en-US" altLang="zh-CN" dirty="0" smtClean="0"/>
          </a:p>
          <a:p>
            <a:pPr marL="0" indent="457200">
              <a:buNone/>
            </a:pPr>
            <a:r>
              <a:rPr lang="zh-CN" altLang="zh-CN" dirty="0" smtClean="0"/>
              <a:t>网站</a:t>
            </a:r>
            <a:r>
              <a:rPr lang="zh-CN" altLang="zh-CN" dirty="0"/>
              <a:t>一旦投入使用，不仅要保证网站不出差错、运行稳定，还需要对网站进行实时跟踪和更新，这就是网站的管理和维护。</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a:xfrm>
            <a:off x="476250" y="1143000"/>
            <a:ext cx="7924800" cy="4724400"/>
          </a:xfrm>
        </p:spPr>
        <p:txBody>
          <a:bodyPr>
            <a:normAutofit/>
          </a:bodyPr>
          <a:lstStyle/>
          <a:p>
            <a:r>
              <a:rPr lang="en-US" altLang="zh-CN" dirty="0" smtClean="0"/>
              <a:t>8.1.3  </a:t>
            </a:r>
            <a:r>
              <a:rPr lang="zh-CN" altLang="en-US" dirty="0" smtClean="0"/>
              <a:t>测试工具的使用</a:t>
            </a:r>
            <a:endParaRPr lang="zh-CN" altLang="en-US" dirty="0"/>
          </a:p>
          <a:p>
            <a:pPr lvl="0"/>
            <a:r>
              <a:rPr lang="en-US" altLang="zh-CN" dirty="0"/>
              <a:t>2</a:t>
            </a:r>
            <a:r>
              <a:rPr lang="en-US" altLang="zh-CN" dirty="0" smtClean="0"/>
              <a:t>.</a:t>
            </a:r>
            <a:r>
              <a:rPr lang="zh-CN" altLang="zh-CN" dirty="0"/>
              <a:t>链接测试工具</a:t>
            </a:r>
          </a:p>
          <a:p>
            <a:pPr lvl="1"/>
            <a:r>
              <a:rPr lang="zh-CN" altLang="zh-CN" dirty="0" smtClean="0"/>
              <a:t>（</a:t>
            </a:r>
            <a:r>
              <a:rPr lang="en-US" altLang="zh-CN" dirty="0"/>
              <a:t>2</a:t>
            </a:r>
            <a:r>
              <a:rPr lang="zh-CN" altLang="zh-CN" dirty="0" smtClean="0"/>
              <a:t>）</a:t>
            </a:r>
            <a:r>
              <a:rPr lang="en-US" altLang="zh-CN" dirty="0" err="1"/>
              <a:t>Xenu</a:t>
            </a:r>
            <a:r>
              <a:rPr lang="en-US" altLang="zh-CN" dirty="0"/>
              <a:t> Link Sleuth</a:t>
            </a:r>
            <a:endParaRPr lang="en-US" altLang="zh-CN" dirty="0" smtClean="0"/>
          </a:p>
          <a:p>
            <a:pPr marL="0" indent="457200">
              <a:buNone/>
            </a:pPr>
            <a:r>
              <a:rPr lang="zh-CN" altLang="zh-CN" sz="2800" dirty="0"/>
              <a:t>利用</a:t>
            </a:r>
            <a:r>
              <a:rPr lang="en-US" altLang="zh-CN" sz="2800" dirty="0" err="1"/>
              <a:t>Xenu</a:t>
            </a:r>
            <a:r>
              <a:rPr lang="en-US" altLang="zh-CN" sz="2800" dirty="0"/>
              <a:t> Link Sleuth</a:t>
            </a:r>
            <a:r>
              <a:rPr lang="zh-CN" altLang="zh-CN" sz="2800" dirty="0"/>
              <a:t>可以打开一个本地网页文件来检查它的链接，也可以输入任何网址来检查。可以分别列出网站的活链接以及死</a:t>
            </a:r>
            <a:r>
              <a:rPr lang="zh-CN" altLang="zh-CN" sz="2800" dirty="0"/>
              <a:t>链接。</a:t>
            </a:r>
            <a:endParaRPr lang="en-US" altLang="zh-CN" sz="2800" dirty="0"/>
          </a:p>
          <a:p>
            <a:pPr marL="0" indent="457200">
              <a:buNone/>
            </a:pPr>
            <a:r>
              <a:rPr lang="zh-CN" altLang="zh-CN" sz="2800" dirty="0"/>
              <a:t>启动</a:t>
            </a:r>
            <a:r>
              <a:rPr lang="en-US" altLang="zh-CN" sz="2800" dirty="0" err="1"/>
              <a:t>Xenu</a:t>
            </a:r>
            <a:r>
              <a:rPr lang="zh-CN" altLang="zh-CN" sz="2800" dirty="0"/>
              <a:t>，选择“文件”</a:t>
            </a:r>
            <a:r>
              <a:rPr lang="en-US" altLang="zh-CN" sz="2800" dirty="0">
                <a:sym typeface="Wingdings 3"/>
              </a:rPr>
              <a:t></a:t>
            </a:r>
            <a:r>
              <a:rPr lang="zh-CN" altLang="zh-CN" sz="2800" dirty="0"/>
              <a:t>“检查网址”菜单项，输入待检查网址“</a:t>
            </a:r>
            <a:r>
              <a:rPr lang="en-US" altLang="zh-CN" sz="2800" dirty="0"/>
              <a:t>www.blogjava.net</a:t>
            </a:r>
            <a:r>
              <a:rPr lang="zh-CN" altLang="zh-CN" sz="2800" dirty="0"/>
              <a:t>”，点击“确定”进行链接检查，检查结果</a:t>
            </a:r>
            <a:r>
              <a:rPr lang="zh-CN" altLang="en-US" sz="2800" dirty="0"/>
              <a:t>。</a:t>
            </a:r>
            <a:endParaRPr lang="en-US" altLang="zh-CN" sz="2800" dirty="0"/>
          </a:p>
          <a:p>
            <a:endParaRPr lang="en-US" altLang="zh-CN" dirty="0" smtClean="0"/>
          </a:p>
          <a:p>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7613864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31</a:t>
            </a:fld>
            <a:endParaRPr lang="en-US" altLang="zh-CN"/>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sp>
        <p:nvSpPr>
          <p:cNvPr id="6" name="内容占位符 5"/>
          <p:cNvSpPr>
            <a:spLocks noGrp="1"/>
          </p:cNvSpPr>
          <p:nvPr>
            <p:ph idx="1"/>
          </p:nvPr>
        </p:nvSpPr>
        <p:spPr/>
        <p:txBody>
          <a:bodyPr/>
          <a:lstStyle/>
          <a:p>
            <a:endParaRPr lang="zh-CN" altLang="en-US" dirty="0"/>
          </a:p>
        </p:txBody>
      </p:sp>
      <p:pic>
        <p:nvPicPr>
          <p:cNvPr id="5122" name="Picture 2" descr="xenu检测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990600"/>
            <a:ext cx="6324600" cy="43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00400" y="5486400"/>
            <a:ext cx="2895600" cy="461665"/>
          </a:xfrm>
          <a:prstGeom prst="rect">
            <a:avLst/>
          </a:prstGeom>
          <a:noFill/>
        </p:spPr>
        <p:txBody>
          <a:bodyPr wrap="square" rtlCol="0">
            <a:spAutoFit/>
          </a:bodyPr>
          <a:lstStyle/>
          <a:p>
            <a:r>
              <a:rPr lang="en-US" altLang="zh-CN" sz="2400" dirty="0" err="1">
                <a:solidFill>
                  <a:srgbClr val="FF0000"/>
                </a:solidFill>
              </a:rPr>
              <a:t>Xenu</a:t>
            </a:r>
            <a:r>
              <a:rPr lang="en-US" altLang="zh-CN" sz="2400" dirty="0">
                <a:solidFill>
                  <a:srgbClr val="FF0000"/>
                </a:solidFill>
              </a:rPr>
              <a:t> Link Sleuth</a:t>
            </a:r>
            <a:endParaRPr lang="zh-CN" altLang="en-US" sz="2400" dirty="0">
              <a:solidFill>
                <a:srgbClr val="FF0000"/>
              </a:solidFill>
            </a:endParaRPr>
          </a:p>
        </p:txBody>
      </p:sp>
    </p:spTree>
    <p:extLst>
      <p:ext uri="{BB962C8B-B14F-4D97-AF65-F5344CB8AC3E}">
        <p14:creationId xmlns:p14="http://schemas.microsoft.com/office/powerpoint/2010/main" val="19289622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a:xfrm>
            <a:off x="476250" y="1143000"/>
            <a:ext cx="7924800" cy="4724400"/>
          </a:xfrm>
        </p:spPr>
        <p:txBody>
          <a:bodyPr>
            <a:normAutofit/>
          </a:bodyPr>
          <a:lstStyle/>
          <a:p>
            <a:r>
              <a:rPr lang="en-US" altLang="zh-CN" dirty="0" smtClean="0"/>
              <a:t>8.1.3  </a:t>
            </a:r>
            <a:r>
              <a:rPr lang="zh-CN" altLang="en-US" dirty="0" smtClean="0"/>
              <a:t>测试工具的使用</a:t>
            </a:r>
            <a:endParaRPr lang="zh-CN" altLang="en-US" dirty="0"/>
          </a:p>
          <a:p>
            <a:pPr lvl="0"/>
            <a:r>
              <a:rPr lang="en-US" altLang="zh-CN" dirty="0"/>
              <a:t>2</a:t>
            </a:r>
            <a:r>
              <a:rPr lang="en-US" altLang="zh-CN" dirty="0" smtClean="0"/>
              <a:t>.</a:t>
            </a:r>
            <a:r>
              <a:rPr lang="zh-CN" altLang="zh-CN" dirty="0"/>
              <a:t>链接测试工具</a:t>
            </a:r>
          </a:p>
          <a:p>
            <a:pPr lvl="1"/>
            <a:r>
              <a:rPr lang="zh-CN" altLang="zh-CN" dirty="0" smtClean="0"/>
              <a:t>（</a:t>
            </a:r>
            <a:r>
              <a:rPr lang="en-US" altLang="zh-CN" dirty="0" smtClean="0"/>
              <a:t>3</a:t>
            </a:r>
            <a:r>
              <a:rPr lang="zh-CN" altLang="zh-CN" dirty="0" smtClean="0"/>
              <a:t>）</a:t>
            </a:r>
            <a:r>
              <a:rPr lang="en-US" altLang="zh-CN" dirty="0"/>
              <a:t>HTML Link Validator</a:t>
            </a:r>
            <a:endParaRPr lang="en-US" altLang="zh-CN" dirty="0" smtClean="0"/>
          </a:p>
          <a:p>
            <a:pPr marL="0" indent="457200">
              <a:buNone/>
            </a:pPr>
            <a:r>
              <a:rPr lang="en-US" altLang="zh-CN" sz="2800" dirty="0"/>
              <a:t>HTML Link Validator</a:t>
            </a:r>
            <a:r>
              <a:rPr lang="zh-CN" altLang="zh-CN" sz="2800" dirty="0"/>
              <a:t>可以检查</a:t>
            </a:r>
            <a:r>
              <a:rPr lang="en-US" altLang="zh-CN" sz="2800" dirty="0"/>
              <a:t>Web</a:t>
            </a:r>
            <a:r>
              <a:rPr lang="zh-CN" altLang="zh-CN" sz="2800" dirty="0"/>
              <a:t>中的链接情况，检查是否有无法连接的内容。该工具快速便捷，可以进行本地网站的测试和远程网站的测试</a:t>
            </a:r>
            <a:r>
              <a:rPr lang="zh-CN" altLang="zh-CN" sz="2800" dirty="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377022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33</a:t>
            </a:fld>
            <a:endParaRPr lang="en-US" altLang="zh-CN" dirty="0"/>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6146" name="Picture 2" descr="hlv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069032"/>
            <a:ext cx="794551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180566" y="5717232"/>
            <a:ext cx="3601233" cy="461665"/>
          </a:xfrm>
          <a:prstGeom prst="rect">
            <a:avLst/>
          </a:prstGeom>
          <a:noFill/>
        </p:spPr>
        <p:txBody>
          <a:bodyPr wrap="square" rtlCol="0">
            <a:spAutoFit/>
          </a:bodyPr>
          <a:lstStyle/>
          <a:p>
            <a:r>
              <a:rPr lang="en-US" altLang="zh-CN" sz="2400" dirty="0">
                <a:solidFill>
                  <a:srgbClr val="FF0000"/>
                </a:solidFill>
              </a:rPr>
              <a:t>HTML Link </a:t>
            </a:r>
            <a:r>
              <a:rPr lang="en-US" altLang="zh-CN" sz="2400" dirty="0" smtClean="0">
                <a:solidFill>
                  <a:srgbClr val="FF0000"/>
                </a:solidFill>
              </a:rPr>
              <a:t>Validator</a:t>
            </a:r>
            <a:endParaRPr lang="zh-CN" altLang="en-US" sz="2400" dirty="0">
              <a:solidFill>
                <a:srgbClr val="FF0000"/>
              </a:solidFill>
            </a:endParaRPr>
          </a:p>
        </p:txBody>
      </p:sp>
    </p:spTree>
    <p:extLst>
      <p:ext uri="{BB962C8B-B14F-4D97-AF65-F5344CB8AC3E}">
        <p14:creationId xmlns:p14="http://schemas.microsoft.com/office/powerpoint/2010/main" val="38319407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a:xfrm>
            <a:off x="419100" y="999095"/>
            <a:ext cx="7924800" cy="4724400"/>
          </a:xfrm>
        </p:spPr>
        <p:txBody>
          <a:bodyPr>
            <a:normAutofit/>
          </a:bodyPr>
          <a:lstStyle/>
          <a:p>
            <a:pPr marL="0" indent="457200">
              <a:buNone/>
            </a:pPr>
            <a:r>
              <a:rPr lang="zh-CN" altLang="zh-CN" sz="2800" dirty="0"/>
              <a:t>选择“</a:t>
            </a:r>
            <a:r>
              <a:rPr lang="en-US" altLang="zh-CN" sz="2800" dirty="0"/>
              <a:t>Validate html files on web server</a:t>
            </a:r>
            <a:r>
              <a:rPr lang="zh-CN" altLang="zh-CN" sz="2800" dirty="0"/>
              <a:t>”，在“</a:t>
            </a:r>
            <a:r>
              <a:rPr lang="en-US" altLang="zh-CN" sz="2800" dirty="0"/>
              <a:t>Starting address</a:t>
            </a:r>
            <a:r>
              <a:rPr lang="zh-CN" altLang="zh-CN" sz="2800" dirty="0"/>
              <a:t>”文本框中输入“</a:t>
            </a:r>
            <a:r>
              <a:rPr lang="en-US" altLang="zh-CN" sz="2800" dirty="0"/>
              <a:t>www.blogjava.net</a:t>
            </a:r>
            <a:r>
              <a:rPr lang="zh-CN" altLang="zh-CN" sz="2800" dirty="0"/>
              <a:t>”，回车进行远程网站</a:t>
            </a:r>
            <a:r>
              <a:rPr lang="zh-CN" altLang="zh-CN" sz="2800" dirty="0"/>
              <a:t>测试</a:t>
            </a:r>
            <a:r>
              <a:rPr lang="zh-CN" altLang="en-US" sz="2800" dirty="0"/>
              <a:t>。</a:t>
            </a:r>
            <a:endParaRPr lang="zh-CN" altLang="en-US" sz="2800" dirty="0"/>
          </a:p>
        </p:txBody>
      </p:sp>
      <p:pic>
        <p:nvPicPr>
          <p:cNvPr id="7170" name="Picture 2" descr="hlv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09725"/>
            <a:ext cx="6019800" cy="352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590800" y="5931363"/>
            <a:ext cx="4876800" cy="461665"/>
          </a:xfrm>
          <a:prstGeom prst="rect">
            <a:avLst/>
          </a:prstGeom>
          <a:noFill/>
        </p:spPr>
        <p:txBody>
          <a:bodyPr wrap="square" rtlCol="0">
            <a:spAutoFit/>
          </a:bodyPr>
          <a:lstStyle/>
          <a:p>
            <a:r>
              <a:rPr lang="en-US" altLang="zh-CN" sz="2400" dirty="0">
                <a:solidFill>
                  <a:srgbClr val="FF0000"/>
                </a:solidFill>
              </a:rPr>
              <a:t>HTML Link </a:t>
            </a:r>
            <a:r>
              <a:rPr lang="en-US" altLang="zh-CN" sz="2400" dirty="0" smtClean="0">
                <a:solidFill>
                  <a:srgbClr val="FF0000"/>
                </a:solidFill>
              </a:rPr>
              <a:t>Validator</a:t>
            </a:r>
            <a:r>
              <a:rPr lang="zh-CN" altLang="en-US" sz="2400" dirty="0" smtClean="0">
                <a:solidFill>
                  <a:srgbClr val="FF0000"/>
                </a:solidFill>
              </a:rPr>
              <a:t>测试结果</a:t>
            </a:r>
            <a:endParaRPr lang="zh-CN" altLang="en-US" sz="2400" dirty="0">
              <a:solidFill>
                <a:srgbClr val="FF0000"/>
              </a:solidFill>
            </a:endParaRPr>
          </a:p>
        </p:txBody>
      </p:sp>
    </p:spTree>
    <p:extLst>
      <p:ext uri="{BB962C8B-B14F-4D97-AF65-F5344CB8AC3E}">
        <p14:creationId xmlns:p14="http://schemas.microsoft.com/office/powerpoint/2010/main" val="3879795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8.1.3  </a:t>
            </a:r>
            <a:r>
              <a:rPr lang="zh-CN" altLang="en-US" dirty="0" smtClean="0"/>
              <a:t>测试工具的使用</a:t>
            </a:r>
            <a:endParaRPr lang="zh-CN" altLang="en-US" dirty="0"/>
          </a:p>
          <a:p>
            <a:r>
              <a:rPr lang="en-US" altLang="zh-CN" dirty="0" smtClean="0"/>
              <a:t>3.</a:t>
            </a:r>
            <a:r>
              <a:rPr lang="zh-CN" altLang="en-US" dirty="0" smtClean="0"/>
              <a:t>其他工具</a:t>
            </a:r>
            <a:endParaRPr lang="en-US" altLang="zh-CN" dirty="0" smtClean="0"/>
          </a:p>
          <a:p>
            <a:pPr lvl="1"/>
            <a:r>
              <a:rPr lang="zh-CN" altLang="zh-CN" dirty="0" smtClean="0"/>
              <a:t>（</a:t>
            </a:r>
            <a:r>
              <a:rPr lang="en-US" altLang="zh-CN" dirty="0"/>
              <a:t>1</a:t>
            </a:r>
            <a:r>
              <a:rPr lang="zh-CN" altLang="zh-CN" dirty="0" smtClean="0"/>
              <a:t>）</a:t>
            </a:r>
            <a:r>
              <a:rPr lang="en-US" altLang="zh-CN" dirty="0" smtClean="0"/>
              <a:t>Firebug</a:t>
            </a:r>
          </a:p>
          <a:p>
            <a:pPr marL="0" indent="457200">
              <a:buNone/>
            </a:pPr>
            <a:r>
              <a:rPr lang="en-US" altLang="zh-CN" sz="2800" dirty="0"/>
              <a:t>Firebug</a:t>
            </a:r>
            <a:r>
              <a:rPr lang="zh-CN" altLang="zh-CN" sz="2800" dirty="0"/>
              <a:t>是</a:t>
            </a:r>
            <a:r>
              <a:rPr lang="en-US" altLang="zh-CN" sz="2800" dirty="0" err="1"/>
              <a:t>firefox</a:t>
            </a:r>
            <a:r>
              <a:rPr lang="zh-CN" altLang="zh-CN" sz="2800" dirty="0"/>
              <a:t>中最为经典的开发工具，可以监控请求头，响应头，显示资源加载瀑布图。在</a:t>
            </a:r>
            <a:r>
              <a:rPr lang="en-US" altLang="zh-CN" sz="2800" dirty="0" err="1"/>
              <a:t>firefox</a:t>
            </a:r>
            <a:r>
              <a:rPr lang="zh-CN" altLang="zh-CN" sz="2800" dirty="0"/>
              <a:t>浏览器中附加</a:t>
            </a:r>
            <a:r>
              <a:rPr lang="en-US" altLang="zh-CN" sz="2800" dirty="0"/>
              <a:t>Firebug</a:t>
            </a:r>
            <a:r>
              <a:rPr lang="zh-CN" altLang="zh-CN" sz="2800" dirty="0"/>
              <a:t>组件，访问测试网页，启动</a:t>
            </a:r>
            <a:r>
              <a:rPr lang="en-US" altLang="zh-CN" sz="2800" dirty="0"/>
              <a:t>Firebug</a:t>
            </a:r>
            <a:r>
              <a:rPr lang="zh-CN" altLang="zh-CN" sz="2800" dirty="0"/>
              <a:t>独立窗口，查看网站</a:t>
            </a:r>
            <a:r>
              <a:rPr lang="en-US" altLang="zh-CN" sz="2800" dirty="0"/>
              <a:t>www.blogjava.net</a:t>
            </a:r>
            <a:r>
              <a:rPr lang="zh-CN" altLang="zh-CN" sz="2800" dirty="0"/>
              <a:t>运行</a:t>
            </a:r>
            <a:r>
              <a:rPr lang="zh-CN" altLang="zh-CN" sz="2800" dirty="0"/>
              <a:t>情况</a:t>
            </a:r>
            <a:r>
              <a:rPr lang="zh-CN" altLang="en-US" sz="2800" dirty="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108546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8194" name="Picture 2" descr="firebug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676400"/>
            <a:ext cx="710767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内容占位符 6"/>
          <p:cNvSpPr txBox="1">
            <a:spLocks noGrp="1"/>
          </p:cNvSpPr>
          <p:nvPr>
            <p:ph idx="1"/>
          </p:nvPr>
        </p:nvSpPr>
        <p:spPr>
          <a:xfrm>
            <a:off x="381000" y="1371600"/>
            <a:ext cx="7924800" cy="461665"/>
          </a:xfrm>
          <a:prstGeom prst="rect">
            <a:avLst/>
          </a:prstGeom>
          <a:noFill/>
        </p:spPr>
        <p:txBody>
          <a:bodyPr wrap="square" rtlCol="0">
            <a:spAutoFit/>
          </a:bodyPr>
          <a:lstStyle/>
          <a:p>
            <a:endParaRPr lang="zh-CN" altLang="en-US" sz="2400" dirty="0">
              <a:solidFill>
                <a:srgbClr val="FF0000"/>
              </a:solidFill>
            </a:endParaRPr>
          </a:p>
        </p:txBody>
      </p:sp>
      <p:sp>
        <p:nvSpPr>
          <p:cNvPr id="8" name="TextBox 7"/>
          <p:cNvSpPr txBox="1"/>
          <p:nvPr/>
        </p:nvSpPr>
        <p:spPr>
          <a:xfrm>
            <a:off x="2956453" y="4971033"/>
            <a:ext cx="2084962" cy="461665"/>
          </a:xfrm>
          <a:prstGeom prst="rect">
            <a:avLst/>
          </a:prstGeom>
          <a:noFill/>
        </p:spPr>
        <p:txBody>
          <a:bodyPr wrap="square" rtlCol="0">
            <a:spAutoFit/>
          </a:bodyPr>
          <a:lstStyle/>
          <a:p>
            <a:r>
              <a:rPr lang="en-US" altLang="zh-CN" sz="2400" dirty="0" smtClean="0">
                <a:solidFill>
                  <a:srgbClr val="FF0000"/>
                </a:solidFill>
              </a:rPr>
              <a:t>firebug</a:t>
            </a:r>
            <a:endParaRPr lang="zh-CN" altLang="en-US" sz="2400" dirty="0">
              <a:solidFill>
                <a:srgbClr val="FF0000"/>
              </a:solidFill>
            </a:endParaRPr>
          </a:p>
        </p:txBody>
      </p:sp>
    </p:spTree>
    <p:extLst>
      <p:ext uri="{BB962C8B-B14F-4D97-AF65-F5344CB8AC3E}">
        <p14:creationId xmlns:p14="http://schemas.microsoft.com/office/powerpoint/2010/main" val="37201987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fontScale="85000" lnSpcReduction="20000"/>
          </a:bodyPr>
          <a:lstStyle/>
          <a:p>
            <a:r>
              <a:rPr lang="en-US" altLang="zh-CN" dirty="0" smtClean="0"/>
              <a:t>8.1.3  </a:t>
            </a:r>
            <a:r>
              <a:rPr lang="zh-CN" altLang="en-US" dirty="0" smtClean="0"/>
              <a:t>测试工具的使用</a:t>
            </a:r>
            <a:endParaRPr lang="zh-CN" altLang="en-US" dirty="0"/>
          </a:p>
          <a:p>
            <a:r>
              <a:rPr lang="en-US" altLang="zh-CN" dirty="0" smtClean="0"/>
              <a:t>3.</a:t>
            </a:r>
            <a:r>
              <a:rPr lang="zh-CN" altLang="en-US" dirty="0" smtClean="0"/>
              <a:t>其他工具</a:t>
            </a:r>
            <a:endParaRPr lang="en-US" altLang="zh-CN" dirty="0" smtClean="0"/>
          </a:p>
          <a:p>
            <a:pPr lvl="1"/>
            <a:r>
              <a:rPr lang="zh-CN" altLang="zh-CN" sz="3300" dirty="0" smtClean="0"/>
              <a:t>（</a:t>
            </a:r>
            <a:r>
              <a:rPr lang="en-US" altLang="zh-CN" sz="3300" dirty="0" smtClean="0"/>
              <a:t>2</a:t>
            </a:r>
            <a:r>
              <a:rPr lang="zh-CN" altLang="zh-CN" sz="3300" dirty="0" smtClean="0"/>
              <a:t>）</a:t>
            </a:r>
            <a:r>
              <a:rPr lang="en-US" altLang="zh-CN" sz="3300" dirty="0" err="1" smtClean="0"/>
              <a:t>httpwatch</a:t>
            </a:r>
            <a:endParaRPr lang="en-US" altLang="zh-CN" sz="3300" dirty="0" smtClean="0"/>
          </a:p>
          <a:p>
            <a:pPr marL="0" indent="457200">
              <a:buNone/>
            </a:pPr>
            <a:r>
              <a:rPr lang="en-US" altLang="zh-CN" sz="3300" dirty="0" err="1"/>
              <a:t>httpwatch</a:t>
            </a:r>
            <a:r>
              <a:rPr lang="en-US" altLang="zh-CN" sz="3300" dirty="0"/>
              <a:t> </a:t>
            </a:r>
            <a:r>
              <a:rPr lang="zh-CN" altLang="zh-CN" sz="3300" dirty="0"/>
              <a:t>是一个非常强大的抓包工具，功能类似</a:t>
            </a:r>
            <a:r>
              <a:rPr lang="en-US" altLang="zh-CN" sz="3300" dirty="0"/>
              <a:t>firebug</a:t>
            </a:r>
            <a:r>
              <a:rPr lang="zh-CN" altLang="zh-CN" sz="3300" dirty="0"/>
              <a:t>，可以监控请求头，响应头，显示资源加载瀑布图，只适用于</a:t>
            </a:r>
            <a:r>
              <a:rPr lang="en-US" altLang="zh-CN" sz="3300" dirty="0"/>
              <a:t>IE</a:t>
            </a:r>
            <a:r>
              <a:rPr lang="zh-CN" altLang="zh-CN" sz="3300" dirty="0"/>
              <a:t>浏览器。但是</a:t>
            </a:r>
            <a:r>
              <a:rPr lang="en-US" altLang="zh-CN" sz="3300" dirty="0" err="1"/>
              <a:t>httpwatch</a:t>
            </a:r>
            <a:r>
              <a:rPr lang="zh-CN" altLang="zh-CN" sz="3300" dirty="0"/>
              <a:t>还能显示</a:t>
            </a:r>
            <a:r>
              <a:rPr lang="en-US" altLang="zh-CN" sz="3300" dirty="0"/>
              <a:t>GZIP</a:t>
            </a:r>
            <a:r>
              <a:rPr lang="zh-CN" altLang="zh-CN" sz="3300" dirty="0"/>
              <a:t>压缩信息，</a:t>
            </a:r>
            <a:r>
              <a:rPr lang="en-US" altLang="zh-CN" sz="3300" dirty="0"/>
              <a:t>DNS</a:t>
            </a:r>
            <a:r>
              <a:rPr lang="zh-CN" altLang="zh-CN" sz="3300" dirty="0"/>
              <a:t>查询，</a:t>
            </a:r>
            <a:r>
              <a:rPr lang="en-US" altLang="zh-CN" sz="3300" dirty="0"/>
              <a:t>TCP</a:t>
            </a:r>
            <a:r>
              <a:rPr lang="zh-CN" altLang="zh-CN" sz="3300" dirty="0"/>
              <a:t>链接信息</a:t>
            </a:r>
            <a:r>
              <a:rPr lang="zh-CN" altLang="zh-CN" sz="3300" dirty="0"/>
              <a:t>。</a:t>
            </a:r>
            <a:endParaRPr lang="en-US" altLang="zh-CN" sz="3300" dirty="0"/>
          </a:p>
          <a:p>
            <a:pPr marL="0" indent="457200">
              <a:buNone/>
            </a:pPr>
            <a:r>
              <a:rPr lang="zh-CN" altLang="zh-CN" sz="3300" dirty="0"/>
              <a:t>安装</a:t>
            </a:r>
            <a:r>
              <a:rPr lang="en-US" altLang="zh-CN" sz="3300" dirty="0" err="1"/>
              <a:t>httpwatch</a:t>
            </a:r>
            <a:r>
              <a:rPr lang="zh-CN" altLang="zh-CN" sz="3300" dirty="0"/>
              <a:t>，在</a:t>
            </a:r>
            <a:r>
              <a:rPr lang="en-US" altLang="zh-CN" sz="3300" dirty="0"/>
              <a:t>IE</a:t>
            </a:r>
            <a:r>
              <a:rPr lang="zh-CN" altLang="zh-CN" sz="3300" dirty="0"/>
              <a:t>浏览器中访问网页，选择“查看”</a:t>
            </a:r>
            <a:r>
              <a:rPr lang="en-US" altLang="zh-CN" sz="3300" dirty="0">
                <a:sym typeface="Wingdings 3"/>
              </a:rPr>
              <a:t></a:t>
            </a:r>
            <a:r>
              <a:rPr lang="zh-CN" altLang="zh-CN" sz="3300" dirty="0"/>
              <a:t>“浏览器栏”</a:t>
            </a:r>
            <a:r>
              <a:rPr lang="en-US" altLang="zh-CN" sz="3300" dirty="0">
                <a:sym typeface="Wingdings 3"/>
              </a:rPr>
              <a:t></a:t>
            </a:r>
            <a:r>
              <a:rPr lang="en-US" altLang="zh-CN" sz="3300" dirty="0" err="1"/>
              <a:t>httpwatch</a:t>
            </a:r>
            <a:r>
              <a:rPr lang="zh-CN" altLang="zh-CN" sz="3300" dirty="0"/>
              <a:t>菜单选项，输入要访问的网址</a:t>
            </a:r>
            <a:r>
              <a:rPr lang="en-US" altLang="zh-CN" sz="3300" dirty="0"/>
              <a:t>www.blogjava.net</a:t>
            </a:r>
            <a:r>
              <a:rPr lang="zh-CN" altLang="zh-CN" sz="3300" dirty="0"/>
              <a:t>，点击“</a:t>
            </a:r>
            <a:r>
              <a:rPr lang="en-US" altLang="zh-CN" sz="3300" dirty="0"/>
              <a:t>report</a:t>
            </a:r>
            <a:r>
              <a:rPr lang="zh-CN" altLang="zh-CN" sz="3300" dirty="0"/>
              <a:t>”即可监控网站抓包情况。</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657734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9218" name="Picture 2" descr="httpwat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14400"/>
            <a:ext cx="7620000" cy="468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200400" y="5867400"/>
            <a:ext cx="2084962" cy="461665"/>
          </a:xfrm>
          <a:prstGeom prst="rect">
            <a:avLst/>
          </a:prstGeom>
          <a:noFill/>
        </p:spPr>
        <p:txBody>
          <a:bodyPr wrap="square" rtlCol="0">
            <a:spAutoFit/>
          </a:bodyPr>
          <a:lstStyle/>
          <a:p>
            <a:r>
              <a:rPr lang="en-US" altLang="zh-CN" sz="2400" dirty="0" err="1" smtClean="0">
                <a:solidFill>
                  <a:srgbClr val="FF0000"/>
                </a:solidFill>
              </a:rPr>
              <a:t>httpwatch</a:t>
            </a:r>
            <a:endParaRPr lang="zh-CN" altLang="en-US" sz="2400" dirty="0">
              <a:solidFill>
                <a:srgbClr val="FF0000"/>
              </a:solidFill>
            </a:endParaRPr>
          </a:p>
        </p:txBody>
      </p:sp>
    </p:spTree>
    <p:extLst>
      <p:ext uri="{BB962C8B-B14F-4D97-AF65-F5344CB8AC3E}">
        <p14:creationId xmlns:p14="http://schemas.microsoft.com/office/powerpoint/2010/main" val="33845251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8.2.1  </a:t>
            </a:r>
            <a:r>
              <a:rPr lang="zh-CN" altLang="en-US" dirty="0" smtClean="0"/>
              <a:t>选择发布方式</a:t>
            </a:r>
            <a:endParaRPr lang="en-US" altLang="zh-CN" dirty="0" smtClean="0"/>
          </a:p>
          <a:p>
            <a:r>
              <a:rPr lang="en-US" altLang="zh-CN" dirty="0" smtClean="0"/>
              <a:t>1.</a:t>
            </a:r>
            <a:r>
              <a:rPr lang="zh-CN" altLang="zh-CN" dirty="0"/>
              <a:t>购买独立的</a:t>
            </a:r>
            <a:r>
              <a:rPr lang="en-US" altLang="zh-CN" dirty="0"/>
              <a:t>Web</a:t>
            </a:r>
            <a:r>
              <a:rPr lang="zh-CN" altLang="zh-CN" dirty="0" smtClean="0"/>
              <a:t>服务器</a:t>
            </a:r>
            <a:endParaRPr lang="en-US" altLang="zh-CN" dirty="0" smtClean="0"/>
          </a:p>
          <a:p>
            <a:pPr marL="0" indent="457200">
              <a:buNone/>
            </a:pPr>
            <a:r>
              <a:rPr lang="zh-CN" altLang="zh-CN" sz="2800" dirty="0"/>
              <a:t>如果一些大型企业有足够的经济和技术实力，可以选择购买服务器。这种方式的好处是可以自主管理服务器。但是安装、维护、建立与互联网的链接等工作需要耗费大量的人力和财力。在这种情况下，网站的发布实际就是把本地站点完整的部署在该服务器上。</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31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en-US" dirty="0" smtClean="0"/>
              <a:t>网站测试</a:t>
            </a:r>
            <a:endParaRPr lang="zh-CN" altLang="en-US" dirty="0"/>
          </a:p>
        </p:txBody>
      </p:sp>
      <p:sp>
        <p:nvSpPr>
          <p:cNvPr id="3" name="内容占位符 2"/>
          <p:cNvSpPr>
            <a:spLocks noGrp="1"/>
          </p:cNvSpPr>
          <p:nvPr>
            <p:ph idx="1"/>
          </p:nvPr>
        </p:nvSpPr>
        <p:spPr/>
        <p:txBody>
          <a:bodyPr/>
          <a:lstStyle/>
          <a:p>
            <a:r>
              <a:rPr lang="en-US" altLang="zh-CN" dirty="0" smtClean="0"/>
              <a:t>8.1.1  </a:t>
            </a:r>
            <a:r>
              <a:rPr lang="zh-CN" altLang="en-US" dirty="0" smtClean="0"/>
              <a:t>网站测试流程</a:t>
            </a:r>
            <a:endParaRPr lang="en-US" altLang="zh-CN" dirty="0" smtClean="0"/>
          </a:p>
          <a:p>
            <a:pPr marL="0" indent="0">
              <a:buNone/>
            </a:pPr>
            <a:r>
              <a:rPr lang="zh-CN" altLang="zh-CN" dirty="0"/>
              <a:t>网站在发布之前，必须经过全面的测试</a:t>
            </a:r>
            <a:r>
              <a:rPr lang="zh-CN" altLang="zh-CN" dirty="0" smtClean="0"/>
              <a:t>。一般</a:t>
            </a:r>
            <a:r>
              <a:rPr lang="zh-CN" altLang="zh-CN" dirty="0"/>
              <a:t>需要经过以下</a:t>
            </a:r>
            <a:r>
              <a:rPr lang="en-US" altLang="zh-CN" dirty="0"/>
              <a:t>3</a:t>
            </a:r>
            <a:r>
              <a:rPr lang="zh-CN" altLang="zh-CN" dirty="0"/>
              <a:t>步测试：</a:t>
            </a:r>
            <a:endParaRPr lang="en-US" altLang="zh-CN" dirty="0" smtClean="0"/>
          </a:p>
          <a:p>
            <a:r>
              <a:rPr lang="en-US" altLang="zh-CN" dirty="0" smtClean="0"/>
              <a:t>1</a:t>
            </a:r>
            <a:r>
              <a:rPr lang="zh-CN" altLang="en-US" dirty="0" smtClean="0"/>
              <a:t>．本地站点测试</a:t>
            </a:r>
            <a:endParaRPr lang="en-US" altLang="zh-CN" dirty="0" smtClean="0"/>
          </a:p>
          <a:p>
            <a:pPr marL="457200" lvl="1" indent="457200">
              <a:buNone/>
            </a:pPr>
            <a:r>
              <a:rPr lang="zh-CN" altLang="zh-CN" dirty="0"/>
              <a:t>这部分测试一般由网站的开发人员完成，主要从功能、兼容性、接口、性能、安全性这几方面进行测试。这部分测试是最基本的，也是发现问题的主要途径</a:t>
            </a:r>
            <a:r>
              <a:rPr lang="zh-CN" altLang="zh-CN"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951320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8.2.1  </a:t>
            </a:r>
            <a:r>
              <a:rPr lang="zh-CN" altLang="en-US" dirty="0" smtClean="0"/>
              <a:t>选择发布方式</a:t>
            </a:r>
            <a:endParaRPr lang="en-US" altLang="zh-CN" dirty="0" smtClean="0"/>
          </a:p>
          <a:p>
            <a:r>
              <a:rPr lang="en-US" altLang="zh-CN" dirty="0" smtClean="0"/>
              <a:t>2.</a:t>
            </a:r>
            <a:r>
              <a:rPr lang="zh-CN" altLang="zh-CN" dirty="0"/>
              <a:t>使用</a:t>
            </a:r>
            <a:r>
              <a:rPr lang="en-US" altLang="zh-CN" dirty="0"/>
              <a:t>ISP</a:t>
            </a:r>
            <a:r>
              <a:rPr lang="zh-CN" altLang="zh-CN" dirty="0"/>
              <a:t>提供的</a:t>
            </a:r>
            <a:r>
              <a:rPr lang="zh-CN" altLang="zh-CN" dirty="0" smtClean="0"/>
              <a:t>服务器</a:t>
            </a:r>
            <a:endParaRPr lang="en-US" altLang="zh-CN" dirty="0" smtClean="0"/>
          </a:p>
          <a:p>
            <a:pPr marL="0" indent="457200">
              <a:buNone/>
            </a:pPr>
            <a:r>
              <a:rPr lang="zh-CN" altLang="zh-CN" sz="2800" dirty="0"/>
              <a:t>对于中小企业或有一定经济实力的个人，可以租用</a:t>
            </a:r>
            <a:r>
              <a:rPr lang="en-US" altLang="zh-CN" sz="2800" dirty="0"/>
              <a:t>ISP</a:t>
            </a:r>
            <a:r>
              <a:rPr lang="zh-CN" altLang="zh-CN" sz="2800" dirty="0"/>
              <a:t>或专业公司提供的一些比较经济的服务器，主要包括虚拟主机、服务器托管、租用服务器、自助建站等。使用这种方式需要支付一定的费用，但相对低廉，不需要投入太多，不需要自己维护服务器。在这种方式下，网站的发布实际就是把本地站点上传到申请的服务器空间上。</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207050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8.2.1  </a:t>
            </a:r>
            <a:r>
              <a:rPr lang="zh-CN" altLang="en-US" dirty="0" smtClean="0"/>
              <a:t>选择发布方式</a:t>
            </a:r>
            <a:endParaRPr lang="en-US" altLang="zh-CN" dirty="0" smtClean="0"/>
          </a:p>
          <a:p>
            <a:r>
              <a:rPr lang="en-US" altLang="zh-CN" dirty="0" smtClean="0"/>
              <a:t>3.</a:t>
            </a:r>
            <a:r>
              <a:rPr lang="zh-CN" altLang="zh-CN" dirty="0"/>
              <a:t>申请网站</a:t>
            </a:r>
            <a:r>
              <a:rPr lang="zh-CN" altLang="zh-CN" dirty="0" smtClean="0"/>
              <a:t>空间</a:t>
            </a:r>
            <a:endParaRPr lang="en-US" altLang="zh-CN" dirty="0" smtClean="0"/>
          </a:p>
          <a:p>
            <a:pPr marL="0" indent="457200">
              <a:buNone/>
            </a:pPr>
            <a:r>
              <a:rPr lang="zh-CN" altLang="zh-CN" sz="2800" dirty="0"/>
              <a:t>对于一些网页设计的初学者和建立个人网站的用户来说，建议选择申请网站空间。现在很多网站提供空间申请的功能，有些空间还不需要费用。在这种方式下，网站的发布实际就是把本地站点上传到申请的空间中。</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6445962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8.2.2 </a:t>
            </a:r>
            <a:r>
              <a:rPr lang="zh-CN" altLang="zh-CN" dirty="0" smtClean="0"/>
              <a:t>申请</a:t>
            </a:r>
            <a:r>
              <a:rPr lang="zh-CN" altLang="zh-CN" dirty="0"/>
              <a:t>域名</a:t>
            </a:r>
            <a:endParaRPr lang="en-US" altLang="zh-CN" dirty="0" smtClean="0"/>
          </a:p>
          <a:p>
            <a:pPr marL="0" indent="457200">
              <a:buNone/>
            </a:pPr>
            <a:r>
              <a:rPr lang="zh-CN" altLang="zh-CN" sz="3000" dirty="0"/>
              <a:t>网站要发布，需要将本地站点部署到处于互联网中某台或某一组</a:t>
            </a:r>
            <a:r>
              <a:rPr lang="en-US" altLang="zh-CN" sz="3000" dirty="0"/>
              <a:t>Web</a:t>
            </a:r>
            <a:r>
              <a:rPr lang="zh-CN" altLang="zh-CN" sz="3000" dirty="0"/>
              <a:t>服务器上，这些服务器在互联网中的唯一标识就是</a:t>
            </a:r>
            <a:r>
              <a:rPr lang="en-US" altLang="zh-CN" sz="3000" dirty="0"/>
              <a:t>IP</a:t>
            </a:r>
            <a:r>
              <a:rPr lang="zh-CN" altLang="zh-CN" sz="3000" dirty="0"/>
              <a:t>地址，难以记忆和推广，需要给网站申请一个域名。</a:t>
            </a:r>
          </a:p>
          <a:p>
            <a:pPr marL="0" indent="457200">
              <a:buNone/>
            </a:pPr>
            <a:r>
              <a:rPr lang="zh-CN" altLang="zh-CN" sz="3000" dirty="0"/>
              <a:t>域名是独一无二的，一般采用先到先得的申请方法，且具有唯一性。所以，在申请注册之前先到中国互联网络信息中心（</a:t>
            </a:r>
            <a:r>
              <a:rPr lang="en-US" altLang="zh-CN" sz="3000" dirty="0"/>
              <a:t>http://www.cnnic.cn</a:t>
            </a:r>
            <a:r>
              <a:rPr lang="zh-CN" altLang="zh-CN" sz="3000" dirty="0"/>
              <a:t>）进行查询，如果想使用的域名已被注册，就无法使用，只能该换注册其他域名。</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069913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a:xfrm>
            <a:off x="381000" y="1371600"/>
            <a:ext cx="8534400" cy="4724400"/>
          </a:xfrm>
        </p:spPr>
        <p:txBody>
          <a:bodyPr>
            <a:normAutofit fontScale="85000" lnSpcReduction="10000"/>
          </a:bodyPr>
          <a:lstStyle/>
          <a:p>
            <a:r>
              <a:rPr lang="en-US" altLang="zh-CN" dirty="0" smtClean="0"/>
              <a:t>8.2.2 </a:t>
            </a:r>
            <a:r>
              <a:rPr lang="zh-CN" altLang="zh-CN" dirty="0" smtClean="0"/>
              <a:t>申请域名</a:t>
            </a:r>
            <a:endParaRPr lang="en-US" altLang="zh-CN" dirty="0" smtClean="0"/>
          </a:p>
          <a:p>
            <a:r>
              <a:rPr lang="zh-CN" altLang="zh-CN" dirty="0"/>
              <a:t>以下是几个提供域名注册服务的机构：</a:t>
            </a:r>
          </a:p>
          <a:p>
            <a:pPr marL="0" lvl="0" indent="0">
              <a:buNone/>
            </a:pPr>
            <a:r>
              <a:rPr lang="zh-CN" altLang="zh-CN" sz="3300" dirty="0"/>
              <a:t>成都飞数科技有限公司：</a:t>
            </a:r>
            <a:r>
              <a:rPr lang="en-US" altLang="zh-CN" sz="3300" dirty="0">
                <a:hlinkClick r:id="rId2"/>
              </a:rPr>
              <a:t>http://www.sudu.cn/</a:t>
            </a:r>
            <a:endParaRPr lang="zh-CN" altLang="zh-CN" sz="3300" dirty="0"/>
          </a:p>
          <a:p>
            <a:pPr marL="0" lvl="0" indent="0">
              <a:buNone/>
            </a:pPr>
            <a:r>
              <a:rPr lang="zh-CN" altLang="zh-CN" sz="3300" dirty="0"/>
              <a:t>北京新网互联科技有限公司：</a:t>
            </a:r>
            <a:r>
              <a:rPr lang="en-US" altLang="zh-CN" sz="3300" dirty="0">
                <a:hlinkClick r:id="rId3"/>
              </a:rPr>
              <a:t>http://www.dns.com.cn/</a:t>
            </a:r>
            <a:endParaRPr lang="zh-CN" altLang="zh-CN" sz="3300" dirty="0"/>
          </a:p>
          <a:p>
            <a:pPr marL="0" lvl="0" indent="0">
              <a:buNone/>
            </a:pPr>
            <a:r>
              <a:rPr lang="zh-CN" altLang="zh-CN" sz="3300" dirty="0"/>
              <a:t>成都西维数码科技有限公司：</a:t>
            </a:r>
            <a:r>
              <a:rPr lang="en-US" altLang="zh-CN" sz="3300" dirty="0">
                <a:hlinkClick r:id="rId4"/>
              </a:rPr>
              <a:t>http://www.west.cn</a:t>
            </a:r>
            <a:endParaRPr lang="zh-CN" altLang="zh-CN" sz="3300" dirty="0"/>
          </a:p>
          <a:p>
            <a:pPr marL="0" indent="0">
              <a:buNone/>
            </a:pPr>
            <a:r>
              <a:rPr lang="zh-CN" altLang="zh-CN" sz="3300" dirty="0"/>
              <a:t>现在，很多网站提供域名申请的功能，如：</a:t>
            </a:r>
          </a:p>
          <a:p>
            <a:pPr marL="0" lvl="0" indent="0">
              <a:buNone/>
            </a:pPr>
            <a:r>
              <a:rPr lang="zh-CN" altLang="zh-CN" sz="3300" dirty="0"/>
              <a:t>主机屋：</a:t>
            </a:r>
            <a:r>
              <a:rPr lang="en-US" altLang="zh-CN" sz="3300" dirty="0">
                <a:hlinkClick r:id="rId5"/>
              </a:rPr>
              <a:t>http://www.zhujiwu.com</a:t>
            </a:r>
            <a:endParaRPr lang="zh-CN" altLang="zh-CN" sz="3300" dirty="0"/>
          </a:p>
          <a:p>
            <a:pPr marL="0" lvl="0" indent="0">
              <a:buNone/>
            </a:pPr>
            <a:r>
              <a:rPr lang="zh-CN" altLang="zh-CN" sz="3300" dirty="0"/>
              <a:t>凡科网：</a:t>
            </a:r>
            <a:r>
              <a:rPr lang="en-US" altLang="zh-CN" sz="3300" dirty="0">
                <a:hlinkClick r:id="rId6"/>
              </a:rPr>
              <a:t>http://jz.faisco.com</a:t>
            </a:r>
            <a:endParaRPr lang="zh-CN" altLang="zh-CN" sz="3300" dirty="0"/>
          </a:p>
          <a:p>
            <a:pPr marL="0" indent="0">
              <a:buNone/>
            </a:pPr>
            <a:r>
              <a:rPr lang="zh-CN" altLang="zh-CN" sz="3300" dirty="0"/>
              <a:t>注册时，按照操作步骤进行操作即可。</a:t>
            </a:r>
          </a:p>
          <a:p>
            <a:pPr marL="0" indent="0">
              <a:buNone/>
            </a:pPr>
            <a:endParaRPr lang="en-US" altLang="zh-CN" sz="3300"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834336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8.2.3 </a:t>
            </a:r>
            <a:r>
              <a:rPr lang="zh-CN" altLang="zh-CN" dirty="0" smtClean="0"/>
              <a:t>申请</a:t>
            </a:r>
            <a:r>
              <a:rPr lang="zh-CN" altLang="zh-CN" dirty="0"/>
              <a:t>网站</a:t>
            </a:r>
            <a:r>
              <a:rPr lang="zh-CN" altLang="zh-CN" dirty="0" smtClean="0"/>
              <a:t>空间</a:t>
            </a:r>
            <a:endParaRPr lang="en-US" altLang="zh-CN" dirty="0" smtClean="0"/>
          </a:p>
          <a:p>
            <a:pPr marL="0" indent="457200">
              <a:buNone/>
            </a:pPr>
            <a:r>
              <a:rPr lang="zh-CN" altLang="zh-CN" sz="3000" dirty="0"/>
              <a:t>对于经济条件有限的用户而言，可以选择使用一些网站提供的空间。这种方式获得的网站空间一般对申请者有许多附加条件和限制，如有些空间需要支付一定的费用才可以使用，有些只支持</a:t>
            </a:r>
            <a:r>
              <a:rPr lang="en-US" altLang="zh-CN" sz="3000" dirty="0"/>
              <a:t>ASP</a:t>
            </a:r>
            <a:r>
              <a:rPr lang="zh-CN" altLang="zh-CN" sz="3000" dirty="0"/>
              <a:t>、</a:t>
            </a:r>
            <a:r>
              <a:rPr lang="en-US" altLang="zh-CN" sz="3000" dirty="0"/>
              <a:t>PHP</a:t>
            </a:r>
            <a:r>
              <a:rPr lang="zh-CN" altLang="zh-CN" sz="3000" dirty="0"/>
              <a:t>，有些对单个文件的大小有限制，有些空间必须不断地激活，所以申请这种空间时应该了解清楚之后再申请。个人用户和网页设计的初学者可以申请免费的</a:t>
            </a:r>
            <a:r>
              <a:rPr lang="zh-CN" altLang="zh-CN" sz="3000" dirty="0"/>
              <a:t>空间</a:t>
            </a:r>
            <a:r>
              <a:rPr lang="zh-CN" altLang="en-US" sz="3000" dirty="0"/>
              <a:t>。</a:t>
            </a:r>
            <a:endParaRPr lang="en-US" altLang="zh-CN" sz="3000" dirty="0"/>
          </a:p>
          <a:p>
            <a:pPr marL="0" indent="457200">
              <a:buNone/>
            </a:pPr>
            <a:r>
              <a:rPr lang="zh-CN" altLang="zh-CN" sz="3000" dirty="0"/>
              <a:t>访问“主机屋”免费空间</a:t>
            </a:r>
            <a:r>
              <a:rPr lang="zh-CN" altLang="zh-CN" sz="3000" dirty="0"/>
              <a:t>，点击</a:t>
            </a:r>
            <a:r>
              <a:rPr lang="zh-CN" altLang="zh-CN" sz="3000" dirty="0"/>
              <a:t>“注册新账户”进入注册页面，输入注册信息，绑定手机获得免费空间和域名</a:t>
            </a:r>
            <a:r>
              <a:rPr lang="zh-CN" altLang="zh-CN" sz="3000" dirty="0"/>
              <a:t>，进入“控制面板” 设置</a:t>
            </a:r>
            <a:r>
              <a:rPr lang="en-US" altLang="zh-CN" sz="3000" dirty="0"/>
              <a:t>FTP</a:t>
            </a:r>
            <a:r>
              <a:rPr lang="zh-CN" altLang="zh-CN" sz="3000" dirty="0"/>
              <a:t>访问密码。</a:t>
            </a:r>
          </a:p>
          <a:p>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7933175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45</a:t>
            </a:fld>
            <a:endParaRPr lang="en-US" altLang="zh-CN"/>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10242" name="Picture 2" descr="主机屋首页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95400"/>
            <a:ext cx="6829425" cy="463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200400" y="5867400"/>
            <a:ext cx="2084962" cy="461665"/>
          </a:xfrm>
          <a:prstGeom prst="rect">
            <a:avLst/>
          </a:prstGeom>
          <a:noFill/>
        </p:spPr>
        <p:txBody>
          <a:bodyPr wrap="square" rtlCol="0">
            <a:spAutoFit/>
          </a:bodyPr>
          <a:lstStyle/>
          <a:p>
            <a:r>
              <a:rPr lang="zh-CN" altLang="en-US" sz="2400" dirty="0" smtClean="0">
                <a:solidFill>
                  <a:srgbClr val="FF0000"/>
                </a:solidFill>
              </a:rPr>
              <a:t>主机屋首页</a:t>
            </a:r>
            <a:endParaRPr lang="zh-CN" altLang="en-US" sz="2400" dirty="0">
              <a:solidFill>
                <a:srgbClr val="FF0000"/>
              </a:solidFill>
            </a:endParaRPr>
          </a:p>
        </p:txBody>
      </p:sp>
    </p:spTree>
    <p:extLst>
      <p:ext uri="{BB962C8B-B14F-4D97-AF65-F5344CB8AC3E}">
        <p14:creationId xmlns:p14="http://schemas.microsoft.com/office/powerpoint/2010/main" val="22458582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a:xfrm>
            <a:off x="381000" y="1371600"/>
            <a:ext cx="7924800" cy="4419600"/>
          </a:xfrm>
        </p:spPr>
        <p:txBody>
          <a:bodyPr/>
          <a:lstStyle/>
          <a:p>
            <a:endParaRPr lang="zh-CN" altLang="en-US" dirty="0"/>
          </a:p>
        </p:txBody>
      </p:sp>
      <p:pic>
        <p:nvPicPr>
          <p:cNvPr id="11266" name="Picture 2" descr="网站空间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6781" y="990600"/>
            <a:ext cx="6172200" cy="173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ftp信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317773"/>
            <a:ext cx="6172200" cy="210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200400" y="5867400"/>
            <a:ext cx="2084962" cy="461665"/>
          </a:xfrm>
          <a:prstGeom prst="rect">
            <a:avLst/>
          </a:prstGeom>
          <a:noFill/>
        </p:spPr>
        <p:txBody>
          <a:bodyPr wrap="square" rtlCol="0">
            <a:spAutoFit/>
          </a:bodyPr>
          <a:lstStyle/>
          <a:p>
            <a:r>
              <a:rPr lang="zh-CN" altLang="en-US" sz="2400" dirty="0" smtClean="0">
                <a:solidFill>
                  <a:srgbClr val="FF0000"/>
                </a:solidFill>
              </a:rPr>
              <a:t>上传</a:t>
            </a:r>
            <a:r>
              <a:rPr lang="en-US" altLang="zh-CN" sz="2400" dirty="0" smtClean="0">
                <a:solidFill>
                  <a:srgbClr val="FF0000"/>
                </a:solidFill>
              </a:rPr>
              <a:t>ftp</a:t>
            </a:r>
            <a:r>
              <a:rPr lang="zh-CN" altLang="en-US" sz="2400" dirty="0" smtClean="0">
                <a:solidFill>
                  <a:srgbClr val="FF0000"/>
                </a:solidFill>
              </a:rPr>
              <a:t>信息</a:t>
            </a:r>
            <a:endParaRPr lang="zh-CN" altLang="en-US" sz="2400" dirty="0">
              <a:solidFill>
                <a:srgbClr val="FF0000"/>
              </a:solidFill>
            </a:endParaRPr>
          </a:p>
        </p:txBody>
      </p:sp>
      <p:sp>
        <p:nvSpPr>
          <p:cNvPr id="10" name="TextBox 9"/>
          <p:cNvSpPr txBox="1"/>
          <p:nvPr/>
        </p:nvSpPr>
        <p:spPr>
          <a:xfrm>
            <a:off x="3195181" y="2760758"/>
            <a:ext cx="2084962" cy="461665"/>
          </a:xfrm>
          <a:prstGeom prst="rect">
            <a:avLst/>
          </a:prstGeom>
          <a:noFill/>
        </p:spPr>
        <p:txBody>
          <a:bodyPr wrap="square" rtlCol="0">
            <a:spAutoFit/>
          </a:bodyPr>
          <a:lstStyle/>
          <a:p>
            <a:r>
              <a:rPr lang="zh-CN" altLang="en-US" sz="2400" dirty="0" smtClean="0">
                <a:solidFill>
                  <a:srgbClr val="FF0000"/>
                </a:solidFill>
              </a:rPr>
              <a:t>网站空间信息</a:t>
            </a:r>
            <a:endParaRPr lang="zh-CN" altLang="en-US" sz="2400" dirty="0">
              <a:solidFill>
                <a:srgbClr val="FF0000"/>
              </a:solidFill>
            </a:endParaRPr>
          </a:p>
        </p:txBody>
      </p:sp>
    </p:spTree>
    <p:extLst>
      <p:ext uri="{BB962C8B-B14F-4D97-AF65-F5344CB8AC3E}">
        <p14:creationId xmlns:p14="http://schemas.microsoft.com/office/powerpoint/2010/main" val="35146979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pPr marL="0" indent="457200">
              <a:buNone/>
            </a:pPr>
            <a:r>
              <a:rPr lang="zh-CN" altLang="zh-CN" sz="2800" dirty="0"/>
              <a:t>对于申请了网站空间的用户，网站的上传方式有多种。可以使用</a:t>
            </a:r>
            <a:r>
              <a:rPr lang="en-US" altLang="zh-CN" sz="2800" dirty="0"/>
              <a:t>FTP</a:t>
            </a:r>
            <a:r>
              <a:rPr lang="zh-CN" altLang="zh-CN" sz="2800" dirty="0"/>
              <a:t>工具上传，利用</a:t>
            </a:r>
            <a:r>
              <a:rPr lang="en-US" altLang="zh-CN" sz="2800" dirty="0"/>
              <a:t>Web</a:t>
            </a:r>
            <a:r>
              <a:rPr lang="zh-CN" altLang="zh-CN" sz="2800" dirty="0"/>
              <a:t>页上传，通过</a:t>
            </a:r>
            <a:r>
              <a:rPr lang="en-US" altLang="zh-CN" sz="2800" dirty="0"/>
              <a:t>E-mail</a:t>
            </a:r>
            <a:r>
              <a:rPr lang="zh-CN" altLang="zh-CN" sz="2800" dirty="0"/>
              <a:t>上传，也可以使用网页编辑制作软件上传。其中，</a:t>
            </a:r>
            <a:r>
              <a:rPr lang="en-US" altLang="zh-CN" sz="2800" dirty="0"/>
              <a:t>FTP</a:t>
            </a:r>
            <a:r>
              <a:rPr lang="zh-CN" altLang="zh-CN" sz="2800" dirty="0"/>
              <a:t>上传是最常使用的方式，常见的</a:t>
            </a:r>
            <a:r>
              <a:rPr lang="en-US" altLang="zh-CN" sz="2800" dirty="0"/>
              <a:t>FTP</a:t>
            </a:r>
            <a:r>
              <a:rPr lang="zh-CN" altLang="zh-CN" sz="2800" dirty="0"/>
              <a:t>软件有</a:t>
            </a:r>
            <a:r>
              <a:rPr lang="en-US" altLang="zh-CN" sz="2800" dirty="0" err="1"/>
              <a:t>CuteFTP</a:t>
            </a:r>
            <a:r>
              <a:rPr lang="zh-CN" altLang="zh-CN" sz="2800" dirty="0"/>
              <a:t>、</a:t>
            </a:r>
            <a:r>
              <a:rPr lang="en-US" altLang="zh-CN" sz="2800" dirty="0" err="1"/>
              <a:t>LeapFTP</a:t>
            </a:r>
            <a:r>
              <a:rPr lang="zh-CN" altLang="zh-CN" sz="2800" dirty="0"/>
              <a:t>、</a:t>
            </a:r>
            <a:r>
              <a:rPr lang="en-US" altLang="zh-CN" sz="2800" dirty="0" err="1"/>
              <a:t>FlashFXP</a:t>
            </a:r>
            <a:r>
              <a:rPr lang="zh-CN" altLang="zh-CN" sz="2800" dirty="0"/>
              <a:t>等。</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514914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a:xfrm>
            <a:off x="228600" y="914400"/>
            <a:ext cx="7924800" cy="4724400"/>
          </a:xfrm>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r>
              <a:rPr lang="en-US" altLang="zh-CN" sz="2800" dirty="0"/>
              <a:t>1</a:t>
            </a:r>
            <a:r>
              <a:rPr lang="zh-CN" altLang="zh-CN" sz="2800" dirty="0"/>
              <a:t>、打开</a:t>
            </a:r>
            <a:r>
              <a:rPr lang="en-US" altLang="zh-CN" sz="2800" dirty="0" err="1"/>
              <a:t>FlashFXP</a:t>
            </a:r>
            <a:r>
              <a:rPr lang="zh-CN" altLang="zh-CN" sz="2800" dirty="0"/>
              <a:t>，在本地浏览窗口打开测试网页文件</a:t>
            </a:r>
            <a:r>
              <a:rPr lang="en-US" altLang="zh-CN" sz="2800" dirty="0"/>
              <a:t>index.html</a:t>
            </a:r>
            <a:r>
              <a:rPr lang="zh-CN" altLang="zh-CN" sz="2800" dirty="0"/>
              <a:t>所在目录，点击“闪电图标”→“快速链接”，或者直接按快捷键</a:t>
            </a:r>
            <a:r>
              <a:rPr lang="en-US" altLang="zh-CN" sz="2800" dirty="0"/>
              <a:t>F8</a:t>
            </a:r>
            <a:r>
              <a:rPr lang="zh-CN" altLang="zh-CN" dirty="0"/>
              <a: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2290" name="Picture 2" descr="ftp登陆界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743200"/>
            <a:ext cx="52197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705600" y="4478641"/>
            <a:ext cx="2084962" cy="461665"/>
          </a:xfrm>
          <a:prstGeom prst="rect">
            <a:avLst/>
          </a:prstGeom>
          <a:noFill/>
        </p:spPr>
        <p:txBody>
          <a:bodyPr wrap="square" rtlCol="0">
            <a:spAutoFit/>
          </a:bodyPr>
          <a:lstStyle/>
          <a:p>
            <a:r>
              <a:rPr lang="en-US" altLang="zh-CN" sz="2400" dirty="0" err="1" smtClean="0">
                <a:solidFill>
                  <a:srgbClr val="FF0000"/>
                </a:solidFill>
              </a:rPr>
              <a:t>flashfxp</a:t>
            </a:r>
            <a:endParaRPr lang="zh-CN" altLang="en-US" sz="2400" dirty="0">
              <a:solidFill>
                <a:srgbClr val="FF0000"/>
              </a:solidFill>
            </a:endParaRPr>
          </a:p>
        </p:txBody>
      </p:sp>
    </p:spTree>
    <p:extLst>
      <p:ext uri="{BB962C8B-B14F-4D97-AF65-F5344CB8AC3E}">
        <p14:creationId xmlns:p14="http://schemas.microsoft.com/office/powerpoint/2010/main" val="810175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r>
              <a:rPr lang="en-US" altLang="zh-CN" sz="2800" dirty="0"/>
              <a:t>2</a:t>
            </a:r>
            <a:r>
              <a:rPr lang="zh-CN" altLang="zh-CN" sz="2800" dirty="0"/>
              <a:t>、在“快速链接”对话框中，根据上一节中获得网站空间信息，正确填写自己申请的空间的</a:t>
            </a:r>
            <a:r>
              <a:rPr lang="en-US" altLang="zh-CN" sz="2800" dirty="0"/>
              <a:t>FTP</a:t>
            </a:r>
            <a:r>
              <a:rPr lang="zh-CN" altLang="zh-CN" sz="2800" dirty="0"/>
              <a:t>地址、</a:t>
            </a:r>
            <a:r>
              <a:rPr lang="en-US" altLang="zh-CN" sz="2800" dirty="0"/>
              <a:t>FTP</a:t>
            </a:r>
            <a:r>
              <a:rPr lang="zh-CN" altLang="zh-CN" sz="2800" dirty="0"/>
              <a:t>用户名和</a:t>
            </a:r>
            <a:r>
              <a:rPr lang="en-US" altLang="zh-CN" sz="2800" dirty="0"/>
              <a:t>FTP</a:t>
            </a:r>
            <a:r>
              <a:rPr lang="zh-CN" altLang="zh-CN" sz="2800" dirty="0"/>
              <a:t>密码。</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3314" name="Picture 2" descr="快速连接"/>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242965"/>
            <a:ext cx="421005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867400" y="4114800"/>
            <a:ext cx="2084962" cy="461665"/>
          </a:xfrm>
          <a:prstGeom prst="rect">
            <a:avLst/>
          </a:prstGeom>
          <a:noFill/>
        </p:spPr>
        <p:txBody>
          <a:bodyPr wrap="square" rtlCol="0">
            <a:spAutoFit/>
          </a:bodyPr>
          <a:lstStyle/>
          <a:p>
            <a:r>
              <a:rPr lang="zh-CN" altLang="en-US" sz="2400" dirty="0" smtClean="0">
                <a:solidFill>
                  <a:srgbClr val="FF0000"/>
                </a:solidFill>
              </a:rPr>
              <a:t>输入</a:t>
            </a:r>
            <a:r>
              <a:rPr lang="en-US" altLang="zh-CN" sz="2400" dirty="0" smtClean="0">
                <a:solidFill>
                  <a:srgbClr val="FF0000"/>
                </a:solidFill>
              </a:rPr>
              <a:t>ftp</a:t>
            </a:r>
            <a:r>
              <a:rPr lang="zh-CN" altLang="en-US" sz="2400" dirty="0" smtClean="0">
                <a:solidFill>
                  <a:srgbClr val="FF0000"/>
                </a:solidFill>
              </a:rPr>
              <a:t>信息</a:t>
            </a:r>
            <a:endParaRPr lang="zh-CN" altLang="en-US" sz="2400" dirty="0">
              <a:solidFill>
                <a:srgbClr val="FF0000"/>
              </a:solidFill>
            </a:endParaRPr>
          </a:p>
        </p:txBody>
      </p:sp>
    </p:spTree>
    <p:extLst>
      <p:ext uri="{BB962C8B-B14F-4D97-AF65-F5344CB8AC3E}">
        <p14:creationId xmlns:p14="http://schemas.microsoft.com/office/powerpoint/2010/main" val="81017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2</a:t>
            </a:r>
            <a:r>
              <a:rPr lang="zh-CN" altLang="en-US" dirty="0" smtClean="0"/>
              <a:t>．远程站点测试</a:t>
            </a:r>
            <a:endParaRPr lang="en-US" altLang="zh-CN" dirty="0"/>
          </a:p>
          <a:p>
            <a:pPr marL="457200" lvl="1" indent="457200">
              <a:buNone/>
            </a:pPr>
            <a:r>
              <a:rPr lang="zh-CN" altLang="zh-CN" dirty="0"/>
              <a:t>本地站点部署到远程服务器上之后，可以对部署在远程服务器还没有发布使用的网站进行全面测试。这部分测试是由网站开发人员之外的人参与，可以是用户，可以是专门的测试人员，也可以是第三方测试人员。这部分在模拟真实环境下进行，是推广使用前的最后一个关卡，只要通过了远程站点的测试，就可以使用网站了</a:t>
            </a:r>
            <a:r>
              <a:rPr lang="zh-CN" altLang="zh-CN" dirty="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879352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r>
              <a:rPr lang="en-US" altLang="zh-CN" sz="2800" dirty="0" smtClean="0"/>
              <a:t>3</a:t>
            </a:r>
            <a:r>
              <a:rPr lang="zh-CN" altLang="en-US" sz="2800" dirty="0" smtClean="0"/>
              <a:t>、</a:t>
            </a:r>
            <a:r>
              <a:rPr lang="zh-CN" altLang="zh-CN" sz="2800" dirty="0" smtClean="0"/>
              <a:t>点击</a:t>
            </a:r>
            <a:r>
              <a:rPr lang="zh-CN" altLang="zh-CN" sz="2800" dirty="0"/>
              <a:t>链接，成功后会看到以下三个文件夹</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4338" name="Picture 2" descr="连接成功界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551134"/>
            <a:ext cx="52197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248400" y="3505200"/>
            <a:ext cx="2084962" cy="461665"/>
          </a:xfrm>
          <a:prstGeom prst="rect">
            <a:avLst/>
          </a:prstGeom>
          <a:noFill/>
        </p:spPr>
        <p:txBody>
          <a:bodyPr wrap="square" rtlCol="0">
            <a:spAutoFit/>
          </a:bodyPr>
          <a:lstStyle/>
          <a:p>
            <a:r>
              <a:rPr lang="zh-CN" altLang="en-US" sz="2400" dirty="0" smtClean="0">
                <a:solidFill>
                  <a:srgbClr val="FF0000"/>
                </a:solidFill>
              </a:rPr>
              <a:t>连接</a:t>
            </a:r>
            <a:r>
              <a:rPr lang="en-US" altLang="zh-CN" sz="2400" dirty="0" smtClean="0">
                <a:solidFill>
                  <a:srgbClr val="FF0000"/>
                </a:solidFill>
              </a:rPr>
              <a:t>ftp</a:t>
            </a:r>
            <a:endParaRPr lang="zh-CN" altLang="en-US" sz="2400" dirty="0">
              <a:solidFill>
                <a:srgbClr val="FF0000"/>
              </a:solidFill>
            </a:endParaRPr>
          </a:p>
        </p:txBody>
      </p:sp>
    </p:spTree>
    <p:extLst>
      <p:ext uri="{BB962C8B-B14F-4D97-AF65-F5344CB8AC3E}">
        <p14:creationId xmlns:p14="http://schemas.microsoft.com/office/powerpoint/2010/main" val="31483602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r>
              <a:rPr lang="en-US" altLang="zh-CN" sz="2800" dirty="0"/>
              <a:t>4</a:t>
            </a:r>
            <a:r>
              <a:rPr lang="zh-CN" altLang="zh-CN" sz="2800" dirty="0"/>
              <a:t>、双击</a:t>
            </a:r>
            <a:r>
              <a:rPr lang="en-US" altLang="zh-CN" sz="2800" dirty="0"/>
              <a:t>web</a:t>
            </a:r>
            <a:r>
              <a:rPr lang="zh-CN" altLang="zh-CN" sz="2800" dirty="0"/>
              <a:t>目录，进入</a:t>
            </a:r>
            <a:r>
              <a:rPr lang="en-US" altLang="zh-CN" sz="2800" dirty="0"/>
              <a:t>web</a:t>
            </a:r>
            <a:r>
              <a:rPr lang="zh-CN" altLang="zh-CN" sz="2800" dirty="0"/>
              <a:t>目录下，会看到一个</a:t>
            </a:r>
            <a:r>
              <a:rPr lang="en-US" altLang="zh-CN" sz="2800" dirty="0"/>
              <a:t>index.htm </a:t>
            </a:r>
            <a:r>
              <a:rPr lang="zh-CN" altLang="zh-CN" sz="2800" dirty="0"/>
              <a:t>网页文件，这是开通空间提示成功的文件，不属于你网站内容，右键鼠标删除即可，删除以后在</a:t>
            </a:r>
            <a:r>
              <a:rPr lang="en-US" altLang="zh-CN" sz="2800" dirty="0" err="1"/>
              <a:t>FlashFXP</a:t>
            </a:r>
            <a:r>
              <a:rPr lang="zh-CN" altLang="zh-CN" sz="2800" dirty="0"/>
              <a:t>左侧找到自己网站内容所在的本地路径，选中需要上传的网站内容，右键传送即可，或者直接把选中的网站文件用鼠标拖到右侧</a:t>
            </a:r>
            <a:r>
              <a:rPr lang="en-US" altLang="zh-CN" sz="2800" dirty="0"/>
              <a:t>web</a:t>
            </a:r>
            <a:r>
              <a:rPr lang="zh-CN" altLang="zh-CN" sz="2800" dirty="0"/>
              <a:t>目录</a:t>
            </a:r>
            <a:r>
              <a:rPr lang="zh-CN" altLang="zh-CN" sz="2800" dirty="0" smtClean="0"/>
              <a:t>下</a:t>
            </a:r>
            <a:r>
              <a:rPr lang="zh-CN" altLang="en-US" sz="2800" dirty="0" smtClean="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944138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内容占位符 5"/>
          <p:cNvSpPr>
            <a:spLocks noGrp="1"/>
          </p:cNvSpPr>
          <p:nvPr>
            <p:ph idx="1"/>
          </p:nvPr>
        </p:nvSpPr>
        <p:spPr/>
        <p:txBody>
          <a:bodyPr/>
          <a:lstStyle/>
          <a:p>
            <a:endParaRPr lang="zh-CN" altLang="en-US"/>
          </a:p>
        </p:txBody>
      </p:sp>
      <p:pic>
        <p:nvPicPr>
          <p:cNvPr id="15362" name="Picture 2" descr="上传测试页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1" y="1219200"/>
            <a:ext cx="611086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971800" y="5486400"/>
            <a:ext cx="2084962" cy="461665"/>
          </a:xfrm>
          <a:prstGeom prst="rect">
            <a:avLst/>
          </a:prstGeom>
          <a:noFill/>
        </p:spPr>
        <p:txBody>
          <a:bodyPr wrap="square" rtlCol="0">
            <a:spAutoFit/>
          </a:bodyPr>
          <a:lstStyle/>
          <a:p>
            <a:r>
              <a:rPr lang="zh-CN" altLang="en-US" sz="2400" dirty="0" smtClean="0">
                <a:solidFill>
                  <a:srgbClr val="FF0000"/>
                </a:solidFill>
              </a:rPr>
              <a:t>上传网页文件</a:t>
            </a:r>
            <a:endParaRPr lang="zh-CN" altLang="en-US" sz="2400" dirty="0">
              <a:solidFill>
                <a:srgbClr val="FF0000"/>
              </a:solidFill>
            </a:endParaRPr>
          </a:p>
        </p:txBody>
      </p:sp>
    </p:spTree>
    <p:extLst>
      <p:ext uri="{BB962C8B-B14F-4D97-AF65-F5344CB8AC3E}">
        <p14:creationId xmlns:p14="http://schemas.microsoft.com/office/powerpoint/2010/main" val="21949797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网站发布</a:t>
            </a:r>
            <a:endParaRPr lang="zh-CN" altLang="en-US" dirty="0"/>
          </a:p>
        </p:txBody>
      </p:sp>
      <p:sp>
        <p:nvSpPr>
          <p:cNvPr id="3" name="内容占位符 2"/>
          <p:cNvSpPr>
            <a:spLocks noGrp="1"/>
          </p:cNvSpPr>
          <p:nvPr>
            <p:ph idx="1"/>
          </p:nvPr>
        </p:nvSpPr>
        <p:spPr/>
        <p:txBody>
          <a:bodyPr>
            <a:normAutofit/>
          </a:bodyPr>
          <a:lstStyle/>
          <a:p>
            <a:r>
              <a:rPr lang="en-US" altLang="zh-CN" dirty="0" smtClean="0"/>
              <a:t>8.2.4 </a:t>
            </a:r>
            <a:r>
              <a:rPr lang="zh-CN" altLang="en-US" dirty="0"/>
              <a:t>上传</a:t>
            </a:r>
            <a:r>
              <a:rPr lang="zh-CN" altLang="zh-CN" dirty="0" smtClean="0"/>
              <a:t>网站</a:t>
            </a:r>
            <a:endParaRPr lang="en-US" altLang="zh-CN" dirty="0" smtClean="0"/>
          </a:p>
          <a:p>
            <a:r>
              <a:rPr lang="en-US" altLang="zh-CN" sz="2800" dirty="0"/>
              <a:t>5</a:t>
            </a:r>
            <a:r>
              <a:rPr lang="zh-CN" altLang="zh-CN" sz="2800" dirty="0"/>
              <a:t>、访问网站空间地址，测试网页上传</a:t>
            </a:r>
            <a:r>
              <a:rPr lang="zh-CN" altLang="zh-CN" sz="2800" dirty="0" smtClean="0"/>
              <a:t>成功</a:t>
            </a:r>
            <a:r>
              <a:rPr lang="zh-CN" altLang="en-US" sz="2800" dirty="0" smtClean="0"/>
              <a:t>。</a:t>
            </a:r>
            <a:endParaRPr lang="zh-CN" altLang="zh-CN"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6386" name="Picture 2" descr="测试网站空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514600"/>
            <a:ext cx="6096000" cy="3737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934200" y="4267200"/>
            <a:ext cx="2084962" cy="461665"/>
          </a:xfrm>
          <a:prstGeom prst="rect">
            <a:avLst/>
          </a:prstGeom>
          <a:noFill/>
        </p:spPr>
        <p:txBody>
          <a:bodyPr wrap="square" rtlCol="0">
            <a:spAutoFit/>
          </a:bodyPr>
          <a:lstStyle/>
          <a:p>
            <a:r>
              <a:rPr lang="zh-CN" altLang="en-US" sz="2400" dirty="0" smtClean="0">
                <a:solidFill>
                  <a:srgbClr val="FF0000"/>
                </a:solidFill>
              </a:rPr>
              <a:t>测试网站</a:t>
            </a:r>
            <a:endParaRPr lang="zh-CN" altLang="en-US" sz="2400" dirty="0">
              <a:solidFill>
                <a:srgbClr val="FF0000"/>
              </a:solidFill>
            </a:endParaRPr>
          </a:p>
        </p:txBody>
      </p:sp>
    </p:spTree>
    <p:extLst>
      <p:ext uri="{BB962C8B-B14F-4D97-AF65-F5344CB8AC3E}">
        <p14:creationId xmlns:p14="http://schemas.microsoft.com/office/powerpoint/2010/main" val="31440836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 </a:t>
            </a:r>
            <a:r>
              <a:rPr lang="zh-CN" altLang="en-US" dirty="0" smtClean="0"/>
              <a:t>网站宣传推广</a:t>
            </a:r>
            <a:endParaRPr lang="zh-CN" altLang="en-US" dirty="0"/>
          </a:p>
        </p:txBody>
      </p:sp>
      <p:sp>
        <p:nvSpPr>
          <p:cNvPr id="3" name="内容占位符 2"/>
          <p:cNvSpPr>
            <a:spLocks noGrp="1"/>
          </p:cNvSpPr>
          <p:nvPr>
            <p:ph idx="1"/>
          </p:nvPr>
        </p:nvSpPr>
        <p:spPr>
          <a:xfrm>
            <a:off x="381000" y="1371600"/>
            <a:ext cx="7924800" cy="5029200"/>
          </a:xfrm>
        </p:spPr>
        <p:txBody>
          <a:bodyPr>
            <a:normAutofit fontScale="77500" lnSpcReduction="20000"/>
          </a:bodyPr>
          <a:lstStyle/>
          <a:p>
            <a:r>
              <a:rPr lang="en-US" altLang="zh-CN" dirty="0" smtClean="0"/>
              <a:t>8.3.1</a:t>
            </a:r>
            <a:r>
              <a:rPr lang="zh-CN" altLang="zh-CN" dirty="0"/>
              <a:t>传统</a:t>
            </a:r>
            <a:r>
              <a:rPr lang="zh-CN" altLang="zh-CN" dirty="0" smtClean="0"/>
              <a:t>媒体</a:t>
            </a:r>
            <a:endParaRPr lang="en-US" altLang="zh-CN" dirty="0" smtClean="0"/>
          </a:p>
          <a:p>
            <a:pPr lvl="0"/>
            <a:r>
              <a:rPr lang="en-US" altLang="zh-CN" dirty="0" smtClean="0"/>
              <a:t>1</a:t>
            </a:r>
            <a:r>
              <a:rPr lang="zh-CN" altLang="zh-CN" dirty="0" smtClean="0"/>
              <a:t>、</a:t>
            </a:r>
            <a:r>
              <a:rPr lang="zh-CN" altLang="zh-CN" dirty="0"/>
              <a:t>发布广告</a:t>
            </a:r>
          </a:p>
          <a:p>
            <a:pPr marL="0" indent="457200">
              <a:buNone/>
            </a:pPr>
            <a:r>
              <a:rPr lang="zh-CN" altLang="zh-CN" dirty="0"/>
              <a:t>传统媒体发布广告可以通过报刊、杂志、广播、电视、灯箱广告等。在发布广告时，一定要明显给出网站的地址，必要时可以利用一些醒目的图片或比较流行的宣传语来吸引人。</a:t>
            </a:r>
          </a:p>
          <a:p>
            <a:pPr lvl="0"/>
            <a:r>
              <a:rPr lang="en-US" altLang="zh-CN" dirty="0" smtClean="0"/>
              <a:t>2</a:t>
            </a:r>
            <a:r>
              <a:rPr lang="zh-CN" altLang="en-US" dirty="0" smtClean="0"/>
              <a:t>、</a:t>
            </a:r>
            <a:r>
              <a:rPr lang="zh-CN" altLang="zh-CN" dirty="0" smtClean="0"/>
              <a:t>宣传</a:t>
            </a:r>
            <a:r>
              <a:rPr lang="zh-CN" altLang="zh-CN" dirty="0"/>
              <a:t>活动</a:t>
            </a:r>
          </a:p>
          <a:p>
            <a:pPr marL="0" indent="457200">
              <a:buNone/>
            </a:pPr>
            <a:r>
              <a:rPr lang="zh-CN" altLang="zh-CN" sz="3100" dirty="0"/>
              <a:t>宣传活动一般是新网站在创建初期常采用的一种方式。这种方式可以在一定范围内造成影响，对于参加活动的人来说印象比较深刻，可以发挥一传十十传百的作用</a:t>
            </a:r>
            <a:r>
              <a:rPr lang="zh-CN" altLang="zh-CN" sz="3100" dirty="0"/>
              <a:t>。</a:t>
            </a:r>
            <a:endParaRPr lang="en-US" altLang="zh-CN" sz="3100" dirty="0"/>
          </a:p>
          <a:p>
            <a:r>
              <a:rPr lang="en-US" altLang="zh-CN" dirty="0" smtClean="0"/>
              <a:t>3</a:t>
            </a:r>
            <a:r>
              <a:rPr lang="zh-CN" altLang="en-US" dirty="0" smtClean="0"/>
              <a:t>、</a:t>
            </a:r>
            <a:r>
              <a:rPr lang="zh-CN" altLang="zh-CN" dirty="0" smtClean="0"/>
              <a:t>印发</a:t>
            </a:r>
            <a:r>
              <a:rPr lang="zh-CN" altLang="zh-CN" dirty="0"/>
              <a:t>宣传品</a:t>
            </a:r>
          </a:p>
          <a:p>
            <a:pPr marL="0" indent="457200">
              <a:buNone/>
            </a:pPr>
            <a:r>
              <a:rPr lang="zh-CN" altLang="zh-CN" sz="3100" dirty="0"/>
              <a:t>宣传品比如名片、传单、宣传册等。这种形式看似简单，却非常有效，而且实施方便，群体覆盖面广</a:t>
            </a:r>
            <a:r>
              <a:rPr lang="zh-CN" altLang="zh-CN" sz="3100" dirty="0"/>
              <a:t>。</a:t>
            </a:r>
            <a:endParaRPr lang="zh-CN" altLang="zh-CN" sz="31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915553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 </a:t>
            </a:r>
            <a:r>
              <a:rPr lang="zh-CN" altLang="en-US" dirty="0" smtClean="0"/>
              <a:t>网站宣传推广</a:t>
            </a:r>
            <a:endParaRPr lang="zh-CN" altLang="en-US" dirty="0"/>
          </a:p>
        </p:txBody>
      </p:sp>
      <p:sp>
        <p:nvSpPr>
          <p:cNvPr id="3" name="内容占位符 2"/>
          <p:cNvSpPr>
            <a:spLocks noGrp="1"/>
          </p:cNvSpPr>
          <p:nvPr>
            <p:ph idx="1"/>
          </p:nvPr>
        </p:nvSpPr>
        <p:spPr/>
        <p:txBody>
          <a:bodyPr>
            <a:normAutofit fontScale="55000" lnSpcReduction="20000"/>
          </a:bodyPr>
          <a:lstStyle/>
          <a:p>
            <a:r>
              <a:rPr lang="en-US" altLang="zh-CN" dirty="0" smtClean="0"/>
              <a:t>8.3.2 </a:t>
            </a:r>
            <a:r>
              <a:rPr lang="zh-CN" altLang="zh-CN" dirty="0" smtClean="0"/>
              <a:t>网络媒体</a:t>
            </a:r>
            <a:endParaRPr lang="en-US" altLang="zh-CN" dirty="0" smtClean="0"/>
          </a:p>
          <a:p>
            <a:pPr lvl="0"/>
            <a:r>
              <a:rPr lang="en-US" altLang="zh-CN" dirty="0" smtClean="0"/>
              <a:t>1</a:t>
            </a:r>
            <a:r>
              <a:rPr lang="zh-CN" altLang="en-US" dirty="0" smtClean="0"/>
              <a:t>、</a:t>
            </a:r>
            <a:r>
              <a:rPr lang="zh-CN" altLang="zh-CN" dirty="0" smtClean="0"/>
              <a:t>搜索引擎</a:t>
            </a:r>
            <a:endParaRPr lang="zh-CN" altLang="zh-CN" dirty="0"/>
          </a:p>
          <a:p>
            <a:pPr marL="0" indent="457200">
              <a:buNone/>
            </a:pPr>
            <a:r>
              <a:rPr lang="zh-CN" altLang="zh-CN" sz="3600" dirty="0"/>
              <a:t>搜索引擎是广大用户寻找网站最主要的方法之一，这种方法需要注册搜索引擎，是一种最经典、最常用的宣传方法。常用的搜索引擎网站有百度、谷歌</a:t>
            </a:r>
            <a:r>
              <a:rPr lang="zh-CN" altLang="zh-CN" sz="3600" dirty="0"/>
              <a:t>。</a:t>
            </a:r>
            <a:endParaRPr lang="en-US" altLang="zh-CN" sz="3600" dirty="0"/>
          </a:p>
          <a:p>
            <a:r>
              <a:rPr lang="en-US" altLang="zh-CN" dirty="0" smtClean="0"/>
              <a:t>2</a:t>
            </a:r>
            <a:r>
              <a:rPr lang="zh-CN" altLang="en-US" dirty="0" smtClean="0"/>
              <a:t>、</a:t>
            </a:r>
            <a:r>
              <a:rPr lang="zh-CN" altLang="zh-CN" dirty="0" smtClean="0"/>
              <a:t>网站</a:t>
            </a:r>
            <a:r>
              <a:rPr lang="zh-CN" altLang="zh-CN" dirty="0"/>
              <a:t>链接</a:t>
            </a:r>
          </a:p>
          <a:p>
            <a:pPr marL="0" indent="457200">
              <a:buNone/>
            </a:pPr>
            <a:r>
              <a:rPr lang="zh-CN" altLang="zh-CN" sz="4000" dirty="0"/>
              <a:t>可以在其他有知名度的网站上或者是同类型的网站上交换链接，也称为友情链接。这种方式可以获得访问量，可以增加用户的浏览印象</a:t>
            </a:r>
            <a:r>
              <a:rPr lang="zh-CN" altLang="zh-CN" sz="4000" dirty="0"/>
              <a:t>。</a:t>
            </a:r>
            <a:endParaRPr lang="en-US" altLang="zh-CN" sz="4000" dirty="0"/>
          </a:p>
          <a:p>
            <a:r>
              <a:rPr lang="en-US" altLang="zh-CN" dirty="0" smtClean="0"/>
              <a:t>3</a:t>
            </a:r>
            <a:r>
              <a:rPr lang="zh-CN" altLang="en-US" dirty="0" smtClean="0"/>
              <a:t>、</a:t>
            </a:r>
            <a:r>
              <a:rPr lang="zh-CN" altLang="zh-CN" dirty="0" smtClean="0"/>
              <a:t>邮件</a:t>
            </a:r>
            <a:r>
              <a:rPr lang="zh-CN" altLang="zh-CN" dirty="0"/>
              <a:t>链接</a:t>
            </a:r>
          </a:p>
          <a:p>
            <a:pPr marL="0" indent="457200">
              <a:buNone/>
            </a:pPr>
            <a:r>
              <a:rPr lang="zh-CN" altLang="zh-CN" sz="4000" dirty="0"/>
              <a:t>利用电子邮件的用户群，成批发信，也是一种比较有效的宣传推广方式</a:t>
            </a:r>
            <a:r>
              <a:rPr lang="zh-CN" altLang="zh-CN" sz="4000" dirty="0"/>
              <a:t>。</a:t>
            </a:r>
            <a:endParaRPr lang="en-US" altLang="zh-CN" sz="4000" dirty="0"/>
          </a:p>
          <a:p>
            <a:r>
              <a:rPr lang="en-US" altLang="zh-CN" dirty="0" smtClean="0"/>
              <a:t>4</a:t>
            </a:r>
            <a:r>
              <a:rPr lang="zh-CN" altLang="en-US" dirty="0" smtClean="0"/>
              <a:t>、</a:t>
            </a:r>
            <a:r>
              <a:rPr lang="zh-CN" altLang="zh-CN" dirty="0" smtClean="0"/>
              <a:t>网络</a:t>
            </a:r>
            <a:r>
              <a:rPr lang="zh-CN" altLang="zh-CN" dirty="0"/>
              <a:t>广告</a:t>
            </a:r>
          </a:p>
          <a:p>
            <a:pPr marL="0" indent="457200">
              <a:buNone/>
            </a:pPr>
            <a:r>
              <a:rPr lang="zh-CN" altLang="zh-CN" sz="4000" dirty="0"/>
              <a:t>可以专门制作网络广告在一些网站上推广。这种方式一般需要支付一定的费用</a:t>
            </a:r>
            <a:r>
              <a:rPr lang="zh-CN" altLang="zh-CN" sz="4000" dirty="0"/>
              <a:t>。</a:t>
            </a:r>
            <a:endParaRPr lang="zh-CN" altLang="zh-CN" sz="4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5265142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a:t>
            </a:r>
            <a:r>
              <a:rPr lang="zh-CN" altLang="en-US" dirty="0" smtClean="0"/>
              <a:t>网站管理</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8.4.1</a:t>
            </a:r>
            <a:r>
              <a:rPr lang="zh-CN" altLang="zh-CN" dirty="0"/>
              <a:t>网站硬件</a:t>
            </a:r>
            <a:r>
              <a:rPr lang="zh-CN" altLang="zh-CN" dirty="0" smtClean="0"/>
              <a:t>设备管理</a:t>
            </a:r>
            <a:endParaRPr lang="en-US" altLang="zh-CN" dirty="0" smtClean="0"/>
          </a:p>
          <a:p>
            <a:pPr marL="0" indent="457200">
              <a:buNone/>
            </a:pPr>
            <a:r>
              <a:rPr lang="zh-CN" altLang="zh-CN" sz="2800" dirty="0"/>
              <a:t>网站的硬件设备是网站正常运行的第一道保障，只有正确的、规范的操作和使用、定期的维护和升级这些硬件设备才能保证网站的正常使用。正确规范的操作和使用硬件是网站硬件管理的关键，硬件的操作和使用要符合网络设备操作规范。一旦出现故障需要采用备用设备以保证网站正常运行，要进行快速及时合理的排查，将影响降到最低。另外，还需要定期的保养和维护这些硬件设备，比如，定期给服务器和电源设备除尘、除锈。当目前的硬件设备不能满足网站日益增长的需要，还需要对硬件设备进行升级。</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5979219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a:t>
            </a:r>
            <a:r>
              <a:rPr lang="zh-CN" altLang="en-US" dirty="0" smtClean="0"/>
              <a:t>网站管理</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8.4.2  </a:t>
            </a:r>
            <a:r>
              <a:rPr lang="zh-CN" altLang="zh-CN" dirty="0"/>
              <a:t>网站软件系统管理</a:t>
            </a:r>
          </a:p>
          <a:p>
            <a:pPr marL="0" indent="457200">
              <a:buNone/>
            </a:pPr>
            <a:r>
              <a:rPr lang="zh-CN" altLang="zh-CN" sz="2800" dirty="0"/>
              <a:t>网站软件系统的管理和维护主要包括操作系统、网站系统和数据库系统的管理和维护。操作系统是所有软件系统运行的基础，在维护和管理过程中，管理员需要实时跟踪和更新升级包，安装最新的补丁包将安全漏洞补上。网站系统管理和维护要保证系统文件是最新的，没有问题的版本，保证系统数据安全，并做好必要的备份，另外还需做好网站系统的配置管理。数据库系统管理和维护的一个非常重要的工作就是做好数据库备份，网站系统中的数据是系统非常重要的资源，是用户的重要信息，需要做好整理和备份工作，即使出现故障也能恢复这些数据。</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003376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a:t>
            </a:r>
            <a:r>
              <a:rPr lang="zh-CN" altLang="en-US" dirty="0" smtClean="0"/>
              <a:t>网站管理</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8.4.3  </a:t>
            </a:r>
            <a:r>
              <a:rPr lang="zh-CN" altLang="zh-CN" dirty="0"/>
              <a:t>网站内容管理和优化</a:t>
            </a:r>
          </a:p>
          <a:p>
            <a:pPr lvl="0"/>
            <a:r>
              <a:rPr lang="en-US" altLang="zh-CN" dirty="0" smtClean="0"/>
              <a:t>1</a:t>
            </a:r>
            <a:r>
              <a:rPr lang="zh-CN" altLang="en-US" dirty="0" smtClean="0"/>
              <a:t>、</a:t>
            </a:r>
            <a:r>
              <a:rPr lang="zh-CN" altLang="zh-CN" dirty="0" smtClean="0"/>
              <a:t>网站</a:t>
            </a:r>
            <a:r>
              <a:rPr lang="zh-CN" altLang="zh-CN" dirty="0"/>
              <a:t>页面内容更新</a:t>
            </a:r>
          </a:p>
          <a:p>
            <a:pPr marL="0" indent="457200">
              <a:buNone/>
            </a:pPr>
            <a:r>
              <a:rPr lang="zh-CN" altLang="zh-CN" sz="2900" dirty="0"/>
              <a:t>随着用户的需求，需要对网站的内容不断更新，不断充实；及时发现和修改网页中的错误；及时处理和响应用户的需求</a:t>
            </a:r>
            <a:r>
              <a:rPr lang="zh-CN" altLang="zh-CN" sz="2900" dirty="0"/>
              <a:t>。</a:t>
            </a:r>
            <a:endParaRPr lang="en-US" altLang="zh-CN" sz="2900" dirty="0"/>
          </a:p>
          <a:p>
            <a:r>
              <a:rPr lang="en-US" altLang="zh-CN" dirty="0" smtClean="0"/>
              <a:t>2</a:t>
            </a:r>
            <a:r>
              <a:rPr lang="zh-CN" altLang="en-US" dirty="0" smtClean="0"/>
              <a:t>、</a:t>
            </a:r>
            <a:r>
              <a:rPr lang="zh-CN" altLang="zh-CN" dirty="0" smtClean="0"/>
              <a:t>网站</a:t>
            </a:r>
            <a:r>
              <a:rPr lang="zh-CN" altLang="zh-CN" dirty="0"/>
              <a:t>系统优化</a:t>
            </a:r>
          </a:p>
          <a:p>
            <a:pPr marL="0" indent="457200">
              <a:buNone/>
            </a:pPr>
            <a:r>
              <a:rPr lang="zh-CN" altLang="zh-CN" sz="2900" dirty="0"/>
              <a:t>对网站系统合理的优化可以提高操作效率，更好的体现用户的业务需求，减轻服务器的负担，从而提高整个网站的效率</a:t>
            </a:r>
            <a:r>
              <a:rPr lang="zh-CN" altLang="zh-CN" sz="2900" dirty="0"/>
              <a:t>。</a:t>
            </a:r>
            <a:endParaRPr lang="en-US" altLang="zh-CN" sz="2900" dirty="0"/>
          </a:p>
          <a:p>
            <a:r>
              <a:rPr lang="en-US" altLang="zh-CN" dirty="0" smtClean="0"/>
              <a:t>3</a:t>
            </a:r>
            <a:r>
              <a:rPr lang="zh-CN" altLang="en-US" dirty="0" smtClean="0"/>
              <a:t>、</a:t>
            </a:r>
            <a:r>
              <a:rPr lang="zh-CN" altLang="zh-CN" dirty="0" smtClean="0"/>
              <a:t>网站</a:t>
            </a:r>
            <a:r>
              <a:rPr lang="zh-CN" altLang="zh-CN" dirty="0"/>
              <a:t>系统升级</a:t>
            </a:r>
          </a:p>
          <a:p>
            <a:pPr marL="0" indent="457200">
              <a:buNone/>
            </a:pPr>
            <a:r>
              <a:rPr lang="zh-CN" altLang="zh-CN" sz="2900" dirty="0"/>
              <a:t>网站为了适应用户不断变化的需求，系统需要不断的升级，这是一个软件不断发展的需要</a:t>
            </a:r>
            <a:r>
              <a:rPr lang="zh-CN" altLang="zh-CN" sz="2900" dirty="0"/>
              <a:t>。</a:t>
            </a:r>
            <a:endParaRPr lang="en-US" altLang="zh-CN" sz="29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806037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a:t>
            </a:r>
            <a:r>
              <a:rPr lang="zh-CN" altLang="en-US" dirty="0" smtClean="0"/>
              <a:t>网站管理</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8.4.3  </a:t>
            </a:r>
            <a:r>
              <a:rPr lang="zh-CN" altLang="zh-CN" dirty="0"/>
              <a:t>网站内容管理和优化</a:t>
            </a:r>
          </a:p>
          <a:p>
            <a:r>
              <a:rPr lang="en-US" altLang="zh-CN" dirty="0" smtClean="0"/>
              <a:t>4</a:t>
            </a:r>
            <a:r>
              <a:rPr lang="zh-CN" altLang="en-US" dirty="0" smtClean="0"/>
              <a:t>、</a:t>
            </a:r>
            <a:r>
              <a:rPr lang="zh-CN" altLang="zh-CN" dirty="0" smtClean="0"/>
              <a:t>网站</a:t>
            </a:r>
            <a:r>
              <a:rPr lang="zh-CN" altLang="zh-CN" dirty="0"/>
              <a:t>文件目录管理</a:t>
            </a:r>
          </a:p>
          <a:p>
            <a:pPr marL="0" indent="457200">
              <a:buNone/>
            </a:pPr>
            <a:r>
              <a:rPr lang="zh-CN" altLang="zh-CN" sz="2900" dirty="0"/>
              <a:t>随着网站不断的使用，会产生越来越多的文件和目录，也会出现很多垃圾文件，容易造成目录的增多和管理的混乱。所以管理员需要定期的整理网站的文件和目录，清除垃圾文件，使服务器减轻负担，并做好本地站点和远程服务器同步，确保信息一致，避免丢失信息。</a:t>
            </a:r>
          </a:p>
          <a:p>
            <a:r>
              <a:rPr lang="en-US" altLang="zh-CN" dirty="0"/>
              <a:t>5. </a:t>
            </a:r>
            <a:r>
              <a:rPr lang="zh-CN" altLang="zh-CN" dirty="0"/>
              <a:t>数据管理</a:t>
            </a:r>
          </a:p>
          <a:p>
            <a:pPr marL="0" indent="457200">
              <a:lnSpc>
                <a:spcPct val="90000"/>
              </a:lnSpc>
              <a:buNone/>
            </a:pPr>
            <a:r>
              <a:rPr lang="zh-CN" altLang="zh-CN" sz="2900" dirty="0"/>
              <a:t>随着时间的推移，网站的数据会不断膨胀。数据管理主要对系统管理和维护数据、应用软件本身需要的数据和用户的数据做到适时备份、定期修复或清除。</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236611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a:t>3</a:t>
            </a:r>
            <a:r>
              <a:rPr lang="zh-CN" altLang="en-US" dirty="0" smtClean="0"/>
              <a:t>．网站发布测试</a:t>
            </a:r>
            <a:endParaRPr lang="en-US" altLang="zh-CN" dirty="0"/>
          </a:p>
          <a:p>
            <a:pPr marL="457200" lvl="1" indent="457200">
              <a:buNone/>
            </a:pPr>
            <a:r>
              <a:rPr lang="zh-CN" altLang="zh-CN" dirty="0"/>
              <a:t>当远程站点发布到互联网上之后，可以对发布的网站进行发布测试。这部分的测试主要为了在网站运行期间及时发现错误，及时</a:t>
            </a:r>
            <a:r>
              <a:rPr lang="zh-CN" altLang="zh-CN" dirty="0"/>
              <a:t>处理</a:t>
            </a:r>
            <a:r>
              <a:rPr lang="zh-CN" altLang="en-US" dirty="0"/>
              <a:t>。</a:t>
            </a:r>
            <a:endParaRPr lang="zh-CN" altLang="en-US"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920433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a:t>
            </a:r>
            <a:r>
              <a:rPr lang="zh-CN" altLang="en-US" dirty="0" smtClean="0"/>
              <a:t>网站管理</a:t>
            </a:r>
            <a:endParaRPr lang="zh-CN" altLang="en-US" dirty="0"/>
          </a:p>
        </p:txBody>
      </p:sp>
      <p:sp>
        <p:nvSpPr>
          <p:cNvPr id="3" name="内容占位符 2"/>
          <p:cNvSpPr>
            <a:spLocks noGrp="1"/>
          </p:cNvSpPr>
          <p:nvPr>
            <p:ph idx="1"/>
          </p:nvPr>
        </p:nvSpPr>
        <p:spPr/>
        <p:txBody>
          <a:bodyPr>
            <a:normAutofit/>
          </a:bodyPr>
          <a:lstStyle/>
          <a:p>
            <a:r>
              <a:rPr lang="en-US" altLang="zh-CN" dirty="0"/>
              <a:t>8.4.4  </a:t>
            </a:r>
            <a:r>
              <a:rPr lang="zh-CN" altLang="zh-CN" dirty="0"/>
              <a:t>网站安全管理</a:t>
            </a:r>
          </a:p>
          <a:p>
            <a:pPr marL="0" indent="-457200">
              <a:buNone/>
            </a:pPr>
            <a:r>
              <a:rPr lang="en-US" altLang="zh-CN" sz="2600" dirty="0" smtClean="0"/>
              <a:t>    </a:t>
            </a:r>
            <a:r>
              <a:rPr lang="zh-CN" altLang="zh-CN" sz="2600" dirty="0" smtClean="0"/>
              <a:t>网站</a:t>
            </a:r>
            <a:r>
              <a:rPr lang="zh-CN" altLang="zh-CN" sz="2600" dirty="0"/>
              <a:t>安全是指处于防止网站受到外来计算机入侵者对其网站进行挂马、篡改网页等行为而做出的一系列防御工作。网站安全主要包括设备安全、软件安全和数据安全三部分。务必保证计算机硬件设备、网络通信设备和一些外部设备不被破坏；务必保证网站不被非法入侵，不被病毒侵害，不被非法篡改和操作；务必证网站数据不被非法存取等。网站的安全管理主要从防火墙技术、加密和认证技术和防病毒技术这几个方面来完成。</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123067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本章小结</a:t>
            </a:r>
          </a:p>
        </p:txBody>
      </p:sp>
      <p:sp>
        <p:nvSpPr>
          <p:cNvPr id="3" name="内容占位符 2"/>
          <p:cNvSpPr>
            <a:spLocks noGrp="1"/>
          </p:cNvSpPr>
          <p:nvPr>
            <p:ph idx="1"/>
          </p:nvPr>
        </p:nvSpPr>
        <p:spPr/>
        <p:txBody>
          <a:bodyPr>
            <a:normAutofit/>
          </a:bodyPr>
          <a:lstStyle/>
          <a:p>
            <a:pPr marL="0" indent="457200">
              <a:buNone/>
            </a:pPr>
            <a:r>
              <a:rPr lang="zh-CN" altLang="zh-CN" dirty="0"/>
              <a:t>本章主要介绍了网站的发布与管理，讲述了网站测试的基本流程、网站测试的主要内容和一些常用的测试工具的使用，介绍了网站发布的整个过程，介绍了网站的宣传推广手段，最后介绍了网站管理的相关知识。</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1</a:t>
            </a:r>
            <a:r>
              <a:rPr lang="zh-CN" altLang="zh-CN" dirty="0"/>
              <a:t>）链接测试</a:t>
            </a:r>
          </a:p>
          <a:p>
            <a:pPr marL="0" indent="0">
              <a:buNone/>
            </a:pPr>
            <a:r>
              <a:rPr lang="en-US" altLang="zh-CN" sz="2800" dirty="0" smtClean="0"/>
              <a:t>    </a:t>
            </a:r>
            <a:r>
              <a:rPr lang="zh-CN" altLang="zh-CN" sz="2800" dirty="0" smtClean="0"/>
              <a:t>链接</a:t>
            </a:r>
            <a:r>
              <a:rPr lang="zh-CN" altLang="zh-CN" sz="2800" dirty="0"/>
              <a:t>是在页面之间切换和引导用户去一些未知地址页面的主要手段。链接测试测试所有链接是否按指示的那样确实链接到了该链接的页面；测试所链接的页面是否存在；保证</a:t>
            </a:r>
            <a:r>
              <a:rPr lang="en-US" altLang="zh-CN" sz="2800" dirty="0"/>
              <a:t>Web</a:t>
            </a:r>
            <a:r>
              <a:rPr lang="zh-CN" altLang="zh-CN" sz="2800" dirty="0"/>
              <a:t>应用系统上没有孤立的页面，所谓孤立页面是指没有链接指向该页面。</a:t>
            </a:r>
            <a:endParaRPr lang="zh-CN" altLang="en-US" sz="2800"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730421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2</a:t>
            </a:r>
            <a:r>
              <a:rPr lang="zh-CN" altLang="zh-CN" dirty="0"/>
              <a:t>）表单测试</a:t>
            </a:r>
          </a:p>
          <a:p>
            <a:pPr marL="0" indent="457200">
              <a:buNone/>
            </a:pPr>
            <a:r>
              <a:rPr lang="zh-CN" altLang="zh-CN" sz="2800" dirty="0"/>
              <a:t>表单就是一些需要在线显示和填写的表格。表单有一些标准操作，如确认、保存、提交等。这部分测试需要验证服务器能正确保存这些数据，后台运行的程序能正确解释和使用这些信息。</a:t>
            </a:r>
            <a:endParaRPr lang="zh-CN" altLang="en-US"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169962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a:t>
            </a:r>
            <a:r>
              <a:rPr lang="zh-CN" altLang="en-US" dirty="0"/>
              <a:t>网站测试</a:t>
            </a:r>
          </a:p>
        </p:txBody>
      </p:sp>
      <p:sp>
        <p:nvSpPr>
          <p:cNvPr id="3" name="内容占位符 2"/>
          <p:cNvSpPr>
            <a:spLocks noGrp="1"/>
          </p:cNvSpPr>
          <p:nvPr>
            <p:ph idx="1"/>
          </p:nvPr>
        </p:nvSpPr>
        <p:spPr/>
        <p:txBody>
          <a:bodyPr>
            <a:normAutofit/>
          </a:bodyPr>
          <a:lstStyle/>
          <a:p>
            <a:r>
              <a:rPr lang="en-US" altLang="zh-CN" dirty="0" smtClean="0"/>
              <a:t>8.1.2  </a:t>
            </a:r>
            <a:r>
              <a:rPr lang="zh-CN" altLang="en-US" dirty="0" smtClean="0"/>
              <a:t>网站测试内容</a:t>
            </a:r>
            <a:endParaRPr lang="zh-CN" altLang="en-US" dirty="0"/>
          </a:p>
          <a:p>
            <a:r>
              <a:rPr lang="en-US" altLang="zh-CN" dirty="0" smtClean="0"/>
              <a:t>1.</a:t>
            </a:r>
            <a:r>
              <a:rPr lang="zh-CN" altLang="en-US" dirty="0" smtClean="0"/>
              <a:t>功能测试</a:t>
            </a:r>
            <a:endParaRPr lang="en-US" altLang="zh-CN" dirty="0" smtClean="0"/>
          </a:p>
          <a:p>
            <a:pPr lvl="1"/>
            <a:r>
              <a:rPr lang="zh-CN" altLang="zh-CN" dirty="0"/>
              <a:t>（</a:t>
            </a:r>
            <a:r>
              <a:rPr lang="en-US" altLang="zh-CN" dirty="0"/>
              <a:t>3</a:t>
            </a:r>
            <a:r>
              <a:rPr lang="zh-CN" altLang="zh-CN" dirty="0"/>
              <a:t>）数据校验</a:t>
            </a:r>
          </a:p>
          <a:p>
            <a:pPr marL="0" indent="457200">
              <a:buNone/>
            </a:pPr>
            <a:r>
              <a:rPr lang="zh-CN" altLang="zh-CN" sz="2800" dirty="0"/>
              <a:t>根据网站的业务规则，需要对用户的输入进行数据验证，数据校验就是测试网站对用户的输入是否进行了正确的验证。这部分可以设计一些脚本进行数据验证，校验的正确与否可以设计一些测试用例来证明。这部分有时会和表单测试重叠。</a:t>
            </a:r>
            <a:endParaRPr lang="zh-CN" altLang="en-US"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58003600"/>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6463</TotalTime>
  <Words>4379</Words>
  <Application>Microsoft Office PowerPoint</Application>
  <PresentationFormat>全屏显示(4:3)</PresentationFormat>
  <Paragraphs>389</Paragraphs>
  <Slides>61</Slides>
  <Notes>0</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Crayons</vt:lpstr>
      <vt:lpstr>网页设计与制作</vt:lpstr>
      <vt:lpstr>本章内容</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8.1 网站测试</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8.2 网站发布</vt:lpstr>
      <vt:lpstr>8.3 网站宣传推广</vt:lpstr>
      <vt:lpstr>8.3 网站宣传推广</vt:lpstr>
      <vt:lpstr>8.4 网站管理</vt:lpstr>
      <vt:lpstr>8.4 网站管理</vt:lpstr>
      <vt:lpstr>8.4 网站管理</vt:lpstr>
      <vt:lpstr>8.4 网站管理</vt:lpstr>
      <vt:lpstr>8.4 网站管理</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k01</cp:lastModifiedBy>
  <cp:revision>1556</cp:revision>
  <cp:lastPrinted>1601-01-01T00:00:00Z</cp:lastPrinted>
  <dcterms:created xsi:type="dcterms:W3CDTF">1601-01-01T00:00:00Z</dcterms:created>
  <dcterms:modified xsi:type="dcterms:W3CDTF">2017-03-29T09:43:52Z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