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4A1B4-F3FC-49F6-BB07-D84803DB6CB1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3390E-DB4E-4BAC-9AE7-15A7EED27E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D4D7D-6B43-4FE3-BA4F-4324C2FC0102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C167C-0CD2-46F1-8668-296F0D23B9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C06BC-9097-434E-AE28-9BDF29F58621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D9649-0C8F-4309-A170-EC2A40CE4F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86DA8-4A36-49E5-9BDA-E22253B4AD9D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5BAAB-A8BC-4A00-AD00-445EC5A217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2649D-BB47-44E0-8EB8-AC5D98A1F274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F159A-BF5C-49A8-8E1A-38B2009974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2C05C-05D1-43E1-A25C-8E7F65E7A1AA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DF8A-622C-42B9-8528-A1FAA8C77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DBBB2-D83D-4713-9B10-91F85EF3B2B5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D2CF9-A125-4149-87D3-FB6C66C147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91E48-348E-4BFE-B118-B541180AE8C6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A57B9-6673-4DA4-B5C0-8E04285A0E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DCEC0-C69C-4BB2-9E82-8CA35EF9F36A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775AA-D25F-458C-8C31-58440EEF00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41B7D-16C7-4708-8C13-A3BB79FE465D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58290-D757-4580-87E0-E689A5775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56599-7901-4F4F-A998-199B228B9FC4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A500D-A3FB-4FF2-8EB2-33F3A587AD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92A762-EA26-4AD4-ABF7-D578E5EC947D}" type="datetimeFigureOut">
              <a:rPr lang="zh-CN" altLang="en-US"/>
              <a:pPr>
                <a:defRPr/>
              </a:pPr>
              <a:t>2015-7-27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699874-EE82-4271-949A-EF5A68CA2C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538288"/>
          </a:xfrm>
        </p:spPr>
        <p:txBody>
          <a:bodyPr/>
          <a:lstStyle/>
          <a:p>
            <a:r>
              <a:rPr lang="zh-CN" altLang="en-US" b="1" smtClean="0"/>
              <a:t>第</a:t>
            </a:r>
            <a:r>
              <a:rPr lang="en-US" altLang="zh-CN" b="1" smtClean="0"/>
              <a:t>2</a:t>
            </a:r>
            <a:r>
              <a:rPr lang="zh-CN" altLang="en-US" b="1" smtClean="0"/>
              <a:t>章    物理安全技术</a:t>
            </a:r>
            <a:endParaRPr lang="zh-CN" altLang="zh-CN" b="1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8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2.3</a:t>
            </a:r>
            <a:r>
              <a:rPr lang="zh-CN" altLang="en-US" b="1" smtClean="0"/>
              <a:t>设备安全管理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x-none" altLang="zh-CN" b="1" dirty="0"/>
              <a:t>2.3.2设备的维护和管理</a:t>
            </a:r>
            <a:endParaRPr lang="zh-CN" altLang="zh-CN" b="1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zh-CN" altLang="zh-CN" dirty="0" smtClean="0"/>
              <a:t>计算机网络</a:t>
            </a:r>
            <a:r>
              <a:rPr lang="zh-CN" altLang="zh-CN" dirty="0"/>
              <a:t>系统的硬件设备一般价格昂贵，一旦被损坏而又不能及时修复，可能会产生严重的后果。因此，必须加强对计算机网络系统硬件设备的使用管理，坚持做好硬件设备的日常维护和保养工作。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硬件设备的使用</a:t>
            </a:r>
            <a:r>
              <a:rPr lang="zh-CN" altLang="zh-CN" dirty="0" smtClean="0"/>
              <a:t>管理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常用硬件设备的维护和保养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x-none" altLang="zh-CN" b="1" dirty="0"/>
              <a:t>2.4</a:t>
            </a:r>
            <a:r>
              <a:rPr lang="x-none" altLang="zh-CN" b="1" dirty="0" smtClean="0"/>
              <a:t>系统的灾害安全防护与硬件防护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计算机系统的安全防范工作是一个极为复杂的系统工程，是人防和技防相结合的综合性</a:t>
            </a:r>
            <a:r>
              <a:rPr lang="zh-CN" altLang="zh-CN" dirty="0" smtClean="0"/>
              <a:t>工程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制定出切实可行又比较全面的各类安全管理制度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en-US" altLang="zh-CN" dirty="0"/>
              <a:t>1.</a:t>
            </a:r>
            <a:r>
              <a:rPr lang="zh-CN" altLang="zh-CN" dirty="0"/>
              <a:t>制定计算机系统硬件采购规范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en-US" altLang="zh-CN" dirty="0"/>
              <a:t>2.</a:t>
            </a:r>
            <a:r>
              <a:rPr lang="zh-CN" altLang="zh-CN" dirty="0"/>
              <a:t>制定操作系统安装规范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en-US" altLang="zh-CN" dirty="0"/>
              <a:t>3.</a:t>
            </a:r>
            <a:r>
              <a:rPr lang="zh-CN" altLang="zh-CN" dirty="0"/>
              <a:t>制定路由器访问控制列表参数配置</a:t>
            </a:r>
            <a:r>
              <a:rPr lang="zh-CN" altLang="zh-CN" dirty="0" smtClean="0"/>
              <a:t>规范</a:t>
            </a:r>
            <a:r>
              <a:rPr lang="en-US" altLang="zh-CN" dirty="0" smtClean="0"/>
              <a:t> 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en-US" altLang="zh-CN" dirty="0"/>
              <a:t>4.</a:t>
            </a:r>
            <a:r>
              <a:rPr lang="zh-CN" altLang="zh-CN" dirty="0"/>
              <a:t>制定应用系统安装、用户命名、业务权限设置规范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en-US" altLang="zh-CN" dirty="0"/>
              <a:t>5.</a:t>
            </a:r>
            <a:r>
              <a:rPr lang="zh-CN" altLang="zh-CN" dirty="0"/>
              <a:t>制订数据备份管理</a:t>
            </a:r>
            <a:r>
              <a:rPr lang="zh-CN" altLang="zh-CN" dirty="0" smtClean="0"/>
              <a:t>规范</a:t>
            </a:r>
            <a:r>
              <a:rPr lang="en-US" altLang="zh-CN" dirty="0" smtClean="0"/>
              <a:t> 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x-none" altLang="zh-CN" b="1" dirty="0"/>
              <a:t>2.4系统的灾害安全防护与硬件防护</a:t>
            </a:r>
            <a:endParaRPr lang="zh-CN" altLang="en-US" dirty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物理安全所考虑的因素面临的主要危险，包括盗窃、服务的中断、物理损坏、对系统完整性的损害，以及未经授权的信息泄漏。</a:t>
            </a:r>
          </a:p>
          <a:p>
            <a:r>
              <a:rPr lang="zh-CN" altLang="zh-CN" smtClean="0"/>
              <a:t>物理安全措施主要包括：安全制度、数据备份、辐射防护、屏幕口令保护、隐藏销毁、状态检测、报警确认、应急恢复、加强机房管理、运行管理、安全组织和人事管理等手段。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本章简介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本章重点介绍物理安全，给出了怎么更好的实现物理安全，给出了进行系统的灾害安全防护与硬件防护应遵循的规范。</a:t>
            </a:r>
          </a:p>
          <a:p>
            <a:r>
              <a:rPr lang="zh-CN" altLang="zh-CN" smtClean="0"/>
              <a:t>通过本章的学习，使读者：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）理解物理安全的概念；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2</a:t>
            </a:r>
            <a:r>
              <a:rPr lang="zh-CN" altLang="zh-CN" smtClean="0"/>
              <a:t>）理解环境安全、设备安全和媒体安全；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3</a:t>
            </a:r>
            <a:r>
              <a:rPr lang="zh-CN" altLang="zh-CN" smtClean="0"/>
              <a:t>）了解系统的灾害安全防护与硬件防护。</a:t>
            </a:r>
            <a:endParaRPr lang="zh-CN" alt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2.1 </a:t>
            </a:r>
            <a:r>
              <a:rPr lang="zh-CN" altLang="en-US" b="1" smtClean="0"/>
              <a:t>物理安全概述</a:t>
            </a:r>
            <a:endParaRPr lang="zh-CN" altLang="zh-CN" b="1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物理安全是指为了保证计算机系统安全、可靠地运行，确保系统在对信息进行采集、传输、存储、处理、显示、分发和利用的过程中不会受到人为或自然因素的危害而使信息丢失、泄漏和破坏，对计算机系统设备、通信与网络设备、存储媒体设备和人员所采取的安全技术措施，它是整个计算机系统安全的前提。</a:t>
            </a:r>
            <a:endParaRPr lang="zh-CN" altLang="zh-CN" sz="240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2.1 </a:t>
            </a:r>
            <a:r>
              <a:rPr lang="zh-CN" altLang="en-US" b="1" smtClean="0"/>
              <a:t>物理安全概述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物理安全在整个计算机网络信息系统安全中占有重要地位，它主要</a:t>
            </a:r>
            <a:r>
              <a:rPr lang="zh-CN" altLang="zh-CN" dirty="0" smtClean="0"/>
              <a:t>包括</a:t>
            </a:r>
            <a:r>
              <a:rPr lang="en-US" altLang="zh-CN" dirty="0" smtClean="0"/>
              <a:t>: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 smtClean="0"/>
              <a:t>环境安全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 smtClean="0"/>
              <a:t>设备安全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 smtClean="0"/>
              <a:t>媒体安全。</a:t>
            </a: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物理安全问题考虑的问题涉及到一系列不同的方面，包括系统的风险、面临的威胁和系统的脆弱性。物理安全机制包括物理设施的管理、设备陈放地点的设计和布置、环境因素、突发事件响应的敏捷性、人员的训练、访问控制、入侵检测以及电气和火灾保护等诸多方面。物理安全机制能够为人员、数据、器材、应用系统以及这些设备自身的安全提供有力的保障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2.2 </a:t>
            </a:r>
            <a:r>
              <a:rPr lang="zh-CN" altLang="en-US" b="1" smtClean="0"/>
              <a:t>系统的环境安全</a:t>
            </a:r>
            <a:endParaRPr lang="zh-CN" altLang="zh-CN" b="1" smtClean="0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smtClean="0"/>
              <a:t>计算机信息系统所在环境的安全，主要包括:</a:t>
            </a:r>
            <a:endParaRPr lang="en-US" altLang="zh-CN" sz="2400" smtClean="0"/>
          </a:p>
          <a:p>
            <a:r>
              <a:rPr lang="zh-CN" altLang="zh-CN" sz="2400" smtClean="0"/>
              <a:t>受灾防护的能力</a:t>
            </a:r>
            <a:endParaRPr lang="en-US" altLang="zh-CN" sz="2400" smtClean="0"/>
          </a:p>
          <a:p>
            <a:r>
              <a:rPr lang="zh-CN" altLang="zh-CN" sz="2400" smtClean="0"/>
              <a:t>区域防护的能力。</a:t>
            </a:r>
          </a:p>
          <a:p>
            <a:endParaRPr lang="zh-CN" altLang="zh-CN" sz="2400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2.2 </a:t>
            </a:r>
            <a:r>
              <a:rPr lang="zh-CN" altLang="en-US" b="1" smtClean="0"/>
              <a:t>系统的环境安全</a:t>
            </a:r>
            <a:endParaRPr lang="zh-CN" altLang="en-US" smtClean="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b="1" smtClean="0"/>
              <a:t>2.2.1</a:t>
            </a:r>
            <a:r>
              <a:rPr lang="zh-CN" altLang="en-US" sz="2400" b="1" smtClean="0"/>
              <a:t>机房安全技术与标准</a:t>
            </a:r>
            <a:endParaRPr lang="zh-CN" altLang="zh-CN" sz="2400" b="1" smtClean="0"/>
          </a:p>
          <a:p>
            <a:r>
              <a:rPr lang="zh-CN" altLang="zh-CN" sz="2400" smtClean="0"/>
              <a:t>机房的安全等级分为</a:t>
            </a:r>
            <a:r>
              <a:rPr lang="en-US" altLang="zh-CN" sz="2400" smtClean="0"/>
              <a:t>A</a:t>
            </a:r>
            <a:r>
              <a:rPr lang="zh-CN" altLang="zh-CN" sz="2400" smtClean="0"/>
              <a:t>类、</a:t>
            </a:r>
            <a:r>
              <a:rPr lang="en-US" altLang="zh-CN" sz="2400" smtClean="0"/>
              <a:t>B</a:t>
            </a:r>
            <a:r>
              <a:rPr lang="zh-CN" altLang="zh-CN" sz="2400" smtClean="0"/>
              <a:t>类和</a:t>
            </a:r>
            <a:r>
              <a:rPr lang="en-US" altLang="zh-CN" sz="2400" smtClean="0"/>
              <a:t>C</a:t>
            </a:r>
            <a:r>
              <a:rPr lang="zh-CN" altLang="zh-CN" sz="2400" smtClean="0"/>
              <a:t>类</a:t>
            </a:r>
            <a:r>
              <a:rPr lang="en-US" altLang="zh-CN" sz="2400" smtClean="0"/>
              <a:t>3</a:t>
            </a:r>
            <a:r>
              <a:rPr lang="zh-CN" altLang="zh-CN" sz="2400" smtClean="0"/>
              <a:t>个基本类别</a:t>
            </a:r>
            <a:r>
              <a:rPr lang="en-US" altLang="zh-CN" sz="2400" smtClean="0"/>
              <a:t>.</a:t>
            </a:r>
            <a:endParaRPr lang="zh-CN" altLang="en-US" sz="2400" smtClean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2852738"/>
            <a:ext cx="53308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2.2 </a:t>
            </a:r>
            <a:r>
              <a:rPr lang="zh-CN" altLang="en-US" b="1" smtClean="0"/>
              <a:t>系统的环境安全</a:t>
            </a:r>
            <a:endParaRPr lang="zh-CN" altLang="en-US" smtClean="0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机房的安全要求</a:t>
            </a:r>
            <a:endParaRPr lang="en-US" altLang="zh-CN" smtClean="0"/>
          </a:p>
          <a:p>
            <a:r>
              <a:rPr lang="zh-CN" altLang="zh-CN" smtClean="0"/>
              <a:t>机房的防盗要求</a:t>
            </a:r>
            <a:endParaRPr lang="en-US" altLang="zh-CN" smtClean="0"/>
          </a:p>
          <a:p>
            <a:r>
              <a:rPr lang="zh-CN" altLang="zh-CN" smtClean="0"/>
              <a:t>机房的三度要求</a:t>
            </a:r>
          </a:p>
          <a:p>
            <a:r>
              <a:rPr lang="zh-CN" altLang="zh-CN" smtClean="0"/>
              <a:t>防静电措施</a:t>
            </a:r>
            <a:endParaRPr lang="en-US" altLang="zh-CN" smtClean="0"/>
          </a:p>
          <a:p>
            <a:r>
              <a:rPr lang="zh-CN" altLang="zh-CN" smtClean="0"/>
              <a:t>接地与防雷</a:t>
            </a:r>
            <a:endParaRPr lang="en-US" altLang="zh-CN" smtClean="0"/>
          </a:p>
          <a:p>
            <a:r>
              <a:rPr lang="zh-CN" altLang="zh-CN" smtClean="0"/>
              <a:t>机房的防火、防水措施</a:t>
            </a:r>
            <a:endParaRPr lang="zh-CN" alt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2.2 </a:t>
            </a:r>
            <a:r>
              <a:rPr lang="zh-CN" altLang="en-US" b="1" smtClean="0"/>
              <a:t>系统的环境安全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 smtClean="0"/>
              <a:t>与</a:t>
            </a:r>
            <a:r>
              <a:rPr lang="zh-CN" altLang="zh-CN" dirty="0"/>
              <a:t>机房安全相关的国家标准主要有：</a:t>
            </a:r>
            <a:r>
              <a:rPr lang="en-US" altLang="zh-CN" dirty="0"/>
              <a:t> GB/T2887</a:t>
            </a:r>
            <a:r>
              <a:rPr lang="zh-CN" altLang="zh-CN" dirty="0"/>
              <a:t>－</a:t>
            </a:r>
            <a:r>
              <a:rPr lang="en-US" altLang="zh-CN" dirty="0"/>
              <a:t>2011</a:t>
            </a:r>
            <a:r>
              <a:rPr lang="zh-CN" altLang="zh-CN" dirty="0"/>
              <a:t>：《计算机场地通用规范》国家标准；</a:t>
            </a:r>
            <a:r>
              <a:rPr lang="en-US" altLang="zh-CN" dirty="0"/>
              <a:t> GB 50174</a:t>
            </a:r>
            <a:r>
              <a:rPr lang="zh-CN" altLang="zh-CN" dirty="0"/>
              <a:t>－</a:t>
            </a:r>
            <a:r>
              <a:rPr lang="en-US" altLang="zh-CN" dirty="0"/>
              <a:t>2008</a:t>
            </a:r>
            <a:r>
              <a:rPr lang="zh-CN" altLang="zh-CN" dirty="0"/>
              <a:t>：《电子信息系统机房设计规范》国家标准；</a:t>
            </a:r>
            <a:r>
              <a:rPr lang="en-US" altLang="zh-CN" dirty="0"/>
              <a:t> GB 9361</a:t>
            </a:r>
            <a:r>
              <a:rPr lang="zh-CN" altLang="zh-CN" dirty="0"/>
              <a:t>－</a:t>
            </a:r>
            <a:r>
              <a:rPr lang="en-US" altLang="zh-CN" dirty="0"/>
              <a:t>2011</a:t>
            </a:r>
            <a:r>
              <a:rPr lang="zh-CN" altLang="zh-CN" dirty="0"/>
              <a:t>：《计算站场地安全要求》国家标准。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计算机机房建设应遵循国标</a:t>
            </a:r>
            <a:r>
              <a:rPr lang="en-US" altLang="zh-CN" dirty="0"/>
              <a:t>GB/T2887</a:t>
            </a:r>
            <a:r>
              <a:rPr lang="zh-CN" altLang="zh-CN" dirty="0"/>
              <a:t>－</a:t>
            </a:r>
            <a:r>
              <a:rPr lang="en-US" altLang="zh-CN" dirty="0"/>
              <a:t>2011</a:t>
            </a:r>
            <a:r>
              <a:rPr lang="zh-CN" altLang="zh-CN" dirty="0"/>
              <a:t>《计算机场地通用规范》和</a:t>
            </a:r>
            <a:r>
              <a:rPr lang="en-US" altLang="zh-CN" dirty="0"/>
              <a:t>GB9361</a:t>
            </a:r>
            <a:r>
              <a:rPr lang="zh-CN" altLang="zh-CN" dirty="0"/>
              <a:t>－</a:t>
            </a:r>
            <a:r>
              <a:rPr lang="en-US" altLang="zh-CN" dirty="0"/>
              <a:t>2011</a:t>
            </a:r>
            <a:r>
              <a:rPr lang="zh-CN" altLang="zh-CN" dirty="0"/>
              <a:t>《计算站场地安全要求》，满足防火、防磁、防水、防盗、防电击等。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2.3</a:t>
            </a:r>
            <a:r>
              <a:rPr lang="zh-CN" altLang="en-US" b="1" smtClean="0"/>
              <a:t>设备安全管理</a:t>
            </a:r>
            <a:endParaRPr lang="zh-CN" altLang="zh-CN" b="1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/>
              <a:t>设备安全主要</a:t>
            </a:r>
            <a:r>
              <a:rPr lang="zh-CN" altLang="zh-CN" dirty="0" smtClean="0"/>
              <a:t>包括</a:t>
            </a:r>
            <a:r>
              <a:rPr lang="en-US" altLang="zh-CN" dirty="0" smtClean="0"/>
              <a:t>: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 smtClean="0"/>
              <a:t>设备</a:t>
            </a:r>
            <a:r>
              <a:rPr lang="zh-CN" altLang="zh-CN" dirty="0"/>
              <a:t>的防盗和防</a:t>
            </a:r>
            <a:r>
              <a:rPr lang="zh-CN" altLang="zh-CN" dirty="0" smtClean="0"/>
              <a:t>毁</a:t>
            </a:r>
            <a:r>
              <a:rPr lang="en-US" altLang="zh-CN" dirty="0" smtClean="0"/>
              <a:t>;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 smtClean="0"/>
              <a:t>防止</a:t>
            </a:r>
            <a:r>
              <a:rPr lang="zh-CN" altLang="zh-CN" dirty="0"/>
              <a:t>电磁信息</a:t>
            </a:r>
            <a:r>
              <a:rPr lang="zh-CN" altLang="zh-CN" dirty="0" smtClean="0"/>
              <a:t>泄漏</a:t>
            </a:r>
            <a:r>
              <a:rPr lang="en-US" altLang="zh-CN" dirty="0" smtClean="0"/>
              <a:t>;</a:t>
            </a:r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 smtClean="0"/>
              <a:t>防止</a:t>
            </a:r>
            <a:r>
              <a:rPr lang="zh-CN" altLang="zh-CN" dirty="0"/>
              <a:t>线路</a:t>
            </a:r>
            <a:r>
              <a:rPr lang="zh-CN" altLang="zh-CN" dirty="0" smtClean="0"/>
              <a:t>截获</a:t>
            </a:r>
            <a:r>
              <a:rPr lang="en-US" altLang="zh-CN" dirty="0"/>
              <a:t>;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 smtClean="0"/>
              <a:t>抗电磁干扰</a:t>
            </a:r>
            <a:r>
              <a:rPr lang="en-US" altLang="zh-CN" dirty="0"/>
              <a:t>;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zh-CN" dirty="0" smtClean="0"/>
              <a:t>电源</a:t>
            </a:r>
            <a:r>
              <a:rPr lang="zh-CN" altLang="zh-CN" dirty="0"/>
              <a:t>保护。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zh-CN" altLang="zh-CN" dirty="0"/>
          </a:p>
          <a:p>
            <a:pPr fontAlgn="auto"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1142</Words>
  <Application>Microsoft Office PowerPoint</Application>
  <PresentationFormat>全屏显示(4:3)</PresentationFormat>
  <Paragraphs>55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Franklin Gothic Book</vt:lpstr>
      <vt:lpstr>黑体</vt:lpstr>
      <vt:lpstr>Arial</vt:lpstr>
      <vt:lpstr>Franklin Gothic Medium</vt:lpstr>
      <vt:lpstr>微软雅黑</vt:lpstr>
      <vt:lpstr>Wingdings 2</vt:lpstr>
      <vt:lpstr>Calibri</vt:lpstr>
      <vt:lpstr>宋体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第2章    物理安全技术</vt:lpstr>
      <vt:lpstr>本章简介</vt:lpstr>
      <vt:lpstr>2.1 物理安全概述</vt:lpstr>
      <vt:lpstr>2.1 物理安全概述</vt:lpstr>
      <vt:lpstr>2.2 系统的环境安全</vt:lpstr>
      <vt:lpstr>2.2 系统的环境安全</vt:lpstr>
      <vt:lpstr>2.2 系统的环境安全</vt:lpstr>
      <vt:lpstr>2.2 系统的环境安全</vt:lpstr>
      <vt:lpstr>2.3设备安全管理</vt:lpstr>
      <vt:lpstr>2.3设备安全管理</vt:lpstr>
      <vt:lpstr>2.4系统的灾害安全防护与硬件防护</vt:lpstr>
      <vt:lpstr>2.4系统的灾害安全防护与硬件防护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第1章信息安全概述</dc:title>
  <dc:creator>user</dc:creator>
  <cp:lastModifiedBy>Users</cp:lastModifiedBy>
  <cp:revision>9</cp:revision>
  <dcterms:created xsi:type="dcterms:W3CDTF">2015-06-10T00:07:44Z</dcterms:created>
  <dcterms:modified xsi:type="dcterms:W3CDTF">2015-07-27T06:42:47Z</dcterms:modified>
</cp:coreProperties>
</file>