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31"/>
  </p:notesMasterIdLst>
  <p:sldIdLst>
    <p:sldId id="282" r:id="rId5"/>
    <p:sldId id="338" r:id="rId6"/>
    <p:sldId id="346" r:id="rId7"/>
    <p:sldId id="352" r:id="rId8"/>
    <p:sldId id="354" r:id="rId9"/>
    <p:sldId id="337" r:id="rId10"/>
    <p:sldId id="336" r:id="rId11"/>
    <p:sldId id="353" r:id="rId12"/>
    <p:sldId id="335" r:id="rId13"/>
    <p:sldId id="327" r:id="rId14"/>
    <p:sldId id="329" r:id="rId15"/>
    <p:sldId id="330" r:id="rId16"/>
    <p:sldId id="328" r:id="rId17"/>
    <p:sldId id="356" r:id="rId18"/>
    <p:sldId id="355" r:id="rId19"/>
    <p:sldId id="318" r:id="rId20"/>
    <p:sldId id="364" r:id="rId21"/>
    <p:sldId id="363" r:id="rId22"/>
    <p:sldId id="362" r:id="rId23"/>
    <p:sldId id="361" r:id="rId24"/>
    <p:sldId id="357" r:id="rId25"/>
    <p:sldId id="360" r:id="rId26"/>
    <p:sldId id="359" r:id="rId27"/>
    <p:sldId id="365" r:id="rId28"/>
    <p:sldId id="380" r:id="rId29"/>
    <p:sldId id="345"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outlineViewPr>
  <p:notesTextViewPr>
    <p:cViewPr>
      <p:scale>
        <a:sx n="100" d="100"/>
        <a:sy n="100" d="100"/>
      </p:scale>
      <p:origin x="0" y="0"/>
    </p:cViewPr>
  </p:notesTextViewPr>
  <p:sorterViewPr>
    <p:cViewPr>
      <p:scale>
        <a:sx n="100" d="100"/>
        <a:sy n="100" d="100"/>
      </p:scale>
      <p:origin x="0" y="-46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5</a:t>
            </a:fld>
            <a:endParaRPr lang="zh-CN" altLang="en-US"/>
          </a:p>
        </p:txBody>
      </p:sp>
    </p:spTree>
    <p:extLst>
      <p:ext uri="{BB962C8B-B14F-4D97-AF65-F5344CB8AC3E}">
        <p14:creationId xmlns:p14="http://schemas.microsoft.com/office/powerpoint/2010/main" val="1006944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6.wmf"/><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8.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17.wmf"/><Relationship Id="rId4"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20.wmf"/><Relationship Id="rId4"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2.jpeg"/><Relationship Id="rId7"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1.bin"/><Relationship Id="rId5" Type="http://schemas.openxmlformats.org/officeDocument/2006/relationships/image" Target="../media/image21.wmf"/><Relationship Id="rId10" Type="http://schemas.openxmlformats.org/officeDocument/2006/relationships/image" Target="../media/image23.wmf"/><Relationship Id="rId4" Type="http://schemas.openxmlformats.org/officeDocument/2006/relationships/oleObject" Target="../embeddings/oleObject10.bin"/><Relationship Id="rId9" Type="http://schemas.openxmlformats.org/officeDocument/2006/relationships/oleObject" Target="../embeddings/oleObject12.bin"/></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6.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25.wmf"/><Relationship Id="rId4"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Microsoft_Excel_97-2003____1.xls"/><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6.wmf"/><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8.wmf"/><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96" y="267494"/>
            <a:ext cx="6829444" cy="563180"/>
          </a:xfrm>
        </p:spPr>
        <p:txBody>
          <a:bodyPr>
            <a:noAutofit/>
          </a:bodyPr>
          <a:lstStyle/>
          <a:p>
            <a:pPr>
              <a:defRPr/>
            </a:pPr>
            <a:r>
              <a:rPr lang="zh-CN" altLang="en-US" sz="3200" dirty="0" smtClean="0">
                <a:latin typeface="黑体" pitchFamily="2" charset="-122"/>
                <a:ea typeface="黑体" pitchFamily="2" charset="-122"/>
              </a:rPr>
              <a:t>任务三</a:t>
            </a:r>
            <a:r>
              <a:rPr lang="zh-CN" altLang="en-US" sz="3200" dirty="0" smtClean="0">
                <a:latin typeface="黑体" pitchFamily="2" charset="-122"/>
                <a:ea typeface="黑体" pitchFamily="2" charset="-122"/>
              </a:rPr>
              <a:t>  </a:t>
            </a:r>
            <a:r>
              <a:rPr lang="zh-CN" altLang="en-US" sz="3200" dirty="0" smtClean="0">
                <a:latin typeface="黑体" pitchFamily="2" charset="-122"/>
                <a:ea typeface="黑体" pitchFamily="2" charset="-122"/>
              </a:rPr>
              <a:t>汽车经济</a:t>
            </a:r>
            <a:r>
              <a:rPr lang="zh-CN" altLang="en-US" sz="3200" dirty="0" smtClean="0">
                <a:latin typeface="黑体" pitchFamily="2" charset="-122"/>
                <a:ea typeface="黑体" pitchFamily="2" charset="-122"/>
              </a:rPr>
              <a:t>使用寿命确定方法</a:t>
            </a:r>
            <a:endParaRPr lang="zh-CN" altLang="en-US" sz="3200" dirty="0">
              <a:latin typeface="黑体" pitchFamily="2" charset="-122"/>
              <a:ea typeface="黑体" pitchFamily="2" charset="-122"/>
            </a:endParaRPr>
          </a:p>
        </p:txBody>
      </p:sp>
      <p:sp>
        <p:nvSpPr>
          <p:cNvPr id="3" name="矩形 2"/>
          <p:cNvSpPr/>
          <p:nvPr/>
        </p:nvSpPr>
        <p:spPr>
          <a:xfrm>
            <a:off x="395536" y="1419622"/>
            <a:ext cx="8424936" cy="2862322"/>
          </a:xfrm>
          <a:prstGeom prst="rect">
            <a:avLst/>
          </a:prstGeom>
        </p:spPr>
        <p:txBody>
          <a:bodyPr wrap="square">
            <a:spAutoFit/>
          </a:bodyPr>
          <a:lstStyle/>
          <a:p>
            <a:pPr indent="631825">
              <a:lnSpc>
                <a:spcPct val="125000"/>
              </a:lnSpc>
              <a:spcBef>
                <a:spcPct val="0"/>
              </a:spcBef>
            </a:pPr>
            <a:r>
              <a:rPr lang="zh-CN" altLang="en-US" sz="2400" dirty="0">
                <a:solidFill>
                  <a:srgbClr val="FF0000"/>
                </a:solidFill>
                <a:latin typeface="黑体" panose="02010609060101010101" pitchFamily="49" charset="-122"/>
                <a:ea typeface="黑体" panose="02010609060101010101" pitchFamily="49" charset="-122"/>
              </a:rPr>
              <a:t>汽车经济使用寿命是确定汽车是否</a:t>
            </a:r>
            <a:r>
              <a:rPr lang="zh-CN" altLang="en-US" sz="2400" dirty="0" smtClean="0">
                <a:solidFill>
                  <a:srgbClr val="FF0000"/>
                </a:solidFill>
                <a:latin typeface="黑体" panose="02010609060101010101" pitchFamily="49" charset="-122"/>
                <a:ea typeface="黑体" panose="02010609060101010101" pitchFamily="49" charset="-122"/>
              </a:rPr>
              <a:t>更新主要</a:t>
            </a:r>
            <a:r>
              <a:rPr lang="zh-CN" altLang="en-US" sz="2400" dirty="0">
                <a:solidFill>
                  <a:srgbClr val="FF0000"/>
                </a:solidFill>
                <a:latin typeface="黑体" panose="02010609060101010101" pitchFamily="49" charset="-122"/>
                <a:ea typeface="黑体" panose="02010609060101010101" pitchFamily="49" charset="-122"/>
              </a:rPr>
              <a:t>依据。</a:t>
            </a:r>
            <a:r>
              <a:rPr lang="zh-CN" altLang="en-US" sz="2400" dirty="0" smtClean="0">
                <a:latin typeface="黑体" panose="02010609060101010101" pitchFamily="49" charset="-122"/>
                <a:ea typeface="黑体" panose="02010609060101010101" pitchFamily="49" charset="-122"/>
              </a:rPr>
              <a:t>汽车达到经济</a:t>
            </a:r>
            <a:r>
              <a:rPr lang="zh-CN" altLang="en-US" sz="2400" dirty="0">
                <a:latin typeface="黑体" panose="02010609060101010101" pitchFamily="49" charset="-122"/>
                <a:ea typeface="黑体" panose="02010609060101010101" pitchFamily="49" charset="-122"/>
              </a:rPr>
              <a:t>使用寿命时，及时更新，可取得最佳经济效果；提前或者推迟更新，都会在一定程度上造成经济损失。本节主要介绍汽车经济使用寿命的确定方法。汽车经济</a:t>
            </a:r>
            <a:r>
              <a:rPr lang="zh-CN" altLang="en-US" sz="2400" dirty="0" smtClean="0">
                <a:latin typeface="黑体" panose="02010609060101010101" pitchFamily="49" charset="-122"/>
                <a:ea typeface="黑体" panose="02010609060101010101" pitchFamily="49" charset="-122"/>
              </a:rPr>
              <a:t>使用寿命确定</a:t>
            </a:r>
            <a:r>
              <a:rPr lang="zh-CN" altLang="en-US" sz="2400" dirty="0">
                <a:latin typeface="黑体" panose="02010609060101010101" pitchFamily="49" charset="-122"/>
                <a:ea typeface="黑体" panose="02010609060101010101" pitchFamily="49" charset="-122"/>
              </a:rPr>
              <a:t>方法主要有</a:t>
            </a:r>
            <a:r>
              <a:rPr lang="zh-CN" altLang="en-US" sz="2400" dirty="0">
                <a:solidFill>
                  <a:srgbClr val="FF0000"/>
                </a:solidFill>
                <a:latin typeface="黑体" panose="02010609060101010101" pitchFamily="49" charset="-122"/>
                <a:ea typeface="黑体" panose="02010609060101010101" pitchFamily="49" charset="-122"/>
              </a:rPr>
              <a:t>低劣化数值法、应用现值与资本回收系数计算法、面值计算法、最低计算费用法（判定大修与更新界限法</a:t>
            </a:r>
            <a:r>
              <a:rPr lang="zh-CN" altLang="en-US" sz="2400" dirty="0" smtClean="0">
                <a:solidFill>
                  <a:srgbClr val="FF0000"/>
                </a:solidFill>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67188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63688" y="843558"/>
            <a:ext cx="5929828" cy="523220"/>
          </a:xfrm>
          <a:prstGeom prst="rect">
            <a:avLst/>
          </a:prstGeom>
        </p:spPr>
        <p:txBody>
          <a:bodyPr wrap="none">
            <a:spAutoFit/>
          </a:bodyPr>
          <a:lstStyle/>
          <a:p>
            <a:r>
              <a:rPr lang="zh-CN" altLang="en-US" sz="2800" dirty="0">
                <a:solidFill>
                  <a:srgbClr val="FF0000"/>
                </a:solidFill>
                <a:ea typeface="黑体" panose="02010609060101010101" pitchFamily="49" charset="-122"/>
              </a:rPr>
              <a:t>二、应用现值及投资回收系数估算法</a:t>
            </a:r>
            <a:endParaRPr lang="zh-CN" altLang="en-US" sz="2800" dirty="0">
              <a:solidFill>
                <a:srgbClr val="FF0000"/>
              </a:solidFill>
            </a:endParaRPr>
          </a:p>
        </p:txBody>
      </p:sp>
      <p:sp>
        <p:nvSpPr>
          <p:cNvPr id="3" name="矩形 2"/>
          <p:cNvSpPr/>
          <p:nvPr/>
        </p:nvSpPr>
        <p:spPr>
          <a:xfrm>
            <a:off x="251520" y="1851670"/>
            <a:ext cx="7941887" cy="1938992"/>
          </a:xfrm>
          <a:prstGeom prst="rect">
            <a:avLst/>
          </a:prstGeom>
        </p:spPr>
        <p:txBody>
          <a:bodyPr wrap="square">
            <a:spAutoFit/>
          </a:bodyPr>
          <a:lstStyle/>
          <a:p>
            <a:pPr indent="631825" algn="just">
              <a:lnSpc>
                <a:spcPct val="125000"/>
              </a:lnSpc>
            </a:pPr>
            <a:r>
              <a:rPr lang="zh-CN" altLang="en-US" sz="2400" dirty="0">
                <a:latin typeface="黑体" panose="02010609060101010101" pitchFamily="49" charset="-122"/>
                <a:ea typeface="黑体" panose="02010609060101010101" pitchFamily="49" charset="-122"/>
              </a:rPr>
              <a:t>在计算汽车经济使用寿命时，若考虑到利率对年使用费用的影响，就应</a:t>
            </a:r>
            <a:r>
              <a:rPr lang="zh-CN" altLang="en-US" sz="2400" dirty="0">
                <a:solidFill>
                  <a:srgbClr val="FF0000"/>
                </a:solidFill>
                <a:latin typeface="黑体" panose="02010609060101010101" pitchFamily="49" charset="-122"/>
                <a:ea typeface="黑体" panose="02010609060101010101" pitchFamily="49" charset="-122"/>
              </a:rPr>
              <a:t>把已发生的费用或预期将要发生的费用做现值计算</a:t>
            </a:r>
            <a:r>
              <a:rPr lang="zh-CN" altLang="en-US" sz="2400" dirty="0">
                <a:latin typeface="黑体" panose="02010609060101010101" pitchFamily="49" charset="-122"/>
                <a:ea typeface="黑体" panose="02010609060101010101" pitchFamily="49" charset="-122"/>
              </a:rPr>
              <a:t>。使得在同一时间基点上，将所涉及的各项费用按现在的价值折算出总的费用，称为</a:t>
            </a:r>
            <a:r>
              <a:rPr lang="zh-CN" altLang="en-US" sz="2400" dirty="0">
                <a:solidFill>
                  <a:srgbClr val="FF0000"/>
                </a:solidFill>
                <a:latin typeface="黑体" panose="02010609060101010101" pitchFamily="49" charset="-122"/>
                <a:ea typeface="黑体" panose="02010609060101010101" pitchFamily="49" charset="-122"/>
              </a:rPr>
              <a:t>年使用现值</a:t>
            </a:r>
            <a:r>
              <a:rPr lang="zh-CN" altLang="en-US" sz="2400" b="1"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4256595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7271" y="1682934"/>
            <a:ext cx="3653669" cy="953715"/>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pic>
      <p:sp>
        <p:nvSpPr>
          <p:cNvPr id="3" name="Rectangle 2"/>
          <p:cNvSpPr>
            <a:spLocks noChangeArrowheads="1"/>
          </p:cNvSpPr>
          <p:nvPr/>
        </p:nvSpPr>
        <p:spPr bwMode="auto">
          <a:xfrm>
            <a:off x="589491" y="1151252"/>
            <a:ext cx="1877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400" dirty="0">
                <a:latin typeface="黑体" panose="02010609060101010101" pitchFamily="49" charset="-122"/>
                <a:ea typeface="黑体" panose="02010609060101010101" pitchFamily="49" charset="-122"/>
              </a:rPr>
              <a:t>其折算式为 </a:t>
            </a:r>
          </a:p>
        </p:txBody>
      </p:sp>
      <p:sp>
        <p:nvSpPr>
          <p:cNvPr id="4" name="Rectangle 5"/>
          <p:cNvSpPr>
            <a:spLocks noChangeArrowheads="1"/>
          </p:cNvSpPr>
          <p:nvPr/>
        </p:nvSpPr>
        <p:spPr bwMode="auto">
          <a:xfrm>
            <a:off x="662625" y="2728411"/>
            <a:ext cx="9359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400" dirty="0">
                <a:latin typeface="黑体" panose="02010609060101010101" pitchFamily="49" charset="-122"/>
                <a:ea typeface="黑体" panose="02010609060101010101" pitchFamily="49" charset="-122"/>
              </a:rPr>
              <a:t>式中：</a:t>
            </a:r>
            <a:r>
              <a:rPr kumimoji="1" lang="zh-CN" altLang="en-US" sz="1800" dirty="0">
                <a:latin typeface="Times New Roman" panose="02020603050405020304" pitchFamily="18" charset="0"/>
              </a:rPr>
              <a:t> </a:t>
            </a:r>
          </a:p>
        </p:txBody>
      </p:sp>
      <p:sp>
        <p:nvSpPr>
          <p:cNvPr id="5" name="Rectangle 8"/>
          <p:cNvSpPr>
            <a:spLocks noChangeArrowheads="1"/>
          </p:cNvSpPr>
          <p:nvPr/>
        </p:nvSpPr>
        <p:spPr bwMode="auto">
          <a:xfrm>
            <a:off x="2644920" y="2728411"/>
            <a:ext cx="9541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400" dirty="0" smtClean="0">
                <a:latin typeface="黑体" panose="02010609060101010101" pitchFamily="49" charset="-122"/>
                <a:ea typeface="黑体" panose="02010609060101010101" pitchFamily="49" charset="-122"/>
              </a:rPr>
              <a:t>现值 </a:t>
            </a:r>
            <a:endParaRPr lang="zh-CN" altLang="en-US" sz="2400" dirty="0">
              <a:latin typeface="黑体" panose="02010609060101010101" pitchFamily="49" charset="-122"/>
              <a:ea typeface="黑体" panose="02010609060101010101" pitchFamily="49" charset="-122"/>
            </a:endParaRPr>
          </a:p>
        </p:txBody>
      </p:sp>
      <p:sp>
        <p:nvSpPr>
          <p:cNvPr id="6" name="Rectangle 11"/>
          <p:cNvSpPr>
            <a:spLocks noChangeArrowheads="1"/>
          </p:cNvSpPr>
          <p:nvPr/>
        </p:nvSpPr>
        <p:spPr bwMode="auto">
          <a:xfrm>
            <a:off x="2560906" y="3359611"/>
            <a:ext cx="4278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lang="zh-CN" altLang="en-US" sz="2400" dirty="0" smtClean="0">
                <a:latin typeface="黑体" panose="02010609060101010101" pitchFamily="49" charset="-122"/>
                <a:ea typeface="黑体" panose="02010609060101010101" pitchFamily="49" charset="-122"/>
              </a:rPr>
              <a:t>未来值，即</a:t>
            </a:r>
            <a:r>
              <a:rPr lang="zh-CN" altLang="en-US" sz="2400" dirty="0">
                <a:latin typeface="黑体" panose="02010609060101010101" pitchFamily="49" charset="-122"/>
                <a:ea typeface="黑体" panose="02010609060101010101" pitchFamily="49" charset="-122"/>
              </a:rPr>
              <a:t>第</a:t>
            </a:r>
            <a:r>
              <a:rPr lang="en-US" altLang="zh-CN" sz="2400" dirty="0">
                <a:latin typeface="黑体" panose="02010609060101010101" pitchFamily="49" charset="-122"/>
                <a:ea typeface="黑体" panose="02010609060101010101" pitchFamily="49" charset="-122"/>
              </a:rPr>
              <a:t>T</a:t>
            </a:r>
            <a:r>
              <a:rPr lang="zh-CN" altLang="en-US" sz="2400" dirty="0">
                <a:latin typeface="黑体" panose="02010609060101010101" pitchFamily="49" charset="-122"/>
                <a:ea typeface="黑体" panose="02010609060101010101" pitchFamily="49" charset="-122"/>
              </a:rPr>
              <a:t>年付出的费用</a:t>
            </a:r>
          </a:p>
        </p:txBody>
      </p:sp>
      <p:sp>
        <p:nvSpPr>
          <p:cNvPr id="7" name="Rectangle 16"/>
          <p:cNvSpPr>
            <a:spLocks noChangeArrowheads="1"/>
          </p:cNvSpPr>
          <p:nvPr/>
        </p:nvSpPr>
        <p:spPr bwMode="auto">
          <a:xfrm>
            <a:off x="2636022" y="3997438"/>
            <a:ext cx="9541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lang="zh-CN" altLang="en-US" sz="2400" dirty="0" smtClean="0">
                <a:latin typeface="黑体" panose="02010609060101010101" pitchFamily="49" charset="-122"/>
                <a:ea typeface="黑体" panose="02010609060101010101" pitchFamily="49" charset="-122"/>
              </a:rPr>
              <a:t>利率 </a:t>
            </a:r>
            <a:endParaRPr lang="zh-CN" altLang="en-US" sz="2400" dirty="0">
              <a:latin typeface="黑体" panose="02010609060101010101" pitchFamily="49" charset="-122"/>
              <a:ea typeface="黑体" panose="02010609060101010101" pitchFamily="49" charset="-122"/>
            </a:endParaRPr>
          </a:p>
        </p:txBody>
      </p:sp>
      <p:sp>
        <p:nvSpPr>
          <p:cNvPr id="8" name="Rectangle 19"/>
          <p:cNvSpPr>
            <a:spLocks noChangeArrowheads="1"/>
          </p:cNvSpPr>
          <p:nvPr/>
        </p:nvSpPr>
        <p:spPr bwMode="auto">
          <a:xfrm>
            <a:off x="2771800" y="456055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lang="zh-CN" altLang="en-US" sz="2400" dirty="0" smtClean="0">
                <a:latin typeface="黑体" panose="02010609060101010101" pitchFamily="49" charset="-122"/>
                <a:ea typeface="黑体" panose="02010609060101010101" pitchFamily="49" charset="-122"/>
              </a:rPr>
              <a:t>现值系数</a:t>
            </a:r>
            <a:endParaRPr lang="zh-CN" altLang="en-US" sz="2400" dirty="0">
              <a:latin typeface="黑体" panose="02010609060101010101" pitchFamily="49" charset="-122"/>
              <a:ea typeface="黑体" panose="02010609060101010101" pitchFamily="49" charset="-122"/>
            </a:endParaRPr>
          </a:p>
        </p:txBody>
      </p:sp>
      <p:pic>
        <p:nvPicPr>
          <p:cNvPr id="9"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79634" y="2776682"/>
            <a:ext cx="687294" cy="365125"/>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pic>
      <p:pic>
        <p:nvPicPr>
          <p:cNvPr id="10"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47271" y="3460913"/>
            <a:ext cx="576262" cy="360363"/>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pic>
      <p:pic>
        <p:nvPicPr>
          <p:cNvPr id="11"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47271" y="4059236"/>
            <a:ext cx="576263" cy="360363"/>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pic>
      <p:pic>
        <p:nvPicPr>
          <p:cNvPr id="12" name="Picture 1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47271" y="4621273"/>
            <a:ext cx="865188" cy="346075"/>
          </a:xfrm>
          <a:prstGeom prst="rect">
            <a:avLst/>
          </a:prstGeom>
          <a:solidFill>
            <a:srgbClr val="00FF00"/>
          </a:solidFill>
          <a:ln>
            <a:noFill/>
          </a:ln>
          <a:extLs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3015542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987574"/>
            <a:ext cx="7956376" cy="1477328"/>
          </a:xfrm>
          <a:prstGeom prst="rect">
            <a:avLst/>
          </a:prstGeom>
        </p:spPr>
        <p:txBody>
          <a:bodyPr wrap="square">
            <a:spAutoFit/>
          </a:bodyPr>
          <a:lstStyle/>
          <a:p>
            <a:pPr indent="631825" algn="just">
              <a:lnSpc>
                <a:spcPct val="125000"/>
              </a:lnSpc>
              <a:spcBef>
                <a:spcPct val="0"/>
              </a:spcBef>
            </a:pPr>
            <a:r>
              <a:rPr lang="zh-CN" altLang="en-US" sz="2400" dirty="0">
                <a:latin typeface="黑体" panose="02010609060101010101" pitchFamily="49" charset="-122"/>
                <a:ea typeface="黑体" panose="02010609060101010101" pitchFamily="49" charset="-122"/>
              </a:rPr>
              <a:t>设汽车使用过程中，平均每年陆续付出的费用为</a:t>
            </a:r>
            <a:r>
              <a:rPr lang="en-US" altLang="zh-CN" sz="2400" dirty="0">
                <a:latin typeface="黑体" panose="02010609060101010101" pitchFamily="49" charset="-122"/>
                <a:ea typeface="黑体" panose="02010609060101010101" pitchFamily="49" charset="-122"/>
              </a:rPr>
              <a:t>R(</a:t>
            </a:r>
            <a:r>
              <a:rPr lang="zh-CN" altLang="en-US" sz="2400" dirty="0">
                <a:latin typeface="黑体" panose="02010609060101010101" pitchFamily="49" charset="-122"/>
                <a:ea typeface="黑体" panose="02010609060101010101" pitchFamily="49" charset="-122"/>
              </a:rPr>
              <a:t>称为</a:t>
            </a:r>
            <a:r>
              <a:rPr lang="zh-CN" altLang="en-US" sz="2400" dirty="0">
                <a:solidFill>
                  <a:srgbClr val="FF0000"/>
                </a:solidFill>
                <a:latin typeface="黑体" panose="02010609060101010101" pitchFamily="49" charset="-122"/>
                <a:ea typeface="黑体" panose="02010609060101010101" pitchFamily="49" charset="-122"/>
              </a:rPr>
              <a:t>年当量使用费用</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，每年陆续付出费用的总和为</a:t>
            </a:r>
            <a:r>
              <a:rPr lang="en-US" altLang="zh-CN" sz="2400" dirty="0">
                <a:latin typeface="黑体" panose="02010609060101010101" pitchFamily="49" charset="-122"/>
                <a:ea typeface="黑体" panose="02010609060101010101" pitchFamily="49" charset="-122"/>
              </a:rPr>
              <a:t>P(</a:t>
            </a:r>
            <a:r>
              <a:rPr lang="zh-CN" altLang="en-US" sz="2400" dirty="0">
                <a:latin typeface="黑体" panose="02010609060101010101" pitchFamily="49" charset="-122"/>
                <a:ea typeface="黑体" panose="02010609060101010101" pitchFamily="49" charset="-122"/>
              </a:rPr>
              <a:t>以现在的费用值表示，称为现值</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。则</a:t>
            </a:r>
            <a:r>
              <a:rPr lang="en-US" altLang="zh-CN" sz="2400" dirty="0">
                <a:latin typeface="黑体" panose="02010609060101010101" pitchFamily="49" charset="-122"/>
                <a:ea typeface="黑体" panose="02010609060101010101" pitchFamily="49" charset="-122"/>
              </a:rPr>
              <a:t>R</a:t>
            </a:r>
            <a:r>
              <a:rPr lang="zh-CN" altLang="en-US" sz="2400" dirty="0">
                <a:latin typeface="黑体" panose="02010609060101010101" pitchFamily="49" charset="-122"/>
                <a:ea typeface="黑体" panose="02010609060101010101" pitchFamily="49" charset="-122"/>
              </a:rPr>
              <a:t>与</a:t>
            </a:r>
            <a:r>
              <a:rPr lang="en-US" altLang="zh-CN" sz="2400" dirty="0" smtClean="0">
                <a:latin typeface="黑体" panose="02010609060101010101" pitchFamily="49" charset="-122"/>
                <a:ea typeface="黑体" panose="02010609060101010101" pitchFamily="49" charset="-122"/>
              </a:rPr>
              <a:t>P</a:t>
            </a:r>
            <a:r>
              <a:rPr lang="zh-CN" altLang="en-US" sz="2400" dirty="0" smtClean="0">
                <a:latin typeface="黑体" panose="02010609060101010101" pitchFamily="49" charset="-122"/>
                <a:ea typeface="黑体" panose="02010609060101010101" pitchFamily="49" charset="-122"/>
              </a:rPr>
              <a:t>之间</a:t>
            </a:r>
            <a:r>
              <a:rPr lang="zh-CN" altLang="en-US" sz="2400" dirty="0">
                <a:latin typeface="黑体" panose="02010609060101010101" pitchFamily="49" charset="-122"/>
                <a:ea typeface="黑体" panose="02010609060101010101" pitchFamily="49" charset="-122"/>
              </a:rPr>
              <a:t>的关系为</a:t>
            </a:r>
          </a:p>
        </p:txBody>
      </p:sp>
      <p:graphicFrame>
        <p:nvGraphicFramePr>
          <p:cNvPr id="3" name="Object 5"/>
          <p:cNvGraphicFramePr>
            <a:graphicFrameLocks noChangeAspect="1"/>
          </p:cNvGraphicFramePr>
          <p:nvPr>
            <p:extLst>
              <p:ext uri="{D42A27DB-BD31-4B8C-83A1-F6EECF244321}">
                <p14:modId xmlns:p14="http://schemas.microsoft.com/office/powerpoint/2010/main" val="1607101769"/>
              </p:ext>
            </p:extLst>
          </p:nvPr>
        </p:nvGraphicFramePr>
        <p:xfrm>
          <a:off x="971600" y="2715766"/>
          <a:ext cx="7256463" cy="2193925"/>
        </p:xfrm>
        <a:graphic>
          <a:graphicData uri="http://schemas.openxmlformats.org/presentationml/2006/ole">
            <mc:AlternateContent xmlns:mc="http://schemas.openxmlformats.org/markup-compatibility/2006">
              <mc:Choice xmlns:v="urn:schemas-microsoft-com:vml" Requires="v">
                <p:oleObj spid="_x0000_s5149" name="公式" r:id="rId4" imgW="3454200" imgH="1320480" progId="Equation.3">
                  <p:embed/>
                </p:oleObj>
              </mc:Choice>
              <mc:Fallback>
                <p:oleObj name="公式" r:id="rId4" imgW="3454200" imgH="1320480" progId="Equation.3">
                  <p:embed/>
                  <p:pic>
                    <p:nvPicPr>
                      <p:cNvPr id="0" name=""/>
                      <p:cNvPicPr>
                        <a:picLocks noChangeAspect="1" noChangeArrowheads="1"/>
                      </p:cNvPicPr>
                      <p:nvPr/>
                    </p:nvPicPr>
                    <p:blipFill>
                      <a:blip r:embed="rId5"/>
                      <a:srcRect/>
                      <a:stretch>
                        <a:fillRect/>
                      </a:stretch>
                    </p:blipFill>
                    <p:spPr bwMode="auto">
                      <a:xfrm>
                        <a:off x="971600" y="2715766"/>
                        <a:ext cx="7256463" cy="2193925"/>
                      </a:xfrm>
                      <a:prstGeom prst="rect">
                        <a:avLst/>
                      </a:prstGeom>
                      <a:solidFill>
                        <a:schemeClr val="accent6"/>
                      </a:solidFill>
                      <a:ln>
                        <a:solidFill>
                          <a:schemeClr val="bg1"/>
                        </a:solidFill>
                      </a:ln>
                    </p:spPr>
                  </p:pic>
                </p:oleObj>
              </mc:Fallback>
            </mc:AlternateContent>
          </a:graphicData>
        </a:graphic>
      </p:graphicFrame>
    </p:spTree>
    <p:extLst>
      <p:ext uri="{BB962C8B-B14F-4D97-AF65-F5344CB8AC3E}">
        <p14:creationId xmlns:p14="http://schemas.microsoft.com/office/powerpoint/2010/main" val="382398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7"/>
          <p:cNvGraphicFramePr>
            <a:graphicFrameLocks noChangeAspect="1"/>
          </p:cNvGraphicFramePr>
          <p:nvPr>
            <p:extLst>
              <p:ext uri="{D42A27DB-BD31-4B8C-83A1-F6EECF244321}">
                <p14:modId xmlns:p14="http://schemas.microsoft.com/office/powerpoint/2010/main" val="2855806516"/>
              </p:ext>
            </p:extLst>
          </p:nvPr>
        </p:nvGraphicFramePr>
        <p:xfrm>
          <a:off x="2051720" y="1059582"/>
          <a:ext cx="2376364" cy="1009191"/>
        </p:xfrm>
        <a:graphic>
          <a:graphicData uri="http://schemas.openxmlformats.org/presentationml/2006/ole">
            <mc:AlternateContent xmlns:mc="http://schemas.openxmlformats.org/markup-compatibility/2006">
              <mc:Choice xmlns:v="urn:schemas-microsoft-com:vml" Requires="v">
                <p:oleObj spid="_x0000_s6198" name="Equation" r:id="rId4" imgW="1079500" imgH="457200" progId="Equation.DSMT4">
                  <p:embed/>
                </p:oleObj>
              </mc:Choice>
              <mc:Fallback>
                <p:oleObj name="Equation" r:id="rId4" imgW="1079500" imgH="4572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059582"/>
                        <a:ext cx="2376364" cy="1009191"/>
                      </a:xfrm>
                      <a:prstGeom prst="rect">
                        <a:avLst/>
                      </a:prstGeom>
                      <a:solidFill>
                        <a:srgbClr val="00B0F0"/>
                      </a:solidFill>
                      <a:ln w="9525">
                        <a:solidFill>
                          <a:srgbClr val="FFFF00"/>
                        </a:solidFill>
                        <a:miter lim="800000"/>
                        <a:headEnd/>
                        <a:tailEnd/>
                      </a:ln>
                    </p:spPr>
                  </p:pic>
                </p:oleObj>
              </mc:Fallback>
            </mc:AlternateContent>
          </a:graphicData>
        </a:graphic>
      </p:graphicFrame>
      <p:graphicFrame>
        <p:nvGraphicFramePr>
          <p:cNvPr id="3" name="Object 3"/>
          <p:cNvGraphicFramePr>
            <a:graphicFrameLocks noChangeAspect="1"/>
          </p:cNvGraphicFramePr>
          <p:nvPr>
            <p:extLst>
              <p:ext uri="{D42A27DB-BD31-4B8C-83A1-F6EECF244321}">
                <p14:modId xmlns:p14="http://schemas.microsoft.com/office/powerpoint/2010/main" val="3051142623"/>
              </p:ext>
            </p:extLst>
          </p:nvPr>
        </p:nvGraphicFramePr>
        <p:xfrm>
          <a:off x="2051720" y="2309035"/>
          <a:ext cx="1846087" cy="1245508"/>
        </p:xfrm>
        <a:graphic>
          <a:graphicData uri="http://schemas.openxmlformats.org/presentationml/2006/ole">
            <mc:AlternateContent xmlns:mc="http://schemas.openxmlformats.org/markup-compatibility/2006">
              <mc:Choice xmlns:v="urn:schemas-microsoft-com:vml" Requires="v">
                <p:oleObj spid="_x0000_s6199" name="Equation" r:id="rId6" imgW="660113" imgH="444307" progId="Equation.DSMT4">
                  <p:embed/>
                </p:oleObj>
              </mc:Choice>
              <mc:Fallback>
                <p:oleObj name="Equation" r:id="rId6" imgW="660113" imgH="444307"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1720" y="2309035"/>
                        <a:ext cx="1846087" cy="1245508"/>
                      </a:xfrm>
                      <a:prstGeom prst="rect">
                        <a:avLst/>
                      </a:prstGeom>
                      <a:solidFill>
                        <a:srgbClr val="FF0000"/>
                      </a:solidFill>
                      <a:ln w="9525">
                        <a:solidFill>
                          <a:srgbClr val="FFFF00"/>
                        </a:solidFill>
                        <a:miter lim="800000"/>
                        <a:headEnd/>
                        <a:tailEnd/>
                      </a:ln>
                    </p:spPr>
                  </p:pic>
                </p:oleObj>
              </mc:Fallback>
            </mc:AlternateContent>
          </a:graphicData>
        </a:graphic>
      </p:graphicFrame>
      <p:sp>
        <p:nvSpPr>
          <p:cNvPr id="4" name="Rectangle 6"/>
          <p:cNvSpPr>
            <a:spLocks noChangeArrowheads="1"/>
          </p:cNvSpPr>
          <p:nvPr/>
        </p:nvSpPr>
        <p:spPr bwMode="auto">
          <a:xfrm>
            <a:off x="4211960" y="2700956"/>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400" dirty="0">
                <a:latin typeface="黑体" panose="02010609060101010101" pitchFamily="49" charset="-122"/>
                <a:ea typeface="黑体" panose="02010609060101010101" pitchFamily="49" charset="-122"/>
              </a:rPr>
              <a:t>为投资回收</a:t>
            </a:r>
            <a:r>
              <a:rPr lang="zh-CN" altLang="en-US" sz="2400" dirty="0" smtClean="0">
                <a:latin typeface="黑体" panose="02010609060101010101" pitchFamily="49" charset="-122"/>
                <a:ea typeface="黑体" panose="02010609060101010101" pitchFamily="49" charset="-122"/>
              </a:rPr>
              <a:t>系数</a:t>
            </a:r>
            <a:endParaRPr kumimoji="1" lang="zh-CN" altLang="en-US" sz="2400" b="1" dirty="0">
              <a:latin typeface="Times New Roman" panose="02020603050405020304" pitchFamily="18" charset="0"/>
              <a:ea typeface="黑体" panose="02010609060101010101" pitchFamily="49" charset="-122"/>
            </a:endParaRPr>
          </a:p>
        </p:txBody>
      </p:sp>
      <p:sp>
        <p:nvSpPr>
          <p:cNvPr id="5" name="矩形 4"/>
          <p:cNvSpPr/>
          <p:nvPr/>
        </p:nvSpPr>
        <p:spPr>
          <a:xfrm>
            <a:off x="467584" y="1218243"/>
            <a:ext cx="1745991" cy="490519"/>
          </a:xfrm>
          <a:prstGeom prst="rect">
            <a:avLst/>
          </a:prstGeom>
        </p:spPr>
        <p:txBody>
          <a:bodyPr wrap="none">
            <a:spAutoFit/>
          </a:bodyPr>
          <a:lstStyle/>
          <a:p>
            <a:pPr indent="631825" algn="just">
              <a:lnSpc>
                <a:spcPct val="125000"/>
              </a:lnSpc>
              <a:spcBef>
                <a:spcPct val="0"/>
              </a:spcBef>
            </a:pPr>
            <a:r>
              <a:rPr lang="zh-CN" altLang="en-US" sz="2400" dirty="0">
                <a:latin typeface="黑体" panose="02010609060101010101" pitchFamily="49" charset="-122"/>
                <a:ea typeface="黑体" panose="02010609060101010101" pitchFamily="49" charset="-122"/>
              </a:rPr>
              <a:t>式中：</a:t>
            </a:r>
          </a:p>
        </p:txBody>
      </p:sp>
    </p:spTree>
    <p:extLst>
      <p:ext uri="{BB962C8B-B14F-4D97-AF65-F5344CB8AC3E}">
        <p14:creationId xmlns:p14="http://schemas.microsoft.com/office/powerpoint/2010/main" val="858221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2499742"/>
            <a:ext cx="8496944" cy="1015663"/>
          </a:xfrm>
          <a:prstGeom prst="rect">
            <a:avLst/>
          </a:prstGeom>
        </p:spPr>
        <p:txBody>
          <a:bodyPr wrap="square">
            <a:spAutoFit/>
          </a:bodyPr>
          <a:lstStyle/>
          <a:p>
            <a:pPr indent="631825" algn="just">
              <a:lnSpc>
                <a:spcPct val="125000"/>
              </a:lnSpc>
              <a:spcBef>
                <a:spcPct val="0"/>
              </a:spcBef>
            </a:pPr>
            <a:r>
              <a:rPr kumimoji="1" lang="en-US" altLang="zh-CN" dirty="0">
                <a:latin typeface="Times New Roman" panose="02020603050405020304" pitchFamily="18" charset="0"/>
              </a:rPr>
              <a:t> </a:t>
            </a:r>
            <a:r>
              <a:rPr lang="zh-CN" altLang="en-US" sz="2400" dirty="0">
                <a:latin typeface="黑体" panose="02010609060101010101" pitchFamily="49" charset="-122"/>
                <a:ea typeface="黑体" panose="02010609060101010101" pitchFamily="49" charset="-122"/>
              </a:rPr>
              <a:t>当列表计算后，选出与年当量使用费用</a:t>
            </a:r>
            <a:r>
              <a:rPr lang="en-US" altLang="zh-CN" sz="2400" dirty="0">
                <a:latin typeface="黑体" panose="02010609060101010101" pitchFamily="49" charset="-122"/>
                <a:ea typeface="黑体" panose="02010609060101010101" pitchFamily="49" charset="-122"/>
              </a:rPr>
              <a:t>R</a:t>
            </a:r>
            <a:r>
              <a:rPr lang="zh-CN" altLang="en-US" sz="2400" dirty="0">
                <a:latin typeface="黑体" panose="02010609060101010101" pitchFamily="49" charset="-122"/>
                <a:ea typeface="黑体" panose="02010609060101010101" pitchFamily="49" charset="-122"/>
              </a:rPr>
              <a:t>最小的使用年限</a:t>
            </a:r>
            <a:r>
              <a:rPr lang="en-US" altLang="zh-CN" sz="2400" dirty="0">
                <a:latin typeface="黑体" panose="02010609060101010101" pitchFamily="49" charset="-122"/>
                <a:ea typeface="黑体" panose="02010609060101010101" pitchFamily="49" charset="-122"/>
              </a:rPr>
              <a:t>T</a:t>
            </a:r>
            <a:r>
              <a:rPr lang="zh-CN" altLang="en-US" sz="2400" dirty="0">
                <a:latin typeface="黑体" panose="02010609060101010101" pitchFamily="49" charset="-122"/>
                <a:ea typeface="黑体" panose="02010609060101010101" pitchFamily="49" charset="-122"/>
              </a:rPr>
              <a:t>时，即为经济寿命年限。</a:t>
            </a:r>
          </a:p>
        </p:txBody>
      </p:sp>
    </p:spTree>
    <p:extLst>
      <p:ext uri="{BB962C8B-B14F-4D97-AF65-F5344CB8AC3E}">
        <p14:creationId xmlns:p14="http://schemas.microsoft.com/office/powerpoint/2010/main" val="38508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88"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699542"/>
            <a:ext cx="7184606" cy="433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8283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1347614"/>
            <a:ext cx="2069797" cy="523220"/>
          </a:xfrm>
          <a:prstGeom prst="rect">
            <a:avLst/>
          </a:prstGeom>
        </p:spPr>
        <p:txBody>
          <a:bodyPr wrap="none">
            <a:spAutoFit/>
          </a:bodyPr>
          <a:lstStyle/>
          <a:p>
            <a:r>
              <a:rPr lang="zh-CN" altLang="en-US" sz="2800" b="1" dirty="0">
                <a:solidFill>
                  <a:srgbClr val="FF0000"/>
                </a:solidFill>
                <a:ea typeface="黑体" panose="02010609060101010101" pitchFamily="49" charset="-122"/>
              </a:rPr>
              <a:t>三、面值法</a:t>
            </a:r>
            <a:r>
              <a:rPr lang="zh-CN" altLang="en-US" sz="2800" dirty="0">
                <a:solidFill>
                  <a:srgbClr val="FF0000"/>
                </a:solidFill>
              </a:rPr>
              <a:t> </a:t>
            </a:r>
          </a:p>
        </p:txBody>
      </p:sp>
      <p:sp>
        <p:nvSpPr>
          <p:cNvPr id="3" name="矩形 2"/>
          <p:cNvSpPr/>
          <p:nvPr/>
        </p:nvSpPr>
        <p:spPr>
          <a:xfrm>
            <a:off x="179512" y="2139702"/>
            <a:ext cx="8640960" cy="1477328"/>
          </a:xfrm>
          <a:prstGeom prst="rect">
            <a:avLst/>
          </a:prstGeom>
        </p:spPr>
        <p:txBody>
          <a:bodyPr wrap="square">
            <a:spAutoFit/>
          </a:bodyPr>
          <a:lstStyle/>
          <a:p>
            <a:pPr indent="631825" algn="just">
              <a:lnSpc>
                <a:spcPct val="125000"/>
              </a:lnSpc>
              <a:spcBef>
                <a:spcPct val="0"/>
              </a:spcBef>
            </a:pPr>
            <a:r>
              <a:rPr lang="zh-CN" altLang="en-US" sz="2400" dirty="0">
                <a:latin typeface="黑体" panose="02010609060101010101" pitchFamily="49" charset="-122"/>
                <a:ea typeface="黑体" panose="02010609060101010101" pitchFamily="49" charset="-122"/>
              </a:rPr>
              <a:t>面值法是一种仅以账面数字作为分析基础的经济分析法。与低劣化数值相比，面值法可避免数据统计困难，适于在实际生产中分析和预估本单位汽车的经济使用寿命。</a:t>
            </a:r>
          </a:p>
        </p:txBody>
      </p:sp>
    </p:spTree>
    <p:extLst>
      <p:ext uri="{BB962C8B-B14F-4D97-AF65-F5344CB8AC3E}">
        <p14:creationId xmlns:p14="http://schemas.microsoft.com/office/powerpoint/2010/main" val="3480577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9512" y="1563638"/>
            <a:ext cx="8784976" cy="1938992"/>
          </a:xfrm>
          <a:prstGeom prst="rect">
            <a:avLst/>
          </a:prstGeom>
        </p:spPr>
        <p:txBody>
          <a:bodyPr wrap="square">
            <a:spAutoFit/>
          </a:bodyPr>
          <a:lstStyle/>
          <a:p>
            <a:pPr indent="631825" algn="just">
              <a:lnSpc>
                <a:spcPct val="125000"/>
              </a:lnSpc>
              <a:spcBef>
                <a:spcPct val="0"/>
              </a:spcBef>
            </a:pPr>
            <a:r>
              <a:rPr lang="zh-CN" altLang="en-US" sz="2400" dirty="0">
                <a:latin typeface="黑体" panose="02010609060101010101" pitchFamily="49" charset="-122"/>
                <a:ea typeface="黑体" panose="02010609060101010101" pitchFamily="49" charset="-122"/>
              </a:rPr>
              <a:t>假定以</a:t>
            </a:r>
            <a:r>
              <a:rPr lang="en-US" altLang="zh-CN" sz="2400" dirty="0" smtClean="0">
                <a:latin typeface="黑体" panose="02010609060101010101" pitchFamily="49" charset="-122"/>
                <a:ea typeface="黑体" panose="02010609060101010101" pitchFamily="49" charset="-122"/>
              </a:rPr>
              <a:t>K</a:t>
            </a:r>
            <a:r>
              <a:rPr lang="en-US" altLang="zh-CN" sz="2400" baseline="-25000" dirty="0" smtClean="0">
                <a:latin typeface="黑体" panose="02010609060101010101" pitchFamily="49" charset="-122"/>
                <a:ea typeface="黑体" panose="02010609060101010101" pitchFamily="49" charset="-122"/>
              </a:rPr>
              <a:t>0</a:t>
            </a:r>
            <a:r>
              <a:rPr lang="en-US" altLang="zh-CN" sz="2400" dirty="0" smtClean="0">
                <a:latin typeface="黑体" panose="02010609060101010101" pitchFamily="49" charset="-122"/>
                <a:ea typeface="黑体" panose="02010609060101010101" pitchFamily="49" charset="-122"/>
              </a:rPr>
              <a:t>=80000</a:t>
            </a:r>
            <a:r>
              <a:rPr lang="zh-CN" altLang="en-US" sz="2400" dirty="0">
                <a:latin typeface="黑体" panose="02010609060101010101" pitchFamily="49" charset="-122"/>
                <a:ea typeface="黑体" panose="02010609060101010101" pitchFamily="49" charset="-122"/>
              </a:rPr>
              <a:t>元购入一台新车，预计可使用</a:t>
            </a:r>
            <a:r>
              <a:rPr lang="en-US" altLang="zh-CN" sz="2400" dirty="0">
                <a:latin typeface="黑体" panose="02010609060101010101" pitchFamily="49" charset="-122"/>
                <a:ea typeface="黑体" panose="02010609060101010101" pitchFamily="49" charset="-122"/>
              </a:rPr>
              <a:t>7</a:t>
            </a:r>
            <a:r>
              <a:rPr lang="zh-CN" altLang="en-US" sz="2400" dirty="0">
                <a:latin typeface="黑体" panose="02010609060101010101" pitchFamily="49" charset="-122"/>
                <a:ea typeface="黑体" panose="02010609060101010101" pitchFamily="49" charset="-122"/>
              </a:rPr>
              <a:t>年，其价值将随着使用年限的增加而降低，而运行成本则增加。将这些有关的数据列表，并计算其总使用成本和在使用期间的每年平均使用成本，则可以得到年平均使用成本最低的使用年限</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见下表</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937119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Group 649"/>
          <p:cNvGraphicFramePr>
            <a:graphicFrameLocks noGrp="1"/>
          </p:cNvGraphicFramePr>
          <p:nvPr>
            <p:extLst>
              <p:ext uri="{D42A27DB-BD31-4B8C-83A1-F6EECF244321}">
                <p14:modId xmlns:p14="http://schemas.microsoft.com/office/powerpoint/2010/main" val="1352015414"/>
              </p:ext>
            </p:extLst>
          </p:nvPr>
        </p:nvGraphicFramePr>
        <p:xfrm>
          <a:off x="467544" y="1203598"/>
          <a:ext cx="7848870" cy="3568432"/>
        </p:xfrm>
        <a:graphic>
          <a:graphicData uri="http://schemas.openxmlformats.org/drawingml/2006/table">
            <a:tbl>
              <a:tblPr/>
              <a:tblGrid>
                <a:gridCol w="930979"/>
                <a:gridCol w="805509"/>
                <a:gridCol w="1409639"/>
                <a:gridCol w="1231127"/>
                <a:gridCol w="1207518"/>
                <a:gridCol w="1111972"/>
                <a:gridCol w="1152126"/>
              </a:tblGrid>
              <a:tr h="100811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使用</a:t>
                      </a:r>
                      <a:endPar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年限</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①</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汽车残值</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②</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累计折旧费</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③＝</a:t>
                      </a:r>
                      <a:r>
                        <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K</a:t>
                      </a:r>
                      <a:r>
                        <a:rPr kumimoji="0" lang="en-US" altLang="zh-CN" sz="1800" b="1" i="0" u="none" strike="noStrike" cap="none" normalizeH="0" baseline="-30000" dirty="0" smtClean="0">
                          <a:ln>
                            <a:noFill/>
                          </a:ln>
                          <a:solidFill>
                            <a:srgbClr val="00B050"/>
                          </a:solidFill>
                          <a:effectLst/>
                          <a:latin typeface="黑体" pitchFamily="2" charset="-122"/>
                          <a:ea typeface="黑体" pitchFamily="2" charset="-122"/>
                          <a:cs typeface="Times New Roman" pitchFamily="18" charset="0"/>
                        </a:rPr>
                        <a:t>0</a:t>
                      </a:r>
                      <a:r>
                        <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-② </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运行成本</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④</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累计</a:t>
                      </a:r>
                      <a:endPar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运行成本</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⑤＝</a:t>
                      </a:r>
                      <a:r>
                        <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Σ④</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总费用</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⑥</a:t>
                      </a:r>
                      <a:r>
                        <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=③+⑤</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年均</a:t>
                      </a:r>
                      <a:endPar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总费用</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⑦</a:t>
                      </a:r>
                      <a:r>
                        <a:rPr kumimoji="0" lang="en-US" altLang="zh-CN" sz="1800" b="1" i="0" u="none" strike="noStrike" cap="none" normalizeH="0" baseline="0" dirty="0" smtClean="0">
                          <a:ln>
                            <a:noFill/>
                          </a:ln>
                          <a:solidFill>
                            <a:srgbClr val="00B050"/>
                          </a:solidFill>
                          <a:effectLst/>
                          <a:latin typeface="黑体" pitchFamily="2" charset="-122"/>
                          <a:ea typeface="黑体" pitchFamily="2" charset="-122"/>
                          <a:cs typeface="Times New Roman" pitchFamily="18" charset="0"/>
                        </a:rPr>
                        <a:t>=⑥/①</a:t>
                      </a: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3600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B050"/>
                          </a:solidFill>
                          <a:effectLst/>
                          <a:latin typeface="Times New Roman" pitchFamily="18" charset="0"/>
                          <a:ea typeface="宋体" pitchFamily="2" charset="-122"/>
                          <a:cs typeface="Times New Roman" pitchFamily="18" charset="0"/>
                        </a:rPr>
                        <a:t>1</a:t>
                      </a:r>
                      <a:endParaRPr kumimoji="0" lang="en-US" altLang="zh-CN" sz="1800" b="0" i="0" u="none" strike="noStrike" cap="none" normalizeH="0" baseline="0" dirty="0" smtClean="0">
                        <a:ln>
                          <a:noFill/>
                        </a:ln>
                        <a:solidFill>
                          <a:srgbClr val="00B05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65000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15000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6000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21000 </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FF"/>
                          </a:solidFill>
                          <a:effectLst/>
                          <a:latin typeface="Times New Roman" pitchFamily="18" charset="0"/>
                          <a:ea typeface="宋体" pitchFamily="2" charset="-122"/>
                          <a:cs typeface="Times New Roman" pitchFamily="18" charset="0"/>
                        </a:rPr>
                        <a:t>21000 </a:t>
                      </a:r>
                      <a:endParaRPr kumimoji="0" lang="en-US" altLang="zh-CN" sz="1800" b="0" i="0" u="none" strike="noStrike" cap="none" normalizeH="0" baseline="0" dirty="0" smtClean="0">
                        <a:ln>
                          <a:noFill/>
                        </a:ln>
                        <a:solidFill>
                          <a:srgbClr val="FF00FF"/>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28231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B050"/>
                          </a:solidFill>
                          <a:effectLst/>
                          <a:latin typeface="Times New Roman" pitchFamily="18" charset="0"/>
                          <a:ea typeface="宋体" pitchFamily="2" charset="-122"/>
                          <a:cs typeface="Times New Roman" pitchFamily="18" charset="0"/>
                        </a:rPr>
                        <a:t>2</a:t>
                      </a:r>
                      <a:endParaRPr kumimoji="0" lang="en-US" altLang="zh-CN" sz="1800" b="0" i="0" u="none" strike="noStrike" cap="none" normalizeH="0" baseline="0" dirty="0" smtClean="0">
                        <a:ln>
                          <a:noFill/>
                        </a:ln>
                        <a:solidFill>
                          <a:srgbClr val="00B05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50000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30000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12000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42000 </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FF"/>
                          </a:solidFill>
                          <a:effectLst/>
                          <a:latin typeface="Times New Roman" pitchFamily="18" charset="0"/>
                          <a:ea typeface="宋体" pitchFamily="2" charset="-122"/>
                          <a:cs typeface="Times New Roman" pitchFamily="18" charset="0"/>
                        </a:rPr>
                        <a:t>21000 </a:t>
                      </a:r>
                      <a:endParaRPr kumimoji="0" lang="en-US" altLang="zh-CN" sz="1800" b="0" i="0" u="none" strike="noStrike" cap="none" normalizeH="0" baseline="0" dirty="0" smtClean="0">
                        <a:ln>
                          <a:noFill/>
                        </a:ln>
                        <a:solidFill>
                          <a:srgbClr val="FF00FF"/>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34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B050"/>
                          </a:solidFill>
                          <a:effectLst/>
                          <a:latin typeface="Times New Roman" pitchFamily="18" charset="0"/>
                          <a:ea typeface="宋体" pitchFamily="2" charset="-122"/>
                          <a:cs typeface="Times New Roman" pitchFamily="18" charset="0"/>
                        </a:rPr>
                        <a:t>3</a:t>
                      </a:r>
                      <a:endParaRPr kumimoji="0" lang="en-US" altLang="zh-CN" sz="1800" b="0" i="0" u="none" strike="noStrike" cap="none" normalizeH="0" baseline="0" dirty="0" smtClean="0">
                        <a:ln>
                          <a:noFill/>
                        </a:ln>
                        <a:solidFill>
                          <a:srgbClr val="00B05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40000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40000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7000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19000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59000 </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FF"/>
                          </a:solidFill>
                          <a:effectLst/>
                          <a:latin typeface="Times New Roman" pitchFamily="18" charset="0"/>
                          <a:ea typeface="宋体" pitchFamily="2" charset="-122"/>
                          <a:cs typeface="Times New Roman" pitchFamily="18" charset="0"/>
                        </a:rPr>
                        <a:t>19667 </a:t>
                      </a:r>
                      <a:endParaRPr kumimoji="0" lang="en-US" altLang="zh-CN" sz="1800" b="0" i="0" u="none" strike="noStrike" cap="none" normalizeH="0" baseline="0" dirty="0" smtClean="0">
                        <a:ln>
                          <a:noFill/>
                        </a:ln>
                        <a:solidFill>
                          <a:srgbClr val="FF00FF"/>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3428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B050"/>
                          </a:solidFill>
                          <a:effectLst/>
                          <a:latin typeface="Times New Roman" pitchFamily="18" charset="0"/>
                          <a:ea typeface="宋体" pitchFamily="2" charset="-122"/>
                          <a:cs typeface="Times New Roman" pitchFamily="18" charset="0"/>
                        </a:rPr>
                        <a:t>4</a:t>
                      </a:r>
                      <a:endParaRPr kumimoji="0" lang="en-US" altLang="zh-CN" sz="1800" b="0" i="0" u="none" strike="noStrike" cap="none" normalizeH="0" baseline="0" dirty="0" smtClean="0">
                        <a:ln>
                          <a:noFill/>
                        </a:ln>
                        <a:solidFill>
                          <a:srgbClr val="00B05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30000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50000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8000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27000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77000</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FF"/>
                          </a:solidFill>
                          <a:effectLst/>
                          <a:latin typeface="Times New Roman" pitchFamily="18" charset="0"/>
                          <a:ea typeface="宋体" pitchFamily="2" charset="-122"/>
                          <a:cs typeface="Times New Roman" pitchFamily="18" charset="0"/>
                        </a:rPr>
                        <a:t>19250 </a:t>
                      </a:r>
                      <a:endParaRPr kumimoji="0" lang="en-US" altLang="zh-CN" sz="1800" b="0" i="0" u="none" strike="noStrike" cap="none" normalizeH="0" baseline="0" dirty="0" smtClean="0">
                        <a:ln>
                          <a:noFill/>
                        </a:ln>
                        <a:solidFill>
                          <a:srgbClr val="FF00FF"/>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2651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rPr>
                        <a:t>※</a:t>
                      </a: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5</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20000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60000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9000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36000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96000</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19200 </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2594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B050"/>
                          </a:solidFill>
                          <a:effectLst/>
                          <a:latin typeface="Times New Roman" pitchFamily="18" charset="0"/>
                          <a:ea typeface="宋体" pitchFamily="2" charset="-122"/>
                          <a:cs typeface="Times New Roman" pitchFamily="18" charset="0"/>
                        </a:rPr>
                        <a:t>6</a:t>
                      </a:r>
                      <a:endParaRPr kumimoji="0" lang="en-US" altLang="zh-CN" sz="1800" b="0" i="0" u="none" strike="noStrike" cap="none" normalizeH="0" baseline="0" dirty="0" smtClean="0">
                        <a:ln>
                          <a:noFill/>
                        </a:ln>
                        <a:solidFill>
                          <a:srgbClr val="00B05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10000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70000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12000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48000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118000 </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FF"/>
                          </a:solidFill>
                          <a:effectLst/>
                          <a:latin typeface="Times New Roman" pitchFamily="18" charset="0"/>
                          <a:ea typeface="宋体" pitchFamily="2" charset="-122"/>
                          <a:cs typeface="Times New Roman" pitchFamily="18" charset="0"/>
                        </a:rPr>
                        <a:t>19667 </a:t>
                      </a:r>
                      <a:endParaRPr kumimoji="0" lang="en-US" altLang="zh-CN" sz="1800" b="0" i="0" u="none" strike="noStrike" cap="none" normalizeH="0" baseline="0" dirty="0" smtClean="0">
                        <a:ln>
                          <a:noFill/>
                        </a:ln>
                        <a:solidFill>
                          <a:srgbClr val="FF00FF"/>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3027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B050"/>
                          </a:solidFill>
                          <a:effectLst/>
                          <a:latin typeface="Times New Roman" pitchFamily="18" charset="0"/>
                          <a:ea typeface="宋体" pitchFamily="2" charset="-122"/>
                          <a:cs typeface="Times New Roman" pitchFamily="18" charset="0"/>
                        </a:rPr>
                        <a:t>7</a:t>
                      </a:r>
                      <a:endParaRPr kumimoji="0" lang="en-US" altLang="zh-CN" sz="1800" b="0" i="0" u="none" strike="noStrike" cap="none" normalizeH="0" baseline="0" dirty="0" smtClean="0">
                        <a:ln>
                          <a:noFill/>
                        </a:ln>
                        <a:solidFill>
                          <a:srgbClr val="00B050"/>
                        </a:solidFill>
                        <a:effectLst/>
                        <a:latin typeface="Arial" charset="0"/>
                        <a:ea typeface="宋体" pitchFamily="2" charset="-122"/>
                      </a:endParaRPr>
                    </a:p>
                  </a:txBody>
                  <a:tcP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4000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76000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15000</a:t>
                      </a:r>
                      <a:endParaRPr kumimoji="0" lang="en-US" altLang="zh-CN" sz="18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63000</a:t>
                      </a:r>
                      <a:endParaRPr kumimoji="0" lang="en-US" altLang="zh-CN" sz="1800" b="0" i="0" u="none" strike="noStrike" cap="none" normalizeH="0" baseline="0" dirty="0" smtClean="0">
                        <a:ln>
                          <a:noFill/>
                        </a:ln>
                        <a:solidFill>
                          <a:srgbClr val="FF0000"/>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accent6">
                              <a:lumMod val="75000"/>
                            </a:schemeClr>
                          </a:solidFill>
                          <a:effectLst/>
                          <a:latin typeface="Times New Roman" pitchFamily="18" charset="0"/>
                          <a:ea typeface="宋体" pitchFamily="2" charset="-122"/>
                          <a:cs typeface="Times New Roman" pitchFamily="18" charset="0"/>
                        </a:rPr>
                        <a:t>139000 </a:t>
                      </a:r>
                      <a:endParaRPr kumimoji="0" lang="en-US" altLang="zh-CN" sz="1800" b="0" i="0" u="none" strike="noStrike" cap="none" normalizeH="0" baseline="0" dirty="0" smtClean="0">
                        <a:ln>
                          <a:noFill/>
                        </a:ln>
                        <a:solidFill>
                          <a:schemeClr val="accent6">
                            <a:lumMod val="75000"/>
                          </a:schemeClr>
                        </a:solidFill>
                        <a:effectLst/>
                        <a:latin typeface="Arial" charset="0"/>
                        <a:ea typeface="宋体" pitchFamily="2" charset="-122"/>
                      </a:endParaRPr>
                    </a:p>
                  </a:txBody>
                  <a:tcP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00FF"/>
                          </a:solidFill>
                          <a:effectLst/>
                          <a:latin typeface="Times New Roman" pitchFamily="18" charset="0"/>
                          <a:ea typeface="宋体" pitchFamily="2" charset="-122"/>
                          <a:cs typeface="Times New Roman" pitchFamily="18" charset="0"/>
                        </a:rPr>
                        <a:t>19857 </a:t>
                      </a:r>
                      <a:endParaRPr kumimoji="0" lang="en-US" altLang="zh-CN" sz="1800" b="0" i="0" u="none" strike="noStrike" cap="none" normalizeH="0" baseline="0" dirty="0" smtClean="0">
                        <a:ln>
                          <a:noFill/>
                        </a:ln>
                        <a:solidFill>
                          <a:srgbClr val="FF00FF"/>
                        </a:solidFill>
                        <a:effectLst/>
                        <a:latin typeface="Arial" charset="0"/>
                        <a:ea typeface="宋体" pitchFamily="2" charset="-122"/>
                      </a:endParaRPr>
                    </a:p>
                  </a:txBody>
                  <a:tcPr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951223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211710"/>
            <a:ext cx="8928992" cy="1015663"/>
          </a:xfrm>
          <a:prstGeom prst="rect">
            <a:avLst/>
          </a:prstGeom>
        </p:spPr>
        <p:txBody>
          <a:bodyPr wrap="square">
            <a:spAutoFit/>
          </a:bodyPr>
          <a:lstStyle/>
          <a:p>
            <a:pPr indent="631825" algn="just">
              <a:lnSpc>
                <a:spcPct val="125000"/>
              </a:lnSpc>
              <a:spcBef>
                <a:spcPct val="0"/>
              </a:spcBef>
            </a:pPr>
            <a:r>
              <a:rPr lang="zh-CN" altLang="en-US" sz="2400" dirty="0">
                <a:latin typeface="黑体" panose="02010609060101010101" pitchFamily="49" charset="-122"/>
                <a:ea typeface="黑体" panose="02010609060101010101" pitchFamily="49" charset="-122"/>
              </a:rPr>
              <a:t>面值法通常列表计算。由表中数据可看出，第</a:t>
            </a:r>
            <a:r>
              <a:rPr lang="en-US" altLang="zh-CN" sz="2400" dirty="0">
                <a:latin typeface="黑体" panose="02010609060101010101" pitchFamily="49" charset="-122"/>
                <a:ea typeface="黑体" panose="02010609060101010101" pitchFamily="49" charset="-122"/>
              </a:rPr>
              <a:t>5</a:t>
            </a:r>
            <a:r>
              <a:rPr lang="zh-CN" altLang="en-US" sz="2400" dirty="0">
                <a:latin typeface="黑体" panose="02010609060101010101" pitchFamily="49" charset="-122"/>
                <a:ea typeface="黑体" panose="02010609060101010101" pitchFamily="49" charset="-122"/>
              </a:rPr>
              <a:t>年未为最经济的寿命时期，因为与其它几年比较该年的年平均使用成本为最低。</a:t>
            </a:r>
          </a:p>
        </p:txBody>
      </p:sp>
    </p:spTree>
    <p:extLst>
      <p:ext uri="{BB962C8B-B14F-4D97-AF65-F5344CB8AC3E}">
        <p14:creationId xmlns:p14="http://schemas.microsoft.com/office/powerpoint/2010/main" val="3217770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67544" y="1203598"/>
            <a:ext cx="8424936" cy="3312368"/>
          </a:xfrm>
          <a:prstGeom prst="rect">
            <a:avLst/>
          </a:prstGeom>
        </p:spPr>
        <p:txBody>
          <a:bodyPr wrap="square">
            <a:spAutoFit/>
          </a:bodyPr>
          <a:lstStyle/>
          <a:p>
            <a:pPr indent="631825" algn="just">
              <a:lnSpc>
                <a:spcPct val="125000"/>
              </a:lnSpc>
            </a:pPr>
            <a:r>
              <a:rPr lang="zh-CN" altLang="en-US" sz="2400" dirty="0">
                <a:latin typeface="黑体" panose="02010609060101010101" pitchFamily="49" charset="-122"/>
                <a:ea typeface="黑体" panose="02010609060101010101" pitchFamily="49" charset="-122"/>
              </a:rPr>
              <a:t>汽车使用寿命包括物理使用寿命、技术使用寿命、经济使用寿命和折旧使用寿命</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631825" algn="just">
              <a:lnSpc>
                <a:spcPct val="125000"/>
              </a:lnSpc>
            </a:pPr>
            <a:r>
              <a:rPr lang="zh-CN" altLang="en-US" sz="2400" dirty="0" smtClean="0">
                <a:latin typeface="黑体" panose="02010609060101010101" pitchFamily="49" charset="-122"/>
                <a:ea typeface="黑体" panose="02010609060101010101" pitchFamily="49" charset="-122"/>
              </a:rPr>
              <a:t>随着</a:t>
            </a:r>
            <a:r>
              <a:rPr lang="zh-CN" altLang="en-US" sz="2400" dirty="0">
                <a:latin typeface="黑体" panose="02010609060101010101" pitchFamily="49" charset="-122"/>
                <a:ea typeface="黑体" panose="02010609060101010101" pitchFamily="49" charset="-122"/>
              </a:rPr>
              <a:t>汽车使用时间或行驶里程的延长，单位折旧费不断减少。但由于汽车有形损耗和无形损耗的加剧，而使汽车经营费用</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维修、燃料、大修费用</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增加，称为低劣化</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631825" algn="just">
              <a:lnSpc>
                <a:spcPct val="125000"/>
              </a:lnSpc>
            </a:pPr>
            <a:r>
              <a:rPr lang="zh-CN" altLang="en-US" sz="2400" dirty="0" smtClean="0">
                <a:solidFill>
                  <a:srgbClr val="FF0000"/>
                </a:solidFill>
                <a:latin typeface="黑体" panose="02010609060101010101" pitchFamily="49" charset="-122"/>
                <a:ea typeface="黑体" panose="02010609060101010101" pitchFamily="49" charset="-122"/>
              </a:rPr>
              <a:t>低劣</a:t>
            </a:r>
            <a:r>
              <a:rPr lang="zh-CN" altLang="en-US" sz="2400" dirty="0">
                <a:solidFill>
                  <a:srgbClr val="FF0000"/>
                </a:solidFill>
                <a:latin typeface="黑体" panose="02010609060101010101" pitchFamily="49" charset="-122"/>
                <a:ea typeface="黑体" panose="02010609060101010101" pitchFamily="49" charset="-122"/>
              </a:rPr>
              <a:t>化数值法的目标是保证汽车单位折旧费用和经营费用总和为最小。</a:t>
            </a:r>
          </a:p>
        </p:txBody>
      </p:sp>
      <p:sp>
        <p:nvSpPr>
          <p:cNvPr id="3" name="矩形 2"/>
          <p:cNvSpPr/>
          <p:nvPr/>
        </p:nvSpPr>
        <p:spPr>
          <a:xfrm>
            <a:off x="1115616" y="741933"/>
            <a:ext cx="2800767" cy="461665"/>
          </a:xfrm>
          <a:prstGeom prst="rect">
            <a:avLst/>
          </a:prstGeom>
        </p:spPr>
        <p:txBody>
          <a:bodyPr wrap="none">
            <a:spAutoFit/>
          </a:bodyPr>
          <a:lstStyle/>
          <a:p>
            <a:r>
              <a:rPr lang="zh-CN" altLang="en-US" sz="2400" dirty="0">
                <a:solidFill>
                  <a:srgbClr val="FF0000"/>
                </a:solidFill>
                <a:latin typeface="黑体" panose="02010609060101010101" pitchFamily="49" charset="-122"/>
                <a:ea typeface="黑体" panose="02010609060101010101" pitchFamily="49" charset="-122"/>
              </a:rPr>
              <a:t>一、低劣化数值法 </a:t>
            </a:r>
          </a:p>
        </p:txBody>
      </p:sp>
    </p:spTree>
    <p:extLst>
      <p:ext uri="{BB962C8B-B14F-4D97-AF65-F5344CB8AC3E}">
        <p14:creationId xmlns:p14="http://schemas.microsoft.com/office/powerpoint/2010/main" val="3544677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63688" y="699542"/>
            <a:ext cx="5211683" cy="523220"/>
          </a:xfrm>
          <a:prstGeom prst="rect">
            <a:avLst/>
          </a:prstGeom>
        </p:spPr>
        <p:txBody>
          <a:bodyPr wrap="none">
            <a:spAutoFit/>
          </a:bodyPr>
          <a:lstStyle/>
          <a:p>
            <a:r>
              <a:rPr lang="zh-CN" altLang="en-US" sz="2800" b="1" dirty="0">
                <a:solidFill>
                  <a:srgbClr val="FF0000"/>
                </a:solidFill>
                <a:latin typeface="黑体" panose="02010609060101010101" pitchFamily="49" charset="-122"/>
                <a:ea typeface="黑体" panose="02010609060101010101" pitchFamily="49" charset="-122"/>
              </a:rPr>
              <a:t>四、</a:t>
            </a:r>
            <a:r>
              <a:rPr lang="zh-CN" altLang="en-US" sz="2800" b="1" dirty="0" smtClean="0">
                <a:solidFill>
                  <a:srgbClr val="FF0000"/>
                </a:solidFill>
                <a:latin typeface="黑体" panose="02010609060101010101" pitchFamily="49" charset="-122"/>
                <a:ea typeface="黑体" panose="02010609060101010101" pitchFamily="49" charset="-122"/>
              </a:rPr>
              <a:t>判定</a:t>
            </a:r>
            <a:r>
              <a:rPr lang="zh-CN" altLang="en-US" sz="2800" b="1" dirty="0">
                <a:solidFill>
                  <a:srgbClr val="FF0000"/>
                </a:solidFill>
                <a:latin typeface="黑体" panose="02010609060101010101" pitchFamily="49" charset="-122"/>
                <a:ea typeface="黑体" panose="02010609060101010101" pitchFamily="49" charset="-122"/>
              </a:rPr>
              <a:t>大修与更新界限计算法</a:t>
            </a:r>
          </a:p>
        </p:txBody>
      </p:sp>
      <p:sp>
        <p:nvSpPr>
          <p:cNvPr id="3" name="矩形 2"/>
          <p:cNvSpPr/>
          <p:nvPr/>
        </p:nvSpPr>
        <p:spPr>
          <a:xfrm>
            <a:off x="251520" y="1419622"/>
            <a:ext cx="8712967" cy="2862322"/>
          </a:xfrm>
          <a:prstGeom prst="rect">
            <a:avLst/>
          </a:prstGeom>
        </p:spPr>
        <p:txBody>
          <a:bodyPr wrap="square">
            <a:spAutoFit/>
          </a:bodyPr>
          <a:lstStyle/>
          <a:p>
            <a:pPr indent="631825" algn="just">
              <a:lnSpc>
                <a:spcPct val="125000"/>
              </a:lnSpc>
              <a:defRPr/>
            </a:pPr>
            <a:r>
              <a:rPr lang="zh-CN" altLang="en-US" sz="2400" dirty="0" smtClean="0">
                <a:latin typeface="黑体" panose="02010609060101010101" pitchFamily="49" charset="-122"/>
                <a:ea typeface="黑体" panose="02010609060101010101" pitchFamily="49" charset="-122"/>
              </a:rPr>
              <a:t>汽车使用</a:t>
            </a:r>
            <a:r>
              <a:rPr lang="zh-CN" altLang="en-US" sz="2400" dirty="0">
                <a:latin typeface="黑体" panose="02010609060101010101" pitchFamily="49" charset="-122"/>
                <a:ea typeface="黑体" panose="02010609060101010101" pitchFamily="49" charset="-122"/>
              </a:rPr>
              <a:t>一定时期后，需要在更新或者大修两种方案之间做出判断。可修而不修，过早地更新，会因未达到折旧期而造成未折旧完的部分价值的损失。应该更新而未更新，过多地依靠大修使汽车重新工作，则将增加维修费用，降低生产效率</a:t>
            </a:r>
            <a:r>
              <a:rPr lang="zh-CN" altLang="en-US" sz="2400" dirty="0" smtClean="0">
                <a:latin typeface="黑体" panose="02010609060101010101" pitchFamily="49" charset="-122"/>
                <a:ea typeface="黑体" panose="02010609060101010101" pitchFamily="49" charset="-122"/>
              </a:rPr>
              <a:t>。因此</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对一辆汽车而言， 需要在大修与更新两个方案之间进行判别分析后，再行决策</a:t>
            </a:r>
            <a:r>
              <a:rPr lang="zh-CN" altLang="en-US" sz="24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2744043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71600" y="1347614"/>
            <a:ext cx="6696744" cy="461665"/>
          </a:xfrm>
          <a:prstGeom prst="rect">
            <a:avLst/>
          </a:prstGeom>
        </p:spPr>
        <p:txBody>
          <a:bodyPr wrap="square">
            <a:spAutoFit/>
          </a:bodyPr>
          <a:lstStyle/>
          <a:p>
            <a:pPr>
              <a:spcBef>
                <a:spcPct val="0"/>
              </a:spcBef>
            </a:pPr>
            <a:r>
              <a:rPr lang="zh-CN" altLang="en-US" sz="2400" dirty="0">
                <a:latin typeface="黑体" panose="02010609060101010101" pitchFamily="49" charset="-122"/>
                <a:ea typeface="黑体" panose="02010609060101010101" pitchFamily="49" charset="-122"/>
              </a:rPr>
              <a:t>为确定汽车大修与更新方案，常采用的判定式为：</a:t>
            </a:r>
          </a:p>
        </p:txBody>
      </p:sp>
      <p:sp>
        <p:nvSpPr>
          <p:cNvPr id="4" name="Rectangle 25"/>
          <p:cNvSpPr>
            <a:spLocks noChangeArrowheads="1"/>
          </p:cNvSpPr>
          <p:nvPr/>
        </p:nvSpPr>
        <p:spPr bwMode="auto">
          <a:xfrm>
            <a:off x="1403648" y="3147813"/>
            <a:ext cx="113191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348839440"/>
              </p:ext>
            </p:extLst>
          </p:nvPr>
        </p:nvGraphicFramePr>
        <p:xfrm>
          <a:off x="971600" y="2359909"/>
          <a:ext cx="6912768" cy="848936"/>
        </p:xfrm>
        <a:graphic>
          <a:graphicData uri="http://schemas.openxmlformats.org/presentationml/2006/ole">
            <mc:AlternateContent xmlns:mc="http://schemas.openxmlformats.org/markup-compatibility/2006">
              <mc:Choice xmlns:v="urn:schemas-microsoft-com:vml" Requires="v">
                <p:oleObj spid="_x0000_s7199" r:id="rId4" imgW="1625600" imgH="203200" progId="Equation.3">
                  <p:embed/>
                </p:oleObj>
              </mc:Choice>
              <mc:Fallback>
                <p:oleObj r:id="rId4" imgW="1625600" imgH="203200" progId="Equation.3">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2359909"/>
                        <a:ext cx="6912768" cy="848936"/>
                      </a:xfrm>
                      <a:prstGeom prst="rect">
                        <a:avLst/>
                      </a:prstGeom>
                      <a:solidFill>
                        <a:srgbClr val="00B050"/>
                      </a:solidFill>
                    </p:spPr>
                  </p:pic>
                </p:oleObj>
              </mc:Fallback>
            </mc:AlternateContent>
          </a:graphicData>
        </a:graphic>
      </p:graphicFrame>
    </p:spTree>
    <p:extLst>
      <p:ext uri="{BB962C8B-B14F-4D97-AF65-F5344CB8AC3E}">
        <p14:creationId xmlns:p14="http://schemas.microsoft.com/office/powerpoint/2010/main" val="358234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p:nvSpPr>
        <p:spPr bwMode="auto">
          <a:xfrm>
            <a:off x="1933258" y="619139"/>
            <a:ext cx="4068812" cy="519113"/>
          </a:xfrm>
          <a:prstGeom prst="rect">
            <a:avLst/>
          </a:prstGeom>
          <a:solidFill>
            <a:srgbClr val="00B050"/>
          </a:solidFill>
          <a:ln>
            <a:noFill/>
          </a:ln>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lang="en-US" altLang="zh-CN" sz="2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latin typeface="黑体" panose="02010609060101010101" pitchFamily="49" charset="-122"/>
                <a:ea typeface="黑体" panose="02010609060101010101" pitchFamily="49" charset="-122"/>
              </a:rPr>
              <a:t>汽车第</a:t>
            </a:r>
            <a:r>
              <a:rPr lang="en-US" altLang="zh-CN" sz="2400" i="1" dirty="0" err="1">
                <a:latin typeface="黑体" panose="02010609060101010101" pitchFamily="49" charset="-122"/>
                <a:ea typeface="黑体" panose="02010609060101010101" pitchFamily="49" charset="-122"/>
              </a:rPr>
              <a:t>i</a:t>
            </a:r>
            <a:r>
              <a:rPr lang="zh-CN" altLang="en-US" sz="2400" dirty="0">
                <a:latin typeface="黑体" panose="02010609060101010101" pitchFamily="49" charset="-122"/>
                <a:ea typeface="黑体" panose="02010609060101010101" pitchFamily="49" charset="-122"/>
              </a:rPr>
              <a:t>次大修的费用，元 </a:t>
            </a:r>
          </a:p>
        </p:txBody>
      </p:sp>
      <p:sp>
        <p:nvSpPr>
          <p:cNvPr id="3" name="Rectangle 9"/>
          <p:cNvSpPr>
            <a:spLocks noChangeArrowheads="1"/>
          </p:cNvSpPr>
          <p:nvPr/>
        </p:nvSpPr>
        <p:spPr bwMode="auto">
          <a:xfrm>
            <a:off x="1933258" y="1493949"/>
            <a:ext cx="7128321" cy="830997"/>
          </a:xfrm>
          <a:prstGeom prst="rect">
            <a:avLst/>
          </a:prstGeom>
          <a:solidFill>
            <a:srgbClr val="00B050"/>
          </a:solidFill>
          <a:ln>
            <a:noFill/>
          </a:ln>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使用成本的增加值，表示大修后汽车与新购</a:t>
            </a:r>
            <a:r>
              <a:rPr lang="zh-CN" altLang="en-US" sz="2400" dirty="0" smtClean="0">
                <a:latin typeface="黑体" panose="02010609060101010101" pitchFamily="49" charset="-122"/>
                <a:ea typeface="黑体" panose="02010609060101010101" pitchFamily="49" charset="-122"/>
              </a:rPr>
              <a:t>汽车运输成本</a:t>
            </a:r>
            <a:r>
              <a:rPr lang="zh-CN" altLang="en-US" sz="2400" dirty="0">
                <a:latin typeface="黑体" panose="02010609060101010101" pitchFamily="49" charset="-122"/>
                <a:ea typeface="黑体" panose="02010609060101010101" pitchFamily="49" charset="-122"/>
              </a:rPr>
              <a:t>差值乘以至下次大修期间的运输生产量，元</a:t>
            </a:r>
          </a:p>
        </p:txBody>
      </p:sp>
      <p:sp>
        <p:nvSpPr>
          <p:cNvPr id="4" name="Rectangle 12"/>
          <p:cNvSpPr>
            <a:spLocks noChangeArrowheads="1"/>
          </p:cNvSpPr>
          <p:nvPr/>
        </p:nvSpPr>
        <p:spPr bwMode="auto">
          <a:xfrm>
            <a:off x="1505216" y="2463892"/>
            <a:ext cx="3248005" cy="523220"/>
          </a:xfrm>
          <a:prstGeom prst="rect">
            <a:avLst/>
          </a:prstGeom>
          <a:solidFill>
            <a:srgbClr val="00B050"/>
          </a:solidFill>
          <a:ln>
            <a:noFill/>
          </a:ln>
          <a:extLst/>
        </p:spPr>
        <p:txBody>
          <a:bodyPr wrap="none" anchor="ctr">
            <a:spAutoFit/>
          </a:bodyPr>
          <a:lstStyle>
            <a:lvl1pPr>
              <a:spcBef>
                <a:spcPct val="20000"/>
              </a:spcBef>
              <a:buClr>
                <a:schemeClr val="hlink"/>
              </a:buClr>
              <a:buFont typeface="Wingdings" panose="05000000000000000000" pitchFamily="2" charset="2"/>
              <a:buChar char="§"/>
              <a:tabLst>
                <a:tab pos="2324100" algn="l"/>
              </a:tabLst>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tabLst>
                <a:tab pos="2324100" algn="l"/>
              </a:tabLst>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tabLst>
                <a:tab pos="23241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tabLst>
                <a:tab pos="23241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tabLst>
                <a:tab pos="23241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tabLst>
                <a:tab pos="23241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tabLst>
                <a:tab pos="23241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tabLst>
                <a:tab pos="23241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tabLst>
                <a:tab pos="2324100" algn="l"/>
              </a:tabLst>
              <a:defRPr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lang="en-US" altLang="zh-CN" sz="2800" i="1"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K</a:t>
            </a:r>
            <a:r>
              <a:rPr lang="en-US" altLang="zh-CN" sz="2800" i="1" baseline="-25000"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0</a:t>
            </a:r>
            <a:r>
              <a:rPr lang="en-US" altLang="zh-CN" sz="2800" b="1"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latin typeface="黑体" panose="02010609060101010101" pitchFamily="49" charset="-122"/>
                <a:ea typeface="黑体" panose="02010609060101010101" pitchFamily="49" charset="-122"/>
              </a:rPr>
              <a:t>新车原始价值，元</a:t>
            </a:r>
          </a:p>
        </p:txBody>
      </p:sp>
      <p:sp>
        <p:nvSpPr>
          <p:cNvPr id="5" name="Rectangle 15"/>
          <p:cNvSpPr>
            <a:spLocks noChangeArrowheads="1"/>
          </p:cNvSpPr>
          <p:nvPr/>
        </p:nvSpPr>
        <p:spPr bwMode="auto">
          <a:xfrm>
            <a:off x="1870775" y="3188197"/>
            <a:ext cx="6911975" cy="830997"/>
          </a:xfrm>
          <a:prstGeom prst="rect">
            <a:avLst/>
          </a:prstGeom>
          <a:solidFill>
            <a:srgbClr val="00B050"/>
          </a:solidFill>
          <a:ln>
            <a:noFill/>
          </a:ln>
          <a:extLst/>
        </p:spPr>
        <p:txBody>
          <a:bodyPr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ClrTx/>
              <a:buNone/>
              <a:tabLst>
                <a:tab pos="2324100" algn="l"/>
              </a:tabLst>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反映大修过后汽车运输生产率与新汽车至第一次大修之间运输生产率的比例关系</a:t>
            </a:r>
          </a:p>
        </p:txBody>
      </p:sp>
      <p:sp>
        <p:nvSpPr>
          <p:cNvPr id="6" name="Rectangle 18"/>
          <p:cNvSpPr>
            <a:spLocks noChangeArrowheads="1"/>
          </p:cNvSpPr>
          <p:nvPr/>
        </p:nvSpPr>
        <p:spPr bwMode="auto">
          <a:xfrm>
            <a:off x="1874677" y="4112584"/>
            <a:ext cx="6570663" cy="830997"/>
          </a:xfrm>
          <a:prstGeom prst="rect">
            <a:avLst/>
          </a:prstGeom>
          <a:solidFill>
            <a:srgbClr val="00B050"/>
          </a:solidFill>
          <a:ln>
            <a:noFill/>
          </a:ln>
          <a:extLst/>
        </p:spPr>
        <p:txBody>
          <a:bodyPr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反映大修后汽车至下次大修前的行驶里程与新车第一次大修前行驶里程间的比例</a:t>
            </a:r>
            <a:r>
              <a:rPr lang="zh-CN" altLang="en-US" sz="2400" dirty="0" smtClean="0">
                <a:latin typeface="黑体" panose="02010609060101010101" pitchFamily="49" charset="-122"/>
                <a:ea typeface="黑体" panose="02010609060101010101" pitchFamily="49" charset="-122"/>
              </a:rPr>
              <a:t>关系</a:t>
            </a:r>
            <a:endParaRPr lang="zh-CN" altLang="en-US" sz="2400" dirty="0">
              <a:latin typeface="黑体" panose="02010609060101010101" pitchFamily="49" charset="-122"/>
              <a:ea typeface="黑体" panose="02010609060101010101" pitchFamily="49" charset="-122"/>
            </a:endParaRPr>
          </a:p>
        </p:txBody>
      </p:sp>
      <p:graphicFrame>
        <p:nvGraphicFramePr>
          <p:cNvPr id="16" name="Object 4"/>
          <p:cNvGraphicFramePr>
            <a:graphicFrameLocks noChangeAspect="1"/>
          </p:cNvGraphicFramePr>
          <p:nvPr>
            <p:extLst>
              <p:ext uri="{D42A27DB-BD31-4B8C-83A1-F6EECF244321}">
                <p14:modId xmlns:p14="http://schemas.microsoft.com/office/powerpoint/2010/main" val="198332843"/>
              </p:ext>
            </p:extLst>
          </p:nvPr>
        </p:nvGraphicFramePr>
        <p:xfrm>
          <a:off x="1488130" y="615303"/>
          <a:ext cx="471487" cy="461962"/>
        </p:xfrm>
        <a:graphic>
          <a:graphicData uri="http://schemas.openxmlformats.org/presentationml/2006/ole">
            <mc:AlternateContent xmlns:mc="http://schemas.openxmlformats.org/markup-compatibility/2006">
              <mc:Choice xmlns:v="urn:schemas-microsoft-com:vml" Requires="v">
                <p:oleObj spid="_x0000_s8275" name="公式" r:id="rId4" imgW="190440" imgH="228600" progId="Equation.3">
                  <p:embed/>
                </p:oleObj>
              </mc:Choice>
              <mc:Fallback>
                <p:oleObj name="公式" r:id="rId4" imgW="190440" imgH="228600" progId="Equation.3">
                  <p:embed/>
                  <p:pic>
                    <p:nvPicPr>
                      <p:cNvPr id="0" name=""/>
                      <p:cNvPicPr>
                        <a:picLocks noChangeAspect="1" noChangeArrowheads="1"/>
                      </p:cNvPicPr>
                      <p:nvPr/>
                    </p:nvPicPr>
                    <p:blipFill>
                      <a:blip r:embed="rId5"/>
                      <a:srcRect/>
                      <a:stretch>
                        <a:fillRect/>
                      </a:stretch>
                    </p:blipFill>
                    <p:spPr bwMode="auto">
                      <a:xfrm>
                        <a:off x="1488130" y="615303"/>
                        <a:ext cx="471487" cy="461962"/>
                      </a:xfrm>
                      <a:prstGeom prst="rect">
                        <a:avLst/>
                      </a:prstGeom>
                      <a:solidFill>
                        <a:srgbClr val="00B050"/>
                      </a:solidFill>
                      <a:ln>
                        <a:noFill/>
                      </a:ln>
                    </p:spPr>
                  </p:pic>
                </p:oleObj>
              </mc:Fallback>
            </mc:AlternateContent>
          </a:graphicData>
        </a:graphic>
      </p:graphicFrame>
      <p:graphicFrame>
        <p:nvGraphicFramePr>
          <p:cNvPr id="17" name="Object 7"/>
          <p:cNvGraphicFramePr>
            <a:graphicFrameLocks noChangeAspect="1"/>
          </p:cNvGraphicFramePr>
          <p:nvPr>
            <p:extLst>
              <p:ext uri="{D42A27DB-BD31-4B8C-83A1-F6EECF244321}">
                <p14:modId xmlns:p14="http://schemas.microsoft.com/office/powerpoint/2010/main" val="1234304098"/>
              </p:ext>
            </p:extLst>
          </p:nvPr>
        </p:nvGraphicFramePr>
        <p:xfrm>
          <a:off x="1505216" y="1495048"/>
          <a:ext cx="437317" cy="552160"/>
        </p:xfrm>
        <a:graphic>
          <a:graphicData uri="http://schemas.openxmlformats.org/presentationml/2006/ole">
            <mc:AlternateContent xmlns:mc="http://schemas.openxmlformats.org/markup-compatibility/2006">
              <mc:Choice xmlns:v="urn:schemas-microsoft-com:vml" Requires="v">
                <p:oleObj spid="_x0000_s8276" name="公式" r:id="rId6" imgW="177646" imgH="228402" progId="Equation.3">
                  <p:embed/>
                </p:oleObj>
              </mc:Choice>
              <mc:Fallback>
                <p:oleObj name="公式" r:id="rId6" imgW="177646" imgH="228402"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5216" y="1495048"/>
                        <a:ext cx="437317" cy="552160"/>
                      </a:xfrm>
                      <a:prstGeom prst="rect">
                        <a:avLst/>
                      </a:prstGeom>
                      <a:solidFill>
                        <a:srgbClr val="00B050"/>
                      </a:solidFill>
                      <a:ln>
                        <a:noFill/>
                      </a:ln>
                      <a:effectLst/>
                    </p:spPr>
                  </p:pic>
                </p:oleObj>
              </mc:Fallback>
            </mc:AlternateContent>
          </a:graphicData>
        </a:graphic>
      </p:graphicFrame>
      <p:pic>
        <p:nvPicPr>
          <p:cNvPr id="18" name="Picture 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84805" y="3179231"/>
            <a:ext cx="424465" cy="424465"/>
          </a:xfrm>
          <a:prstGeom prst="rect">
            <a:avLst/>
          </a:prstGeom>
          <a:solidFill>
            <a:srgbClr val="00B050"/>
          </a:solidFill>
          <a:ln>
            <a:noFill/>
          </a:ln>
          <a:extLst/>
        </p:spPr>
      </p:pic>
      <p:graphicFrame>
        <p:nvGraphicFramePr>
          <p:cNvPr id="19" name="Object 16"/>
          <p:cNvGraphicFramePr>
            <a:graphicFrameLocks noChangeAspect="1"/>
          </p:cNvGraphicFramePr>
          <p:nvPr>
            <p:extLst>
              <p:ext uri="{D42A27DB-BD31-4B8C-83A1-F6EECF244321}">
                <p14:modId xmlns:p14="http://schemas.microsoft.com/office/powerpoint/2010/main" val="4103061199"/>
              </p:ext>
            </p:extLst>
          </p:nvPr>
        </p:nvGraphicFramePr>
        <p:xfrm>
          <a:off x="1458210" y="4119135"/>
          <a:ext cx="433220" cy="568301"/>
        </p:xfrm>
        <a:graphic>
          <a:graphicData uri="http://schemas.openxmlformats.org/presentationml/2006/ole">
            <mc:AlternateContent xmlns:mc="http://schemas.openxmlformats.org/markup-compatibility/2006">
              <mc:Choice xmlns:v="urn:schemas-microsoft-com:vml" Requires="v">
                <p:oleObj spid="_x0000_s8277" name="公式" r:id="rId9" imgW="152268" imgH="203024" progId="Equation.3">
                  <p:embed/>
                </p:oleObj>
              </mc:Choice>
              <mc:Fallback>
                <p:oleObj name="公式" r:id="rId9" imgW="152268" imgH="203024"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58210" y="4119135"/>
                        <a:ext cx="433220" cy="568301"/>
                      </a:xfrm>
                      <a:prstGeom prst="rect">
                        <a:avLst/>
                      </a:prstGeom>
                      <a:solidFill>
                        <a:srgbClr val="00B050"/>
                      </a:solidFill>
                      <a:ln>
                        <a:noFill/>
                      </a:ln>
                    </p:spPr>
                  </p:pic>
                </p:oleObj>
              </mc:Fallback>
            </mc:AlternateContent>
          </a:graphicData>
        </a:graphic>
      </p:graphicFrame>
    </p:spTree>
    <p:extLst>
      <p:ext uri="{BB962C8B-B14F-4D97-AF65-F5344CB8AC3E}">
        <p14:creationId xmlns:p14="http://schemas.microsoft.com/office/powerpoint/2010/main" val="3888966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p:nvSpPr>
        <p:spPr bwMode="auto">
          <a:xfrm>
            <a:off x="2369509" y="1744876"/>
            <a:ext cx="5616625" cy="461665"/>
          </a:xfrm>
          <a:prstGeom prst="rect">
            <a:avLst/>
          </a:prstGeom>
          <a:solidFill>
            <a:srgbClr val="00B050"/>
          </a:solidFill>
          <a:ln>
            <a:noFill/>
          </a:ln>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lang="en-US" altLang="zh-CN" sz="2400" dirty="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因</a:t>
            </a:r>
            <a:r>
              <a:rPr lang="zh-CN" altLang="en-US" sz="2400" dirty="0">
                <a:latin typeface="黑体" panose="02010609060101010101" pitchFamily="49" charset="-122"/>
                <a:ea typeface="黑体" panose="02010609060101010101" pitchFamily="49" charset="-122"/>
              </a:rPr>
              <a:t>更新而引起旧车未折旧完的损失值</a:t>
            </a:r>
          </a:p>
        </p:txBody>
      </p:sp>
      <p:sp>
        <p:nvSpPr>
          <p:cNvPr id="3" name="Rectangle 7"/>
          <p:cNvSpPr>
            <a:spLocks noChangeArrowheads="1"/>
          </p:cNvSpPr>
          <p:nvPr/>
        </p:nvSpPr>
        <p:spPr bwMode="auto">
          <a:xfrm>
            <a:off x="2475069" y="2990850"/>
            <a:ext cx="1569660" cy="461665"/>
          </a:xfrm>
          <a:prstGeom prst="rect">
            <a:avLst/>
          </a:prstGeom>
          <a:solidFill>
            <a:srgbClr val="00B050"/>
          </a:solidFill>
          <a:ln>
            <a:noFill/>
          </a:ln>
          <a:extLst/>
        </p:spPr>
        <p:txBody>
          <a:bodyPr wrap="non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汽车残值</a:t>
            </a:r>
          </a:p>
        </p:txBody>
      </p:sp>
      <p:graphicFrame>
        <p:nvGraphicFramePr>
          <p:cNvPr id="4" name="Object 4"/>
          <p:cNvGraphicFramePr>
            <a:graphicFrameLocks noChangeAspect="1"/>
          </p:cNvGraphicFramePr>
          <p:nvPr>
            <p:extLst>
              <p:ext uri="{D42A27DB-BD31-4B8C-83A1-F6EECF244321}">
                <p14:modId xmlns:p14="http://schemas.microsoft.com/office/powerpoint/2010/main" val="2059512715"/>
              </p:ext>
            </p:extLst>
          </p:nvPr>
        </p:nvGraphicFramePr>
        <p:xfrm>
          <a:off x="1889125" y="1744876"/>
          <a:ext cx="480384" cy="576461"/>
        </p:xfrm>
        <a:graphic>
          <a:graphicData uri="http://schemas.openxmlformats.org/presentationml/2006/ole">
            <mc:AlternateContent xmlns:mc="http://schemas.openxmlformats.org/markup-compatibility/2006">
              <mc:Choice xmlns:v="urn:schemas-microsoft-com:vml" Requires="v">
                <p:oleObj spid="_x0000_s9270" name="公式" r:id="rId4" imgW="190500" imgH="228600" progId="Equation.3">
                  <p:embed/>
                </p:oleObj>
              </mc:Choice>
              <mc:Fallback>
                <p:oleObj name="公式" r:id="rId4" imgW="1905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9125" y="1744876"/>
                        <a:ext cx="480384" cy="576461"/>
                      </a:xfrm>
                      <a:prstGeom prst="rect">
                        <a:avLst/>
                      </a:prstGeom>
                      <a:solidFill>
                        <a:srgbClr val="00B050"/>
                      </a:solidFill>
                      <a:ln>
                        <a:noFill/>
                      </a:ln>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2962784511"/>
              </p:ext>
            </p:extLst>
          </p:nvPr>
        </p:nvGraphicFramePr>
        <p:xfrm>
          <a:off x="1889125" y="2990850"/>
          <a:ext cx="600075" cy="557213"/>
        </p:xfrm>
        <a:graphic>
          <a:graphicData uri="http://schemas.openxmlformats.org/presentationml/2006/ole">
            <mc:AlternateContent xmlns:mc="http://schemas.openxmlformats.org/markup-compatibility/2006">
              <mc:Choice xmlns:v="urn:schemas-microsoft-com:vml" Requires="v">
                <p:oleObj spid="_x0000_s9271" name="公式" r:id="rId6" imgW="177480" imgH="164880" progId="Equation.3">
                  <p:embed/>
                </p:oleObj>
              </mc:Choice>
              <mc:Fallback>
                <p:oleObj name="公式" r:id="rId6" imgW="177480" imgH="164880" progId="Equation.3">
                  <p:embed/>
                  <p:pic>
                    <p:nvPicPr>
                      <p:cNvPr id="0" name=""/>
                      <p:cNvPicPr>
                        <a:picLocks noChangeAspect="1" noChangeArrowheads="1"/>
                      </p:cNvPicPr>
                      <p:nvPr/>
                    </p:nvPicPr>
                    <p:blipFill>
                      <a:blip r:embed="rId7"/>
                      <a:srcRect/>
                      <a:stretch>
                        <a:fillRect/>
                      </a:stretch>
                    </p:blipFill>
                    <p:spPr bwMode="auto">
                      <a:xfrm>
                        <a:off x="1889125" y="2990850"/>
                        <a:ext cx="600075" cy="557213"/>
                      </a:xfrm>
                      <a:prstGeom prst="rect">
                        <a:avLst/>
                      </a:prstGeom>
                      <a:solidFill>
                        <a:srgbClr val="00B050"/>
                      </a:solidFill>
                      <a:ln>
                        <a:noFill/>
                      </a:ln>
                      <a:effectLst/>
                    </p:spPr>
                  </p:pic>
                </p:oleObj>
              </mc:Fallback>
            </mc:AlternateContent>
          </a:graphicData>
        </a:graphic>
      </p:graphicFrame>
    </p:spTree>
    <p:extLst>
      <p:ext uri="{BB962C8B-B14F-4D97-AF65-F5344CB8AC3E}">
        <p14:creationId xmlns:p14="http://schemas.microsoft.com/office/powerpoint/2010/main" val="2671480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Group 325"/>
          <p:cNvGraphicFramePr>
            <a:graphicFrameLocks noGrp="1"/>
          </p:cNvGraphicFramePr>
          <p:nvPr>
            <p:extLst>
              <p:ext uri="{D42A27DB-BD31-4B8C-83A1-F6EECF244321}">
                <p14:modId xmlns:p14="http://schemas.microsoft.com/office/powerpoint/2010/main" val="2461580766"/>
              </p:ext>
            </p:extLst>
          </p:nvPr>
        </p:nvGraphicFramePr>
        <p:xfrm>
          <a:off x="971600" y="1131591"/>
          <a:ext cx="7344816" cy="3467699"/>
        </p:xfrm>
        <a:graphic>
          <a:graphicData uri="http://schemas.openxmlformats.org/drawingml/2006/table">
            <a:tbl>
              <a:tblPr/>
              <a:tblGrid>
                <a:gridCol w="770432"/>
                <a:gridCol w="1601333"/>
                <a:gridCol w="947430"/>
                <a:gridCol w="2189458"/>
                <a:gridCol w="1836163"/>
              </a:tblGrid>
              <a:tr h="143371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大修</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次数</a:t>
                      </a:r>
                      <a:endParaRPr kumimoji="0" lang="zh-CN" altLang="en-US"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至下次大修间隔里程</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(1000km)</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本次大修费用</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元</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至下次大修间隔里程内平均成本</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元</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/1000t</a:t>
                      </a:r>
                      <a:r>
                        <a:rPr kumimoji="0" lang="en-US" altLang="zh-CN" sz="2400" b="0" i="0" u="none" strike="noStrike" cap="none" normalizeH="0" baseline="0" dirty="0" smtClean="0">
                          <a:ln>
                            <a:noFill/>
                          </a:ln>
                          <a:solidFill>
                            <a:srgbClr val="000000"/>
                          </a:solidFill>
                          <a:effectLst/>
                          <a:latin typeface="Arial"/>
                          <a:ea typeface="黑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km)</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至下次大修间隔里程内平均完好率</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zh-CN" altLang="en-US"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r>
              <a:tr h="421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180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rPr>
                        <a:t>-</a:t>
                      </a:r>
                      <a:endParaRPr kumimoji="0" lang="zh-CN"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159.5</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89</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F0"/>
                    </a:solidFill>
                  </a:tcPr>
                </a:tc>
              </a:tr>
              <a:tr h="421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1</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100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25000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170.5</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86</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F0"/>
                    </a:solidFill>
                  </a:tcPr>
                </a:tc>
              </a:tr>
              <a:tr h="421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2</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100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33000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180.6</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82</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F0"/>
                    </a:solidFill>
                  </a:tcPr>
                </a:tc>
              </a:tr>
              <a:tr h="54157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3</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9525"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80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41000</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Times New Roman" pitchFamily="18" charset="0"/>
                        </a:rPr>
                        <a:t>183.1</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txBody>
                  <a:tcPr marT="45725" marB="45725"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74</a:t>
                      </a:r>
                      <a:endParaRPr kumimoji="0" lang="en-US" altLang="zh-CN" sz="24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5" marB="45725" anchor="ctr" horzOverflow="overflow">
                    <a:lnL w="12700"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rgbClr val="00B0F0"/>
                    </a:solidFill>
                  </a:tcPr>
                </a:tc>
              </a:tr>
            </a:tbl>
          </a:graphicData>
        </a:graphic>
      </p:graphicFrame>
    </p:spTree>
    <p:extLst>
      <p:ext uri="{BB962C8B-B14F-4D97-AF65-F5344CB8AC3E}">
        <p14:creationId xmlns:p14="http://schemas.microsoft.com/office/powerpoint/2010/main" val="2029782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563638"/>
            <a:ext cx="8784976" cy="2092881"/>
          </a:xfrm>
          <a:prstGeom prst="rect">
            <a:avLst/>
          </a:prstGeom>
          <a:solidFill>
            <a:srgbClr val="00B050"/>
          </a:solidFill>
        </p:spPr>
        <p:txBody>
          <a:bodyPr wrap="square">
            <a:spAutoFit/>
          </a:bodyPr>
          <a:lstStyle/>
          <a:p>
            <a:pPr>
              <a:lnSpc>
                <a:spcPct val="125000"/>
              </a:lnSpc>
              <a:spcBef>
                <a:spcPct val="0"/>
              </a:spcBef>
            </a:pPr>
            <a:r>
              <a:rPr lang="zh-CN" altLang="en-US" sz="2400" dirty="0">
                <a:latin typeface="黑体" panose="02010609060101010101" pitchFamily="49" charset="-122"/>
                <a:ea typeface="黑体" panose="02010609060101010101" pitchFamily="49" charset="-122"/>
              </a:rPr>
              <a:t>注：</a:t>
            </a:r>
          </a:p>
          <a:p>
            <a:pPr>
              <a:lnSpc>
                <a:spcPct val="125000"/>
              </a:lnSpc>
              <a:spcBef>
                <a:spcPct val="0"/>
              </a:spcBef>
            </a:pPr>
            <a:r>
              <a:rPr lang="en-US" altLang="zh-CN" sz="2000" dirty="0">
                <a:latin typeface="黑体" panose="02010609060101010101" pitchFamily="49" charset="-122"/>
                <a:ea typeface="黑体" panose="02010609060101010101" pitchFamily="49" charset="-122"/>
              </a:rPr>
              <a:t>a.</a:t>
            </a:r>
            <a:r>
              <a:rPr lang="zh-CN" altLang="en-US" sz="2000" dirty="0">
                <a:latin typeface="黑体" panose="02010609060101010101" pitchFamily="49" charset="-122"/>
                <a:ea typeface="黑体" panose="02010609060101010101" pitchFamily="49" charset="-122"/>
              </a:rPr>
              <a:t>新车价格</a:t>
            </a:r>
            <a:r>
              <a:rPr lang="en-US" altLang="zh-CN" sz="2000" dirty="0" smtClean="0">
                <a:latin typeface="黑体" panose="02010609060101010101" pitchFamily="49" charset="-122"/>
                <a:ea typeface="黑体" panose="02010609060101010101" pitchFamily="49" charset="-122"/>
              </a:rPr>
              <a:t>K</a:t>
            </a:r>
            <a:r>
              <a:rPr lang="en-US" altLang="zh-CN" sz="2000" baseline="-25000" dirty="0" smtClean="0">
                <a:latin typeface="黑体" panose="02010609060101010101" pitchFamily="49" charset="-122"/>
                <a:ea typeface="黑体" panose="02010609060101010101" pitchFamily="49" charset="-122"/>
              </a:rPr>
              <a:t>0</a:t>
            </a:r>
            <a:r>
              <a:rPr lang="en-US" altLang="zh-CN" sz="2000" dirty="0" smtClean="0">
                <a:latin typeface="黑体" panose="02010609060101010101" pitchFamily="49" charset="-122"/>
                <a:ea typeface="黑体" panose="02010609060101010101" pitchFamily="49" charset="-122"/>
              </a:rPr>
              <a:t>=80000</a:t>
            </a:r>
            <a:r>
              <a:rPr lang="zh-CN" altLang="en-US" sz="2000" dirty="0" smtClean="0">
                <a:latin typeface="黑体" panose="02010609060101010101" pitchFamily="49" charset="-122"/>
                <a:ea typeface="黑体" panose="02010609060101010101" pitchFamily="49" charset="-122"/>
              </a:rPr>
              <a:t>元</a:t>
            </a:r>
            <a:endParaRPr lang="zh-CN" altLang="en-US" sz="2000" dirty="0">
              <a:latin typeface="黑体" panose="02010609060101010101" pitchFamily="49" charset="-122"/>
              <a:ea typeface="黑体" panose="02010609060101010101" pitchFamily="49" charset="-122"/>
            </a:endParaRPr>
          </a:p>
          <a:p>
            <a:pPr>
              <a:lnSpc>
                <a:spcPct val="125000"/>
              </a:lnSpc>
              <a:spcBef>
                <a:spcPct val="0"/>
              </a:spcBef>
            </a:pPr>
            <a:r>
              <a:rPr lang="en-US" altLang="zh-CN" sz="2000" dirty="0">
                <a:latin typeface="黑体" panose="02010609060101010101" pitchFamily="49" charset="-122"/>
                <a:ea typeface="黑体" panose="02010609060101010101" pitchFamily="49" charset="-122"/>
              </a:rPr>
              <a:t>b.</a:t>
            </a:r>
            <a:r>
              <a:rPr lang="zh-CN" altLang="en-US" sz="2000" dirty="0">
                <a:latin typeface="黑体" panose="02010609060101010101" pitchFamily="49" charset="-122"/>
                <a:ea typeface="黑体" panose="02010609060101010101" pitchFamily="49" charset="-122"/>
              </a:rPr>
              <a:t>汽车残值定为</a:t>
            </a:r>
            <a:r>
              <a:rPr lang="en-US" altLang="zh-CN" sz="2000" dirty="0">
                <a:latin typeface="黑体" panose="02010609060101010101" pitchFamily="49" charset="-122"/>
                <a:ea typeface="黑体" panose="02010609060101010101" pitchFamily="49" charset="-122"/>
              </a:rPr>
              <a:t>8000</a:t>
            </a:r>
            <a:r>
              <a:rPr lang="zh-CN" altLang="en-US" sz="2000" dirty="0" smtClean="0">
                <a:latin typeface="黑体" panose="02010609060101010101" pitchFamily="49" charset="-122"/>
                <a:ea typeface="黑体" panose="02010609060101010101" pitchFamily="49" charset="-122"/>
              </a:rPr>
              <a:t>元</a:t>
            </a:r>
            <a:endParaRPr lang="zh-CN" altLang="en-US" sz="2000" dirty="0">
              <a:latin typeface="黑体" panose="02010609060101010101" pitchFamily="49" charset="-122"/>
              <a:ea typeface="黑体" panose="02010609060101010101" pitchFamily="49" charset="-122"/>
            </a:endParaRPr>
          </a:p>
          <a:p>
            <a:pPr>
              <a:lnSpc>
                <a:spcPct val="125000"/>
              </a:lnSpc>
              <a:spcBef>
                <a:spcPct val="0"/>
              </a:spcBef>
            </a:pPr>
            <a:r>
              <a:rPr lang="en-US" altLang="zh-CN" sz="2000" dirty="0">
                <a:latin typeface="黑体" panose="02010609060101010101" pitchFamily="49" charset="-122"/>
                <a:ea typeface="黑体" panose="02010609060101010101" pitchFamily="49" charset="-122"/>
              </a:rPr>
              <a:t>c.</a:t>
            </a:r>
            <a:r>
              <a:rPr lang="zh-CN" altLang="en-US" sz="2000" dirty="0">
                <a:latin typeface="黑体" panose="02010609060101010101" pitchFamily="49" charset="-122"/>
                <a:ea typeface="黑体" panose="02010609060101010101" pitchFamily="49" charset="-122"/>
              </a:rPr>
              <a:t>单车折算吨位为</a:t>
            </a:r>
            <a:r>
              <a:rPr lang="en-US" altLang="zh-CN" sz="2000" dirty="0">
                <a:latin typeface="黑体" panose="02010609060101010101" pitchFamily="49" charset="-122"/>
                <a:ea typeface="黑体" panose="02010609060101010101" pitchFamily="49" charset="-122"/>
              </a:rPr>
              <a:t>3.33t</a:t>
            </a:r>
            <a:r>
              <a:rPr lang="en-US" altLang="zh-CN" sz="1600" dirty="0">
                <a:latin typeface="黑体" panose="02010609060101010101" pitchFamily="49" charset="-122"/>
                <a:ea typeface="黑体" panose="02010609060101010101" pitchFamily="49" charset="-122"/>
              </a:rPr>
              <a:t>(</a:t>
            </a:r>
            <a:r>
              <a:rPr lang="zh-CN" altLang="en-US" sz="1600" dirty="0">
                <a:latin typeface="黑体" panose="02010609060101010101" pitchFamily="49" charset="-122"/>
                <a:ea typeface="黑体" panose="02010609060101010101" pitchFamily="49" charset="-122"/>
              </a:rPr>
              <a:t>考虑到实载率、里程利用率、拖挂率等因素，由统计数据求出</a:t>
            </a:r>
            <a:r>
              <a:rPr lang="en-US" altLang="zh-CN" sz="1600" dirty="0" smtClean="0">
                <a:latin typeface="黑体" panose="02010609060101010101" pitchFamily="49" charset="-122"/>
                <a:ea typeface="黑体" panose="02010609060101010101" pitchFamily="49" charset="-122"/>
              </a:rPr>
              <a:t>)</a:t>
            </a:r>
            <a:endParaRPr lang="zh-CN" altLang="en-US" sz="1600" dirty="0">
              <a:latin typeface="黑体" panose="02010609060101010101" pitchFamily="49" charset="-122"/>
              <a:ea typeface="黑体" panose="02010609060101010101" pitchFamily="49" charset="-122"/>
            </a:endParaRPr>
          </a:p>
          <a:p>
            <a:pPr>
              <a:lnSpc>
                <a:spcPct val="125000"/>
              </a:lnSpc>
              <a:spcBef>
                <a:spcPct val="0"/>
              </a:spcBef>
            </a:pPr>
            <a:r>
              <a:rPr lang="en-US" altLang="zh-CN" sz="2000" dirty="0">
                <a:latin typeface="黑体" panose="02010609060101010101" pitchFamily="49" charset="-122"/>
                <a:ea typeface="黑体" panose="02010609060101010101" pitchFamily="49" charset="-122"/>
              </a:rPr>
              <a:t>d.</a:t>
            </a:r>
            <a:r>
              <a:rPr lang="zh-CN" altLang="en-US" sz="2000" dirty="0">
                <a:latin typeface="黑体" panose="02010609060101010101" pitchFamily="49" charset="-122"/>
                <a:ea typeface="黑体" panose="02010609060101010101" pitchFamily="49" charset="-122"/>
              </a:rPr>
              <a:t>折旧里程为</a:t>
            </a:r>
            <a:r>
              <a:rPr lang="en-US" altLang="zh-CN" sz="2000" dirty="0">
                <a:latin typeface="黑体" panose="02010609060101010101" pitchFamily="49" charset="-122"/>
                <a:ea typeface="黑体" panose="02010609060101010101" pitchFamily="49" charset="-122"/>
              </a:rPr>
              <a:t>500000km</a:t>
            </a:r>
            <a:endParaRPr lang="zh-CN" altLang="en-US" sz="2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08386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648766" y="1275606"/>
            <a:ext cx="7387729" cy="3312368"/>
          </a:xfrm>
          <a:prstGeom prst="rect">
            <a:avLst/>
          </a:prstGeom>
        </p:spPr>
        <p:txBody>
          <a:bodyPr>
            <a:noAutofit/>
          </a:bodyPr>
          <a:lstStyle/>
          <a:p>
            <a:pPr lvl="0" fontAlgn="base">
              <a:lnSpc>
                <a:spcPct val="125000"/>
              </a:lnSpc>
              <a:spcBef>
                <a:spcPct val="0"/>
              </a:spcBef>
              <a:spcAft>
                <a:spcPct val="0"/>
              </a:spcAft>
            </a:pPr>
            <a:endParaRPr lang="en-US" altLang="zh-CN" sz="2400" dirty="0">
              <a:solidFill>
                <a:srgbClr val="000000"/>
              </a:solidFill>
              <a:latin typeface="黑体" panose="02010609060101010101" pitchFamily="49" charset="-122"/>
              <a:ea typeface="黑体" panose="02010609060101010101" pitchFamily="49" charset="-122"/>
            </a:endParaRPr>
          </a:p>
        </p:txBody>
      </p:sp>
      <p:sp>
        <p:nvSpPr>
          <p:cNvPr id="6" name="矩形 5"/>
          <p:cNvSpPr/>
          <p:nvPr/>
        </p:nvSpPr>
        <p:spPr>
          <a:xfrm>
            <a:off x="1313333" y="1491630"/>
            <a:ext cx="7276351" cy="523220"/>
          </a:xfrm>
          <a:prstGeom prst="rect">
            <a:avLst/>
          </a:prstGeom>
        </p:spPr>
        <p:txBody>
          <a:bodyPr wrap="none">
            <a:spAutoFit/>
          </a:bodyPr>
          <a:lstStyle/>
          <a:p>
            <a:pPr indent="266700"/>
            <a:r>
              <a:rPr lang="en-US" altLang="zh-CN" sz="2800" kern="100" dirty="0" smtClean="0">
                <a:solidFill>
                  <a:srgbClr val="000000"/>
                </a:solidFill>
                <a:latin typeface="黑体" panose="02010609060101010101" pitchFamily="49" charset="-122"/>
                <a:ea typeface="黑体" panose="02010609060101010101" pitchFamily="49" charset="-122"/>
              </a:rPr>
              <a:t>1.</a:t>
            </a:r>
            <a:r>
              <a:rPr lang="zh-CN" altLang="zh-CN" sz="2800" kern="100" dirty="0" smtClean="0">
                <a:solidFill>
                  <a:srgbClr val="000000"/>
                </a:solidFill>
                <a:latin typeface="黑体" panose="02010609060101010101" pitchFamily="49" charset="-122"/>
                <a:ea typeface="黑体" panose="02010609060101010101" pitchFamily="49" charset="-122"/>
              </a:rPr>
              <a:t>汽车</a:t>
            </a:r>
            <a:r>
              <a:rPr lang="zh-CN" altLang="zh-CN" sz="2800" kern="100" dirty="0">
                <a:solidFill>
                  <a:srgbClr val="000000"/>
                </a:solidFill>
                <a:latin typeface="黑体" panose="02010609060101010101" pitchFamily="49" charset="-122"/>
                <a:ea typeface="黑体" panose="02010609060101010101" pitchFamily="49" charset="-122"/>
              </a:rPr>
              <a:t>经济使用寿命的确定方法有哪</a:t>
            </a:r>
            <a:r>
              <a:rPr lang="zh-CN" altLang="zh-CN" sz="2800" kern="100" dirty="0" smtClean="0">
                <a:solidFill>
                  <a:srgbClr val="000000"/>
                </a:solidFill>
                <a:latin typeface="黑体" panose="02010609060101010101" pitchFamily="49" charset="-122"/>
                <a:ea typeface="黑体" panose="02010609060101010101" pitchFamily="49" charset="-122"/>
              </a:rPr>
              <a:t>几种</a:t>
            </a:r>
            <a:r>
              <a:rPr lang="zh-CN" altLang="en-US" sz="2800" kern="100" dirty="0" smtClean="0">
                <a:solidFill>
                  <a:srgbClr val="000000"/>
                </a:solidFill>
                <a:latin typeface="黑体" panose="02010609060101010101" pitchFamily="49" charset="-122"/>
                <a:ea typeface="黑体" panose="02010609060101010101" pitchFamily="49" charset="-122"/>
              </a:rPr>
              <a:t>？</a:t>
            </a:r>
            <a:endParaRPr lang="zh-CN" altLang="zh-CN" sz="2800" kern="1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3" name="图表 15"/>
          <p:cNvGraphicFramePr>
            <a:graphicFrameLocks/>
          </p:cNvGraphicFramePr>
          <p:nvPr>
            <p:extLst>
              <p:ext uri="{D42A27DB-BD31-4B8C-83A1-F6EECF244321}">
                <p14:modId xmlns:p14="http://schemas.microsoft.com/office/powerpoint/2010/main" val="3699131737"/>
              </p:ext>
            </p:extLst>
          </p:nvPr>
        </p:nvGraphicFramePr>
        <p:xfrm>
          <a:off x="2123728" y="411510"/>
          <a:ext cx="5544616" cy="4580434"/>
        </p:xfrm>
        <a:graphic>
          <a:graphicData uri="http://schemas.openxmlformats.org/presentationml/2006/ole">
            <mc:AlternateContent xmlns:mc="http://schemas.openxmlformats.org/markup-compatibility/2006">
              <mc:Choice xmlns:v="urn:schemas-microsoft-com:vml" Requires="v">
                <p:oleObj spid="_x0000_s1053" name="图表" r:id="rId5" imgW="7315128" imgH="5638912" progId="Excel.Chart.8">
                  <p:embed/>
                </p:oleObj>
              </mc:Choice>
              <mc:Fallback>
                <p:oleObj name="图表" r:id="rId5" imgW="7315128" imgH="563891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3728" y="411510"/>
                        <a:ext cx="5544616" cy="458043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8178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23528" y="2571750"/>
            <a:ext cx="8496944" cy="1634102"/>
          </a:xfrm>
          <a:prstGeom prst="rect">
            <a:avLst/>
          </a:prstGeom>
        </p:spPr>
        <p:txBody>
          <a:bodyPr wrap="square">
            <a:spAutoFit/>
          </a:bodyPr>
          <a:lstStyle/>
          <a:p>
            <a:pPr indent="446088" algn="just">
              <a:lnSpc>
                <a:spcPct val="125000"/>
              </a:lnSpc>
            </a:pPr>
            <a:r>
              <a:rPr lang="zh-CN" altLang="en-US" sz="2800" dirty="0">
                <a:latin typeface="黑体" panose="02010609060101010101" pitchFamily="49" charset="-122"/>
                <a:ea typeface="黑体" panose="02010609060101010101" pitchFamily="49" charset="-122"/>
              </a:rPr>
              <a:t>设</a:t>
            </a:r>
            <a:r>
              <a:rPr lang="en-US" altLang="zh-CN" sz="2800" i="1" dirty="0">
                <a:solidFill>
                  <a:srgbClr val="FF0000"/>
                </a:solidFill>
                <a:latin typeface="黑体" panose="02010609060101010101" pitchFamily="49" charset="-122"/>
                <a:ea typeface="黑体" panose="02010609060101010101" pitchFamily="49" charset="-122"/>
              </a:rPr>
              <a:t>b</a:t>
            </a:r>
            <a:r>
              <a:rPr lang="zh-CN" altLang="en-US" sz="2800" dirty="0">
                <a:solidFill>
                  <a:srgbClr val="FF0000"/>
                </a:solidFill>
                <a:latin typeface="黑体" panose="02010609060101010101" pitchFamily="49" charset="-122"/>
                <a:ea typeface="黑体" panose="02010609060101010101" pitchFamily="49" charset="-122"/>
              </a:rPr>
              <a:t>为汽车低劣化的增加强度</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元</a:t>
            </a:r>
            <a:r>
              <a:rPr lang="en-US" altLang="zh-CN" sz="2800" dirty="0">
                <a:solidFill>
                  <a:srgbClr val="FF0000"/>
                </a:solidFill>
                <a:latin typeface="黑体" panose="02010609060101010101" pitchFamily="49" charset="-122"/>
                <a:ea typeface="黑体" panose="02010609060101010101" pitchFamily="49" charset="-122"/>
              </a:rPr>
              <a:t>/(</a:t>
            </a:r>
            <a:r>
              <a:rPr lang="en-US" altLang="zh-CN" sz="2800" i="1" dirty="0">
                <a:solidFill>
                  <a:srgbClr val="FF0000"/>
                </a:solidFill>
                <a:latin typeface="黑体" panose="02010609060101010101" pitchFamily="49" charset="-122"/>
                <a:ea typeface="黑体" panose="02010609060101010101" pitchFamily="49" charset="-122"/>
              </a:rPr>
              <a:t>1000km</a:t>
            </a:r>
            <a:r>
              <a:rPr lang="en-US" altLang="zh-CN" sz="2800" dirty="0">
                <a:solidFill>
                  <a:srgbClr val="FF0000"/>
                </a:solidFill>
                <a:latin typeface="黑体" panose="02010609060101010101" pitchFamily="49" charset="-122"/>
                <a:ea typeface="黑体" panose="02010609060101010101" pitchFamily="49" charset="-122"/>
              </a:rPr>
              <a:t>)</a:t>
            </a:r>
            <a:r>
              <a:rPr lang="en-US" altLang="zh-CN" sz="2800" baseline="30000" dirty="0">
                <a:solidFill>
                  <a:srgbClr val="FF0000"/>
                </a:solidFill>
                <a:latin typeface="黑体" panose="02010609060101010101" pitchFamily="49" charset="-122"/>
                <a:ea typeface="黑体" panose="02010609060101010101" pitchFamily="49" charset="-122"/>
              </a:rPr>
              <a:t>2</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，则在使用里程</a:t>
            </a:r>
            <a:r>
              <a:rPr lang="en-US" altLang="zh-CN" sz="2800" i="1" dirty="0">
                <a:latin typeface="黑体" panose="02010609060101010101" pitchFamily="49" charset="-122"/>
                <a:ea typeface="黑体" panose="02010609060101010101" pitchFamily="49" charset="-122"/>
              </a:rPr>
              <a:t>L</a:t>
            </a:r>
            <a:r>
              <a:rPr lang="zh-CN" altLang="en-US" sz="2800" dirty="0">
                <a:latin typeface="黑体" panose="02010609060101010101" pitchFamily="49" charset="-122"/>
                <a:ea typeface="黑体" panose="02010609060101010101" pitchFamily="49" charset="-122"/>
              </a:rPr>
              <a:t>内的平均低劣化数值为</a:t>
            </a:r>
            <a:r>
              <a:rPr lang="en-US" altLang="zh-CN" sz="2800" i="1" dirty="0" err="1">
                <a:latin typeface="黑体" panose="02010609060101010101" pitchFamily="49" charset="-122"/>
                <a:ea typeface="黑体" panose="02010609060101010101" pitchFamily="49" charset="-122"/>
              </a:rPr>
              <a:t>bL</a:t>
            </a:r>
            <a:r>
              <a:rPr lang="en-US" altLang="zh-CN" sz="2800" i="1" dirty="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446088" algn="just">
              <a:lnSpc>
                <a:spcPct val="125000"/>
              </a:lnSpc>
            </a:pPr>
            <a:r>
              <a:rPr kumimoji="1" lang="zh-CN" altLang="en-US" sz="2800" dirty="0" smtClean="0">
                <a:latin typeface="黑体" panose="02010609060101010101" pitchFamily="49" charset="-122"/>
                <a:ea typeface="黑体" panose="02010609060101010101" pitchFamily="49" charset="-122"/>
              </a:rPr>
              <a:t>式</a:t>
            </a:r>
            <a:r>
              <a:rPr kumimoji="1" lang="zh-CN" altLang="en-US" sz="2800" dirty="0">
                <a:latin typeface="黑体" panose="02010609060101010101" pitchFamily="49" charset="-122"/>
                <a:ea typeface="黑体" panose="02010609060101010101" pitchFamily="49" charset="-122"/>
              </a:rPr>
              <a:t>中：</a:t>
            </a:r>
            <a:r>
              <a:rPr kumimoji="1" lang="en-US" altLang="zh-CN" sz="2800" dirty="0">
                <a:latin typeface="黑体" panose="02010609060101010101" pitchFamily="49" charset="-122"/>
                <a:ea typeface="黑体" panose="02010609060101010101" pitchFamily="49" charset="-122"/>
              </a:rPr>
              <a:t>Y-</a:t>
            </a:r>
            <a:r>
              <a:rPr kumimoji="1" lang="zh-CN" altLang="en-US" sz="2800" dirty="0">
                <a:latin typeface="黑体" panose="02010609060101010101" pitchFamily="49" charset="-122"/>
                <a:ea typeface="黑体" panose="02010609060101010101" pitchFamily="49" charset="-122"/>
              </a:rPr>
              <a:t>为汽车单位总费用；</a:t>
            </a:r>
            <a:r>
              <a:rPr kumimoji="1" lang="en-US" altLang="zh-CN" sz="2800" dirty="0">
                <a:latin typeface="黑体" panose="02010609060101010101" pitchFamily="49" charset="-122"/>
                <a:ea typeface="黑体" panose="02010609060101010101" pitchFamily="49" charset="-122"/>
              </a:rPr>
              <a:t>Co-</a:t>
            </a:r>
            <a:r>
              <a:rPr kumimoji="1" lang="zh-CN" altLang="en-US" sz="2800" dirty="0">
                <a:latin typeface="黑体" panose="02010609060101010101" pitchFamily="49" charset="-122"/>
                <a:ea typeface="黑体" panose="02010609060101010101" pitchFamily="49" charset="-122"/>
              </a:rPr>
              <a:t>为固定</a:t>
            </a:r>
            <a:r>
              <a:rPr kumimoji="1" lang="zh-CN" altLang="en-US" sz="2800" dirty="0" smtClean="0">
                <a:latin typeface="黑体" panose="02010609060101010101" pitchFamily="49" charset="-122"/>
                <a:ea typeface="黑体" panose="02010609060101010101" pitchFamily="49" charset="-122"/>
              </a:rPr>
              <a:t>费用</a:t>
            </a:r>
            <a:endParaRPr lang="zh-CN" altLang="en-US" sz="2800" dirty="0">
              <a:latin typeface="黑体" panose="02010609060101010101" pitchFamily="49" charset="-122"/>
              <a:ea typeface="黑体" panose="02010609060101010101" pitchFamily="49" charset="-122"/>
            </a:endParaRPr>
          </a:p>
        </p:txBody>
      </p:sp>
      <p:sp>
        <p:nvSpPr>
          <p:cNvPr id="2" name="Rectangle 22"/>
          <p:cNvSpPr>
            <a:spLocks noChangeArrowheads="1"/>
          </p:cNvSpPr>
          <p:nvPr/>
        </p:nvSpPr>
        <p:spPr bwMode="auto">
          <a:xfrm>
            <a:off x="3347864" y="1563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035428520"/>
              </p:ext>
            </p:extLst>
          </p:nvPr>
        </p:nvGraphicFramePr>
        <p:xfrm>
          <a:off x="2205783" y="987574"/>
          <a:ext cx="4732433" cy="1296144"/>
        </p:xfrm>
        <a:graphic>
          <a:graphicData uri="http://schemas.openxmlformats.org/presentationml/2006/ole">
            <mc:AlternateContent xmlns:mc="http://schemas.openxmlformats.org/markup-compatibility/2006">
              <mc:Choice xmlns:v="urn:schemas-microsoft-com:vml" Requires="v">
                <p:oleObj spid="_x0000_s2079" name="公式" r:id="rId4" imgW="1497950" imgH="406224" progId="Equation.3">
                  <p:embed/>
                </p:oleObj>
              </mc:Choice>
              <mc:Fallback>
                <p:oleObj name="公式" r:id="rId4" imgW="1497950" imgH="406224" progId="Equation.3">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5783" y="987574"/>
                        <a:ext cx="4732433" cy="1296144"/>
                      </a:xfrm>
                      <a:prstGeom prst="rect">
                        <a:avLst/>
                      </a:prstGeom>
                      <a:solidFill>
                        <a:srgbClr val="00B050"/>
                      </a:solidFill>
                    </p:spPr>
                  </p:pic>
                </p:oleObj>
              </mc:Fallback>
            </mc:AlternateContent>
          </a:graphicData>
        </a:graphic>
      </p:graphicFrame>
    </p:spTree>
    <p:extLst>
      <p:ext uri="{BB962C8B-B14F-4D97-AF65-F5344CB8AC3E}">
        <p14:creationId xmlns:p14="http://schemas.microsoft.com/office/powerpoint/2010/main" val="81249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869792" y="1122932"/>
            <a:ext cx="7723013" cy="1169551"/>
          </a:xfrm>
          <a:prstGeom prst="rect">
            <a:avLst/>
          </a:prstGeom>
        </p:spPr>
        <p:txBody>
          <a:bodyPr wrap="square">
            <a:spAutoFit/>
          </a:bodyPr>
          <a:lstStyle/>
          <a:p>
            <a:pPr indent="631825" algn="just">
              <a:lnSpc>
                <a:spcPct val="125000"/>
              </a:lnSpc>
            </a:pPr>
            <a:r>
              <a:rPr lang="zh-CN" altLang="en-US" sz="2800" dirty="0">
                <a:latin typeface="黑体" panose="02010609060101010101" pitchFamily="49" charset="-122"/>
                <a:ea typeface="黑体" panose="02010609060101010101" pitchFamily="49" charset="-122"/>
              </a:rPr>
              <a:t>若使汽车按里程计算的平均使用费用最小，只需            </a:t>
            </a:r>
            <a:r>
              <a:rPr lang="zh-CN" altLang="en-US" sz="2800" dirty="0" smtClean="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则求得汽车经济使用寿命为：</a:t>
            </a:r>
          </a:p>
        </p:txBody>
      </p:sp>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696" y="1707707"/>
            <a:ext cx="1872556" cy="544844"/>
          </a:xfrm>
          <a:prstGeom prst="rect">
            <a:avLst/>
          </a:prstGeom>
          <a:solidFill>
            <a:srgbClr val="00B050"/>
          </a:solidFill>
          <a:ln>
            <a:noFill/>
          </a:ln>
          <a:extLst/>
        </p:spPr>
      </p:pic>
      <p:sp>
        <p:nvSpPr>
          <p:cNvPr id="9" name="Rectangle 27"/>
          <p:cNvSpPr>
            <a:spLocks noChangeArrowheads="1"/>
          </p:cNvSpPr>
          <p:nvPr/>
        </p:nvSpPr>
        <p:spPr bwMode="auto">
          <a:xfrm>
            <a:off x="2627783" y="2629271"/>
            <a:ext cx="2250668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450875273"/>
              </p:ext>
            </p:extLst>
          </p:nvPr>
        </p:nvGraphicFramePr>
        <p:xfrm>
          <a:off x="2339752" y="2678140"/>
          <a:ext cx="4783095" cy="1742678"/>
        </p:xfrm>
        <a:graphic>
          <a:graphicData uri="http://schemas.openxmlformats.org/presentationml/2006/ole">
            <mc:AlternateContent xmlns:mc="http://schemas.openxmlformats.org/markup-compatibility/2006">
              <mc:Choice xmlns:v="urn:schemas-microsoft-com:vml" Requires="v">
                <p:oleObj spid="_x0000_s3107" name="公式" r:id="rId6" imgW="1231366" imgH="444307" progId="Equation.3">
                  <p:embed/>
                </p:oleObj>
              </mc:Choice>
              <mc:Fallback>
                <p:oleObj name="公式" r:id="rId6" imgW="1231366" imgH="444307" progId="Equation.3">
                  <p:embed/>
                  <p:pic>
                    <p:nvPicPr>
                      <p:cNvPr id="0" name="Object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9752" y="2678140"/>
                        <a:ext cx="4783095" cy="1742678"/>
                      </a:xfrm>
                      <a:prstGeom prst="rect">
                        <a:avLst/>
                      </a:prstGeom>
                      <a:solidFill>
                        <a:srgbClr val="FFFF00"/>
                      </a:solidFill>
                    </p:spPr>
                  </p:pic>
                </p:oleObj>
              </mc:Fallback>
            </mc:AlternateContent>
          </a:graphicData>
        </a:graphic>
      </p:graphicFrame>
    </p:spTree>
    <p:extLst>
      <p:ext uri="{BB962C8B-B14F-4D97-AF65-F5344CB8AC3E}">
        <p14:creationId xmlns:p14="http://schemas.microsoft.com/office/powerpoint/2010/main" val="350451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79512" y="1995686"/>
            <a:ext cx="8676456" cy="1708160"/>
          </a:xfrm>
          <a:prstGeom prst="rect">
            <a:avLst/>
          </a:prstGeom>
        </p:spPr>
        <p:txBody>
          <a:bodyPr wrap="square">
            <a:spAutoFit/>
          </a:bodyPr>
          <a:lstStyle/>
          <a:p>
            <a:pPr indent="719138" algn="just">
              <a:lnSpc>
                <a:spcPct val="125000"/>
              </a:lnSpc>
            </a:pPr>
            <a:r>
              <a:rPr lang="zh-CN" altLang="en-US" sz="2800" dirty="0">
                <a:latin typeface="黑体" panose="02010609060101010101" pitchFamily="49" charset="-122"/>
                <a:ea typeface="黑体" panose="02010609060101010101" pitchFamily="49" charset="-122"/>
              </a:rPr>
              <a:t>表示劣化程度的</a:t>
            </a:r>
            <a:r>
              <a:rPr lang="en-US" altLang="zh-CN" sz="2800" dirty="0">
                <a:latin typeface="黑体" panose="02010609060101010101" pitchFamily="49" charset="-122"/>
                <a:ea typeface="黑体" panose="02010609060101010101" pitchFamily="49" charset="-122"/>
              </a:rPr>
              <a:t>b</a:t>
            </a:r>
            <a:r>
              <a:rPr lang="zh-CN" altLang="en-US" sz="2800" dirty="0">
                <a:latin typeface="黑体" panose="02010609060101010101" pitchFamily="49" charset="-122"/>
                <a:ea typeface="黑体" panose="02010609060101010101" pitchFamily="49" charset="-122"/>
              </a:rPr>
              <a:t>值，可通过将单位营运费用（燃料费＋维修费＋大修均摊费）与行驶里程或使用时间进行回归计算后求得。</a:t>
            </a:r>
          </a:p>
        </p:txBody>
      </p:sp>
    </p:spTree>
    <p:extLst>
      <p:ext uri="{BB962C8B-B14F-4D97-AF65-F5344CB8AC3E}">
        <p14:creationId xmlns:p14="http://schemas.microsoft.com/office/powerpoint/2010/main" val="1370314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187624" y="1059582"/>
            <a:ext cx="4944302" cy="490519"/>
          </a:xfrm>
          <a:prstGeom prst="rect">
            <a:avLst/>
          </a:prstGeom>
        </p:spPr>
        <p:txBody>
          <a:bodyPr wrap="none">
            <a:spAutoFit/>
          </a:bodyPr>
          <a:lstStyle/>
          <a:p>
            <a:pPr indent="446088" algn="just">
              <a:lnSpc>
                <a:spcPct val="125000"/>
              </a:lnSpc>
              <a:tabLst>
                <a:tab pos="2419350" algn="l"/>
              </a:tabLst>
            </a:pPr>
            <a:r>
              <a:rPr lang="zh-CN" altLang="en-US" sz="2400" dirty="0">
                <a:latin typeface="黑体" panose="02010609060101010101" pitchFamily="49" charset="-122"/>
                <a:ea typeface="黑体" panose="02010609060101010101" pitchFamily="49" charset="-122"/>
              </a:rPr>
              <a:t>在数理统计中对于一元线性函数</a:t>
            </a: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4228" y="2067694"/>
            <a:ext cx="4392613" cy="1335088"/>
          </a:xfrm>
          <a:prstGeom prst="rect">
            <a:avLst/>
          </a:prstGeom>
          <a:solidFill>
            <a:srgbClr val="00B050"/>
          </a:solidFill>
          <a:ln>
            <a:noFill/>
          </a:ln>
          <a:extLst/>
        </p:spPr>
      </p:pic>
    </p:spTree>
    <p:extLst>
      <p:ext uri="{BB962C8B-B14F-4D97-AF65-F5344CB8AC3E}">
        <p14:creationId xmlns:p14="http://schemas.microsoft.com/office/powerpoint/2010/main" val="2697617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Object 8"/>
          <p:cNvGraphicFramePr>
            <a:graphicFrameLocks noChangeAspect="1"/>
          </p:cNvGraphicFramePr>
          <p:nvPr>
            <p:extLst>
              <p:ext uri="{D42A27DB-BD31-4B8C-83A1-F6EECF244321}">
                <p14:modId xmlns:p14="http://schemas.microsoft.com/office/powerpoint/2010/main" val="2325636417"/>
              </p:ext>
            </p:extLst>
          </p:nvPr>
        </p:nvGraphicFramePr>
        <p:xfrm>
          <a:off x="1907704" y="627534"/>
          <a:ext cx="4824536" cy="2580992"/>
        </p:xfrm>
        <a:graphic>
          <a:graphicData uri="http://schemas.openxmlformats.org/presentationml/2006/ole">
            <mc:AlternateContent xmlns:mc="http://schemas.openxmlformats.org/markup-compatibility/2006">
              <mc:Choice xmlns:v="urn:schemas-microsoft-com:vml" Requires="v">
                <p:oleObj spid="_x0000_s4150" name="公式" r:id="rId4" imgW="1638300" imgH="876300" progId="Equation.3">
                  <p:embed/>
                </p:oleObj>
              </mc:Choice>
              <mc:Fallback>
                <p:oleObj name="公式" r:id="rId4" imgW="1638300" imgH="876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4" y="627534"/>
                        <a:ext cx="4824536" cy="2580992"/>
                      </a:xfrm>
                      <a:prstGeom prst="rect">
                        <a:avLst/>
                      </a:prstGeom>
                      <a:solidFill>
                        <a:srgbClr val="92D050"/>
                      </a:solidFill>
                      <a:ln>
                        <a:noFill/>
                      </a:ln>
                    </p:spPr>
                  </p:pic>
                </p:oleObj>
              </mc:Fallback>
            </mc:AlternateContent>
          </a:graphicData>
        </a:graphic>
      </p:graphicFrame>
      <p:graphicFrame>
        <p:nvGraphicFramePr>
          <p:cNvPr id="3" name="Object 6"/>
          <p:cNvGraphicFramePr>
            <a:graphicFrameLocks noChangeAspect="1"/>
          </p:cNvGraphicFramePr>
          <p:nvPr>
            <p:extLst>
              <p:ext uri="{D42A27DB-BD31-4B8C-83A1-F6EECF244321}">
                <p14:modId xmlns:p14="http://schemas.microsoft.com/office/powerpoint/2010/main" val="3891819087"/>
              </p:ext>
            </p:extLst>
          </p:nvPr>
        </p:nvGraphicFramePr>
        <p:xfrm>
          <a:off x="1922714" y="3507854"/>
          <a:ext cx="4833236" cy="1368152"/>
        </p:xfrm>
        <a:graphic>
          <a:graphicData uri="http://schemas.openxmlformats.org/presentationml/2006/ole">
            <mc:AlternateContent xmlns:mc="http://schemas.openxmlformats.org/markup-compatibility/2006">
              <mc:Choice xmlns:v="urn:schemas-microsoft-com:vml" Requires="v">
                <p:oleObj spid="_x0000_s4151" name="公式" r:id="rId6" imgW="1511300" imgH="431800" progId="Equation.3">
                  <p:embed/>
                </p:oleObj>
              </mc:Choice>
              <mc:Fallback>
                <p:oleObj name="公式" r:id="rId6" imgW="1511300" imgH="4318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2714" y="3507854"/>
                        <a:ext cx="4833236" cy="1368152"/>
                      </a:xfrm>
                      <a:prstGeom prst="rect">
                        <a:avLst/>
                      </a:prstGeom>
                      <a:solidFill>
                        <a:srgbClr val="00B0F0"/>
                      </a:solidFill>
                      <a:ln>
                        <a:noFill/>
                      </a:ln>
                    </p:spPr>
                  </p:pic>
                </p:oleObj>
              </mc:Fallback>
            </mc:AlternateContent>
          </a:graphicData>
        </a:graphic>
      </p:graphicFrame>
    </p:spTree>
    <p:extLst>
      <p:ext uri="{BB962C8B-B14F-4D97-AF65-F5344CB8AC3E}">
        <p14:creationId xmlns:p14="http://schemas.microsoft.com/office/powerpoint/2010/main" val="1767919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3"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95486"/>
            <a:ext cx="7240704" cy="488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3034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4438</TotalTime>
  <Words>1038</Words>
  <Application>Microsoft Office PowerPoint</Application>
  <PresentationFormat>全屏显示(16:9)</PresentationFormat>
  <Paragraphs>138</Paragraphs>
  <Slides>26</Slides>
  <Notes>1</Notes>
  <HiddenSlides>0</HiddenSlides>
  <MMClips>0</MMClips>
  <ScaleCrop>false</ScaleCrop>
  <HeadingPairs>
    <vt:vector size="8" baseType="variant">
      <vt:variant>
        <vt:lpstr>已用的字体</vt:lpstr>
      </vt:variant>
      <vt:variant>
        <vt:i4>7</vt:i4>
      </vt:variant>
      <vt:variant>
        <vt:lpstr>主题</vt:lpstr>
      </vt:variant>
      <vt:variant>
        <vt:i4>4</vt:i4>
      </vt:variant>
      <vt:variant>
        <vt:lpstr>嵌入 OLE 服务器</vt:lpstr>
      </vt:variant>
      <vt:variant>
        <vt:i4>4</vt:i4>
      </vt:variant>
      <vt:variant>
        <vt:lpstr>幻灯片标题</vt:lpstr>
      </vt:variant>
      <vt:variant>
        <vt:i4>26</vt:i4>
      </vt:variant>
    </vt:vector>
  </HeadingPairs>
  <TitlesOfParts>
    <vt:vector size="41" baseType="lpstr">
      <vt:lpstr>黑体</vt:lpstr>
      <vt:lpstr>宋体</vt:lpstr>
      <vt:lpstr>Arial</vt:lpstr>
      <vt:lpstr>Calibri</vt:lpstr>
      <vt:lpstr>Times New Roman</vt:lpstr>
      <vt:lpstr>Wingdings</vt:lpstr>
      <vt:lpstr>Wingdings 2</vt:lpstr>
      <vt:lpstr>Office 主题</vt:lpstr>
      <vt:lpstr>汽车运用工程</vt:lpstr>
      <vt:lpstr>1_汽车运用工程</vt:lpstr>
      <vt:lpstr>2_汽车运用工程</vt:lpstr>
      <vt:lpstr>图表</vt:lpstr>
      <vt:lpstr>公式</vt:lpstr>
      <vt:lpstr>Equation</vt:lpstr>
      <vt:lpstr>Microsoft 公式 3.0</vt:lpstr>
      <vt:lpstr>任务三  汽车经济使用寿命确定方法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111</cp:revision>
  <dcterms:created xsi:type="dcterms:W3CDTF">2014-02-17T07:50:13Z</dcterms:created>
  <dcterms:modified xsi:type="dcterms:W3CDTF">2017-01-02T07:53:19Z</dcterms:modified>
</cp:coreProperties>
</file>