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88" r:id="rId2"/>
    <p:sldId id="287" r:id="rId3"/>
    <p:sldId id="257" r:id="rId4"/>
    <p:sldId id="258" r:id="rId5"/>
    <p:sldId id="259" r:id="rId6"/>
    <p:sldId id="260" r:id="rId7"/>
    <p:sldId id="265" r:id="rId8"/>
    <p:sldId id="266" r:id="rId9"/>
    <p:sldId id="268" r:id="rId10"/>
    <p:sldId id="276" r:id="rId11"/>
    <p:sldId id="277" r:id="rId12"/>
    <p:sldId id="278" r:id="rId13"/>
    <p:sldId id="280" r:id="rId14"/>
    <p:sldId id="281" r:id="rId15"/>
    <p:sldId id="282" r:id="rId16"/>
    <p:sldId id="283" r:id="rId17"/>
    <p:sldId id="284" r:id="rId18"/>
    <p:sldId id="285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42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10592-90ED-4CC8-92C8-AC28BC62C301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5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43018-2B47-406B-984B-D7D49692F3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324A3-74EF-49CA-9882-964B7979CAA1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1D93B-313A-4984-ABF9-DB94F5CE17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D71DF-61C6-4EE6-834A-CA812C7F5884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C3F2B-EA04-4E74-8317-64EB5F50AC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935163"/>
            <a:ext cx="8229600" cy="438943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F5A932-B78D-4412-B58C-CA5174B58359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C3BEBD-7969-43F3-890A-609A8B5EE6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61F28-4278-4F20-844F-25D2A4994713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61A8A-C7BD-4E16-AC1A-969D604CA9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E87F2-D2FC-49DE-BCEF-3AC2D752D0CE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95FAA-379B-42DE-B960-19FB4348A8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7D6FD-673A-4619-84F5-4CEE05695A3C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6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3348B-CD2F-4366-95AE-28B4678141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092EC-DDBF-4F0B-AB28-C61DBDC47753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8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662C5-FCE3-4202-B258-4A4129E80C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904CA-C79A-45D0-9E73-658039A93A1E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4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D1375-4F25-4228-B7C8-CB25C8DCD5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78978-7461-46C4-AB37-91845DD53E59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CC114-BB70-48C5-B9D0-3A50DA3B68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182DB-C141-4C33-B69E-08F24F9275D9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6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FB18C-A0F5-4C75-9B6D-2B3D9CADD0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单圆角矩形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直角三角形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8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6D722-3CBD-4C1E-A7D8-B31D77376C8E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6ED212-DD3A-4869-A059-8E4D89CBE8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028" name="标题占位符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9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5326C0D-E6B4-4DAC-A6C6-EBE55E519615}" type="datetimeFigureOut">
              <a:rPr lang="zh-CN" altLang="en-US"/>
              <a:pPr>
                <a:defRPr/>
              </a:pPr>
              <a:t>2017/2/28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3060135-5487-4E54-A241-5D0163DB1C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grpSp>
        <p:nvGrpSpPr>
          <p:cNvPr id="1033" name="组合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3" r:id="rId2"/>
    <p:sldLayoutId id="2147483746" r:id="rId3"/>
    <p:sldLayoutId id="2147483742" r:id="rId4"/>
    <p:sldLayoutId id="2147483741" r:id="rId5"/>
    <p:sldLayoutId id="2147483740" r:id="rId6"/>
    <p:sldLayoutId id="2147483739" r:id="rId7"/>
    <p:sldLayoutId id="2147483738" r:id="rId8"/>
    <p:sldLayoutId id="2147483747" r:id="rId9"/>
    <p:sldLayoutId id="2147483737" r:id="rId10"/>
    <p:sldLayoutId id="2147483736" r:id="rId11"/>
    <p:sldLayoutId id="2147483744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隶书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/>
          <a:cs typeface="隶书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1196752"/>
            <a:ext cx="7851648" cy="1139552"/>
          </a:xfrm>
        </p:spPr>
        <p:txBody>
          <a:bodyPr>
            <a:normAutofit/>
          </a:bodyPr>
          <a:lstStyle/>
          <a:p>
            <a:r>
              <a:rPr lang="zh-CN" altLang="en-US" sz="5400" dirty="0" smtClean="0"/>
              <a:t>网络安全技术项目化教程</a:t>
            </a:r>
            <a:endParaRPr lang="zh-CN" altLang="en-US" sz="5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3008776"/>
          </a:xfrm>
        </p:spPr>
        <p:txBody>
          <a:bodyPr/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主编  段新华  宋风忠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sz="3200" dirty="0" smtClean="0">
                <a:solidFill>
                  <a:schemeClr val="bg1"/>
                </a:solidFill>
              </a:rPr>
              <a:t>中国</a:t>
            </a:r>
            <a:r>
              <a:rPr lang="zh-CN" altLang="en-US" sz="3200" dirty="0">
                <a:solidFill>
                  <a:schemeClr val="bg1"/>
                </a:solidFill>
              </a:rPr>
              <a:t>水利</a:t>
            </a:r>
            <a:r>
              <a:rPr lang="zh-CN" altLang="en-US" sz="3200" dirty="0" smtClean="0">
                <a:solidFill>
                  <a:schemeClr val="bg1"/>
                </a:solidFill>
              </a:rPr>
              <a:t>水电</a:t>
            </a:r>
            <a:r>
              <a:rPr lang="zh-CN" altLang="en-US" sz="3200" dirty="0">
                <a:solidFill>
                  <a:schemeClr val="bg1"/>
                </a:solidFill>
              </a:rPr>
              <a:t>出版社</a:t>
            </a:r>
          </a:p>
        </p:txBody>
      </p:sp>
    </p:spTree>
    <p:extLst>
      <p:ext uri="{BB962C8B-B14F-4D97-AF65-F5344CB8AC3E}">
        <p14:creationId xmlns:p14="http://schemas.microsoft.com/office/powerpoint/2010/main" val="16900796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z="3600" smtClean="0"/>
              <a:t>任务</a:t>
            </a:r>
            <a:r>
              <a:rPr lang="en-US" altLang="zh-CN" sz="3600" smtClean="0"/>
              <a:t>3   </a:t>
            </a:r>
            <a:r>
              <a:rPr lang="zh-CN" altLang="en-US" sz="3600" smtClean="0"/>
              <a:t>网络安全体系结构</a:t>
            </a:r>
            <a:r>
              <a:rPr lang="zh-CN" altLang="en-US" smtClean="0"/>
              <a:t> </a:t>
            </a:r>
          </a:p>
        </p:txBody>
      </p:sp>
      <p:sp>
        <p:nvSpPr>
          <p:cNvPr id="36867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smtClean="0"/>
              <a:t>任务描述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zh-CN" altLang="en-US" smtClean="0"/>
              <a:t>          了解网络的体系结构，不同层有不同的安全隐患，针对这些隐患可以更充分的预警。网络安全体系结构详细地说明了网络的划分。</a:t>
            </a:r>
          </a:p>
          <a:p>
            <a:pPr>
              <a:buFont typeface="Wingdings" pitchFamily="2" charset="2"/>
              <a:buChar char="l"/>
            </a:pPr>
            <a:r>
              <a:rPr lang="zh-CN" altLang="en-US" smtClean="0"/>
              <a:t>任务要求</a:t>
            </a:r>
          </a:p>
          <a:p>
            <a:pPr>
              <a:buFont typeface="Wingdings" pitchFamily="2" charset="2"/>
              <a:buNone/>
            </a:pPr>
            <a:r>
              <a:rPr lang="zh-CN" altLang="en-US" smtClean="0"/>
              <a:t>           了解了解计算机网络安全的体系结构。</a:t>
            </a:r>
            <a:endParaRPr lang="en-US" altLang="zh-CN" smtClean="0"/>
          </a:p>
          <a:p>
            <a:pPr>
              <a:buFont typeface="Wingdings" pitchFamily="2" charset="2"/>
              <a:buChar char="l"/>
            </a:pPr>
            <a:endParaRPr lang="zh-CN" altLang="en-US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smtClean="0"/>
              <a:t>知识链接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en-US" altLang="zh-CN" smtClean="0"/>
              <a:t>1</a:t>
            </a:r>
            <a:r>
              <a:rPr lang="zh-CN" altLang="en-US" smtClean="0"/>
              <a:t>．</a:t>
            </a:r>
            <a:r>
              <a:rPr lang="en-US" altLang="zh-CN" smtClean="0"/>
              <a:t>OSI</a:t>
            </a:r>
            <a:r>
              <a:rPr lang="zh-CN" altLang="en-US" smtClean="0"/>
              <a:t>参考模型 </a:t>
            </a:r>
          </a:p>
          <a:p>
            <a:pPr>
              <a:buFont typeface="Wingdings 2" pitchFamily="18" charset="2"/>
              <a:buNone/>
            </a:pPr>
            <a:r>
              <a:rPr lang="zh-CN" altLang="en-US" smtClean="0"/>
              <a:t>           </a:t>
            </a:r>
            <a:r>
              <a:rPr lang="en-US" altLang="zh-CN" smtClean="0"/>
              <a:t>1985</a:t>
            </a:r>
            <a:r>
              <a:rPr lang="zh-CN" altLang="en-US" smtClean="0"/>
              <a:t>年，国际标准化组织（</a:t>
            </a:r>
            <a:r>
              <a:rPr lang="en-US" altLang="zh-CN" smtClean="0"/>
              <a:t>International Standard Organization</a:t>
            </a:r>
            <a:r>
              <a:rPr lang="zh-CN" altLang="en-US" smtClean="0"/>
              <a:t>）提出了一种网络互联模型</a:t>
            </a:r>
            <a:r>
              <a:rPr lang="en-US" altLang="zh-CN" smtClean="0"/>
              <a:t>OSI</a:t>
            </a:r>
            <a:r>
              <a:rPr lang="zh-CN" altLang="en-US" smtClean="0"/>
              <a:t>，</a:t>
            </a:r>
            <a:r>
              <a:rPr lang="en-US" altLang="zh-CN" smtClean="0"/>
              <a:t>OSI</a:t>
            </a:r>
            <a:r>
              <a:rPr lang="zh-CN" altLang="en-US" smtClean="0"/>
              <a:t>（</a:t>
            </a:r>
            <a:r>
              <a:rPr lang="en-US" altLang="zh-CN" smtClean="0"/>
              <a:t>Open System Interconnect</a:t>
            </a:r>
            <a:r>
              <a:rPr lang="zh-CN" altLang="en-US" smtClean="0"/>
              <a:t>）是一种开放式互联的体系结构，一般又称</a:t>
            </a:r>
            <a:r>
              <a:rPr lang="en-US" altLang="zh-CN" smtClean="0"/>
              <a:t>OSI</a:t>
            </a:r>
            <a:r>
              <a:rPr lang="zh-CN" altLang="en-US" smtClean="0"/>
              <a:t>模型，这种模型将网络体系结构划分为七层，上到下分别为：应用层、表示层、传输层、会话层、网络层、数据链路层、物理层。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>
          <a:xfrm>
            <a:off x="323850" y="0"/>
            <a:ext cx="8229600" cy="1143000"/>
          </a:xfrm>
        </p:spPr>
        <p:txBody>
          <a:bodyPr/>
          <a:lstStyle/>
          <a:p>
            <a:r>
              <a:rPr lang="en-US" altLang="zh-CN" sz="3000" smtClean="0">
                <a:solidFill>
                  <a:schemeClr val="tx1"/>
                </a:solidFill>
                <a:latin typeface="Constantia" pitchFamily="18" charset="0"/>
                <a:ea typeface="宋体" charset="-122"/>
              </a:rPr>
              <a:t>OSI</a:t>
            </a:r>
            <a:r>
              <a:rPr lang="zh-CN" altLang="en-US" sz="3000" smtClean="0">
                <a:solidFill>
                  <a:schemeClr val="tx1"/>
                </a:solidFill>
                <a:latin typeface="Constantia" pitchFamily="18" charset="0"/>
                <a:ea typeface="宋体" charset="-122"/>
              </a:rPr>
              <a:t>模型及所对应的功能如下表：</a:t>
            </a:r>
            <a:endParaRPr lang="zh-CN" altLang="en-US" smtClean="0"/>
          </a:p>
        </p:txBody>
      </p:sp>
      <p:graphicFrame>
        <p:nvGraphicFramePr>
          <p:cNvPr id="39014" name="Group 102"/>
          <p:cNvGraphicFramePr>
            <a:graphicFrameLocks noGrp="1"/>
          </p:cNvGraphicFramePr>
          <p:nvPr>
            <p:ph idx="1"/>
          </p:nvPr>
        </p:nvGraphicFramePr>
        <p:xfrm>
          <a:off x="250825" y="1412875"/>
          <a:ext cx="8353425" cy="4608513"/>
        </p:xfrm>
        <a:graphic>
          <a:graphicData uri="http://schemas.openxmlformats.org/drawingml/2006/table">
            <a:tbl>
              <a:tblPr/>
              <a:tblGrid>
                <a:gridCol w="1773238"/>
                <a:gridCol w="6580187"/>
              </a:tblGrid>
              <a:tr h="523875"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OSI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模型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主要功能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应用层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网络服务与用户应用程序间的一个接口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463"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表示层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数据传递的语法与语义（数据表示、数据安全、数据压缩）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传输层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会话的建立、管理和终止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会话层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用一个寻址机制来标识一个端口号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网络层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基于网络层地址（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IP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地址）进行不同网络系统间的路由选择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9800"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数据链路层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物理链路上无差错的传送数据帧（通过使用接收系统的硬件地址或物理地址来寻址）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物理层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建立、维护和取消物理连接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1987" name="内容占位符 2"/>
          <p:cNvSpPr>
            <a:spLocks noGrp="1"/>
          </p:cNvSpPr>
          <p:nvPr>
            <p:ph idx="4294967295"/>
          </p:nvPr>
        </p:nvSpPr>
        <p:spPr>
          <a:xfrm>
            <a:off x="468313" y="1916113"/>
            <a:ext cx="8229600" cy="4389437"/>
          </a:xfrm>
        </p:spPr>
        <p:txBody>
          <a:bodyPr/>
          <a:lstStyle/>
          <a:p>
            <a:pPr marL="495300" indent="-495300">
              <a:buFont typeface="Wingdings 2" pitchFamily="18" charset="2"/>
              <a:buNone/>
            </a:pPr>
            <a:r>
              <a:rPr lang="en-US" altLang="zh-CN" smtClean="0"/>
              <a:t>2</a:t>
            </a:r>
            <a:r>
              <a:rPr lang="zh-CN" altLang="en-US" smtClean="0"/>
              <a:t>．</a:t>
            </a:r>
            <a:r>
              <a:rPr lang="en-US" altLang="zh-CN" smtClean="0"/>
              <a:t>TCP/IP </a:t>
            </a:r>
            <a:r>
              <a:rPr lang="zh-CN" altLang="en-US" smtClean="0"/>
              <a:t>协议 </a:t>
            </a:r>
            <a:endParaRPr lang="en-US" altLang="zh-CN" smtClean="0"/>
          </a:p>
          <a:p>
            <a:pPr marL="495300" indent="-495300"/>
            <a:r>
              <a:rPr lang="zh-CN" altLang="en-US" sz="2400" smtClean="0"/>
              <a:t>（</a:t>
            </a:r>
            <a:r>
              <a:rPr lang="en-US" altLang="zh-CN" sz="2400" smtClean="0"/>
              <a:t>1</a:t>
            </a:r>
            <a:r>
              <a:rPr lang="zh-CN" altLang="en-US" sz="2400" smtClean="0"/>
              <a:t>）</a:t>
            </a:r>
            <a:r>
              <a:rPr lang="zh-CN" altLang="en-US" smtClean="0"/>
              <a:t>应用层 </a:t>
            </a:r>
          </a:p>
          <a:p>
            <a:pPr marL="495300" indent="-495300"/>
            <a:r>
              <a:rPr lang="zh-CN" altLang="en-US" sz="2400" smtClean="0"/>
              <a:t>（</a:t>
            </a:r>
            <a:r>
              <a:rPr lang="en-US" altLang="zh-CN" sz="2400" smtClean="0"/>
              <a:t>2</a:t>
            </a:r>
            <a:r>
              <a:rPr lang="zh-CN" altLang="en-US" sz="2400" smtClean="0"/>
              <a:t>）</a:t>
            </a:r>
            <a:r>
              <a:rPr lang="zh-CN" altLang="en-US" smtClean="0"/>
              <a:t>传输层 </a:t>
            </a:r>
          </a:p>
          <a:p>
            <a:pPr marL="495300" indent="-495300"/>
            <a:r>
              <a:rPr lang="zh-CN" altLang="en-US" sz="2400" smtClean="0"/>
              <a:t>（</a:t>
            </a:r>
            <a:r>
              <a:rPr lang="en-US" altLang="zh-CN" sz="2400" smtClean="0"/>
              <a:t>3</a:t>
            </a:r>
            <a:r>
              <a:rPr lang="zh-CN" altLang="en-US" sz="2400" smtClean="0"/>
              <a:t>）</a:t>
            </a:r>
            <a:r>
              <a:rPr lang="zh-CN" altLang="en-US" smtClean="0"/>
              <a:t>网络层 </a:t>
            </a:r>
          </a:p>
          <a:p>
            <a:pPr marL="495300" indent="-495300"/>
            <a:r>
              <a:rPr lang="zh-CN" altLang="en-US" sz="2400" smtClean="0"/>
              <a:t>（</a:t>
            </a:r>
            <a:r>
              <a:rPr lang="en-US" altLang="zh-CN" sz="2400" smtClean="0"/>
              <a:t>4</a:t>
            </a:r>
            <a:r>
              <a:rPr lang="zh-CN" altLang="en-US" sz="2400" smtClean="0"/>
              <a:t>）</a:t>
            </a:r>
            <a:r>
              <a:rPr lang="zh-CN" altLang="en-US" smtClean="0"/>
              <a:t>网络接口层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内容占位符 2"/>
          <p:cNvSpPr>
            <a:spLocks noGrp="1"/>
          </p:cNvSpPr>
          <p:nvPr>
            <p:ph idx="4294967295"/>
          </p:nvPr>
        </p:nvSpPr>
        <p:spPr>
          <a:xfrm>
            <a:off x="323850" y="1052513"/>
            <a:ext cx="8229600" cy="48577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altLang="zh-CN" smtClean="0"/>
              <a:t>3</a:t>
            </a:r>
            <a:r>
              <a:rPr lang="zh-CN" altLang="en-US" smtClean="0"/>
              <a:t>．安全体系 </a:t>
            </a:r>
          </a:p>
        </p:txBody>
      </p:sp>
      <p:pic>
        <p:nvPicPr>
          <p:cNvPr id="43033" name="Picture 25" descr="图片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1628775"/>
            <a:ext cx="6192837" cy="45926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z="3600" smtClean="0"/>
              <a:t>任务</a:t>
            </a:r>
            <a:r>
              <a:rPr lang="en-US" altLang="zh-CN" sz="3600" smtClean="0"/>
              <a:t>4   </a:t>
            </a:r>
            <a:r>
              <a:rPr lang="zh-CN" altLang="en-US" sz="3600" smtClean="0"/>
              <a:t>网络安全威胁</a:t>
            </a:r>
            <a:endParaRPr lang="zh-CN" altLang="en-US" u="sng" smtClean="0"/>
          </a:p>
        </p:txBody>
      </p:sp>
      <p:sp>
        <p:nvSpPr>
          <p:cNvPr id="44035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smtClean="0"/>
              <a:t>任务描述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zh-CN" altLang="en-US" smtClean="0"/>
              <a:t>           人们利用通信网络将独立的计算机连接起来，随着而来产生的安全问题也是人们必须要研究解决的。那么，有哪些因素对网络的安全构成威胁呢？</a:t>
            </a:r>
          </a:p>
          <a:p>
            <a:pPr>
              <a:buFont typeface="Wingdings" pitchFamily="2" charset="2"/>
              <a:buChar char="l"/>
            </a:pPr>
            <a:r>
              <a:rPr lang="zh-CN" altLang="en-US" smtClean="0"/>
              <a:t>任务要求</a:t>
            </a:r>
          </a:p>
          <a:p>
            <a:pPr>
              <a:buFont typeface="Wingdings 2" pitchFamily="18" charset="2"/>
              <a:buNone/>
            </a:pPr>
            <a:r>
              <a:rPr lang="zh-CN" altLang="en-US" smtClean="0"/>
              <a:t>          </a:t>
            </a:r>
            <a:r>
              <a:rPr lang="zh-CN" altLang="zh-CN" smtClean="0"/>
              <a:t>了解网络安全的威胁原因。</a:t>
            </a:r>
          </a:p>
          <a:p>
            <a:pPr>
              <a:buFont typeface="Wingdings 2" pitchFamily="18" charset="2"/>
              <a:buNone/>
            </a:pPr>
            <a:r>
              <a:rPr lang="zh-CN" altLang="en-US" smtClean="0"/>
              <a:t>          </a:t>
            </a:r>
            <a:r>
              <a:rPr lang="zh-CN" altLang="zh-CN" smtClean="0"/>
              <a:t>了解网络安全的威胁现状。</a:t>
            </a:r>
            <a:endParaRPr lang="zh-CN" altLang="en-US" smtClean="0"/>
          </a:p>
          <a:p>
            <a:pPr>
              <a:buFont typeface="Wingdings 2" pitchFamily="18" charset="2"/>
              <a:buNone/>
            </a:pPr>
            <a:r>
              <a:rPr lang="zh-CN" altLang="en-US" smtClean="0"/>
              <a:t>          了解网络安全的威胁发展趋势 。</a:t>
            </a:r>
            <a:endParaRPr lang="en-US" altLang="zh-CN" smtClean="0"/>
          </a:p>
          <a:p>
            <a:pPr>
              <a:buFont typeface="Wingdings" pitchFamily="2" charset="2"/>
              <a:buChar char="l"/>
            </a:pPr>
            <a:endParaRPr lang="zh-CN" altLang="en-US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smtClean="0"/>
              <a:t>知识链接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en-US" altLang="zh-CN" smtClean="0"/>
              <a:t>1</a:t>
            </a:r>
            <a:r>
              <a:rPr lang="zh-CN" altLang="en-US" smtClean="0"/>
              <a:t>．网络系统自身的脆弱性 </a:t>
            </a:r>
          </a:p>
          <a:p>
            <a:r>
              <a:rPr lang="zh-CN" altLang="en-US" sz="2400" smtClean="0"/>
              <a:t>（</a:t>
            </a:r>
            <a:r>
              <a:rPr lang="en-US" altLang="zh-CN" sz="2400" smtClean="0"/>
              <a:t>1</a:t>
            </a:r>
            <a:r>
              <a:rPr lang="zh-CN" altLang="en-US" sz="2400" smtClean="0"/>
              <a:t>）</a:t>
            </a:r>
            <a:r>
              <a:rPr lang="zh-CN" altLang="en-US" smtClean="0"/>
              <a:t>硬件系统 </a:t>
            </a:r>
          </a:p>
          <a:p>
            <a:r>
              <a:rPr lang="zh-CN" altLang="en-US" sz="2400" smtClean="0"/>
              <a:t>（</a:t>
            </a:r>
            <a:r>
              <a:rPr lang="en-US" altLang="zh-CN" sz="2400" smtClean="0"/>
              <a:t>2</a:t>
            </a:r>
            <a:r>
              <a:rPr lang="zh-CN" altLang="en-US" sz="2400" smtClean="0"/>
              <a:t>）</a:t>
            </a:r>
            <a:r>
              <a:rPr lang="zh-CN" altLang="en-US" smtClean="0"/>
              <a:t>软件系统 </a:t>
            </a:r>
          </a:p>
          <a:p>
            <a:r>
              <a:rPr lang="zh-CN" altLang="en-US" sz="2400" smtClean="0"/>
              <a:t>（</a:t>
            </a:r>
            <a:r>
              <a:rPr lang="en-US" altLang="zh-CN" sz="2400" smtClean="0"/>
              <a:t>3</a:t>
            </a:r>
            <a:r>
              <a:rPr lang="zh-CN" altLang="en-US" sz="2400" smtClean="0"/>
              <a:t>）</a:t>
            </a:r>
            <a:r>
              <a:rPr lang="zh-CN" altLang="en-US" smtClean="0"/>
              <a:t>网络和通信协议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6083" name="内容占位符 2"/>
          <p:cNvSpPr>
            <a:spLocks noGrp="1"/>
          </p:cNvSpPr>
          <p:nvPr>
            <p:ph idx="4294967295"/>
          </p:nvPr>
        </p:nvSpPr>
        <p:spPr>
          <a:xfrm>
            <a:off x="468313" y="1916113"/>
            <a:ext cx="8229600" cy="4389437"/>
          </a:xfrm>
        </p:spPr>
        <p:txBody>
          <a:bodyPr/>
          <a:lstStyle/>
          <a:p>
            <a:pPr marL="495300" indent="-495300">
              <a:buFont typeface="Wingdings 2" pitchFamily="18" charset="2"/>
              <a:buNone/>
            </a:pPr>
            <a:r>
              <a:rPr lang="en-US" altLang="zh-CN" smtClean="0"/>
              <a:t>2</a:t>
            </a:r>
            <a:r>
              <a:rPr lang="zh-CN" altLang="en-US" smtClean="0"/>
              <a:t>．网络安全威胁现状</a:t>
            </a:r>
            <a:endParaRPr lang="en-US" altLang="zh-CN" smtClean="0"/>
          </a:p>
          <a:p>
            <a:pPr marL="495300" indent="-495300"/>
            <a:r>
              <a:rPr lang="zh-CN" altLang="en-US" smtClean="0"/>
              <a:t>截获  攻击者从网络上窃听他人的通信内容；</a:t>
            </a:r>
          </a:p>
          <a:p>
            <a:pPr marL="495300" indent="-495300"/>
            <a:r>
              <a:rPr lang="zh-CN" altLang="en-US" smtClean="0"/>
              <a:t>中断  攻击者有意中断他人在网络上的通信；</a:t>
            </a:r>
          </a:p>
          <a:p>
            <a:pPr marL="495300" indent="-495300"/>
            <a:r>
              <a:rPr lang="zh-CN" altLang="en-US" smtClean="0"/>
              <a:t>篡改  攻击者故意篡改网络上传送的通信内容；</a:t>
            </a:r>
          </a:p>
          <a:p>
            <a:pPr marL="495300" indent="-495300"/>
            <a:r>
              <a:rPr lang="zh-CN" altLang="en-US" smtClean="0"/>
              <a:t>伪造  攻击者伪造网络上的通信内容并进行传送。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内容占位符 2"/>
          <p:cNvSpPr>
            <a:spLocks noGrp="1"/>
          </p:cNvSpPr>
          <p:nvPr>
            <p:ph idx="4294967295"/>
          </p:nvPr>
        </p:nvSpPr>
        <p:spPr>
          <a:xfrm>
            <a:off x="395288" y="1125538"/>
            <a:ext cx="8280400" cy="489585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altLang="zh-CN" smtClean="0"/>
              <a:t>3</a:t>
            </a:r>
            <a:r>
              <a:rPr lang="zh-CN" altLang="en-US" smtClean="0"/>
              <a:t>．网络安全威胁原因 </a:t>
            </a:r>
          </a:p>
          <a:p>
            <a:r>
              <a:rPr lang="zh-CN" altLang="en-US" sz="2400" smtClean="0"/>
              <a:t>（</a:t>
            </a:r>
            <a:r>
              <a:rPr lang="en-US" altLang="zh-CN" sz="2400" smtClean="0"/>
              <a:t>1</a:t>
            </a:r>
            <a:r>
              <a:rPr lang="zh-CN" altLang="en-US" sz="2400" smtClean="0"/>
              <a:t>）</a:t>
            </a:r>
            <a:r>
              <a:rPr lang="zh-CN" altLang="en-US" smtClean="0"/>
              <a:t>系统的开放性</a:t>
            </a:r>
          </a:p>
          <a:p>
            <a:r>
              <a:rPr lang="zh-CN" altLang="en-US" sz="2400" smtClean="0"/>
              <a:t>（</a:t>
            </a:r>
            <a:r>
              <a:rPr lang="en-US" altLang="zh-CN" sz="2400" smtClean="0"/>
              <a:t>2</a:t>
            </a:r>
            <a:r>
              <a:rPr lang="zh-CN" altLang="en-US" sz="2400" smtClean="0"/>
              <a:t>）</a:t>
            </a:r>
            <a:r>
              <a:rPr lang="zh-CN" altLang="en-US" smtClean="0"/>
              <a:t>系统的复杂性 </a:t>
            </a:r>
          </a:p>
          <a:p>
            <a:r>
              <a:rPr lang="zh-CN" altLang="en-US" sz="2400" smtClean="0"/>
              <a:t>（</a:t>
            </a:r>
            <a:r>
              <a:rPr lang="en-US" altLang="zh-CN" sz="2400" smtClean="0"/>
              <a:t>3</a:t>
            </a:r>
            <a:r>
              <a:rPr lang="zh-CN" altLang="en-US" sz="2400" smtClean="0"/>
              <a:t>）</a:t>
            </a:r>
            <a:r>
              <a:rPr lang="zh-CN" altLang="en-US" smtClean="0"/>
              <a:t>人为因素 </a:t>
            </a:r>
          </a:p>
          <a:p>
            <a:pPr>
              <a:buFont typeface="Wingdings 2" pitchFamily="18" charset="2"/>
              <a:buNone/>
            </a:pPr>
            <a:r>
              <a:rPr lang="en-US" altLang="zh-CN" smtClean="0"/>
              <a:t>4</a:t>
            </a:r>
            <a:r>
              <a:rPr lang="zh-CN" altLang="en-US" smtClean="0"/>
              <a:t>．网络安全威胁趋势</a:t>
            </a:r>
          </a:p>
          <a:p>
            <a:r>
              <a:rPr lang="zh-CN" altLang="en-US" sz="2400" smtClean="0"/>
              <a:t>（</a:t>
            </a:r>
            <a:r>
              <a:rPr lang="en-US" altLang="zh-CN" sz="2400" smtClean="0"/>
              <a:t>1</a:t>
            </a:r>
            <a:r>
              <a:rPr lang="zh-CN" altLang="en-US" sz="2400" smtClean="0"/>
              <a:t>）</a:t>
            </a:r>
            <a:r>
              <a:rPr lang="zh-CN" altLang="en-US" smtClean="0"/>
              <a:t>攻击行为政治化 </a:t>
            </a:r>
          </a:p>
          <a:p>
            <a:r>
              <a:rPr lang="zh-CN" altLang="en-US" sz="2400" smtClean="0"/>
              <a:t>（</a:t>
            </a:r>
            <a:r>
              <a:rPr lang="en-US" altLang="zh-CN" sz="2400" smtClean="0"/>
              <a:t>2</a:t>
            </a:r>
            <a:r>
              <a:rPr lang="zh-CN" altLang="en-US" sz="2400" smtClean="0"/>
              <a:t>）</a:t>
            </a:r>
            <a:r>
              <a:rPr lang="zh-CN" altLang="en-US" smtClean="0"/>
              <a:t>攻击行为的智能化</a:t>
            </a:r>
          </a:p>
          <a:p>
            <a:r>
              <a:rPr lang="zh-CN" altLang="en-US" sz="2400" smtClean="0"/>
              <a:t>（</a:t>
            </a:r>
            <a:r>
              <a:rPr lang="en-US" altLang="zh-CN" sz="2400" smtClean="0"/>
              <a:t>3</a:t>
            </a:r>
            <a:r>
              <a:rPr lang="zh-CN" altLang="en-US" sz="2400" smtClean="0"/>
              <a:t>）</a:t>
            </a:r>
            <a:r>
              <a:rPr lang="zh-CN" altLang="en-US" smtClean="0"/>
              <a:t>攻击行为的不对称性</a:t>
            </a:r>
          </a:p>
          <a:p>
            <a:r>
              <a:rPr lang="zh-CN" altLang="en-US" sz="2400" smtClean="0"/>
              <a:t>（</a:t>
            </a:r>
            <a:r>
              <a:rPr lang="en-US" altLang="zh-CN" sz="2400" smtClean="0"/>
              <a:t>4</a:t>
            </a:r>
            <a:r>
              <a:rPr lang="zh-CN" altLang="en-US" sz="2400" smtClean="0"/>
              <a:t>）</a:t>
            </a:r>
            <a:r>
              <a:rPr lang="zh-CN" altLang="en-US" smtClean="0"/>
              <a:t>对基础设施的攻击 </a:t>
            </a:r>
          </a:p>
          <a:p>
            <a:r>
              <a:rPr lang="zh-CN" altLang="en-US" sz="2400" smtClean="0"/>
              <a:t>（</a:t>
            </a:r>
            <a:r>
              <a:rPr lang="en-US" altLang="zh-CN" sz="2400" smtClean="0"/>
              <a:t>5</a:t>
            </a:r>
            <a:r>
              <a:rPr lang="zh-CN" altLang="en-US" sz="2400" smtClean="0"/>
              <a:t>）</a:t>
            </a:r>
            <a:r>
              <a:rPr lang="zh-CN" altLang="en-US" smtClean="0"/>
              <a:t>病毒与网络攻击融合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4"/>
          <p:cNvSpPr>
            <a:spLocks noGrp="1"/>
          </p:cNvSpPr>
          <p:nvPr>
            <p:ph type="ctrTitle" idx="4294967295"/>
          </p:nvPr>
        </p:nvSpPr>
        <p:spPr>
          <a:xfrm>
            <a:off x="755650" y="1341438"/>
            <a:ext cx="7772400" cy="1470025"/>
          </a:xfrm>
        </p:spPr>
        <p:txBody>
          <a:bodyPr/>
          <a:lstStyle/>
          <a:p>
            <a:pPr algn="ctr"/>
            <a:r>
              <a:rPr lang="zh-CN" altLang="en-US" smtClean="0">
                <a:solidFill>
                  <a:schemeClr val="folHlink"/>
                </a:solidFill>
              </a:rPr>
              <a:t>项目</a:t>
            </a:r>
            <a:r>
              <a:rPr lang="en-US" altLang="zh-CN" smtClean="0">
                <a:solidFill>
                  <a:schemeClr val="folHlink"/>
                </a:solidFill>
              </a:rPr>
              <a:t>1   </a:t>
            </a:r>
            <a:r>
              <a:rPr lang="zh-CN" altLang="en-US" smtClean="0">
                <a:solidFill>
                  <a:schemeClr val="folHlink"/>
                </a:solidFill>
              </a:rPr>
              <a:t>网络安全概述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项目导读</a:t>
            </a:r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        随着随着物联网的发展，人类享受着“随时、随地、随物”的三种维度的自由。越来越多的人更加离不开有网络的生活。网络安全不仅关系着国家的安全，更加关系着社会每个人的安全。</a:t>
            </a:r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教学目标</a:t>
            </a:r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掌握网络安全的含义、网络安全威胁</a:t>
            </a:r>
          </a:p>
          <a:p>
            <a:r>
              <a:rPr lang="zh-CN" altLang="en-US" smtClean="0"/>
              <a:t>掌握安全体系的基本结构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smtClean="0"/>
              <a:t>任务</a:t>
            </a:r>
            <a:r>
              <a:rPr lang="en-US" altLang="zh-CN" sz="4000" smtClean="0"/>
              <a:t>1   </a:t>
            </a:r>
            <a:r>
              <a:rPr lang="zh-CN" altLang="en-US" sz="3600" smtClean="0"/>
              <a:t>网络安全引言</a:t>
            </a:r>
            <a:r>
              <a:rPr lang="zh-CN" altLang="en-US" sz="5600" smtClean="0"/>
              <a:t> </a:t>
            </a:r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smtClean="0"/>
              <a:t>任务描述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zh-CN" altLang="en-US" smtClean="0"/>
              <a:t>           通过网络，可将信息进行传播和共享，信息的传播是可控的，信息的共享是授权的，因此，信息的安全性和可靠性在任何状况下是必须要保证的。 </a:t>
            </a:r>
            <a:endParaRPr lang="en-US" altLang="zh-CN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smtClean="0"/>
              <a:t>任务要求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zh-CN" altLang="en-US" smtClean="0"/>
              <a:t>    </a:t>
            </a:r>
            <a:r>
              <a:rPr lang="zh-CN" altLang="zh-CN" smtClean="0"/>
              <a:t>了解计算机网络安全涉及的应用。</a:t>
            </a:r>
            <a:endParaRPr lang="en-US" altLang="zh-CN" smtClean="0"/>
          </a:p>
          <a:p>
            <a:pPr>
              <a:buFont typeface="Wingdings" pitchFamily="2" charset="2"/>
              <a:buChar char="l"/>
            </a:pPr>
            <a:r>
              <a:rPr lang="zh-CN" altLang="en-US" smtClean="0"/>
              <a:t>知识链接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en-US" altLang="zh-CN" smtClean="0"/>
              <a:t>     1</a:t>
            </a:r>
            <a:r>
              <a:rPr lang="zh-CN" altLang="en-US" smtClean="0"/>
              <a:t>．由于网络安全漏洞，可能会造成信息泄漏、信息窃取、数据篡改、数据破坏、计算机病毒、恶意发布等事件，由此造成的经济损失和社会危害难以估量。 </a:t>
            </a:r>
            <a:r>
              <a:rPr lang="en-US" altLang="zh-CN" smtClean="0"/>
              <a:t>     2</a:t>
            </a:r>
            <a:r>
              <a:rPr lang="zh-CN" altLang="en-US" smtClean="0"/>
              <a:t>．计算机网络的安全性成为信息化建设的一个核心问题。 </a:t>
            </a:r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smtClean="0"/>
              <a:t>任务</a:t>
            </a:r>
            <a:r>
              <a:rPr lang="en-US" altLang="zh-CN" sz="3600" smtClean="0"/>
              <a:t>2   </a:t>
            </a:r>
            <a:r>
              <a:rPr lang="zh-CN" altLang="en-US" sz="3600" smtClean="0"/>
              <a:t>网络安全的含义</a:t>
            </a:r>
            <a:r>
              <a:rPr lang="zh-CN" altLang="en-US" smtClean="0"/>
              <a:t> </a:t>
            </a:r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smtClean="0"/>
              <a:t>任务描述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zh-CN" altLang="en-US" smtClean="0"/>
              <a:t>           什么是网络安全？每个接触计算机的人都会有这个疑问 。</a:t>
            </a:r>
          </a:p>
          <a:p>
            <a:pPr>
              <a:buFont typeface="Wingdings" pitchFamily="2" charset="2"/>
              <a:buChar char="l"/>
            </a:pPr>
            <a:r>
              <a:rPr lang="zh-CN" altLang="en-US" smtClean="0"/>
              <a:t>任务要求</a:t>
            </a:r>
          </a:p>
          <a:p>
            <a:pPr>
              <a:buFont typeface="Wingdings" pitchFamily="2" charset="2"/>
              <a:buNone/>
            </a:pPr>
            <a:r>
              <a:rPr lang="zh-CN" altLang="en-US" smtClean="0"/>
              <a:t>           了解计算机网络安全的含义。</a:t>
            </a:r>
          </a:p>
          <a:p>
            <a:pPr>
              <a:buFont typeface="Wingdings 2" pitchFamily="18" charset="2"/>
              <a:buNone/>
            </a:pPr>
            <a:r>
              <a:rPr lang="zh-CN" altLang="en-US" smtClean="0"/>
              <a:t>           了解网络安全的特征。</a:t>
            </a:r>
          </a:p>
          <a:p>
            <a:pPr>
              <a:buFont typeface="Wingdings" pitchFamily="2" charset="2"/>
              <a:buNone/>
            </a:pPr>
            <a:endParaRPr lang="en-US" altLang="zh-CN" smtClean="0"/>
          </a:p>
          <a:p>
            <a:pPr>
              <a:buFont typeface="Wingdings" pitchFamily="2" charset="2"/>
              <a:buChar char="l"/>
            </a:pPr>
            <a:endParaRPr lang="zh-CN" altLang="en-US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smtClean="0"/>
              <a:t>知识链接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en-US" altLang="zh-CN" smtClean="0"/>
              <a:t>1</a:t>
            </a:r>
            <a:r>
              <a:rPr lang="zh-CN" altLang="en-US" smtClean="0"/>
              <a:t>．什么是网络安全 </a:t>
            </a:r>
          </a:p>
          <a:p>
            <a:pPr>
              <a:buFont typeface="Wingdings 2" pitchFamily="18" charset="2"/>
              <a:buNone/>
            </a:pPr>
            <a:r>
              <a:rPr lang="zh-CN" altLang="en-US" smtClean="0"/>
              <a:t>           网络安全是指利用网络管理控制和技术措施，保证在一个网络环境里，数据的机密性、完整性及可使用性受到保护。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5602" name="内容占位符 2"/>
          <p:cNvSpPr>
            <a:spLocks noGrp="1"/>
          </p:cNvSpPr>
          <p:nvPr>
            <p:ph idx="1"/>
          </p:nvPr>
        </p:nvSpPr>
        <p:spPr>
          <a:xfrm>
            <a:off x="468313" y="1916113"/>
            <a:ext cx="8229600" cy="4389437"/>
          </a:xfrm>
        </p:spPr>
        <p:txBody>
          <a:bodyPr/>
          <a:lstStyle/>
          <a:p>
            <a:pPr marL="495300" indent="-495300">
              <a:buFont typeface="Wingdings 2" pitchFamily="18" charset="2"/>
              <a:buNone/>
            </a:pPr>
            <a:r>
              <a:rPr lang="en-US" altLang="zh-CN" smtClean="0"/>
              <a:t>2</a:t>
            </a:r>
            <a:r>
              <a:rPr lang="zh-CN" altLang="en-US" smtClean="0"/>
              <a:t>．网络安全的特征 </a:t>
            </a:r>
            <a:r>
              <a:rPr lang="en-US" altLang="zh-CN" smtClean="0"/>
              <a:t>            </a:t>
            </a:r>
          </a:p>
          <a:p>
            <a:pPr marL="495300" indent="-495300"/>
            <a:r>
              <a:rPr lang="zh-CN" altLang="en-US" sz="2400" smtClean="0"/>
              <a:t>（</a:t>
            </a:r>
            <a:r>
              <a:rPr lang="en-US" altLang="zh-CN" sz="2400" smtClean="0"/>
              <a:t>1</a:t>
            </a:r>
            <a:r>
              <a:rPr lang="zh-CN" altLang="en-US" sz="2400" smtClean="0"/>
              <a:t>）</a:t>
            </a:r>
            <a:r>
              <a:rPr lang="zh-CN" altLang="en-US" smtClean="0"/>
              <a:t>保密性</a:t>
            </a:r>
          </a:p>
          <a:p>
            <a:pPr marL="495300" indent="-495300"/>
            <a:r>
              <a:rPr lang="zh-CN" altLang="en-US" sz="2400" smtClean="0"/>
              <a:t>（</a:t>
            </a:r>
            <a:r>
              <a:rPr lang="en-US" altLang="zh-CN" sz="2400" smtClean="0"/>
              <a:t>2</a:t>
            </a:r>
            <a:r>
              <a:rPr lang="zh-CN" altLang="en-US" sz="2400" smtClean="0"/>
              <a:t>）</a:t>
            </a:r>
            <a:r>
              <a:rPr lang="zh-CN" altLang="en-US" smtClean="0"/>
              <a:t>完整性 </a:t>
            </a:r>
          </a:p>
          <a:p>
            <a:pPr marL="495300" indent="-495300"/>
            <a:r>
              <a:rPr lang="zh-CN" altLang="en-US" sz="2400" smtClean="0"/>
              <a:t>（</a:t>
            </a:r>
            <a:r>
              <a:rPr lang="en-US" altLang="zh-CN" sz="2400" smtClean="0"/>
              <a:t>3</a:t>
            </a:r>
            <a:r>
              <a:rPr lang="zh-CN" altLang="en-US" sz="2400" smtClean="0"/>
              <a:t>）</a:t>
            </a:r>
            <a:r>
              <a:rPr lang="zh-CN" altLang="en-US" smtClean="0"/>
              <a:t>可用性</a:t>
            </a:r>
            <a:endParaRPr lang="zh-CN" altLang="en-US" sz="2400" smtClean="0"/>
          </a:p>
          <a:p>
            <a:pPr marL="495300" indent="-495300"/>
            <a:r>
              <a:rPr lang="zh-CN" altLang="en-US" sz="2400" smtClean="0"/>
              <a:t>（</a:t>
            </a:r>
            <a:r>
              <a:rPr lang="en-US" altLang="zh-CN" sz="2400" smtClean="0"/>
              <a:t>4</a:t>
            </a:r>
            <a:r>
              <a:rPr lang="zh-CN" altLang="en-US" sz="2400" smtClean="0"/>
              <a:t>）</a:t>
            </a:r>
            <a:r>
              <a:rPr lang="zh-CN" altLang="en-US" smtClean="0"/>
              <a:t>不可否认性</a:t>
            </a:r>
          </a:p>
          <a:p>
            <a:pPr marL="495300" indent="-495300"/>
            <a:r>
              <a:rPr lang="zh-CN" altLang="en-US" sz="2400" smtClean="0"/>
              <a:t>（</a:t>
            </a:r>
            <a:r>
              <a:rPr lang="en-US" altLang="zh-CN" sz="2400" smtClean="0"/>
              <a:t>5</a:t>
            </a:r>
            <a:r>
              <a:rPr lang="zh-CN" altLang="en-US" sz="2400" smtClean="0"/>
              <a:t>）</a:t>
            </a:r>
            <a:r>
              <a:rPr lang="zh-CN" altLang="en-US" smtClean="0"/>
              <a:t>可控性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流畅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流畅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560</TotalTime>
  <Words>793</Words>
  <Application>Microsoft Office PowerPoint</Application>
  <PresentationFormat>全屏显示(4:3)</PresentationFormat>
  <Paragraphs>93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流畅</vt:lpstr>
      <vt:lpstr>网络安全技术项目化教程</vt:lpstr>
      <vt:lpstr>项目1   网络安全概述</vt:lpstr>
      <vt:lpstr>项目导读</vt:lpstr>
      <vt:lpstr>教学目标</vt:lpstr>
      <vt:lpstr>任务1   网络安全引言 </vt:lpstr>
      <vt:lpstr>PowerPoint 演示文稿</vt:lpstr>
      <vt:lpstr>任务2   网络安全的含义 </vt:lpstr>
      <vt:lpstr>PowerPoint 演示文稿</vt:lpstr>
      <vt:lpstr>PowerPoint 演示文稿</vt:lpstr>
      <vt:lpstr>任务3   网络安全体系结构 </vt:lpstr>
      <vt:lpstr>PowerPoint 演示文稿</vt:lpstr>
      <vt:lpstr>OSI模型及所对应的功能如下表：</vt:lpstr>
      <vt:lpstr>PowerPoint 演示文稿</vt:lpstr>
      <vt:lpstr>PowerPoint 演示文稿</vt:lpstr>
      <vt:lpstr>任务4   网络安全威胁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ly</cp:lastModifiedBy>
  <cp:revision>29</cp:revision>
  <dcterms:created xsi:type="dcterms:W3CDTF">2016-07-14T01:33:06Z</dcterms:created>
  <dcterms:modified xsi:type="dcterms:W3CDTF">2017-02-28T02:19:18Z</dcterms:modified>
</cp:coreProperties>
</file>