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11"/>
  </p:notesMasterIdLst>
  <p:sldIdLst>
    <p:sldId id="272" r:id="rId5"/>
    <p:sldId id="341" r:id="rId6"/>
    <p:sldId id="356" r:id="rId7"/>
    <p:sldId id="357" r:id="rId8"/>
    <p:sldId id="355" r:id="rId9"/>
    <p:sldId id="345"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056B1-AABC-4B0F-B4EF-408126F6BA2A}" type="datetimeFigureOut">
              <a:rPr lang="zh-CN" altLang="en-US" smtClean="0"/>
              <a:t>2017/1/3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75485-C63A-4CE6-BD7E-C91D8DE0EA05}" type="slidenum">
              <a:rPr lang="zh-CN" altLang="en-US" smtClean="0"/>
              <a:t>‹#›</a:t>
            </a:fld>
            <a:endParaRPr lang="zh-CN" altLang="en-US"/>
          </a:p>
        </p:txBody>
      </p:sp>
    </p:spTree>
    <p:extLst>
      <p:ext uri="{BB962C8B-B14F-4D97-AF65-F5344CB8AC3E}">
        <p14:creationId xmlns:p14="http://schemas.microsoft.com/office/powerpoint/2010/main" val="20606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55576" y="2507914"/>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任务</a:t>
            </a:r>
            <a:r>
              <a:rPr lang="zh-CN" altLang="en-US" sz="4000" dirty="0">
                <a:solidFill>
                  <a:schemeClr val="tx1"/>
                </a:solidFill>
                <a:latin typeface="Adobe 黑体 Std R" pitchFamily="34" charset="-122"/>
                <a:ea typeface="Adobe 黑体 Std R" pitchFamily="34" charset="-122"/>
              </a:rPr>
              <a:t>三</a:t>
            </a:r>
            <a:r>
              <a:rPr lang="zh-CN" altLang="en-US" sz="4000" dirty="0" smtClean="0">
                <a:solidFill>
                  <a:schemeClr val="tx1"/>
                </a:solidFill>
                <a:latin typeface="Adobe 黑体 Std R" pitchFamily="34" charset="-122"/>
                <a:ea typeface="Adobe 黑体 Std R" pitchFamily="34" charset="-122"/>
              </a:rPr>
              <a:t>   汽车传动轴维修</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056" y="1563638"/>
            <a:ext cx="8496944" cy="1282424"/>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a:t>一、主要件耗损分析</a:t>
            </a:r>
          </a:p>
          <a:p>
            <a:pPr marL="0" indent="0">
              <a:buNone/>
            </a:pPr>
            <a:r>
              <a:rPr lang="zh-CN" altLang="zh-CN" sz="1800" dirty="0"/>
              <a:t>传动轴的耗损主要是花键、十字轴与轴承、中间支承轴承和轴颈磨损，及传动轴弯曲变形</a:t>
            </a:r>
            <a:r>
              <a:rPr lang="zh-CN" altLang="zh-CN" sz="1800" dirty="0" smtClean="0"/>
              <a:t>。</a:t>
            </a:r>
            <a:endParaRPr lang="zh-CN" altLang="zh-CN" sz="1800" dirty="0"/>
          </a:p>
        </p:txBody>
      </p:sp>
    </p:spTree>
    <p:extLst>
      <p:ext uri="{BB962C8B-B14F-4D97-AF65-F5344CB8AC3E}">
        <p14:creationId xmlns:p14="http://schemas.microsoft.com/office/powerpoint/2010/main" val="27178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23528" y="771550"/>
            <a:ext cx="8496944" cy="3507854"/>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smtClean="0"/>
              <a:t>二</a:t>
            </a:r>
            <a:r>
              <a:rPr lang="zh-CN" altLang="zh-CN" sz="1800" dirty="0"/>
              <a:t>、主要零件的检修</a:t>
            </a:r>
          </a:p>
          <a:p>
            <a:pPr marL="0" indent="0">
              <a:buNone/>
            </a:pPr>
            <a:r>
              <a:rPr lang="en-US" altLang="zh-CN" sz="1800" dirty="0"/>
              <a:t>1.</a:t>
            </a:r>
            <a:r>
              <a:rPr lang="zh-CN" altLang="zh-CN" sz="1800" dirty="0"/>
              <a:t>轴管</a:t>
            </a:r>
          </a:p>
          <a:p>
            <a:pPr marL="0" indent="0">
              <a:buNone/>
            </a:pPr>
            <a:r>
              <a:rPr lang="zh-CN" altLang="zh-CN" sz="1800" dirty="0"/>
              <a:t>轴管全长的径向全跳动应符合规定</a:t>
            </a:r>
            <a:r>
              <a:rPr lang="en-US" altLang="zh-CN" sz="1800" dirty="0"/>
              <a:t>(</a:t>
            </a:r>
            <a:r>
              <a:rPr lang="zh-CN" altLang="zh-CN" sz="1800" dirty="0"/>
              <a:t>轿车应比表列值相应</a:t>
            </a:r>
            <a:r>
              <a:rPr lang="zh-CN" altLang="zh-CN" sz="1800" dirty="0" smtClean="0"/>
              <a:t>减小</a:t>
            </a:r>
            <a:r>
              <a:rPr lang="en-US" altLang="zh-CN" sz="1800" dirty="0" smtClean="0"/>
              <a:t>0.2mm</a:t>
            </a:r>
            <a:r>
              <a:rPr lang="en-US" altLang="zh-CN" sz="1800" dirty="0"/>
              <a:t>)</a:t>
            </a:r>
            <a:r>
              <a:rPr lang="zh-CN" altLang="zh-CN" sz="1800" dirty="0"/>
              <a:t>。</a:t>
            </a:r>
          </a:p>
          <a:p>
            <a:pPr marL="0" indent="0">
              <a:buNone/>
            </a:pPr>
            <a:r>
              <a:rPr lang="en-US" altLang="zh-CN" sz="1800" dirty="0"/>
              <a:t>2.</a:t>
            </a:r>
            <a:r>
              <a:rPr lang="zh-CN" altLang="zh-CN" sz="1800" dirty="0"/>
              <a:t>花键轴与花键套</a:t>
            </a:r>
          </a:p>
          <a:p>
            <a:pPr marL="0" indent="0">
              <a:buNone/>
            </a:pPr>
            <a:r>
              <a:rPr lang="zh-CN" altLang="zh-CN" sz="1800" dirty="0"/>
              <a:t>花键轴外表面及传动轴中间支承轴颈的径向圆跳动应不</a:t>
            </a:r>
            <a:r>
              <a:rPr lang="zh-CN" altLang="zh-CN" sz="1800" dirty="0" smtClean="0"/>
              <a:t>大于</a:t>
            </a:r>
            <a:r>
              <a:rPr lang="en-US" altLang="zh-CN" sz="1800" dirty="0" smtClean="0"/>
              <a:t>0.15mm</a:t>
            </a:r>
            <a:r>
              <a:rPr lang="zh-CN" altLang="zh-CN" sz="1800" dirty="0"/>
              <a:t>。超过时可将其从轴管端车去，重新焊接</a:t>
            </a:r>
            <a:r>
              <a:rPr lang="zh-CN" altLang="zh-CN" sz="1800" dirty="0" smtClean="0"/>
              <a:t>。花键</a:t>
            </a:r>
            <a:r>
              <a:rPr lang="zh-CN" altLang="zh-CN" sz="1800" dirty="0"/>
              <a:t>轴与滑动叉和突缘键槽的侧隙，轿车应不大于</a:t>
            </a:r>
            <a:r>
              <a:rPr lang="en-US" altLang="zh-CN" sz="1800" dirty="0"/>
              <a:t>0.15mm</a:t>
            </a:r>
            <a:r>
              <a:rPr lang="zh-CN" altLang="zh-CN" sz="1800" dirty="0"/>
              <a:t>，其他车型应不大于</a:t>
            </a:r>
            <a:r>
              <a:rPr lang="en-US" altLang="zh-CN" sz="1800" dirty="0"/>
              <a:t>O.30mm</a:t>
            </a:r>
            <a:r>
              <a:rPr lang="zh-CN" altLang="zh-CN" sz="1800" dirty="0"/>
              <a:t>。</a:t>
            </a:r>
          </a:p>
          <a:p>
            <a:pPr marL="0" indent="0">
              <a:buNone/>
            </a:pPr>
            <a:r>
              <a:rPr lang="en-US" altLang="zh-CN" sz="1800" dirty="0"/>
              <a:t>3.</a:t>
            </a:r>
            <a:r>
              <a:rPr lang="zh-CN" altLang="zh-CN" sz="1800" dirty="0"/>
              <a:t>万向节叉</a:t>
            </a:r>
          </a:p>
          <a:p>
            <a:pPr marL="0" indent="0">
              <a:buNone/>
            </a:pPr>
            <a:r>
              <a:rPr lang="zh-CN" altLang="zh-CN" sz="1800" dirty="0"/>
              <a:t>万向节叉轴承承孔与万向节轴承为过渡配合，其配合间隙应符合规定</a:t>
            </a:r>
            <a:r>
              <a:rPr lang="zh-CN" altLang="zh-CN" sz="1800" dirty="0" smtClean="0"/>
              <a:t>。万向节</a:t>
            </a:r>
            <a:r>
              <a:rPr lang="zh-CN" altLang="zh-CN" sz="1800" dirty="0"/>
              <a:t>十字轴轴颈与万向节轴承配合间隙应符合规定</a:t>
            </a:r>
            <a:r>
              <a:rPr lang="zh-CN" altLang="zh-CN" sz="1800" dirty="0" smtClean="0"/>
              <a:t>。中间</a:t>
            </a:r>
            <a:r>
              <a:rPr lang="zh-CN" altLang="zh-CN" sz="1800" dirty="0"/>
              <a:t>支承轴承与轴颈的配合量为</a:t>
            </a:r>
            <a:r>
              <a:rPr lang="en-US" altLang="zh-CN" sz="1800" dirty="0"/>
              <a:t>-O.02</a:t>
            </a:r>
            <a:r>
              <a:rPr lang="zh-CN" altLang="zh-CN" sz="1800" dirty="0"/>
              <a:t>～</a:t>
            </a:r>
            <a:r>
              <a:rPr lang="en-US" altLang="zh-CN" sz="1800" dirty="0"/>
              <a:t>+O.02mm</a:t>
            </a:r>
            <a:r>
              <a:rPr lang="zh-CN" altLang="zh-CN" sz="1800" dirty="0"/>
              <a:t>；油封与油封颈配合应不大于</a:t>
            </a:r>
            <a:r>
              <a:rPr lang="en-US" altLang="zh-CN" sz="1800" dirty="0"/>
              <a:t>0.30mm</a:t>
            </a:r>
            <a:r>
              <a:rPr lang="zh-CN" altLang="zh-CN" sz="1800" dirty="0" smtClean="0"/>
              <a:t>。</a:t>
            </a:r>
            <a:endParaRPr lang="zh-CN" altLang="zh-CN" sz="1800" dirty="0"/>
          </a:p>
        </p:txBody>
      </p:sp>
    </p:spTree>
    <p:extLst>
      <p:ext uri="{BB962C8B-B14F-4D97-AF65-F5344CB8AC3E}">
        <p14:creationId xmlns:p14="http://schemas.microsoft.com/office/powerpoint/2010/main" val="4146200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467544" y="1347614"/>
            <a:ext cx="8496944" cy="156363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smtClean="0"/>
              <a:t>三</a:t>
            </a:r>
            <a:r>
              <a:rPr lang="zh-CN" altLang="zh-CN" sz="1800" dirty="0"/>
              <a:t>、传动轴的平衡</a:t>
            </a:r>
          </a:p>
          <a:p>
            <a:pPr marL="0" indent="0">
              <a:buNone/>
            </a:pPr>
            <a:r>
              <a:rPr lang="zh-CN" altLang="zh-CN" sz="1800" dirty="0"/>
              <a:t>传动轴大修后应重新进行平衡。传动轴进行动平衡后，滑动叉、突缘叉应作上位置记号，以防拆装时位置错乱破坏平衡。</a:t>
            </a:r>
          </a:p>
        </p:txBody>
      </p:sp>
    </p:spTree>
    <p:extLst>
      <p:ext uri="{BB962C8B-B14F-4D97-AF65-F5344CB8AC3E}">
        <p14:creationId xmlns:p14="http://schemas.microsoft.com/office/powerpoint/2010/main" val="1662829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95536" y="1059582"/>
            <a:ext cx="8481597" cy="331236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a:t>传动轴装配时应注意几点：</a:t>
            </a:r>
          </a:p>
          <a:p>
            <a:pPr marL="0" indent="0">
              <a:buNone/>
            </a:pPr>
            <a:r>
              <a:rPr lang="en-US" altLang="zh-CN" sz="1800" dirty="0"/>
              <a:t>1.</a:t>
            </a:r>
            <a:r>
              <a:rPr lang="zh-CN" altLang="zh-CN" sz="1800" dirty="0"/>
              <a:t>同一根传动轴两端万向节叉应在同一平面内，且应对准记号。突缘叉亦应与传动轴万向节叉对准记号。</a:t>
            </a:r>
          </a:p>
          <a:p>
            <a:pPr marL="0" indent="0">
              <a:buNone/>
            </a:pPr>
            <a:r>
              <a:rPr lang="en-US" altLang="zh-CN" sz="1800" dirty="0"/>
              <a:t>2.</a:t>
            </a:r>
            <a:r>
              <a:rPr lang="zh-CN" altLang="zh-CN" sz="1800" dirty="0"/>
              <a:t>防尘套上两只卡箍的锁扣位置应径向相对</a:t>
            </a:r>
            <a:r>
              <a:rPr lang="en-US" altLang="zh-CN" sz="1800" dirty="0"/>
              <a:t>(</a:t>
            </a:r>
            <a:r>
              <a:rPr lang="zh-CN" altLang="zh-CN" sz="1800" dirty="0"/>
              <a:t>相隔</a:t>
            </a:r>
            <a:r>
              <a:rPr lang="en-US" altLang="zh-CN" sz="1800" dirty="0"/>
              <a:t>180</a:t>
            </a:r>
            <a:r>
              <a:rPr lang="zh-CN" altLang="zh-CN" sz="1800" dirty="0"/>
              <a:t>°</a:t>
            </a:r>
            <a:r>
              <a:rPr lang="en-US" altLang="zh-CN" sz="1800" dirty="0"/>
              <a:t>)</a:t>
            </a:r>
            <a:r>
              <a:rPr lang="zh-CN" altLang="zh-CN" sz="1800" dirty="0"/>
              <a:t>。</a:t>
            </a:r>
          </a:p>
          <a:p>
            <a:pPr marL="0" indent="0">
              <a:buNone/>
            </a:pPr>
            <a:r>
              <a:rPr lang="en-US" altLang="zh-CN" sz="1800" dirty="0"/>
              <a:t>3.</a:t>
            </a:r>
            <a:r>
              <a:rPr lang="zh-CN" altLang="zh-CN" sz="1800" dirty="0"/>
              <a:t>十字轴轴向间隙一般为</a:t>
            </a:r>
            <a:r>
              <a:rPr lang="en-US" altLang="zh-CN" sz="1800" dirty="0"/>
              <a:t>0.02</a:t>
            </a:r>
            <a:r>
              <a:rPr lang="zh-CN" altLang="zh-CN" sz="1800" dirty="0"/>
              <a:t>～</a:t>
            </a:r>
            <a:r>
              <a:rPr lang="en-US" altLang="zh-CN" sz="1800" dirty="0"/>
              <a:t>O.25mm</a:t>
            </a:r>
            <a:r>
              <a:rPr lang="zh-CN" altLang="zh-CN" sz="1800" dirty="0"/>
              <a:t>。超过时可在轴承壳外端加调整垫片，但应两端等量加减，以防破坏平衡。</a:t>
            </a:r>
          </a:p>
          <a:p>
            <a:pPr marL="0" indent="0">
              <a:buNone/>
            </a:pPr>
            <a:r>
              <a:rPr lang="en-US" altLang="zh-CN" sz="1800" dirty="0"/>
              <a:t>4.</a:t>
            </a:r>
            <a:r>
              <a:rPr lang="zh-CN" altLang="zh-CN" sz="1800" dirty="0"/>
              <a:t>中间支承轴承的紧固螺栓在装配时先不要拧紧，让传动轴运转一段时间自动调整位置后再拧紧。中间支承用锥形轴承者，应进行调整，使其轴向间隙符合规定。</a:t>
            </a:r>
          </a:p>
          <a:p>
            <a:pPr marL="0" indent="0">
              <a:buNone/>
            </a:pPr>
            <a:r>
              <a:rPr lang="en-US" altLang="zh-CN" sz="1800" dirty="0"/>
              <a:t>5.</a:t>
            </a:r>
            <a:r>
              <a:rPr lang="zh-CN" altLang="zh-CN" sz="1800" dirty="0"/>
              <a:t>瓦盖式或用</a:t>
            </a:r>
            <a:r>
              <a:rPr lang="en-US" altLang="zh-CN" sz="1800" dirty="0"/>
              <a:t>U</a:t>
            </a:r>
            <a:r>
              <a:rPr lang="zh-CN" altLang="zh-CN" sz="1800" dirty="0"/>
              <a:t>型螺栓紧固轴承盖的万向节，其紧固螺栓应严格按规定扭矩拧紧，以防过紧时轴承壳变形。</a:t>
            </a:r>
            <a:endParaRPr lang="zh-CN" altLang="zh-CN" sz="1800" dirty="0"/>
          </a:p>
        </p:txBody>
      </p:sp>
    </p:spTree>
    <p:extLst>
      <p:ext uri="{BB962C8B-B14F-4D97-AF65-F5344CB8AC3E}">
        <p14:creationId xmlns:p14="http://schemas.microsoft.com/office/powerpoint/2010/main" val="3873138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395536" y="1563638"/>
            <a:ext cx="8496944" cy="2016224"/>
          </a:xfrm>
          <a:prstGeom prst="rect">
            <a:avLst/>
          </a:prstGeom>
        </p:spPr>
        <p:txBody>
          <a:bodyPr anchor="ctr">
            <a:noAutofit/>
          </a:bodyPr>
          <a:lstStyle/>
          <a:p>
            <a:r>
              <a:rPr lang="zh-CN" altLang="en-US" sz="2000" dirty="0" smtClean="0"/>
              <a:t>一、判断题</a:t>
            </a:r>
            <a:endParaRPr lang="en-US" altLang="zh-CN" sz="2000" dirty="0" smtClean="0"/>
          </a:p>
          <a:p>
            <a:r>
              <a:rPr lang="en-US" altLang="zh-CN" sz="2000" dirty="0" smtClean="0"/>
              <a:t>1.</a:t>
            </a:r>
            <a:r>
              <a:rPr lang="zh-CN" altLang="zh-CN" sz="2000" dirty="0"/>
              <a:t>传动轴等速传动的必要条件是输入轴和输出轴在同一平面内。</a:t>
            </a:r>
          </a:p>
          <a:p>
            <a:r>
              <a:rPr lang="en-US" altLang="zh-CN" sz="2000" dirty="0" smtClean="0"/>
              <a:t>2.</a:t>
            </a:r>
            <a:r>
              <a:rPr lang="zh-CN" altLang="zh-CN" sz="2000" dirty="0"/>
              <a:t>传动轴等速传动的必要条件是传动轴两端万向节叉在相互垂直的平面内。</a:t>
            </a:r>
          </a:p>
          <a:p>
            <a:r>
              <a:rPr lang="en-US" altLang="zh-CN" sz="2000" dirty="0" smtClean="0"/>
              <a:t>3.</a:t>
            </a:r>
            <a:r>
              <a:rPr lang="zh-CN" altLang="zh-CN" sz="2000" dirty="0"/>
              <a:t>传动轴大修后应重新进行静平衡。</a:t>
            </a:r>
          </a:p>
          <a:p>
            <a:r>
              <a:rPr lang="zh-CN" altLang="en-US" sz="2000" dirty="0" smtClean="0"/>
              <a:t>二</a:t>
            </a:r>
            <a:r>
              <a:rPr lang="zh-CN" altLang="zh-CN" sz="2000" dirty="0" smtClean="0"/>
              <a:t>、</a:t>
            </a:r>
            <a:r>
              <a:rPr lang="zh-CN" altLang="zh-CN" sz="2000" dirty="0"/>
              <a:t>简答题</a:t>
            </a:r>
          </a:p>
          <a:p>
            <a:r>
              <a:rPr lang="en-US" altLang="zh-CN" sz="2000" dirty="0"/>
              <a:t>1</a:t>
            </a:r>
            <a:r>
              <a:rPr lang="en-US" altLang="zh-CN" sz="2000" dirty="0" smtClean="0"/>
              <a:t>.</a:t>
            </a:r>
            <a:r>
              <a:rPr lang="en-US" altLang="zh-CN" sz="2000" dirty="0"/>
              <a:t> </a:t>
            </a:r>
            <a:r>
              <a:rPr lang="zh-CN" altLang="zh-CN" sz="2000" dirty="0" smtClean="0"/>
              <a:t>如何</a:t>
            </a:r>
            <a:r>
              <a:rPr lang="zh-CN" altLang="zh-CN" sz="2000" dirty="0"/>
              <a:t>保证十字轴万向节等速传动性？</a:t>
            </a:r>
          </a:p>
          <a:p>
            <a:pPr lvl="0" indent="719138" fontAlgn="base">
              <a:lnSpc>
                <a:spcPct val="125000"/>
              </a:lnSpc>
              <a:spcBef>
                <a:spcPct val="0"/>
              </a:spcBef>
              <a:spcAft>
                <a:spcPct val="0"/>
              </a:spcAft>
            </a:pPr>
            <a:endParaRPr lang="en-US" altLang="zh-CN" sz="90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3851</TotalTime>
  <Words>479</Words>
  <Application>Microsoft Office PowerPoint</Application>
  <PresentationFormat>全屏显示(16:9)</PresentationFormat>
  <Paragraphs>26</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6</vt:i4>
      </vt:variant>
    </vt:vector>
  </HeadingPairs>
  <TitlesOfParts>
    <vt:vector size="17" baseType="lpstr">
      <vt:lpstr>Adobe 黑体 Std R</vt: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129</cp:revision>
  <dcterms:created xsi:type="dcterms:W3CDTF">2014-02-17T07:50:13Z</dcterms:created>
  <dcterms:modified xsi:type="dcterms:W3CDTF">2017-01-03T03:05:20Z</dcterms:modified>
</cp:coreProperties>
</file>