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6"/>
  </p:notesMasterIdLst>
  <p:handoutMasterIdLst>
    <p:handoutMasterId r:id="rId47"/>
  </p:handoutMasterIdLst>
  <p:sldIdLst>
    <p:sldId id="256" r:id="rId2"/>
    <p:sldId id="257" r:id="rId3"/>
    <p:sldId id="266" r:id="rId4"/>
    <p:sldId id="418" r:id="rId5"/>
    <p:sldId id="419" r:id="rId6"/>
    <p:sldId id="420" r:id="rId7"/>
    <p:sldId id="421" r:id="rId8"/>
    <p:sldId id="422" r:id="rId9"/>
    <p:sldId id="423" r:id="rId10"/>
    <p:sldId id="424" r:id="rId11"/>
    <p:sldId id="428" r:id="rId12"/>
    <p:sldId id="429" r:id="rId13"/>
    <p:sldId id="430" r:id="rId14"/>
    <p:sldId id="431" r:id="rId15"/>
    <p:sldId id="433" r:id="rId16"/>
    <p:sldId id="425" r:id="rId17"/>
    <p:sldId id="432" r:id="rId18"/>
    <p:sldId id="434" r:id="rId19"/>
    <p:sldId id="435" r:id="rId20"/>
    <p:sldId id="436" r:id="rId21"/>
    <p:sldId id="437" r:id="rId22"/>
    <p:sldId id="438" r:id="rId23"/>
    <p:sldId id="440" r:id="rId24"/>
    <p:sldId id="439" r:id="rId25"/>
    <p:sldId id="441" r:id="rId26"/>
    <p:sldId id="446" r:id="rId27"/>
    <p:sldId id="447" r:id="rId28"/>
    <p:sldId id="448" r:id="rId29"/>
    <p:sldId id="449" r:id="rId30"/>
    <p:sldId id="450" r:id="rId31"/>
    <p:sldId id="451" r:id="rId32"/>
    <p:sldId id="452" r:id="rId33"/>
    <p:sldId id="453" r:id="rId34"/>
    <p:sldId id="454" r:id="rId35"/>
    <p:sldId id="455" r:id="rId36"/>
    <p:sldId id="456" r:id="rId37"/>
    <p:sldId id="457" r:id="rId38"/>
    <p:sldId id="458" r:id="rId39"/>
    <p:sldId id="459" r:id="rId40"/>
    <p:sldId id="460" r:id="rId41"/>
    <p:sldId id="461" r:id="rId42"/>
    <p:sldId id="261" r:id="rId43"/>
    <p:sldId id="353" r:id="rId44"/>
    <p:sldId id="411" r:id="rId4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66"/>
    <a:srgbClr val="CC33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96" y="-348"/>
      </p:cViewPr>
      <p:guideLst>
        <p:guide orient="horz" pos="2160"/>
        <p:guide pos="2880"/>
      </p:guideLst>
    </p:cSldViewPr>
  </p:slideViewPr>
  <p:notesTextViewPr>
    <p:cViewPr>
      <p:scale>
        <a:sx n="100" d="100"/>
        <a:sy n="100" d="100"/>
      </p:scale>
      <p:origin x="0" y="0"/>
    </p:cViewPr>
  </p:notesTextViewPr>
  <p:notesViewPr>
    <p:cSldViewPr>
      <p:cViewPr varScale="1">
        <p:scale>
          <a:sx n="57" d="100"/>
          <a:sy n="57" d="100"/>
        </p:scale>
        <p:origin x="-267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24630BA-8C8F-4EE0-98DA-9ABFB370589D}" type="datetimeFigureOut">
              <a:rPr lang="zh-CN" altLang="en-US" smtClean="0"/>
              <a:pPr/>
              <a:t>2011-09-14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BD7210-CC34-448D-A767-92D4B2B60EC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249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249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249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49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249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579854D-D987-405B-9A2F-B6D03D981C7B}"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charset="-122"/>
        <a:cs typeface="+mn-cs"/>
      </a:defRPr>
    </a:lvl1pPr>
    <a:lvl2pPr marL="457200" algn="l" rtl="0" fontAlgn="base">
      <a:spcBef>
        <a:spcPct val="30000"/>
      </a:spcBef>
      <a:spcAft>
        <a:spcPct val="0"/>
      </a:spcAft>
      <a:defRPr sz="1200" kern="1200">
        <a:solidFill>
          <a:schemeClr val="tx1"/>
        </a:solidFill>
        <a:latin typeface="Arial" charset="0"/>
        <a:ea typeface="宋体" charset="-122"/>
        <a:cs typeface="+mn-cs"/>
      </a:defRPr>
    </a:lvl2pPr>
    <a:lvl3pPr marL="914400" algn="l" rtl="0" fontAlgn="base">
      <a:spcBef>
        <a:spcPct val="30000"/>
      </a:spcBef>
      <a:spcAft>
        <a:spcPct val="0"/>
      </a:spcAft>
      <a:defRPr sz="1200" kern="1200">
        <a:solidFill>
          <a:schemeClr val="tx1"/>
        </a:solidFill>
        <a:latin typeface="Arial" charset="0"/>
        <a:ea typeface="宋体" charset="-122"/>
        <a:cs typeface="+mn-cs"/>
      </a:defRPr>
    </a:lvl3pPr>
    <a:lvl4pPr marL="1371600" algn="l" rtl="0" fontAlgn="base">
      <a:spcBef>
        <a:spcPct val="30000"/>
      </a:spcBef>
      <a:spcAft>
        <a:spcPct val="0"/>
      </a:spcAft>
      <a:defRPr sz="1200" kern="1200">
        <a:solidFill>
          <a:schemeClr val="tx1"/>
        </a:solidFill>
        <a:latin typeface="Arial" charset="0"/>
        <a:ea typeface="宋体" charset="-122"/>
        <a:cs typeface="+mn-cs"/>
      </a:defRPr>
    </a:lvl4pPr>
    <a:lvl5pPr marL="1828800" algn="l" rtl="0" fontAlgn="base">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082" name="Rectangle 10"/>
          <p:cNvSpPr>
            <a:spLocks noChangeArrowheads="1"/>
          </p:cNvSpPr>
          <p:nvPr/>
        </p:nvSpPr>
        <p:spPr bwMode="auto">
          <a:xfrm>
            <a:off x="533400" y="2667000"/>
            <a:ext cx="8229600" cy="1143000"/>
          </a:xfrm>
          <a:prstGeom prst="rect">
            <a:avLst/>
          </a:prstGeom>
          <a:noFill/>
          <a:ln w="9525">
            <a:noFill/>
            <a:miter lim="800000"/>
            <a:headEnd/>
            <a:tailEnd/>
          </a:ln>
          <a:effectLst/>
        </p:spPr>
        <p:txBody>
          <a:bodyPr anchor="ctr"/>
          <a:lstStyle/>
          <a:p>
            <a:pPr algn="ctr"/>
            <a:r>
              <a:rPr lang="zh-CN" altLang="en-US" sz="5400" dirty="0" smtClean="0">
                <a:solidFill>
                  <a:schemeClr val="accent2"/>
                </a:solidFill>
                <a:effectLst>
                  <a:outerShdw blurRad="38100" dist="38100" dir="2700000" algn="tl">
                    <a:srgbClr val="C0C0C0"/>
                  </a:outerShdw>
                </a:effectLst>
                <a:ea typeface="黑体" pitchFamily="2" charset="-122"/>
              </a:rPr>
              <a:t>信息安全保障体系</a:t>
            </a:r>
            <a:endParaRPr lang="en-US" altLang="zh-CN" sz="5400" dirty="0">
              <a:solidFill>
                <a:schemeClr val="accent2"/>
              </a:solidFill>
              <a:effectLst>
                <a:outerShdw blurRad="38100" dist="38100" dir="2700000" algn="tl">
                  <a:srgbClr val="C0C0C0"/>
                </a:outerShdw>
              </a:effectLst>
              <a:ea typeface="黑体" pitchFamily="2" charset="-122"/>
            </a:endParaRPr>
          </a:p>
        </p:txBody>
      </p:sp>
      <p:sp>
        <p:nvSpPr>
          <p:cNvPr id="3083" name="Text Box 11"/>
          <p:cNvSpPr txBox="1">
            <a:spLocks noChangeArrowheads="1"/>
          </p:cNvSpPr>
          <p:nvPr userDrawn="1"/>
        </p:nvSpPr>
        <p:spPr bwMode="auto">
          <a:xfrm>
            <a:off x="609600" y="990600"/>
            <a:ext cx="2667000" cy="2241550"/>
          </a:xfrm>
          <a:prstGeom prst="rect">
            <a:avLst/>
          </a:prstGeom>
          <a:noFill/>
          <a:ln w="9525">
            <a:noFill/>
            <a:miter lim="800000"/>
            <a:headEnd/>
            <a:tailEnd/>
          </a:ln>
          <a:effectLst/>
        </p:spPr>
        <p:txBody>
          <a:bodyPr>
            <a:spAutoFit/>
          </a:bodyPr>
          <a:lstStyle/>
          <a:p>
            <a:r>
              <a:rPr lang="en-US" altLang="zh-CN" sz="14100" dirty="0" smtClean="0">
                <a:solidFill>
                  <a:srgbClr val="4D4D4D"/>
                </a:solidFill>
                <a:effectLst>
                  <a:outerShdw blurRad="38100" dist="38100" dir="2700000" algn="tl">
                    <a:srgbClr val="C0C0C0"/>
                  </a:outerShdw>
                </a:effectLst>
                <a:latin typeface="Vladimir Script" pitchFamily="66" charset="0"/>
              </a:rPr>
              <a:t>2</a:t>
            </a:r>
            <a:endParaRPr lang="en-US" altLang="zh-CN" sz="14100" dirty="0">
              <a:solidFill>
                <a:srgbClr val="4D4D4D"/>
              </a:solidFill>
              <a:effectLst>
                <a:outerShdw blurRad="38100" dist="38100" dir="2700000" algn="tl">
                  <a:srgbClr val="C0C0C0"/>
                </a:outerShdw>
              </a:effectLst>
              <a:latin typeface="Vladimir Script" pitchFamily="66" charset="0"/>
            </a:endParaRPr>
          </a:p>
        </p:txBody>
      </p:sp>
      <p:sp>
        <p:nvSpPr>
          <p:cNvPr id="3084" name="Text Box 12"/>
          <p:cNvSpPr txBox="1">
            <a:spLocks noChangeArrowheads="1"/>
          </p:cNvSpPr>
          <p:nvPr userDrawn="1"/>
        </p:nvSpPr>
        <p:spPr bwMode="auto">
          <a:xfrm>
            <a:off x="381000" y="493713"/>
            <a:ext cx="2249334" cy="400110"/>
          </a:xfrm>
          <a:prstGeom prst="rect">
            <a:avLst/>
          </a:prstGeom>
          <a:noFill/>
          <a:ln w="9525">
            <a:noFill/>
            <a:miter lim="800000"/>
            <a:headEnd/>
            <a:tailEnd/>
          </a:ln>
          <a:effectLst/>
        </p:spPr>
        <p:txBody>
          <a:bodyPr wrap="none">
            <a:spAutoFit/>
          </a:bodyPr>
          <a:lstStyle/>
          <a:p>
            <a:r>
              <a:rPr lang="zh-CN" altLang="en-US" sz="2000" b="1" dirty="0">
                <a:solidFill>
                  <a:srgbClr val="4D4D4D"/>
                </a:solidFill>
                <a:effectLst>
                  <a:outerShdw blurRad="38100" dist="38100" dir="2700000" algn="tl">
                    <a:srgbClr val="C0C0C0"/>
                  </a:outerShdw>
                </a:effectLst>
                <a:ea typeface="幼圆" pitchFamily="49" charset="-122"/>
              </a:rPr>
              <a:t>信息</a:t>
            </a:r>
            <a:r>
              <a:rPr lang="zh-CN" altLang="en-US" sz="2000" b="1" dirty="0" smtClean="0">
                <a:solidFill>
                  <a:srgbClr val="4D4D4D"/>
                </a:solidFill>
                <a:effectLst>
                  <a:outerShdw blurRad="38100" dist="38100" dir="2700000" algn="tl">
                    <a:srgbClr val="C0C0C0"/>
                  </a:outerShdw>
                </a:effectLst>
                <a:ea typeface="幼圆" pitchFamily="49" charset="-122"/>
              </a:rPr>
              <a:t>安全技术基础</a:t>
            </a:r>
            <a:endParaRPr lang="zh-CN" altLang="en-US" sz="2000" b="1" dirty="0">
              <a:solidFill>
                <a:srgbClr val="4D4D4D"/>
              </a:solidFill>
              <a:effectLst>
                <a:outerShdw blurRad="38100" dist="38100" dir="2700000" algn="tl">
                  <a:srgbClr val="C0C0C0"/>
                </a:outerShdw>
              </a:effectLst>
              <a:ea typeface="幼圆" pitchFamily="49" charset="-122"/>
            </a:endParaRPr>
          </a:p>
        </p:txBody>
      </p:sp>
      <p:sp>
        <p:nvSpPr>
          <p:cNvPr id="3085" name="Text Box 13"/>
          <p:cNvSpPr txBox="1">
            <a:spLocks noChangeArrowheads="1"/>
          </p:cNvSpPr>
          <p:nvPr userDrawn="1"/>
        </p:nvSpPr>
        <p:spPr bwMode="auto">
          <a:xfrm>
            <a:off x="6443663" y="6180138"/>
            <a:ext cx="2507418" cy="400110"/>
          </a:xfrm>
          <a:prstGeom prst="rect">
            <a:avLst/>
          </a:prstGeom>
          <a:noFill/>
          <a:ln w="9525">
            <a:noFill/>
            <a:miter lim="800000"/>
            <a:headEnd/>
            <a:tailEnd/>
          </a:ln>
          <a:effectLst/>
        </p:spPr>
        <p:txBody>
          <a:bodyPr wrap="none">
            <a:spAutoFit/>
          </a:bodyPr>
          <a:lstStyle/>
          <a:p>
            <a:r>
              <a:rPr lang="en-US" altLang="zh-CN" sz="2000" b="1" dirty="0" smtClean="0">
                <a:solidFill>
                  <a:srgbClr val="4D4D4D"/>
                </a:solidFill>
                <a:effectLst>
                  <a:outerShdw blurRad="38100" dist="38100" dir="2700000" algn="tl">
                    <a:srgbClr val="C0C0C0"/>
                  </a:outerShdw>
                </a:effectLst>
                <a:ea typeface="幼圆" pitchFamily="49" charset="-122"/>
              </a:rPr>
              <a:t>2011~2012</a:t>
            </a:r>
            <a:r>
              <a:rPr lang="zh-CN" altLang="en-US" sz="2000" b="1" dirty="0" smtClean="0">
                <a:solidFill>
                  <a:srgbClr val="4D4D4D"/>
                </a:solidFill>
                <a:effectLst>
                  <a:outerShdw blurRad="38100" dist="38100" dir="2700000" algn="tl">
                    <a:srgbClr val="C0C0C0"/>
                  </a:outerShdw>
                </a:effectLst>
                <a:ea typeface="幼圆" pitchFamily="49" charset="-122"/>
              </a:rPr>
              <a:t>第一</a:t>
            </a:r>
            <a:r>
              <a:rPr lang="zh-CN" altLang="en-US" sz="2000" b="1" dirty="0">
                <a:solidFill>
                  <a:srgbClr val="4D4D4D"/>
                </a:solidFill>
                <a:effectLst>
                  <a:outerShdw blurRad="38100" dist="38100" dir="2700000" algn="tl">
                    <a:srgbClr val="C0C0C0"/>
                  </a:outerShdw>
                </a:effectLst>
                <a:ea typeface="幼圆" pitchFamily="49" charset="-122"/>
              </a:rPr>
              <a:t>学期</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BA34E9D-B8E9-4DA3-A4AA-993AA0B0B163}"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DBC3345-7D7D-4CA4-B3E5-7918C7074494}"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dirty="0"/>
          </a:p>
        </p:txBody>
      </p:sp>
      <p:sp>
        <p:nvSpPr>
          <p:cNvPr id="6" name="灯片编号占位符 5"/>
          <p:cNvSpPr>
            <a:spLocks noGrp="1"/>
          </p:cNvSpPr>
          <p:nvPr>
            <p:ph type="sldNum" sz="quarter" idx="12"/>
          </p:nvPr>
        </p:nvSpPr>
        <p:spPr>
          <a:xfrm>
            <a:off x="6588224" y="6525344"/>
            <a:ext cx="2133600" cy="288032"/>
          </a:xfrm>
        </p:spPr>
        <p:txBody>
          <a:bodyPr/>
          <a:lstStyle>
            <a:lvl1pPr>
              <a:defRPr sz="1600" b="1"/>
            </a:lvl1pPr>
          </a:lstStyle>
          <a:p>
            <a:fld id="{E53C6552-0054-45D8-9119-54D6BABDB275}" type="slidenum">
              <a:rPr lang="en-US" altLang="zh-CN" smtClean="0"/>
              <a:pPr/>
              <a:t>‹#›</a:t>
            </a:fld>
            <a:endParaRPr lang="en-US" altLang="zh-CN"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C1362F7-1EE5-4511-B762-4135CC8E35B1}" type="slidenum">
              <a:rPr lang="en-US" altLang="zh-CN"/>
              <a:pPr/>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ADD386A-2270-400C-BE01-41C59D1828E0}" type="slidenum">
              <a:rPr lang="en-US" altLang="zh-CN"/>
              <a:pPr/>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0ED2EE6-C2CD-439F-B00A-4885CF430A8C}" type="slidenum">
              <a:rPr lang="en-US" altLang="zh-CN"/>
              <a:pPr/>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EB76549-BD60-4F6B-B7C8-1FF21C453F46}" type="slidenum">
              <a:rPr lang="en-US" altLang="zh-CN"/>
              <a:pPr/>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a:xfrm>
            <a:off x="6516216" y="6525344"/>
            <a:ext cx="2133600" cy="288032"/>
          </a:xfrm>
        </p:spPr>
        <p:txBody>
          <a:bodyPr/>
          <a:lstStyle>
            <a:lvl1pPr>
              <a:defRPr sz="1600" b="1">
                <a:latin typeface="AR BERKLEY" pitchFamily="2" charset="0"/>
              </a:defRPr>
            </a:lvl1pPr>
          </a:lstStyle>
          <a:p>
            <a:fld id="{132515B1-BC62-4A7C-9ACD-7EF7A2E1F041}" type="slidenum">
              <a:rPr lang="en-US" altLang="zh-CN" smtClean="0"/>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0877585-B9C1-4FAD-B54A-19B2C287CC01}"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2E2E782-C9E7-451A-9263-8B565A5CB3F8}"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16216" y="6525344"/>
            <a:ext cx="2133600" cy="2880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latin typeface="AR BERKLEY" pitchFamily="2" charset="0"/>
              </a:defRPr>
            </a:lvl1pPr>
          </a:lstStyle>
          <a:p>
            <a:fld id="{E37B26F7-67A2-4387-97C1-84E15D9BD392}" type="slidenum">
              <a:rPr lang="en-US" altLang="zh-CN" smtClean="0"/>
              <a:pPr/>
              <a:t>‹#›</a:t>
            </a:fld>
            <a:endParaRPr lang="en-US" altLang="zh-CN"/>
          </a:p>
        </p:txBody>
      </p:sp>
      <p:sp>
        <p:nvSpPr>
          <p:cNvPr id="1031" name="Rectangle 7"/>
          <p:cNvSpPr>
            <a:spLocks noChangeArrowheads="1"/>
          </p:cNvSpPr>
          <p:nvPr/>
        </p:nvSpPr>
        <p:spPr bwMode="auto">
          <a:xfrm>
            <a:off x="6542856" y="6237312"/>
            <a:ext cx="2133600" cy="320675"/>
          </a:xfrm>
          <a:prstGeom prst="rect">
            <a:avLst/>
          </a:prstGeom>
          <a:noFill/>
          <a:ln w="9525">
            <a:noFill/>
            <a:miter lim="800000"/>
            <a:headEnd/>
            <a:tailEnd/>
          </a:ln>
          <a:effectLst/>
        </p:spPr>
        <p:txBody>
          <a:bodyPr/>
          <a:lstStyle/>
          <a:p>
            <a:pPr algn="r"/>
            <a:fld id="{3A9AD570-A349-470E-B369-0492C6A8AD77}" type="slidenum">
              <a:rPr lang="en-US" altLang="zh-CN" sz="1600" smtClean="0">
                <a:solidFill>
                  <a:schemeClr val="bg1"/>
                </a:solidFill>
                <a:latin typeface="Arial Black" pitchFamily="34" charset="0"/>
              </a:rPr>
              <a:pPr algn="r"/>
              <a:t>‹#›</a:t>
            </a:fld>
            <a:endParaRPr lang="en-US" altLang="zh-CN" sz="1600" dirty="0">
              <a:solidFill>
                <a:schemeClr val="bg1"/>
              </a:solidFill>
              <a:latin typeface="Arial Black" pitchFamily="34" charset="0"/>
            </a:endParaRPr>
          </a:p>
        </p:txBody>
      </p:sp>
      <p:sp>
        <p:nvSpPr>
          <p:cNvPr id="1032" name="Rectangle 8"/>
          <p:cNvSpPr>
            <a:spLocks noChangeArrowheads="1"/>
          </p:cNvSpPr>
          <p:nvPr userDrawn="1"/>
        </p:nvSpPr>
        <p:spPr bwMode="auto">
          <a:xfrm>
            <a:off x="0" y="6248400"/>
            <a:ext cx="9144000" cy="304800"/>
          </a:xfrm>
          <a:prstGeom prst="rect">
            <a:avLst/>
          </a:prstGeom>
          <a:solidFill>
            <a:srgbClr val="CC0000"/>
          </a:solidFill>
          <a:ln w="9525">
            <a:noFill/>
            <a:miter lim="800000"/>
            <a:headEnd/>
            <a:tailEnd/>
          </a:ln>
          <a:effectLst/>
        </p:spPr>
        <p:txBody>
          <a:bodyPr wrap="none" anchor="ctr"/>
          <a:lstStyle/>
          <a:p>
            <a:pPr algn="ctr"/>
            <a:r>
              <a:rPr lang="zh-CN" altLang="en-US" sz="1600" dirty="0">
                <a:solidFill>
                  <a:schemeClr val="bg1"/>
                </a:solidFill>
                <a:latin typeface="微软雅黑" pitchFamily="34" charset="-122"/>
                <a:ea typeface="微软雅黑" pitchFamily="34" charset="-122"/>
              </a:rPr>
              <a:t>信息</a:t>
            </a:r>
            <a:r>
              <a:rPr lang="zh-CN" altLang="en-US" sz="1600" dirty="0" smtClean="0">
                <a:solidFill>
                  <a:schemeClr val="bg1"/>
                </a:solidFill>
                <a:latin typeface="微软雅黑" pitchFamily="34" charset="-122"/>
                <a:ea typeface="微软雅黑" pitchFamily="34" charset="-122"/>
              </a:rPr>
              <a:t>安全技术基础</a:t>
            </a:r>
            <a:endParaRPr lang="zh-CN" altLang="en-US" sz="1600" dirty="0">
              <a:solidFill>
                <a:schemeClr val="bg1"/>
              </a:solidFill>
              <a:latin typeface="微软雅黑" pitchFamily="34" charset="-122"/>
              <a:ea typeface="微软雅黑" pitchFamily="34" charset="-122"/>
            </a:endParaRPr>
          </a:p>
        </p:txBody>
      </p:sp>
      <p:sp>
        <p:nvSpPr>
          <p:cNvPr id="1033" name="Text Box 9"/>
          <p:cNvSpPr txBox="1">
            <a:spLocks noChangeArrowheads="1"/>
          </p:cNvSpPr>
          <p:nvPr userDrawn="1"/>
        </p:nvSpPr>
        <p:spPr bwMode="auto">
          <a:xfrm>
            <a:off x="457200" y="6507163"/>
            <a:ext cx="1412875" cy="336550"/>
          </a:xfrm>
          <a:prstGeom prst="rect">
            <a:avLst/>
          </a:prstGeom>
          <a:noFill/>
          <a:ln w="9525">
            <a:noFill/>
            <a:miter lim="800000"/>
            <a:headEnd/>
            <a:tailEnd/>
          </a:ln>
          <a:effectLst/>
        </p:spPr>
        <p:txBody>
          <a:bodyPr wrap="none">
            <a:spAutoFit/>
          </a:bodyPr>
          <a:lstStyle/>
          <a:p>
            <a:r>
              <a:rPr lang="zh-CN" altLang="en-US" sz="1600" b="1">
                <a:solidFill>
                  <a:srgbClr val="4D4D4D"/>
                </a:solidFill>
                <a:ea typeface="楷体_GB2312" pitchFamily="49" charset="-122"/>
              </a:rPr>
              <a:t>制作：张浩军</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fontAlgn="base">
        <a:spcBef>
          <a:spcPct val="0"/>
        </a:spcBef>
        <a:spcAft>
          <a:spcPct val="0"/>
        </a:spcAft>
        <a:defRPr sz="4400" b="1">
          <a:solidFill>
            <a:schemeClr val="tx2"/>
          </a:solidFill>
          <a:effectLst>
            <a:outerShdw blurRad="38100" dist="38100" dir="2700000" algn="tl">
              <a:srgbClr val="C0C0C0"/>
            </a:outerShdw>
          </a:effectLst>
          <a:latin typeface="微软雅黑" pitchFamily="34" charset="-122"/>
          <a:ea typeface="微软雅黑" pitchFamily="34" charset="-122"/>
          <a:cs typeface="+mj-cs"/>
        </a:defRPr>
      </a:lvl1pPr>
      <a:lvl2pPr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2pPr>
      <a:lvl3pPr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3pPr>
      <a:lvl4pPr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4pPr>
      <a:lvl5pPr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5pPr>
      <a:lvl6pPr marL="457200"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6pPr>
      <a:lvl7pPr marL="914400"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C0C0C0"/>
            </a:outerShdw>
          </a:effectLst>
          <a:latin typeface="Arial" charset="0"/>
          <a:ea typeface="黑体" pitchFamily="2" charset="-122"/>
        </a:defRPr>
      </a:lvl9pPr>
    </p:titleStyle>
    <p:bodyStyle>
      <a:lvl1pPr marL="342900" indent="-342900" algn="l" rtl="0" fontAlgn="base">
        <a:spcBef>
          <a:spcPct val="20000"/>
        </a:spcBef>
        <a:spcAft>
          <a:spcPct val="0"/>
        </a:spcAft>
        <a:buChar char="•"/>
        <a:defRPr sz="3200" b="1">
          <a:solidFill>
            <a:schemeClr val="tx1"/>
          </a:solidFill>
          <a:latin typeface="+mj-ea"/>
          <a:ea typeface="+mj-ea"/>
          <a:cs typeface="+mn-cs"/>
        </a:defRPr>
      </a:lvl1pPr>
      <a:lvl2pPr marL="742950" indent="-285750" algn="l" rtl="0" fontAlgn="base">
        <a:spcBef>
          <a:spcPct val="20000"/>
        </a:spcBef>
        <a:spcAft>
          <a:spcPct val="0"/>
        </a:spcAft>
        <a:buChar char="–"/>
        <a:defRPr sz="2800" b="1">
          <a:solidFill>
            <a:schemeClr val="tx1"/>
          </a:solidFill>
          <a:latin typeface="+mj-ea"/>
          <a:ea typeface="+mj-ea"/>
        </a:defRPr>
      </a:lvl2pPr>
      <a:lvl3pPr marL="1143000" indent="-228600" algn="l" rtl="0" fontAlgn="base">
        <a:spcBef>
          <a:spcPct val="20000"/>
        </a:spcBef>
        <a:spcAft>
          <a:spcPct val="0"/>
        </a:spcAft>
        <a:buChar char="•"/>
        <a:defRPr sz="2400" b="1">
          <a:solidFill>
            <a:schemeClr val="tx1"/>
          </a:solidFill>
          <a:latin typeface="+mj-ea"/>
          <a:ea typeface="+mj-ea"/>
        </a:defRPr>
      </a:lvl3pPr>
      <a:lvl4pPr marL="1600200" indent="-228600" algn="l" rtl="0" fontAlgn="base">
        <a:spcBef>
          <a:spcPct val="20000"/>
        </a:spcBef>
        <a:spcAft>
          <a:spcPct val="0"/>
        </a:spcAft>
        <a:buChar char="–"/>
        <a:defRPr sz="2000" b="1">
          <a:solidFill>
            <a:schemeClr val="tx1"/>
          </a:solidFill>
          <a:latin typeface="+mj-ea"/>
          <a:ea typeface="+mj-ea"/>
        </a:defRPr>
      </a:lvl4pPr>
      <a:lvl5pPr marL="2057400" indent="-228600" algn="l" rtl="0" fontAlgn="base">
        <a:spcBef>
          <a:spcPct val="20000"/>
        </a:spcBef>
        <a:spcAft>
          <a:spcPct val="0"/>
        </a:spcAft>
        <a:buChar char="»"/>
        <a:defRPr sz="2000" b="1">
          <a:solidFill>
            <a:schemeClr val="tx1"/>
          </a:solidFill>
          <a:latin typeface="+mj-ea"/>
          <a:ea typeface="+mj-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3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3" name="内容占位符 2"/>
          <p:cNvSpPr>
            <a:spLocks noGrp="1"/>
          </p:cNvSpPr>
          <p:nvPr>
            <p:ph idx="1"/>
          </p:nvPr>
        </p:nvSpPr>
        <p:spPr>
          <a:xfrm>
            <a:off x="457200" y="1600201"/>
            <a:ext cx="8229600" cy="1540768"/>
          </a:xfrm>
        </p:spPr>
        <p:txBody>
          <a:bodyPr/>
          <a:lstStyle/>
          <a:p>
            <a:pPr>
              <a:lnSpc>
                <a:spcPct val="130000"/>
              </a:lnSpc>
            </a:pPr>
            <a:r>
              <a:rPr lang="zh-CN" altLang="zh-CN" sz="2400" dirty="0" smtClean="0"/>
              <a:t>保密性（也称机密性，</a:t>
            </a:r>
            <a:r>
              <a:rPr lang="en-US" altLang="zh-CN" sz="2400" dirty="0" smtClean="0"/>
              <a:t>Confidentiality</a:t>
            </a:r>
            <a:r>
              <a:rPr lang="zh-CN" altLang="zh-CN" sz="2400" dirty="0" smtClean="0"/>
              <a:t>）：</a:t>
            </a:r>
            <a:r>
              <a:rPr lang="en-US" altLang="zh-CN" sz="2400" dirty="0" smtClean="0"/>
              <a:t/>
            </a:r>
            <a:br>
              <a:rPr lang="en-US" altLang="zh-CN" sz="2400" dirty="0" smtClean="0"/>
            </a:br>
            <a:r>
              <a:rPr lang="zh-CN" altLang="zh-CN" sz="2400" dirty="0" smtClean="0">
                <a:solidFill>
                  <a:schemeClr val="accent2"/>
                </a:solidFill>
              </a:rPr>
              <a:t>保证信息与信息系统不被非授权者所获取或利用。保密性包含数据的保密性和访问控制等方面内容。</a:t>
            </a:r>
            <a:endParaRPr lang="zh-CN" altLang="en-US" sz="2400" dirty="0">
              <a:solidFill>
                <a:schemeClr val="accent2"/>
              </a:solidFill>
            </a:endParaRP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10</a:t>
            </a:fld>
            <a:endParaRPr lang="en-US" altLang="zh-CN" dirty="0"/>
          </a:p>
        </p:txBody>
      </p:sp>
      <p:sp>
        <p:nvSpPr>
          <p:cNvPr id="5" name="内容占位符 2"/>
          <p:cNvSpPr txBox="1">
            <a:spLocks/>
          </p:cNvSpPr>
          <p:nvPr/>
        </p:nvSpPr>
        <p:spPr bwMode="auto">
          <a:xfrm>
            <a:off x="467544" y="3429000"/>
            <a:ext cx="8229600" cy="154076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nSpc>
                <a:spcPct val="130000"/>
              </a:lnSpc>
              <a:spcBef>
                <a:spcPct val="20000"/>
              </a:spcBef>
              <a:buFontTx/>
              <a:buChar char="•"/>
            </a:pPr>
            <a:r>
              <a:rPr lang="zh-CN" altLang="en-US" sz="2400" b="1" kern="0" dirty="0" smtClean="0">
                <a:latin typeface="+mj-ea"/>
                <a:ea typeface="+mj-ea"/>
              </a:rPr>
              <a:t>完整性（</a:t>
            </a:r>
            <a:r>
              <a:rPr lang="en-US" altLang="zh-CN" sz="2400" b="1" kern="0" dirty="0" smtClean="0">
                <a:latin typeface="+mj-ea"/>
                <a:ea typeface="+mj-ea"/>
              </a:rPr>
              <a:t>Integrity</a:t>
            </a:r>
            <a:r>
              <a:rPr lang="zh-CN" altLang="en-US" sz="2400" b="1" kern="0" dirty="0" smtClean="0">
                <a:latin typeface="+mj-ea"/>
                <a:ea typeface="+mj-ea"/>
              </a:rPr>
              <a:t>）：</a:t>
            </a:r>
            <a:r>
              <a:rPr lang="en-US" altLang="zh-CN" sz="2400" b="1" kern="0" dirty="0" smtClean="0">
                <a:latin typeface="+mj-ea"/>
                <a:ea typeface="+mj-ea"/>
              </a:rPr>
              <a:t/>
            </a:r>
            <a:br>
              <a:rPr lang="en-US" altLang="zh-CN" sz="2400" b="1" kern="0" dirty="0" smtClean="0">
                <a:latin typeface="+mj-ea"/>
                <a:ea typeface="+mj-ea"/>
              </a:rPr>
            </a:br>
            <a:r>
              <a:rPr lang="zh-CN" altLang="en-US" sz="2400" b="1" kern="0" dirty="0" smtClean="0">
                <a:solidFill>
                  <a:schemeClr val="accent2"/>
                </a:solidFill>
                <a:latin typeface="+mj-ea"/>
                <a:ea typeface="+mj-ea"/>
              </a:rPr>
              <a:t>保证信息与信息系统正确和完备，不被冒充、伪造或篡改，包括数据的完整性、系统的完整性等方面。</a:t>
            </a:r>
            <a:endParaRPr kumimoji="0" lang="zh-CN" altLang="en-US" sz="2400" b="1" i="0" u="none" strike="noStrike" kern="0" cap="none" spc="0" normalizeH="0" baseline="0" noProof="0" dirty="0">
              <a:ln>
                <a:noFill/>
              </a:ln>
              <a:solidFill>
                <a:schemeClr val="accent2"/>
              </a:solidFill>
              <a:effectLst/>
              <a:uLnTx/>
              <a:uFillTx/>
              <a:latin typeface="+mj-ea"/>
              <a:ea typeface="+mj-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3" name="内容占位符 2"/>
          <p:cNvSpPr>
            <a:spLocks noGrp="1"/>
          </p:cNvSpPr>
          <p:nvPr>
            <p:ph idx="1"/>
          </p:nvPr>
        </p:nvSpPr>
        <p:spPr>
          <a:xfrm>
            <a:off x="457200" y="1600201"/>
            <a:ext cx="8229600" cy="1540768"/>
          </a:xfrm>
        </p:spPr>
        <p:txBody>
          <a:bodyPr/>
          <a:lstStyle/>
          <a:p>
            <a:r>
              <a:rPr lang="zh-CN" altLang="en-US" sz="2400" dirty="0" smtClean="0"/>
              <a:t>鉴别性（也称可认证性，</a:t>
            </a:r>
            <a:r>
              <a:rPr lang="en-US" altLang="zh-CN" sz="2400" dirty="0" smtClean="0"/>
              <a:t>Authentication</a:t>
            </a:r>
            <a:r>
              <a:rPr lang="zh-CN" altLang="en-US" sz="2400" dirty="0" smtClean="0"/>
              <a:t>）：</a:t>
            </a:r>
            <a:r>
              <a:rPr lang="zh-CN" altLang="en-US" sz="2400" dirty="0" smtClean="0">
                <a:solidFill>
                  <a:schemeClr val="accent2"/>
                </a:solidFill>
              </a:rPr>
              <a:t>保证信息与信息系统真实，包括实体身份的真实性、数据的真实性、系统的真实性等方面。</a:t>
            </a:r>
            <a:endParaRPr lang="zh-CN" altLang="en-US" sz="2400" dirty="0">
              <a:solidFill>
                <a:schemeClr val="accent2"/>
              </a:solidFill>
            </a:endParaRP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11</a:t>
            </a:fld>
            <a:endParaRPr lang="en-US" altLang="zh-CN" dirty="0"/>
          </a:p>
        </p:txBody>
      </p:sp>
      <p:sp>
        <p:nvSpPr>
          <p:cNvPr id="5" name="内容占位符 2"/>
          <p:cNvSpPr txBox="1">
            <a:spLocks/>
          </p:cNvSpPr>
          <p:nvPr/>
        </p:nvSpPr>
        <p:spPr bwMode="auto">
          <a:xfrm>
            <a:off x="467544" y="3429000"/>
            <a:ext cx="8229600" cy="154076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spcBef>
                <a:spcPct val="20000"/>
              </a:spcBef>
              <a:buFontTx/>
              <a:buChar char="•"/>
            </a:pPr>
            <a:r>
              <a:rPr lang="zh-CN" altLang="en-US" sz="2400" b="1" kern="0" dirty="0" smtClean="0">
                <a:latin typeface="+mj-ea"/>
                <a:ea typeface="+mj-ea"/>
              </a:rPr>
              <a:t>不可否认性（不可抵赖性，</a:t>
            </a:r>
            <a:r>
              <a:rPr lang="en-US" altLang="zh-CN" sz="2400" b="1" kern="0" dirty="0" smtClean="0">
                <a:latin typeface="+mj-ea"/>
                <a:ea typeface="+mj-ea"/>
              </a:rPr>
              <a:t>Non-Repudiation</a:t>
            </a:r>
            <a:r>
              <a:rPr lang="zh-CN" altLang="en-US" sz="2400" b="1" kern="0" dirty="0" smtClean="0">
                <a:latin typeface="+mj-ea"/>
                <a:ea typeface="+mj-ea"/>
              </a:rPr>
              <a:t>）：</a:t>
            </a:r>
            <a:r>
              <a:rPr lang="zh-CN" altLang="en-US" sz="2400" b="1" kern="0" dirty="0" smtClean="0">
                <a:solidFill>
                  <a:schemeClr val="accent2"/>
                </a:solidFill>
                <a:latin typeface="+mj-ea"/>
                <a:ea typeface="+mj-ea"/>
              </a:rPr>
              <a:t>建立有效的责任机制，防止用户否认其行为，这一点在电子商务中极为重要。</a:t>
            </a:r>
            <a:endParaRPr kumimoji="0" lang="zh-CN" altLang="en-US" sz="2400" b="1" i="0" u="none" strike="noStrike" kern="0" cap="none" spc="0" normalizeH="0" baseline="0" noProof="0" dirty="0">
              <a:ln>
                <a:noFill/>
              </a:ln>
              <a:solidFill>
                <a:schemeClr val="accent2"/>
              </a:solidFill>
              <a:effectLst/>
              <a:uLnTx/>
              <a:uFillTx/>
              <a:latin typeface="+mj-ea"/>
              <a:ea typeface="+mj-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3" name="内容占位符 2"/>
          <p:cNvSpPr>
            <a:spLocks noGrp="1"/>
          </p:cNvSpPr>
          <p:nvPr>
            <p:ph idx="1"/>
          </p:nvPr>
        </p:nvSpPr>
        <p:spPr>
          <a:xfrm>
            <a:off x="457200" y="1600201"/>
            <a:ext cx="8229600" cy="1540768"/>
          </a:xfrm>
        </p:spPr>
        <p:txBody>
          <a:bodyPr/>
          <a:lstStyle/>
          <a:p>
            <a:pPr>
              <a:lnSpc>
                <a:spcPct val="130000"/>
              </a:lnSpc>
            </a:pPr>
            <a:r>
              <a:rPr lang="zh-CN" altLang="en-US" sz="2400" dirty="0" smtClean="0"/>
              <a:t>可用性（</a:t>
            </a:r>
            <a:r>
              <a:rPr lang="en-US" altLang="zh-CN" sz="2400" dirty="0" smtClean="0"/>
              <a:t>Availability</a:t>
            </a:r>
            <a:r>
              <a:rPr lang="zh-CN" altLang="en-US" sz="2400" dirty="0" smtClean="0"/>
              <a:t>）：</a:t>
            </a:r>
            <a:r>
              <a:rPr lang="en-US" altLang="zh-CN" sz="2400" dirty="0" smtClean="0"/>
              <a:t/>
            </a:r>
            <a:br>
              <a:rPr lang="en-US" altLang="zh-CN" sz="2400" dirty="0" smtClean="0"/>
            </a:br>
            <a:r>
              <a:rPr lang="zh-CN" altLang="en-US" sz="2400" dirty="0" smtClean="0">
                <a:solidFill>
                  <a:schemeClr val="accent2"/>
                </a:solidFill>
              </a:rPr>
              <a:t>保证信息与信息系统可被授权者在需要的时候能够被访问和使用。</a:t>
            </a:r>
            <a:endParaRPr lang="zh-CN" altLang="en-US" sz="2400" dirty="0">
              <a:solidFill>
                <a:schemeClr val="accent2"/>
              </a:solidFill>
            </a:endParaRP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12</a:t>
            </a:fld>
            <a:endParaRPr lang="en-US" altLang="zh-CN" dirty="0"/>
          </a:p>
        </p:txBody>
      </p:sp>
      <p:sp>
        <p:nvSpPr>
          <p:cNvPr id="5" name="内容占位符 2"/>
          <p:cNvSpPr txBox="1">
            <a:spLocks/>
          </p:cNvSpPr>
          <p:nvPr/>
        </p:nvSpPr>
        <p:spPr bwMode="auto">
          <a:xfrm>
            <a:off x="467544" y="3429000"/>
            <a:ext cx="8229600" cy="154076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nSpc>
                <a:spcPct val="130000"/>
              </a:lnSpc>
              <a:spcBef>
                <a:spcPct val="20000"/>
              </a:spcBef>
              <a:buFontTx/>
              <a:buChar char="•"/>
            </a:pPr>
            <a:r>
              <a:rPr lang="zh-CN" altLang="en-US" sz="2400" b="1" kern="0" dirty="0" smtClean="0">
                <a:latin typeface="+mj-ea"/>
                <a:ea typeface="+mj-ea"/>
              </a:rPr>
              <a:t>可靠性（</a:t>
            </a:r>
            <a:r>
              <a:rPr lang="en-US" altLang="zh-CN" sz="2400" b="1" kern="0" dirty="0" smtClean="0">
                <a:latin typeface="+mj-ea"/>
                <a:ea typeface="+mj-ea"/>
              </a:rPr>
              <a:t>Reliability</a:t>
            </a:r>
            <a:r>
              <a:rPr lang="zh-CN" altLang="en-US" sz="2400" b="1" kern="0" dirty="0" smtClean="0">
                <a:latin typeface="+mj-ea"/>
                <a:ea typeface="+mj-ea"/>
              </a:rPr>
              <a:t>）：</a:t>
            </a:r>
            <a:r>
              <a:rPr lang="en-US" altLang="zh-CN" sz="2400" b="1" kern="0" dirty="0" smtClean="0">
                <a:latin typeface="+mj-ea"/>
                <a:ea typeface="+mj-ea"/>
              </a:rPr>
              <a:t/>
            </a:r>
            <a:br>
              <a:rPr lang="en-US" altLang="zh-CN" sz="2400" b="1" kern="0" dirty="0" smtClean="0">
                <a:latin typeface="+mj-ea"/>
                <a:ea typeface="+mj-ea"/>
              </a:rPr>
            </a:br>
            <a:r>
              <a:rPr lang="zh-CN" altLang="en-US" sz="2400" b="1" dirty="0" smtClean="0">
                <a:solidFill>
                  <a:schemeClr val="accent2"/>
                </a:solidFill>
                <a:latin typeface="+mj-ea"/>
                <a:ea typeface="+mj-ea"/>
              </a:rPr>
              <a:t>保证信息系统为合法用户提供稳定、正确的信息服务。</a:t>
            </a:r>
            <a:endParaRPr lang="zh-CN" altLang="en-US" sz="2400" b="1" dirty="0">
              <a:solidFill>
                <a:schemeClr val="accent2"/>
              </a:solidFill>
              <a:latin typeface="+mj-ea"/>
              <a:ea typeface="+mj-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3" name="内容占位符 2"/>
          <p:cNvSpPr>
            <a:spLocks noGrp="1"/>
          </p:cNvSpPr>
          <p:nvPr>
            <p:ph idx="1"/>
          </p:nvPr>
        </p:nvSpPr>
        <p:spPr>
          <a:xfrm>
            <a:off x="457200" y="1600201"/>
            <a:ext cx="8229600" cy="1540768"/>
          </a:xfrm>
        </p:spPr>
        <p:txBody>
          <a:bodyPr/>
          <a:lstStyle/>
          <a:p>
            <a:pPr>
              <a:lnSpc>
                <a:spcPct val="130000"/>
              </a:lnSpc>
            </a:pPr>
            <a:r>
              <a:rPr lang="zh-CN" altLang="en-US" sz="2400" dirty="0" smtClean="0"/>
              <a:t>可追究性（</a:t>
            </a:r>
            <a:r>
              <a:rPr lang="en-US" altLang="zh-CN" sz="2400" dirty="0" smtClean="0"/>
              <a:t>Accountability</a:t>
            </a:r>
            <a:r>
              <a:rPr lang="zh-CN" altLang="en-US" sz="2400" dirty="0" smtClean="0"/>
              <a:t>）：</a:t>
            </a:r>
            <a:r>
              <a:rPr lang="en-US" altLang="zh-CN" sz="2400" dirty="0" smtClean="0"/>
              <a:t/>
            </a:r>
            <a:br>
              <a:rPr lang="en-US" altLang="zh-CN" sz="2400" dirty="0" smtClean="0"/>
            </a:br>
            <a:r>
              <a:rPr lang="zh-CN" altLang="en-US" sz="2400" dirty="0" smtClean="0">
                <a:solidFill>
                  <a:schemeClr val="accent2"/>
                </a:solidFill>
              </a:rPr>
              <a:t>保证从一个实体的行为能够唯一地追溯到该实体，它支持不可否认、故障隔离、事后恢复、攻击阻断等应用，具有威慑作用，支持法律事务，其结果可以保证一个实体对其行为负责。</a:t>
            </a: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13</a:t>
            </a:fld>
            <a:endParaRPr lang="en-US" altLang="zh-C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3" name="内容占位符 2"/>
          <p:cNvSpPr>
            <a:spLocks noGrp="1"/>
          </p:cNvSpPr>
          <p:nvPr>
            <p:ph idx="1"/>
          </p:nvPr>
        </p:nvSpPr>
        <p:spPr>
          <a:xfrm>
            <a:off x="457200" y="3501008"/>
            <a:ext cx="8229600" cy="2260848"/>
          </a:xfrm>
        </p:spPr>
        <p:txBody>
          <a:bodyPr/>
          <a:lstStyle/>
          <a:p>
            <a:pPr>
              <a:lnSpc>
                <a:spcPct val="130000"/>
              </a:lnSpc>
            </a:pPr>
            <a:r>
              <a:rPr lang="zh-CN" altLang="en-US" sz="2400" dirty="0" smtClean="0"/>
              <a:t>保障（</a:t>
            </a:r>
            <a:r>
              <a:rPr lang="en-US" altLang="zh-CN" sz="2400" dirty="0" smtClean="0"/>
              <a:t>Assurance</a:t>
            </a:r>
            <a:r>
              <a:rPr lang="zh-CN" altLang="en-US" sz="2400" dirty="0" smtClean="0"/>
              <a:t>）：</a:t>
            </a:r>
            <a:r>
              <a:rPr lang="en-US" altLang="zh-CN" sz="2400" dirty="0" smtClean="0">
                <a:solidFill>
                  <a:schemeClr val="accent2"/>
                </a:solidFill>
              </a:rPr>
              <a:t/>
            </a:r>
            <a:br>
              <a:rPr lang="en-US" altLang="zh-CN" sz="2400" dirty="0" smtClean="0">
                <a:solidFill>
                  <a:schemeClr val="accent2"/>
                </a:solidFill>
              </a:rPr>
            </a:br>
            <a:r>
              <a:rPr lang="zh-CN" altLang="en-US" sz="2400" dirty="0" smtClean="0">
                <a:solidFill>
                  <a:schemeClr val="accent2"/>
                </a:solidFill>
              </a:rPr>
              <a:t>为在具体实现和实施过程中，保密性、完整性、可用性和可追究性等得到足够满足提供信心基础，这种信心基础主要通过认证和认可来实现。</a:t>
            </a: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14</a:t>
            </a:fld>
            <a:endParaRPr lang="en-US" altLang="zh-CN" dirty="0"/>
          </a:p>
        </p:txBody>
      </p:sp>
      <p:sp>
        <p:nvSpPr>
          <p:cNvPr id="5" name="内容占位符 2"/>
          <p:cNvSpPr txBox="1">
            <a:spLocks/>
          </p:cNvSpPr>
          <p:nvPr/>
        </p:nvSpPr>
        <p:spPr bwMode="auto">
          <a:xfrm>
            <a:off x="467544" y="1700808"/>
            <a:ext cx="8229600" cy="154076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nSpc>
                <a:spcPct val="130000"/>
              </a:lnSpc>
              <a:spcBef>
                <a:spcPct val="20000"/>
              </a:spcBef>
              <a:buFontTx/>
              <a:buChar char="•"/>
            </a:pPr>
            <a:r>
              <a:rPr lang="zh-CN" altLang="en-US" sz="2400" b="1" kern="0" dirty="0" smtClean="0">
                <a:latin typeface="+mj-ea"/>
                <a:ea typeface="+mj-ea"/>
              </a:rPr>
              <a:t>可控性（</a:t>
            </a:r>
            <a:r>
              <a:rPr lang="en-US" altLang="zh-CN" sz="2400" b="1" kern="0" dirty="0" err="1" smtClean="0">
                <a:latin typeface="+mj-ea"/>
                <a:ea typeface="+mj-ea"/>
              </a:rPr>
              <a:t>Controlability</a:t>
            </a:r>
            <a:r>
              <a:rPr lang="zh-CN" altLang="en-US" sz="2400" b="1" kern="0" dirty="0" smtClean="0">
                <a:latin typeface="+mj-ea"/>
                <a:ea typeface="+mj-ea"/>
              </a:rPr>
              <a:t>）：</a:t>
            </a:r>
            <a:r>
              <a:rPr lang="en-US" altLang="zh-CN" sz="2400" b="1" kern="0" dirty="0" smtClean="0">
                <a:latin typeface="+mj-ea"/>
                <a:ea typeface="+mj-ea"/>
              </a:rPr>
              <a:t/>
            </a:r>
            <a:br>
              <a:rPr lang="en-US" altLang="zh-CN" sz="2400" b="1" kern="0" dirty="0" smtClean="0">
                <a:latin typeface="+mj-ea"/>
                <a:ea typeface="+mj-ea"/>
              </a:rPr>
            </a:br>
            <a:r>
              <a:rPr lang="zh-CN" altLang="en-US" sz="2400" b="1" dirty="0" smtClean="0">
                <a:solidFill>
                  <a:schemeClr val="accent2"/>
                </a:solidFill>
                <a:latin typeface="+mj-ea"/>
                <a:ea typeface="+mj-ea"/>
              </a:rPr>
              <a:t>指对信息和信息系统实施有效的安全监控管理，防止非法利用信息和信息系统。</a:t>
            </a:r>
            <a:endParaRPr lang="zh-CN" altLang="en-US" sz="2400" b="1" dirty="0">
              <a:solidFill>
                <a:schemeClr val="accent2"/>
              </a:solidFill>
              <a:latin typeface="+mj-ea"/>
              <a:ea typeface="+mj-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15</a:t>
            </a:fld>
            <a:endParaRPr lang="en-US" altLang="zh-CN" dirty="0"/>
          </a:p>
        </p:txBody>
      </p:sp>
      <p:sp>
        <p:nvSpPr>
          <p:cNvPr id="5" name="矩形 4"/>
          <p:cNvSpPr/>
          <p:nvPr/>
        </p:nvSpPr>
        <p:spPr>
          <a:xfrm>
            <a:off x="539552" y="2276872"/>
            <a:ext cx="8392041" cy="707886"/>
          </a:xfrm>
          <a:prstGeom prst="rect">
            <a:avLst/>
          </a:prstGeom>
        </p:spPr>
        <p:txBody>
          <a:bodyPr wrap="none">
            <a:spAutoFit/>
          </a:bodyPr>
          <a:lstStyle/>
          <a:p>
            <a:r>
              <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如何构建</a:t>
            </a:r>
            <a:r>
              <a:rPr lang="zh-CN" altLang="en-US" sz="4000" b="1" cap="all" dirty="0" smtClean="0">
                <a:solidFill>
                  <a:srgbClr val="C00000"/>
                </a:solidFill>
                <a:effectLst>
                  <a:outerShdw blurRad="38100" dist="38100" dir="2700000" algn="tl">
                    <a:srgbClr val="C0C0C0"/>
                  </a:outerShdw>
                </a:effectLst>
                <a:latin typeface="微软雅黑" pitchFamily="34" charset="-122"/>
                <a:ea typeface="微软雅黑" pitchFamily="34" charset="-122"/>
                <a:cs typeface="+mj-cs"/>
              </a:rPr>
              <a:t>全面的</a:t>
            </a:r>
            <a:r>
              <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信息安全保障体系？</a:t>
            </a:r>
          </a:p>
        </p:txBody>
      </p:sp>
      <p:pic>
        <p:nvPicPr>
          <p:cNvPr id="6" name="Picture 2" descr="maWW1VwgxB6WTM"/>
          <p:cNvPicPr>
            <a:picLocks noChangeAspect="1" noChangeArrowheads="1"/>
          </p:cNvPicPr>
          <p:nvPr/>
        </p:nvPicPr>
        <p:blipFill>
          <a:blip r:embed="rId2" cstate="print"/>
          <a:srcRect/>
          <a:stretch>
            <a:fillRect/>
          </a:stretch>
        </p:blipFill>
        <p:spPr bwMode="auto">
          <a:xfrm>
            <a:off x="4283968" y="4005064"/>
            <a:ext cx="2952750" cy="2214563"/>
          </a:xfrm>
          <a:prstGeom prst="rect">
            <a:avLst/>
          </a:prstGeom>
          <a:noFill/>
        </p:spPr>
      </p:pic>
      <p:sp>
        <p:nvSpPr>
          <p:cNvPr id="7" name="云形标注 6"/>
          <p:cNvSpPr/>
          <p:nvPr/>
        </p:nvSpPr>
        <p:spPr>
          <a:xfrm>
            <a:off x="6695728" y="2996952"/>
            <a:ext cx="2448272" cy="1440160"/>
          </a:xfrm>
          <a:prstGeom prst="cloudCallout">
            <a:avLst>
              <a:gd name="adj1" fmla="val -35423"/>
              <a:gd name="adj2" fmla="val 52579"/>
            </a:avLst>
          </a:prstGeom>
        </p:spPr>
        <p:style>
          <a:lnRef idx="2">
            <a:schemeClr val="accent2">
              <a:shade val="50000"/>
            </a:schemeClr>
          </a:lnRef>
          <a:fillRef idx="1">
            <a:schemeClr val="accent2"/>
          </a:fillRef>
          <a:effectRef idx="0">
            <a:schemeClr val="accent2"/>
          </a:effectRef>
          <a:fontRef idx="minor">
            <a:schemeClr val="lt1"/>
          </a:fontRef>
        </p:style>
        <p:txBody>
          <a:bodyPr lIns="36000" rIns="36000" rtlCol="0" anchor="ctr"/>
          <a:lstStyle/>
          <a:p>
            <a:pPr algn="ctr"/>
            <a:r>
              <a:rPr lang="en-US" altLang="zh-CN" sz="2000" dirty="0" smtClean="0">
                <a:latin typeface="Comic Sans MS" pitchFamily="66" charset="0"/>
              </a:rPr>
              <a:t>IS  Assurance?</a:t>
            </a:r>
            <a:endParaRPr lang="zh-CN" altLang="en-US" sz="2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par>
                          <p:cTn id="14" fill="hold">
                            <p:stCondLst>
                              <p:cond delay="25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sp>
        <p:nvSpPr>
          <p:cNvPr id="3" name="内容占位符 2"/>
          <p:cNvSpPr>
            <a:spLocks noGrp="1"/>
          </p:cNvSpPr>
          <p:nvPr>
            <p:ph idx="1"/>
          </p:nvPr>
        </p:nvSpPr>
        <p:spPr/>
        <p:txBody>
          <a:bodyPr/>
          <a:lstStyle/>
          <a:p>
            <a:pPr>
              <a:lnSpc>
                <a:spcPct val="150000"/>
              </a:lnSpc>
              <a:spcBef>
                <a:spcPts val="1200"/>
              </a:spcBef>
            </a:pPr>
            <a:r>
              <a:rPr lang="zh-CN" altLang="en-US" sz="2400" dirty="0" smtClean="0"/>
              <a:t>信息安全保障包括人、政策（包括法律、法规、制度、管理）和技术三大要素</a:t>
            </a:r>
            <a:endParaRPr lang="en-US" altLang="zh-CN" sz="2400" dirty="0" smtClean="0"/>
          </a:p>
          <a:p>
            <a:pPr>
              <a:lnSpc>
                <a:spcPct val="150000"/>
              </a:lnSpc>
              <a:spcBef>
                <a:spcPts val="1200"/>
              </a:spcBef>
            </a:pPr>
            <a:r>
              <a:rPr lang="zh-CN" altLang="en-US" sz="2400" dirty="0" smtClean="0"/>
              <a:t>主要内涵是实现上述保密性、鉴别性、完整性、可用性等各种安全属性</a:t>
            </a:r>
            <a:endParaRPr lang="en-US" altLang="zh-CN" sz="2400" dirty="0" smtClean="0"/>
          </a:p>
          <a:p>
            <a:pPr>
              <a:lnSpc>
                <a:spcPct val="150000"/>
              </a:lnSpc>
              <a:spcBef>
                <a:spcPts val="1200"/>
              </a:spcBef>
            </a:pPr>
            <a:r>
              <a:rPr lang="zh-CN" altLang="en-US" sz="2400" dirty="0" smtClean="0"/>
              <a:t>保证信息、信息系统的安全性目的。</a:t>
            </a:r>
            <a:endParaRPr lang="zh-CN" altLang="en-US" sz="24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16</a:t>
            </a:fld>
            <a:endParaRPr lang="en-US" altLang="zh-CN"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graphicFrame>
        <p:nvGraphicFramePr>
          <p:cNvPr id="5" name="内容占位符 4"/>
          <p:cNvGraphicFramePr>
            <a:graphicFrameLocks noGrp="1"/>
          </p:cNvGraphicFramePr>
          <p:nvPr>
            <p:ph idx="1"/>
          </p:nvPr>
        </p:nvGraphicFramePr>
        <p:xfrm>
          <a:off x="395536" y="1340768"/>
          <a:ext cx="8280920" cy="4754880"/>
        </p:xfrm>
        <a:graphic>
          <a:graphicData uri="http://schemas.openxmlformats.org/drawingml/2006/table">
            <a:tbl>
              <a:tblPr/>
              <a:tblGrid>
                <a:gridCol w="1528786"/>
                <a:gridCol w="1130530"/>
                <a:gridCol w="5621604"/>
              </a:tblGrid>
              <a:tr h="1664185">
                <a:tc rowSpan="4">
                  <a:txBody>
                    <a:bodyPr/>
                    <a:lstStyle/>
                    <a:p>
                      <a:pPr marL="0" indent="0" algn="just">
                        <a:lnSpc>
                          <a:spcPct val="100000"/>
                        </a:lnSpc>
                        <a:spcBef>
                          <a:spcPts val="600"/>
                        </a:spcBef>
                        <a:spcAft>
                          <a:spcPts val="0"/>
                        </a:spcAft>
                      </a:pPr>
                      <a:r>
                        <a:rPr lang="zh-CN" sz="2400" kern="100" dirty="0">
                          <a:latin typeface="黑体" pitchFamily="49" charset="-122"/>
                          <a:ea typeface="黑体" pitchFamily="49" charset="-122"/>
                        </a:rPr>
                        <a:t>技术体系</a:t>
                      </a:r>
                      <a:endParaRPr lang="zh-CN" sz="3200"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机制</a:t>
                      </a:r>
                      <a:endParaRPr lang="zh-CN" sz="3200"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2">
                            <a:lumMod val="40000"/>
                            <a:lumOff val="60000"/>
                          </a:schemeClr>
                        </a:gs>
                        <a:gs pos="50000">
                          <a:schemeClr val="accent1">
                            <a:shade val="67500"/>
                            <a:satMod val="115000"/>
                          </a:schemeClr>
                        </a:gs>
                        <a:gs pos="100000">
                          <a:schemeClr val="accent1">
                            <a:shade val="100000"/>
                            <a:satMod val="115000"/>
                          </a:schemeClr>
                        </a:gs>
                      </a:gsLst>
                      <a:lin ang="5400000" scaled="0"/>
                    </a:gradFill>
                  </a:tcPr>
                </a:tc>
                <a:tc>
                  <a:txBody>
                    <a:bodyPr/>
                    <a:lstStyle/>
                    <a:p>
                      <a:pPr marL="0" indent="0" algn="just">
                        <a:lnSpc>
                          <a:spcPct val="100000"/>
                        </a:lnSpc>
                        <a:spcBef>
                          <a:spcPts val="600"/>
                        </a:spcBef>
                        <a:spcAft>
                          <a:spcPts val="0"/>
                        </a:spcAft>
                      </a:pPr>
                      <a:r>
                        <a:rPr lang="zh-CN" sz="2400" b="1" kern="100" dirty="0">
                          <a:solidFill>
                            <a:srgbClr val="C00000"/>
                          </a:solidFill>
                          <a:latin typeface="楷体" pitchFamily="49" charset="-122"/>
                          <a:ea typeface="楷体" pitchFamily="49" charset="-122"/>
                        </a:rPr>
                        <a:t>加密、数字签名、访问控制、数据完整性、鉴别交换、通信业务填充、路由选择控制、公证、可信功能度、安全标记、事件检测、安全审计跟踪、安全恢复、电磁辐射控制、抗电磁干扰等。</a:t>
                      </a:r>
                      <a:endParaRPr lang="zh-CN" sz="3200" b="1" kern="100" dirty="0">
                        <a:solidFill>
                          <a:srgbClr val="C00000"/>
                        </a:solidFill>
                        <a:latin typeface="楷体" pitchFamily="49" charset="-122"/>
                        <a:ea typeface="楷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chemeClr val="accent2">
                            <a:lumMod val="40000"/>
                            <a:lumOff val="60000"/>
                          </a:schemeClr>
                        </a:gs>
                        <a:gs pos="50000">
                          <a:schemeClr val="accent1">
                            <a:shade val="67500"/>
                            <a:satMod val="115000"/>
                          </a:schemeClr>
                        </a:gs>
                        <a:gs pos="100000">
                          <a:schemeClr val="accent1">
                            <a:shade val="100000"/>
                            <a:satMod val="115000"/>
                          </a:schemeClr>
                        </a:gs>
                      </a:gsLst>
                      <a:lin ang="5400000" scaled="0"/>
                    </a:gradFill>
                  </a:tcPr>
                </a:tc>
              </a:tr>
              <a:tr h="832092">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服务</a:t>
                      </a:r>
                      <a:endParaRPr lang="zh-CN" sz="3200"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solidFill>
                            <a:schemeClr val="accent2"/>
                          </a:solidFill>
                          <a:latin typeface="楷体" pitchFamily="49" charset="-122"/>
                          <a:ea typeface="楷体" pitchFamily="49" charset="-122"/>
                        </a:rPr>
                        <a:t>鉴别</a:t>
                      </a:r>
                      <a:r>
                        <a:rPr lang="en-US" sz="2400" b="1" kern="100" dirty="0">
                          <a:solidFill>
                            <a:schemeClr val="accent2"/>
                          </a:solidFill>
                          <a:latin typeface="楷体" pitchFamily="49" charset="-122"/>
                          <a:ea typeface="楷体" pitchFamily="49" charset="-122"/>
                        </a:rPr>
                        <a:t>/</a:t>
                      </a:r>
                      <a:r>
                        <a:rPr lang="zh-CN" sz="2400" b="1" kern="100" dirty="0">
                          <a:solidFill>
                            <a:schemeClr val="accent2"/>
                          </a:solidFill>
                          <a:latin typeface="楷体" pitchFamily="49" charset="-122"/>
                          <a:ea typeface="楷体" pitchFamily="49" charset="-122"/>
                        </a:rPr>
                        <a:t>身份认证、访问控制、数据机密性、数据完整性、抗抵赖、可靠性、可用性、安全审计等。</a:t>
                      </a:r>
                      <a:endParaRPr lang="zh-CN" sz="3200" b="1" kern="100" dirty="0">
                        <a:solidFill>
                          <a:schemeClr val="accent2"/>
                        </a:solidFill>
                        <a:latin typeface="楷体" pitchFamily="49" charset="-122"/>
                        <a:ea typeface="楷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2092">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solidFill>
                            <a:schemeClr val="bg1"/>
                          </a:solidFill>
                          <a:latin typeface="黑体" pitchFamily="49" charset="-122"/>
                          <a:ea typeface="黑体" pitchFamily="49" charset="-122"/>
                        </a:rPr>
                        <a:t>管理</a:t>
                      </a:r>
                      <a:endParaRPr lang="zh-CN" sz="3200" kern="100" dirty="0">
                        <a:solidFill>
                          <a:schemeClr val="bg1"/>
                        </a:solidFill>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C00000"/>
                        </a:gs>
                        <a:gs pos="64999">
                          <a:srgbClr val="F0EBD5"/>
                        </a:gs>
                        <a:gs pos="100000">
                          <a:srgbClr val="D1C39F"/>
                        </a:gs>
                      </a:gsLst>
                      <a:lin ang="5400000" scaled="0"/>
                    </a:gradFill>
                  </a:tcPr>
                </a:tc>
                <a:tc>
                  <a:txBody>
                    <a:bodyPr/>
                    <a:lstStyle/>
                    <a:p>
                      <a:pPr marL="0" indent="0" algn="just">
                        <a:lnSpc>
                          <a:spcPct val="100000"/>
                        </a:lnSpc>
                        <a:spcBef>
                          <a:spcPts val="600"/>
                        </a:spcBef>
                        <a:spcAft>
                          <a:spcPts val="0"/>
                        </a:spcAft>
                      </a:pPr>
                      <a:r>
                        <a:rPr lang="zh-CN" sz="2400" b="1" kern="100" dirty="0">
                          <a:solidFill>
                            <a:schemeClr val="bg1"/>
                          </a:solidFill>
                          <a:latin typeface="楷体" pitchFamily="49" charset="-122"/>
                          <a:ea typeface="楷体" pitchFamily="49" charset="-122"/>
                        </a:rPr>
                        <a:t>技术管理策略、系统安全管理、安全机</a:t>
                      </a:r>
                      <a:r>
                        <a:rPr lang="zh-CN" sz="2400" b="1" kern="100" dirty="0">
                          <a:solidFill>
                            <a:schemeClr val="accent2">
                              <a:lumMod val="50000"/>
                            </a:schemeClr>
                          </a:solidFill>
                          <a:latin typeface="楷体" pitchFamily="49" charset="-122"/>
                          <a:ea typeface="楷体" pitchFamily="49" charset="-122"/>
                        </a:rPr>
                        <a:t>制管理、安全服务管理、安全审计管理、安全恢复管理等。</a:t>
                      </a:r>
                      <a:endParaRPr lang="zh-CN" sz="3200" b="1" kern="100" dirty="0">
                        <a:solidFill>
                          <a:schemeClr val="accent2">
                            <a:lumMod val="50000"/>
                          </a:schemeClr>
                        </a:solidFill>
                        <a:latin typeface="楷体" pitchFamily="49" charset="-122"/>
                        <a:ea typeface="楷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C00000"/>
                        </a:gs>
                        <a:gs pos="64999">
                          <a:srgbClr val="F0EBD5"/>
                        </a:gs>
                        <a:gs pos="100000">
                          <a:srgbClr val="D1C39F"/>
                        </a:gs>
                      </a:gsLst>
                      <a:lin ang="5400000" scaled="0"/>
                    </a:gradFill>
                  </a:tcPr>
                </a:tc>
              </a:tr>
              <a:tr h="416046">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标准</a:t>
                      </a:r>
                      <a:endParaRPr lang="zh-CN" sz="3200"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solidFill>
                            <a:schemeClr val="accent2"/>
                          </a:solidFill>
                          <a:latin typeface="楷体" pitchFamily="49" charset="-122"/>
                          <a:ea typeface="楷体" pitchFamily="49" charset="-122"/>
                        </a:rPr>
                        <a:t>上述安全技术的实现依据、交互接口和评估准则。</a:t>
                      </a:r>
                      <a:endParaRPr lang="zh-CN" sz="3200" b="1" kern="100" dirty="0">
                        <a:solidFill>
                          <a:schemeClr val="accent2"/>
                        </a:solidFill>
                        <a:latin typeface="楷体" pitchFamily="49" charset="-122"/>
                        <a:ea typeface="楷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灯片编号占位符 3"/>
          <p:cNvSpPr>
            <a:spLocks noGrp="1"/>
          </p:cNvSpPr>
          <p:nvPr>
            <p:ph type="sldNum" sz="quarter" idx="12"/>
          </p:nvPr>
        </p:nvSpPr>
        <p:spPr/>
        <p:txBody>
          <a:bodyPr/>
          <a:lstStyle/>
          <a:p>
            <a:fld id="{E53C6552-0054-45D8-9119-54D6BABDB275}" type="slidenum">
              <a:rPr lang="en-US" altLang="zh-CN" smtClean="0"/>
              <a:pPr/>
              <a:t>17</a:t>
            </a:fld>
            <a:endParaRPr lang="en-US" altLang="zh-C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graphicFrame>
        <p:nvGraphicFramePr>
          <p:cNvPr id="5" name="内容占位符 4"/>
          <p:cNvGraphicFramePr>
            <a:graphicFrameLocks noGrp="1"/>
          </p:cNvGraphicFramePr>
          <p:nvPr>
            <p:ph idx="1"/>
          </p:nvPr>
        </p:nvGraphicFramePr>
        <p:xfrm>
          <a:off x="395536" y="1988840"/>
          <a:ext cx="8280920" cy="3474953"/>
        </p:xfrm>
        <a:graphic>
          <a:graphicData uri="http://schemas.openxmlformats.org/drawingml/2006/table">
            <a:tbl>
              <a:tblPr/>
              <a:tblGrid>
                <a:gridCol w="1556583"/>
                <a:gridCol w="1061649"/>
                <a:gridCol w="5662688"/>
              </a:tblGrid>
              <a:tr h="2520280">
                <a:tc rowSpan="3">
                  <a:txBody>
                    <a:bodyPr/>
                    <a:lstStyle/>
                    <a:p>
                      <a:pPr marL="0" indent="0" algn="just">
                        <a:lnSpc>
                          <a:spcPct val="100000"/>
                        </a:lnSpc>
                        <a:spcBef>
                          <a:spcPts val="600"/>
                        </a:spcBef>
                        <a:spcAft>
                          <a:spcPts val="0"/>
                        </a:spcAft>
                      </a:pPr>
                      <a:r>
                        <a:rPr lang="zh-CN" sz="2400" kern="100" dirty="0">
                          <a:latin typeface="黑体" pitchFamily="49" charset="-122"/>
                          <a:ea typeface="黑体" pitchFamily="49" charset="-122"/>
                        </a:rPr>
                        <a:t>组织体系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机构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决策层：明确总体目标、决定重大事宜。</a:t>
                      </a:r>
                    </a:p>
                    <a:p>
                      <a:pPr marL="1257300" indent="-1257300" algn="just">
                        <a:lnSpc>
                          <a:spcPct val="100000"/>
                        </a:lnSpc>
                        <a:spcBef>
                          <a:spcPts val="600"/>
                        </a:spcBef>
                        <a:spcAft>
                          <a:spcPts val="0"/>
                        </a:spcAft>
                      </a:pPr>
                      <a:r>
                        <a:rPr lang="zh-CN" sz="2400" b="1" kern="100" dirty="0">
                          <a:latin typeface="楷体" pitchFamily="49" charset="-122"/>
                          <a:ea typeface="楷体" pitchFamily="49" charset="-122"/>
                        </a:rPr>
                        <a:t>管理层：根据决策层的决定全面规划、制定策略、设置岗位、协调各方、处理事件等。</a:t>
                      </a:r>
                    </a:p>
                    <a:p>
                      <a:pPr marL="1257300" indent="-1257300" algn="just">
                        <a:lnSpc>
                          <a:spcPct val="100000"/>
                        </a:lnSpc>
                        <a:spcBef>
                          <a:spcPts val="600"/>
                        </a:spcBef>
                        <a:spcAft>
                          <a:spcPts val="0"/>
                        </a:spcAft>
                      </a:pPr>
                      <a:r>
                        <a:rPr lang="zh-CN" sz="2400" b="1" kern="100" dirty="0">
                          <a:latin typeface="楷体" pitchFamily="49" charset="-122"/>
                          <a:ea typeface="楷体" pitchFamily="49" charset="-122"/>
                        </a:rPr>
                        <a:t>执行层：按照管理层的要求和规定执行某一个或某几个特定安全事务。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969">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岗位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负责某一个</a:t>
                      </a:r>
                      <a:r>
                        <a:rPr lang="zh-CN" sz="2400" b="1" kern="100" dirty="0" smtClean="0">
                          <a:latin typeface="楷体" pitchFamily="49" charset="-122"/>
                          <a:ea typeface="楷体" pitchFamily="49" charset="-122"/>
                        </a:rPr>
                        <a:t>或某几</a:t>
                      </a:r>
                      <a:r>
                        <a:rPr lang="zh-CN" sz="2400" b="1" kern="100" dirty="0">
                          <a:latin typeface="楷体" pitchFamily="49" charset="-122"/>
                          <a:ea typeface="楷体" pitchFamily="49" charset="-122"/>
                        </a:rPr>
                        <a:t>个特定安全事务的职位。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704">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人事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负责岗位上人员管理的部门。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灯片编号占位符 3"/>
          <p:cNvSpPr>
            <a:spLocks noGrp="1"/>
          </p:cNvSpPr>
          <p:nvPr>
            <p:ph type="sldNum" sz="quarter" idx="12"/>
          </p:nvPr>
        </p:nvSpPr>
        <p:spPr/>
        <p:txBody>
          <a:bodyPr/>
          <a:lstStyle/>
          <a:p>
            <a:fld id="{E53C6552-0054-45D8-9119-54D6BABDB275}" type="slidenum">
              <a:rPr lang="en-US" altLang="zh-CN" smtClean="0"/>
              <a:pPr/>
              <a:t>18</a:t>
            </a:fld>
            <a:endParaRPr lang="en-US"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graphicFrame>
        <p:nvGraphicFramePr>
          <p:cNvPr id="5" name="内容占位符 4"/>
          <p:cNvGraphicFramePr>
            <a:graphicFrameLocks noGrp="1"/>
          </p:cNvGraphicFramePr>
          <p:nvPr>
            <p:ph idx="1"/>
          </p:nvPr>
        </p:nvGraphicFramePr>
        <p:xfrm>
          <a:off x="539552" y="1793392"/>
          <a:ext cx="8101331" cy="3723840"/>
        </p:xfrm>
        <a:graphic>
          <a:graphicData uri="http://schemas.openxmlformats.org/drawingml/2006/table">
            <a:tbl>
              <a:tblPr/>
              <a:tblGrid>
                <a:gridCol w="1584176"/>
                <a:gridCol w="1217212"/>
                <a:gridCol w="5299943"/>
              </a:tblGrid>
              <a:tr h="0">
                <a:tc rowSpan="3">
                  <a:txBody>
                    <a:bodyPr/>
                    <a:lstStyle/>
                    <a:p>
                      <a:pPr marL="0" indent="0" algn="just">
                        <a:lnSpc>
                          <a:spcPct val="100000"/>
                        </a:lnSpc>
                        <a:spcBef>
                          <a:spcPts val="600"/>
                        </a:spcBef>
                        <a:spcAft>
                          <a:spcPts val="0"/>
                        </a:spcAft>
                      </a:pPr>
                      <a:r>
                        <a:rPr lang="zh-CN" sz="2400" kern="100" dirty="0">
                          <a:latin typeface="黑体" pitchFamily="49" charset="-122"/>
                          <a:ea typeface="黑体" pitchFamily="49" charset="-122"/>
                        </a:rPr>
                        <a:t>管理体系</a:t>
                      </a:r>
                      <a:endParaRPr lang="zh-CN" sz="3200" kern="100" dirty="0">
                        <a:latin typeface="黑体" pitchFamily="49" charset="-122"/>
                        <a:ea typeface="黑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法律</a:t>
                      </a:r>
                      <a:endParaRPr lang="zh-CN" sz="3200" kern="100" dirty="0">
                        <a:latin typeface="黑体" pitchFamily="49" charset="-122"/>
                        <a:ea typeface="黑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根据国家法律和行政法规，强制性约束相关主体的行为。</a:t>
                      </a:r>
                      <a:endParaRPr lang="zh-CN" sz="3200" b="1" kern="100" dirty="0">
                        <a:latin typeface="楷体" pitchFamily="49" charset="-122"/>
                        <a:ea typeface="楷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制度</a:t>
                      </a:r>
                      <a:endParaRPr lang="zh-CN" sz="3200" kern="100" dirty="0">
                        <a:latin typeface="黑体" pitchFamily="49" charset="-122"/>
                        <a:ea typeface="黑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依据部门的实际安全需求，具体化法律法规，制定规章制度，规范相关主体的行为。</a:t>
                      </a:r>
                      <a:endParaRPr lang="zh-CN" sz="3200" b="1" kern="100" dirty="0">
                        <a:latin typeface="楷体" pitchFamily="49" charset="-122"/>
                        <a:ea typeface="楷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marL="0" indent="0" algn="ctr">
                        <a:lnSpc>
                          <a:spcPct val="100000"/>
                        </a:lnSpc>
                        <a:spcBef>
                          <a:spcPts val="600"/>
                        </a:spcBef>
                        <a:spcAft>
                          <a:spcPts val="0"/>
                        </a:spcAft>
                      </a:pPr>
                      <a:r>
                        <a:rPr lang="zh-CN" sz="2400" kern="100" dirty="0">
                          <a:latin typeface="黑体" pitchFamily="49" charset="-122"/>
                          <a:ea typeface="黑体" pitchFamily="49" charset="-122"/>
                        </a:rPr>
                        <a:t>培训</a:t>
                      </a:r>
                      <a:endParaRPr lang="zh-CN" sz="3200" kern="100" dirty="0">
                        <a:latin typeface="黑体" pitchFamily="49" charset="-122"/>
                        <a:ea typeface="黑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lnSpc>
                          <a:spcPct val="100000"/>
                        </a:lnSpc>
                        <a:spcBef>
                          <a:spcPts val="600"/>
                        </a:spcBef>
                        <a:spcAft>
                          <a:spcPts val="0"/>
                        </a:spcAft>
                      </a:pPr>
                      <a:r>
                        <a:rPr lang="zh-CN" sz="2400" b="1" kern="100" dirty="0">
                          <a:latin typeface="楷体" pitchFamily="49" charset="-122"/>
                          <a:ea typeface="楷体" pitchFamily="49" charset="-122"/>
                        </a:rPr>
                        <a:t>培训相关主体的法律法规、规章制度、岗位职责、操作规范、专业技术等知识，提高其安全意识、安全技能、业务素质等。</a:t>
                      </a:r>
                      <a:endParaRPr lang="zh-CN" sz="3200" b="1" kern="100" dirty="0">
                        <a:latin typeface="楷体" pitchFamily="49" charset="-122"/>
                        <a:ea typeface="楷体" pitchFamily="49" charset="-122"/>
                      </a:endParaRPr>
                    </a:p>
                  </a:txBody>
                  <a:tcPr marL="144000" marR="144000" marT="72000" marB="72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灯片编号占位符 3"/>
          <p:cNvSpPr>
            <a:spLocks noGrp="1"/>
          </p:cNvSpPr>
          <p:nvPr>
            <p:ph type="sldNum" sz="quarter" idx="12"/>
          </p:nvPr>
        </p:nvSpPr>
        <p:spPr/>
        <p:txBody>
          <a:bodyPr/>
          <a:lstStyle/>
          <a:p>
            <a:fld id="{E53C6552-0054-45D8-9119-54D6BABDB275}" type="slidenum">
              <a:rPr lang="en-US" altLang="zh-CN" smtClean="0"/>
              <a:pPr/>
              <a:t>19</a:t>
            </a:fld>
            <a:endParaRPr lang="en-US" altLang="zh-CN"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zh-CN" altLang="en-US" dirty="0"/>
              <a:t>学习目标</a:t>
            </a:r>
          </a:p>
        </p:txBody>
      </p:sp>
      <p:sp>
        <p:nvSpPr>
          <p:cNvPr id="4099" name="Rectangle 3"/>
          <p:cNvSpPr>
            <a:spLocks noGrp="1" noChangeArrowheads="1"/>
          </p:cNvSpPr>
          <p:nvPr>
            <p:ph type="body" idx="1"/>
          </p:nvPr>
        </p:nvSpPr>
        <p:spPr>
          <a:xfrm>
            <a:off x="539552" y="3717032"/>
            <a:ext cx="7354515" cy="2120900"/>
          </a:xfrm>
        </p:spPr>
        <p:txBody>
          <a:bodyPr/>
          <a:lstStyle/>
          <a:p>
            <a:pPr marL="900113" indent="-542925">
              <a:buBlip>
                <a:blip r:embed="rId2"/>
              </a:buBlip>
            </a:pPr>
            <a:r>
              <a:rPr lang="zh-CN" altLang="en-US" sz="2400" dirty="0" smtClean="0"/>
              <a:t>信息安全涉及范畴、安全属性需求以及信息安全保障体系结构</a:t>
            </a:r>
          </a:p>
          <a:p>
            <a:pPr indent="557213">
              <a:lnSpc>
                <a:spcPct val="150000"/>
              </a:lnSpc>
              <a:buBlip>
                <a:blip r:embed="rId2"/>
              </a:buBlip>
            </a:pPr>
            <a:r>
              <a:rPr lang="zh-CN" altLang="en-US" sz="2400" dirty="0" smtClean="0"/>
              <a:t>动态和可适应的信息安全防御模型</a:t>
            </a:r>
          </a:p>
          <a:p>
            <a:pPr indent="557213">
              <a:lnSpc>
                <a:spcPct val="150000"/>
              </a:lnSpc>
              <a:buBlip>
                <a:blip r:embed="rId2"/>
              </a:buBlip>
            </a:pPr>
            <a:r>
              <a:rPr lang="zh-CN" altLang="en-US" sz="2400" dirty="0" smtClean="0"/>
              <a:t>风险评估、等级保护、安全测评的内容与方法</a:t>
            </a:r>
          </a:p>
          <a:p>
            <a:pPr indent="557213">
              <a:lnSpc>
                <a:spcPct val="150000"/>
              </a:lnSpc>
              <a:buBlip>
                <a:blip r:embed="rId2"/>
              </a:buBlip>
            </a:pPr>
            <a:endParaRPr lang="zh-CN" altLang="en-US" sz="2400" dirty="0"/>
          </a:p>
        </p:txBody>
      </p:sp>
      <p:sp>
        <p:nvSpPr>
          <p:cNvPr id="4100" name="Rectangle 4"/>
          <p:cNvSpPr>
            <a:spLocks noChangeArrowheads="1"/>
          </p:cNvSpPr>
          <p:nvPr/>
        </p:nvSpPr>
        <p:spPr bwMode="auto">
          <a:xfrm>
            <a:off x="683568" y="1909889"/>
            <a:ext cx="7919095" cy="1628523"/>
          </a:xfrm>
          <a:prstGeom prst="rect">
            <a:avLst/>
          </a:prstGeom>
          <a:noFill/>
          <a:ln w="9525">
            <a:noFill/>
            <a:miter lim="800000"/>
            <a:headEnd/>
            <a:tailEnd/>
          </a:ln>
          <a:effectLst/>
        </p:spPr>
        <p:txBody>
          <a:bodyPr wrap="square" anchor="ctr">
            <a:spAutoFit/>
          </a:bodyPr>
          <a:lstStyle/>
          <a:p>
            <a:pPr indent="715963">
              <a:lnSpc>
                <a:spcPct val="105000"/>
              </a:lnSpc>
            </a:pPr>
            <a:r>
              <a:rPr lang="zh-CN" altLang="zh-CN" sz="3200" b="1" dirty="0" smtClean="0">
                <a:latin typeface="华文新魏" pitchFamily="2" charset="-122"/>
                <a:ea typeface="华文新魏" pitchFamily="2" charset="-122"/>
              </a:rPr>
              <a:t>本章介绍信息安全保障体系的建立，信息系统主动防御模型，以及信息安全风险评估、等级保护的相关标准规范和内容</a:t>
            </a:r>
            <a:r>
              <a:rPr lang="zh-CN" altLang="en-US" sz="3200" b="1" dirty="0" smtClean="0">
                <a:latin typeface="华文新魏" pitchFamily="2" charset="-122"/>
                <a:ea typeface="华文新魏" pitchFamily="2" charset="-122"/>
              </a:rPr>
              <a:t>。 </a:t>
            </a:r>
            <a:endParaRPr lang="zh-CN" altLang="en-US" sz="3200" b="1" dirty="0">
              <a:latin typeface="华文新魏" pitchFamily="2" charset="-122"/>
              <a:ea typeface="华文新魏" pitchFamily="2" charset="-122"/>
            </a:endParaRPr>
          </a:p>
        </p:txBody>
      </p:sp>
      <p:sp>
        <p:nvSpPr>
          <p:cNvPr id="7" name="灯片编号占位符 6"/>
          <p:cNvSpPr>
            <a:spLocks noGrp="1"/>
          </p:cNvSpPr>
          <p:nvPr>
            <p:ph type="sldNum" sz="quarter" idx="12"/>
          </p:nvPr>
        </p:nvSpPr>
        <p:spPr/>
        <p:txBody>
          <a:bodyPr/>
          <a:lstStyle/>
          <a:p>
            <a:fld id="{E53C6552-0054-45D8-9119-54D6BABDB275}" type="slidenum">
              <a:rPr lang="en-US" altLang="zh-CN" smtClean="0"/>
              <a:pPr/>
              <a:t>2</a:t>
            </a:fld>
            <a:endParaRPr lang="en-US" altLang="zh-C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sp>
        <p:nvSpPr>
          <p:cNvPr id="3" name="内容占位符 2"/>
          <p:cNvSpPr>
            <a:spLocks noGrp="1"/>
          </p:cNvSpPr>
          <p:nvPr>
            <p:ph idx="1"/>
          </p:nvPr>
        </p:nvSpPr>
        <p:spPr>
          <a:xfrm>
            <a:off x="457200" y="1600200"/>
            <a:ext cx="8229600" cy="4349080"/>
          </a:xfrm>
        </p:spPr>
        <p:txBody>
          <a:bodyPr/>
          <a:lstStyle/>
          <a:p>
            <a:pPr>
              <a:buNone/>
            </a:pPr>
            <a:r>
              <a:rPr lang="zh-CN" altLang="zh-CN" sz="2400" dirty="0" smtClean="0"/>
              <a:t>安全服务</a:t>
            </a:r>
          </a:p>
          <a:p>
            <a:pPr lvl="1">
              <a:spcBef>
                <a:spcPts val="800"/>
              </a:spcBef>
            </a:pPr>
            <a:r>
              <a:rPr lang="zh-CN" altLang="zh-CN" sz="2200" dirty="0" smtClean="0"/>
              <a:t>认证（也称鉴别）服务</a:t>
            </a:r>
          </a:p>
          <a:p>
            <a:pPr lvl="1">
              <a:spcBef>
                <a:spcPts val="800"/>
              </a:spcBef>
            </a:pPr>
            <a:r>
              <a:rPr lang="zh-CN" altLang="zh-CN" sz="2200" dirty="0" smtClean="0"/>
              <a:t>访问控制服务</a:t>
            </a:r>
          </a:p>
          <a:p>
            <a:pPr lvl="1">
              <a:spcBef>
                <a:spcPts val="800"/>
              </a:spcBef>
            </a:pPr>
            <a:r>
              <a:rPr lang="zh-CN" altLang="zh-CN" sz="2200" dirty="0" smtClean="0"/>
              <a:t>数据保密性服务</a:t>
            </a:r>
          </a:p>
          <a:p>
            <a:pPr lvl="1">
              <a:spcBef>
                <a:spcPts val="800"/>
              </a:spcBef>
            </a:pPr>
            <a:r>
              <a:rPr lang="zh-CN" altLang="zh-CN" sz="2200" dirty="0" smtClean="0"/>
              <a:t>数据完整性服务</a:t>
            </a:r>
          </a:p>
          <a:p>
            <a:pPr lvl="1">
              <a:spcBef>
                <a:spcPts val="800"/>
              </a:spcBef>
            </a:pPr>
            <a:r>
              <a:rPr lang="zh-CN" altLang="zh-CN" sz="2200" dirty="0" smtClean="0"/>
              <a:t>抗否认性服务</a:t>
            </a:r>
          </a:p>
          <a:p>
            <a:pPr lvl="1">
              <a:spcBef>
                <a:spcPts val="800"/>
              </a:spcBef>
            </a:pPr>
            <a:r>
              <a:rPr lang="zh-CN" altLang="zh-CN" sz="2200" dirty="0" smtClean="0"/>
              <a:t>可靠性服务</a:t>
            </a:r>
            <a:endParaRPr lang="en-US" altLang="zh-CN" sz="2200" dirty="0" smtClean="0"/>
          </a:p>
          <a:p>
            <a:pPr lvl="1">
              <a:spcBef>
                <a:spcPts val="800"/>
              </a:spcBef>
            </a:pPr>
            <a:r>
              <a:rPr lang="zh-CN" altLang="zh-CN" sz="2200" dirty="0" smtClean="0"/>
              <a:t>可用性服务</a:t>
            </a:r>
            <a:endParaRPr lang="en-US" altLang="zh-CN" sz="2200" dirty="0" smtClean="0"/>
          </a:p>
          <a:p>
            <a:pPr lvl="1">
              <a:spcBef>
                <a:spcPts val="800"/>
              </a:spcBef>
            </a:pPr>
            <a:r>
              <a:rPr lang="zh-CN" altLang="zh-CN" sz="2200" dirty="0" smtClean="0"/>
              <a:t>安全审计服务</a:t>
            </a:r>
            <a:endParaRPr lang="zh-CN" altLang="en-US" sz="22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20</a:t>
            </a:fld>
            <a:endParaRPr lang="en-US" altLang="zh-CN" dirty="0"/>
          </a:p>
        </p:txBody>
      </p:sp>
      <p:sp>
        <p:nvSpPr>
          <p:cNvPr id="5" name="矩形 4"/>
          <p:cNvSpPr/>
          <p:nvPr/>
        </p:nvSpPr>
        <p:spPr>
          <a:xfrm>
            <a:off x="2195736" y="5589240"/>
            <a:ext cx="6912768" cy="646331"/>
          </a:xfrm>
          <a:prstGeom prst="rect">
            <a:avLst/>
          </a:prstGeom>
        </p:spPr>
        <p:txBody>
          <a:bodyPr wrap="square">
            <a:spAutoFit/>
          </a:bodyPr>
          <a:lstStyle/>
          <a:p>
            <a:r>
              <a:rPr lang="zh-CN" altLang="zh-CN" dirty="0" smtClean="0">
                <a:latin typeface="+mj-lt"/>
                <a:ea typeface="+mj-ea"/>
              </a:rPr>
              <a:t>《信息系统</a:t>
            </a:r>
            <a:r>
              <a:rPr lang="en-US" altLang="zh-CN" dirty="0" smtClean="0">
                <a:latin typeface="+mj-lt"/>
                <a:ea typeface="+mj-ea"/>
              </a:rPr>
              <a:t>-</a:t>
            </a:r>
            <a:r>
              <a:rPr lang="zh-CN" altLang="zh-CN" dirty="0" smtClean="0">
                <a:latin typeface="+mj-lt"/>
                <a:ea typeface="+mj-ea"/>
              </a:rPr>
              <a:t>开放系统互连基本参考模型 第</a:t>
            </a:r>
            <a:r>
              <a:rPr lang="en-US" altLang="zh-CN" dirty="0" smtClean="0">
                <a:latin typeface="+mj-lt"/>
                <a:ea typeface="+mj-ea"/>
              </a:rPr>
              <a:t>2</a:t>
            </a:r>
            <a:r>
              <a:rPr lang="zh-CN" altLang="zh-CN" dirty="0" smtClean="0">
                <a:latin typeface="+mj-lt"/>
                <a:ea typeface="+mj-ea"/>
              </a:rPr>
              <a:t>部分：安全体系结构》</a:t>
            </a:r>
            <a:endParaRPr lang="en-US" altLang="zh-CN" dirty="0" smtClean="0">
              <a:latin typeface="+mj-lt"/>
              <a:ea typeface="+mj-ea"/>
            </a:endParaRPr>
          </a:p>
          <a:p>
            <a:r>
              <a:rPr lang="en-US" altLang="zh-CN" dirty="0" smtClean="0">
                <a:latin typeface="+mj-lt"/>
                <a:ea typeface="+mj-ea"/>
              </a:rPr>
              <a:t>GB/T 9387.2-1995</a:t>
            </a:r>
            <a:r>
              <a:rPr lang="zh-CN" altLang="zh-CN" dirty="0" smtClean="0">
                <a:latin typeface="+mj-lt"/>
                <a:ea typeface="+mj-ea"/>
              </a:rPr>
              <a:t>（等同于</a:t>
            </a:r>
            <a:r>
              <a:rPr lang="en-US" altLang="zh-CN" dirty="0" smtClean="0">
                <a:latin typeface="+mj-lt"/>
                <a:ea typeface="+mj-ea"/>
              </a:rPr>
              <a:t>ISO 7498-2</a:t>
            </a:r>
            <a:r>
              <a:rPr lang="zh-CN" altLang="zh-CN" dirty="0" smtClean="0">
                <a:latin typeface="+mj-lt"/>
                <a:ea typeface="+mj-ea"/>
              </a:rPr>
              <a:t>）</a:t>
            </a:r>
            <a:endParaRPr lang="zh-CN" altLang="en-US" dirty="0">
              <a:latin typeface="+mj-lt"/>
              <a:ea typeface="+mj-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2.1.3 </a:t>
            </a:r>
            <a:r>
              <a:rPr lang="zh-CN" altLang="zh-CN" sz="3600" dirty="0" smtClean="0"/>
              <a:t>信息安全保障体系结构</a:t>
            </a:r>
            <a:endParaRPr lang="zh-CN" altLang="en-US" sz="3600" dirty="0"/>
          </a:p>
        </p:txBody>
      </p:sp>
      <p:sp>
        <p:nvSpPr>
          <p:cNvPr id="3" name="内容占位符 2"/>
          <p:cNvSpPr>
            <a:spLocks noGrp="1"/>
          </p:cNvSpPr>
          <p:nvPr>
            <p:ph idx="1"/>
          </p:nvPr>
        </p:nvSpPr>
        <p:spPr>
          <a:xfrm>
            <a:off x="457200" y="1600200"/>
            <a:ext cx="8229600" cy="4349080"/>
          </a:xfrm>
        </p:spPr>
        <p:txBody>
          <a:bodyPr/>
          <a:lstStyle/>
          <a:p>
            <a:pPr>
              <a:buNone/>
            </a:pPr>
            <a:r>
              <a:rPr lang="zh-CN" altLang="en-US" sz="2400" dirty="0" smtClean="0"/>
              <a:t>安全机制</a:t>
            </a:r>
            <a:endParaRPr lang="en-US" altLang="zh-CN" sz="2400" dirty="0" smtClean="0"/>
          </a:p>
          <a:p>
            <a:pPr lvl="1">
              <a:spcBef>
                <a:spcPts val="800"/>
              </a:spcBef>
            </a:pPr>
            <a:r>
              <a:rPr lang="zh-CN" altLang="en-US" sz="2200" dirty="0" smtClean="0"/>
              <a:t>加密机制</a:t>
            </a:r>
            <a:endParaRPr lang="en-US" altLang="zh-CN" sz="2200" dirty="0" smtClean="0"/>
          </a:p>
          <a:p>
            <a:pPr lvl="1">
              <a:spcBef>
                <a:spcPts val="800"/>
              </a:spcBef>
            </a:pPr>
            <a:r>
              <a:rPr lang="zh-CN" altLang="zh-CN" sz="2200" dirty="0" smtClean="0"/>
              <a:t>数字签名机制</a:t>
            </a:r>
            <a:endParaRPr lang="en-US" altLang="zh-CN" sz="2200" dirty="0" smtClean="0"/>
          </a:p>
          <a:p>
            <a:pPr lvl="1">
              <a:spcBef>
                <a:spcPts val="800"/>
              </a:spcBef>
            </a:pPr>
            <a:r>
              <a:rPr lang="zh-CN" altLang="zh-CN" sz="2200" dirty="0" smtClean="0"/>
              <a:t>访问控制机制</a:t>
            </a:r>
            <a:endParaRPr lang="en-US" altLang="zh-CN" sz="2200" dirty="0" smtClean="0"/>
          </a:p>
          <a:p>
            <a:pPr lvl="1">
              <a:spcBef>
                <a:spcPts val="800"/>
              </a:spcBef>
            </a:pPr>
            <a:r>
              <a:rPr lang="zh-CN" altLang="zh-CN" sz="2200" dirty="0" smtClean="0"/>
              <a:t>数据完整性机制</a:t>
            </a:r>
            <a:endParaRPr lang="en-US" altLang="zh-CN" sz="2200" dirty="0" smtClean="0"/>
          </a:p>
          <a:p>
            <a:pPr lvl="1">
              <a:spcBef>
                <a:spcPts val="800"/>
              </a:spcBef>
            </a:pPr>
            <a:r>
              <a:rPr lang="zh-CN" altLang="zh-CN" sz="2200" dirty="0" smtClean="0"/>
              <a:t>鉴别交换机制</a:t>
            </a:r>
            <a:endParaRPr lang="en-US" altLang="zh-CN" sz="2200" dirty="0" smtClean="0"/>
          </a:p>
          <a:p>
            <a:pPr lvl="1">
              <a:spcBef>
                <a:spcPts val="800"/>
              </a:spcBef>
            </a:pPr>
            <a:r>
              <a:rPr lang="zh-CN" altLang="zh-CN" sz="2200" dirty="0" smtClean="0"/>
              <a:t>业务流填充机制</a:t>
            </a:r>
            <a:endParaRPr lang="en-US" altLang="zh-CN" sz="2200" dirty="0" smtClean="0"/>
          </a:p>
          <a:p>
            <a:pPr lvl="1">
              <a:spcBef>
                <a:spcPts val="800"/>
              </a:spcBef>
            </a:pPr>
            <a:r>
              <a:rPr lang="zh-CN" altLang="zh-CN" sz="2200" dirty="0" smtClean="0"/>
              <a:t>路由选择控制机制</a:t>
            </a:r>
            <a:endParaRPr lang="en-US" altLang="zh-CN" sz="2200" dirty="0" smtClean="0"/>
          </a:p>
          <a:p>
            <a:pPr lvl="1">
              <a:spcBef>
                <a:spcPts val="800"/>
              </a:spcBef>
            </a:pPr>
            <a:r>
              <a:rPr lang="zh-CN" altLang="zh-CN" sz="2200" dirty="0" smtClean="0"/>
              <a:t>公正机制</a:t>
            </a:r>
            <a:endParaRPr lang="zh-CN" altLang="en-US" sz="22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21</a:t>
            </a:fld>
            <a:endParaRPr lang="en-US" altLang="zh-CN" dirty="0"/>
          </a:p>
        </p:txBody>
      </p:sp>
      <p:sp>
        <p:nvSpPr>
          <p:cNvPr id="5" name="矩形 4"/>
          <p:cNvSpPr/>
          <p:nvPr/>
        </p:nvSpPr>
        <p:spPr>
          <a:xfrm>
            <a:off x="2195736" y="5589240"/>
            <a:ext cx="6912768" cy="646331"/>
          </a:xfrm>
          <a:prstGeom prst="rect">
            <a:avLst/>
          </a:prstGeom>
        </p:spPr>
        <p:txBody>
          <a:bodyPr wrap="square">
            <a:spAutoFit/>
          </a:bodyPr>
          <a:lstStyle/>
          <a:p>
            <a:r>
              <a:rPr lang="zh-CN" altLang="zh-CN" dirty="0" smtClean="0">
                <a:latin typeface="+mj-lt"/>
                <a:ea typeface="+mj-ea"/>
              </a:rPr>
              <a:t>《信息系统</a:t>
            </a:r>
            <a:r>
              <a:rPr lang="en-US" altLang="zh-CN" dirty="0" smtClean="0">
                <a:latin typeface="+mj-lt"/>
                <a:ea typeface="+mj-ea"/>
              </a:rPr>
              <a:t>-</a:t>
            </a:r>
            <a:r>
              <a:rPr lang="zh-CN" altLang="zh-CN" dirty="0" smtClean="0">
                <a:latin typeface="+mj-lt"/>
                <a:ea typeface="+mj-ea"/>
              </a:rPr>
              <a:t>开放系统互连基本参考模型 第</a:t>
            </a:r>
            <a:r>
              <a:rPr lang="en-US" altLang="zh-CN" dirty="0" smtClean="0">
                <a:latin typeface="+mj-lt"/>
                <a:ea typeface="+mj-ea"/>
              </a:rPr>
              <a:t>2</a:t>
            </a:r>
            <a:r>
              <a:rPr lang="zh-CN" altLang="zh-CN" dirty="0" smtClean="0">
                <a:latin typeface="+mj-lt"/>
                <a:ea typeface="+mj-ea"/>
              </a:rPr>
              <a:t>部分：安全体系结构》</a:t>
            </a:r>
            <a:endParaRPr lang="en-US" altLang="zh-CN" dirty="0" smtClean="0">
              <a:latin typeface="+mj-lt"/>
              <a:ea typeface="+mj-ea"/>
            </a:endParaRPr>
          </a:p>
          <a:p>
            <a:r>
              <a:rPr lang="en-US" altLang="zh-CN" dirty="0" smtClean="0">
                <a:latin typeface="+mj-lt"/>
                <a:ea typeface="+mj-ea"/>
              </a:rPr>
              <a:t>GB/T 9387.2-1995</a:t>
            </a:r>
            <a:r>
              <a:rPr lang="zh-CN" altLang="zh-CN" dirty="0" smtClean="0">
                <a:latin typeface="+mj-lt"/>
                <a:ea typeface="+mj-ea"/>
              </a:rPr>
              <a:t>（等同于</a:t>
            </a:r>
            <a:r>
              <a:rPr lang="en-US" altLang="zh-CN" dirty="0" smtClean="0">
                <a:latin typeface="+mj-lt"/>
                <a:ea typeface="+mj-ea"/>
              </a:rPr>
              <a:t>ISO 7498-2</a:t>
            </a:r>
            <a:r>
              <a:rPr lang="zh-CN" altLang="zh-CN" dirty="0" smtClean="0">
                <a:latin typeface="+mj-lt"/>
                <a:ea typeface="+mj-ea"/>
              </a:rPr>
              <a:t>）</a:t>
            </a:r>
            <a:endParaRPr lang="zh-CN" altLang="en-US" dirty="0">
              <a:latin typeface="+mj-lt"/>
              <a:ea typeface="+mj-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  Png图标"/>
          <p:cNvPicPr>
            <a:picLocks noChangeAspect="1" noChangeArrowheads="1"/>
          </p:cNvPicPr>
          <p:nvPr/>
        </p:nvPicPr>
        <p:blipFill>
          <a:blip r:embed="rId2" cstate="print"/>
          <a:srcRect/>
          <a:stretch>
            <a:fillRect/>
          </a:stretch>
        </p:blipFill>
        <p:spPr bwMode="auto">
          <a:xfrm>
            <a:off x="6310064" y="3716338"/>
            <a:ext cx="2438400" cy="2438400"/>
          </a:xfrm>
          <a:prstGeom prst="rect">
            <a:avLst/>
          </a:prstGeom>
          <a:noFill/>
        </p:spPr>
      </p:pic>
      <p:sp>
        <p:nvSpPr>
          <p:cNvPr id="13315" name="Rectangle 3"/>
          <p:cNvSpPr>
            <a:spLocks noGrp="1" noChangeArrowheads="1"/>
          </p:cNvSpPr>
          <p:nvPr>
            <p:ph type="title"/>
          </p:nvPr>
        </p:nvSpPr>
        <p:spPr>
          <a:xfrm>
            <a:off x="250825" y="274638"/>
            <a:ext cx="8424863" cy="1143000"/>
          </a:xfrm>
        </p:spPr>
        <p:txBody>
          <a:bodyPr/>
          <a:lstStyle/>
          <a:p>
            <a:r>
              <a:rPr lang="zh-CN" altLang="en-US"/>
              <a:t>目  录</a:t>
            </a:r>
          </a:p>
        </p:txBody>
      </p:sp>
      <p:sp>
        <p:nvSpPr>
          <p:cNvPr id="13316" name="Rectangle 4"/>
          <p:cNvSpPr>
            <a:spLocks noGrp="1" noChangeArrowheads="1"/>
          </p:cNvSpPr>
          <p:nvPr>
            <p:ph type="body" idx="1"/>
          </p:nvPr>
        </p:nvSpPr>
        <p:spPr>
          <a:xfrm>
            <a:off x="971550" y="1600201"/>
            <a:ext cx="7715250" cy="2836912"/>
          </a:xfrm>
        </p:spPr>
        <p:txBody>
          <a:bodyPr/>
          <a:lstStyle/>
          <a:p>
            <a:pPr>
              <a:lnSpc>
                <a:spcPct val="130000"/>
              </a:lnSpc>
              <a:buFontTx/>
              <a:buNone/>
            </a:pPr>
            <a:r>
              <a:rPr lang="en-US" altLang="zh-CN" dirty="0" smtClean="0"/>
              <a:t>2.1 </a:t>
            </a:r>
            <a:r>
              <a:rPr lang="zh-CN" altLang="en-US" dirty="0" smtClean="0"/>
              <a:t>信息安全保障体系</a:t>
            </a:r>
            <a:endParaRPr lang="en-US" altLang="zh-CN" dirty="0" smtClean="0"/>
          </a:p>
          <a:p>
            <a:pPr>
              <a:lnSpc>
                <a:spcPct val="130000"/>
              </a:lnSpc>
              <a:buFontTx/>
              <a:buNone/>
            </a:pPr>
            <a:r>
              <a:rPr lang="en-US" altLang="zh-CN" dirty="0" smtClean="0"/>
              <a:t>2.2 </a:t>
            </a:r>
            <a:r>
              <a:rPr lang="zh-CN" altLang="en-US" dirty="0" smtClean="0"/>
              <a:t>信息安全防御模型</a:t>
            </a:r>
            <a:endParaRPr lang="en-US" altLang="zh-CN" dirty="0" smtClean="0"/>
          </a:p>
          <a:p>
            <a:pPr>
              <a:lnSpc>
                <a:spcPct val="130000"/>
              </a:lnSpc>
              <a:buFontTx/>
              <a:buNone/>
            </a:pPr>
            <a:r>
              <a:rPr lang="en-US" altLang="zh-CN" dirty="0" smtClean="0"/>
              <a:t>2.3 </a:t>
            </a:r>
            <a:r>
              <a:rPr lang="zh-CN" altLang="en-US" dirty="0" smtClean="0"/>
              <a:t>风险评估与等级保护</a:t>
            </a:r>
            <a:endParaRPr lang="en-US" altLang="zh-CN" dirty="0" smtClean="0"/>
          </a:p>
        </p:txBody>
      </p:sp>
      <p:sp>
        <p:nvSpPr>
          <p:cNvPr id="7" name="灯片编号占位符 6"/>
          <p:cNvSpPr>
            <a:spLocks noGrp="1"/>
          </p:cNvSpPr>
          <p:nvPr>
            <p:ph type="sldNum" sz="quarter" idx="12"/>
          </p:nvPr>
        </p:nvSpPr>
        <p:spPr/>
        <p:txBody>
          <a:bodyPr/>
          <a:lstStyle/>
          <a:p>
            <a:fld id="{E53C6552-0054-45D8-9119-54D6BABDB275}" type="slidenum">
              <a:rPr lang="en-US" altLang="zh-CN" smtClean="0"/>
              <a:pPr/>
              <a:t>22</a:t>
            </a:fld>
            <a:endParaRPr lang="en-US" altLang="zh-CN" dirty="0"/>
          </a:p>
        </p:txBody>
      </p:sp>
      <p:sp>
        <p:nvSpPr>
          <p:cNvPr id="9" name="矩形 8"/>
          <p:cNvSpPr/>
          <p:nvPr/>
        </p:nvSpPr>
        <p:spPr>
          <a:xfrm>
            <a:off x="971600" y="3068960"/>
            <a:ext cx="5472608" cy="144016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71600" y="1556792"/>
            <a:ext cx="5472608" cy="63968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23</a:t>
            </a:fld>
            <a:endParaRPr lang="en-US" altLang="zh-CN" dirty="0"/>
          </a:p>
        </p:txBody>
      </p:sp>
      <p:sp>
        <p:nvSpPr>
          <p:cNvPr id="5" name="矩形 4"/>
          <p:cNvSpPr/>
          <p:nvPr/>
        </p:nvSpPr>
        <p:spPr>
          <a:xfrm>
            <a:off x="539552" y="2276872"/>
            <a:ext cx="6853158" cy="707886"/>
          </a:xfrm>
          <a:prstGeom prst="rect">
            <a:avLst/>
          </a:prstGeom>
        </p:spPr>
        <p:txBody>
          <a:bodyPr wrap="none">
            <a:spAutoFit/>
          </a:bodyPr>
          <a:lstStyle/>
          <a:p>
            <a:r>
              <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如何有效实现信息安全防御？</a:t>
            </a:r>
          </a:p>
        </p:txBody>
      </p:sp>
      <p:pic>
        <p:nvPicPr>
          <p:cNvPr id="6" name="Picture 2" descr="maWW1VwgxB6WTM"/>
          <p:cNvPicPr>
            <a:picLocks noChangeAspect="1" noChangeArrowheads="1"/>
          </p:cNvPicPr>
          <p:nvPr/>
        </p:nvPicPr>
        <p:blipFill>
          <a:blip r:embed="rId2" cstate="print"/>
          <a:srcRect/>
          <a:stretch>
            <a:fillRect/>
          </a:stretch>
        </p:blipFill>
        <p:spPr bwMode="auto">
          <a:xfrm>
            <a:off x="4283968" y="4005064"/>
            <a:ext cx="2952750" cy="2214563"/>
          </a:xfrm>
          <a:prstGeom prst="rect">
            <a:avLst/>
          </a:prstGeom>
          <a:noFill/>
        </p:spPr>
      </p:pic>
      <p:sp>
        <p:nvSpPr>
          <p:cNvPr id="7" name="云形标注 6"/>
          <p:cNvSpPr/>
          <p:nvPr/>
        </p:nvSpPr>
        <p:spPr>
          <a:xfrm>
            <a:off x="6695728" y="2996952"/>
            <a:ext cx="2448272" cy="1440160"/>
          </a:xfrm>
          <a:prstGeom prst="cloudCallout">
            <a:avLst>
              <a:gd name="adj1" fmla="val -35423"/>
              <a:gd name="adj2" fmla="val 52579"/>
            </a:avLst>
          </a:prstGeom>
        </p:spPr>
        <p:style>
          <a:lnRef idx="2">
            <a:schemeClr val="accent2">
              <a:shade val="50000"/>
            </a:schemeClr>
          </a:lnRef>
          <a:fillRef idx="1">
            <a:schemeClr val="accent2"/>
          </a:fillRef>
          <a:effectRef idx="0">
            <a:schemeClr val="accent2"/>
          </a:effectRef>
          <a:fontRef idx="minor">
            <a:schemeClr val="lt1"/>
          </a:fontRef>
        </p:style>
        <p:txBody>
          <a:bodyPr lIns="36000" rIns="36000" rtlCol="0" anchor="ctr"/>
          <a:lstStyle/>
          <a:p>
            <a:pPr algn="ctr"/>
            <a:r>
              <a:rPr lang="en-US" altLang="zh-CN" sz="2000" dirty="0" smtClean="0">
                <a:latin typeface="Comic Sans MS" pitchFamily="66" charset="0"/>
              </a:rPr>
              <a:t>IS Defenses?</a:t>
            </a:r>
            <a:endParaRPr lang="zh-CN" altLang="en-US" sz="2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par>
                          <p:cTn id="14" fill="hold">
                            <p:stCondLst>
                              <p:cond delay="22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24</a:t>
            </a:fld>
            <a:endParaRPr lang="en-US" altLang="zh-CN" dirty="0"/>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939" name="Object 3"/>
          <p:cNvGraphicFramePr>
            <a:graphicFrameLocks noChangeAspect="1"/>
          </p:cNvGraphicFramePr>
          <p:nvPr/>
        </p:nvGraphicFramePr>
        <p:xfrm>
          <a:off x="2411760" y="1700808"/>
          <a:ext cx="4680520" cy="4466798"/>
        </p:xfrm>
        <a:graphic>
          <a:graphicData uri="http://schemas.openxmlformats.org/presentationml/2006/ole">
            <p:oleObj spid="_x0000_s39939" name="Visio" r:id="rId3" imgW="2189563" imgH="2083633" progId="Visio.Drawing.11">
              <p:embed/>
            </p:oleObj>
          </a:graphicData>
        </a:graphic>
      </p:graphicFrame>
      <p:sp>
        <p:nvSpPr>
          <p:cNvPr id="9" name="矩形 8"/>
          <p:cNvSpPr/>
          <p:nvPr/>
        </p:nvSpPr>
        <p:spPr>
          <a:xfrm>
            <a:off x="539552" y="1844824"/>
            <a:ext cx="2749471" cy="400110"/>
          </a:xfrm>
          <a:prstGeom prst="rect">
            <a:avLst/>
          </a:prstGeom>
        </p:spPr>
        <p:txBody>
          <a:bodyPr wrap="none">
            <a:spAutoFit/>
          </a:bodyPr>
          <a:lstStyle/>
          <a:p>
            <a:r>
              <a:rPr lang="zh-CN" altLang="zh-CN" sz="2000" dirty="0" smtClean="0">
                <a:effectLst>
                  <a:outerShdw blurRad="38100" dist="38100" dir="2700000" algn="tl">
                    <a:srgbClr val="000000">
                      <a:alpha val="43137"/>
                    </a:srgbClr>
                  </a:outerShdw>
                </a:effectLst>
                <a:latin typeface="黑体" pitchFamily="49" charset="-122"/>
                <a:ea typeface="黑体" pitchFamily="49" charset="-122"/>
              </a:rPr>
              <a:t>主动信息安全防御模型</a:t>
            </a:r>
            <a:endParaRPr lang="zh-CN" altLang="en-US" sz="2000" dirty="0">
              <a:effectLst>
                <a:outerShdw blurRad="38100" dist="38100" dir="2700000" algn="tl">
                  <a:srgbClr val="000000">
                    <a:alpha val="43137"/>
                  </a:srgbClr>
                </a:outerShdw>
              </a:effectLst>
              <a:latin typeface="黑体" pitchFamily="49" charset="-122"/>
              <a:ea typeface="黑体" pitchFamily="49" charset="-122"/>
            </a:endParaRPr>
          </a:p>
        </p:txBody>
      </p:sp>
      <p:sp>
        <p:nvSpPr>
          <p:cNvPr id="10" name="矩形 9"/>
          <p:cNvSpPr/>
          <p:nvPr/>
        </p:nvSpPr>
        <p:spPr>
          <a:xfrm>
            <a:off x="5220072" y="1988840"/>
            <a:ext cx="2088232" cy="430887"/>
          </a:xfrm>
          <a:prstGeom prst="rect">
            <a:avLst/>
          </a:prstGeom>
        </p:spPr>
        <p:txBody>
          <a:bodyPr wrap="square">
            <a:spAutoFit/>
          </a:bodyPr>
          <a:lstStyle/>
          <a:p>
            <a:r>
              <a:rPr lang="en-US" altLang="zh-CN" sz="2200" u="sng" dirty="0" smtClean="0">
                <a:solidFill>
                  <a:srgbClr val="FF0000"/>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Evaluation</a:t>
            </a:r>
            <a:endParaRPr lang="zh-CN" altLang="en-US" sz="2200" u="sng" dirty="0">
              <a:solidFill>
                <a:srgbClr val="FF0000"/>
              </a:solidFill>
              <a:effectLst>
                <a:outerShdw blurRad="38100" dist="38100" dir="2700000" algn="tl">
                  <a:srgbClr val="000000">
                    <a:alpha val="43137"/>
                  </a:srgbClr>
                </a:outerShdw>
              </a:effectLst>
              <a:latin typeface="Aharoni" pitchFamily="2" charset="-79"/>
              <a:cs typeface="Aharoni" pitchFamily="2" charset="-79"/>
            </a:endParaRPr>
          </a:p>
        </p:txBody>
      </p:sp>
      <p:sp>
        <p:nvSpPr>
          <p:cNvPr id="11" name="矩形 10"/>
          <p:cNvSpPr/>
          <p:nvPr/>
        </p:nvSpPr>
        <p:spPr>
          <a:xfrm>
            <a:off x="3779912" y="3284984"/>
            <a:ext cx="1152128" cy="461665"/>
          </a:xfrm>
          <a:prstGeom prst="rect">
            <a:avLst/>
          </a:prstGeom>
        </p:spPr>
        <p:txBody>
          <a:bodyPr wrap="square">
            <a:spAutoFit/>
          </a:bodyPr>
          <a:lstStyle/>
          <a:p>
            <a:r>
              <a:rPr lang="en-US" altLang="zh-CN" sz="2400" u="sng" dirty="0" smtClean="0">
                <a:solidFill>
                  <a:schemeClr val="accent2"/>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Policy</a:t>
            </a:r>
            <a:endParaRPr lang="zh-CN" altLang="en-US" sz="2400" u="sng" dirty="0">
              <a:solidFill>
                <a:schemeClr val="accent2"/>
              </a:solidFill>
              <a:effectLst>
                <a:outerShdw blurRad="38100" dist="38100" dir="2700000" algn="tl">
                  <a:srgbClr val="000000">
                    <a:alpha val="43137"/>
                  </a:srgbClr>
                </a:outerShdw>
              </a:effectLst>
              <a:latin typeface="Aharoni" pitchFamily="2" charset="-79"/>
              <a:cs typeface="Aharoni" pitchFamily="2" charset="-79"/>
            </a:endParaRPr>
          </a:p>
        </p:txBody>
      </p:sp>
      <p:sp>
        <p:nvSpPr>
          <p:cNvPr id="12" name="矩形 11"/>
          <p:cNvSpPr/>
          <p:nvPr/>
        </p:nvSpPr>
        <p:spPr>
          <a:xfrm>
            <a:off x="827584" y="3356992"/>
            <a:ext cx="1763688" cy="430887"/>
          </a:xfrm>
          <a:prstGeom prst="rect">
            <a:avLst/>
          </a:prstGeom>
        </p:spPr>
        <p:txBody>
          <a:bodyPr wrap="square">
            <a:spAutoFit/>
          </a:bodyPr>
          <a:lstStyle/>
          <a:p>
            <a:r>
              <a:rPr lang="en-US" altLang="zh-CN" sz="2200" u="sng" dirty="0" smtClean="0">
                <a:solidFill>
                  <a:srgbClr val="00B050"/>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Protection</a:t>
            </a:r>
            <a:endParaRPr lang="en-US" altLang="zh-CN" sz="2200" u="sng" dirty="0" smtClean="0">
              <a:solidFill>
                <a:srgbClr val="00B050"/>
              </a:solidFill>
              <a:effectLst>
                <a:outerShdw blurRad="38100" dist="38100" dir="2700000" algn="tl">
                  <a:srgbClr val="000000">
                    <a:alpha val="43137"/>
                  </a:srgbClr>
                </a:outerShdw>
              </a:effectLst>
              <a:latin typeface="Aharoni" pitchFamily="2" charset="-79"/>
              <a:cs typeface="Aharoni" pitchFamily="2" charset="-79"/>
            </a:endParaRPr>
          </a:p>
        </p:txBody>
      </p:sp>
      <p:sp>
        <p:nvSpPr>
          <p:cNvPr id="13" name="矩形 12"/>
          <p:cNvSpPr/>
          <p:nvPr/>
        </p:nvSpPr>
        <p:spPr>
          <a:xfrm>
            <a:off x="6588224" y="3573016"/>
            <a:ext cx="2123728" cy="430887"/>
          </a:xfrm>
          <a:prstGeom prst="rect">
            <a:avLst/>
          </a:prstGeom>
        </p:spPr>
        <p:txBody>
          <a:bodyPr wrap="square">
            <a:spAutoFit/>
          </a:bodyPr>
          <a:lstStyle/>
          <a:p>
            <a:r>
              <a:rPr lang="en-US" altLang="zh-CN" sz="2200" u="sng" dirty="0" smtClean="0">
                <a:solidFill>
                  <a:schemeClr val="accent2">
                    <a:lumMod val="50000"/>
                  </a:schemeClr>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Restoration</a:t>
            </a:r>
            <a:endParaRPr lang="zh-CN" altLang="en-US" sz="2200" u="sng" dirty="0">
              <a:solidFill>
                <a:schemeClr val="accent2">
                  <a:lumMod val="50000"/>
                </a:schemeClr>
              </a:solidFill>
              <a:effectLst>
                <a:outerShdw blurRad="38100" dist="38100" dir="2700000" algn="tl">
                  <a:srgbClr val="000000">
                    <a:alpha val="43137"/>
                  </a:srgbClr>
                </a:outerShdw>
              </a:effectLst>
              <a:latin typeface="Aharoni" pitchFamily="2" charset="-79"/>
              <a:cs typeface="Aharoni" pitchFamily="2" charset="-79"/>
            </a:endParaRPr>
          </a:p>
        </p:txBody>
      </p:sp>
      <p:sp>
        <p:nvSpPr>
          <p:cNvPr id="14" name="矩形 13"/>
          <p:cNvSpPr/>
          <p:nvPr/>
        </p:nvSpPr>
        <p:spPr>
          <a:xfrm>
            <a:off x="1763688" y="4869160"/>
            <a:ext cx="1584176" cy="430887"/>
          </a:xfrm>
          <a:prstGeom prst="rect">
            <a:avLst/>
          </a:prstGeom>
        </p:spPr>
        <p:txBody>
          <a:bodyPr wrap="square">
            <a:spAutoFit/>
          </a:bodyPr>
          <a:lstStyle/>
          <a:p>
            <a:r>
              <a:rPr lang="en-US" altLang="zh-CN" sz="2200" u="sng" dirty="0" smtClean="0">
                <a:solidFill>
                  <a:srgbClr val="FF9900"/>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Detection</a:t>
            </a:r>
            <a:endParaRPr lang="en-US" altLang="zh-CN" sz="2200" u="sng" dirty="0" smtClean="0">
              <a:solidFill>
                <a:srgbClr val="FF9900"/>
              </a:solidFill>
              <a:effectLst>
                <a:outerShdw blurRad="38100" dist="38100" dir="2700000" algn="tl">
                  <a:srgbClr val="000000">
                    <a:alpha val="43137"/>
                  </a:srgbClr>
                </a:outerShdw>
              </a:effectLst>
              <a:latin typeface="Aharoni" pitchFamily="2" charset="-79"/>
              <a:cs typeface="Aharoni" pitchFamily="2" charset="-79"/>
            </a:endParaRPr>
          </a:p>
        </p:txBody>
      </p:sp>
      <p:sp>
        <p:nvSpPr>
          <p:cNvPr id="15" name="矩形 14"/>
          <p:cNvSpPr/>
          <p:nvPr/>
        </p:nvSpPr>
        <p:spPr>
          <a:xfrm>
            <a:off x="5868144" y="5517232"/>
            <a:ext cx="1584176" cy="430887"/>
          </a:xfrm>
          <a:prstGeom prst="rect">
            <a:avLst/>
          </a:prstGeom>
        </p:spPr>
        <p:txBody>
          <a:bodyPr wrap="square">
            <a:spAutoFit/>
          </a:bodyPr>
          <a:lstStyle/>
          <a:p>
            <a:r>
              <a:rPr lang="en-US" altLang="zh-CN" sz="2200" u="sng" dirty="0" smtClean="0">
                <a:solidFill>
                  <a:srgbClr val="FF0066"/>
                </a:solidFill>
                <a:effectLst>
                  <a:outerShdw blurRad="38100" dist="38100" dir="2700000" algn="tl">
                    <a:srgbClr val="000000">
                      <a:alpha val="43137"/>
                    </a:srgbClr>
                  </a:outerShdw>
                </a:effectLst>
                <a:latin typeface="Aharoni" pitchFamily="2" charset="-79"/>
                <a:ea typeface="Verdana" pitchFamily="34" charset="0"/>
                <a:cs typeface="Aharoni" pitchFamily="2" charset="-79"/>
              </a:rPr>
              <a:t>Reaction</a:t>
            </a:r>
            <a:endParaRPr lang="en-US" altLang="zh-CN" sz="2200" u="sng" dirty="0" smtClean="0">
              <a:solidFill>
                <a:srgbClr val="FF0066"/>
              </a:solidFill>
              <a:effectLst>
                <a:outerShdw blurRad="38100" dist="38100" dir="2700000" algn="tl">
                  <a:srgbClr val="000000">
                    <a:alpha val="43137"/>
                  </a:srgbClr>
                </a:outerShdw>
              </a:effectLst>
              <a:latin typeface="Aharoni" pitchFamily="2" charset="-79"/>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ppt_x"/>
                                          </p:val>
                                        </p:tav>
                                        <p:tav tm="100000">
                                          <p:val>
                                            <p:strVal val="#ppt_x"/>
                                          </p:val>
                                        </p:tav>
                                      </p:tavLst>
                                    </p:anim>
                                    <p:anim calcmode="lin" valueType="num">
                                      <p:cBhvr additive="base">
                                        <p:cTn id="18" dur="100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ppt_x"/>
                                          </p:val>
                                        </p:tav>
                                        <p:tav tm="100000">
                                          <p:val>
                                            <p:strVal val="#ppt_x"/>
                                          </p:val>
                                        </p:tav>
                                      </p:tavLst>
                                    </p:anim>
                                    <p:anim calcmode="lin" valueType="num">
                                      <p:cBhvr additive="base">
                                        <p:cTn id="33"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1. </a:t>
            </a:r>
            <a:r>
              <a:rPr lang="zh-CN" altLang="zh-CN" sz="2800" dirty="0" smtClean="0"/>
              <a:t>风险评估</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25</a:t>
            </a:fld>
            <a:endParaRPr lang="en-US" altLang="zh-CN" dirty="0"/>
          </a:p>
        </p:txBody>
      </p:sp>
      <p:sp>
        <p:nvSpPr>
          <p:cNvPr id="5" name="矩形 4"/>
          <p:cNvSpPr/>
          <p:nvPr/>
        </p:nvSpPr>
        <p:spPr>
          <a:xfrm>
            <a:off x="467544" y="2204864"/>
            <a:ext cx="8280920" cy="2424895"/>
          </a:xfrm>
          <a:prstGeom prst="rect">
            <a:avLst/>
          </a:prstGeom>
        </p:spPr>
        <p:txBody>
          <a:bodyPr wrap="square">
            <a:spAutoFit/>
          </a:bodyPr>
          <a:lstStyle/>
          <a:p>
            <a:pPr indent="628650">
              <a:lnSpc>
                <a:spcPct val="130000"/>
              </a:lnSpc>
            </a:pPr>
            <a:r>
              <a:rPr lang="zh-CN" altLang="zh-CN" sz="2400" dirty="0" smtClean="0">
                <a:latin typeface="黑体" pitchFamily="49" charset="-122"/>
                <a:ea typeface="黑体" pitchFamily="49" charset="-122"/>
              </a:rPr>
              <a:t>对信息系统进行全面的风险评估，这需要对信息系统应用需求、网络基础设施、外部内部环境、安全威胁、人员、政策法规、安全技术等具有全面的了解，并善于应用各种方法、手段、工具对系统风险进行人工和自动分析，给出全面细致的风险评估。</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2. </a:t>
            </a:r>
            <a:r>
              <a:rPr lang="zh-CN" altLang="zh-CN" sz="2800" dirty="0" smtClean="0"/>
              <a:t>制定策略</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26</a:t>
            </a:fld>
            <a:endParaRPr lang="en-US" altLang="zh-CN" dirty="0"/>
          </a:p>
        </p:txBody>
      </p:sp>
      <p:sp>
        <p:nvSpPr>
          <p:cNvPr id="5" name="矩形 4"/>
          <p:cNvSpPr/>
          <p:nvPr/>
        </p:nvSpPr>
        <p:spPr>
          <a:xfrm>
            <a:off x="467544" y="2204864"/>
            <a:ext cx="8280920" cy="2012859"/>
          </a:xfrm>
          <a:prstGeom prst="rect">
            <a:avLst/>
          </a:prstGeom>
        </p:spPr>
        <p:txBody>
          <a:bodyPr wrap="square">
            <a:spAutoFit/>
          </a:bodyPr>
          <a:lstStyle/>
          <a:p>
            <a:pPr indent="628650">
              <a:lnSpc>
                <a:spcPct val="130000"/>
              </a:lnSpc>
            </a:pPr>
            <a:r>
              <a:rPr lang="zh-CN" altLang="en-US" sz="2400" dirty="0" smtClean="0">
                <a:latin typeface="黑体" pitchFamily="49" charset="-122"/>
                <a:ea typeface="黑体" pitchFamily="49" charset="-122"/>
              </a:rPr>
              <a:t>安全策略是安全模型的核心，防护、检测、响应和恢复各个阶段都是依据安全策略实施的，安全策略为安全管理提供管理方向和支持手段。</a:t>
            </a:r>
            <a:endParaRPr lang="en-US" altLang="zh-CN" sz="2400" dirty="0" smtClean="0">
              <a:latin typeface="黑体" pitchFamily="49" charset="-122"/>
              <a:ea typeface="黑体" pitchFamily="49" charset="-122"/>
            </a:endParaRPr>
          </a:p>
          <a:p>
            <a:pPr indent="628650">
              <a:lnSpc>
                <a:spcPct val="130000"/>
              </a:lnSpc>
            </a:pPr>
            <a:r>
              <a:rPr lang="zh-CN" altLang="en-US" sz="2400" dirty="0" smtClean="0">
                <a:latin typeface="黑体" pitchFamily="49" charset="-122"/>
                <a:ea typeface="黑体" pitchFamily="49" charset="-122"/>
              </a:rPr>
              <a:t>策略体系的建立包括安全策略的制订、评估、执行等。</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3. </a:t>
            </a:r>
            <a:r>
              <a:rPr lang="zh-CN" altLang="zh-CN" sz="2800" dirty="0" smtClean="0"/>
              <a:t>实施保护</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27</a:t>
            </a:fld>
            <a:endParaRPr lang="en-US" altLang="zh-CN" dirty="0"/>
          </a:p>
        </p:txBody>
      </p:sp>
      <p:sp>
        <p:nvSpPr>
          <p:cNvPr id="5" name="矩形 4"/>
          <p:cNvSpPr/>
          <p:nvPr/>
        </p:nvSpPr>
        <p:spPr>
          <a:xfrm>
            <a:off x="467544" y="2204864"/>
            <a:ext cx="8280920" cy="2012859"/>
          </a:xfrm>
          <a:prstGeom prst="rect">
            <a:avLst/>
          </a:prstGeom>
        </p:spPr>
        <p:txBody>
          <a:bodyPr wrap="square">
            <a:spAutoFit/>
          </a:bodyPr>
          <a:lstStyle/>
          <a:p>
            <a:pPr indent="628650">
              <a:lnSpc>
                <a:spcPct val="130000"/>
              </a:lnSpc>
            </a:pPr>
            <a:r>
              <a:rPr lang="zh-CN" altLang="en-US" sz="2400" dirty="0" smtClean="0">
                <a:latin typeface="黑体" pitchFamily="49" charset="-122"/>
                <a:ea typeface="黑体" pitchFamily="49" charset="-122"/>
              </a:rPr>
              <a:t>安全保护就是采用一切可能的方法、手段和技术防护信息及信息系统遭受安全威胁，减少和降低遭受入侵和攻击的可能，即实现保密性、完整性、可用性、可控性和不可否认性等安全属性。</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4. </a:t>
            </a:r>
            <a:r>
              <a:rPr lang="zh-CN" altLang="en-US" sz="2800" dirty="0" smtClean="0"/>
              <a:t>监测</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28</a:t>
            </a:fld>
            <a:endParaRPr lang="en-US" altLang="zh-CN" dirty="0"/>
          </a:p>
        </p:txBody>
      </p:sp>
      <p:sp>
        <p:nvSpPr>
          <p:cNvPr id="5" name="矩形 4"/>
          <p:cNvSpPr/>
          <p:nvPr/>
        </p:nvSpPr>
        <p:spPr>
          <a:xfrm>
            <a:off x="467544" y="2204864"/>
            <a:ext cx="8280920" cy="3453253"/>
          </a:xfrm>
          <a:prstGeom prst="rect">
            <a:avLst/>
          </a:prstGeom>
        </p:spPr>
        <p:txBody>
          <a:bodyPr wrap="square">
            <a:spAutoFit/>
          </a:bodyPr>
          <a:lstStyle/>
          <a:p>
            <a:pPr indent="628650">
              <a:lnSpc>
                <a:spcPct val="130000"/>
              </a:lnSpc>
            </a:pPr>
            <a:r>
              <a:rPr lang="zh-CN" altLang="en-US" sz="2400" dirty="0" smtClean="0">
                <a:latin typeface="黑体" pitchFamily="49" charset="-122"/>
                <a:ea typeface="黑体" pitchFamily="49" charset="-122"/>
              </a:rPr>
              <a:t>在系统实施保护之后根据安全策略对信息系统实施</a:t>
            </a:r>
            <a:r>
              <a:rPr lang="zh-CN" altLang="en-US" sz="2400" u="sng" dirty="0" smtClean="0">
                <a:solidFill>
                  <a:srgbClr val="C00000"/>
                </a:solidFill>
                <a:latin typeface="黑体" pitchFamily="49" charset="-122"/>
                <a:ea typeface="黑体" pitchFamily="49" charset="-122"/>
              </a:rPr>
              <a:t>监控和检测</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pPr marL="985838" lvl="1" indent="-542925">
              <a:lnSpc>
                <a:spcPct val="130000"/>
              </a:lnSpc>
              <a:buFont typeface="Arial" pitchFamily="34" charset="0"/>
              <a:buChar char="•"/>
            </a:pPr>
            <a:r>
              <a:rPr lang="zh-CN" altLang="en-US" sz="2400" dirty="0" smtClean="0">
                <a:latin typeface="黑体" pitchFamily="49" charset="-122"/>
                <a:ea typeface="黑体" pitchFamily="49" charset="-122"/>
              </a:rPr>
              <a:t>监控是对系统运行状态进行监视和控制，发现异常，并可能作出动态调整。</a:t>
            </a:r>
            <a:endParaRPr lang="en-US" altLang="zh-CN" sz="2400" dirty="0" smtClean="0">
              <a:latin typeface="黑体" pitchFamily="49" charset="-122"/>
              <a:ea typeface="黑体" pitchFamily="49" charset="-122"/>
            </a:endParaRPr>
          </a:p>
          <a:p>
            <a:pPr marL="985838" lvl="1" indent="-542925">
              <a:lnSpc>
                <a:spcPct val="130000"/>
              </a:lnSpc>
              <a:buFont typeface="Arial" pitchFamily="34" charset="0"/>
              <a:buChar char="•"/>
            </a:pPr>
            <a:r>
              <a:rPr lang="zh-CN" altLang="en-US" sz="2400" dirty="0" smtClean="0">
                <a:latin typeface="黑体" pitchFamily="49" charset="-122"/>
                <a:ea typeface="黑体" pitchFamily="49" charset="-122"/>
              </a:rPr>
              <a:t>检测是对已部署的系统及其安全防护进行检查测量，是动态响应和加强防护的依据，是强制落实安全策略的手段。</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5. </a:t>
            </a:r>
            <a:r>
              <a:rPr lang="zh-CN" altLang="en-US" sz="2800" dirty="0" smtClean="0"/>
              <a:t>响应</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29</a:t>
            </a:fld>
            <a:endParaRPr lang="en-US" altLang="zh-CN" dirty="0"/>
          </a:p>
        </p:txBody>
      </p:sp>
      <p:sp>
        <p:nvSpPr>
          <p:cNvPr id="5" name="矩形 4"/>
          <p:cNvSpPr/>
          <p:nvPr/>
        </p:nvSpPr>
        <p:spPr>
          <a:xfrm>
            <a:off x="467544" y="2204864"/>
            <a:ext cx="8280920" cy="2012859"/>
          </a:xfrm>
          <a:prstGeom prst="rect">
            <a:avLst/>
          </a:prstGeom>
        </p:spPr>
        <p:txBody>
          <a:bodyPr wrap="square">
            <a:spAutoFit/>
          </a:bodyPr>
          <a:lstStyle/>
          <a:p>
            <a:pPr indent="628650">
              <a:lnSpc>
                <a:spcPct val="130000"/>
              </a:lnSpc>
            </a:pPr>
            <a:r>
              <a:rPr lang="zh-CN" altLang="en-US" sz="2400" dirty="0" smtClean="0">
                <a:latin typeface="黑体" pitchFamily="49" charset="-122"/>
                <a:ea typeface="黑体" pitchFamily="49" charset="-122"/>
              </a:rPr>
              <a:t>响应就是已知一个攻击（入侵）事件发生之后，所进行的处理。把系统调整到安全状态；对于危及安全的事件、行为、过程，及时做出处理，杜绝危害进一步扩大，力求系统保持提供正常的服务。</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  Png图标"/>
          <p:cNvPicPr>
            <a:picLocks noChangeAspect="1" noChangeArrowheads="1"/>
          </p:cNvPicPr>
          <p:nvPr/>
        </p:nvPicPr>
        <p:blipFill>
          <a:blip r:embed="rId2" cstate="print"/>
          <a:srcRect/>
          <a:stretch>
            <a:fillRect/>
          </a:stretch>
        </p:blipFill>
        <p:spPr bwMode="auto">
          <a:xfrm>
            <a:off x="6310064" y="3716338"/>
            <a:ext cx="2438400" cy="2438400"/>
          </a:xfrm>
          <a:prstGeom prst="rect">
            <a:avLst/>
          </a:prstGeom>
          <a:noFill/>
        </p:spPr>
      </p:pic>
      <p:sp>
        <p:nvSpPr>
          <p:cNvPr id="13315" name="Rectangle 3"/>
          <p:cNvSpPr>
            <a:spLocks noGrp="1" noChangeArrowheads="1"/>
          </p:cNvSpPr>
          <p:nvPr>
            <p:ph type="title"/>
          </p:nvPr>
        </p:nvSpPr>
        <p:spPr>
          <a:xfrm>
            <a:off x="250825" y="274638"/>
            <a:ext cx="8424863" cy="1143000"/>
          </a:xfrm>
        </p:spPr>
        <p:txBody>
          <a:bodyPr/>
          <a:lstStyle/>
          <a:p>
            <a:r>
              <a:rPr lang="zh-CN" altLang="en-US"/>
              <a:t>目  录</a:t>
            </a:r>
          </a:p>
        </p:txBody>
      </p:sp>
      <p:sp>
        <p:nvSpPr>
          <p:cNvPr id="13316" name="Rectangle 4"/>
          <p:cNvSpPr>
            <a:spLocks noGrp="1" noChangeArrowheads="1"/>
          </p:cNvSpPr>
          <p:nvPr>
            <p:ph type="body" idx="1"/>
          </p:nvPr>
        </p:nvSpPr>
        <p:spPr>
          <a:xfrm>
            <a:off x="971550" y="1600201"/>
            <a:ext cx="7715250" cy="2836912"/>
          </a:xfrm>
        </p:spPr>
        <p:txBody>
          <a:bodyPr/>
          <a:lstStyle/>
          <a:p>
            <a:pPr>
              <a:lnSpc>
                <a:spcPct val="130000"/>
              </a:lnSpc>
              <a:buFontTx/>
              <a:buNone/>
            </a:pPr>
            <a:r>
              <a:rPr lang="en-US" altLang="zh-CN" dirty="0" smtClean="0"/>
              <a:t>2.1 </a:t>
            </a:r>
            <a:r>
              <a:rPr lang="zh-CN" altLang="en-US" dirty="0" smtClean="0"/>
              <a:t>信息安全保障体系</a:t>
            </a:r>
            <a:endParaRPr lang="en-US" altLang="zh-CN" dirty="0" smtClean="0"/>
          </a:p>
          <a:p>
            <a:pPr>
              <a:lnSpc>
                <a:spcPct val="130000"/>
              </a:lnSpc>
              <a:buFontTx/>
              <a:buNone/>
            </a:pPr>
            <a:r>
              <a:rPr lang="en-US" altLang="zh-CN" dirty="0" smtClean="0"/>
              <a:t>2.2 </a:t>
            </a:r>
            <a:r>
              <a:rPr lang="zh-CN" altLang="en-US" dirty="0" smtClean="0"/>
              <a:t>信息安全防御模型</a:t>
            </a:r>
            <a:endParaRPr lang="en-US" altLang="zh-CN" dirty="0" smtClean="0"/>
          </a:p>
          <a:p>
            <a:pPr>
              <a:lnSpc>
                <a:spcPct val="130000"/>
              </a:lnSpc>
              <a:buFontTx/>
              <a:buNone/>
            </a:pPr>
            <a:r>
              <a:rPr lang="en-US" altLang="zh-CN" dirty="0" smtClean="0"/>
              <a:t>2.3 </a:t>
            </a:r>
            <a:r>
              <a:rPr lang="zh-CN" altLang="en-US" dirty="0" smtClean="0"/>
              <a:t>风险评估与等级保护</a:t>
            </a:r>
            <a:endParaRPr lang="en-US" altLang="zh-CN" dirty="0" smtClean="0"/>
          </a:p>
        </p:txBody>
      </p:sp>
      <p:sp>
        <p:nvSpPr>
          <p:cNvPr id="7" name="灯片编号占位符 6"/>
          <p:cNvSpPr>
            <a:spLocks noGrp="1"/>
          </p:cNvSpPr>
          <p:nvPr>
            <p:ph type="sldNum" sz="quarter" idx="12"/>
          </p:nvPr>
        </p:nvSpPr>
        <p:spPr/>
        <p:txBody>
          <a:bodyPr/>
          <a:lstStyle/>
          <a:p>
            <a:fld id="{E53C6552-0054-45D8-9119-54D6BABDB275}" type="slidenum">
              <a:rPr lang="en-US" altLang="zh-CN" smtClean="0"/>
              <a:pPr/>
              <a:t>3</a:t>
            </a:fld>
            <a:endParaRPr lang="en-US" altLang="zh-CN" dirty="0"/>
          </a:p>
        </p:txBody>
      </p:sp>
      <p:sp>
        <p:nvSpPr>
          <p:cNvPr id="8" name="矩形 7"/>
          <p:cNvSpPr/>
          <p:nvPr/>
        </p:nvSpPr>
        <p:spPr>
          <a:xfrm>
            <a:off x="899592" y="2348880"/>
            <a:ext cx="5472608" cy="2088232"/>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2.2 </a:t>
            </a:r>
            <a:r>
              <a:rPr lang="zh-CN" altLang="zh-CN" sz="3600" dirty="0" smtClean="0"/>
              <a:t>信息安全防御模型</a:t>
            </a:r>
            <a:endParaRPr lang="zh-CN" altLang="en-US" sz="3600" dirty="0"/>
          </a:p>
        </p:txBody>
      </p:sp>
      <p:sp>
        <p:nvSpPr>
          <p:cNvPr id="3" name="内容占位符 2"/>
          <p:cNvSpPr>
            <a:spLocks noGrp="1"/>
          </p:cNvSpPr>
          <p:nvPr>
            <p:ph idx="1"/>
          </p:nvPr>
        </p:nvSpPr>
        <p:spPr>
          <a:xfrm>
            <a:off x="457200" y="1600201"/>
            <a:ext cx="8229600" cy="676672"/>
          </a:xfrm>
        </p:spPr>
        <p:txBody>
          <a:bodyPr/>
          <a:lstStyle/>
          <a:p>
            <a:pPr marL="514350" indent="-514350">
              <a:buNone/>
            </a:pPr>
            <a:r>
              <a:rPr lang="en-US" altLang="zh-CN" sz="2800" dirty="0" smtClean="0"/>
              <a:t>6. </a:t>
            </a:r>
            <a:r>
              <a:rPr lang="zh-CN" altLang="en-US" sz="2800" dirty="0" smtClean="0"/>
              <a:t>恢复</a:t>
            </a:r>
            <a:endParaRPr lang="zh-CN" altLang="en-US" sz="28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30</a:t>
            </a:fld>
            <a:endParaRPr lang="en-US" altLang="zh-CN" dirty="0"/>
          </a:p>
        </p:txBody>
      </p:sp>
      <p:sp>
        <p:nvSpPr>
          <p:cNvPr id="5" name="矩形 4"/>
          <p:cNvSpPr/>
          <p:nvPr/>
        </p:nvSpPr>
        <p:spPr>
          <a:xfrm>
            <a:off x="467544" y="2204864"/>
            <a:ext cx="8280920" cy="2012859"/>
          </a:xfrm>
          <a:prstGeom prst="rect">
            <a:avLst/>
          </a:prstGeom>
        </p:spPr>
        <p:txBody>
          <a:bodyPr wrap="square">
            <a:spAutoFit/>
          </a:bodyPr>
          <a:lstStyle/>
          <a:p>
            <a:pPr indent="628650">
              <a:lnSpc>
                <a:spcPct val="130000"/>
              </a:lnSpc>
            </a:pPr>
            <a:r>
              <a:rPr lang="zh-CN" altLang="en-US" sz="2400" dirty="0" smtClean="0">
                <a:latin typeface="黑体" pitchFamily="49" charset="-122"/>
                <a:ea typeface="黑体" pitchFamily="49" charset="-122"/>
              </a:rPr>
              <a:t>恢复可以分为系统恢复和信息</a:t>
            </a:r>
            <a:r>
              <a:rPr lang="zh-CN" altLang="en-US" sz="2400" dirty="0" smtClean="0">
                <a:latin typeface="黑体" pitchFamily="49" charset="-122"/>
                <a:ea typeface="黑体" pitchFamily="49" charset="-122"/>
              </a:rPr>
              <a:t>恢复。</a:t>
            </a:r>
            <a:endParaRPr lang="en-US" altLang="zh-CN" sz="2400" dirty="0" smtClean="0">
              <a:latin typeface="黑体" pitchFamily="49" charset="-122"/>
              <a:ea typeface="黑体" pitchFamily="49" charset="-122"/>
            </a:endParaRPr>
          </a:p>
          <a:p>
            <a:pPr indent="628650">
              <a:lnSpc>
                <a:spcPct val="130000"/>
              </a:lnSpc>
            </a:pPr>
            <a:r>
              <a:rPr lang="zh-CN" altLang="en-US" sz="2400" dirty="0" smtClean="0">
                <a:latin typeface="黑体" pitchFamily="49" charset="-122"/>
                <a:ea typeface="黑体" pitchFamily="49" charset="-122"/>
              </a:rPr>
              <a:t>系统恢复是指修补安全事件所利用的系统缺陷，如系统升级、软件升级和打补丁等方法，去除系统漏洞或后门。</a:t>
            </a:r>
            <a:endParaRPr lang="en-US" altLang="zh-CN" sz="2400" dirty="0" smtClean="0">
              <a:latin typeface="黑体" pitchFamily="49" charset="-122"/>
              <a:ea typeface="黑体" pitchFamily="49" charset="-122"/>
            </a:endParaRPr>
          </a:p>
          <a:p>
            <a:pPr indent="628650">
              <a:lnSpc>
                <a:spcPct val="130000"/>
              </a:lnSpc>
            </a:pPr>
            <a:r>
              <a:rPr lang="zh-CN" altLang="en-US" sz="2400" dirty="0" smtClean="0">
                <a:latin typeface="黑体" pitchFamily="49" charset="-122"/>
                <a:ea typeface="黑体" pitchFamily="49" charset="-122"/>
              </a:rPr>
              <a:t>信息恢复是指恢复丢失的数据。</a:t>
            </a:r>
            <a:endParaRPr lang="zh-CN" altLang="en-US" sz="2400"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  Png图标"/>
          <p:cNvPicPr>
            <a:picLocks noChangeAspect="1" noChangeArrowheads="1"/>
          </p:cNvPicPr>
          <p:nvPr/>
        </p:nvPicPr>
        <p:blipFill>
          <a:blip r:embed="rId2" cstate="print"/>
          <a:srcRect/>
          <a:stretch>
            <a:fillRect/>
          </a:stretch>
        </p:blipFill>
        <p:spPr bwMode="auto">
          <a:xfrm>
            <a:off x="6310064" y="3716338"/>
            <a:ext cx="2438400" cy="2438400"/>
          </a:xfrm>
          <a:prstGeom prst="rect">
            <a:avLst/>
          </a:prstGeom>
          <a:noFill/>
        </p:spPr>
      </p:pic>
      <p:sp>
        <p:nvSpPr>
          <p:cNvPr id="13315" name="Rectangle 3"/>
          <p:cNvSpPr>
            <a:spLocks noGrp="1" noChangeArrowheads="1"/>
          </p:cNvSpPr>
          <p:nvPr>
            <p:ph type="title"/>
          </p:nvPr>
        </p:nvSpPr>
        <p:spPr>
          <a:xfrm>
            <a:off x="250825" y="274638"/>
            <a:ext cx="8424863" cy="1143000"/>
          </a:xfrm>
        </p:spPr>
        <p:txBody>
          <a:bodyPr/>
          <a:lstStyle/>
          <a:p>
            <a:r>
              <a:rPr lang="zh-CN" altLang="en-US"/>
              <a:t>目  录</a:t>
            </a:r>
          </a:p>
        </p:txBody>
      </p:sp>
      <p:sp>
        <p:nvSpPr>
          <p:cNvPr id="13316" name="Rectangle 4"/>
          <p:cNvSpPr>
            <a:spLocks noGrp="1" noChangeArrowheads="1"/>
          </p:cNvSpPr>
          <p:nvPr>
            <p:ph type="body" idx="1"/>
          </p:nvPr>
        </p:nvSpPr>
        <p:spPr>
          <a:xfrm>
            <a:off x="971550" y="1600201"/>
            <a:ext cx="7715250" cy="2836912"/>
          </a:xfrm>
        </p:spPr>
        <p:txBody>
          <a:bodyPr/>
          <a:lstStyle/>
          <a:p>
            <a:pPr>
              <a:lnSpc>
                <a:spcPct val="130000"/>
              </a:lnSpc>
              <a:buFontTx/>
              <a:buNone/>
            </a:pPr>
            <a:r>
              <a:rPr lang="en-US" altLang="zh-CN" dirty="0" smtClean="0"/>
              <a:t>2.1 </a:t>
            </a:r>
            <a:r>
              <a:rPr lang="zh-CN" altLang="en-US" dirty="0" smtClean="0"/>
              <a:t>信息安全保障体系</a:t>
            </a:r>
            <a:endParaRPr lang="en-US" altLang="zh-CN" dirty="0" smtClean="0"/>
          </a:p>
          <a:p>
            <a:pPr>
              <a:lnSpc>
                <a:spcPct val="130000"/>
              </a:lnSpc>
              <a:buFontTx/>
              <a:buNone/>
            </a:pPr>
            <a:r>
              <a:rPr lang="en-US" altLang="zh-CN" dirty="0" smtClean="0"/>
              <a:t>2.2 </a:t>
            </a:r>
            <a:r>
              <a:rPr lang="zh-CN" altLang="en-US" dirty="0" smtClean="0"/>
              <a:t>信息安全防御模型</a:t>
            </a:r>
            <a:endParaRPr lang="en-US" altLang="zh-CN" dirty="0" smtClean="0"/>
          </a:p>
          <a:p>
            <a:pPr>
              <a:lnSpc>
                <a:spcPct val="130000"/>
              </a:lnSpc>
              <a:buFontTx/>
              <a:buNone/>
            </a:pPr>
            <a:r>
              <a:rPr lang="en-US" altLang="zh-CN" dirty="0" smtClean="0"/>
              <a:t>2.3 </a:t>
            </a:r>
            <a:r>
              <a:rPr lang="zh-CN" altLang="en-US" dirty="0" smtClean="0"/>
              <a:t>风险评估与等级保护</a:t>
            </a:r>
            <a:endParaRPr lang="en-US" altLang="zh-CN" dirty="0" smtClean="0"/>
          </a:p>
        </p:txBody>
      </p:sp>
      <p:sp>
        <p:nvSpPr>
          <p:cNvPr id="7" name="灯片编号占位符 6"/>
          <p:cNvSpPr>
            <a:spLocks noGrp="1"/>
          </p:cNvSpPr>
          <p:nvPr>
            <p:ph type="sldNum" sz="quarter" idx="12"/>
          </p:nvPr>
        </p:nvSpPr>
        <p:spPr/>
        <p:txBody>
          <a:bodyPr/>
          <a:lstStyle/>
          <a:p>
            <a:fld id="{E53C6552-0054-45D8-9119-54D6BABDB275}" type="slidenum">
              <a:rPr lang="en-US" altLang="zh-CN" smtClean="0"/>
              <a:pPr/>
              <a:t>31</a:t>
            </a:fld>
            <a:endParaRPr lang="en-US" altLang="zh-CN" dirty="0"/>
          </a:p>
        </p:txBody>
      </p:sp>
      <p:sp>
        <p:nvSpPr>
          <p:cNvPr id="10" name="矩形 9"/>
          <p:cNvSpPr/>
          <p:nvPr/>
        </p:nvSpPr>
        <p:spPr>
          <a:xfrm>
            <a:off x="971600" y="1556792"/>
            <a:ext cx="5472608" cy="1512168"/>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 </a:t>
            </a:r>
            <a:r>
              <a:rPr lang="zh-CN" altLang="zh-CN" sz="3600" dirty="0" smtClean="0"/>
              <a:t>风险评估与等级保护</a:t>
            </a:r>
            <a:endParaRPr lang="zh-CN" altLang="en-US" sz="36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32</a:t>
            </a:fld>
            <a:endParaRPr lang="en-US" altLang="zh-CN" dirty="0"/>
          </a:p>
        </p:txBody>
      </p:sp>
      <p:sp>
        <p:nvSpPr>
          <p:cNvPr id="5" name="矩形 4"/>
          <p:cNvSpPr/>
          <p:nvPr/>
        </p:nvSpPr>
        <p:spPr>
          <a:xfrm>
            <a:off x="539552" y="2276872"/>
            <a:ext cx="6340197" cy="1323439"/>
          </a:xfrm>
          <a:prstGeom prst="rect">
            <a:avLst/>
          </a:prstGeom>
        </p:spPr>
        <p:txBody>
          <a:bodyPr wrap="none">
            <a:spAutoFit/>
          </a:bodyPr>
          <a:lstStyle/>
          <a:p>
            <a:r>
              <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建设信息系统时，</a:t>
            </a:r>
            <a:r>
              <a:rPr lang="en-US" altLang="zh-CN"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
            </a:r>
            <a:br>
              <a:rPr lang="en-US" altLang="zh-CN"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br>
            <a:r>
              <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如何确定和规划安全保护？</a:t>
            </a:r>
          </a:p>
        </p:txBody>
      </p:sp>
      <p:pic>
        <p:nvPicPr>
          <p:cNvPr id="6" name="Picture 2" descr="maWW1VwgxB6WTM"/>
          <p:cNvPicPr>
            <a:picLocks noChangeAspect="1" noChangeArrowheads="1"/>
          </p:cNvPicPr>
          <p:nvPr/>
        </p:nvPicPr>
        <p:blipFill>
          <a:blip r:embed="rId2" cstate="print"/>
          <a:srcRect/>
          <a:stretch>
            <a:fillRect/>
          </a:stretch>
        </p:blipFill>
        <p:spPr bwMode="auto">
          <a:xfrm>
            <a:off x="4283968" y="4005064"/>
            <a:ext cx="2952750" cy="2214563"/>
          </a:xfrm>
          <a:prstGeom prst="rect">
            <a:avLst/>
          </a:prstGeom>
          <a:noFill/>
        </p:spPr>
      </p:pic>
      <p:sp>
        <p:nvSpPr>
          <p:cNvPr id="7" name="云形标注 6"/>
          <p:cNvSpPr/>
          <p:nvPr/>
        </p:nvSpPr>
        <p:spPr>
          <a:xfrm>
            <a:off x="6695728" y="2996952"/>
            <a:ext cx="2448272" cy="1440160"/>
          </a:xfrm>
          <a:prstGeom prst="cloudCallout">
            <a:avLst>
              <a:gd name="adj1" fmla="val -35423"/>
              <a:gd name="adj2" fmla="val 52579"/>
            </a:avLst>
          </a:prstGeom>
        </p:spPr>
        <p:style>
          <a:lnRef idx="2">
            <a:schemeClr val="accent2">
              <a:shade val="50000"/>
            </a:schemeClr>
          </a:lnRef>
          <a:fillRef idx="1">
            <a:schemeClr val="accent2"/>
          </a:fillRef>
          <a:effectRef idx="0">
            <a:schemeClr val="accent2"/>
          </a:effectRef>
          <a:fontRef idx="minor">
            <a:schemeClr val="lt1"/>
          </a:fontRef>
        </p:style>
        <p:txBody>
          <a:bodyPr lIns="36000" rIns="36000" rtlCol="0" anchor="ctr"/>
          <a:lstStyle/>
          <a:p>
            <a:pPr algn="ctr"/>
            <a:r>
              <a:rPr lang="en-US" altLang="zh-CN" sz="2000" dirty="0" smtClean="0">
                <a:latin typeface="Comic Sans MS" pitchFamily="66" charset="0"/>
              </a:rPr>
              <a:t>Protection?</a:t>
            </a:r>
            <a:endParaRPr lang="zh-CN" altLang="en-US" sz="2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par>
                          <p:cTn id="14" fill="hold">
                            <p:stCondLst>
                              <p:cond delay="29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 </a:t>
            </a:r>
            <a:r>
              <a:rPr lang="zh-CN" altLang="zh-CN" sz="3600" dirty="0" smtClean="0"/>
              <a:t>风险评估与等级保护</a:t>
            </a:r>
            <a:endParaRPr lang="zh-CN" altLang="en-US" sz="3600" dirty="0"/>
          </a:p>
        </p:txBody>
      </p:sp>
      <p:sp>
        <p:nvSpPr>
          <p:cNvPr id="3" name="内容占位符 2"/>
          <p:cNvSpPr>
            <a:spLocks noGrp="1"/>
          </p:cNvSpPr>
          <p:nvPr>
            <p:ph idx="1"/>
          </p:nvPr>
        </p:nvSpPr>
        <p:spPr/>
        <p:txBody>
          <a:bodyPr/>
          <a:lstStyle/>
          <a:p>
            <a:r>
              <a:rPr lang="en-US" altLang="zh-CN" dirty="0" smtClean="0"/>
              <a:t>2.3.1 </a:t>
            </a:r>
            <a:r>
              <a:rPr lang="zh-CN" altLang="zh-CN" dirty="0" smtClean="0"/>
              <a:t>等级保护</a:t>
            </a:r>
            <a:endParaRPr lang="en-US" altLang="zh-CN" dirty="0" smtClean="0"/>
          </a:p>
          <a:p>
            <a:r>
              <a:rPr lang="en-US" altLang="zh-CN" dirty="0" smtClean="0"/>
              <a:t>2.3.2 </a:t>
            </a:r>
            <a:r>
              <a:rPr lang="zh-CN" altLang="zh-CN" dirty="0" smtClean="0"/>
              <a:t>风险评估</a:t>
            </a:r>
            <a:endParaRPr lang="en-US" altLang="zh-CN" dirty="0" smtClean="0"/>
          </a:p>
          <a:p>
            <a:r>
              <a:rPr lang="en-US" altLang="zh-CN" dirty="0" smtClean="0"/>
              <a:t>2.3.3 </a:t>
            </a:r>
            <a:r>
              <a:rPr lang="zh-CN" altLang="en-US" dirty="0" smtClean="0"/>
              <a:t>系统安全测评</a:t>
            </a:r>
            <a:endParaRPr lang="en-US" altLang="zh-CN" dirty="0" smtClean="0"/>
          </a:p>
          <a:p>
            <a:r>
              <a:rPr lang="en-US" altLang="zh-CN" dirty="0" smtClean="0"/>
              <a:t>2.3.4 </a:t>
            </a:r>
            <a:r>
              <a:rPr lang="zh-CN" altLang="en-US" dirty="0" smtClean="0"/>
              <a:t>信息系统安全建设实施</a:t>
            </a:r>
            <a:endParaRPr lang="en-US" altLang="zh-CN" dirty="0" smtClean="0"/>
          </a:p>
          <a:p>
            <a:r>
              <a:rPr lang="en-US" altLang="zh-CN" dirty="0" smtClean="0"/>
              <a:t>2.3.5 </a:t>
            </a:r>
            <a:r>
              <a:rPr lang="zh-CN" altLang="en-US" dirty="0" smtClean="0"/>
              <a:t>信息安全原则</a:t>
            </a:r>
            <a:endParaRPr lang="en-US" altLang="zh-CN" dirty="0" smtClean="0"/>
          </a:p>
          <a:p>
            <a:endParaRPr lang="zh-CN" altLang="en-US"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33</a:t>
            </a:fld>
            <a:endParaRPr lang="en-US" altLang="zh-CN"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2.3.1 </a:t>
            </a:r>
            <a:r>
              <a:rPr lang="zh-CN" altLang="zh-CN" sz="3600" dirty="0" smtClean="0"/>
              <a:t>等级保护</a:t>
            </a:r>
            <a:endParaRPr lang="zh-CN" altLang="en-US" sz="3600" dirty="0"/>
          </a:p>
        </p:txBody>
      </p:sp>
      <p:graphicFrame>
        <p:nvGraphicFramePr>
          <p:cNvPr id="5" name="内容占位符 4"/>
          <p:cNvGraphicFramePr>
            <a:graphicFrameLocks noGrp="1"/>
          </p:cNvGraphicFramePr>
          <p:nvPr>
            <p:ph idx="1"/>
          </p:nvPr>
        </p:nvGraphicFramePr>
        <p:xfrm>
          <a:off x="539552" y="1412776"/>
          <a:ext cx="8208911" cy="4538400"/>
        </p:xfrm>
        <a:graphic>
          <a:graphicData uri="http://schemas.openxmlformats.org/drawingml/2006/table">
            <a:tbl>
              <a:tblPr>
                <a:tableStyleId>{08FB837D-C827-4EFA-A057-4D05807E0F7C}</a:tableStyleId>
              </a:tblPr>
              <a:tblGrid>
                <a:gridCol w="839197"/>
                <a:gridCol w="839197"/>
                <a:gridCol w="2024974"/>
                <a:gridCol w="4505543"/>
              </a:tblGrid>
              <a:tr h="0">
                <a:tc>
                  <a:txBody>
                    <a:bodyPr/>
                    <a:lstStyle/>
                    <a:p>
                      <a:pPr marL="0" indent="0" algn="ctr">
                        <a:lnSpc>
                          <a:spcPct val="100000"/>
                        </a:lnSpc>
                        <a:spcBef>
                          <a:spcPts val="600"/>
                        </a:spcBef>
                        <a:spcAft>
                          <a:spcPts val="600"/>
                        </a:spcAft>
                      </a:pPr>
                      <a:r>
                        <a:rPr lang="zh-CN" sz="2000" kern="100" dirty="0">
                          <a:latin typeface="+mj-ea"/>
                          <a:ea typeface="+mj-ea"/>
                        </a:rPr>
                        <a:t>类别</a:t>
                      </a:r>
                      <a:endParaRPr lang="zh-CN" sz="2800" kern="100" dirty="0">
                        <a:latin typeface="+mj-ea"/>
                        <a:ea typeface="+mj-ea"/>
                      </a:endParaRPr>
                    </a:p>
                  </a:txBody>
                  <a:tcPr marL="68580" marR="68580" marT="36000" marB="36000"/>
                </a:tc>
                <a:tc>
                  <a:txBody>
                    <a:bodyPr/>
                    <a:lstStyle/>
                    <a:p>
                      <a:pPr marL="0" indent="0" algn="ctr">
                        <a:lnSpc>
                          <a:spcPct val="100000"/>
                        </a:lnSpc>
                        <a:spcBef>
                          <a:spcPts val="600"/>
                        </a:spcBef>
                        <a:spcAft>
                          <a:spcPts val="600"/>
                        </a:spcAft>
                      </a:pPr>
                      <a:r>
                        <a:rPr lang="zh-CN" sz="2000" kern="100" dirty="0">
                          <a:latin typeface="+mj-ea"/>
                          <a:ea typeface="+mj-ea"/>
                        </a:rPr>
                        <a:t>级别</a:t>
                      </a:r>
                      <a:endParaRPr lang="zh-CN" sz="2800" kern="100" dirty="0">
                        <a:latin typeface="+mj-ea"/>
                        <a:ea typeface="+mj-ea"/>
                      </a:endParaRPr>
                    </a:p>
                  </a:txBody>
                  <a:tcPr marL="68580" marR="68580" marT="36000" marB="36000"/>
                </a:tc>
                <a:tc>
                  <a:txBody>
                    <a:bodyPr/>
                    <a:lstStyle/>
                    <a:p>
                      <a:pPr marL="0" indent="0" algn="just">
                        <a:lnSpc>
                          <a:spcPct val="100000"/>
                        </a:lnSpc>
                        <a:spcBef>
                          <a:spcPts val="600"/>
                        </a:spcBef>
                        <a:spcAft>
                          <a:spcPts val="600"/>
                        </a:spcAft>
                      </a:pPr>
                      <a:r>
                        <a:rPr lang="zh-CN" sz="2000" kern="100" dirty="0">
                          <a:latin typeface="+mj-ea"/>
                          <a:ea typeface="+mj-ea"/>
                        </a:rPr>
                        <a:t>名称</a:t>
                      </a:r>
                      <a:endParaRPr lang="zh-CN" sz="2800" kern="100" dirty="0">
                        <a:latin typeface="+mj-ea"/>
                        <a:ea typeface="+mj-ea"/>
                      </a:endParaRPr>
                    </a:p>
                  </a:txBody>
                  <a:tcPr marL="68580" marR="68580" marT="36000" marB="36000"/>
                </a:tc>
                <a:tc>
                  <a:txBody>
                    <a:bodyPr/>
                    <a:lstStyle/>
                    <a:p>
                      <a:pPr marL="0" indent="0" algn="just">
                        <a:lnSpc>
                          <a:spcPct val="100000"/>
                        </a:lnSpc>
                        <a:spcBef>
                          <a:spcPts val="600"/>
                        </a:spcBef>
                        <a:spcAft>
                          <a:spcPts val="600"/>
                        </a:spcAft>
                      </a:pPr>
                      <a:r>
                        <a:rPr lang="zh-CN" sz="2000" kern="100" dirty="0">
                          <a:latin typeface="+mj-ea"/>
                          <a:ea typeface="+mj-ea"/>
                        </a:rPr>
                        <a:t>主要特征</a:t>
                      </a:r>
                      <a:endParaRPr lang="zh-CN" sz="2800" kern="100" dirty="0">
                        <a:latin typeface="+mj-ea"/>
                        <a:ea typeface="+mj-ea"/>
                      </a:endParaRPr>
                    </a:p>
                  </a:txBody>
                  <a:tcPr marL="68580" marR="68580" marT="36000" marB="36000"/>
                </a:tc>
              </a:tr>
              <a:tr h="0">
                <a:tc>
                  <a:txBody>
                    <a:bodyPr/>
                    <a:lstStyle/>
                    <a:p>
                      <a:pPr marL="0" indent="0" algn="ctr">
                        <a:lnSpc>
                          <a:spcPct val="100000"/>
                        </a:lnSpc>
                        <a:spcBef>
                          <a:spcPts val="600"/>
                        </a:spcBef>
                        <a:spcAft>
                          <a:spcPts val="600"/>
                        </a:spcAft>
                      </a:pPr>
                      <a:r>
                        <a:rPr lang="en-US" sz="2000" kern="100" dirty="0"/>
                        <a:t>A</a:t>
                      </a:r>
                      <a:endParaRPr lang="zh-CN" sz="2800" kern="100" dirty="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A1</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验证设计</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形式化的最高级描述和验证，形式化的隐藏通道分析，形式化的代码对应证明</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marL="0" indent="0" algn="ctr">
                        <a:lnSpc>
                          <a:spcPct val="100000"/>
                        </a:lnSpc>
                        <a:spcBef>
                          <a:spcPts val="600"/>
                        </a:spcBef>
                        <a:spcAft>
                          <a:spcPts val="600"/>
                        </a:spcAft>
                      </a:pPr>
                      <a:r>
                        <a:rPr lang="en-US" sz="2000" kern="100" dirty="0"/>
                        <a:t>B</a:t>
                      </a:r>
                      <a:endParaRPr lang="zh-CN" sz="2800" kern="100" dirty="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B3</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安全区域</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存取监控，高抗渗透能力</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marL="0" indent="0" algn="ctr">
                        <a:lnSpc>
                          <a:spcPct val="100000"/>
                        </a:lnSpc>
                        <a:spcBef>
                          <a:spcPts val="600"/>
                        </a:spcBef>
                        <a:spcAft>
                          <a:spcPts val="600"/>
                        </a:spcAft>
                      </a:pPr>
                      <a:endParaRPr lang="en-US" sz="2000" kern="100" dirty="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B2</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结构化保护</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形式化模型</a:t>
                      </a:r>
                      <a:r>
                        <a:rPr lang="en-US" sz="2000" b="1" kern="100" dirty="0">
                          <a:solidFill>
                            <a:schemeClr val="accent2">
                              <a:lumMod val="50000"/>
                            </a:schemeClr>
                          </a:solidFill>
                          <a:latin typeface="幼圆" pitchFamily="49" charset="-122"/>
                          <a:ea typeface="幼圆" pitchFamily="49" charset="-122"/>
                        </a:rPr>
                        <a:t>/</a:t>
                      </a:r>
                      <a:r>
                        <a:rPr lang="zh-CN" sz="2000" b="1" kern="100" dirty="0">
                          <a:solidFill>
                            <a:schemeClr val="accent2">
                              <a:lumMod val="50000"/>
                            </a:schemeClr>
                          </a:solidFill>
                          <a:latin typeface="幼圆" pitchFamily="49" charset="-122"/>
                          <a:ea typeface="幼圆" pitchFamily="49" charset="-122"/>
                        </a:rPr>
                        <a:t>隐通道约束、面向安全的体系结构，较好的抗渗透能力</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indent="266700" algn="ctr">
                        <a:lnSpc>
                          <a:spcPct val="100000"/>
                        </a:lnSpc>
                        <a:spcBef>
                          <a:spcPts val="600"/>
                        </a:spcBef>
                        <a:spcAft>
                          <a:spcPts val="600"/>
                        </a:spcAft>
                      </a:pPr>
                      <a:endParaRPr lang="en-US" sz="2000" kern="10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B1</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标识的安全保护</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强制存取控制、安全标识</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marL="0" indent="0" algn="ctr">
                        <a:lnSpc>
                          <a:spcPct val="100000"/>
                        </a:lnSpc>
                        <a:spcBef>
                          <a:spcPts val="600"/>
                        </a:spcBef>
                        <a:spcAft>
                          <a:spcPts val="600"/>
                        </a:spcAft>
                      </a:pPr>
                      <a:r>
                        <a:rPr lang="en-US" sz="2000" kern="100" dirty="0"/>
                        <a:t>C</a:t>
                      </a:r>
                      <a:endParaRPr lang="zh-CN" sz="2800" kern="100" dirty="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C2</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受控制的存取控制</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单独用户的可查性、广泛的审计跟踪</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indent="266700" algn="ctr">
                        <a:lnSpc>
                          <a:spcPct val="100000"/>
                        </a:lnSpc>
                        <a:spcBef>
                          <a:spcPts val="600"/>
                        </a:spcBef>
                        <a:spcAft>
                          <a:spcPts val="600"/>
                        </a:spcAft>
                      </a:pPr>
                      <a:endParaRPr lang="en-US" sz="2000" kern="10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C1</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自主安全保护</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自主存取控制</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r h="0">
                <a:tc>
                  <a:txBody>
                    <a:bodyPr/>
                    <a:lstStyle/>
                    <a:p>
                      <a:pPr marL="0" indent="0" algn="ctr">
                        <a:lnSpc>
                          <a:spcPct val="100000"/>
                        </a:lnSpc>
                        <a:spcBef>
                          <a:spcPts val="600"/>
                        </a:spcBef>
                        <a:spcAft>
                          <a:spcPts val="600"/>
                        </a:spcAft>
                      </a:pPr>
                      <a:r>
                        <a:rPr lang="en-US" sz="2000" kern="100" dirty="0"/>
                        <a:t>D</a:t>
                      </a:r>
                      <a:endParaRPr lang="zh-CN" sz="2800" kern="100" dirty="0">
                        <a:latin typeface="+mj-lt"/>
                        <a:ea typeface="+mj-ea"/>
                      </a:endParaRPr>
                    </a:p>
                  </a:txBody>
                  <a:tcPr marL="68580" marR="68580" marT="36000" marB="36000"/>
                </a:tc>
                <a:tc>
                  <a:txBody>
                    <a:bodyPr/>
                    <a:lstStyle/>
                    <a:p>
                      <a:pPr marL="0" indent="0" algn="ctr">
                        <a:lnSpc>
                          <a:spcPct val="100000"/>
                        </a:lnSpc>
                        <a:spcBef>
                          <a:spcPts val="600"/>
                        </a:spcBef>
                        <a:spcAft>
                          <a:spcPts val="600"/>
                        </a:spcAft>
                      </a:pPr>
                      <a:r>
                        <a:rPr lang="en-US" sz="2000" kern="100" dirty="0"/>
                        <a:t>D</a:t>
                      </a:r>
                      <a:endParaRPr lang="zh-CN" sz="2800" kern="100" dirty="0">
                        <a:latin typeface="+mj-lt"/>
                        <a:ea typeface="+mj-ea"/>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低级保护</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c>
                  <a:txBody>
                    <a:bodyPr/>
                    <a:lstStyle/>
                    <a:p>
                      <a:pPr marL="0" indent="0" algn="just">
                        <a:lnSpc>
                          <a:spcPct val="100000"/>
                        </a:lnSpc>
                        <a:spcBef>
                          <a:spcPts val="600"/>
                        </a:spcBef>
                        <a:spcAft>
                          <a:spcPts val="600"/>
                        </a:spcAft>
                      </a:pPr>
                      <a:r>
                        <a:rPr lang="zh-CN" sz="2000" b="1" kern="100" dirty="0">
                          <a:solidFill>
                            <a:schemeClr val="accent2">
                              <a:lumMod val="50000"/>
                            </a:schemeClr>
                          </a:solidFill>
                          <a:latin typeface="幼圆" pitchFamily="49" charset="-122"/>
                          <a:ea typeface="幼圆" pitchFamily="49" charset="-122"/>
                        </a:rPr>
                        <a:t>系统只为文件和用户提供安全保护。最普通的形式是本地操作系统，或者是一个完全没有保护的网络。</a:t>
                      </a:r>
                      <a:endParaRPr lang="zh-CN" sz="2800" b="1" kern="100" dirty="0">
                        <a:solidFill>
                          <a:schemeClr val="accent2">
                            <a:lumMod val="50000"/>
                          </a:schemeClr>
                        </a:solidFill>
                        <a:latin typeface="幼圆" pitchFamily="49" charset="-122"/>
                        <a:ea typeface="幼圆" pitchFamily="49" charset="-122"/>
                      </a:endParaRPr>
                    </a:p>
                  </a:txBody>
                  <a:tcPr marL="68580" marR="68580" marT="36000" marB="36000"/>
                </a:tc>
              </a:tr>
            </a:tbl>
          </a:graphicData>
        </a:graphic>
      </p:graphicFrame>
      <p:sp>
        <p:nvSpPr>
          <p:cNvPr id="4" name="灯片编号占位符 3"/>
          <p:cNvSpPr>
            <a:spLocks noGrp="1"/>
          </p:cNvSpPr>
          <p:nvPr>
            <p:ph type="sldNum" sz="quarter" idx="12"/>
          </p:nvPr>
        </p:nvSpPr>
        <p:spPr/>
        <p:txBody>
          <a:bodyPr/>
          <a:lstStyle/>
          <a:p>
            <a:fld id="{E53C6552-0054-45D8-9119-54D6BABDB275}" type="slidenum">
              <a:rPr lang="en-US" altLang="zh-CN" smtClean="0"/>
              <a:pPr/>
              <a:t>34</a:t>
            </a:fld>
            <a:endParaRPr lang="en-US" altLang="zh-CN"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2.3.2 </a:t>
            </a:r>
            <a:r>
              <a:rPr lang="zh-CN" altLang="zh-CN" sz="3600" dirty="0" smtClean="0"/>
              <a:t>风险评估</a:t>
            </a:r>
            <a:endParaRPr lang="zh-CN" altLang="en-US" sz="3600" dirty="0"/>
          </a:p>
        </p:txBody>
      </p:sp>
      <p:sp>
        <p:nvSpPr>
          <p:cNvPr id="3" name="内容占位符 2"/>
          <p:cNvSpPr>
            <a:spLocks noGrp="1"/>
          </p:cNvSpPr>
          <p:nvPr>
            <p:ph idx="1"/>
          </p:nvPr>
        </p:nvSpPr>
        <p:spPr/>
        <p:txBody>
          <a:bodyPr/>
          <a:lstStyle/>
          <a:p>
            <a:r>
              <a:rPr lang="zh-CN" altLang="zh-CN" sz="2400" dirty="0" smtClean="0"/>
              <a:t>风险评估是安全建设的出发点，遵循成本</a:t>
            </a:r>
            <a:r>
              <a:rPr lang="en-US" altLang="zh-CN" sz="2400" dirty="0" smtClean="0"/>
              <a:t>/</a:t>
            </a:r>
            <a:r>
              <a:rPr lang="zh-CN" altLang="zh-CN" sz="2400" dirty="0" smtClean="0"/>
              <a:t>效益平衡原则，通过对用户关心的</a:t>
            </a:r>
            <a:r>
              <a:rPr lang="zh-CN" altLang="zh-CN" sz="2400" dirty="0" smtClean="0">
                <a:solidFill>
                  <a:srgbClr val="C00000"/>
                </a:solidFill>
              </a:rPr>
              <a:t>重要资产</a:t>
            </a:r>
            <a:r>
              <a:rPr lang="zh-CN" altLang="zh-CN" sz="2400" dirty="0" smtClean="0"/>
              <a:t>（如信息、硬件、软件、文档、代码、服务、设备、企业形象等）的分级，对</a:t>
            </a:r>
            <a:r>
              <a:rPr lang="zh-CN" altLang="zh-CN" sz="2400" dirty="0" smtClean="0">
                <a:solidFill>
                  <a:srgbClr val="C00000"/>
                </a:solidFill>
              </a:rPr>
              <a:t>安全威胁</a:t>
            </a:r>
            <a:r>
              <a:rPr lang="zh-CN" altLang="zh-CN" sz="2400" dirty="0" smtClean="0"/>
              <a:t>（如人为威胁、自然威胁等）发生的可能性及严重性分析，对系统物理环境、硬件设备、网络平台、基础系统平台、业务应用系统、安全管理、运行措施等方面的安全脆弱性（或称薄弱环节）分析，以及已有安全控制措施的确认，借助定量、定性分析的方法，推断出用户关心的重要资产当前的</a:t>
            </a:r>
            <a:r>
              <a:rPr lang="zh-CN" altLang="zh-CN" sz="2400" dirty="0" smtClean="0">
                <a:solidFill>
                  <a:srgbClr val="C00000"/>
                </a:solidFill>
              </a:rPr>
              <a:t>安全风险</a:t>
            </a:r>
            <a:r>
              <a:rPr lang="zh-CN" altLang="zh-CN" sz="2400" dirty="0" smtClean="0"/>
              <a:t>，并根据风险的严重级别制定风险处理计划，确定下一步的安全需求方向。</a:t>
            </a:r>
            <a:endParaRPr lang="zh-CN" altLang="en-US" sz="24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35</a:t>
            </a:fld>
            <a:endParaRPr lang="en-US" altLang="zh-CN"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cstate="print"/>
          <a:srcRect/>
          <a:stretch>
            <a:fillRect/>
          </a:stretch>
        </p:blipFill>
        <p:spPr bwMode="auto">
          <a:xfrm>
            <a:off x="5991225" y="1"/>
            <a:ext cx="3152775" cy="2060847"/>
          </a:xfrm>
          <a:prstGeom prst="rect">
            <a:avLst/>
          </a:prstGeom>
          <a:noFill/>
          <a:ln w="9525">
            <a:noFill/>
            <a:miter lim="800000"/>
            <a:headEnd/>
            <a:tailEnd/>
          </a:ln>
        </p:spPr>
      </p:pic>
      <p:sp>
        <p:nvSpPr>
          <p:cNvPr id="4" name="灯片编号占位符 3"/>
          <p:cNvSpPr>
            <a:spLocks noGrp="1"/>
          </p:cNvSpPr>
          <p:nvPr>
            <p:ph type="sldNum" sz="quarter" idx="12"/>
          </p:nvPr>
        </p:nvSpPr>
        <p:spPr/>
        <p:txBody>
          <a:bodyPr/>
          <a:lstStyle/>
          <a:p>
            <a:fld id="{E53C6552-0054-45D8-9119-54D6BABDB275}" type="slidenum">
              <a:rPr lang="en-US" altLang="zh-CN" smtClean="0"/>
              <a:pPr/>
              <a:t>36</a:t>
            </a:fld>
            <a:endParaRPr lang="en-US" altLang="zh-CN"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7825" name="Object 1"/>
          <p:cNvGraphicFramePr>
            <a:graphicFrameLocks noChangeAspect="1"/>
          </p:cNvGraphicFramePr>
          <p:nvPr/>
        </p:nvGraphicFramePr>
        <p:xfrm>
          <a:off x="182233" y="188640"/>
          <a:ext cx="6694023" cy="5935587"/>
        </p:xfrm>
        <a:graphic>
          <a:graphicData uri="http://schemas.openxmlformats.org/presentationml/2006/ole">
            <p:oleObj spid="_x0000_s77825" name="Visio" r:id="rId4" imgW="4714646" imgH="4174541" progId="Visio.Drawing.11">
              <p:embed/>
            </p:oleObj>
          </a:graphicData>
        </a:graphic>
      </p:graphicFrame>
      <p:sp>
        <p:nvSpPr>
          <p:cNvPr id="7" name="矩形 6"/>
          <p:cNvSpPr/>
          <p:nvPr/>
        </p:nvSpPr>
        <p:spPr>
          <a:xfrm>
            <a:off x="6573123" y="941819"/>
            <a:ext cx="2031325" cy="830997"/>
          </a:xfrm>
          <a:prstGeom prst="rect">
            <a:avLst/>
          </a:prstGeom>
        </p:spPr>
        <p:txBody>
          <a:bodyPr wrap="none">
            <a:spAutoFit/>
          </a:bodyPr>
          <a:lstStyle/>
          <a:p>
            <a:r>
              <a:rPr lang="zh-CN" altLang="zh-CN"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rPr>
              <a:t>风险评估要素</a:t>
            </a:r>
            <a:endParaRPr lang="en-US" altLang="zh-CN"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endParaRPr>
          </a:p>
          <a:p>
            <a:pPr algn="ctr"/>
            <a:r>
              <a:rPr lang="zh-CN" altLang="zh-CN"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rPr>
              <a:t>关系图</a:t>
            </a:r>
            <a:endParaRPr lang="zh-CN" altLang="en-US" sz="2400" b="1" dirty="0">
              <a:solidFill>
                <a:srgbClr val="7030A0"/>
              </a:solidFill>
              <a:effectLst>
                <a:outerShdw blurRad="38100" dist="38100" dir="2700000" algn="tl">
                  <a:srgbClr val="000000">
                    <a:alpha val="43137"/>
                  </a:srgbClr>
                </a:outerShdw>
              </a:effectLst>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3" name="Picture 5"/>
          <p:cNvPicPr>
            <a:picLocks noChangeAspect="1" noChangeArrowheads="1"/>
          </p:cNvPicPr>
          <p:nvPr/>
        </p:nvPicPr>
        <p:blipFill>
          <a:blip r:embed="rId3" cstate="print"/>
          <a:srcRect/>
          <a:stretch>
            <a:fillRect/>
          </a:stretch>
        </p:blipFill>
        <p:spPr bwMode="auto">
          <a:xfrm>
            <a:off x="5991225" y="1"/>
            <a:ext cx="3152775" cy="2060847"/>
          </a:xfrm>
          <a:prstGeom prst="rect">
            <a:avLst/>
          </a:prstGeom>
          <a:noFill/>
          <a:ln w="9525">
            <a:noFill/>
            <a:miter lim="800000"/>
            <a:headEnd/>
            <a:tailEnd/>
          </a:ln>
        </p:spPr>
      </p:pic>
      <p:sp>
        <p:nvSpPr>
          <p:cNvPr id="4" name="灯片编号占位符 3"/>
          <p:cNvSpPr>
            <a:spLocks noGrp="1"/>
          </p:cNvSpPr>
          <p:nvPr>
            <p:ph type="sldNum" sz="quarter" idx="12"/>
          </p:nvPr>
        </p:nvSpPr>
        <p:spPr/>
        <p:txBody>
          <a:bodyPr/>
          <a:lstStyle/>
          <a:p>
            <a:fld id="{E53C6552-0054-45D8-9119-54D6BABDB275}" type="slidenum">
              <a:rPr lang="en-US" altLang="zh-CN" smtClean="0"/>
              <a:pPr/>
              <a:t>37</a:t>
            </a:fld>
            <a:endParaRPr lang="en-US" altLang="zh-CN" dirty="0"/>
          </a:p>
        </p:txBody>
      </p:sp>
      <p:sp>
        <p:nvSpPr>
          <p:cNvPr id="942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09" name="Object 1"/>
          <p:cNvGraphicFramePr>
            <a:graphicFrameLocks noChangeAspect="1"/>
          </p:cNvGraphicFramePr>
          <p:nvPr/>
        </p:nvGraphicFramePr>
        <p:xfrm>
          <a:off x="144016" y="2420888"/>
          <a:ext cx="8892480" cy="3111408"/>
        </p:xfrm>
        <a:graphic>
          <a:graphicData uri="http://schemas.openxmlformats.org/presentationml/2006/ole">
            <p:oleObj spid="_x0000_s94209" name="Visio" r:id="rId4" imgW="7342327" imgH="2554529" progId="Visio.Drawing.11">
              <p:embed/>
            </p:oleObj>
          </a:graphicData>
        </a:graphic>
      </p:graphicFrame>
      <p:sp>
        <p:nvSpPr>
          <p:cNvPr id="7" name="矩形 6"/>
          <p:cNvSpPr/>
          <p:nvPr/>
        </p:nvSpPr>
        <p:spPr>
          <a:xfrm>
            <a:off x="6409362" y="980728"/>
            <a:ext cx="2339102" cy="461665"/>
          </a:xfrm>
          <a:prstGeom prst="rect">
            <a:avLst/>
          </a:prstGeom>
        </p:spPr>
        <p:txBody>
          <a:bodyPr wrap="none">
            <a:spAutoFit/>
          </a:bodyPr>
          <a:lstStyle/>
          <a:p>
            <a:r>
              <a:rPr lang="zh-CN" altLang="zh-CN" sz="2400" dirty="0" smtClean="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风险分析原理图</a:t>
            </a:r>
            <a:endParaRPr lang="zh-CN" altLang="en-US" sz="2400"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cstate="print"/>
          <a:srcRect/>
          <a:stretch>
            <a:fillRect/>
          </a:stretch>
        </p:blipFill>
        <p:spPr bwMode="auto">
          <a:xfrm>
            <a:off x="5991225" y="1"/>
            <a:ext cx="3152775" cy="2060847"/>
          </a:xfrm>
          <a:prstGeom prst="rect">
            <a:avLst/>
          </a:prstGeom>
          <a:noFill/>
          <a:ln w="9525">
            <a:noFill/>
            <a:miter lim="800000"/>
            <a:headEnd/>
            <a:tailEnd/>
          </a:ln>
        </p:spPr>
      </p:pic>
      <p:sp>
        <p:nvSpPr>
          <p:cNvPr id="4" name="灯片编号占位符 3"/>
          <p:cNvSpPr>
            <a:spLocks noGrp="1"/>
          </p:cNvSpPr>
          <p:nvPr>
            <p:ph type="sldNum" sz="quarter" idx="12"/>
          </p:nvPr>
        </p:nvSpPr>
        <p:spPr/>
        <p:txBody>
          <a:bodyPr/>
          <a:lstStyle/>
          <a:p>
            <a:fld id="{E53C6552-0054-45D8-9119-54D6BABDB275}" type="slidenum">
              <a:rPr lang="en-US" altLang="zh-CN" smtClean="0"/>
              <a:pPr/>
              <a:t>38</a:t>
            </a:fld>
            <a:endParaRPr lang="en-US" altLang="zh-CN" dirty="0"/>
          </a:p>
        </p:txBody>
      </p:sp>
      <p:pic>
        <p:nvPicPr>
          <p:cNvPr id="95234" name="Picture 2"/>
          <p:cNvPicPr>
            <a:picLocks noGrp="1" noChangeAspect="1" noChangeArrowheads="1"/>
          </p:cNvPicPr>
          <p:nvPr>
            <p:ph idx="1"/>
          </p:nvPr>
        </p:nvPicPr>
        <p:blipFill>
          <a:blip r:embed="rId3" cstate="print"/>
          <a:srcRect b="7881"/>
          <a:stretch>
            <a:fillRect/>
          </a:stretch>
        </p:blipFill>
        <p:spPr bwMode="auto">
          <a:xfrm>
            <a:off x="179511" y="188640"/>
            <a:ext cx="6121485" cy="5976664"/>
          </a:xfrm>
          <a:prstGeom prst="rect">
            <a:avLst/>
          </a:prstGeom>
          <a:noFill/>
          <a:ln w="9525">
            <a:noFill/>
            <a:miter lim="800000"/>
            <a:headEnd/>
            <a:tailEnd/>
          </a:ln>
        </p:spPr>
      </p:pic>
      <p:sp>
        <p:nvSpPr>
          <p:cNvPr id="7" name="矩形 6"/>
          <p:cNvSpPr/>
          <p:nvPr/>
        </p:nvSpPr>
        <p:spPr>
          <a:xfrm>
            <a:off x="6516216" y="941819"/>
            <a:ext cx="2031325" cy="830997"/>
          </a:xfrm>
          <a:prstGeom prst="rect">
            <a:avLst/>
          </a:prstGeom>
        </p:spPr>
        <p:txBody>
          <a:bodyPr wrap="none">
            <a:spAutoFit/>
          </a:bodyPr>
          <a:lstStyle/>
          <a:p>
            <a:r>
              <a:rPr lang="zh-CN" altLang="en-US"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rPr>
              <a:t>风险评估实施</a:t>
            </a:r>
            <a:endParaRPr lang="en-US" altLang="zh-CN"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endParaRPr>
          </a:p>
          <a:p>
            <a:pPr algn="ctr"/>
            <a:r>
              <a:rPr lang="zh-CN" altLang="en-US" sz="2400" b="1" dirty="0" smtClean="0">
                <a:solidFill>
                  <a:srgbClr val="7030A0"/>
                </a:solidFill>
                <a:effectLst>
                  <a:outerShdw blurRad="38100" dist="38100" dir="2700000" algn="tl">
                    <a:srgbClr val="000000">
                      <a:alpha val="43137"/>
                    </a:srgbClr>
                  </a:outerShdw>
                </a:effectLst>
                <a:latin typeface="华文楷体" pitchFamily="2" charset="-122"/>
                <a:ea typeface="华文楷体" pitchFamily="2" charset="-122"/>
              </a:rPr>
              <a:t>流程图</a:t>
            </a:r>
            <a:endParaRPr lang="zh-CN" altLang="en-US" sz="2400" b="1" dirty="0">
              <a:solidFill>
                <a:srgbClr val="7030A0"/>
              </a:solidFill>
              <a:effectLst>
                <a:outerShdw blurRad="38100" dist="38100" dir="2700000" algn="tl">
                  <a:srgbClr val="000000">
                    <a:alpha val="43137"/>
                  </a:srgbClr>
                </a:outerShdw>
              </a:effectLst>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2.3.3 </a:t>
            </a:r>
            <a:r>
              <a:rPr lang="zh-CN" altLang="zh-CN" sz="3600" dirty="0" smtClean="0"/>
              <a:t>系统安全测评</a:t>
            </a:r>
            <a:endParaRPr lang="zh-CN" altLang="en-US" sz="3600" dirty="0"/>
          </a:p>
        </p:txBody>
      </p:sp>
      <p:sp>
        <p:nvSpPr>
          <p:cNvPr id="3" name="内容占位符 2"/>
          <p:cNvSpPr>
            <a:spLocks noGrp="1"/>
          </p:cNvSpPr>
          <p:nvPr>
            <p:ph idx="1"/>
          </p:nvPr>
        </p:nvSpPr>
        <p:spPr/>
        <p:txBody>
          <a:bodyPr/>
          <a:lstStyle/>
          <a:p>
            <a:r>
              <a:rPr lang="zh-CN" altLang="zh-CN" sz="2400" dirty="0" smtClean="0"/>
              <a:t>系统安全测评是指由具备检验技术能力和政府授权资格的权威机构（如中国信息安全测评中心），依据国家标准、行业标准、地方标准或相关技术规范，按照严格程序对信息系统的安全保障能力进行的科学公正的综合测试评估活动，以帮助系统运行单位分析系统当前的安全运行状况、查找存在的安全问题，并提供安全改进建议，从而最大程度地降低系统的安全风险。</a:t>
            </a:r>
          </a:p>
          <a:p>
            <a:endParaRPr lang="zh-CN" altLang="en-US" sz="24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39</a:t>
            </a:fld>
            <a:endParaRPr lang="en-US" altLang="zh-C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55576" y="2348880"/>
            <a:ext cx="7772400" cy="1362075"/>
          </a:xfrm>
        </p:spPr>
        <p:txBody>
          <a:bodyPr/>
          <a:lstStyle/>
          <a:p>
            <a:r>
              <a:rPr lang="zh-CN" altLang="en-US" dirty="0" smtClean="0">
                <a:solidFill>
                  <a:schemeClr val="accent2"/>
                </a:solidFill>
              </a:rPr>
              <a:t>如何构架全面的信息安全保障？</a:t>
            </a:r>
            <a:endParaRPr lang="zh-CN" altLang="en-US" dirty="0">
              <a:solidFill>
                <a:schemeClr val="accent2"/>
              </a:solidFill>
            </a:endParaRPr>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4</a:t>
            </a:fld>
            <a:endParaRPr lang="en-US" altLang="zh-CN" dirty="0"/>
          </a:p>
        </p:txBody>
      </p:sp>
      <p:pic>
        <p:nvPicPr>
          <p:cNvPr id="339970" name="Picture 2" descr="maWW1VwgxB6WTM"/>
          <p:cNvPicPr>
            <a:picLocks noChangeAspect="1" noChangeArrowheads="1"/>
          </p:cNvPicPr>
          <p:nvPr/>
        </p:nvPicPr>
        <p:blipFill>
          <a:blip r:embed="rId2" cstate="print"/>
          <a:srcRect/>
          <a:stretch>
            <a:fillRect/>
          </a:stretch>
        </p:blipFill>
        <p:spPr bwMode="auto">
          <a:xfrm>
            <a:off x="4283968" y="4005064"/>
            <a:ext cx="2952750" cy="2214563"/>
          </a:xfrm>
          <a:prstGeom prst="rect">
            <a:avLst/>
          </a:prstGeom>
          <a:noFill/>
        </p:spPr>
      </p:pic>
      <p:sp>
        <p:nvSpPr>
          <p:cNvPr id="8" name="云形标注 7"/>
          <p:cNvSpPr/>
          <p:nvPr/>
        </p:nvSpPr>
        <p:spPr>
          <a:xfrm>
            <a:off x="6695728" y="2996952"/>
            <a:ext cx="2448272" cy="1440160"/>
          </a:xfrm>
          <a:prstGeom prst="cloudCallout">
            <a:avLst>
              <a:gd name="adj1" fmla="val -35423"/>
              <a:gd name="adj2" fmla="val 52579"/>
            </a:avLst>
          </a:prstGeom>
        </p:spPr>
        <p:style>
          <a:lnRef idx="2">
            <a:schemeClr val="accent2">
              <a:shade val="50000"/>
            </a:schemeClr>
          </a:lnRef>
          <a:fillRef idx="1">
            <a:schemeClr val="accent2"/>
          </a:fillRef>
          <a:effectRef idx="0">
            <a:schemeClr val="accent2"/>
          </a:effectRef>
          <a:fontRef idx="minor">
            <a:schemeClr val="lt1"/>
          </a:fontRef>
        </p:style>
        <p:txBody>
          <a:bodyPr lIns="36000" rIns="36000" rtlCol="0" anchor="ctr"/>
          <a:lstStyle/>
          <a:p>
            <a:pPr algn="ctr"/>
            <a:r>
              <a:rPr lang="en-US" altLang="zh-CN" sz="2000" dirty="0" smtClean="0">
                <a:latin typeface="Comic Sans MS" pitchFamily="66" charset="0"/>
              </a:rPr>
              <a:t>IS  Assurance?</a:t>
            </a:r>
            <a:endParaRPr lang="zh-CN" altLang="en-US" sz="2000" dirty="0">
              <a:latin typeface="Comic Sans MS" pitchFamily="66" charset="0"/>
            </a:endParaRPr>
          </a:p>
        </p:txBody>
      </p:sp>
      <p:sp>
        <p:nvSpPr>
          <p:cNvPr id="6" name="TextBox 5"/>
          <p:cNvSpPr txBox="1"/>
          <p:nvPr/>
        </p:nvSpPr>
        <p:spPr>
          <a:xfrm>
            <a:off x="2051720" y="3573016"/>
            <a:ext cx="1107996" cy="646331"/>
          </a:xfrm>
          <a:prstGeom prst="rect">
            <a:avLst/>
          </a:prstGeom>
          <a:noFill/>
        </p:spPr>
        <p:txBody>
          <a:bodyPr wrap="none" rtlCol="0">
            <a:spAutoFit/>
          </a:bodyPr>
          <a:lstStyle/>
          <a:p>
            <a:r>
              <a:rPr lang="zh-CN" altLang="en-US" sz="3600" dirty="0" smtClean="0">
                <a:solidFill>
                  <a:srgbClr val="FF0000"/>
                </a:solidFill>
                <a:effectLst>
                  <a:outerShdw blurRad="38100" dist="38100" dir="2700000" algn="tl">
                    <a:srgbClr val="000000">
                      <a:alpha val="43137"/>
                    </a:srgbClr>
                  </a:outerShdw>
                </a:effectLst>
                <a:latin typeface="华文行楷" pitchFamily="2" charset="-122"/>
                <a:ea typeface="华文行楷" pitchFamily="2" charset="-122"/>
              </a:rPr>
              <a:t>范畴</a:t>
            </a:r>
            <a:endParaRPr lang="zh-CN" altLang="en-US" sz="3600" dirty="0">
              <a:solidFill>
                <a:srgbClr val="FF0000"/>
              </a:solidFill>
              <a:effectLst>
                <a:outerShdw blurRad="38100" dist="38100" dir="2700000" algn="tl">
                  <a:srgbClr val="000000">
                    <a:alpha val="43137"/>
                  </a:srgbClr>
                </a:outerShdw>
              </a:effectLst>
              <a:latin typeface="华文行楷" pitchFamily="2" charset="-122"/>
              <a:ea typeface="华文行楷" pitchFamily="2" charset="-122"/>
            </a:endParaRPr>
          </a:p>
        </p:txBody>
      </p:sp>
      <p:sp>
        <p:nvSpPr>
          <p:cNvPr id="7" name="TextBox 6"/>
          <p:cNvSpPr txBox="1"/>
          <p:nvPr/>
        </p:nvSpPr>
        <p:spPr>
          <a:xfrm>
            <a:off x="971600" y="4293096"/>
            <a:ext cx="1107996" cy="646331"/>
          </a:xfrm>
          <a:prstGeom prst="rect">
            <a:avLst/>
          </a:prstGeom>
          <a:noFill/>
        </p:spPr>
        <p:txBody>
          <a:bodyPr wrap="none" rtlCol="0">
            <a:spAutoFit/>
          </a:bodyPr>
          <a:lstStyle/>
          <a:p>
            <a:r>
              <a:rPr lang="zh-CN" altLang="en-US" sz="3600" dirty="0" smtClean="0">
                <a:solidFill>
                  <a:srgbClr val="FF0000"/>
                </a:solidFill>
                <a:effectLst>
                  <a:outerShdw blurRad="38100" dist="38100" dir="2700000" algn="tl">
                    <a:srgbClr val="000000">
                      <a:alpha val="43137"/>
                    </a:srgbClr>
                  </a:outerShdw>
                </a:effectLst>
                <a:latin typeface="华文行楷" pitchFamily="2" charset="-122"/>
                <a:ea typeface="华文行楷" pitchFamily="2" charset="-122"/>
              </a:rPr>
              <a:t>属性</a:t>
            </a:r>
            <a:endParaRPr lang="zh-CN" altLang="en-US" sz="3600" dirty="0">
              <a:solidFill>
                <a:srgbClr val="FF0000"/>
              </a:solidFill>
              <a:effectLst>
                <a:outerShdw blurRad="38100" dist="38100" dir="2700000" algn="tl">
                  <a:srgbClr val="000000">
                    <a:alpha val="43137"/>
                  </a:srgbClr>
                </a:outerShdw>
              </a:effectLst>
              <a:latin typeface="华文行楷" pitchFamily="2" charset="-122"/>
              <a:ea typeface="华文行楷" pitchFamily="2" charset="-122"/>
            </a:endParaRPr>
          </a:p>
        </p:txBody>
      </p:sp>
      <p:sp>
        <p:nvSpPr>
          <p:cNvPr id="9" name="TextBox 8"/>
          <p:cNvSpPr txBox="1"/>
          <p:nvPr/>
        </p:nvSpPr>
        <p:spPr>
          <a:xfrm>
            <a:off x="1763688" y="5085184"/>
            <a:ext cx="2031325" cy="646331"/>
          </a:xfrm>
          <a:prstGeom prst="rect">
            <a:avLst/>
          </a:prstGeom>
          <a:noFill/>
        </p:spPr>
        <p:txBody>
          <a:bodyPr wrap="none" rtlCol="0">
            <a:spAutoFit/>
          </a:bodyPr>
          <a:lstStyle/>
          <a:p>
            <a:r>
              <a:rPr lang="zh-CN" altLang="en-US" sz="3600" dirty="0" smtClean="0">
                <a:solidFill>
                  <a:srgbClr val="FF0000"/>
                </a:solidFill>
                <a:effectLst>
                  <a:outerShdw blurRad="38100" dist="38100" dir="2700000" algn="tl">
                    <a:srgbClr val="000000">
                      <a:alpha val="43137"/>
                    </a:srgbClr>
                  </a:outerShdw>
                </a:effectLst>
                <a:latin typeface="华文行楷" pitchFamily="2" charset="-122"/>
                <a:ea typeface="华文行楷" pitchFamily="2" charset="-122"/>
              </a:rPr>
              <a:t>体系结构</a:t>
            </a:r>
            <a:endParaRPr lang="zh-CN" altLang="en-US" sz="3600" dirty="0">
              <a:solidFill>
                <a:srgbClr val="FF0000"/>
              </a:solidFill>
              <a:effectLst>
                <a:outerShdw blurRad="38100" dist="38100" dir="2700000" algn="tl">
                  <a:srgbClr val="000000">
                    <a:alpha val="43137"/>
                  </a:srgbClr>
                </a:outerShdw>
              </a:effectLst>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339970"/>
                                        </p:tgtEl>
                                        <p:attrNameLst>
                                          <p:attrName>style.visibility</p:attrName>
                                        </p:attrNameLst>
                                      </p:cBhvr>
                                      <p:to>
                                        <p:strVal val="visible"/>
                                      </p:to>
                                    </p:set>
                                    <p:animEffect transition="in" filter="fade">
                                      <p:cBhvr>
                                        <p:cTn id="13" dur="2000"/>
                                        <p:tgtEl>
                                          <p:spTgt spid="339970"/>
                                        </p:tgtEl>
                                      </p:cBhvr>
                                    </p:animEffect>
                                  </p:childTnLst>
                                </p:cTn>
                              </p:par>
                            </p:childTnLst>
                          </p:cTn>
                        </p:par>
                        <p:par>
                          <p:cTn id="14" fill="hold">
                            <p:stCondLst>
                              <p:cond delay="23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1000"/>
                                        <p:tgtEl>
                                          <p:spTgt spid="7"/>
                                        </p:tgtEl>
                                      </p:cBhvr>
                                    </p:animEffect>
                                  </p:childTnLst>
                                </p:cTn>
                              </p:par>
                            </p:childTnLst>
                          </p:cTn>
                        </p:par>
                        <p:par>
                          <p:cTn id="27" fill="hold">
                            <p:stCondLst>
                              <p:cond delay="1500"/>
                            </p:stCondLst>
                            <p:childTnLst>
                              <p:par>
                                <p:cTn id="28" presetID="9"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6" grpId="0"/>
      <p:bldP spid="7"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2.3.4 </a:t>
            </a:r>
            <a:r>
              <a:rPr lang="zh-CN" altLang="zh-CN" sz="3600" dirty="0" smtClean="0"/>
              <a:t>信息系统安全建设实施</a:t>
            </a:r>
            <a:endParaRPr lang="zh-CN" altLang="en-US" sz="3600" dirty="0"/>
          </a:p>
        </p:txBody>
      </p:sp>
      <p:sp>
        <p:nvSpPr>
          <p:cNvPr id="3" name="内容占位符 2"/>
          <p:cNvSpPr>
            <a:spLocks noGrp="1"/>
          </p:cNvSpPr>
          <p:nvPr>
            <p:ph idx="1"/>
          </p:nvPr>
        </p:nvSpPr>
        <p:spPr/>
        <p:txBody>
          <a:bodyPr/>
          <a:lstStyle/>
          <a:p>
            <a:r>
              <a:rPr lang="zh-CN" altLang="zh-CN" sz="2400" dirty="0" smtClean="0"/>
              <a:t>规划需求阶段：定级备案</a:t>
            </a:r>
            <a:r>
              <a:rPr lang="zh-CN" altLang="en-US" sz="2400" dirty="0" smtClean="0"/>
              <a:t>、</a:t>
            </a:r>
            <a:r>
              <a:rPr lang="zh-CN" altLang="zh-CN" sz="2400" dirty="0" smtClean="0"/>
              <a:t>风险评估。</a:t>
            </a:r>
          </a:p>
          <a:p>
            <a:r>
              <a:rPr lang="zh-CN" altLang="zh-CN" sz="2400" dirty="0" smtClean="0"/>
              <a:t>设计开发及实施阶段：系统安全体系结构及详细实施方案的设计，采购和使用，建设安全设施，落实安全技术措施。第三方机构评审。</a:t>
            </a:r>
          </a:p>
          <a:p>
            <a:r>
              <a:rPr lang="zh-CN" altLang="zh-CN" sz="2400" dirty="0" smtClean="0"/>
              <a:t>运行维护阶段：周期性的安全测评和安全认可。</a:t>
            </a:r>
          </a:p>
          <a:p>
            <a:r>
              <a:rPr lang="zh-CN" altLang="zh-CN" sz="2400" dirty="0" smtClean="0"/>
              <a:t>废弃阶段：废弃处理对资产的影响、对信息</a:t>
            </a:r>
            <a:r>
              <a:rPr lang="en-US" altLang="zh-CN" sz="2400" dirty="0" smtClean="0"/>
              <a:t>/</a:t>
            </a:r>
            <a:r>
              <a:rPr lang="zh-CN" altLang="zh-CN" sz="2400" dirty="0" smtClean="0"/>
              <a:t>硬件</a:t>
            </a:r>
            <a:r>
              <a:rPr lang="en-US" altLang="zh-CN" sz="2400" dirty="0" smtClean="0"/>
              <a:t>/</a:t>
            </a:r>
            <a:r>
              <a:rPr lang="zh-CN" altLang="zh-CN" sz="2400" dirty="0" smtClean="0"/>
              <a:t>软件的废弃处置方面威胁、对访问控制方面的弱点进行综合风险评估。</a:t>
            </a:r>
            <a:endParaRPr lang="zh-CN" altLang="en-US" sz="24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40</a:t>
            </a:fld>
            <a:endParaRPr lang="en-US" altLang="zh-C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2.3.5 </a:t>
            </a:r>
            <a:r>
              <a:rPr lang="zh-CN" altLang="zh-CN" sz="3600" dirty="0" smtClean="0"/>
              <a:t>信息安全原则</a:t>
            </a:r>
            <a:endParaRPr lang="zh-CN" altLang="en-US" sz="3600" dirty="0"/>
          </a:p>
        </p:txBody>
      </p:sp>
      <p:sp>
        <p:nvSpPr>
          <p:cNvPr id="3" name="内容占位符 2"/>
          <p:cNvSpPr>
            <a:spLocks noGrp="1"/>
          </p:cNvSpPr>
          <p:nvPr>
            <p:ph idx="1"/>
          </p:nvPr>
        </p:nvSpPr>
        <p:spPr/>
        <p:txBody>
          <a:bodyPr/>
          <a:lstStyle/>
          <a:p>
            <a:pPr>
              <a:spcBef>
                <a:spcPts val="1200"/>
              </a:spcBef>
            </a:pPr>
            <a:r>
              <a:rPr lang="zh-CN" altLang="zh-CN" sz="2400" dirty="0" smtClean="0"/>
              <a:t>安全是相对的，同时也是动态的，没有绝对的安全</a:t>
            </a:r>
            <a:r>
              <a:rPr lang="zh-CN" altLang="en-US" sz="2400" dirty="0" smtClean="0"/>
              <a:t>！</a:t>
            </a:r>
            <a:endParaRPr lang="en-US" altLang="zh-CN" sz="2400" dirty="0" smtClean="0"/>
          </a:p>
          <a:p>
            <a:pPr>
              <a:spcBef>
                <a:spcPts val="1200"/>
              </a:spcBef>
            </a:pPr>
            <a:r>
              <a:rPr lang="zh-CN" altLang="zh-CN" sz="2400" dirty="0" smtClean="0"/>
              <a:t>安全是一个系统工程</a:t>
            </a:r>
            <a:r>
              <a:rPr lang="zh-CN" altLang="en-US" sz="2400" dirty="0" smtClean="0"/>
              <a:t>！</a:t>
            </a:r>
            <a:endParaRPr lang="en-US" altLang="zh-CN" sz="2400" dirty="0" smtClean="0"/>
          </a:p>
          <a:p>
            <a:pPr>
              <a:spcBef>
                <a:spcPts val="1200"/>
              </a:spcBef>
            </a:pPr>
            <a:endParaRPr lang="en-US" altLang="zh-CN" sz="2400" dirty="0" smtClean="0"/>
          </a:p>
          <a:p>
            <a:pPr>
              <a:spcBef>
                <a:spcPts val="1200"/>
              </a:spcBef>
            </a:pPr>
            <a:r>
              <a:rPr lang="zh-CN" altLang="en-US" sz="2400" dirty="0" smtClean="0"/>
              <a:t>信息安全技术原则：</a:t>
            </a:r>
            <a:endParaRPr lang="en-US" altLang="zh-CN" sz="2400" dirty="0" smtClean="0"/>
          </a:p>
          <a:p>
            <a:pPr lvl="1">
              <a:spcBef>
                <a:spcPts val="1200"/>
              </a:spcBef>
            </a:pPr>
            <a:r>
              <a:rPr lang="zh-CN" altLang="zh-CN" sz="2400" dirty="0" smtClean="0"/>
              <a:t>最小化原则</a:t>
            </a:r>
            <a:endParaRPr lang="en-US" altLang="zh-CN" sz="2400" dirty="0" smtClean="0"/>
          </a:p>
          <a:p>
            <a:pPr lvl="1">
              <a:spcBef>
                <a:spcPts val="1200"/>
              </a:spcBef>
            </a:pPr>
            <a:r>
              <a:rPr lang="zh-CN" altLang="zh-CN" sz="2400" dirty="0" smtClean="0"/>
              <a:t>分权制衡原则</a:t>
            </a:r>
            <a:endParaRPr lang="en-US" altLang="zh-CN" sz="2400" dirty="0" smtClean="0"/>
          </a:p>
          <a:p>
            <a:pPr lvl="1">
              <a:spcBef>
                <a:spcPts val="1200"/>
              </a:spcBef>
            </a:pPr>
            <a:r>
              <a:rPr lang="zh-CN" altLang="zh-CN" sz="2400" dirty="0" smtClean="0"/>
              <a:t>安全隔离原则</a:t>
            </a:r>
            <a:endParaRPr lang="zh-CN" altLang="en-US" sz="20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41</a:t>
            </a:fld>
            <a:endParaRPr lang="en-US" altLang="zh-CN"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  Png图标"/>
          <p:cNvPicPr>
            <a:picLocks noChangeAspect="1" noChangeArrowheads="1"/>
          </p:cNvPicPr>
          <p:nvPr/>
        </p:nvPicPr>
        <p:blipFill>
          <a:blip r:embed="rId2" cstate="print"/>
          <a:srcRect/>
          <a:stretch>
            <a:fillRect/>
          </a:stretch>
        </p:blipFill>
        <p:spPr bwMode="auto">
          <a:xfrm>
            <a:off x="7235825" y="3933825"/>
            <a:ext cx="1266825" cy="1266825"/>
          </a:xfrm>
          <a:prstGeom prst="rect">
            <a:avLst/>
          </a:prstGeom>
          <a:noFill/>
        </p:spPr>
      </p:pic>
      <p:sp>
        <p:nvSpPr>
          <p:cNvPr id="8195" name="Rectangle 3"/>
          <p:cNvSpPr>
            <a:spLocks noGrp="1" noChangeArrowheads="1"/>
          </p:cNvSpPr>
          <p:nvPr>
            <p:ph type="title"/>
          </p:nvPr>
        </p:nvSpPr>
        <p:spPr/>
        <p:txBody>
          <a:bodyPr/>
          <a:lstStyle/>
          <a:p>
            <a:r>
              <a:rPr lang="zh-CN" altLang="en-US"/>
              <a:t>小  结</a:t>
            </a:r>
          </a:p>
        </p:txBody>
      </p:sp>
      <p:sp>
        <p:nvSpPr>
          <p:cNvPr id="8196" name="Rectangle 4"/>
          <p:cNvSpPr>
            <a:spLocks noGrp="1" noChangeArrowheads="1"/>
          </p:cNvSpPr>
          <p:nvPr>
            <p:ph type="body" idx="1"/>
          </p:nvPr>
        </p:nvSpPr>
        <p:spPr/>
        <p:txBody>
          <a:bodyPr/>
          <a:lstStyle/>
          <a:p>
            <a:pPr marL="1588" indent="712788">
              <a:lnSpc>
                <a:spcPts val="3200"/>
              </a:lnSpc>
              <a:buNone/>
            </a:pPr>
            <a:r>
              <a:rPr lang="zh-CN" altLang="en-US" sz="2400" b="0" dirty="0" smtClean="0"/>
              <a:t>本章从信息安全范畴、衡量信息安全的属性出发，介绍了信息安全保障体系，信息安全保障包括人、政策和技术工程方法，使用各类安全机制实现安全服务，满足安全功能需求。信息安全防御体系构建应该是动态和可适应的，以策略为核心，实施评估、保护、监测、响应和恢复等环节的闭环管理。最后介绍了等级保护、风险评估和安全测评的内容与方法，以及它们之间的关系。本章从整体上概括了信息系统安全保障体系和实施的工程方法。 </a:t>
            </a:r>
            <a:endParaRPr lang="zh-CN" altLang="en-US" sz="2400" b="0" dirty="0"/>
          </a:p>
        </p:txBody>
      </p:sp>
      <p:sp>
        <p:nvSpPr>
          <p:cNvPr id="8197" name="Freeform 5"/>
          <p:cNvSpPr>
            <a:spLocks/>
          </p:cNvSpPr>
          <p:nvPr/>
        </p:nvSpPr>
        <p:spPr bwMode="auto">
          <a:xfrm>
            <a:off x="1692275" y="5157788"/>
            <a:ext cx="5711825" cy="887412"/>
          </a:xfrm>
          <a:custGeom>
            <a:avLst/>
            <a:gdLst/>
            <a:ahLst/>
            <a:cxnLst>
              <a:cxn ang="0">
                <a:pos x="0" y="317"/>
              </a:cxn>
              <a:cxn ang="0">
                <a:pos x="1224" y="90"/>
              </a:cxn>
              <a:cxn ang="0">
                <a:pos x="1406" y="544"/>
              </a:cxn>
              <a:cxn ang="0">
                <a:pos x="2721" y="181"/>
              </a:cxn>
              <a:cxn ang="0">
                <a:pos x="3220" y="181"/>
              </a:cxn>
              <a:cxn ang="0">
                <a:pos x="3538" y="45"/>
              </a:cxn>
              <a:cxn ang="0">
                <a:pos x="3583" y="0"/>
              </a:cxn>
            </a:cxnLst>
            <a:rect l="0" t="0" r="r" b="b"/>
            <a:pathLst>
              <a:path w="3598" h="559">
                <a:moveTo>
                  <a:pt x="0" y="317"/>
                </a:moveTo>
                <a:cubicBezTo>
                  <a:pt x="495" y="184"/>
                  <a:pt x="990" y="52"/>
                  <a:pt x="1224" y="90"/>
                </a:cubicBezTo>
                <a:cubicBezTo>
                  <a:pt x="1458" y="128"/>
                  <a:pt x="1156" y="529"/>
                  <a:pt x="1406" y="544"/>
                </a:cubicBezTo>
                <a:cubicBezTo>
                  <a:pt x="1656" y="559"/>
                  <a:pt x="2419" y="241"/>
                  <a:pt x="2721" y="181"/>
                </a:cubicBezTo>
                <a:cubicBezTo>
                  <a:pt x="3023" y="121"/>
                  <a:pt x="3084" y="204"/>
                  <a:pt x="3220" y="181"/>
                </a:cubicBezTo>
                <a:cubicBezTo>
                  <a:pt x="3356" y="158"/>
                  <a:pt x="3478" y="75"/>
                  <a:pt x="3538" y="45"/>
                </a:cubicBezTo>
                <a:cubicBezTo>
                  <a:pt x="3598" y="15"/>
                  <a:pt x="3590" y="7"/>
                  <a:pt x="3583" y="0"/>
                </a:cubicBezTo>
              </a:path>
            </a:pathLst>
          </a:custGeom>
          <a:noFill/>
          <a:ln w="57150" cmpd="sng">
            <a:solidFill>
              <a:schemeClr val="accent2"/>
            </a:solidFill>
            <a:round/>
            <a:headEnd/>
            <a:tailEnd/>
          </a:ln>
          <a:effectLst/>
        </p:spPr>
        <p:txBody>
          <a:bodyPr/>
          <a:lstStyle/>
          <a:p>
            <a:endParaRPr lang="zh-CN" altLang="en-US"/>
          </a:p>
        </p:txBody>
      </p:sp>
      <p:sp>
        <p:nvSpPr>
          <p:cNvPr id="8" name="灯片编号占位符 7"/>
          <p:cNvSpPr>
            <a:spLocks noGrp="1"/>
          </p:cNvSpPr>
          <p:nvPr>
            <p:ph type="sldNum" sz="quarter" idx="12"/>
          </p:nvPr>
        </p:nvSpPr>
        <p:spPr/>
        <p:txBody>
          <a:bodyPr/>
          <a:lstStyle/>
          <a:p>
            <a:fld id="{E53C6552-0054-45D8-9119-54D6BABDB275}" type="slidenum">
              <a:rPr lang="en-US" altLang="zh-CN" smtClean="0"/>
              <a:pPr/>
              <a:t>42</a:t>
            </a:fld>
            <a:endParaRPr lang="en-US" altLang="zh-C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1763713" y="1773238"/>
            <a:ext cx="2233612" cy="2255837"/>
          </a:xfrm>
          <a:prstGeom prst="rect">
            <a:avLst/>
          </a:prstGeom>
          <a:noFill/>
          <a:ln w="9525">
            <a:noFill/>
            <a:miter lim="800000"/>
            <a:headEnd/>
            <a:tailEnd/>
          </a:ln>
          <a:effectLst/>
        </p:spPr>
        <p:txBody>
          <a:bodyPr>
            <a:spAutoFit/>
          </a:bodyPr>
          <a:lstStyle/>
          <a:p>
            <a:r>
              <a:rPr lang="en-US" altLang="zh-CN" sz="14200">
                <a:latin typeface="Comic Sans MS" pitchFamily="66" charset="0"/>
              </a:rPr>
              <a:t>Q</a:t>
            </a:r>
          </a:p>
        </p:txBody>
      </p:sp>
      <p:sp>
        <p:nvSpPr>
          <p:cNvPr id="161795" name="Rectangle 3"/>
          <p:cNvSpPr>
            <a:spLocks noChangeArrowheads="1"/>
          </p:cNvSpPr>
          <p:nvPr/>
        </p:nvSpPr>
        <p:spPr bwMode="auto">
          <a:xfrm>
            <a:off x="2916238" y="2636838"/>
            <a:ext cx="1363662" cy="2255837"/>
          </a:xfrm>
          <a:prstGeom prst="rect">
            <a:avLst/>
          </a:prstGeom>
          <a:noFill/>
          <a:ln w="9525">
            <a:noFill/>
            <a:miter lim="800000"/>
            <a:headEnd/>
            <a:tailEnd/>
          </a:ln>
          <a:effectLst/>
        </p:spPr>
        <p:txBody>
          <a:bodyPr wrap="none">
            <a:spAutoFit/>
          </a:bodyPr>
          <a:lstStyle/>
          <a:p>
            <a:r>
              <a:rPr lang="en-US" altLang="zh-CN" sz="14200">
                <a:latin typeface="Comic Sans MS" pitchFamily="66" charset="0"/>
              </a:rPr>
              <a:t>&amp;</a:t>
            </a:r>
          </a:p>
        </p:txBody>
      </p:sp>
      <p:sp>
        <p:nvSpPr>
          <p:cNvPr id="161796" name="Rectangle 4"/>
          <p:cNvSpPr>
            <a:spLocks noChangeArrowheads="1"/>
          </p:cNvSpPr>
          <p:nvPr/>
        </p:nvSpPr>
        <p:spPr bwMode="auto">
          <a:xfrm>
            <a:off x="3492500" y="3500438"/>
            <a:ext cx="1503363" cy="2255837"/>
          </a:xfrm>
          <a:prstGeom prst="rect">
            <a:avLst/>
          </a:prstGeom>
          <a:noFill/>
          <a:ln w="9525">
            <a:noFill/>
            <a:miter lim="800000"/>
            <a:headEnd/>
            <a:tailEnd/>
          </a:ln>
          <a:effectLst/>
        </p:spPr>
        <p:txBody>
          <a:bodyPr wrap="none">
            <a:spAutoFit/>
          </a:bodyPr>
          <a:lstStyle/>
          <a:p>
            <a:r>
              <a:rPr lang="en-US" altLang="zh-CN" sz="14200">
                <a:latin typeface="Comic Sans MS" pitchFamily="66" charset="0"/>
              </a:rPr>
              <a:t>A</a:t>
            </a:r>
          </a:p>
        </p:txBody>
      </p:sp>
      <p:sp>
        <p:nvSpPr>
          <p:cNvPr id="7" name="灯片编号占位符 6"/>
          <p:cNvSpPr>
            <a:spLocks noGrp="1"/>
          </p:cNvSpPr>
          <p:nvPr>
            <p:ph type="sldNum" sz="quarter" idx="12"/>
          </p:nvPr>
        </p:nvSpPr>
        <p:spPr/>
        <p:txBody>
          <a:bodyPr/>
          <a:lstStyle/>
          <a:p>
            <a:fld id="{132515B1-BC62-4A7C-9ACD-7EF7A2E1F041}" type="slidenum">
              <a:rPr lang="en-US" altLang="zh-CN" smtClean="0"/>
              <a:pPr/>
              <a:t>43</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 calcmode="lin" valueType="num">
                                      <p:cBhvr>
                                        <p:cTn id="7" dur="1000" fill="hold"/>
                                        <p:tgtEl>
                                          <p:spTgt spid="161794"/>
                                        </p:tgtEl>
                                        <p:attrNameLst>
                                          <p:attrName>ppt_w</p:attrName>
                                        </p:attrNameLst>
                                      </p:cBhvr>
                                      <p:tavLst>
                                        <p:tav tm="0">
                                          <p:val>
                                            <p:fltVal val="0"/>
                                          </p:val>
                                        </p:tav>
                                        <p:tav tm="100000">
                                          <p:val>
                                            <p:strVal val="#ppt_w"/>
                                          </p:val>
                                        </p:tav>
                                      </p:tavLst>
                                    </p:anim>
                                    <p:anim calcmode="lin" valueType="num">
                                      <p:cBhvr>
                                        <p:cTn id="8" dur="1000" fill="hold"/>
                                        <p:tgtEl>
                                          <p:spTgt spid="161794"/>
                                        </p:tgtEl>
                                        <p:attrNameLst>
                                          <p:attrName>ppt_h</p:attrName>
                                        </p:attrNameLst>
                                      </p:cBhvr>
                                      <p:tavLst>
                                        <p:tav tm="0">
                                          <p:val>
                                            <p:fltVal val="0"/>
                                          </p:val>
                                        </p:tav>
                                        <p:tav tm="100000">
                                          <p:val>
                                            <p:strVal val="#ppt_h"/>
                                          </p:val>
                                        </p:tav>
                                      </p:tavLst>
                                    </p:anim>
                                    <p:anim calcmode="lin" valueType="num">
                                      <p:cBhvr>
                                        <p:cTn id="9" dur="1000" fill="hold"/>
                                        <p:tgtEl>
                                          <p:spTgt spid="16179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179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61795"/>
                                        </p:tgtEl>
                                        <p:attrNameLst>
                                          <p:attrName>style.visibility</p:attrName>
                                        </p:attrNameLst>
                                      </p:cBhvr>
                                      <p:to>
                                        <p:strVal val="visible"/>
                                      </p:to>
                                    </p:set>
                                    <p:anim calcmode="lin" valueType="num">
                                      <p:cBhvr>
                                        <p:cTn id="13" dur="1000" fill="hold"/>
                                        <p:tgtEl>
                                          <p:spTgt spid="161795"/>
                                        </p:tgtEl>
                                        <p:attrNameLst>
                                          <p:attrName>ppt_w</p:attrName>
                                        </p:attrNameLst>
                                      </p:cBhvr>
                                      <p:tavLst>
                                        <p:tav tm="0">
                                          <p:val>
                                            <p:fltVal val="0"/>
                                          </p:val>
                                        </p:tav>
                                        <p:tav tm="100000">
                                          <p:val>
                                            <p:strVal val="#ppt_w"/>
                                          </p:val>
                                        </p:tav>
                                      </p:tavLst>
                                    </p:anim>
                                    <p:anim calcmode="lin" valueType="num">
                                      <p:cBhvr>
                                        <p:cTn id="14" dur="1000" fill="hold"/>
                                        <p:tgtEl>
                                          <p:spTgt spid="161795"/>
                                        </p:tgtEl>
                                        <p:attrNameLst>
                                          <p:attrName>ppt_h</p:attrName>
                                        </p:attrNameLst>
                                      </p:cBhvr>
                                      <p:tavLst>
                                        <p:tav tm="0">
                                          <p:val>
                                            <p:fltVal val="0"/>
                                          </p:val>
                                        </p:tav>
                                        <p:tav tm="100000">
                                          <p:val>
                                            <p:strVal val="#ppt_h"/>
                                          </p:val>
                                        </p:tav>
                                      </p:tavLst>
                                    </p:anim>
                                    <p:anim calcmode="lin" valueType="num">
                                      <p:cBhvr>
                                        <p:cTn id="15" dur="1000" fill="hold"/>
                                        <p:tgtEl>
                                          <p:spTgt spid="16179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179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61796"/>
                                        </p:tgtEl>
                                        <p:attrNameLst>
                                          <p:attrName>style.visibility</p:attrName>
                                        </p:attrNameLst>
                                      </p:cBhvr>
                                      <p:to>
                                        <p:strVal val="visible"/>
                                      </p:to>
                                    </p:set>
                                    <p:anim calcmode="lin" valueType="num">
                                      <p:cBhvr>
                                        <p:cTn id="19" dur="1000" fill="hold"/>
                                        <p:tgtEl>
                                          <p:spTgt spid="161796"/>
                                        </p:tgtEl>
                                        <p:attrNameLst>
                                          <p:attrName>ppt_w</p:attrName>
                                        </p:attrNameLst>
                                      </p:cBhvr>
                                      <p:tavLst>
                                        <p:tav tm="0">
                                          <p:val>
                                            <p:fltVal val="0"/>
                                          </p:val>
                                        </p:tav>
                                        <p:tav tm="100000">
                                          <p:val>
                                            <p:strVal val="#ppt_w"/>
                                          </p:val>
                                        </p:tav>
                                      </p:tavLst>
                                    </p:anim>
                                    <p:anim calcmode="lin" valueType="num">
                                      <p:cBhvr>
                                        <p:cTn id="20" dur="1000" fill="hold"/>
                                        <p:tgtEl>
                                          <p:spTgt spid="161796"/>
                                        </p:tgtEl>
                                        <p:attrNameLst>
                                          <p:attrName>ppt_h</p:attrName>
                                        </p:attrNameLst>
                                      </p:cBhvr>
                                      <p:tavLst>
                                        <p:tav tm="0">
                                          <p:val>
                                            <p:fltVal val="0"/>
                                          </p:val>
                                        </p:tav>
                                        <p:tav tm="100000">
                                          <p:val>
                                            <p:strVal val="#ppt_h"/>
                                          </p:val>
                                        </p:tav>
                                      </p:tavLst>
                                    </p:anim>
                                    <p:anim calcmode="lin" valueType="num">
                                      <p:cBhvr>
                                        <p:cTn id="21" dur="1000" fill="hold"/>
                                        <p:tgtEl>
                                          <p:spTgt spid="16179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6179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P spid="161795" grpId="0"/>
      <p:bldP spid="16179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p:txBody>
          <a:bodyPr/>
          <a:lstStyle/>
          <a:p>
            <a:r>
              <a:rPr lang="zh-CN" altLang="en-US" b="1"/>
              <a:t>作业与思考</a:t>
            </a:r>
          </a:p>
        </p:txBody>
      </p:sp>
      <p:sp>
        <p:nvSpPr>
          <p:cNvPr id="334851" name="Rectangle 3"/>
          <p:cNvSpPr>
            <a:spLocks noGrp="1" noChangeArrowheads="1"/>
          </p:cNvSpPr>
          <p:nvPr>
            <p:ph type="body" idx="1"/>
          </p:nvPr>
        </p:nvSpPr>
        <p:spPr>
          <a:xfrm>
            <a:off x="457200" y="1412776"/>
            <a:ext cx="8229600" cy="4525963"/>
          </a:xfrm>
        </p:spPr>
        <p:txBody>
          <a:bodyPr/>
          <a:lstStyle/>
          <a:p>
            <a:pPr marL="514350" indent="-514350">
              <a:buFont typeface="+mj-lt"/>
              <a:buAutoNum type="arabicPeriod"/>
            </a:pPr>
            <a:r>
              <a:rPr lang="zh-CN" altLang="en-US" dirty="0" smtClean="0">
                <a:solidFill>
                  <a:schemeClr val="accent2"/>
                </a:solidFill>
                <a:latin typeface="华文行楷" pitchFamily="2" charset="-122"/>
                <a:ea typeface="华文行楷" pitchFamily="2" charset="-122"/>
              </a:rPr>
              <a:t>主要安全属性有哪些？它们含义是什么？</a:t>
            </a:r>
            <a:endParaRPr lang="en-US" altLang="zh-CN" dirty="0" smtClean="0">
              <a:solidFill>
                <a:schemeClr val="accent2"/>
              </a:solidFill>
              <a:latin typeface="华文行楷" pitchFamily="2" charset="-122"/>
              <a:ea typeface="华文行楷" pitchFamily="2" charset="-122"/>
            </a:endParaRPr>
          </a:p>
          <a:p>
            <a:pPr marL="514350" indent="-514350">
              <a:buFont typeface="+mj-lt"/>
              <a:buAutoNum type="arabicPeriod"/>
            </a:pPr>
            <a:r>
              <a:rPr lang="zh-CN" altLang="zh-CN" dirty="0" smtClean="0">
                <a:solidFill>
                  <a:schemeClr val="accent2"/>
                </a:solidFill>
                <a:latin typeface="华文行楷" pitchFamily="2" charset="-122"/>
                <a:ea typeface="华文行楷" pitchFamily="2" charset="-122"/>
              </a:rPr>
              <a:t>信息防御模型包括哪些主要环节？各个环节的功能是什么？</a:t>
            </a:r>
            <a:endParaRPr lang="en-US" altLang="zh-CN" dirty="0" smtClean="0">
              <a:solidFill>
                <a:schemeClr val="accent2"/>
              </a:solidFill>
              <a:latin typeface="华文行楷" pitchFamily="2" charset="-122"/>
              <a:ea typeface="华文行楷" pitchFamily="2" charset="-122"/>
            </a:endParaRPr>
          </a:p>
          <a:p>
            <a:pPr marL="514350" indent="-514350">
              <a:buFont typeface="+mj-lt"/>
              <a:buAutoNum type="arabicPeriod"/>
            </a:pPr>
            <a:r>
              <a:rPr lang="zh-CN" altLang="zh-CN" dirty="0" smtClean="0">
                <a:solidFill>
                  <a:schemeClr val="accent2"/>
                </a:solidFill>
                <a:latin typeface="华文行楷" pitchFamily="2" charset="-122"/>
                <a:ea typeface="华文行楷" pitchFamily="2" charset="-122"/>
              </a:rPr>
              <a:t>什么是风险评估？风险评估的主要内容是什么？</a:t>
            </a:r>
            <a:endParaRPr lang="en-US" altLang="zh-CN" dirty="0" smtClean="0">
              <a:solidFill>
                <a:schemeClr val="accent2"/>
              </a:solidFill>
              <a:latin typeface="华文行楷" pitchFamily="2" charset="-122"/>
              <a:ea typeface="华文行楷" pitchFamily="2" charset="-122"/>
            </a:endParaRPr>
          </a:p>
          <a:p>
            <a:pPr marL="514350" indent="-514350">
              <a:buFont typeface="+mj-lt"/>
              <a:buAutoNum type="arabicPeriod"/>
            </a:pPr>
            <a:r>
              <a:rPr lang="en-US" altLang="zh-CN" dirty="0" smtClean="0">
                <a:solidFill>
                  <a:schemeClr val="accent2"/>
                </a:solidFill>
                <a:latin typeface="华文行楷" pitchFamily="2" charset="-122"/>
                <a:ea typeface="华文行楷" pitchFamily="2" charset="-122"/>
              </a:rPr>
              <a:t> </a:t>
            </a:r>
            <a:r>
              <a:rPr lang="zh-CN" altLang="zh-CN" dirty="0" smtClean="0">
                <a:solidFill>
                  <a:schemeClr val="accent2"/>
                </a:solidFill>
                <a:latin typeface="华文行楷" pitchFamily="2" charset="-122"/>
                <a:ea typeface="华文行楷" pitchFamily="2" charset="-122"/>
              </a:rPr>
              <a:t>什么是等级保护？我国发布《计算机信息系统安全保护等级划分准则》将信息系统安全保护能力分为哪几个等级？各个等级是如何定义的？</a:t>
            </a:r>
            <a:endParaRPr lang="zh-CN" altLang="zh-CN" dirty="0">
              <a:solidFill>
                <a:schemeClr val="accent2"/>
              </a:solidFill>
              <a:latin typeface="华文行楷" pitchFamily="2" charset="-122"/>
              <a:ea typeface="华文行楷" pitchFamily="2" charset="-122"/>
            </a:endParaRPr>
          </a:p>
          <a:p>
            <a:pPr marL="514350" indent="-514350">
              <a:buFont typeface="+mj-lt"/>
              <a:buAutoNum type="arabicPeriod"/>
            </a:pPr>
            <a:endParaRPr lang="zh-CN" altLang="en-US" dirty="0">
              <a:solidFill>
                <a:schemeClr val="accent2"/>
              </a:solidFill>
              <a:latin typeface="华文行楷" pitchFamily="2" charset="-122"/>
              <a:ea typeface="华文行楷" pitchFamily="2" charset="-122"/>
            </a:endParaRPr>
          </a:p>
        </p:txBody>
      </p:sp>
      <p:sp>
        <p:nvSpPr>
          <p:cNvPr id="6" name="灯片编号占位符 5"/>
          <p:cNvSpPr>
            <a:spLocks noGrp="1"/>
          </p:cNvSpPr>
          <p:nvPr>
            <p:ph type="sldNum" sz="quarter" idx="12"/>
          </p:nvPr>
        </p:nvSpPr>
        <p:spPr/>
        <p:txBody>
          <a:bodyPr/>
          <a:lstStyle/>
          <a:p>
            <a:fld id="{E53C6552-0054-45D8-9119-54D6BABDB275}" type="slidenum">
              <a:rPr lang="en-US" altLang="zh-CN" smtClean="0"/>
              <a:pPr/>
              <a:t>44</a:t>
            </a:fld>
            <a:endParaRPr lang="en-US" altLang="zh-C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z="3600" dirty="0" smtClean="0"/>
              <a:t>2.1.1 </a:t>
            </a:r>
            <a:r>
              <a:rPr lang="zh-CN" altLang="zh-CN" sz="3600" dirty="0" smtClean="0"/>
              <a:t>信息安全范畴</a:t>
            </a:r>
            <a:endParaRPr lang="zh-CN" altLang="en-US" sz="3600" dirty="0"/>
          </a:p>
        </p:txBody>
      </p:sp>
      <p:sp>
        <p:nvSpPr>
          <p:cNvPr id="6" name="内容占位符 5"/>
          <p:cNvSpPr>
            <a:spLocks noGrp="1"/>
          </p:cNvSpPr>
          <p:nvPr>
            <p:ph idx="1"/>
          </p:nvPr>
        </p:nvSpPr>
        <p:spPr>
          <a:xfrm>
            <a:off x="467544" y="1628800"/>
            <a:ext cx="2314600" cy="676671"/>
          </a:xfrm>
        </p:spPr>
        <p:style>
          <a:lnRef idx="0">
            <a:schemeClr val="accent2"/>
          </a:lnRef>
          <a:fillRef idx="3">
            <a:schemeClr val="accent2"/>
          </a:fillRef>
          <a:effectRef idx="3">
            <a:schemeClr val="accent2"/>
          </a:effectRef>
          <a:fontRef idx="minor">
            <a:schemeClr val="lt1"/>
          </a:fontRef>
        </p:style>
        <p:txBody>
          <a:bodyPr anchor="ctr" anchorCtr="1"/>
          <a:lstStyle/>
          <a:p>
            <a:pPr algn="ctr">
              <a:spcBef>
                <a:spcPts val="0"/>
              </a:spcBef>
              <a:buNone/>
            </a:pPr>
            <a:r>
              <a:rPr lang="zh-CN" altLang="en-US" sz="2400" dirty="0" smtClean="0">
                <a:effectLst>
                  <a:outerShdw blurRad="38100" dist="38100" dir="2700000" algn="tl">
                    <a:srgbClr val="000000">
                      <a:alpha val="43137"/>
                    </a:srgbClr>
                  </a:outerShdw>
                </a:effectLst>
              </a:rPr>
              <a:t>信息自身</a:t>
            </a:r>
            <a:endParaRPr lang="en-US" altLang="zh-CN" sz="2400" dirty="0" smtClean="0">
              <a:effectLst>
                <a:outerShdw blurRad="38100" dist="38100" dir="2700000" algn="tl">
                  <a:srgbClr val="000000">
                    <a:alpha val="43137"/>
                  </a:srgbClr>
                </a:outerShdw>
              </a:effectLst>
            </a:endParaRPr>
          </a:p>
        </p:txBody>
      </p:sp>
      <p:sp>
        <p:nvSpPr>
          <p:cNvPr id="4" name="灯片编号占位符 3"/>
          <p:cNvSpPr>
            <a:spLocks noGrp="1"/>
          </p:cNvSpPr>
          <p:nvPr>
            <p:ph type="sldNum" sz="quarter" idx="12"/>
          </p:nvPr>
        </p:nvSpPr>
        <p:spPr/>
        <p:txBody>
          <a:bodyPr/>
          <a:lstStyle/>
          <a:p>
            <a:fld id="{BC1362F7-1EE5-4511-B762-4135CC8E35B1}" type="slidenum">
              <a:rPr lang="en-US" altLang="zh-CN" smtClean="0"/>
              <a:pPr/>
              <a:t>5</a:t>
            </a:fld>
            <a:endParaRPr lang="en-US" altLang="zh-CN"/>
          </a:p>
        </p:txBody>
      </p:sp>
      <p:sp>
        <p:nvSpPr>
          <p:cNvPr id="8" name="矩形 7"/>
          <p:cNvSpPr/>
          <p:nvPr/>
        </p:nvSpPr>
        <p:spPr>
          <a:xfrm>
            <a:off x="2915816" y="1743199"/>
            <a:ext cx="6032421" cy="461665"/>
          </a:xfrm>
          <a:prstGeom prst="rect">
            <a:avLst/>
          </a:prstGeom>
        </p:spPr>
        <p:txBody>
          <a:bodyPr wrap="none">
            <a:spAutoFit/>
          </a:bodyPr>
          <a:lstStyle/>
          <a:p>
            <a:r>
              <a:rPr lang="zh-CN" altLang="zh-CN" sz="2400" dirty="0" smtClean="0">
                <a:solidFill>
                  <a:schemeClr val="accent2">
                    <a:lumMod val="50000"/>
                  </a:schemeClr>
                </a:solidFill>
                <a:latin typeface="黑体" pitchFamily="49" charset="-122"/>
                <a:ea typeface="黑体" pitchFamily="49" charset="-122"/>
              </a:rPr>
              <a:t>文本、图形、图像、音频、视频、动画等。</a:t>
            </a:r>
            <a:endParaRPr lang="zh-CN" altLang="en-US" sz="2400" dirty="0">
              <a:solidFill>
                <a:schemeClr val="accent2">
                  <a:lumMod val="50000"/>
                </a:schemeClr>
              </a:solidFill>
              <a:latin typeface="黑体" pitchFamily="49" charset="-122"/>
              <a:ea typeface="黑体" pitchFamily="49" charset="-122"/>
            </a:endParaRPr>
          </a:p>
        </p:txBody>
      </p:sp>
      <p:sp>
        <p:nvSpPr>
          <p:cNvPr id="10" name="内容占位符 5"/>
          <p:cNvSpPr txBox="1">
            <a:spLocks/>
          </p:cNvSpPr>
          <p:nvPr/>
        </p:nvSpPr>
        <p:spPr bwMode="auto">
          <a:xfrm>
            <a:off x="457200" y="2752329"/>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zh-CN" sz="2400" b="1" kern="0" dirty="0" smtClean="0">
                <a:solidFill>
                  <a:schemeClr val="bg1"/>
                </a:solidFill>
                <a:latin typeface="+mj-ea"/>
              </a:rPr>
              <a:t>信息载体</a:t>
            </a:r>
            <a:endPar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11" name="内容占位符 5"/>
          <p:cNvSpPr txBox="1">
            <a:spLocks/>
          </p:cNvSpPr>
          <p:nvPr/>
        </p:nvSpPr>
        <p:spPr bwMode="auto">
          <a:xfrm>
            <a:off x="457200" y="3861048"/>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en-US" sz="2400" b="1" kern="0" dirty="0" smtClean="0">
                <a:effectLst>
                  <a:outerShdw blurRad="38100" dist="38100" dir="2700000" algn="tl">
                    <a:srgbClr val="000000">
                      <a:alpha val="43137"/>
                    </a:srgbClr>
                  </a:outerShdw>
                </a:effectLst>
              </a:rPr>
              <a:t>信息环境</a:t>
            </a:r>
            <a:endParaRPr kumimoji="0" lang="en-US" altLang="zh-CN" sz="2400" b="1" i="0" u="none" strike="noStrike" kern="0" cap="none" spc="0" normalizeH="0" baseline="0" noProof="0" dirty="0" smtClean="0">
              <a:ln>
                <a:noFill/>
              </a:ln>
              <a:solidFill>
                <a:schemeClr val="lt1"/>
              </a:solidFill>
              <a:effectLst>
                <a:outerShdw blurRad="38100" dist="38100" dir="2700000" algn="tl">
                  <a:srgbClr val="000000">
                    <a:alpha val="43137"/>
                  </a:srgbClr>
                </a:outerShdw>
              </a:effectLst>
              <a:uLnTx/>
              <a:uFillTx/>
              <a:latin typeface="+mn-lt"/>
              <a:ea typeface="+mn-ea"/>
              <a:cs typeface="+mn-cs"/>
            </a:endParaRPr>
          </a:p>
        </p:txBody>
      </p:sp>
      <p:sp>
        <p:nvSpPr>
          <p:cNvPr id="13" name="内容占位符 5"/>
          <p:cNvSpPr txBox="1">
            <a:spLocks/>
          </p:cNvSpPr>
          <p:nvPr/>
        </p:nvSpPr>
        <p:spPr bwMode="auto">
          <a:xfrm>
            <a:off x="457200" y="2752874"/>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zh-CN" sz="2400" b="1" kern="0" dirty="0" smtClean="0">
                <a:solidFill>
                  <a:schemeClr val="accent3">
                    <a:lumMod val="50000"/>
                  </a:schemeClr>
                </a:solidFill>
                <a:latin typeface="+mj-ea"/>
              </a:rPr>
              <a:t>信息载体</a:t>
            </a:r>
            <a:endParaRPr kumimoji="0" lang="en-US" altLang="zh-CN" sz="2400" b="1" i="0" u="none" strike="noStrike" kern="0" cap="none" spc="0" normalizeH="0" baseline="0" noProof="0" dirty="0" smtClean="0">
              <a:ln>
                <a:noFill/>
              </a:ln>
              <a:solidFill>
                <a:schemeClr val="accent3">
                  <a:lumMod val="50000"/>
                </a:schemeClr>
              </a:solidFill>
              <a:effectLst>
                <a:outerShdw blurRad="38100" dist="38100" dir="2700000" algn="tl">
                  <a:srgbClr val="000000">
                    <a:alpha val="43137"/>
                  </a:srgbClr>
                </a:outerShdw>
              </a:effectLst>
              <a:uLnTx/>
              <a:uFillTx/>
              <a:latin typeface="+mn-lt"/>
              <a:ea typeface="+mn-ea"/>
              <a:cs typeface="+mn-cs"/>
            </a:endParaRPr>
          </a:p>
        </p:txBody>
      </p:sp>
      <p:sp>
        <p:nvSpPr>
          <p:cNvPr id="14" name="内容占位符 5"/>
          <p:cNvSpPr txBox="1">
            <a:spLocks/>
          </p:cNvSpPr>
          <p:nvPr/>
        </p:nvSpPr>
        <p:spPr bwMode="auto">
          <a:xfrm>
            <a:off x="457200" y="3861593"/>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en-US" sz="2400" b="1" kern="0" dirty="0" smtClean="0">
                <a:solidFill>
                  <a:schemeClr val="accent3">
                    <a:lumMod val="50000"/>
                  </a:schemeClr>
                </a:solidFill>
                <a:effectLst>
                  <a:outerShdw blurRad="38100" dist="38100" dir="2700000" algn="tl">
                    <a:srgbClr val="000000">
                      <a:alpha val="43137"/>
                    </a:srgbClr>
                  </a:outerShdw>
                </a:effectLst>
              </a:rPr>
              <a:t>信息环境</a:t>
            </a:r>
            <a:endParaRPr kumimoji="0" lang="en-US" altLang="zh-CN" sz="2400" b="1" i="0" u="none" strike="noStrike" kern="0" cap="none" spc="0" normalizeH="0" baseline="0" noProof="0" dirty="0" smtClean="0">
              <a:ln>
                <a:noFill/>
              </a:ln>
              <a:solidFill>
                <a:schemeClr val="accent3">
                  <a:lumMod val="50000"/>
                </a:schemeClr>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z="3600" dirty="0" smtClean="0"/>
              <a:t>2.1.1 </a:t>
            </a:r>
            <a:r>
              <a:rPr lang="zh-CN" altLang="zh-CN" sz="3600" dirty="0" smtClean="0"/>
              <a:t>信息安全范畴</a:t>
            </a:r>
            <a:endParaRPr lang="zh-CN" altLang="en-US" sz="3600" dirty="0"/>
          </a:p>
        </p:txBody>
      </p:sp>
      <p:sp>
        <p:nvSpPr>
          <p:cNvPr id="6" name="内容占位符 5"/>
          <p:cNvSpPr>
            <a:spLocks noGrp="1"/>
          </p:cNvSpPr>
          <p:nvPr>
            <p:ph idx="1"/>
          </p:nvPr>
        </p:nvSpPr>
        <p:spPr>
          <a:xfrm>
            <a:off x="467544" y="1628800"/>
            <a:ext cx="2314600" cy="676671"/>
          </a:xfrm>
        </p:spPr>
        <p:style>
          <a:lnRef idx="0">
            <a:schemeClr val="accent2"/>
          </a:lnRef>
          <a:fillRef idx="3">
            <a:schemeClr val="accent2"/>
          </a:fillRef>
          <a:effectRef idx="3">
            <a:schemeClr val="accent2"/>
          </a:effectRef>
          <a:fontRef idx="minor">
            <a:schemeClr val="lt1"/>
          </a:fontRef>
        </p:style>
        <p:txBody>
          <a:bodyPr anchor="ctr" anchorCtr="1"/>
          <a:lstStyle/>
          <a:p>
            <a:pPr algn="ctr">
              <a:spcBef>
                <a:spcPts val="0"/>
              </a:spcBef>
              <a:buNone/>
            </a:pPr>
            <a:r>
              <a:rPr lang="zh-CN" altLang="en-US" sz="2400" dirty="0" smtClean="0">
                <a:solidFill>
                  <a:schemeClr val="accent3">
                    <a:lumMod val="50000"/>
                  </a:schemeClr>
                </a:solidFill>
                <a:effectLst>
                  <a:outerShdw blurRad="38100" dist="38100" dir="2700000" algn="tl">
                    <a:srgbClr val="000000">
                      <a:alpha val="43137"/>
                    </a:srgbClr>
                  </a:outerShdw>
                </a:effectLst>
              </a:rPr>
              <a:t>信息自身</a:t>
            </a:r>
            <a:endParaRPr lang="en-US" altLang="zh-CN" sz="2400" dirty="0" smtClean="0">
              <a:solidFill>
                <a:schemeClr val="accent3">
                  <a:lumMod val="50000"/>
                </a:schemeClr>
              </a:solidFill>
              <a:effectLst>
                <a:outerShdw blurRad="38100" dist="38100" dir="2700000" algn="tl">
                  <a:srgbClr val="000000">
                    <a:alpha val="43137"/>
                  </a:srgbClr>
                </a:outerShdw>
              </a:effectLst>
            </a:endParaRPr>
          </a:p>
        </p:txBody>
      </p:sp>
      <p:sp>
        <p:nvSpPr>
          <p:cNvPr id="4" name="灯片编号占位符 3"/>
          <p:cNvSpPr>
            <a:spLocks noGrp="1"/>
          </p:cNvSpPr>
          <p:nvPr>
            <p:ph type="sldNum" sz="quarter" idx="12"/>
          </p:nvPr>
        </p:nvSpPr>
        <p:spPr/>
        <p:txBody>
          <a:bodyPr/>
          <a:lstStyle/>
          <a:p>
            <a:fld id="{BC1362F7-1EE5-4511-B762-4135CC8E35B1}" type="slidenum">
              <a:rPr lang="en-US" altLang="zh-CN" smtClean="0"/>
              <a:pPr/>
              <a:t>6</a:t>
            </a:fld>
            <a:endParaRPr lang="en-US" altLang="zh-CN"/>
          </a:p>
        </p:txBody>
      </p:sp>
      <p:sp>
        <p:nvSpPr>
          <p:cNvPr id="10" name="内容占位符 5"/>
          <p:cNvSpPr txBox="1">
            <a:spLocks/>
          </p:cNvSpPr>
          <p:nvPr/>
        </p:nvSpPr>
        <p:spPr bwMode="auto">
          <a:xfrm>
            <a:off x="457200" y="2752329"/>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zh-CN" sz="2400" b="1" kern="0" dirty="0" smtClean="0">
                <a:solidFill>
                  <a:schemeClr val="bg1"/>
                </a:solidFill>
                <a:latin typeface="+mj-ea"/>
              </a:rPr>
              <a:t>信息载体</a:t>
            </a:r>
            <a:endPar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11" name="内容占位符 5"/>
          <p:cNvSpPr txBox="1">
            <a:spLocks/>
          </p:cNvSpPr>
          <p:nvPr/>
        </p:nvSpPr>
        <p:spPr bwMode="auto">
          <a:xfrm>
            <a:off x="457200" y="3861048"/>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en-US" sz="2400" b="1" kern="0" dirty="0" smtClean="0">
                <a:solidFill>
                  <a:schemeClr val="accent3">
                    <a:lumMod val="50000"/>
                  </a:schemeClr>
                </a:solidFill>
                <a:effectLst>
                  <a:outerShdw blurRad="38100" dist="38100" dir="2700000" algn="tl">
                    <a:srgbClr val="000000">
                      <a:alpha val="43137"/>
                    </a:srgbClr>
                  </a:outerShdw>
                </a:effectLst>
              </a:rPr>
              <a:t>信息环境</a:t>
            </a:r>
            <a:endParaRPr kumimoji="0" lang="en-US" altLang="zh-CN" sz="2400" b="1" i="0" u="none" strike="noStrike" kern="0" cap="none" spc="0" normalizeH="0" baseline="0" noProof="0" dirty="0" smtClean="0">
              <a:ln>
                <a:noFill/>
              </a:ln>
              <a:solidFill>
                <a:schemeClr val="accent3">
                  <a:lumMod val="50000"/>
                </a:schemeClr>
              </a:solidFill>
              <a:effectLst>
                <a:outerShdw blurRad="38100" dist="38100" dir="2700000" algn="tl">
                  <a:srgbClr val="000000">
                    <a:alpha val="43137"/>
                  </a:srgbClr>
                </a:outerShdw>
              </a:effectLst>
              <a:uLnTx/>
              <a:uFillTx/>
              <a:latin typeface="+mn-lt"/>
              <a:ea typeface="+mn-ea"/>
              <a:cs typeface="+mn-cs"/>
            </a:endParaRPr>
          </a:p>
        </p:txBody>
      </p:sp>
      <p:sp>
        <p:nvSpPr>
          <p:cNvPr id="12" name="矩形 11"/>
          <p:cNvSpPr/>
          <p:nvPr/>
        </p:nvSpPr>
        <p:spPr>
          <a:xfrm>
            <a:off x="3059832" y="1556793"/>
            <a:ext cx="5544616" cy="4608512"/>
          </a:xfrm>
          <a:prstGeom prst="rect">
            <a:avLst/>
          </a:prstGeom>
        </p:spPr>
        <p:txBody>
          <a:bodyPr wrap="square">
            <a:spAutoFit/>
          </a:bodyPr>
          <a:lstStyle/>
          <a:p>
            <a:r>
              <a:rPr lang="zh-CN" altLang="zh-CN" sz="2400" b="1" dirty="0" smtClean="0">
                <a:latin typeface="+mj-ea"/>
                <a:ea typeface="+mj-ea"/>
              </a:rPr>
              <a:t>物理平台</a:t>
            </a:r>
            <a:endParaRPr lang="en-US" altLang="zh-CN" sz="2400" b="1" dirty="0" smtClean="0">
              <a:latin typeface="+mj-ea"/>
              <a:ea typeface="+mj-ea"/>
            </a:endParaRPr>
          </a:p>
          <a:p>
            <a:pPr marL="1528763" indent="-1528763"/>
            <a:r>
              <a:rPr lang="zh-CN" altLang="zh-CN" sz="2400" b="1" dirty="0" smtClean="0">
                <a:solidFill>
                  <a:schemeClr val="accent2"/>
                </a:solidFill>
                <a:latin typeface="楷体" pitchFamily="49" charset="-122"/>
                <a:ea typeface="楷体" pitchFamily="49" charset="-122"/>
              </a:rPr>
              <a:t>计算芯片：</a:t>
            </a:r>
            <a:r>
              <a:rPr lang="en-US" altLang="zh-CN" sz="2400" b="1" dirty="0" smtClean="0">
                <a:solidFill>
                  <a:schemeClr val="accent2"/>
                </a:solidFill>
                <a:latin typeface="楷体" pitchFamily="49" charset="-122"/>
                <a:ea typeface="楷体" pitchFamily="49" charset="-122"/>
              </a:rPr>
              <a:t>CPU</a:t>
            </a:r>
            <a:r>
              <a:rPr lang="zh-CN" altLang="zh-CN" sz="2400" b="1" dirty="0" smtClean="0">
                <a:solidFill>
                  <a:schemeClr val="accent2"/>
                </a:solidFill>
                <a:latin typeface="楷体" pitchFamily="49" charset="-122"/>
                <a:ea typeface="楷体" pitchFamily="49" charset="-122"/>
              </a:rPr>
              <a:t>、控制芯片、专用处理芯片等。</a:t>
            </a:r>
          </a:p>
          <a:p>
            <a:pPr marL="1528763" indent="-1528763" fontAlgn="auto"/>
            <a:r>
              <a:rPr lang="zh-CN" altLang="zh-CN" sz="2400" b="1" dirty="0" smtClean="0">
                <a:solidFill>
                  <a:schemeClr val="accent2"/>
                </a:solidFill>
                <a:latin typeface="楷体" pitchFamily="49" charset="-122"/>
                <a:ea typeface="楷体" pitchFamily="49" charset="-122"/>
              </a:rPr>
              <a:t>存储介质：内存、磁盘、光盘、</a:t>
            </a:r>
            <a:r>
              <a:rPr lang="en-US" altLang="zh-CN" sz="2400" b="1" dirty="0" smtClean="0">
                <a:solidFill>
                  <a:schemeClr val="accent2"/>
                </a:solidFill>
                <a:latin typeface="楷体" pitchFamily="49" charset="-122"/>
                <a:ea typeface="楷体" pitchFamily="49" charset="-122"/>
              </a:rPr>
              <a:t>U</a:t>
            </a:r>
            <a:r>
              <a:rPr lang="zh-CN" altLang="zh-CN" sz="2400" b="1" dirty="0" smtClean="0">
                <a:solidFill>
                  <a:schemeClr val="accent2"/>
                </a:solidFill>
                <a:latin typeface="楷体" pitchFamily="49" charset="-122"/>
                <a:ea typeface="楷体" pitchFamily="49" charset="-122"/>
              </a:rPr>
              <a:t>盘、磁带等。</a:t>
            </a:r>
          </a:p>
          <a:p>
            <a:pPr marL="1528763" indent="-1528763" fontAlgn="auto"/>
            <a:r>
              <a:rPr lang="zh-CN" altLang="zh-CN" sz="2400" b="1" dirty="0" smtClean="0">
                <a:solidFill>
                  <a:schemeClr val="accent2"/>
                </a:solidFill>
                <a:latin typeface="楷体" pitchFamily="49" charset="-122"/>
                <a:ea typeface="楷体" pitchFamily="49" charset="-122"/>
              </a:rPr>
              <a:t>通信介质：双绞线、同轴电缆、光纤、无线电波、微波、红外线等。</a:t>
            </a:r>
          </a:p>
          <a:p>
            <a:pPr marL="1528763" indent="-1528763"/>
            <a:r>
              <a:rPr lang="zh-CN" altLang="zh-CN" sz="2400" b="1" dirty="0" smtClean="0">
                <a:solidFill>
                  <a:schemeClr val="accent2"/>
                </a:solidFill>
                <a:latin typeface="楷体" pitchFamily="49" charset="-122"/>
                <a:ea typeface="楷体" pitchFamily="49" charset="-122"/>
              </a:rPr>
              <a:t>系统设备</a:t>
            </a:r>
            <a:r>
              <a:rPr lang="zh-CN" altLang="en-US" sz="2400" b="1" dirty="0" smtClean="0">
                <a:solidFill>
                  <a:schemeClr val="accent2"/>
                </a:solidFill>
                <a:latin typeface="楷体" pitchFamily="49" charset="-122"/>
                <a:ea typeface="楷体" pitchFamily="49" charset="-122"/>
              </a:rPr>
              <a:t>：</a:t>
            </a:r>
            <a:r>
              <a:rPr lang="zh-CN" altLang="zh-CN" sz="2400" b="1" dirty="0" smtClean="0">
                <a:solidFill>
                  <a:schemeClr val="accent2"/>
                </a:solidFill>
                <a:latin typeface="楷体" pitchFamily="49" charset="-122"/>
                <a:ea typeface="楷体" pitchFamily="49" charset="-122"/>
              </a:rPr>
              <a:t>计算机：包括个人计算机、服务器、小型机、智能终端等各类计算机；打印机、扫描仪、数字摄像机、智能手机等硬件设备。</a:t>
            </a:r>
            <a:endParaRPr lang="zh-CN" altLang="en-US" sz="2400" b="1" dirty="0">
              <a:solidFill>
                <a:schemeClr val="accent2"/>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z="3600" dirty="0" smtClean="0"/>
              <a:t>2.1.1 </a:t>
            </a:r>
            <a:r>
              <a:rPr lang="zh-CN" altLang="zh-CN" sz="3600" dirty="0" smtClean="0"/>
              <a:t>信息安全范畴</a:t>
            </a:r>
            <a:endParaRPr lang="zh-CN" altLang="en-US" sz="3600" dirty="0"/>
          </a:p>
        </p:txBody>
      </p:sp>
      <p:sp>
        <p:nvSpPr>
          <p:cNvPr id="6" name="内容占位符 5"/>
          <p:cNvSpPr>
            <a:spLocks noGrp="1"/>
          </p:cNvSpPr>
          <p:nvPr>
            <p:ph idx="1"/>
          </p:nvPr>
        </p:nvSpPr>
        <p:spPr>
          <a:xfrm>
            <a:off x="467544" y="1628800"/>
            <a:ext cx="2314600" cy="676671"/>
          </a:xfrm>
        </p:spPr>
        <p:style>
          <a:lnRef idx="0">
            <a:schemeClr val="accent2"/>
          </a:lnRef>
          <a:fillRef idx="3">
            <a:schemeClr val="accent2"/>
          </a:fillRef>
          <a:effectRef idx="3">
            <a:schemeClr val="accent2"/>
          </a:effectRef>
          <a:fontRef idx="minor">
            <a:schemeClr val="lt1"/>
          </a:fontRef>
        </p:style>
        <p:txBody>
          <a:bodyPr anchor="ctr" anchorCtr="1"/>
          <a:lstStyle/>
          <a:p>
            <a:pPr algn="ctr">
              <a:spcBef>
                <a:spcPts val="0"/>
              </a:spcBef>
              <a:buNone/>
            </a:pPr>
            <a:r>
              <a:rPr lang="zh-CN" altLang="en-US" sz="2400" dirty="0" smtClean="0">
                <a:solidFill>
                  <a:schemeClr val="accent3">
                    <a:lumMod val="50000"/>
                  </a:schemeClr>
                </a:solidFill>
                <a:effectLst>
                  <a:outerShdw blurRad="38100" dist="38100" dir="2700000" algn="tl">
                    <a:srgbClr val="000000">
                      <a:alpha val="43137"/>
                    </a:srgbClr>
                  </a:outerShdw>
                </a:effectLst>
              </a:rPr>
              <a:t>信息自身</a:t>
            </a:r>
            <a:endParaRPr lang="en-US" altLang="zh-CN" sz="2400" dirty="0" smtClean="0">
              <a:solidFill>
                <a:schemeClr val="accent3">
                  <a:lumMod val="50000"/>
                </a:schemeClr>
              </a:solidFill>
              <a:effectLst>
                <a:outerShdw blurRad="38100" dist="38100" dir="2700000" algn="tl">
                  <a:srgbClr val="000000">
                    <a:alpha val="43137"/>
                  </a:srgbClr>
                </a:outerShdw>
              </a:effectLst>
            </a:endParaRPr>
          </a:p>
        </p:txBody>
      </p:sp>
      <p:sp>
        <p:nvSpPr>
          <p:cNvPr id="4" name="灯片编号占位符 3"/>
          <p:cNvSpPr>
            <a:spLocks noGrp="1"/>
          </p:cNvSpPr>
          <p:nvPr>
            <p:ph type="sldNum" sz="quarter" idx="12"/>
          </p:nvPr>
        </p:nvSpPr>
        <p:spPr/>
        <p:txBody>
          <a:bodyPr/>
          <a:lstStyle/>
          <a:p>
            <a:fld id="{BC1362F7-1EE5-4511-B762-4135CC8E35B1}" type="slidenum">
              <a:rPr lang="en-US" altLang="zh-CN" smtClean="0"/>
              <a:pPr/>
              <a:t>7</a:t>
            </a:fld>
            <a:endParaRPr lang="en-US" altLang="zh-CN"/>
          </a:p>
        </p:txBody>
      </p:sp>
      <p:sp>
        <p:nvSpPr>
          <p:cNvPr id="10" name="内容占位符 5"/>
          <p:cNvSpPr txBox="1">
            <a:spLocks/>
          </p:cNvSpPr>
          <p:nvPr/>
        </p:nvSpPr>
        <p:spPr bwMode="auto">
          <a:xfrm>
            <a:off x="457200" y="2752329"/>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zh-CN" sz="2400" b="1" kern="0" dirty="0" smtClean="0">
                <a:solidFill>
                  <a:schemeClr val="bg1"/>
                </a:solidFill>
                <a:latin typeface="+mj-ea"/>
              </a:rPr>
              <a:t>信息载体</a:t>
            </a:r>
            <a:endPar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11" name="内容占位符 5"/>
          <p:cNvSpPr txBox="1">
            <a:spLocks/>
          </p:cNvSpPr>
          <p:nvPr/>
        </p:nvSpPr>
        <p:spPr bwMode="auto">
          <a:xfrm>
            <a:off x="457200" y="3861048"/>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en-US" sz="2400" b="1" kern="0" dirty="0" smtClean="0">
                <a:solidFill>
                  <a:schemeClr val="accent3">
                    <a:lumMod val="50000"/>
                  </a:schemeClr>
                </a:solidFill>
                <a:effectLst>
                  <a:outerShdw blurRad="38100" dist="38100" dir="2700000" algn="tl">
                    <a:srgbClr val="000000">
                      <a:alpha val="43137"/>
                    </a:srgbClr>
                  </a:outerShdw>
                </a:effectLst>
              </a:rPr>
              <a:t>信息环境</a:t>
            </a:r>
            <a:endParaRPr kumimoji="0" lang="en-US" altLang="zh-CN" sz="2400" b="1" i="0" u="none" strike="noStrike" kern="0" cap="none" spc="0" normalizeH="0" baseline="0" noProof="0" dirty="0" smtClean="0">
              <a:ln>
                <a:noFill/>
              </a:ln>
              <a:solidFill>
                <a:schemeClr val="accent3">
                  <a:lumMod val="50000"/>
                </a:schemeClr>
              </a:solidFill>
              <a:effectLst>
                <a:outerShdw blurRad="38100" dist="38100" dir="2700000" algn="tl">
                  <a:srgbClr val="000000">
                    <a:alpha val="43137"/>
                  </a:srgbClr>
                </a:outerShdw>
              </a:effectLst>
              <a:uLnTx/>
              <a:uFillTx/>
              <a:latin typeface="+mn-lt"/>
              <a:ea typeface="+mn-ea"/>
              <a:cs typeface="+mn-cs"/>
            </a:endParaRPr>
          </a:p>
        </p:txBody>
      </p:sp>
      <p:sp>
        <p:nvSpPr>
          <p:cNvPr id="12" name="矩形 11"/>
          <p:cNvSpPr/>
          <p:nvPr/>
        </p:nvSpPr>
        <p:spPr>
          <a:xfrm>
            <a:off x="3059832" y="1556793"/>
            <a:ext cx="5544616" cy="3785652"/>
          </a:xfrm>
          <a:prstGeom prst="rect">
            <a:avLst/>
          </a:prstGeom>
        </p:spPr>
        <p:txBody>
          <a:bodyPr wrap="square">
            <a:spAutoFit/>
          </a:bodyPr>
          <a:lstStyle/>
          <a:p>
            <a:r>
              <a:rPr lang="zh-CN" altLang="en-US" sz="2400" b="1" dirty="0" smtClean="0">
                <a:latin typeface="+mj-ea"/>
                <a:ea typeface="+mj-ea"/>
              </a:rPr>
              <a:t>软件</a:t>
            </a:r>
            <a:r>
              <a:rPr lang="zh-CN" altLang="zh-CN" sz="2400" b="1" dirty="0" smtClean="0">
                <a:latin typeface="+mj-ea"/>
                <a:ea typeface="+mj-ea"/>
              </a:rPr>
              <a:t>平台</a:t>
            </a:r>
            <a:endParaRPr lang="en-US" altLang="zh-CN" sz="2400" b="1" dirty="0" smtClean="0">
              <a:latin typeface="+mj-ea"/>
              <a:ea typeface="+mj-ea"/>
            </a:endParaRPr>
          </a:p>
          <a:p>
            <a:pPr marL="1528763" indent="-1528763" fontAlgn="auto"/>
            <a:endParaRPr lang="en-US" altLang="zh-CN" sz="2400" b="1" dirty="0" smtClean="0">
              <a:latin typeface="楷体" pitchFamily="49" charset="-122"/>
              <a:ea typeface="楷体" pitchFamily="49" charset="-122"/>
            </a:endParaRPr>
          </a:p>
          <a:p>
            <a:pPr marL="1528763" indent="-1528763" fontAlgn="auto"/>
            <a:r>
              <a:rPr lang="zh-CN" altLang="en-US" sz="2400" b="1" dirty="0" smtClean="0">
                <a:solidFill>
                  <a:schemeClr val="accent2"/>
                </a:solidFill>
                <a:latin typeface="楷体" pitchFamily="49" charset="-122"/>
                <a:ea typeface="楷体" pitchFamily="49" charset="-122"/>
              </a:rPr>
              <a:t>系统平台：操作系统、数据库系统等系统软件。</a:t>
            </a:r>
            <a:endParaRPr lang="en-US" altLang="zh-CN" sz="2400" b="1" dirty="0" smtClean="0">
              <a:solidFill>
                <a:schemeClr val="accent2"/>
              </a:solidFill>
              <a:latin typeface="楷体" pitchFamily="49" charset="-122"/>
              <a:ea typeface="楷体" pitchFamily="49" charset="-122"/>
            </a:endParaRPr>
          </a:p>
          <a:p>
            <a:pPr marL="1528763" indent="-1528763" fontAlgn="auto"/>
            <a:endParaRPr lang="zh-CN" altLang="en-US" sz="2400" b="1" dirty="0" smtClean="0">
              <a:solidFill>
                <a:schemeClr val="accent2"/>
              </a:solidFill>
              <a:latin typeface="楷体" pitchFamily="49" charset="-122"/>
              <a:ea typeface="楷体" pitchFamily="49" charset="-122"/>
            </a:endParaRPr>
          </a:p>
          <a:p>
            <a:pPr marL="1528763" indent="-1528763" fontAlgn="auto"/>
            <a:r>
              <a:rPr lang="zh-CN" altLang="en-US" sz="2400" b="1" dirty="0" smtClean="0">
                <a:solidFill>
                  <a:schemeClr val="accent2"/>
                </a:solidFill>
                <a:latin typeface="楷体" pitchFamily="49" charset="-122"/>
                <a:ea typeface="楷体" pitchFamily="49" charset="-122"/>
              </a:rPr>
              <a:t>通信平台：通信协议及其软件。</a:t>
            </a:r>
            <a:endParaRPr lang="en-US" altLang="zh-CN" sz="2400" b="1" dirty="0" smtClean="0">
              <a:solidFill>
                <a:schemeClr val="accent2"/>
              </a:solidFill>
              <a:latin typeface="楷体" pitchFamily="49" charset="-122"/>
              <a:ea typeface="楷体" pitchFamily="49" charset="-122"/>
            </a:endParaRPr>
          </a:p>
          <a:p>
            <a:pPr marL="1528763" indent="-1528763" fontAlgn="auto"/>
            <a:endParaRPr lang="zh-CN" altLang="en-US" sz="2400" b="1" dirty="0" smtClean="0">
              <a:solidFill>
                <a:schemeClr val="accent2"/>
              </a:solidFill>
              <a:latin typeface="楷体" pitchFamily="49" charset="-122"/>
              <a:ea typeface="楷体" pitchFamily="49" charset="-122"/>
            </a:endParaRPr>
          </a:p>
          <a:p>
            <a:pPr marL="1528763" indent="-1528763" fontAlgn="auto"/>
            <a:r>
              <a:rPr lang="zh-CN" altLang="en-US" sz="2400" b="1" dirty="0" smtClean="0">
                <a:solidFill>
                  <a:schemeClr val="accent2"/>
                </a:solidFill>
                <a:latin typeface="楷体" pitchFamily="49" charset="-122"/>
                <a:ea typeface="楷体" pitchFamily="49" charset="-122"/>
              </a:rPr>
              <a:t>网络平台：网络协议及其软件。</a:t>
            </a:r>
            <a:endParaRPr lang="en-US" altLang="zh-CN" sz="2400" b="1" dirty="0" smtClean="0">
              <a:solidFill>
                <a:schemeClr val="accent2"/>
              </a:solidFill>
              <a:latin typeface="楷体" pitchFamily="49" charset="-122"/>
              <a:ea typeface="楷体" pitchFamily="49" charset="-122"/>
            </a:endParaRPr>
          </a:p>
          <a:p>
            <a:pPr marL="1528763" indent="-1528763" fontAlgn="auto"/>
            <a:endParaRPr lang="zh-CN" altLang="en-US" sz="2400" b="1" dirty="0" smtClean="0">
              <a:solidFill>
                <a:schemeClr val="accent2"/>
              </a:solidFill>
              <a:latin typeface="楷体" pitchFamily="49" charset="-122"/>
              <a:ea typeface="楷体" pitchFamily="49" charset="-122"/>
            </a:endParaRPr>
          </a:p>
          <a:p>
            <a:pPr marL="1528763" indent="-1528763" fontAlgn="auto"/>
            <a:r>
              <a:rPr lang="zh-CN" altLang="en-US" sz="2400" b="1" dirty="0" smtClean="0">
                <a:solidFill>
                  <a:schemeClr val="accent2"/>
                </a:solidFill>
                <a:latin typeface="楷体" pitchFamily="49" charset="-122"/>
                <a:ea typeface="楷体" pitchFamily="49" charset="-122"/>
              </a:rPr>
              <a:t>应用平台：应用软件。</a:t>
            </a:r>
            <a:endParaRPr lang="zh-CN" altLang="en-US" sz="2400" b="1" dirty="0">
              <a:solidFill>
                <a:schemeClr val="accent2"/>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z="3600" dirty="0" smtClean="0"/>
              <a:t>2.1.1 </a:t>
            </a:r>
            <a:r>
              <a:rPr lang="zh-CN" altLang="zh-CN" sz="3600" dirty="0" smtClean="0"/>
              <a:t>信息安全范畴</a:t>
            </a:r>
            <a:endParaRPr lang="zh-CN" altLang="en-US" sz="3600" dirty="0"/>
          </a:p>
        </p:txBody>
      </p:sp>
      <p:sp>
        <p:nvSpPr>
          <p:cNvPr id="6" name="内容占位符 5"/>
          <p:cNvSpPr>
            <a:spLocks noGrp="1"/>
          </p:cNvSpPr>
          <p:nvPr>
            <p:ph idx="1"/>
          </p:nvPr>
        </p:nvSpPr>
        <p:spPr>
          <a:xfrm>
            <a:off x="467544" y="1628800"/>
            <a:ext cx="2314600" cy="676671"/>
          </a:xfrm>
        </p:spPr>
        <p:style>
          <a:lnRef idx="0">
            <a:schemeClr val="accent2"/>
          </a:lnRef>
          <a:fillRef idx="3">
            <a:schemeClr val="accent2"/>
          </a:fillRef>
          <a:effectRef idx="3">
            <a:schemeClr val="accent2"/>
          </a:effectRef>
          <a:fontRef idx="minor">
            <a:schemeClr val="lt1"/>
          </a:fontRef>
        </p:style>
        <p:txBody>
          <a:bodyPr anchor="ctr" anchorCtr="1"/>
          <a:lstStyle/>
          <a:p>
            <a:pPr algn="ctr">
              <a:spcBef>
                <a:spcPts val="0"/>
              </a:spcBef>
              <a:buNone/>
            </a:pPr>
            <a:r>
              <a:rPr lang="zh-CN" altLang="en-US" sz="2400" dirty="0" smtClean="0">
                <a:solidFill>
                  <a:schemeClr val="accent3">
                    <a:lumMod val="50000"/>
                  </a:schemeClr>
                </a:solidFill>
                <a:effectLst>
                  <a:outerShdw blurRad="38100" dist="38100" dir="2700000" algn="tl">
                    <a:srgbClr val="000000">
                      <a:alpha val="43137"/>
                    </a:srgbClr>
                  </a:outerShdw>
                </a:effectLst>
              </a:rPr>
              <a:t>信息自身</a:t>
            </a:r>
            <a:endParaRPr lang="en-US" altLang="zh-CN" sz="2400" dirty="0" smtClean="0">
              <a:solidFill>
                <a:schemeClr val="accent3">
                  <a:lumMod val="50000"/>
                </a:schemeClr>
              </a:solidFill>
              <a:effectLst>
                <a:outerShdw blurRad="38100" dist="38100" dir="2700000" algn="tl">
                  <a:srgbClr val="000000">
                    <a:alpha val="43137"/>
                  </a:srgbClr>
                </a:outerShdw>
              </a:effectLst>
            </a:endParaRPr>
          </a:p>
        </p:txBody>
      </p:sp>
      <p:sp>
        <p:nvSpPr>
          <p:cNvPr id="4" name="灯片编号占位符 3"/>
          <p:cNvSpPr>
            <a:spLocks noGrp="1"/>
          </p:cNvSpPr>
          <p:nvPr>
            <p:ph type="sldNum" sz="quarter" idx="12"/>
          </p:nvPr>
        </p:nvSpPr>
        <p:spPr/>
        <p:txBody>
          <a:bodyPr/>
          <a:lstStyle/>
          <a:p>
            <a:fld id="{BC1362F7-1EE5-4511-B762-4135CC8E35B1}" type="slidenum">
              <a:rPr lang="en-US" altLang="zh-CN" smtClean="0"/>
              <a:pPr/>
              <a:t>8</a:t>
            </a:fld>
            <a:endParaRPr lang="en-US" altLang="zh-CN"/>
          </a:p>
        </p:txBody>
      </p:sp>
      <p:sp>
        <p:nvSpPr>
          <p:cNvPr id="10" name="内容占位符 5"/>
          <p:cNvSpPr txBox="1">
            <a:spLocks/>
          </p:cNvSpPr>
          <p:nvPr/>
        </p:nvSpPr>
        <p:spPr bwMode="auto">
          <a:xfrm>
            <a:off x="457200" y="2752329"/>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zh-CN" sz="2400" b="1" kern="0" dirty="0" smtClean="0">
                <a:solidFill>
                  <a:schemeClr val="accent3">
                    <a:lumMod val="50000"/>
                  </a:schemeClr>
                </a:solidFill>
                <a:latin typeface="+mj-ea"/>
              </a:rPr>
              <a:t>信息载体</a:t>
            </a:r>
            <a:endParaRPr kumimoji="0" lang="en-US" altLang="zh-CN" sz="2400" b="1" i="0" u="none" strike="noStrike" kern="0" cap="none" spc="0" normalizeH="0" baseline="0" noProof="0" dirty="0" smtClean="0">
              <a:ln>
                <a:noFill/>
              </a:ln>
              <a:solidFill>
                <a:schemeClr val="accent3">
                  <a:lumMod val="50000"/>
                </a:schemeClr>
              </a:solidFill>
              <a:effectLst>
                <a:outerShdw blurRad="38100" dist="38100" dir="2700000" algn="tl">
                  <a:srgbClr val="000000">
                    <a:alpha val="43137"/>
                  </a:srgbClr>
                </a:outerShdw>
              </a:effectLst>
              <a:uLnTx/>
              <a:uFillTx/>
              <a:latin typeface="+mn-lt"/>
              <a:ea typeface="+mn-ea"/>
              <a:cs typeface="+mn-cs"/>
            </a:endParaRPr>
          </a:p>
        </p:txBody>
      </p:sp>
      <p:sp>
        <p:nvSpPr>
          <p:cNvPr id="11" name="内容占位符 5"/>
          <p:cNvSpPr txBox="1">
            <a:spLocks/>
          </p:cNvSpPr>
          <p:nvPr/>
        </p:nvSpPr>
        <p:spPr bwMode="auto">
          <a:xfrm>
            <a:off x="457200" y="3861048"/>
            <a:ext cx="2314600" cy="676671"/>
          </a:xfrm>
          <a:prstGeom prst="rect">
            <a:avLst/>
          </a:prstGeom>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1" compatLnSpc="1">
            <a:prstTxWarp prst="textNoShape">
              <a:avLst/>
            </a:prstTxWarp>
          </a:bodyPr>
          <a:lstStyle/>
          <a:p>
            <a:pPr marL="342900" lvl="0" indent="-342900" algn="ctr">
              <a:spcBef>
                <a:spcPts val="0"/>
              </a:spcBef>
            </a:pPr>
            <a:r>
              <a:rPr lang="zh-CN" altLang="en-US" sz="2400" b="1" kern="0" dirty="0" smtClean="0">
                <a:solidFill>
                  <a:schemeClr val="bg1"/>
                </a:solidFill>
                <a:effectLst>
                  <a:outerShdw blurRad="38100" dist="38100" dir="2700000" algn="tl">
                    <a:srgbClr val="000000">
                      <a:alpha val="43137"/>
                    </a:srgbClr>
                  </a:outerShdw>
                </a:effectLst>
              </a:rPr>
              <a:t>信息环境</a:t>
            </a:r>
            <a:endParaRPr kumimoji="0" lang="en-US" altLang="zh-CN"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
        <p:nvSpPr>
          <p:cNvPr id="12" name="矩形 11"/>
          <p:cNvSpPr/>
          <p:nvPr/>
        </p:nvSpPr>
        <p:spPr>
          <a:xfrm>
            <a:off x="3059832" y="1556793"/>
            <a:ext cx="5544616" cy="4093428"/>
          </a:xfrm>
          <a:prstGeom prst="rect">
            <a:avLst/>
          </a:prstGeom>
        </p:spPr>
        <p:txBody>
          <a:bodyPr wrap="square">
            <a:spAutoFit/>
          </a:bodyPr>
          <a:lstStyle/>
          <a:p>
            <a:r>
              <a:rPr lang="zh-CN" altLang="en-US" sz="2400" b="1" dirty="0" smtClean="0">
                <a:latin typeface="+mj-ea"/>
                <a:ea typeface="+mj-ea"/>
              </a:rPr>
              <a:t>硬环境</a:t>
            </a:r>
            <a:endParaRPr lang="en-US" altLang="zh-CN" sz="2400" b="1" dirty="0" smtClean="0">
              <a:latin typeface="+mj-ea"/>
              <a:ea typeface="+mj-ea"/>
            </a:endParaRPr>
          </a:p>
          <a:p>
            <a:pPr fontAlgn="auto">
              <a:spcBef>
                <a:spcPts val="1200"/>
              </a:spcBef>
            </a:pPr>
            <a:r>
              <a:rPr lang="zh-CN" altLang="en-US" sz="2400" b="1" dirty="0" smtClean="0">
                <a:solidFill>
                  <a:schemeClr val="accent2"/>
                </a:solidFill>
                <a:latin typeface="楷体" pitchFamily="49" charset="-122"/>
                <a:ea typeface="楷体" pitchFamily="49" charset="-122"/>
              </a:rPr>
              <a:t>机房、电力、照明、温控、湿控、防盗、防火、防震、防水、防雷、防电磁辐射、抗电磁干扰等设施。</a:t>
            </a:r>
            <a:endParaRPr lang="en-US" altLang="zh-CN" sz="2400" b="1" dirty="0" smtClean="0">
              <a:solidFill>
                <a:schemeClr val="accent2"/>
              </a:solidFill>
              <a:latin typeface="楷体" pitchFamily="49" charset="-122"/>
              <a:ea typeface="楷体" pitchFamily="49" charset="-122"/>
            </a:endParaRPr>
          </a:p>
          <a:p>
            <a:pPr marL="1528763" indent="-1528763" fontAlgn="auto"/>
            <a:endParaRPr lang="zh-CN" altLang="en-US" sz="2400" b="1" dirty="0" smtClean="0">
              <a:latin typeface="楷体" pitchFamily="49" charset="-122"/>
              <a:ea typeface="楷体" pitchFamily="49" charset="-122"/>
            </a:endParaRPr>
          </a:p>
          <a:p>
            <a:pPr marL="1528763" indent="-1528763" fontAlgn="auto"/>
            <a:r>
              <a:rPr lang="zh-CN" altLang="zh-CN" sz="2400" b="1" dirty="0" smtClean="0">
                <a:latin typeface="+mj-ea"/>
                <a:ea typeface="+mj-ea"/>
              </a:rPr>
              <a:t>软环境</a:t>
            </a:r>
            <a:endParaRPr lang="en-US" altLang="zh-CN" sz="2400" b="1" dirty="0" smtClean="0">
              <a:latin typeface="+mj-ea"/>
              <a:ea typeface="+mj-ea"/>
            </a:endParaRPr>
          </a:p>
          <a:p>
            <a:pPr fontAlgn="auto">
              <a:spcBef>
                <a:spcPts val="1200"/>
              </a:spcBef>
            </a:pPr>
            <a:r>
              <a:rPr lang="zh-CN" altLang="en-US" sz="2400" b="1" dirty="0" smtClean="0">
                <a:solidFill>
                  <a:schemeClr val="accent2"/>
                </a:solidFill>
                <a:latin typeface="楷体" pitchFamily="49" charset="-122"/>
                <a:ea typeface="楷体" pitchFamily="49" charset="-122"/>
              </a:rPr>
              <a:t>国家法律、行政法规、部门规章、政治经济、社会文化、思想意识、教育培训、人员素质、组织机构、监督管理、安全认证等方面。</a:t>
            </a:r>
            <a:endParaRPr lang="zh-CN" altLang="en-US" sz="24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2.1.2 </a:t>
            </a:r>
            <a:r>
              <a:rPr lang="zh-CN" altLang="zh-CN" sz="3600" dirty="0" smtClean="0"/>
              <a:t>信息安全属性</a:t>
            </a:r>
            <a:endParaRPr lang="zh-CN" altLang="en-US" sz="3600" dirty="0"/>
          </a:p>
        </p:txBody>
      </p:sp>
      <p:sp>
        <p:nvSpPr>
          <p:cNvPr id="4" name="灯片编号占位符 3"/>
          <p:cNvSpPr>
            <a:spLocks noGrp="1"/>
          </p:cNvSpPr>
          <p:nvPr>
            <p:ph type="sldNum" sz="quarter" idx="12"/>
          </p:nvPr>
        </p:nvSpPr>
        <p:spPr/>
        <p:txBody>
          <a:bodyPr/>
          <a:lstStyle/>
          <a:p>
            <a:fld id="{E53C6552-0054-45D8-9119-54D6BABDB275}" type="slidenum">
              <a:rPr lang="en-US" altLang="zh-CN" smtClean="0"/>
              <a:pPr/>
              <a:t>9</a:t>
            </a:fld>
            <a:endParaRPr lang="en-US" altLang="zh-CN" dirty="0"/>
          </a:p>
        </p:txBody>
      </p:sp>
      <p:sp>
        <p:nvSpPr>
          <p:cNvPr id="5" name="矩形 4"/>
          <p:cNvSpPr/>
          <p:nvPr/>
        </p:nvSpPr>
        <p:spPr>
          <a:xfrm>
            <a:off x="539552" y="2276872"/>
            <a:ext cx="8392041" cy="707886"/>
          </a:xfrm>
          <a:prstGeom prst="rect">
            <a:avLst/>
          </a:prstGeom>
        </p:spPr>
        <p:txBody>
          <a:bodyPr wrap="none">
            <a:spAutoFit/>
          </a:bodyPr>
          <a:lstStyle/>
          <a:p>
            <a:r>
              <a:rPr lang="zh-CN" altLang="zh-CN"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rPr>
              <a:t>如何刻画信息及信息系统的安全性？</a:t>
            </a:r>
            <a:endParaRPr lang="zh-CN" altLang="en-US" sz="4000" b="1" cap="all" dirty="0" smtClean="0">
              <a:solidFill>
                <a:schemeClr val="accent2"/>
              </a:solidFill>
              <a:effectLst>
                <a:outerShdw blurRad="38100" dist="38100" dir="2700000" algn="tl">
                  <a:srgbClr val="C0C0C0"/>
                </a:outerShdw>
              </a:effectLst>
              <a:latin typeface="微软雅黑" pitchFamily="34" charset="-122"/>
              <a:ea typeface="微软雅黑" pitchFamily="34" charset="-122"/>
              <a:cs typeface="+mj-cs"/>
            </a:endParaRPr>
          </a:p>
        </p:txBody>
      </p:sp>
      <p:pic>
        <p:nvPicPr>
          <p:cNvPr id="6" name="Picture 2" descr="maWW1VwgxB6WTM"/>
          <p:cNvPicPr>
            <a:picLocks noChangeAspect="1" noChangeArrowheads="1"/>
          </p:cNvPicPr>
          <p:nvPr/>
        </p:nvPicPr>
        <p:blipFill>
          <a:blip r:embed="rId2" cstate="print"/>
          <a:srcRect/>
          <a:stretch>
            <a:fillRect/>
          </a:stretch>
        </p:blipFill>
        <p:spPr bwMode="auto">
          <a:xfrm>
            <a:off x="4283968" y="4005064"/>
            <a:ext cx="2952750" cy="2214563"/>
          </a:xfrm>
          <a:prstGeom prst="rect">
            <a:avLst/>
          </a:prstGeom>
          <a:noFill/>
        </p:spPr>
      </p:pic>
      <p:sp>
        <p:nvSpPr>
          <p:cNvPr id="7" name="云形标注 6"/>
          <p:cNvSpPr/>
          <p:nvPr/>
        </p:nvSpPr>
        <p:spPr>
          <a:xfrm>
            <a:off x="6695728" y="2996952"/>
            <a:ext cx="2448272" cy="1440160"/>
          </a:xfrm>
          <a:prstGeom prst="cloudCallout">
            <a:avLst>
              <a:gd name="adj1" fmla="val -35423"/>
              <a:gd name="adj2" fmla="val 52579"/>
            </a:avLst>
          </a:prstGeom>
        </p:spPr>
        <p:style>
          <a:lnRef idx="2">
            <a:schemeClr val="accent2">
              <a:shade val="50000"/>
            </a:schemeClr>
          </a:lnRef>
          <a:fillRef idx="1">
            <a:schemeClr val="accent2"/>
          </a:fillRef>
          <a:effectRef idx="0">
            <a:schemeClr val="accent2"/>
          </a:effectRef>
          <a:fontRef idx="minor">
            <a:schemeClr val="lt1"/>
          </a:fontRef>
        </p:style>
        <p:txBody>
          <a:bodyPr lIns="36000" rIns="36000" rtlCol="0" anchor="ctr"/>
          <a:lstStyle/>
          <a:p>
            <a:pPr algn="ctr"/>
            <a:r>
              <a:rPr lang="en-US" altLang="zh-CN" sz="2000" dirty="0" smtClean="0">
                <a:latin typeface="Comic Sans MS" pitchFamily="66" charset="0"/>
              </a:rPr>
              <a:t>IS  Attributes?</a:t>
            </a:r>
            <a:endParaRPr lang="zh-CN" altLang="en-US" sz="2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TotalTime>
  <Words>2130</Words>
  <Application>Microsoft Office PowerPoint</Application>
  <PresentationFormat>全屏显示(4:3)</PresentationFormat>
  <Paragraphs>284</Paragraphs>
  <Slides>44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默认设计模板</vt:lpstr>
      <vt:lpstr>Visio</vt:lpstr>
      <vt:lpstr>幻灯片 1</vt:lpstr>
      <vt:lpstr>学习目标</vt:lpstr>
      <vt:lpstr>目  录</vt:lpstr>
      <vt:lpstr>如何构架全面的信息安全保障？</vt:lpstr>
      <vt:lpstr>2.1.1 信息安全范畴</vt:lpstr>
      <vt:lpstr>2.1.1 信息安全范畴</vt:lpstr>
      <vt:lpstr>2.1.1 信息安全范畴</vt:lpstr>
      <vt:lpstr>2.1.1 信息安全范畴</vt:lpstr>
      <vt:lpstr>2.1.2 信息安全属性</vt:lpstr>
      <vt:lpstr>2.1.2 信息安全属性</vt:lpstr>
      <vt:lpstr>2.1.2 信息安全属性</vt:lpstr>
      <vt:lpstr>2.1.2 信息安全属性</vt:lpstr>
      <vt:lpstr>2.1.2 信息安全属性</vt:lpstr>
      <vt:lpstr>2.1.2 信息安全属性</vt:lpstr>
      <vt:lpstr>2.1.3 信息安全保障体系结构</vt:lpstr>
      <vt:lpstr>2.1.3 信息安全保障体系结构</vt:lpstr>
      <vt:lpstr>2.1.3 信息安全保障体系结构</vt:lpstr>
      <vt:lpstr>2.1.3 信息安全保障体系结构</vt:lpstr>
      <vt:lpstr>2.1.3 信息安全保障体系结构</vt:lpstr>
      <vt:lpstr>2.1.3 信息安全保障体系结构</vt:lpstr>
      <vt:lpstr>2.1.3 信息安全保障体系结构</vt:lpstr>
      <vt:lpstr>目  录</vt:lpstr>
      <vt:lpstr>2.2 信息安全防御模型</vt:lpstr>
      <vt:lpstr>2.2 信息安全防御模型</vt:lpstr>
      <vt:lpstr>2.2 信息安全防御模型</vt:lpstr>
      <vt:lpstr>2.2 信息安全防御模型</vt:lpstr>
      <vt:lpstr>2.2 信息安全防御模型</vt:lpstr>
      <vt:lpstr>2.2 信息安全防御模型</vt:lpstr>
      <vt:lpstr>2.2 信息安全防御模型</vt:lpstr>
      <vt:lpstr>2.2 信息安全防御模型</vt:lpstr>
      <vt:lpstr>目  录</vt:lpstr>
      <vt:lpstr>2.3 风险评估与等级保护</vt:lpstr>
      <vt:lpstr>2.3 风险评估与等级保护</vt:lpstr>
      <vt:lpstr>2.3.1 等级保护</vt:lpstr>
      <vt:lpstr>2.3.2 风险评估</vt:lpstr>
      <vt:lpstr>幻灯片 36</vt:lpstr>
      <vt:lpstr>幻灯片 37</vt:lpstr>
      <vt:lpstr>幻灯片 38</vt:lpstr>
      <vt:lpstr>2.3.3 系统安全测评</vt:lpstr>
      <vt:lpstr>2.3.4 信息系统安全建设实施</vt:lpstr>
      <vt:lpstr>2.3.5 信息安全原则</vt:lpstr>
      <vt:lpstr>小  结</vt:lpstr>
      <vt:lpstr>幻灯片 43</vt:lpstr>
      <vt:lpstr>作业与思考</vt:lpstr>
    </vt:vector>
  </TitlesOfParts>
  <Company>HAUT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ZHANG</dc:creator>
  <cp:lastModifiedBy>Jerry D</cp:lastModifiedBy>
  <cp:revision>120</cp:revision>
  <dcterms:created xsi:type="dcterms:W3CDTF">2009-08-23T07:10:09Z</dcterms:created>
  <dcterms:modified xsi:type="dcterms:W3CDTF">2011-09-14T08:53:25Z</dcterms:modified>
</cp:coreProperties>
</file>