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300" r:id="rId5"/>
    <p:sldId id="280" r:id="rId6"/>
    <p:sldId id="281" r:id="rId7"/>
    <p:sldId id="282" r:id="rId8"/>
    <p:sldId id="283" r:id="rId9"/>
    <p:sldId id="284" r:id="rId10"/>
    <p:sldId id="302" r:id="rId11"/>
    <p:sldId id="285" r:id="rId12"/>
    <p:sldId id="287" r:id="rId13"/>
    <p:sldId id="288" r:id="rId14"/>
    <p:sldId id="289" r:id="rId15"/>
    <p:sldId id="286" r:id="rId16"/>
    <p:sldId id="304" r:id="rId17"/>
    <p:sldId id="290" r:id="rId18"/>
    <p:sldId id="291" r:id="rId19"/>
    <p:sldId id="292" r:id="rId20"/>
    <p:sldId id="293" r:id="rId21"/>
    <p:sldId id="296" r:id="rId22"/>
    <p:sldId id="297" r:id="rId23"/>
    <p:sldId id="298" r:id="rId24"/>
    <p:sldId id="295" r:id="rId25"/>
    <p:sldId id="278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B166E"/>
    <a:srgbClr val="692A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3" autoAdjust="0"/>
    <p:restoredTop sz="94660"/>
  </p:normalViewPr>
  <p:slideViewPr>
    <p:cSldViewPr>
      <p:cViewPr varScale="1">
        <p:scale>
          <a:sx n="67" d="100"/>
          <a:sy n="67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e_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61"/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6611938"/>
            <a:ext cx="9144000" cy="2603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1371600"/>
            <a:ext cx="4876800" cy="3276600"/>
          </a:xfrm>
          <a:effectLst>
            <a:outerShdw dist="53882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>
            <a:lvl1pPr algn="r">
              <a:defRPr sz="4000">
                <a:solidFill>
                  <a:srgbClr val="FFFFCC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752600" y="5638800"/>
            <a:ext cx="6172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57253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E47F4-655F-4523-BE91-097D499BDC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83284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0764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769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47C79-EB9E-4781-9837-84F776F986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1898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153400" cy="50292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9F397-818A-4E75-9C60-4FBCF57F3F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7509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61274-1B20-45BC-B7E5-1BA3008247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885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2EE68-235E-470B-86AD-CC1EB7EE10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65362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FD732-1C1B-4F02-92AD-D08CDEF07C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45408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E19C0-A437-4EB3-8D6E-D601E238F8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85502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378B8-F423-4E4E-90B3-E87B5DA5E0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0577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69D81-4749-47D6-8DFA-D61F42979D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43090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F17C5-94A1-4FFB-8B02-8F74D30430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1938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F43F7-8B85-42CA-A8C9-4728DD3822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08749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e_11p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153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6525"/>
            <a:ext cx="2895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480175"/>
            <a:ext cx="2133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 smtClean="0"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0EF8EB12-F356-4EA6-8742-3ECEC2B4EF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152400"/>
            <a:ext cx="83058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70" name="Text Box 46"/>
          <p:cNvSpPr txBox="1">
            <a:spLocks noChangeArrowheads="1"/>
          </p:cNvSpPr>
          <p:nvPr/>
        </p:nvSpPr>
        <p:spPr bwMode="auto">
          <a:xfrm>
            <a:off x="0" y="819150"/>
            <a:ext cx="9144000" cy="2444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0" b="1">
                <a:solidFill>
                  <a:schemeClr val="bg1"/>
                </a:solidFill>
                <a:latin typeface="Verdana" pitchFamily="34" charset="0"/>
                <a:ea typeface="宋体" charset="-122"/>
              </a:rPr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29682.htm" TargetMode="External"/><Relationship Id="rId3" Type="http://schemas.openxmlformats.org/officeDocument/2006/relationships/hyperlink" Target="http://baike.baidu.com/view/552703.htm" TargetMode="External"/><Relationship Id="rId7" Type="http://schemas.openxmlformats.org/officeDocument/2006/relationships/hyperlink" Target="http://baike.baidu.com/view/2336558.htm" TargetMode="External"/><Relationship Id="rId2" Type="http://schemas.openxmlformats.org/officeDocument/2006/relationships/hyperlink" Target="http://baike.baidu.com/view/464329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view/1356447.htm" TargetMode="External"/><Relationship Id="rId5" Type="http://schemas.openxmlformats.org/officeDocument/2006/relationships/hyperlink" Target="http://baike.baidu.com/view/24954.htm" TargetMode="External"/><Relationship Id="rId4" Type="http://schemas.openxmlformats.org/officeDocument/2006/relationships/hyperlink" Target="http://baike.baidu.com/view/123038.htm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637195.htm" TargetMode="External"/><Relationship Id="rId2" Type="http://schemas.openxmlformats.org/officeDocument/2006/relationships/hyperlink" Target="http://baike.baidu.com/subview/2296/4818544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61256" y="1677144"/>
            <a:ext cx="7283152" cy="3048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4800" b="0" dirty="0" smtClean="0">
                <a:solidFill>
                  <a:schemeClr val="bg1"/>
                </a:solidFill>
                <a:ea typeface="宋体" charset="-122"/>
              </a:rPr>
              <a:t>任务十</a:t>
            </a:r>
            <a:r>
              <a:rPr lang="en-US" altLang="zh-CN" sz="4800" b="0" dirty="0" smtClean="0">
                <a:solidFill>
                  <a:schemeClr val="bg1"/>
                </a:solidFill>
                <a:ea typeface="宋体" charset="-122"/>
              </a:rPr>
              <a:t> </a:t>
            </a:r>
            <a:br>
              <a:rPr lang="en-US" altLang="zh-CN" sz="4800" b="0" dirty="0" smtClean="0">
                <a:solidFill>
                  <a:schemeClr val="bg1"/>
                </a:solidFill>
                <a:ea typeface="宋体" charset="-122"/>
              </a:rPr>
            </a:br>
            <a:r>
              <a:rPr lang="zh-CN" altLang="en-US" sz="6000" dirty="0" smtClean="0">
                <a:ea typeface="宋体" charset="-122"/>
              </a:rPr>
              <a:t>跨</a:t>
            </a:r>
            <a:r>
              <a:rPr lang="zh-CN" altLang="en-US" sz="6000" dirty="0">
                <a:ea typeface="宋体" charset="-122"/>
              </a:rPr>
              <a:t>境电</a:t>
            </a:r>
            <a:r>
              <a:rPr lang="zh-CN" altLang="en-US" sz="6000" dirty="0" smtClean="0">
                <a:ea typeface="宋体" charset="-122"/>
              </a:rPr>
              <a:t>商营销</a:t>
            </a:r>
            <a:endParaRPr lang="en-US" altLang="zh-CN" sz="6000" dirty="0" smtClean="0">
              <a:ea typeface="宋体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981200" y="5486400"/>
            <a:ext cx="5334000" cy="457200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ea typeface="宋体" pitchFamily="2" charset="-122"/>
              </a:rPr>
              <a:t>网络营销实务</a:t>
            </a:r>
            <a:endParaRPr lang="en-US" altLang="zh-CN" sz="32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10.2 </a:t>
            </a:r>
            <a:r>
              <a:rPr lang="zh-CN" altLang="zh-CN" sz="2000" dirty="0"/>
              <a:t>常见跨境电商第三方平台</a:t>
            </a: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15364" name="Group 92"/>
          <p:cNvGrpSpPr>
            <a:grpSpLocks/>
          </p:cNvGrpSpPr>
          <p:nvPr/>
        </p:nvGrpSpPr>
        <p:grpSpPr bwMode="auto">
          <a:xfrm>
            <a:off x="103544" y="1831975"/>
            <a:ext cx="2170113" cy="4035425"/>
            <a:chOff x="720" y="1296"/>
            <a:chExt cx="1367" cy="2542"/>
          </a:xfrm>
        </p:grpSpPr>
        <p:sp>
          <p:nvSpPr>
            <p:cNvPr id="15394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dirty="0" smtClean="0"/>
                <a:t>     </a:t>
              </a:r>
              <a:r>
                <a:rPr lang="zh-CN" altLang="zh-CN" sz="3200" b="1" dirty="0" smtClean="0"/>
                <a:t>亚</a:t>
              </a:r>
              <a:r>
                <a:rPr lang="zh-CN" altLang="zh-CN" sz="3200" b="1" dirty="0"/>
                <a:t>马</a:t>
              </a:r>
              <a:r>
                <a:rPr lang="zh-CN" altLang="zh-CN" sz="3200" b="1" dirty="0" smtClean="0"/>
                <a:t>逊</a:t>
              </a:r>
              <a:endParaRPr lang="en-US" altLang="zh-CN" sz="3200" b="1" dirty="0" smtClean="0"/>
            </a:p>
            <a:p>
              <a:pPr eaLnBrk="1" hangingPunct="1"/>
              <a:endParaRPr lang="zh-CN" altLang="zh-CN" dirty="0"/>
            </a:p>
            <a:p>
              <a:pPr eaLnBrk="1" hangingPunct="1"/>
              <a:endParaRPr lang="zh-CN" altLang="zh-CN" dirty="0"/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</p:grpSp>
      <p:grpSp>
        <p:nvGrpSpPr>
          <p:cNvPr id="15365" name="Group 107"/>
          <p:cNvGrpSpPr>
            <a:grpSpLocks/>
          </p:cNvGrpSpPr>
          <p:nvPr/>
        </p:nvGrpSpPr>
        <p:grpSpPr bwMode="auto">
          <a:xfrm>
            <a:off x="2309605" y="1829859"/>
            <a:ext cx="2166938" cy="4035425"/>
            <a:chOff x="2208" y="1296"/>
            <a:chExt cx="1365" cy="2542"/>
          </a:xfrm>
        </p:grpSpPr>
        <p:sp>
          <p:nvSpPr>
            <p:cNvPr id="15381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sz="3200" dirty="0" smtClean="0"/>
                <a:t>    eBay</a:t>
              </a:r>
              <a:endParaRPr lang="zh-CN" altLang="zh-CN" sz="3200" dirty="0"/>
            </a:p>
            <a:p>
              <a:pPr eaLnBrk="1" hangingPunct="1"/>
              <a:endParaRPr lang="en-US" altLang="zh-CN" dirty="0" smtClean="0"/>
            </a:p>
          </p:txBody>
        </p:sp>
        <p:sp>
          <p:nvSpPr>
            <p:cNvPr id="15392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366" name="Group 121"/>
          <p:cNvGrpSpPr>
            <a:grpSpLocks/>
          </p:cNvGrpSpPr>
          <p:nvPr/>
        </p:nvGrpSpPr>
        <p:grpSpPr bwMode="auto">
          <a:xfrm>
            <a:off x="4526164" y="1825627"/>
            <a:ext cx="2170113" cy="4035425"/>
            <a:chOff x="3692" y="1296"/>
            <a:chExt cx="1367" cy="2542"/>
          </a:xfrm>
        </p:grpSpPr>
        <p:sp>
          <p:nvSpPr>
            <p:cNvPr id="15367" name="AutoShape 122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8" name="AutoShape 123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9" name="AutoShape 124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0" name="AutoShape 125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371" name="Group 126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5376" name="Oval 127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7" name="Oval 128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8" name="Oval 129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9" name="Oval 130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80" name="Oval 131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372" name="Text Box 132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73" name="Text Box 133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dirty="0" smtClean="0"/>
                <a:t>      </a:t>
              </a:r>
              <a:r>
                <a:rPr lang="zh-CN" altLang="zh-CN" sz="3200" b="1" dirty="0" smtClean="0"/>
                <a:t>速</a:t>
              </a:r>
              <a:r>
                <a:rPr lang="zh-CN" altLang="zh-CN" sz="3200" b="1" dirty="0"/>
                <a:t>卖通</a:t>
              </a:r>
              <a:endParaRPr lang="en-US" altLang="zh-CN" sz="3200" b="1" dirty="0"/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15374" name="AutoShape 134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F9DB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5" name="AutoShape 135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8BAAF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8" name="Group 107"/>
          <p:cNvGrpSpPr>
            <a:grpSpLocks/>
          </p:cNvGrpSpPr>
          <p:nvPr/>
        </p:nvGrpSpPr>
        <p:grpSpPr bwMode="auto">
          <a:xfrm>
            <a:off x="6804248" y="1822980"/>
            <a:ext cx="2166938" cy="4035425"/>
            <a:chOff x="2208" y="1296"/>
            <a:chExt cx="1365" cy="2542"/>
          </a:xfrm>
        </p:grpSpPr>
        <p:sp>
          <p:nvSpPr>
            <p:cNvPr id="49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" name="Text Box 117"/>
            <p:cNvSpPr txBox="1">
              <a:spLocks noChangeArrowheads="1"/>
            </p:cNvSpPr>
            <p:nvPr/>
          </p:nvSpPr>
          <p:spPr bwMode="gray">
            <a:xfrm>
              <a:off x="2763" y="1354"/>
              <a:ext cx="2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 dirty="0" smtClean="0">
                  <a:solidFill>
                    <a:srgbClr val="000000"/>
                  </a:solidFill>
                  <a:ea typeface="宋体" pitchFamily="2" charset="-122"/>
                </a:rPr>
                <a:t>4</a:t>
              </a:r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59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dirty="0" smtClean="0"/>
                <a:t>     </a:t>
              </a:r>
              <a:r>
                <a:rPr lang="zh-CN" altLang="zh-CN" sz="3200" b="1" dirty="0" smtClean="0"/>
                <a:t>敦煌</a:t>
              </a:r>
              <a:r>
                <a:rPr lang="zh-CN" altLang="zh-CN" sz="3200" b="1" dirty="0"/>
                <a:t>网</a:t>
              </a:r>
              <a:endParaRPr lang="en-US" altLang="zh-CN" sz="3200" b="1" dirty="0">
                <a:ea typeface="宋体" pitchFamily="2" charset="-122"/>
              </a:endParaRPr>
            </a:p>
          </p:txBody>
        </p:sp>
        <p:sp>
          <p:nvSpPr>
            <p:cNvPr id="60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1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168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10.2 </a:t>
            </a:r>
            <a:r>
              <a:rPr lang="zh-CN" altLang="zh-CN" dirty="0"/>
              <a:t>常见跨境电商第三方</a:t>
            </a:r>
            <a:r>
              <a:rPr lang="zh-CN" altLang="zh-CN" dirty="0" smtClean="0"/>
              <a:t>平台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10.2.1</a:t>
            </a:r>
            <a:r>
              <a:rPr lang="zh-CN" altLang="zh-CN" dirty="0"/>
              <a:t>亚马逊</a:t>
            </a:r>
          </a:p>
          <a:p>
            <a:r>
              <a:rPr lang="en-US" altLang="zh-CN" dirty="0" err="1">
                <a:hlinkClick r:id="rId2"/>
              </a:rPr>
              <a:t>亚马逊公司</a:t>
            </a:r>
            <a:r>
              <a:rPr lang="zh-CN" altLang="zh-CN" dirty="0"/>
              <a:t>（</a:t>
            </a:r>
            <a:r>
              <a:rPr lang="en-US" altLang="zh-CN" dirty="0">
                <a:hlinkClick r:id="rId3"/>
              </a:rPr>
              <a:t>Amazon</a:t>
            </a:r>
            <a:r>
              <a:rPr lang="zh-CN" altLang="zh-CN" dirty="0"/>
              <a:t>，简称亚马逊），是美国最大的一家网络电子商务公司，位于</a:t>
            </a:r>
            <a:r>
              <a:rPr lang="en-US" altLang="zh-CN" dirty="0" err="1">
                <a:hlinkClick r:id="rId4"/>
              </a:rPr>
              <a:t>华盛顿州</a:t>
            </a:r>
            <a:r>
              <a:rPr lang="zh-CN" altLang="zh-CN" dirty="0"/>
              <a:t>的</a:t>
            </a:r>
            <a:r>
              <a:rPr lang="en-US" altLang="zh-CN" dirty="0" err="1">
                <a:hlinkClick r:id="rId5"/>
              </a:rPr>
              <a:t>西雅图</a:t>
            </a:r>
            <a:r>
              <a:rPr lang="zh-CN" altLang="zh-CN" dirty="0"/>
              <a:t>。是网络上最早开始经营电子商务的公司之一，亚马逊成立于</a:t>
            </a:r>
            <a:r>
              <a:rPr lang="en-US" altLang="zh-CN" dirty="0"/>
              <a:t>1995</a:t>
            </a:r>
            <a:r>
              <a:rPr lang="zh-CN" altLang="zh-CN" dirty="0" smtClean="0"/>
              <a:t>年</a:t>
            </a:r>
            <a:r>
              <a:rPr lang="zh-CN" altLang="en-US" dirty="0"/>
              <a:t>，</a:t>
            </a:r>
            <a:r>
              <a:rPr lang="zh-CN" altLang="zh-CN" dirty="0" smtClean="0"/>
              <a:t>一</a:t>
            </a:r>
            <a:r>
              <a:rPr lang="zh-CN" altLang="zh-CN" dirty="0"/>
              <a:t>开始只经营网络的书籍销售业务，现在则扩及了范围相当广的其他产品，已成为全球商品品种最多的</a:t>
            </a:r>
            <a:r>
              <a:rPr lang="en-US" altLang="zh-CN" dirty="0" err="1">
                <a:hlinkClick r:id="rId6"/>
              </a:rPr>
              <a:t>网上零售</a:t>
            </a:r>
            <a:r>
              <a:rPr lang="zh-CN" altLang="zh-CN" dirty="0"/>
              <a:t>商和全球第二大</a:t>
            </a:r>
            <a:r>
              <a:rPr lang="en-US" altLang="zh-CN" dirty="0" err="1" smtClean="0">
                <a:hlinkClick r:id="rId7"/>
              </a:rPr>
              <a:t>互联网企业</a:t>
            </a:r>
            <a:r>
              <a:rPr lang="zh-CN" altLang="en-US" dirty="0"/>
              <a:t>。</a:t>
            </a:r>
            <a:r>
              <a:rPr lang="en-US" altLang="zh-CN" dirty="0" smtClean="0"/>
              <a:t>2004</a:t>
            </a:r>
            <a:r>
              <a:rPr lang="zh-CN" altLang="zh-CN" dirty="0"/>
              <a:t>年</a:t>
            </a:r>
            <a:r>
              <a:rPr lang="en-US" altLang="zh-CN" dirty="0"/>
              <a:t>8</a:t>
            </a:r>
            <a:r>
              <a:rPr lang="zh-CN" altLang="zh-CN" dirty="0"/>
              <a:t>月亚马逊全资收购</a:t>
            </a:r>
            <a:r>
              <a:rPr lang="en-US" altLang="zh-CN" dirty="0" err="1" smtClean="0">
                <a:hlinkClick r:id="rId8"/>
              </a:rPr>
              <a:t>卓越网</a:t>
            </a:r>
            <a:r>
              <a:rPr lang="en-US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1742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10.2 </a:t>
            </a:r>
            <a:r>
              <a:rPr lang="zh-CN" altLang="zh-CN" dirty="0" smtClean="0"/>
              <a:t>常见跨境电商第三方平台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10.2.2eBay</a:t>
            </a:r>
            <a:endParaRPr lang="zh-CN" altLang="zh-CN" dirty="0"/>
          </a:p>
          <a:p>
            <a:r>
              <a:rPr lang="en-US" altLang="zh-CN" dirty="0"/>
              <a:t>eBay</a:t>
            </a:r>
            <a:r>
              <a:rPr lang="zh-CN" altLang="zh-CN" dirty="0"/>
              <a:t>公司成立于</a:t>
            </a:r>
            <a:r>
              <a:rPr lang="en-US" altLang="zh-CN" dirty="0"/>
              <a:t>1995</a:t>
            </a:r>
            <a:r>
              <a:rPr lang="zh-CN" altLang="zh-CN" dirty="0"/>
              <a:t>年</a:t>
            </a:r>
            <a:r>
              <a:rPr lang="en-US" altLang="zh-CN" dirty="0"/>
              <a:t>9</a:t>
            </a:r>
            <a:r>
              <a:rPr lang="zh-CN" altLang="zh-CN" dirty="0"/>
              <a:t>月，目前是全球最大的网络交易平台之一，为个人用户和企业用户提供国际化的网络交易平台</a:t>
            </a:r>
            <a:r>
              <a:rPr lang="zh-CN" altLang="zh-CN" dirty="0" smtClean="0"/>
              <a:t>。</a:t>
            </a:r>
            <a:r>
              <a:rPr lang="en-US" altLang="zh-CN" dirty="0"/>
              <a:t>eBay.com </a:t>
            </a:r>
            <a:r>
              <a:rPr lang="zh-CN" altLang="zh-CN" dirty="0"/>
              <a:t>是一个基于互联网的社区，买家和卖家在一起浏览、买卖商品，</a:t>
            </a:r>
            <a:r>
              <a:rPr lang="en-US" altLang="zh-CN" dirty="0"/>
              <a:t>eBay</a:t>
            </a:r>
            <a:r>
              <a:rPr lang="zh-CN" altLang="zh-CN" dirty="0"/>
              <a:t>交易平台完全自动化，按照类别提供拍卖服务，让卖家罗列出售的东西，买家对感兴趣的东西提出报价</a:t>
            </a:r>
            <a:r>
              <a:rPr lang="zh-CN" altLang="zh-CN" dirty="0" smtClean="0"/>
              <a:t>。</a:t>
            </a:r>
            <a:r>
              <a:rPr lang="en-US" altLang="zh-CN" dirty="0"/>
              <a:t>eBay</a:t>
            </a:r>
            <a:r>
              <a:rPr lang="zh-CN" altLang="zh-CN" dirty="0"/>
              <a:t>是第一代跨境零售的首选平台，因为他积累了大量的国外优质买家以及方便的第三方支付</a:t>
            </a:r>
            <a:r>
              <a:rPr lang="en-US" altLang="zh-CN" dirty="0"/>
              <a:t>PayPal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75985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10.2 </a:t>
            </a:r>
            <a:r>
              <a:rPr lang="zh-CN" altLang="zh-CN" dirty="0" smtClean="0"/>
              <a:t>常见跨境电商第三方平台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10.2.3</a:t>
            </a:r>
            <a:r>
              <a:rPr lang="zh-CN" altLang="zh-CN" dirty="0"/>
              <a:t>速卖通</a:t>
            </a:r>
          </a:p>
          <a:p>
            <a:r>
              <a:rPr lang="zh-CN" altLang="zh-CN" dirty="0"/>
              <a:t>全球速卖通是</a:t>
            </a:r>
            <a:r>
              <a:rPr lang="en-US" altLang="zh-CN" dirty="0" err="1">
                <a:hlinkClick r:id="rId2"/>
              </a:rPr>
              <a:t>阿里巴巴</a:t>
            </a:r>
            <a:r>
              <a:rPr lang="zh-CN" altLang="zh-CN" dirty="0"/>
              <a:t>旗下面向全球市场打造的在线交易平台，被广大卖家称为国际版</a:t>
            </a:r>
            <a:r>
              <a:rPr lang="en-US" altLang="zh-CN" dirty="0"/>
              <a:t>“</a:t>
            </a:r>
            <a:r>
              <a:rPr lang="zh-CN" altLang="zh-CN" dirty="0"/>
              <a:t>淘宝</a:t>
            </a:r>
            <a:r>
              <a:rPr lang="en-US" altLang="zh-CN" dirty="0"/>
              <a:t>”</a:t>
            </a:r>
            <a:r>
              <a:rPr lang="zh-CN" altLang="zh-CN" dirty="0"/>
              <a:t>。速卖通于</a:t>
            </a:r>
            <a:r>
              <a:rPr lang="en-US" altLang="zh-CN" dirty="0"/>
              <a:t>2010</a:t>
            </a:r>
            <a:r>
              <a:rPr lang="zh-CN" altLang="zh-CN" dirty="0"/>
              <a:t>年</a:t>
            </a:r>
            <a:r>
              <a:rPr lang="en-US" altLang="zh-CN" dirty="0"/>
              <a:t>4</a:t>
            </a:r>
            <a:r>
              <a:rPr lang="zh-CN" altLang="zh-CN" dirty="0"/>
              <a:t>月上线，经过</a:t>
            </a:r>
            <a:r>
              <a:rPr lang="en-US" altLang="zh-CN" dirty="0"/>
              <a:t>3</a:t>
            </a:r>
            <a:r>
              <a:rPr lang="zh-CN" altLang="zh-CN" dirty="0"/>
              <a:t>年多的迅猛发展，目前己经覆盖</a:t>
            </a:r>
            <a:r>
              <a:rPr lang="en-US" altLang="zh-CN" dirty="0"/>
              <a:t>220</a:t>
            </a:r>
            <a:r>
              <a:rPr lang="zh-CN" altLang="zh-CN" dirty="0"/>
              <a:t>多个国家和地区的海外买家，每天海外买家的流量已经超过</a:t>
            </a:r>
            <a:r>
              <a:rPr lang="en-US" altLang="zh-CN" dirty="0"/>
              <a:t>5000</a:t>
            </a:r>
            <a:r>
              <a:rPr lang="zh-CN" altLang="zh-CN" dirty="0"/>
              <a:t>万，最高峰值达到</a:t>
            </a:r>
            <a:r>
              <a:rPr lang="en-US" altLang="zh-CN" dirty="0"/>
              <a:t>1</a:t>
            </a:r>
            <a:r>
              <a:rPr lang="zh-CN" altLang="zh-CN" dirty="0"/>
              <a:t>亿；己经成为全球最大的跨境</a:t>
            </a:r>
            <a:r>
              <a:rPr lang="en-US" altLang="zh-CN" dirty="0" err="1">
                <a:hlinkClick r:id="rId3"/>
              </a:rPr>
              <a:t>交易平台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在全球速卖通上有三类物流服务，分别是邮政大小包、速卖通合作物流以及商业快递。其中</a:t>
            </a:r>
            <a:r>
              <a:rPr lang="en-US" altLang="zh-CN" dirty="0"/>
              <a:t>90%</a:t>
            </a:r>
            <a:r>
              <a:rPr lang="zh-CN" altLang="zh-CN" dirty="0"/>
              <a:t>的交易使用的是邮政大</a:t>
            </a:r>
            <a:r>
              <a:rPr lang="zh-CN" altLang="zh-CN" dirty="0" smtClean="0"/>
              <a:t>小包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96826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10.2 </a:t>
            </a:r>
            <a:r>
              <a:rPr lang="zh-CN" altLang="zh-CN" dirty="0" smtClean="0"/>
              <a:t>常见跨境电商第三方平台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10.2.4</a:t>
            </a:r>
            <a:r>
              <a:rPr lang="zh-CN" altLang="zh-CN" dirty="0"/>
              <a:t>敦煌网</a:t>
            </a:r>
          </a:p>
          <a:p>
            <a:r>
              <a:rPr lang="zh-CN" altLang="zh-CN" dirty="0"/>
              <a:t>敦煌网</a:t>
            </a:r>
            <a:r>
              <a:rPr lang="en-US" altLang="zh-CN" dirty="0"/>
              <a:t>2004</a:t>
            </a:r>
            <a:r>
              <a:rPr lang="zh-CN" altLang="zh-CN" dirty="0"/>
              <a:t>年正式上线，是中国国内首个实现在线交易的跨境电商</a:t>
            </a:r>
            <a:r>
              <a:rPr lang="en-US" altLang="zh-CN" dirty="0"/>
              <a:t>B2B</a:t>
            </a:r>
            <a:r>
              <a:rPr lang="zh-CN" altLang="zh-CN" dirty="0"/>
              <a:t>平台，以中小额外贸批发业务为主，致力于帮助中国中小企业通过跨境电子商务平台走向全球市场，开辟一条全新的国际贸易</a:t>
            </a:r>
            <a:r>
              <a:rPr lang="zh-CN" altLang="zh-CN" dirty="0" smtClean="0"/>
              <a:t>通道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敦煌网采取佣金制，免注册费，只在买卖双方交易成功后收取费用。其主要模式为在线交易平台型跨境</a:t>
            </a:r>
            <a:r>
              <a:rPr lang="en-US" altLang="zh-CN" dirty="0"/>
              <a:t>B2B</a:t>
            </a:r>
            <a:r>
              <a:rPr lang="zh-CN" altLang="zh-CN" dirty="0"/>
              <a:t>平台。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46126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10.2 </a:t>
            </a:r>
            <a:r>
              <a:rPr lang="zh-CN" altLang="zh-CN" dirty="0" smtClean="0"/>
              <a:t>常见跨境电商第三方平台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【教学互动</a:t>
            </a:r>
            <a:r>
              <a:rPr lang="en-US" altLang="zh-CN" dirty="0"/>
              <a:t>10-2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互动问题：</a:t>
            </a:r>
          </a:p>
          <a:p>
            <a:r>
              <a:rPr lang="zh-CN" altLang="zh-CN" dirty="0"/>
              <a:t>作为全球第二的互联网公司亚马逊，在进入中国市场后，发展遇到的问题是什么，改如何解决？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65847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10.3 </a:t>
            </a:r>
            <a:r>
              <a:rPr lang="zh-CN" altLang="zh-CN" sz="2000" dirty="0"/>
              <a:t>跨境电商营销方案</a:t>
            </a: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15364" name="Group 92"/>
          <p:cNvGrpSpPr>
            <a:grpSpLocks/>
          </p:cNvGrpSpPr>
          <p:nvPr/>
        </p:nvGrpSpPr>
        <p:grpSpPr bwMode="auto">
          <a:xfrm>
            <a:off x="1219200" y="1831975"/>
            <a:ext cx="2170113" cy="4035425"/>
            <a:chOff x="720" y="1296"/>
            <a:chExt cx="1367" cy="2542"/>
          </a:xfrm>
        </p:grpSpPr>
        <p:sp>
          <p:nvSpPr>
            <p:cNvPr id="15394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跨境电商营销推广思路</a:t>
              </a:r>
              <a:endParaRPr lang="en-US" altLang="zh-CN" sz="3200" b="1" dirty="0">
                <a:ea typeface="宋体" pitchFamily="2" charset="-122"/>
              </a:endParaRPr>
            </a:p>
          </p:txBody>
        </p:sp>
      </p:grpSp>
      <p:grpSp>
        <p:nvGrpSpPr>
          <p:cNvPr id="15365" name="Group 107"/>
          <p:cNvGrpSpPr>
            <a:grpSpLocks/>
          </p:cNvGrpSpPr>
          <p:nvPr/>
        </p:nvGrpSpPr>
        <p:grpSpPr bwMode="auto">
          <a:xfrm>
            <a:off x="5940152" y="1793278"/>
            <a:ext cx="2166938" cy="4035425"/>
            <a:chOff x="2208" y="1296"/>
            <a:chExt cx="1365" cy="2542"/>
          </a:xfrm>
        </p:grpSpPr>
        <p:sp>
          <p:nvSpPr>
            <p:cNvPr id="15381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跨境电商营销推广方案设计</a:t>
              </a:r>
              <a:endParaRPr lang="en-US" altLang="zh-CN" sz="3200" b="1" dirty="0">
                <a:ea typeface="宋体" pitchFamily="2" charset="-122"/>
              </a:endParaRPr>
            </a:p>
          </p:txBody>
        </p:sp>
        <p:sp>
          <p:nvSpPr>
            <p:cNvPr id="15392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8796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10.3 </a:t>
            </a:r>
            <a:r>
              <a:rPr lang="zh-CN" altLang="zh-CN" dirty="0"/>
              <a:t>跨境电商营销</a:t>
            </a:r>
            <a:r>
              <a:rPr lang="zh-CN" altLang="zh-CN" dirty="0" smtClean="0"/>
              <a:t>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10.3.1</a:t>
            </a:r>
            <a:r>
              <a:rPr lang="zh-CN" altLang="zh-CN" dirty="0"/>
              <a:t>跨境电商营销推广思路</a:t>
            </a:r>
          </a:p>
          <a:p>
            <a:r>
              <a:rPr lang="zh-CN" altLang="zh-CN" dirty="0"/>
              <a:t>经过一段时间</a:t>
            </a:r>
            <a:r>
              <a:rPr lang="zh-CN" altLang="zh-CN" dirty="0" smtClean="0"/>
              <a:t>的</a:t>
            </a:r>
            <a:r>
              <a:rPr lang="zh-CN" altLang="en-US" dirty="0" smtClean="0"/>
              <a:t>店铺</a:t>
            </a:r>
            <a:r>
              <a:rPr lang="zh-CN" altLang="zh-CN" dirty="0" smtClean="0"/>
              <a:t>经营</a:t>
            </a:r>
            <a:r>
              <a:rPr lang="zh-CN" altLang="zh-CN" dirty="0"/>
              <a:t>，积累了一定的销量以后，制定推广方案的思路如下：</a:t>
            </a:r>
          </a:p>
          <a:p>
            <a:r>
              <a:rPr lang="zh-CN" altLang="zh-CN" dirty="0"/>
              <a:t>首先，通过选品、优化产品、打造爆款等方法引入自然流量，在做好自然流量引入的基础上，继续选择一些免费的合适的店铺活动方式，增加流量；然后，采用直通车付费推广方式；其次，委托专业公司进行推广；最后，通过社交媒体进行推广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52812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10.3 </a:t>
            </a:r>
            <a:r>
              <a:rPr lang="zh-CN" altLang="zh-CN" dirty="0" smtClean="0"/>
              <a:t>跨境电商营销方案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【教学互动</a:t>
            </a:r>
            <a:r>
              <a:rPr lang="en-US" altLang="zh-CN" dirty="0"/>
              <a:t>10-3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互动问题：</a:t>
            </a:r>
          </a:p>
          <a:p>
            <a:r>
              <a:rPr lang="zh-CN" altLang="zh-CN" dirty="0"/>
              <a:t>首先建立一个重点推广计划，选择行业类目，选取三个关键词测试，遵循搜索指数高，竞争指数低的原则，找到买家热情高，卖家竞争小的关键词。图中三个关键词表达意思不同，</a:t>
            </a:r>
            <a:r>
              <a:rPr lang="en-US" altLang="zh-CN" dirty="0"/>
              <a:t>3</a:t>
            </a:r>
            <a:r>
              <a:rPr lang="zh-CN" altLang="zh-CN" dirty="0"/>
              <a:t>号关键词搜索指数最高，竞争最少，暂且认为是最好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为什么</a:t>
            </a:r>
            <a:r>
              <a:rPr lang="en-US" altLang="zh-CN" dirty="0"/>
              <a:t>3</a:t>
            </a:r>
            <a:r>
              <a:rPr lang="zh-CN" altLang="zh-CN" dirty="0"/>
              <a:t>号关键词搜索指数最高，竞争指数最低，销量反而最少呢？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92585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10.3 </a:t>
            </a:r>
            <a:r>
              <a:rPr lang="zh-CN" altLang="zh-CN" dirty="0" smtClean="0"/>
              <a:t>跨境电商营销方案</a:t>
            </a:r>
            <a:endParaRPr lang="zh-CN" altLang="en-US" dirty="0"/>
          </a:p>
        </p:txBody>
      </p:sp>
      <p:pic>
        <p:nvPicPr>
          <p:cNvPr id="5" name="内容占位符 4" descr="C:\Users\chd\Desktop\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06489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9347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161925"/>
            <a:ext cx="8178800" cy="53340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学习目标</a:t>
            </a:r>
            <a:endParaRPr lang="en-US" altLang="zh-CN" dirty="0" smtClean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zh-CN">
              <a:ea typeface="宋体" pitchFamily="2" charset="-122"/>
            </a:endParaRPr>
          </a:p>
        </p:txBody>
      </p:sp>
      <p:grpSp>
        <p:nvGrpSpPr>
          <p:cNvPr id="4101" name="Group 4"/>
          <p:cNvGrpSpPr>
            <a:grpSpLocks/>
          </p:cNvGrpSpPr>
          <p:nvPr/>
        </p:nvGrpSpPr>
        <p:grpSpPr bwMode="auto">
          <a:xfrm>
            <a:off x="2071688" y="1905000"/>
            <a:ext cx="4786313" cy="685800"/>
            <a:chOff x="1257" y="1824"/>
            <a:chExt cx="3015" cy="432"/>
          </a:xfrm>
        </p:grpSpPr>
        <p:sp>
          <p:nvSpPr>
            <p:cNvPr id="64517" name="AutoShape 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8" name="AutoShape 6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9" name="Text Box 7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发展跨</a:t>
              </a:r>
              <a:r>
                <a:rPr lang="zh-CN" altLang="en-US" sz="2000" b="1" dirty="0">
                  <a:solidFill>
                    <a:srgbClr val="000000"/>
                  </a:solidFill>
                  <a:ea typeface="宋体" pitchFamily="2" charset="-122"/>
                </a:rPr>
                <a:t>境电</a:t>
              </a:r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商的意义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20" name="Text Box 8"/>
            <p:cNvSpPr txBox="1">
              <a:spLocks noChangeArrowheads="1"/>
            </p:cNvSpPr>
            <p:nvPr/>
          </p:nvSpPr>
          <p:spPr bwMode="gray">
            <a:xfrm>
              <a:off x="1257" y="1886"/>
              <a:ext cx="4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a typeface="宋体" pitchFamily="2" charset="-122"/>
                </a:rPr>
                <a:t>10.1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grpSp>
        <p:nvGrpSpPr>
          <p:cNvPr id="4102" name="Group 9"/>
          <p:cNvGrpSpPr>
            <a:grpSpLocks/>
          </p:cNvGrpSpPr>
          <p:nvPr/>
        </p:nvGrpSpPr>
        <p:grpSpPr bwMode="auto">
          <a:xfrm>
            <a:off x="2071688" y="2743200"/>
            <a:ext cx="4786313" cy="685800"/>
            <a:chOff x="1257" y="1824"/>
            <a:chExt cx="3015" cy="432"/>
          </a:xfrm>
        </p:grpSpPr>
        <p:sp>
          <p:nvSpPr>
            <p:cNvPr id="64522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4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5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ea typeface="宋体" pitchFamily="2" charset="-122"/>
                </a:rPr>
                <a:t>跨</a:t>
              </a:r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境电商第三方平台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16" name="Text Box 13"/>
            <p:cNvSpPr txBox="1">
              <a:spLocks noChangeArrowheads="1"/>
            </p:cNvSpPr>
            <p:nvPr/>
          </p:nvSpPr>
          <p:spPr bwMode="gray">
            <a:xfrm>
              <a:off x="1257" y="1886"/>
              <a:ext cx="4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a typeface="宋体" pitchFamily="2" charset="-122"/>
                </a:rPr>
                <a:t>10.2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grpSp>
        <p:nvGrpSpPr>
          <p:cNvPr id="4103" name="Group 14"/>
          <p:cNvGrpSpPr>
            <a:grpSpLocks/>
          </p:cNvGrpSpPr>
          <p:nvPr/>
        </p:nvGrpSpPr>
        <p:grpSpPr bwMode="auto">
          <a:xfrm>
            <a:off x="2071688" y="3581400"/>
            <a:ext cx="4786313" cy="685800"/>
            <a:chOff x="1257" y="1824"/>
            <a:chExt cx="3015" cy="432"/>
          </a:xfrm>
        </p:grpSpPr>
        <p:sp>
          <p:nvSpPr>
            <p:cNvPr id="64527" name="AutoShape 1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0" name="AutoShape 16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1" name="Text Box 17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000000"/>
                  </a:solidFill>
                  <a:ea typeface="宋体" pitchFamily="2" charset="-122"/>
                </a:rPr>
                <a:t>跨境电</a:t>
              </a:r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商营销方案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12" name="Text Box 18"/>
            <p:cNvSpPr txBox="1">
              <a:spLocks noChangeArrowheads="1"/>
            </p:cNvSpPr>
            <p:nvPr/>
          </p:nvSpPr>
          <p:spPr bwMode="gray">
            <a:xfrm>
              <a:off x="1257" y="1886"/>
              <a:ext cx="4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a typeface="宋体" pitchFamily="2" charset="-122"/>
                </a:rPr>
                <a:t>10.3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grpSp>
        <p:nvGrpSpPr>
          <p:cNvPr id="4104" name="Group 19"/>
          <p:cNvGrpSpPr>
            <a:grpSpLocks/>
          </p:cNvGrpSpPr>
          <p:nvPr/>
        </p:nvGrpSpPr>
        <p:grpSpPr bwMode="auto">
          <a:xfrm>
            <a:off x="2063750" y="4495800"/>
            <a:ext cx="4794250" cy="685800"/>
            <a:chOff x="1252" y="1824"/>
            <a:chExt cx="3020" cy="432"/>
          </a:xfrm>
        </p:grpSpPr>
        <p:sp>
          <p:nvSpPr>
            <p:cNvPr id="64532" name="AutoShape 2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6" name="AutoShape 2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7" name="Text Box 2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本任务小结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08" name="Text Box 23"/>
            <p:cNvSpPr txBox="1">
              <a:spLocks noChangeArrowheads="1"/>
            </p:cNvSpPr>
            <p:nvPr/>
          </p:nvSpPr>
          <p:spPr bwMode="gray">
            <a:xfrm>
              <a:off x="1252" y="1886"/>
              <a:ext cx="50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ea typeface="宋体" pitchFamily="2" charset="-122"/>
                </a:rPr>
                <a:t>总结</a:t>
              </a:r>
              <a:endParaRPr lang="en-US" altLang="zh-CN" sz="2400" b="1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10.3 </a:t>
            </a:r>
            <a:r>
              <a:rPr lang="zh-CN" altLang="zh-CN" dirty="0" smtClean="0"/>
              <a:t>跨境电商营销方案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10.3.2 </a:t>
            </a:r>
            <a:r>
              <a:rPr lang="zh-CN" altLang="zh-CN" dirty="0"/>
              <a:t>跨境电商营销推广方案设计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）速卖通直通车推广</a:t>
            </a:r>
          </a:p>
          <a:p>
            <a:r>
              <a:rPr lang="zh-CN" altLang="zh-CN" dirty="0"/>
              <a:t>速卖通直通车推广的优点在于，直通车是速卖通官方推出的，任何人都可以申请开通直通车。可以增加产品的曝光展示数量。速卖通直通车推广的缺点在于，直通车竞价排名竞争激烈，往往需要较高的投入，很“烧钱”，而能否达到与之相对应的推广效果也无法保证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889573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zh-CN" dirty="0" smtClean="0"/>
              <a:t>）委托专业推广公司</a:t>
            </a:r>
            <a:endParaRPr lang="en-US" altLang="zh-CN" dirty="0" smtClean="0"/>
          </a:p>
          <a:p>
            <a:r>
              <a:rPr lang="zh-CN" altLang="zh-CN" dirty="0"/>
              <a:t>一个速卖通店铺中往往有数百种甚至上千种商品，推广应该有针对性的选择少量有潜力的商品，打造一两款爆品。爆品的销量可以占据整体销售额的</a:t>
            </a:r>
            <a:r>
              <a:rPr lang="en-US" altLang="zh-CN" dirty="0"/>
              <a:t>50%</a:t>
            </a:r>
            <a:r>
              <a:rPr lang="zh-CN" altLang="zh-CN" dirty="0"/>
              <a:t>以上，还可以起到引流的作用，带动其他商品的销售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登录速卖通卖家后台</a:t>
            </a:r>
            <a:r>
              <a:rPr lang="en-US" altLang="zh-CN" dirty="0"/>
              <a:t>-</a:t>
            </a:r>
            <a:r>
              <a:rPr lang="zh-CN" altLang="zh-CN" dirty="0"/>
              <a:t>数据纵横可以看到推广效果。在实时数据中可以看到实时的商品</a:t>
            </a:r>
            <a:r>
              <a:rPr lang="en-US" altLang="zh-CN" dirty="0"/>
              <a:t>PV</a:t>
            </a:r>
            <a:r>
              <a:rPr lang="zh-CN" altLang="zh-CN" dirty="0"/>
              <a:t>，加收藏次数，加购物车次数。在商品分析、商铺分析中也可以看到相关的数据。大部分的商品在推广后都能够取得较大幅度的搜索排名提升。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0718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3)  SNS</a:t>
            </a:r>
            <a:r>
              <a:rPr lang="zh-CN" altLang="zh-CN" dirty="0" smtClean="0"/>
              <a:t>推广</a:t>
            </a:r>
            <a:endParaRPr lang="en-US" altLang="zh-CN" dirty="0" smtClean="0"/>
          </a:p>
          <a:p>
            <a:r>
              <a:rPr lang="zh-CN" altLang="zh-CN" dirty="0"/>
              <a:t>国外</a:t>
            </a:r>
            <a:r>
              <a:rPr lang="en-US" altLang="zh-CN" dirty="0"/>
              <a:t>TOP SNS</a:t>
            </a:r>
            <a:r>
              <a:rPr lang="zh-CN" altLang="zh-CN" dirty="0"/>
              <a:t>网站</a:t>
            </a:r>
          </a:p>
          <a:p>
            <a:r>
              <a:rPr lang="zh-CN" altLang="zh-CN" dirty="0"/>
              <a:t>利用</a:t>
            </a:r>
            <a:r>
              <a:rPr lang="en-US" altLang="zh-CN" dirty="0"/>
              <a:t>SNS</a:t>
            </a:r>
            <a:r>
              <a:rPr lang="zh-CN" altLang="zh-CN" dirty="0"/>
              <a:t>（社交网站）进行推广也是一种方法。既然是做外贸，就要知道外国人喜欢上哪些社交网站。</a:t>
            </a:r>
          </a:p>
          <a:p>
            <a:r>
              <a:rPr lang="en-US" altLang="zh-CN" dirty="0" err="1" smtClean="0"/>
              <a:t>Facebook、Twitter、VK、Pinterest</a:t>
            </a:r>
            <a:r>
              <a:rPr lang="en-US" altLang="zh-CN" dirty="0" smtClean="0"/>
              <a:t>。</a:t>
            </a:r>
          </a:p>
          <a:p>
            <a:endParaRPr lang="en-US" altLang="zh-CN" dirty="0"/>
          </a:p>
          <a:p>
            <a:r>
              <a:rPr lang="zh-CN" altLang="zh-CN" dirty="0"/>
              <a:t>除了上述方法外，速卖通卖家还可以通过微博、博客、播客、微信、在线论坛等社会化媒体来进行产品和店铺推广。</a:t>
            </a:r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3479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【同步案例</a:t>
            </a:r>
            <a:r>
              <a:rPr lang="en-US" altLang="zh-CN" dirty="0" smtClean="0"/>
              <a:t>10-2</a:t>
            </a:r>
            <a:r>
              <a:rPr lang="zh-CN" altLang="zh-CN" dirty="0" smtClean="0"/>
              <a:t>】</a:t>
            </a:r>
          </a:p>
          <a:p>
            <a:r>
              <a:rPr lang="en-US" altLang="zh-CN" b="0" dirty="0" smtClean="0"/>
              <a:t>                </a:t>
            </a:r>
            <a:r>
              <a:rPr lang="zh-CN" altLang="zh-CN" b="0" dirty="0" smtClean="0"/>
              <a:t>可靠的供应链助力打造爆款</a:t>
            </a:r>
            <a:endParaRPr lang="en-US" altLang="zh-CN" b="0" dirty="0" smtClean="0"/>
          </a:p>
          <a:p>
            <a:endParaRPr lang="en-US" altLang="zh-CN" dirty="0" smtClean="0"/>
          </a:p>
          <a:p>
            <a:r>
              <a:rPr lang="zh-CN" altLang="zh-CN" dirty="0" smtClean="0"/>
              <a:t>问题：供应链是如何帮助打造爆款的？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51763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本任务小结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跨</a:t>
            </a:r>
            <a:r>
              <a:rPr lang="zh-CN" altLang="zh-CN" dirty="0"/>
              <a:t>境电商推广方案的思路第一，通过选品、优化产品、打造爆款等方法引入自然流量，在做好自然流量引入的基础上，继续选择一些免费的合适的店铺活动方式，增加流量；然后，采用直通车付费推广方式；其次，委托专业公司进行推广；最后，通过社交媒体进行推广。</a:t>
            </a:r>
          </a:p>
          <a:p>
            <a:r>
              <a:rPr lang="zh-CN" altLang="zh-CN" dirty="0" smtClean="0"/>
              <a:t>跨</a:t>
            </a:r>
            <a:r>
              <a:rPr lang="zh-CN" altLang="zh-CN" dirty="0"/>
              <a:t>境电商推广方案有速卖通直通车推广，委托专业推广公司，</a:t>
            </a:r>
            <a:r>
              <a:rPr lang="en-US" altLang="zh-CN" dirty="0"/>
              <a:t>SNS</a:t>
            </a:r>
            <a:r>
              <a:rPr lang="zh-CN" altLang="zh-CN" dirty="0"/>
              <a:t>推广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6347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2"/>
          <p:cNvSpPr>
            <a:spLocks noChangeArrowheads="1" noChangeShapeType="1" noTextEdit="1"/>
          </p:cNvSpPr>
          <p:nvPr/>
        </p:nvSpPr>
        <p:spPr bwMode="gray">
          <a:xfrm>
            <a:off x="1890713" y="2514600"/>
            <a:ext cx="5881687" cy="7223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514600" y="5334000"/>
            <a:ext cx="4071938" cy="381000"/>
          </a:xfrm>
          <a:noFill/>
        </p:spPr>
        <p:txBody>
          <a:bodyPr/>
          <a:lstStyle/>
          <a:p>
            <a:pPr eaLnBrk="1" hangingPunct="1"/>
            <a:r>
              <a:rPr lang="zh-CN" altLang="en-US" sz="3200" b="0" dirty="0">
                <a:ea typeface="宋体" pitchFamily="2" charset="-122"/>
              </a:rPr>
              <a:t>网络营销实务</a:t>
            </a:r>
            <a:endParaRPr lang="en-US" altLang="zh-CN" sz="3200" b="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引例</a:t>
            </a: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24000"/>
            <a:ext cx="7629525" cy="4800600"/>
          </a:xfrm>
        </p:spPr>
        <p:txBody>
          <a:bodyPr/>
          <a:lstStyle/>
          <a:p>
            <a:r>
              <a:rPr lang="zh-CN" altLang="zh-CN" sz="3200" b="0" dirty="0"/>
              <a:t>利用国外社交媒体，让流量翻番增长</a:t>
            </a:r>
            <a:endParaRPr lang="zh-CN" altLang="zh-CN" sz="3200" dirty="0"/>
          </a:p>
          <a:p>
            <a:r>
              <a:rPr lang="zh-CN" altLang="zh-CN" sz="3200" dirty="0"/>
              <a:t>在深圳华强北的赛格科技园区，有四个刚毕业的大学生。他们挤在一间不大的办公室里，每天都加班到很晚。他们积极联系工厂的货源，关注行业的最新动态和变化，利用各种社交媒体和平台拓展着新市场。</a:t>
            </a:r>
          </a:p>
          <a:p>
            <a:r>
              <a:rPr lang="zh-CN" altLang="zh-CN" sz="3200" dirty="0"/>
              <a:t>四名刚毕业的大学生在敦煌网上从事跨境电商</a:t>
            </a:r>
            <a:r>
              <a:rPr lang="en-US" altLang="zh-CN" sz="3200" dirty="0"/>
              <a:t>B2B</a:t>
            </a:r>
            <a:r>
              <a:rPr lang="zh-CN" altLang="zh-CN" sz="3200" dirty="0"/>
              <a:t>，业务取得成功。</a:t>
            </a:r>
            <a:endParaRPr lang="en-US" altLang="zh-CN" sz="3200" b="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10.1 </a:t>
            </a:r>
            <a:r>
              <a:rPr lang="zh-CN" altLang="zh-CN" sz="2000" dirty="0"/>
              <a:t>发展跨境电商的意义</a:t>
            </a: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15364" name="Group 92"/>
          <p:cNvGrpSpPr>
            <a:grpSpLocks/>
          </p:cNvGrpSpPr>
          <p:nvPr/>
        </p:nvGrpSpPr>
        <p:grpSpPr bwMode="auto">
          <a:xfrm>
            <a:off x="1219200" y="1831975"/>
            <a:ext cx="2170113" cy="4035425"/>
            <a:chOff x="720" y="1296"/>
            <a:chExt cx="1367" cy="2542"/>
          </a:xfrm>
        </p:grpSpPr>
        <p:sp>
          <p:nvSpPr>
            <p:cNvPr id="15394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跨境电商的定义</a:t>
              </a:r>
              <a:endParaRPr lang="en-US" altLang="zh-CN" sz="3200" b="1" dirty="0"/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</p:grpSp>
      <p:grpSp>
        <p:nvGrpSpPr>
          <p:cNvPr id="15365" name="Group 107"/>
          <p:cNvGrpSpPr>
            <a:grpSpLocks/>
          </p:cNvGrpSpPr>
          <p:nvPr/>
        </p:nvGrpSpPr>
        <p:grpSpPr bwMode="auto">
          <a:xfrm>
            <a:off x="3581400" y="1831975"/>
            <a:ext cx="2166938" cy="4035425"/>
            <a:chOff x="2208" y="1296"/>
            <a:chExt cx="1365" cy="2542"/>
          </a:xfrm>
        </p:grpSpPr>
        <p:sp>
          <p:nvSpPr>
            <p:cNvPr id="15381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跨境电商的分类</a:t>
              </a:r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15392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366" name="Group 121"/>
          <p:cNvGrpSpPr>
            <a:grpSpLocks/>
          </p:cNvGrpSpPr>
          <p:nvPr/>
        </p:nvGrpSpPr>
        <p:grpSpPr bwMode="auto">
          <a:xfrm>
            <a:off x="5937250" y="1831975"/>
            <a:ext cx="2170113" cy="4035425"/>
            <a:chOff x="3692" y="1296"/>
            <a:chExt cx="1367" cy="2542"/>
          </a:xfrm>
        </p:grpSpPr>
        <p:sp>
          <p:nvSpPr>
            <p:cNvPr id="15367" name="AutoShape 122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8" name="AutoShape 123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9" name="AutoShape 124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0" name="AutoShape 125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371" name="Group 126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5376" name="Oval 127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7" name="Oval 128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8" name="Oval 129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9" name="Oval 130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80" name="Oval 131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372" name="Text Box 132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73" name="Text Box 133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b="1" dirty="0"/>
                <a:t>我国跨境电商的发展</a:t>
              </a:r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  <p:sp>
          <p:nvSpPr>
            <p:cNvPr id="15374" name="AutoShape 134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F9DB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5" name="AutoShape 135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8BAAF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1042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10.1 </a:t>
            </a:r>
            <a:r>
              <a:rPr lang="zh-CN" altLang="zh-CN" dirty="0" smtClean="0"/>
              <a:t>发展跨境电商的意义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10.1.1</a:t>
            </a:r>
            <a:r>
              <a:rPr lang="zh-CN" altLang="zh-CN" dirty="0"/>
              <a:t>跨境电商的</a:t>
            </a:r>
            <a:r>
              <a:rPr lang="zh-CN" altLang="zh-CN" dirty="0" smtClean="0"/>
              <a:t>定义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dirty="0"/>
              <a:t>跨境电子商务，</a:t>
            </a:r>
            <a:r>
              <a:rPr lang="zh-CN" altLang="zh-CN" i="1" u="wavy" dirty="0"/>
              <a:t>是指分属不同关境的交易主体，通过互联网方式达成交易，完成运营和支付结算，并通过跨境物流送达商品、完成交易的一种国际商业活动。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173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10.1 </a:t>
            </a:r>
            <a:r>
              <a:rPr lang="zh-CN" altLang="zh-CN" dirty="0" smtClean="0"/>
              <a:t>发展跨境电商的意义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10.1.2</a:t>
            </a:r>
            <a:r>
              <a:rPr lang="zh-CN" altLang="zh-CN" dirty="0"/>
              <a:t>跨境电商的分类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）按照商业模式分类</a:t>
            </a:r>
          </a:p>
          <a:p>
            <a:r>
              <a:rPr lang="zh-CN" altLang="zh-CN" dirty="0"/>
              <a:t>在跨境电商市场按照商业模式划分，跨境电商平台分为</a:t>
            </a:r>
            <a:r>
              <a:rPr lang="en-US" altLang="zh-CN" dirty="0"/>
              <a:t>B2B</a:t>
            </a:r>
            <a:r>
              <a:rPr lang="zh-CN" altLang="zh-CN" dirty="0"/>
              <a:t>、</a:t>
            </a:r>
            <a:r>
              <a:rPr lang="en-US" altLang="zh-CN" dirty="0"/>
              <a:t>B2C</a:t>
            </a:r>
            <a:r>
              <a:rPr lang="zh-CN" altLang="zh-CN" dirty="0"/>
              <a:t>以及</a:t>
            </a:r>
            <a:r>
              <a:rPr lang="en-US" altLang="zh-CN" dirty="0"/>
              <a:t>C2C</a:t>
            </a:r>
            <a:r>
              <a:rPr lang="zh-CN" altLang="zh-CN" dirty="0"/>
              <a:t>三种类型。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）按照服务类型分类</a:t>
            </a:r>
          </a:p>
          <a:p>
            <a:r>
              <a:rPr lang="zh-CN" altLang="zh-CN" dirty="0" smtClean="0"/>
              <a:t>信息</a:t>
            </a:r>
            <a:r>
              <a:rPr lang="zh-CN" altLang="zh-CN" dirty="0"/>
              <a:t>服务</a:t>
            </a:r>
            <a:r>
              <a:rPr lang="zh-CN" altLang="zh-CN" dirty="0" smtClean="0"/>
              <a:t>平台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在线</a:t>
            </a:r>
            <a:r>
              <a:rPr lang="zh-CN" altLang="zh-CN" dirty="0"/>
              <a:t>交易</a:t>
            </a:r>
            <a:r>
              <a:rPr lang="zh-CN" altLang="zh-CN" dirty="0" smtClean="0"/>
              <a:t>平台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）按照平台运营方式分类</a:t>
            </a:r>
          </a:p>
          <a:p>
            <a:r>
              <a:rPr lang="zh-CN" altLang="zh-CN" dirty="0" smtClean="0"/>
              <a:t>第三</a:t>
            </a:r>
            <a:r>
              <a:rPr lang="zh-CN" altLang="zh-CN" dirty="0"/>
              <a:t>方开放</a:t>
            </a:r>
            <a:r>
              <a:rPr lang="zh-CN" altLang="zh-CN" dirty="0" smtClean="0"/>
              <a:t>平台</a:t>
            </a:r>
            <a:r>
              <a:rPr lang="zh-CN" altLang="en-US" dirty="0" smtClean="0"/>
              <a:t>、</a:t>
            </a:r>
            <a:r>
              <a:rPr lang="zh-CN" altLang="zh-CN" dirty="0"/>
              <a:t>自营型平台</a:t>
            </a:r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21987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10.1 </a:t>
            </a:r>
            <a:r>
              <a:rPr lang="zh-CN" altLang="zh-CN" dirty="0" smtClean="0"/>
              <a:t>发展跨境电商的意义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【教学互动</a:t>
            </a:r>
            <a:r>
              <a:rPr lang="en-US" altLang="zh-CN" dirty="0"/>
              <a:t>10-1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互动问题：</a:t>
            </a:r>
          </a:p>
          <a:p>
            <a:r>
              <a:rPr lang="zh-CN" altLang="zh-CN" dirty="0"/>
              <a:t>跨境电商在传统电商的基础上有哪些变化？在学习的时候，需要我们有哪些知识储备？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60263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10.1 </a:t>
            </a:r>
            <a:r>
              <a:rPr lang="zh-CN" altLang="zh-CN" dirty="0" smtClean="0"/>
              <a:t>发展跨境电商的意义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10.1.3</a:t>
            </a:r>
            <a:r>
              <a:rPr lang="zh-CN" altLang="zh-CN" dirty="0"/>
              <a:t>我国跨境电商的发展</a:t>
            </a:r>
          </a:p>
          <a:p>
            <a:endParaRPr lang="zh-CN" altLang="en-US" dirty="0"/>
          </a:p>
        </p:txBody>
      </p:sp>
      <p:pic>
        <p:nvPicPr>
          <p:cNvPr id="5" name="图片 4" descr="《2013-2014年中国跨境电商产业研究报告》NO.1：中国跨境电商发展的三个时代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86024"/>
            <a:ext cx="7776864" cy="3463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54880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10.1 </a:t>
            </a:r>
            <a:r>
              <a:rPr lang="zh-CN" altLang="zh-CN" dirty="0" smtClean="0"/>
              <a:t>发展跨境电商的意义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3"/>
            <a:ext cx="8136903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052736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               2008-2016</a:t>
            </a:r>
            <a:r>
              <a:rPr lang="zh-CN" altLang="zh-CN" dirty="0"/>
              <a:t>年中国进出口贸易及跨境电商市场交易规模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64650986"/>
      </p:ext>
    </p:extLst>
  </p:cSld>
  <p:clrMapOvr>
    <a:masterClrMapping/>
  </p:clrMapOvr>
</p:sld>
</file>

<file path=ppt/theme/theme1.xml><?xml version="1.0" encoding="utf-8"?>
<a:theme xmlns:a="http://schemas.openxmlformats.org/drawingml/2006/main" name="029TGp_edu_biz_red_v3">
  <a:themeElements>
    <a:clrScheme name="Default Design 3">
      <a:dk1>
        <a:srgbClr val="29698D"/>
      </a:dk1>
      <a:lt1>
        <a:srgbClr val="FFFFFF"/>
      </a:lt1>
      <a:dk2>
        <a:srgbClr val="000000"/>
      </a:dk2>
      <a:lt2>
        <a:srgbClr val="D6E1E2"/>
      </a:lt2>
      <a:accent1>
        <a:srgbClr val="0099CC"/>
      </a:accent1>
      <a:accent2>
        <a:srgbClr val="FF9900"/>
      </a:accent2>
      <a:accent3>
        <a:srgbClr val="FFFFFF"/>
      </a:accent3>
      <a:accent4>
        <a:srgbClr val="215978"/>
      </a:accent4>
      <a:accent5>
        <a:srgbClr val="AACAE2"/>
      </a:accent5>
      <a:accent6>
        <a:srgbClr val="E78A00"/>
      </a:accent6>
      <a:hlink>
        <a:srgbClr val="669900"/>
      </a:hlink>
      <a:folHlink>
        <a:srgbClr val="83A6A7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FFB3B3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72B88E"/>
        </a:accent1>
        <a:accent2>
          <a:srgbClr val="917FC9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8372B6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00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00"/>
        </a:accent6>
        <a:hlink>
          <a:srgbClr val="669900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029TGp_edu_biz_red_v3</Template>
  <TotalTime>73</TotalTime>
  <Words>1558</Words>
  <Application>Microsoft Office PowerPoint</Application>
  <PresentationFormat>全屏显示(4:3)</PresentationFormat>
  <Paragraphs>109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029TGp_edu_biz_red_v3</vt:lpstr>
      <vt:lpstr>任务十  跨境电商营销</vt:lpstr>
      <vt:lpstr>学习目标</vt:lpstr>
      <vt:lpstr>引例</vt:lpstr>
      <vt:lpstr>10.1 发展跨境电商的意义</vt:lpstr>
      <vt:lpstr>10.1 发展跨境电商的意义</vt:lpstr>
      <vt:lpstr>10.1 发展跨境电商的意义</vt:lpstr>
      <vt:lpstr>10.1 发展跨境电商的意义</vt:lpstr>
      <vt:lpstr>10.1 发展跨境电商的意义</vt:lpstr>
      <vt:lpstr>10.1 发展跨境电商的意义</vt:lpstr>
      <vt:lpstr>10.2 常见跨境电商第三方平台</vt:lpstr>
      <vt:lpstr>10.2 常见跨境电商第三方平台</vt:lpstr>
      <vt:lpstr>10.2 常见跨境电商第三方平台</vt:lpstr>
      <vt:lpstr>10.2 常见跨境电商第三方平台</vt:lpstr>
      <vt:lpstr>10.2 常见跨境电商第三方平台</vt:lpstr>
      <vt:lpstr>10.2 常见跨境电商第三方平台</vt:lpstr>
      <vt:lpstr>10.3 跨境电商营销方案</vt:lpstr>
      <vt:lpstr>10.3 跨境电商营销方案</vt:lpstr>
      <vt:lpstr>10.3 跨境电商营销方案</vt:lpstr>
      <vt:lpstr>10.3 跨境电商营销方案</vt:lpstr>
      <vt:lpstr>10.3 跨境电商营销方案</vt:lpstr>
      <vt:lpstr>幻灯片 21</vt:lpstr>
      <vt:lpstr>幻灯片 22</vt:lpstr>
      <vt:lpstr>幻灯片 23</vt:lpstr>
      <vt:lpstr>本任务小结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任务十  跨境电商营销</dc:title>
  <dc:creator>chd</dc:creator>
  <cp:lastModifiedBy>微软用户</cp:lastModifiedBy>
  <cp:revision>8</cp:revision>
  <dcterms:created xsi:type="dcterms:W3CDTF">2015-08-27T04:48:11Z</dcterms:created>
  <dcterms:modified xsi:type="dcterms:W3CDTF">2015-09-11T01:26:19Z</dcterms:modified>
</cp:coreProperties>
</file>