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81" r:id="rId13"/>
    <p:sldId id="282" r:id="rId14"/>
    <p:sldId id="283" r:id="rId15"/>
    <p:sldId id="286" r:id="rId16"/>
    <p:sldId id="290" r:id="rId17"/>
    <p:sldId id="287" r:id="rId18"/>
    <p:sldId id="288" r:id="rId19"/>
    <p:sldId id="289" r:id="rId20"/>
    <p:sldId id="291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2014-7-31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dirty="0"/>
              <a:t>C</a:t>
            </a:r>
            <a:r>
              <a:rPr lang="zh-CN" altLang="en-US" dirty="0"/>
              <a:t>语言程序设计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7854696" cy="1752600"/>
          </a:xfrm>
        </p:spPr>
        <p:txBody>
          <a:bodyPr>
            <a:normAutofit/>
          </a:bodyPr>
          <a:lstStyle/>
          <a:p>
            <a:pPr algn="ctr"/>
            <a:r>
              <a:rPr lang="zh-CN" altLang="zh-CN" sz="3200" dirty="0" smtClean="0"/>
              <a:t>单元</a:t>
            </a:r>
            <a:r>
              <a:rPr lang="en-US" altLang="zh-CN" sz="3200" dirty="0" smtClean="0"/>
              <a:t>5 </a:t>
            </a:r>
            <a:r>
              <a:rPr lang="zh-CN" altLang="en-US" sz="3200" dirty="0" smtClean="0"/>
              <a:t>循环结构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699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/>
              <a:t> 1</a:t>
            </a:r>
            <a:r>
              <a:rPr lang="zh-CN" altLang="zh-CN" sz="2800" b="1" dirty="0" smtClean="0"/>
              <a:t>、</a:t>
            </a:r>
            <a:r>
              <a:rPr lang="en-US" altLang="zh-CN" sz="2800" b="1" dirty="0" smtClean="0"/>
              <a:t>do-while</a:t>
            </a:r>
            <a:r>
              <a:rPr lang="zh-CN" altLang="zh-CN" sz="2800" b="1" dirty="0"/>
              <a:t>语句的形式</a:t>
            </a:r>
            <a:endParaRPr lang="zh-CN" altLang="zh-CN" sz="2800" dirty="0"/>
          </a:p>
          <a:p>
            <a:r>
              <a:rPr lang="en-US" altLang="zh-CN" sz="2800" dirty="0"/>
              <a:t>do-while</a:t>
            </a:r>
            <a:r>
              <a:rPr lang="zh-CN" altLang="zh-CN" sz="2800" dirty="0"/>
              <a:t>语句的特点</a:t>
            </a:r>
            <a:r>
              <a:rPr lang="en-US" altLang="zh-CN" sz="2800" dirty="0"/>
              <a:t>:</a:t>
            </a:r>
            <a:r>
              <a:rPr lang="zh-CN" altLang="zh-CN" sz="2800" dirty="0"/>
              <a:t>先执行循环体，然后判断</a:t>
            </a:r>
          </a:p>
          <a:p>
            <a:r>
              <a:rPr lang="zh-CN" altLang="zh-CN" sz="2800" dirty="0"/>
              <a:t>循环条件是否成立。其一般形式为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r>
              <a:rPr lang="en-US" altLang="zh-CN" sz="2800" dirty="0"/>
              <a:t>          do </a:t>
            </a:r>
            <a:endParaRPr lang="zh-CN" altLang="zh-CN" sz="2800" dirty="0"/>
          </a:p>
          <a:p>
            <a:r>
              <a:rPr lang="en-US" altLang="zh-CN" sz="2800" dirty="0"/>
              <a:t>           </a:t>
            </a:r>
            <a:r>
              <a:rPr lang="zh-CN" altLang="zh-CN" sz="2800" dirty="0"/>
              <a:t>循环体语句</a:t>
            </a:r>
          </a:p>
          <a:p>
            <a:r>
              <a:rPr lang="en-US" altLang="zh-CN" sz="2800" dirty="0"/>
              <a:t>          while (</a:t>
            </a:r>
            <a:r>
              <a:rPr lang="zh-CN" altLang="zh-CN" sz="2800" dirty="0"/>
              <a:t>表达式</a:t>
            </a:r>
            <a:r>
              <a:rPr lang="en-US" altLang="zh-CN" sz="2800" dirty="0"/>
              <a:t>)</a:t>
            </a:r>
            <a:r>
              <a:rPr lang="zh-CN" altLang="zh-CN" sz="2800" dirty="0"/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2550001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zh-CN" altLang="zh-CN" sz="2800" dirty="0"/>
          </a:p>
          <a:p>
            <a:r>
              <a:rPr lang="en-US" altLang="zh-CN" sz="2800" b="1" dirty="0" smtClean="0"/>
              <a:t>2</a:t>
            </a:r>
            <a:r>
              <a:rPr lang="zh-CN" altLang="zh-CN" sz="2800" b="1" dirty="0"/>
              <a:t>、</a:t>
            </a:r>
            <a:r>
              <a:rPr lang="en-US" altLang="zh-CN" sz="2800" b="1" dirty="0"/>
              <a:t>do-while</a:t>
            </a:r>
            <a:r>
              <a:rPr lang="zh-CN" altLang="zh-CN" sz="2800" b="1" dirty="0"/>
              <a:t>语句的执行过程</a:t>
            </a:r>
            <a:r>
              <a:rPr lang="zh-CN" altLang="zh-CN" sz="2800" dirty="0"/>
              <a:t> </a:t>
            </a:r>
            <a:r>
              <a:rPr lang="en-US" altLang="zh-CN" sz="2800" dirty="0"/>
              <a:t>do-while</a:t>
            </a:r>
            <a:r>
              <a:rPr lang="zh-CN" altLang="zh-CN" sz="2800" dirty="0"/>
              <a:t>语句的执行过程是先执行一次指定的</a:t>
            </a:r>
            <a:r>
              <a:rPr lang="zh-CN" altLang="zh-CN" sz="2800" dirty="0" smtClean="0"/>
              <a:t>循环体</a:t>
            </a:r>
            <a:r>
              <a:rPr lang="zh-CN" altLang="zh-CN" sz="2800" dirty="0"/>
              <a:t>语句，然后判断表达式的值。其流程图如图</a:t>
            </a:r>
            <a:r>
              <a:rPr lang="en-US" altLang="zh-CN" sz="2800" dirty="0"/>
              <a:t>5-3</a:t>
            </a:r>
            <a:r>
              <a:rPr lang="zh-CN" altLang="zh-CN" sz="2800" dirty="0"/>
              <a:t>所示。具体执行过程如下：</a:t>
            </a:r>
          </a:p>
          <a:p>
            <a:pPr lvl="0"/>
            <a:r>
              <a:rPr lang="zh-CN" altLang="zh-CN" sz="2800" dirty="0"/>
              <a:t>执行</a:t>
            </a:r>
            <a:r>
              <a:rPr lang="en-US" altLang="zh-CN" sz="2800" dirty="0"/>
              <a:t>do</a:t>
            </a:r>
            <a:r>
              <a:rPr lang="zh-CN" altLang="zh-CN" sz="2800" dirty="0"/>
              <a:t>后面的循环体语句。</a:t>
            </a:r>
          </a:p>
          <a:p>
            <a:pPr lvl="0"/>
            <a:r>
              <a:rPr lang="zh-CN" altLang="zh-CN" sz="2800" dirty="0"/>
              <a:t>计算</a:t>
            </a:r>
            <a:r>
              <a:rPr lang="en-US" altLang="zh-CN" sz="2800" dirty="0"/>
              <a:t>while</a:t>
            </a:r>
            <a:r>
              <a:rPr lang="zh-CN" altLang="zh-CN" sz="2800" dirty="0"/>
              <a:t>后面括号中的表达式的值，当表达式的值为非</a:t>
            </a:r>
            <a:r>
              <a:rPr lang="en-US" altLang="zh-CN" sz="2800" dirty="0"/>
              <a:t>0</a:t>
            </a:r>
            <a:r>
              <a:rPr lang="zh-CN" altLang="zh-CN" sz="2800" dirty="0"/>
              <a:t>时，返回执行过程（</a:t>
            </a:r>
            <a:r>
              <a:rPr lang="en-US" altLang="zh-CN" sz="2800" dirty="0"/>
              <a:t>1</a:t>
            </a:r>
            <a:r>
              <a:rPr lang="zh-CN" altLang="zh-CN" sz="2800" dirty="0"/>
              <a:t>）；如此反复，直到表达式的值等于</a:t>
            </a:r>
            <a:r>
              <a:rPr lang="en-US" altLang="zh-CN" sz="2800" dirty="0"/>
              <a:t>0</a:t>
            </a:r>
            <a:r>
              <a:rPr lang="zh-CN" altLang="zh-CN" sz="2800" dirty="0"/>
              <a:t>时，退出</a:t>
            </a:r>
            <a:r>
              <a:rPr lang="en-US" altLang="zh-CN" sz="2800" dirty="0"/>
              <a:t>do-while</a:t>
            </a:r>
            <a:r>
              <a:rPr lang="zh-CN" altLang="zh-CN" sz="2800" dirty="0"/>
              <a:t>循环。</a:t>
            </a:r>
            <a:r>
              <a:rPr lang="en-US" altLang="zh-CN" sz="2800" dirty="0"/>
              <a:t> </a:t>
            </a:r>
            <a:endParaRPr lang="zh-CN" altLang="zh-CN" sz="2800" dirty="0"/>
          </a:p>
          <a:p>
            <a:r>
              <a:rPr lang="zh-CN" altLang="zh-CN" sz="2800" dirty="0">
                <a:solidFill>
                  <a:srgbClr val="FF0000"/>
                </a:solidFill>
              </a:rPr>
              <a:t>说明：（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zh-CN" sz="2800" dirty="0">
                <a:solidFill>
                  <a:srgbClr val="FF0000"/>
                </a:solidFill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</a:rPr>
              <a:t>do-while</a:t>
            </a:r>
            <a:r>
              <a:rPr lang="zh-CN" altLang="zh-CN" sz="2800" dirty="0">
                <a:solidFill>
                  <a:srgbClr val="FF0000"/>
                </a:solidFill>
              </a:rPr>
              <a:t>语句的特点是：先执行语句，后判断表达式的值。 因此，</a:t>
            </a:r>
            <a:r>
              <a:rPr lang="en-US" altLang="zh-CN" sz="2800" dirty="0">
                <a:solidFill>
                  <a:srgbClr val="FF0000"/>
                </a:solidFill>
              </a:rPr>
              <a:t>do-while</a:t>
            </a:r>
            <a:r>
              <a:rPr lang="zh-CN" altLang="zh-CN" sz="2800" dirty="0">
                <a:solidFill>
                  <a:srgbClr val="FF0000"/>
                </a:solidFill>
              </a:rPr>
              <a:t>循环至少要执行一次循环语句。</a:t>
            </a:r>
          </a:p>
          <a:p>
            <a:r>
              <a:rPr lang="zh-CN" altLang="zh-CN" sz="2800" dirty="0">
                <a:solidFill>
                  <a:srgbClr val="FF0000"/>
                </a:solidFill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</a:rPr>
              <a:t>2</a:t>
            </a:r>
            <a:r>
              <a:rPr lang="zh-CN" altLang="zh-CN" sz="2800" dirty="0">
                <a:solidFill>
                  <a:srgbClr val="FF0000"/>
                </a:solidFill>
              </a:rPr>
              <a:t>）如果</a:t>
            </a:r>
            <a:r>
              <a:rPr lang="en-US" altLang="zh-CN" sz="2800" dirty="0">
                <a:solidFill>
                  <a:srgbClr val="FF0000"/>
                </a:solidFill>
              </a:rPr>
              <a:t>do-while</a:t>
            </a:r>
            <a:r>
              <a:rPr lang="zh-CN" altLang="zh-CN" sz="2800" dirty="0">
                <a:solidFill>
                  <a:srgbClr val="FF0000"/>
                </a:solidFill>
              </a:rPr>
              <a:t>语句的循环体部分是多个语句组成，则必须用左右大括号括起来，使其形成复合语句。</a:t>
            </a:r>
          </a:p>
          <a:p>
            <a:r>
              <a:rPr lang="zh-CN" altLang="zh-CN" sz="2800" dirty="0">
                <a:solidFill>
                  <a:srgbClr val="FF0000"/>
                </a:solidFill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</a:rPr>
              <a:t>3</a:t>
            </a:r>
            <a:r>
              <a:rPr lang="zh-CN" altLang="zh-CN" sz="2800" dirty="0">
                <a:solidFill>
                  <a:srgbClr val="FF0000"/>
                </a:solidFill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</a:rPr>
              <a:t>while</a:t>
            </a:r>
            <a:r>
              <a:rPr lang="zh-CN" altLang="zh-CN" sz="2800" dirty="0">
                <a:solidFill>
                  <a:srgbClr val="FF0000"/>
                </a:solidFill>
              </a:rPr>
              <a:t>圆括号后面有一个分号“；”，书写时不要忘记</a:t>
            </a:r>
            <a:r>
              <a:rPr lang="zh-CN" altLang="zh-CN" sz="2800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9264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400" b="1" dirty="0" smtClean="0"/>
              <a:t>任务</a:t>
            </a:r>
            <a:r>
              <a:rPr lang="en-US" altLang="zh-CN" sz="4400" b="1" dirty="0" smtClean="0"/>
              <a:t>3 </a:t>
            </a:r>
            <a:r>
              <a:rPr lang="en-US" altLang="zh-CN" sz="4400" dirty="0" smtClean="0"/>
              <a:t>for</a:t>
            </a:r>
            <a:r>
              <a:rPr lang="en-US" altLang="zh-CN" sz="4400" b="1" dirty="0" smtClean="0"/>
              <a:t> </a:t>
            </a:r>
            <a:r>
              <a:rPr lang="zh-CN" altLang="zh-CN" sz="4400" b="1" dirty="0"/>
              <a:t>语句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4260523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前面我们分别用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语句和</a:t>
            </a:r>
            <a:r>
              <a:rPr lang="en-US" altLang="zh-CN" sz="2400" dirty="0"/>
              <a:t>do-while</a:t>
            </a:r>
            <a:r>
              <a:rPr lang="zh-CN" altLang="zh-CN" sz="2400" dirty="0"/>
              <a:t>语句求</a:t>
            </a:r>
            <a:r>
              <a:rPr lang="en-US" altLang="zh-CN" sz="2400" dirty="0"/>
              <a:t>1+2+3+…+100</a:t>
            </a:r>
            <a:r>
              <a:rPr lang="zh-CN" altLang="zh-CN" sz="2400" dirty="0"/>
              <a:t>的值，除此之外，</a:t>
            </a:r>
            <a:r>
              <a:rPr lang="en-US" altLang="zh-CN" sz="2400" dirty="0"/>
              <a:t>C</a:t>
            </a:r>
            <a:r>
              <a:rPr lang="zh-CN" altLang="zh-CN" sz="2400" dirty="0"/>
              <a:t>语言还提供</a:t>
            </a:r>
            <a:r>
              <a:rPr lang="en-US" altLang="zh-CN" sz="2400" dirty="0"/>
              <a:t>for</a:t>
            </a:r>
            <a:r>
              <a:rPr lang="zh-CN" altLang="zh-CN" sz="2400" dirty="0"/>
              <a:t>语句来实现循环结构。而且</a:t>
            </a:r>
            <a:r>
              <a:rPr lang="en-US" altLang="zh-CN" sz="2400" dirty="0"/>
              <a:t>for</a:t>
            </a:r>
            <a:r>
              <a:rPr lang="zh-CN" altLang="zh-CN" sz="2400" dirty="0"/>
              <a:t>语句更为灵活，不仅可以用于循环次数已经确定的情况，还可以用于循环次数不确定而只给出循环结束条件的情况，它完全可以代替</a:t>
            </a:r>
            <a:r>
              <a:rPr lang="en-US" altLang="zh-CN" sz="2400" dirty="0"/>
              <a:t>while</a:t>
            </a:r>
            <a:r>
              <a:rPr lang="zh-CN" altLang="zh-CN" sz="2400" dirty="0"/>
              <a:t>和</a:t>
            </a:r>
            <a:r>
              <a:rPr lang="en-US" altLang="zh-CN" sz="2400" dirty="0"/>
              <a:t>do-while</a:t>
            </a:r>
            <a:r>
              <a:rPr lang="zh-CN" altLang="zh-CN" sz="2400" dirty="0"/>
              <a:t>语句。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9869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b="1" dirty="0"/>
              <a:t>1</a:t>
            </a:r>
            <a:r>
              <a:rPr lang="zh-CN" altLang="zh-CN" sz="2800" b="1" dirty="0"/>
              <a:t>、</a:t>
            </a:r>
            <a:r>
              <a:rPr lang="en-US" altLang="zh-CN" sz="2800" b="1" dirty="0"/>
              <a:t>for</a:t>
            </a:r>
            <a:r>
              <a:rPr lang="zh-CN" altLang="zh-CN" sz="2800" b="1" dirty="0"/>
              <a:t>语句的形式</a:t>
            </a:r>
            <a:endParaRPr lang="zh-CN" altLang="zh-CN" sz="2800" dirty="0"/>
          </a:p>
          <a:p>
            <a:r>
              <a:rPr lang="zh-CN" altLang="zh-CN" sz="2800" dirty="0"/>
              <a:t>其一般形式为</a:t>
            </a:r>
            <a:r>
              <a:rPr lang="en-US" altLang="zh-CN" sz="2800" dirty="0"/>
              <a:t>:</a:t>
            </a:r>
            <a:endParaRPr lang="zh-CN" altLang="zh-CN" sz="2800" dirty="0"/>
          </a:p>
          <a:p>
            <a:r>
              <a:rPr lang="en-US" altLang="zh-CN" sz="2800" dirty="0"/>
              <a:t>         for (</a:t>
            </a:r>
            <a:r>
              <a:rPr lang="zh-CN" altLang="zh-CN" sz="2800" dirty="0"/>
              <a:t>表达式</a:t>
            </a:r>
            <a:r>
              <a:rPr lang="en-US" altLang="zh-CN" sz="2800" dirty="0"/>
              <a:t>1;</a:t>
            </a:r>
            <a:r>
              <a:rPr lang="zh-CN" altLang="zh-CN" sz="2800" dirty="0"/>
              <a:t>表达式</a:t>
            </a:r>
            <a:r>
              <a:rPr lang="en-US" altLang="zh-CN" sz="2800" dirty="0"/>
              <a:t>2;</a:t>
            </a:r>
            <a:r>
              <a:rPr lang="zh-CN" altLang="zh-CN" sz="2800" dirty="0"/>
              <a:t>表达式</a:t>
            </a:r>
            <a:r>
              <a:rPr lang="en-US" altLang="zh-CN" sz="2800" dirty="0"/>
              <a:t>3)</a:t>
            </a:r>
            <a:endParaRPr lang="zh-CN" altLang="zh-CN" sz="2800" dirty="0"/>
          </a:p>
          <a:p>
            <a:r>
              <a:rPr lang="en-US" altLang="zh-CN" sz="2800" dirty="0"/>
              <a:t>                   </a:t>
            </a:r>
            <a:r>
              <a:rPr lang="zh-CN" altLang="zh-CN" sz="2800" dirty="0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3345873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b="1" dirty="0"/>
              <a:t>2</a:t>
            </a:r>
            <a:r>
              <a:rPr lang="zh-CN" altLang="zh-CN" sz="2400" b="1" dirty="0"/>
              <a:t>、</a:t>
            </a:r>
            <a:r>
              <a:rPr lang="en-US" altLang="zh-CN" sz="2400" b="1" dirty="0"/>
              <a:t>for</a:t>
            </a:r>
            <a:r>
              <a:rPr lang="zh-CN" altLang="zh-CN" sz="2400" b="1" dirty="0"/>
              <a:t>语句的执行过程</a:t>
            </a:r>
            <a:endParaRPr lang="zh-CN" altLang="zh-CN" sz="2400" dirty="0"/>
          </a:p>
          <a:p>
            <a:r>
              <a:rPr lang="en-US" altLang="zh-CN" sz="2400" dirty="0"/>
              <a:t>for</a:t>
            </a:r>
            <a:r>
              <a:rPr lang="zh-CN" altLang="zh-CN" sz="2400" dirty="0"/>
              <a:t>语句的流程图如图</a:t>
            </a:r>
            <a:r>
              <a:rPr lang="en-US" altLang="zh-CN" sz="2400" dirty="0"/>
              <a:t>5-4</a:t>
            </a:r>
            <a:r>
              <a:rPr lang="zh-CN" altLang="zh-CN" sz="2400" dirty="0"/>
              <a:t>所示。具体执行过程如下：</a:t>
            </a:r>
          </a:p>
          <a:p>
            <a:r>
              <a:rPr lang="en-US" altLang="zh-CN" sz="2400" dirty="0"/>
              <a:t>(1) </a:t>
            </a:r>
            <a:r>
              <a:rPr lang="zh-CN" altLang="zh-CN" sz="2400" dirty="0"/>
              <a:t>先求解表达式</a:t>
            </a:r>
            <a:r>
              <a:rPr lang="en-US" altLang="zh-CN" sz="2400" dirty="0"/>
              <a:t>1</a:t>
            </a:r>
            <a:r>
              <a:rPr lang="zh-CN" altLang="zh-CN" sz="2400" dirty="0"/>
              <a:t>。</a:t>
            </a:r>
          </a:p>
          <a:p>
            <a:r>
              <a:rPr lang="en-US" altLang="zh-CN" sz="2400" dirty="0"/>
              <a:t> (2) </a:t>
            </a:r>
            <a:r>
              <a:rPr lang="zh-CN" altLang="zh-CN" sz="2400" dirty="0"/>
              <a:t>求解表达式</a:t>
            </a:r>
            <a:r>
              <a:rPr lang="en-US" altLang="zh-CN" sz="2400" dirty="0"/>
              <a:t>2</a:t>
            </a:r>
            <a:r>
              <a:rPr lang="zh-CN" altLang="zh-CN" sz="2400" dirty="0"/>
              <a:t>，若其值为真</a:t>
            </a:r>
            <a:r>
              <a:rPr lang="en-US" altLang="zh-CN" sz="2400" dirty="0"/>
              <a:t>(</a:t>
            </a:r>
            <a:r>
              <a:rPr lang="zh-CN" altLang="zh-CN" sz="2400" dirty="0"/>
              <a:t>值为非</a:t>
            </a:r>
            <a:r>
              <a:rPr lang="en-US" altLang="zh-CN" sz="2400" dirty="0"/>
              <a:t>0)</a:t>
            </a:r>
            <a:r>
              <a:rPr lang="zh-CN" altLang="zh-CN" sz="2400" dirty="0"/>
              <a:t>，则执</a:t>
            </a:r>
            <a:r>
              <a:rPr lang="en-US" altLang="zh-CN" sz="2400" dirty="0"/>
              <a:t>  </a:t>
            </a:r>
            <a:endParaRPr lang="zh-CN" altLang="zh-CN" sz="2400" dirty="0"/>
          </a:p>
          <a:p>
            <a:r>
              <a:rPr lang="en-US" altLang="zh-CN" sz="2400" dirty="0"/>
              <a:t>     </a:t>
            </a:r>
            <a:r>
              <a:rPr lang="zh-CN" altLang="zh-CN" sz="2400" dirty="0"/>
              <a:t>行</a:t>
            </a:r>
            <a:r>
              <a:rPr lang="en-US" altLang="zh-CN" sz="2400" dirty="0"/>
              <a:t>for</a:t>
            </a:r>
            <a:r>
              <a:rPr lang="zh-CN" altLang="zh-CN" sz="2400" dirty="0"/>
              <a:t>语句中指定的内嵌语句，然后执行下</a:t>
            </a:r>
            <a:r>
              <a:rPr lang="en-US" altLang="zh-CN" sz="2400" dirty="0"/>
              <a:t>  </a:t>
            </a:r>
            <a:endParaRPr lang="zh-CN" altLang="zh-CN" sz="2400" dirty="0"/>
          </a:p>
          <a:p>
            <a:r>
              <a:rPr lang="en-US" altLang="zh-CN" sz="2400" dirty="0"/>
              <a:t>     </a:t>
            </a:r>
            <a:r>
              <a:rPr lang="zh-CN" altLang="zh-CN" sz="2400" dirty="0"/>
              <a:t>面第</a:t>
            </a:r>
            <a:r>
              <a:rPr lang="en-US" altLang="zh-CN" sz="2400" dirty="0"/>
              <a:t>(3)</a:t>
            </a:r>
            <a:r>
              <a:rPr lang="zh-CN" altLang="zh-CN" sz="2400" dirty="0"/>
              <a:t>步。若为假</a:t>
            </a:r>
            <a:r>
              <a:rPr lang="en-US" altLang="zh-CN" sz="2400" dirty="0"/>
              <a:t>(</a:t>
            </a:r>
            <a:r>
              <a:rPr lang="zh-CN" altLang="zh-CN" sz="2400" dirty="0"/>
              <a:t>值为</a:t>
            </a:r>
            <a:r>
              <a:rPr lang="en-US" altLang="zh-CN" sz="2400" dirty="0"/>
              <a:t>0)</a:t>
            </a:r>
            <a:r>
              <a:rPr lang="zh-CN" altLang="zh-CN" sz="2400" dirty="0"/>
              <a:t>，则结束循环，</a:t>
            </a:r>
          </a:p>
          <a:p>
            <a:r>
              <a:rPr lang="en-US" altLang="zh-CN" sz="2400" dirty="0"/>
              <a:t>     </a:t>
            </a:r>
            <a:r>
              <a:rPr lang="zh-CN" altLang="zh-CN" sz="2400" dirty="0"/>
              <a:t>转到第</a:t>
            </a:r>
            <a:r>
              <a:rPr lang="en-US" altLang="zh-CN" sz="2400" dirty="0"/>
              <a:t>(5)</a:t>
            </a:r>
            <a:r>
              <a:rPr lang="zh-CN" altLang="zh-CN" sz="2400" dirty="0"/>
              <a:t>步。</a:t>
            </a:r>
          </a:p>
          <a:p>
            <a:r>
              <a:rPr lang="en-US" altLang="zh-CN" sz="2400" dirty="0"/>
              <a:t> (3) </a:t>
            </a:r>
            <a:r>
              <a:rPr lang="zh-CN" altLang="zh-CN" sz="2400" dirty="0"/>
              <a:t>求解表达式</a:t>
            </a:r>
            <a:r>
              <a:rPr lang="en-US" altLang="zh-CN" sz="2400" dirty="0"/>
              <a:t>3</a:t>
            </a:r>
            <a:r>
              <a:rPr lang="zh-CN" altLang="zh-CN" sz="2400" dirty="0"/>
              <a:t>。</a:t>
            </a:r>
            <a:r>
              <a:rPr lang="en-US" altLang="zh-CN" sz="2400" dirty="0"/>
              <a:t>                                              </a:t>
            </a:r>
            <a:r>
              <a:rPr lang="zh-CN" altLang="zh-CN" sz="2400" dirty="0"/>
              <a:t>图</a:t>
            </a:r>
            <a:r>
              <a:rPr lang="en-US" altLang="zh-CN" sz="2400" dirty="0"/>
              <a:t>5-3-1</a:t>
            </a:r>
            <a:endParaRPr lang="zh-CN" altLang="zh-CN" sz="2400" dirty="0"/>
          </a:p>
          <a:p>
            <a:r>
              <a:rPr lang="en-US" altLang="zh-CN" sz="2400" dirty="0"/>
              <a:t> (4) </a:t>
            </a:r>
            <a:r>
              <a:rPr lang="zh-CN" altLang="zh-CN" sz="2400" dirty="0"/>
              <a:t>转回上面第</a:t>
            </a:r>
            <a:r>
              <a:rPr lang="en-US" altLang="zh-CN" sz="2400" dirty="0"/>
              <a:t>(2)</a:t>
            </a:r>
            <a:r>
              <a:rPr lang="zh-CN" altLang="zh-CN" sz="2400" dirty="0"/>
              <a:t>步骤继续执行。</a:t>
            </a:r>
          </a:p>
          <a:p>
            <a:r>
              <a:rPr lang="en-US" altLang="zh-CN" sz="2400" dirty="0"/>
              <a:t> (5) </a:t>
            </a:r>
            <a:r>
              <a:rPr lang="zh-CN" altLang="zh-CN" sz="2400" dirty="0"/>
              <a:t>循环结束，执行</a:t>
            </a:r>
            <a:r>
              <a:rPr lang="en-US" altLang="zh-CN" sz="2400" dirty="0"/>
              <a:t>for</a:t>
            </a:r>
            <a:r>
              <a:rPr lang="zh-CN" altLang="zh-CN" sz="2400" dirty="0"/>
              <a:t>语句下面的一个语句</a:t>
            </a:r>
          </a:p>
        </p:txBody>
      </p:sp>
    </p:spTree>
    <p:extLst>
      <p:ext uri="{BB962C8B-B14F-4D97-AF65-F5344CB8AC3E}">
        <p14:creationId xmlns:p14="http://schemas.microsoft.com/office/powerpoint/2010/main" val="709171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sz="4400" b="1" dirty="0" smtClean="0"/>
              <a:t>任务</a:t>
            </a:r>
            <a:r>
              <a:rPr lang="en-US" altLang="zh-CN" sz="4400" b="1" dirty="0" smtClean="0"/>
              <a:t>4  </a:t>
            </a:r>
            <a:r>
              <a:rPr lang="en-US" altLang="zh-CN" sz="4400" b="1" dirty="0" err="1"/>
              <a:t>goto</a:t>
            </a:r>
            <a:r>
              <a:rPr lang="zh-CN" altLang="zh-CN" sz="4400" b="1" dirty="0"/>
              <a:t>、</a:t>
            </a:r>
            <a:r>
              <a:rPr lang="en-US" altLang="zh-CN" sz="4400" b="1" dirty="0"/>
              <a:t>break</a:t>
            </a:r>
            <a:r>
              <a:rPr lang="zh-CN" altLang="zh-CN" sz="4400" b="1" dirty="0"/>
              <a:t>和</a:t>
            </a:r>
            <a:r>
              <a:rPr lang="en-US" altLang="zh-CN" sz="4400" b="1" dirty="0"/>
              <a:t>continue</a:t>
            </a:r>
            <a:r>
              <a:rPr lang="zh-CN" altLang="zh-CN" sz="4400" b="1" dirty="0"/>
              <a:t>语句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489839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程序中的语句通常总是按照顺序方向，或按照语句功能所定义的方向执行的。如果需要改变程序的正常流向，可以使用转移语句。在</a:t>
            </a:r>
            <a:r>
              <a:rPr lang="en-US" altLang="zh-CN" dirty="0"/>
              <a:t>c</a:t>
            </a:r>
            <a:r>
              <a:rPr lang="zh-CN" altLang="zh-CN" dirty="0"/>
              <a:t>语言中提供了</a:t>
            </a:r>
            <a:r>
              <a:rPr lang="en-US" altLang="zh-CN" dirty="0"/>
              <a:t>4</a:t>
            </a:r>
            <a:r>
              <a:rPr lang="zh-CN" altLang="zh-CN" dirty="0"/>
              <a:t>个跳转语句</a:t>
            </a:r>
            <a:r>
              <a:rPr lang="en-US" altLang="zh-CN" dirty="0"/>
              <a:t>return</a:t>
            </a:r>
            <a:r>
              <a:rPr lang="zh-CN" altLang="zh-CN" dirty="0"/>
              <a:t>、</a:t>
            </a:r>
            <a:r>
              <a:rPr lang="en-US" altLang="zh-CN" dirty="0" err="1"/>
              <a:t>goto</a:t>
            </a:r>
            <a:r>
              <a:rPr lang="zh-CN" altLang="zh-CN" dirty="0"/>
              <a:t>、</a:t>
            </a:r>
            <a:r>
              <a:rPr lang="en-US" altLang="zh-CN" dirty="0"/>
              <a:t>break</a:t>
            </a:r>
            <a:r>
              <a:rPr lang="zh-CN" altLang="zh-CN" dirty="0"/>
              <a:t>、</a:t>
            </a:r>
            <a:r>
              <a:rPr lang="en-US" altLang="zh-CN" dirty="0"/>
              <a:t>continue</a:t>
            </a:r>
            <a:r>
              <a:rPr lang="zh-CN" altLang="zh-CN" dirty="0"/>
              <a:t>。其中</a:t>
            </a:r>
            <a:r>
              <a:rPr lang="en-US" altLang="zh-CN" dirty="0"/>
              <a:t>return</a:t>
            </a:r>
            <a:r>
              <a:rPr lang="zh-CN" altLang="zh-CN" dirty="0"/>
              <a:t>、</a:t>
            </a:r>
            <a:r>
              <a:rPr lang="en-US" altLang="zh-CN" dirty="0" err="1"/>
              <a:t>goto</a:t>
            </a:r>
            <a:r>
              <a:rPr lang="zh-CN" altLang="zh-CN" dirty="0"/>
              <a:t>可以应用到程序的任何地方，</a:t>
            </a:r>
            <a:r>
              <a:rPr lang="en-US" altLang="zh-CN" dirty="0"/>
              <a:t>break</a:t>
            </a:r>
            <a:r>
              <a:rPr lang="zh-CN" altLang="zh-CN" dirty="0"/>
              <a:t>、</a:t>
            </a:r>
            <a:r>
              <a:rPr lang="en-US" altLang="zh-CN" dirty="0"/>
              <a:t>continue</a:t>
            </a:r>
            <a:r>
              <a:rPr lang="zh-CN" altLang="zh-CN" dirty="0"/>
              <a:t>和循环语句一起使用。在第二单元我们已经了解了</a:t>
            </a:r>
            <a:r>
              <a:rPr lang="en-US" altLang="zh-CN" dirty="0"/>
              <a:t>return</a:t>
            </a:r>
            <a:r>
              <a:rPr lang="zh-CN" altLang="zh-CN" dirty="0"/>
              <a:t>语句的用法，在函数单元中会重点讲述。本任务主要讲述</a:t>
            </a:r>
            <a:r>
              <a:rPr lang="en-US" altLang="zh-CN" dirty="0" err="1"/>
              <a:t>goto</a:t>
            </a:r>
            <a:r>
              <a:rPr lang="zh-CN" altLang="zh-CN" dirty="0"/>
              <a:t>、</a:t>
            </a:r>
            <a:r>
              <a:rPr lang="en-US" altLang="zh-CN" dirty="0"/>
              <a:t>break</a:t>
            </a:r>
            <a:r>
              <a:rPr lang="zh-CN" altLang="zh-CN" dirty="0"/>
              <a:t>和</a:t>
            </a:r>
            <a:r>
              <a:rPr lang="en-US" altLang="zh-CN" dirty="0"/>
              <a:t>continue</a:t>
            </a:r>
            <a:r>
              <a:rPr lang="zh-CN" altLang="zh-CN" dirty="0"/>
              <a:t>语句。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4229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800" dirty="0"/>
              <a:t>1</a:t>
            </a:r>
            <a:r>
              <a:rPr lang="zh-CN" altLang="zh-CN" sz="2800" dirty="0"/>
              <a:t>、</a:t>
            </a:r>
            <a:r>
              <a:rPr lang="en-US" altLang="zh-CN" sz="2800" dirty="0" err="1"/>
              <a:t>goto</a:t>
            </a:r>
            <a:r>
              <a:rPr lang="zh-CN" altLang="zh-CN" sz="2800" dirty="0"/>
              <a:t>语句</a:t>
            </a:r>
          </a:p>
          <a:p>
            <a:r>
              <a:rPr lang="en-US" altLang="zh-CN" sz="2800" dirty="0" err="1"/>
              <a:t>goto</a:t>
            </a:r>
            <a:r>
              <a:rPr lang="zh-CN" altLang="zh-CN" sz="2800" dirty="0"/>
              <a:t>语句也称为无条件转移语句。通常与条件语句配合使用，可实现条件转移，构成循环，跳出循环体等功能。</a:t>
            </a:r>
          </a:p>
          <a:p>
            <a:r>
              <a:rPr lang="en-US" altLang="zh-CN" sz="2800" dirty="0" err="1"/>
              <a:t>goto</a:t>
            </a:r>
            <a:r>
              <a:rPr lang="zh-CN" altLang="zh-CN" sz="2800" dirty="0"/>
              <a:t>语句的一般形式：</a:t>
            </a:r>
            <a:r>
              <a:rPr lang="en-US" altLang="zh-CN" sz="2800" dirty="0" err="1"/>
              <a:t>goto</a:t>
            </a:r>
            <a:r>
              <a:rPr lang="en-US" altLang="zh-CN" sz="2800" dirty="0"/>
              <a:t>  </a:t>
            </a:r>
            <a:r>
              <a:rPr lang="zh-CN" altLang="zh-CN" sz="2800" dirty="0"/>
              <a:t>语句标号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r>
              <a:rPr lang="zh-CN" altLang="zh-CN" sz="2800" dirty="0"/>
              <a:t>语句标号是按标识符规定书写的符号，放在某一语句行的前面，标号后加冒号（：）。语句标号起标识语句的作用，与</a:t>
            </a:r>
            <a:r>
              <a:rPr lang="en-US" altLang="zh-CN" sz="2800" dirty="0" err="1"/>
              <a:t>goto</a:t>
            </a:r>
            <a:r>
              <a:rPr lang="zh-CN" altLang="zh-CN" sz="2800" dirty="0"/>
              <a:t>语句配合使用。</a:t>
            </a:r>
          </a:p>
          <a:p>
            <a:r>
              <a:rPr lang="zh-CN" altLang="zh-CN" sz="2800" dirty="0"/>
              <a:t>注意：在结构化程序设计中一般不主张使用</a:t>
            </a:r>
            <a:r>
              <a:rPr lang="en-US" altLang="zh-CN" sz="2800" dirty="0" err="1"/>
              <a:t>goto</a:t>
            </a:r>
            <a:r>
              <a:rPr lang="zh-CN" altLang="zh-CN" sz="2800" dirty="0"/>
              <a:t>语句，以免造成程序流程的混乱，使理解和调试程序都产生困难。</a:t>
            </a:r>
          </a:p>
        </p:txBody>
      </p:sp>
    </p:spTree>
    <p:extLst>
      <p:ext uri="{BB962C8B-B14F-4D97-AF65-F5344CB8AC3E}">
        <p14:creationId xmlns:p14="http://schemas.microsoft.com/office/powerpoint/2010/main" val="216972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2</a:t>
            </a:r>
            <a:r>
              <a:rPr lang="zh-CN" altLang="zh-CN" sz="2400" dirty="0"/>
              <a:t>、</a:t>
            </a:r>
            <a:r>
              <a:rPr lang="en-US" altLang="zh-CN" sz="2400" dirty="0"/>
              <a:t>break</a:t>
            </a:r>
            <a:r>
              <a:rPr lang="zh-CN" altLang="zh-CN" sz="2400" dirty="0"/>
              <a:t>语句</a:t>
            </a:r>
          </a:p>
          <a:p>
            <a:r>
              <a:rPr lang="zh-CN" altLang="zh-CN" sz="2400" dirty="0"/>
              <a:t>用</a:t>
            </a:r>
            <a:r>
              <a:rPr lang="en-US" altLang="zh-CN" sz="2400" dirty="0"/>
              <a:t>break</a:t>
            </a:r>
            <a:r>
              <a:rPr lang="zh-CN" altLang="zh-CN" sz="2400" dirty="0"/>
              <a:t>语句可以结束</a:t>
            </a:r>
            <a:r>
              <a:rPr lang="en-US" altLang="zh-CN" sz="2400" dirty="0"/>
              <a:t>switch</a:t>
            </a:r>
            <a:r>
              <a:rPr lang="zh-CN" altLang="zh-CN" sz="2400" dirty="0"/>
              <a:t>结构和三种循环。</a:t>
            </a:r>
          </a:p>
          <a:p>
            <a:r>
              <a:rPr lang="en-US" altLang="zh-CN" sz="2400" dirty="0"/>
              <a:t>break</a:t>
            </a:r>
            <a:r>
              <a:rPr lang="zh-CN" altLang="zh-CN" sz="2400" dirty="0"/>
              <a:t>语句的一般形式：</a:t>
            </a:r>
            <a:r>
              <a:rPr lang="en-US" altLang="zh-CN" sz="2400" dirty="0"/>
              <a:t>break;</a:t>
            </a:r>
            <a:endParaRPr lang="zh-CN" altLang="zh-CN" sz="2400" dirty="0"/>
          </a:p>
          <a:p>
            <a:r>
              <a:rPr lang="zh-CN" altLang="zh-CN" sz="2400" dirty="0"/>
              <a:t>功能：该语句可以使程序运行时中途跳出循环体，即强制结束循环，接着执行循环下面的语句。</a:t>
            </a:r>
          </a:p>
        </p:txBody>
      </p:sp>
    </p:spTree>
    <p:extLst>
      <p:ext uri="{BB962C8B-B14F-4D97-AF65-F5344CB8AC3E}">
        <p14:creationId xmlns:p14="http://schemas.microsoft.com/office/powerpoint/2010/main" val="2556479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内容摘要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2132856"/>
            <a:ext cx="70567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p"/>
            </a:pPr>
            <a:r>
              <a:rPr lang="en-US" altLang="zh-CN" sz="3200" dirty="0" smtClean="0"/>
              <a:t>while</a:t>
            </a:r>
            <a:r>
              <a:rPr lang="zh-CN" altLang="zh-CN" sz="3200" dirty="0" smtClean="0"/>
              <a:t>语句</a:t>
            </a:r>
            <a:endParaRPr lang="en-US" altLang="zh-CN" sz="3200" dirty="0" smtClean="0"/>
          </a:p>
          <a:p>
            <a:pPr marL="285750" lvl="0" indent="-285750">
              <a:buFont typeface="Wingdings" pitchFamily="2" charset="2"/>
              <a:buChar char="p"/>
            </a:pPr>
            <a:r>
              <a:rPr lang="en-US" altLang="zh-CN" sz="3200" dirty="0" smtClean="0"/>
              <a:t>do-while</a:t>
            </a:r>
            <a:r>
              <a:rPr lang="zh-CN" altLang="zh-CN" sz="3200" dirty="0" smtClean="0"/>
              <a:t>语句</a:t>
            </a:r>
            <a:endParaRPr lang="en-US" altLang="zh-CN" sz="3200" dirty="0" smtClean="0"/>
          </a:p>
          <a:p>
            <a:pPr marL="285750" lvl="0" indent="-285750">
              <a:buFont typeface="Wingdings" pitchFamily="2" charset="2"/>
              <a:buChar char="p"/>
            </a:pPr>
            <a:r>
              <a:rPr lang="en-US" altLang="zh-CN" sz="3200" dirty="0" smtClean="0"/>
              <a:t>for</a:t>
            </a:r>
            <a:r>
              <a:rPr lang="zh-CN" altLang="zh-CN" sz="3200" dirty="0"/>
              <a:t>语句的</a:t>
            </a:r>
            <a:r>
              <a:rPr lang="zh-CN" altLang="zh-CN" sz="3200" dirty="0" smtClean="0"/>
              <a:t>应用</a:t>
            </a:r>
            <a:endParaRPr lang="en-US" altLang="zh-CN" sz="3200" dirty="0" smtClean="0"/>
          </a:p>
          <a:p>
            <a:pPr marL="285750" lvl="0" indent="-285750">
              <a:buFont typeface="Wingdings" pitchFamily="2" charset="2"/>
              <a:buChar char="p"/>
            </a:pPr>
            <a:r>
              <a:rPr lang="zh-CN" altLang="zh-CN" sz="3200" dirty="0" smtClean="0"/>
              <a:t>循环</a:t>
            </a:r>
            <a:r>
              <a:rPr lang="zh-CN" altLang="zh-CN" sz="3200" dirty="0"/>
              <a:t>结构的</a:t>
            </a:r>
            <a:r>
              <a:rPr lang="zh-CN" altLang="zh-CN" sz="3200" dirty="0" smtClean="0"/>
              <a:t>嵌套</a:t>
            </a:r>
            <a:endParaRPr lang="en-US" altLang="zh-CN" sz="3200" dirty="0" smtClean="0"/>
          </a:p>
          <a:p>
            <a:pPr marL="285750" lvl="0" indent="-285750">
              <a:buFont typeface="Wingdings" pitchFamily="2" charset="2"/>
              <a:buChar char="p"/>
            </a:pPr>
            <a:r>
              <a:rPr lang="en-US" altLang="zh-CN" sz="3200" dirty="0" smtClean="0"/>
              <a:t>break</a:t>
            </a:r>
            <a:r>
              <a:rPr lang="zh-CN" altLang="zh-CN" sz="3200" dirty="0"/>
              <a:t>语句在循环结构中的用法</a:t>
            </a:r>
          </a:p>
          <a:p>
            <a:pPr marL="285750" indent="-285750">
              <a:buFont typeface="Wingdings" pitchFamily="2" charset="2"/>
              <a:buChar char="p"/>
            </a:pPr>
            <a:endParaRPr lang="zh-CN" altLang="zh-CN" sz="3200" b="1" dirty="0"/>
          </a:p>
          <a:p>
            <a:pPr marL="285750" lvl="0" indent="-285750">
              <a:buFont typeface="Wingdings" pitchFamily="2" charset="2"/>
              <a:buChar char="p"/>
            </a:pPr>
            <a:endParaRPr lang="zh-CN" altLang="zh-CN" sz="3200" b="1" dirty="0" smtClean="0"/>
          </a:p>
          <a:p>
            <a:pPr marL="285750" lvl="0" indent="-285750">
              <a:buFont typeface="Wingdings" pitchFamily="2" charset="2"/>
              <a:buChar char="p"/>
            </a:pPr>
            <a:endParaRPr lang="zh-CN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430495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、</a:t>
            </a:r>
            <a:r>
              <a:rPr lang="en-US" altLang="zh-CN" sz="2400" dirty="0"/>
              <a:t>continue </a:t>
            </a:r>
            <a:r>
              <a:rPr lang="zh-CN" altLang="zh-CN" sz="2400" dirty="0"/>
              <a:t>语句</a:t>
            </a:r>
          </a:p>
          <a:p>
            <a:r>
              <a:rPr lang="en-US" altLang="zh-CN" sz="2400" dirty="0"/>
              <a:t>	continue</a:t>
            </a:r>
            <a:r>
              <a:rPr lang="zh-CN" altLang="zh-CN" sz="2400" dirty="0"/>
              <a:t>语句的一般形式：</a:t>
            </a:r>
            <a:r>
              <a:rPr lang="en-US" altLang="zh-CN" sz="2400" dirty="0"/>
              <a:t> continue</a:t>
            </a:r>
            <a:r>
              <a:rPr lang="zh-CN" altLang="zh-CN" sz="2400" dirty="0"/>
              <a:t>；</a:t>
            </a:r>
          </a:p>
          <a:p>
            <a:r>
              <a:rPr lang="en-US" altLang="zh-CN" sz="2400" dirty="0"/>
              <a:t>   </a:t>
            </a:r>
            <a:r>
              <a:rPr lang="zh-CN" altLang="zh-CN" sz="2400" dirty="0"/>
              <a:t>功能：结束本次循环。也就是说，不管在该语句的后面是否还有其他执行语句，遇到</a:t>
            </a:r>
            <a:r>
              <a:rPr lang="en-US" altLang="zh-CN" sz="2400" dirty="0"/>
              <a:t>continue</a:t>
            </a:r>
            <a:r>
              <a:rPr lang="zh-CN" altLang="zh-CN" sz="2400" dirty="0"/>
              <a:t>；语句，本次循环到此结束，接着进行下一次循环的判断。</a:t>
            </a:r>
            <a:r>
              <a:rPr lang="en-US" altLang="zh-CN" sz="2400" dirty="0"/>
              <a:t>Continue</a:t>
            </a:r>
            <a:r>
              <a:rPr lang="zh-CN" altLang="zh-CN" sz="2400" dirty="0"/>
              <a:t>语句只能用在循环体中。</a:t>
            </a:r>
          </a:p>
        </p:txBody>
      </p:sp>
    </p:spTree>
    <p:extLst>
      <p:ext uri="{BB962C8B-B14F-4D97-AF65-F5344CB8AC3E}">
        <p14:creationId xmlns:p14="http://schemas.microsoft.com/office/powerpoint/2010/main" val="3471580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本章小结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 dirty="0"/>
              <a:t> 本单元详细介绍了</a:t>
            </a:r>
            <a:r>
              <a:rPr lang="en-US" altLang="zh-CN" sz="2400" dirty="0"/>
              <a:t>while</a:t>
            </a:r>
            <a:r>
              <a:rPr lang="zh-CN" altLang="zh-CN" sz="2400" dirty="0"/>
              <a:t>、</a:t>
            </a:r>
            <a:r>
              <a:rPr lang="en-US" altLang="zh-CN" sz="2400" dirty="0"/>
              <a:t>do-while</a:t>
            </a:r>
            <a:r>
              <a:rPr lang="zh-CN" altLang="zh-CN" sz="2400" dirty="0"/>
              <a:t>、</a:t>
            </a:r>
            <a:r>
              <a:rPr lang="en-US" altLang="zh-CN" sz="2400" dirty="0"/>
              <a:t>for</a:t>
            </a:r>
            <a:r>
              <a:rPr lang="zh-CN" altLang="zh-CN" sz="2400" dirty="0"/>
              <a:t>三种循环结构的一般形式和执行过程、循环的嵌套，以及</a:t>
            </a:r>
            <a:r>
              <a:rPr lang="en-US" altLang="zh-CN" sz="2400" dirty="0"/>
              <a:t>break</a:t>
            </a:r>
            <a:r>
              <a:rPr lang="zh-CN" altLang="zh-CN" sz="2400" dirty="0"/>
              <a:t>语句、</a:t>
            </a:r>
            <a:r>
              <a:rPr lang="en-US" altLang="zh-CN" sz="2400" dirty="0"/>
              <a:t>continue</a:t>
            </a:r>
            <a:r>
              <a:rPr lang="zh-CN" altLang="zh-CN" sz="2400" dirty="0"/>
              <a:t>语句和</a:t>
            </a:r>
            <a:r>
              <a:rPr lang="en-US" altLang="zh-CN" sz="2400" dirty="0" err="1"/>
              <a:t>goto</a:t>
            </a:r>
            <a:r>
              <a:rPr lang="zh-CN" altLang="zh-CN" sz="2400" dirty="0"/>
              <a:t>语句的功能。通过本单元的学习，读者应该能够熟练地掌握相关循环结构的基本概念及构成，并能利用循环进行相关的程序设计。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207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2060848"/>
            <a:ext cx="7715200" cy="2717656"/>
          </a:xfrm>
        </p:spPr>
        <p:txBody>
          <a:bodyPr>
            <a:normAutofit lnSpcReduction="10000"/>
          </a:bodyPr>
          <a:lstStyle/>
          <a:p>
            <a:pPr lvl="0"/>
            <a:r>
              <a:rPr lang="zh-CN" altLang="zh-CN" sz="2800" dirty="0" smtClean="0"/>
              <a:t>熟练</a:t>
            </a:r>
            <a:r>
              <a:rPr lang="zh-CN" altLang="zh-CN" sz="2800" dirty="0"/>
              <a:t>掌握</a:t>
            </a:r>
            <a:r>
              <a:rPr lang="en-US" altLang="zh-CN" sz="2800" dirty="0"/>
              <a:t>while</a:t>
            </a:r>
            <a:r>
              <a:rPr lang="zh-CN" altLang="zh-CN" sz="2800" dirty="0"/>
              <a:t>语句、</a:t>
            </a:r>
            <a:r>
              <a:rPr lang="en-US" altLang="zh-CN" sz="2800" dirty="0"/>
              <a:t>do-while</a:t>
            </a:r>
            <a:r>
              <a:rPr lang="zh-CN" altLang="zh-CN" sz="2800" dirty="0"/>
              <a:t>语句和</a:t>
            </a:r>
            <a:r>
              <a:rPr lang="en-US" altLang="zh-CN" sz="2800" dirty="0"/>
              <a:t>for</a:t>
            </a:r>
            <a:r>
              <a:rPr lang="zh-CN" altLang="zh-CN" sz="2800" dirty="0"/>
              <a:t>语句的基本格式</a:t>
            </a:r>
          </a:p>
          <a:p>
            <a:pPr lvl="0"/>
            <a:r>
              <a:rPr lang="zh-CN" altLang="zh-CN" sz="2800" dirty="0"/>
              <a:t>理解</a:t>
            </a:r>
            <a:r>
              <a:rPr lang="en-US" altLang="zh-CN" sz="2800" dirty="0"/>
              <a:t>while</a:t>
            </a:r>
            <a:r>
              <a:rPr lang="zh-CN" altLang="zh-CN" sz="2800" dirty="0"/>
              <a:t>语句、</a:t>
            </a:r>
            <a:r>
              <a:rPr lang="en-US" altLang="zh-CN" sz="2800" dirty="0"/>
              <a:t>do-while</a:t>
            </a:r>
            <a:r>
              <a:rPr lang="zh-CN" altLang="zh-CN" sz="2800" dirty="0"/>
              <a:t>语句和</a:t>
            </a:r>
            <a:r>
              <a:rPr lang="en-US" altLang="zh-CN" sz="2800" dirty="0"/>
              <a:t>for</a:t>
            </a:r>
            <a:r>
              <a:rPr lang="zh-CN" altLang="zh-CN" sz="2800" dirty="0"/>
              <a:t>语句的执行过程</a:t>
            </a:r>
          </a:p>
          <a:p>
            <a:pPr lvl="0"/>
            <a:r>
              <a:rPr lang="zh-CN" altLang="zh-CN" sz="2800" dirty="0"/>
              <a:t>掌握循环嵌套的应用</a:t>
            </a:r>
          </a:p>
          <a:p>
            <a:pPr lvl="0"/>
            <a:r>
              <a:rPr lang="zh-CN" altLang="zh-CN" sz="2800" dirty="0"/>
              <a:t>掌握循环结构的常用算法</a:t>
            </a:r>
          </a:p>
          <a:p>
            <a:pPr lvl="0">
              <a:buFont typeface="Wingdings" pitchFamily="2" charset="2"/>
              <a:buChar char="p"/>
            </a:pPr>
            <a:endParaRPr lang="zh-CN" altLang="zh-CN" sz="3200" b="1" dirty="0"/>
          </a:p>
          <a:p>
            <a:pPr>
              <a:buFont typeface="Wingdings" pitchFamily="2" charset="2"/>
              <a:buChar char="p"/>
            </a:pPr>
            <a:endParaRPr lang="en-US" altLang="zh-CN" sz="3200" b="1" dirty="0" smtClean="0"/>
          </a:p>
          <a:p>
            <a:pPr>
              <a:buFont typeface="Wingdings" pitchFamily="2" charset="2"/>
              <a:buChar char="p"/>
            </a:pPr>
            <a:endParaRPr lang="zh-CN" altLang="zh-CN" sz="32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6410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21297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b="1" dirty="0"/>
              <a:t>任务</a:t>
            </a:r>
            <a:r>
              <a:rPr lang="en-US" altLang="zh-CN" b="1" dirty="0" smtClean="0"/>
              <a:t>1</a:t>
            </a:r>
            <a:r>
              <a:rPr lang="en-US" altLang="zh-CN" dirty="0" smtClean="0"/>
              <a:t>  </a:t>
            </a:r>
            <a:r>
              <a:rPr lang="en-US" altLang="zh-CN" dirty="0"/>
              <a:t>while</a:t>
            </a:r>
            <a:r>
              <a:rPr lang="zh-CN" altLang="zh-CN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latin typeface="Times New Roman" pitchFamily="18" charset="0"/>
              </a:rPr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116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任务</a:t>
            </a:r>
            <a:r>
              <a:rPr lang="zh-CN" altLang="zh-CN" dirty="0"/>
              <a:t>引导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循环</a:t>
            </a:r>
            <a:r>
              <a:rPr lang="zh-CN" altLang="zh-CN" dirty="0"/>
              <a:t>结构是结构化程序设计的三种基本结构之一，它们分别是</a:t>
            </a:r>
            <a:r>
              <a:rPr lang="en-US" altLang="zh-CN" dirty="0"/>
              <a:t>while</a:t>
            </a:r>
            <a:r>
              <a:rPr lang="zh-CN" altLang="zh-CN" dirty="0"/>
              <a:t>语句、</a:t>
            </a:r>
            <a:r>
              <a:rPr lang="en-US" altLang="zh-CN" dirty="0"/>
              <a:t>do-while</a:t>
            </a:r>
            <a:r>
              <a:rPr lang="zh-CN" altLang="zh-CN" dirty="0"/>
              <a:t>语句及</a:t>
            </a:r>
            <a:r>
              <a:rPr lang="en-US" altLang="zh-CN" dirty="0"/>
              <a:t>for</a:t>
            </a:r>
            <a:r>
              <a:rPr lang="zh-CN" altLang="zh-CN" dirty="0"/>
              <a:t>语句。这三种循环语句主要用于完成程序中需要重复执行的操作。例如：求数的阶乘、累加求和、求</a:t>
            </a:r>
            <a:r>
              <a:rPr lang="en-US" altLang="zh-CN" dirty="0"/>
              <a:t>x</a:t>
            </a:r>
            <a:r>
              <a:rPr lang="zh-CN" altLang="zh-CN" dirty="0"/>
              <a:t>的</a:t>
            </a:r>
            <a:r>
              <a:rPr lang="en-US" altLang="zh-CN" dirty="0"/>
              <a:t>n</a:t>
            </a:r>
            <a:r>
              <a:rPr lang="zh-CN" altLang="zh-CN" dirty="0"/>
              <a:t>次方等问题。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640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zh-CN" altLang="zh-CN" dirty="0" smtClean="0"/>
              <a:t>知识</a:t>
            </a:r>
            <a:r>
              <a:rPr lang="zh-CN" altLang="zh-CN" dirty="0"/>
              <a:t>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1</a:t>
            </a:r>
            <a:r>
              <a:rPr lang="zh-CN" altLang="zh-CN" b="1" dirty="0"/>
              <a:t>、</a:t>
            </a:r>
            <a:r>
              <a:rPr lang="en-US" altLang="zh-CN" b="1" dirty="0"/>
              <a:t>while</a:t>
            </a:r>
            <a:r>
              <a:rPr lang="zh-CN" altLang="zh-CN" b="1" dirty="0"/>
              <a:t>语句的形式</a:t>
            </a:r>
            <a:endParaRPr lang="zh-CN" altLang="zh-CN" dirty="0"/>
          </a:p>
          <a:p>
            <a:r>
              <a:rPr lang="en-US" altLang="zh-CN" dirty="0"/>
              <a:t>while</a:t>
            </a:r>
            <a:r>
              <a:rPr lang="zh-CN" altLang="zh-CN" dirty="0"/>
              <a:t>语句是实现“当型”结构循环的语句，其一般形式为</a:t>
            </a:r>
            <a:r>
              <a:rPr lang="en-US" altLang="zh-CN" dirty="0"/>
              <a:t> </a:t>
            </a:r>
            <a:endParaRPr lang="zh-CN" altLang="zh-CN" dirty="0"/>
          </a:p>
          <a:p>
            <a:r>
              <a:rPr lang="en-US" altLang="zh-CN" dirty="0"/>
              <a:t>while(</a:t>
            </a:r>
            <a:r>
              <a:rPr lang="zh-CN" altLang="zh-CN" dirty="0"/>
              <a:t>表达式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en-US" altLang="zh-CN" dirty="0"/>
              <a:t>            </a:t>
            </a:r>
            <a:r>
              <a:rPr lang="zh-CN" altLang="zh-CN" dirty="0"/>
              <a:t>循环体语句；</a:t>
            </a:r>
          </a:p>
          <a:p>
            <a:r>
              <a:rPr lang="zh-CN" altLang="zh-CN" dirty="0"/>
              <a:t>其中，</a:t>
            </a:r>
            <a:r>
              <a:rPr lang="en-US" altLang="zh-CN" dirty="0"/>
              <a:t>while</a:t>
            </a:r>
            <a:r>
              <a:rPr lang="zh-CN" altLang="zh-CN" dirty="0"/>
              <a:t>是</a:t>
            </a:r>
            <a:r>
              <a:rPr lang="en-US" altLang="zh-CN" dirty="0"/>
              <a:t>C</a:t>
            </a:r>
            <a:r>
              <a:rPr lang="zh-CN" altLang="zh-CN" dirty="0"/>
              <a:t>语言的关键字，语句中的表达式为循环条件，循环体语句即循环体。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2013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zh-CN" dirty="0"/>
              <a:t>知识点介绍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>
                <a:latin typeface="Times New Roman" pitchFamily="18" charset="0"/>
              </a:rPr>
              <a:t>2</a:t>
            </a:r>
            <a:r>
              <a:rPr lang="zh-CN" altLang="en-US" sz="2400" dirty="0" smtClean="0">
                <a:latin typeface="Times New Roman" pitchFamily="18" charset="0"/>
              </a:rPr>
              <a:t>、</a:t>
            </a:r>
            <a:r>
              <a:rPr lang="en-US" altLang="zh-CN" b="1" dirty="0" smtClean="0"/>
              <a:t>while</a:t>
            </a:r>
            <a:r>
              <a:rPr lang="zh-CN" altLang="zh-CN" b="1" dirty="0"/>
              <a:t>语句的执行过程</a:t>
            </a:r>
            <a:endParaRPr lang="zh-CN" altLang="zh-CN" dirty="0"/>
          </a:p>
          <a:p>
            <a:r>
              <a:rPr lang="en-US" altLang="zh-CN" dirty="0"/>
              <a:t>while</a:t>
            </a:r>
            <a:r>
              <a:rPr lang="zh-CN" altLang="zh-CN" dirty="0"/>
              <a:t>语句的执行过程是先判断条件表达式，后执行循环体语句。其流程图如图</a:t>
            </a:r>
            <a:r>
              <a:rPr lang="en-US" altLang="zh-CN" dirty="0"/>
              <a:t>5-1</a:t>
            </a:r>
            <a:r>
              <a:rPr lang="zh-CN" altLang="zh-CN" dirty="0"/>
              <a:t>所示。具体执行过程如下：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）计算表达式的值，当值为非</a:t>
            </a:r>
            <a:r>
              <a:rPr lang="en-US" altLang="zh-CN" dirty="0"/>
              <a:t>0</a:t>
            </a:r>
            <a:r>
              <a:rPr lang="zh-CN" altLang="zh-CN" dirty="0"/>
              <a:t>时，执行（</a:t>
            </a:r>
            <a:r>
              <a:rPr lang="en-US" altLang="zh-CN" dirty="0"/>
              <a:t>2</a:t>
            </a:r>
            <a:r>
              <a:rPr lang="zh-CN" altLang="zh-CN" dirty="0"/>
              <a:t>）；当值为</a:t>
            </a:r>
            <a:r>
              <a:rPr lang="en-US" altLang="zh-CN" dirty="0"/>
              <a:t>0</a:t>
            </a:r>
            <a:r>
              <a:rPr lang="zh-CN" altLang="zh-CN" dirty="0"/>
              <a:t>时，执行（</a:t>
            </a:r>
            <a:r>
              <a:rPr lang="en-US" altLang="zh-CN" dirty="0"/>
              <a:t>3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）执行循环体语句，转去执行（</a:t>
            </a:r>
            <a:r>
              <a:rPr lang="en-US" altLang="zh-CN" dirty="0"/>
              <a:t>1</a:t>
            </a:r>
            <a:r>
              <a:rPr lang="zh-CN" altLang="zh-CN" dirty="0"/>
              <a:t>）。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）退出</a:t>
            </a:r>
            <a:r>
              <a:rPr lang="en-US" altLang="zh-CN" dirty="0"/>
              <a:t>while</a:t>
            </a:r>
            <a:r>
              <a:rPr lang="zh-CN" altLang="zh-CN" dirty="0"/>
              <a:t>循环。</a:t>
            </a:r>
          </a:p>
        </p:txBody>
      </p:sp>
    </p:spTree>
    <p:extLst>
      <p:ext uri="{BB962C8B-B14F-4D97-AF65-F5344CB8AC3E}">
        <p14:creationId xmlns:p14="http://schemas.microsoft.com/office/powerpoint/2010/main" val="1945736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400" b="1" dirty="0" smtClean="0"/>
              <a:t>任务</a:t>
            </a:r>
            <a:r>
              <a:rPr lang="en-US" altLang="zh-CN" sz="4400" b="1" dirty="0" smtClean="0"/>
              <a:t>2 </a:t>
            </a:r>
            <a:r>
              <a:rPr lang="en-US" altLang="zh-CN" sz="4000" dirty="0" smtClean="0"/>
              <a:t>do-while</a:t>
            </a:r>
            <a:r>
              <a:rPr lang="zh-CN" altLang="zh-CN" sz="4000" dirty="0"/>
              <a:t>语句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71947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zh-CN" altLang="zh-CN" b="1" dirty="0"/>
              <a:t>任务引导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/>
              <a:t>前面我们用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语句求</a:t>
            </a:r>
            <a:r>
              <a:rPr lang="en-US" altLang="zh-CN" sz="2400" dirty="0"/>
              <a:t>2+4+6+…+100</a:t>
            </a:r>
            <a:r>
              <a:rPr lang="zh-CN" altLang="zh-CN" sz="2400" dirty="0"/>
              <a:t>的值，学会</a:t>
            </a:r>
          </a:p>
          <a:p>
            <a:r>
              <a:rPr lang="zh-CN" altLang="zh-CN" sz="2400" dirty="0"/>
              <a:t>了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语句的使用方法。除了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语句以外，</a:t>
            </a:r>
          </a:p>
          <a:p>
            <a:r>
              <a:rPr lang="en-US" altLang="zh-CN" sz="2400" dirty="0"/>
              <a:t>C</a:t>
            </a:r>
            <a:r>
              <a:rPr lang="zh-CN" altLang="zh-CN" sz="2400" dirty="0"/>
              <a:t>语言还提供了</a:t>
            </a:r>
            <a:r>
              <a:rPr lang="en-US" altLang="zh-CN" sz="2400" dirty="0"/>
              <a:t>do-while</a:t>
            </a:r>
            <a:r>
              <a:rPr lang="zh-CN" altLang="zh-CN" sz="2400" dirty="0"/>
              <a:t>语句来实现循环结构。对同一个问题可以用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语句处理，也可以用</a:t>
            </a:r>
            <a:r>
              <a:rPr lang="en-US" altLang="zh-CN" sz="2400" dirty="0"/>
              <a:t>do-while</a:t>
            </a:r>
            <a:r>
              <a:rPr lang="zh-CN" altLang="zh-CN" sz="2400" dirty="0"/>
              <a:t>语句处理。</a:t>
            </a:r>
            <a:r>
              <a:rPr lang="en-US" altLang="zh-CN" sz="2400" dirty="0"/>
              <a:t>while</a:t>
            </a:r>
            <a:r>
              <a:rPr lang="zh-CN" altLang="zh-CN" sz="2400" dirty="0"/>
              <a:t>语句结构可以转换成</a:t>
            </a:r>
            <a:r>
              <a:rPr lang="en-US" altLang="zh-CN" sz="2400" dirty="0"/>
              <a:t>do-while</a:t>
            </a:r>
            <a:r>
              <a:rPr lang="zh-CN" altLang="zh-CN" sz="2400" dirty="0"/>
              <a:t>结构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73580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189</TotalTime>
  <Words>1162</Words>
  <Application>Microsoft Office PowerPoint</Application>
  <PresentationFormat>全屏显示(4:3)</PresentationFormat>
  <Paragraphs>91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流畅</vt:lpstr>
      <vt:lpstr>C语言程序设计</vt:lpstr>
      <vt:lpstr>内容摘要</vt:lpstr>
      <vt:lpstr>学习目标</vt:lpstr>
      <vt:lpstr>任务1  while语句</vt:lpstr>
      <vt:lpstr>任务1：任务引导</vt:lpstr>
      <vt:lpstr>任务1：知识点介绍</vt:lpstr>
      <vt:lpstr>任务1：知识点介绍</vt:lpstr>
      <vt:lpstr>任务2 do-while语句</vt:lpstr>
      <vt:lpstr>任务2：任务引导</vt:lpstr>
      <vt:lpstr>任务2：知识点介绍</vt:lpstr>
      <vt:lpstr>任务2：知识点介绍</vt:lpstr>
      <vt:lpstr>任务3 for 语句</vt:lpstr>
      <vt:lpstr>任务3：任务引导</vt:lpstr>
      <vt:lpstr>任务3：知识点介绍</vt:lpstr>
      <vt:lpstr>任务3：知识点介绍</vt:lpstr>
      <vt:lpstr>任务4  goto、break和continue语句</vt:lpstr>
      <vt:lpstr>任务4：任务引导</vt:lpstr>
      <vt:lpstr>任务4：知识点介绍</vt:lpstr>
      <vt:lpstr>任务4：知识点介绍</vt:lpstr>
      <vt:lpstr>任务4：知识点介绍</vt:lpstr>
      <vt:lpstr>本章小结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C语言程序设计</dc:title>
  <dc:creator>Administrator</dc:creator>
  <cp:lastModifiedBy>User</cp:lastModifiedBy>
  <cp:revision>25</cp:revision>
  <dcterms:created xsi:type="dcterms:W3CDTF">2014-07-30T15:01:15Z</dcterms:created>
  <dcterms:modified xsi:type="dcterms:W3CDTF">2014-07-31T08:49:32Z</dcterms:modified>
</cp:coreProperties>
</file>