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60" r:id="rId3"/>
    <p:sldId id="310" r:id="rId4"/>
    <p:sldId id="380" r:id="rId5"/>
    <p:sldId id="381" r:id="rId6"/>
    <p:sldId id="382" r:id="rId7"/>
    <p:sldId id="383" r:id="rId8"/>
    <p:sldId id="384" r:id="rId9"/>
    <p:sldId id="385" r:id="rId10"/>
    <p:sldId id="386" r:id="rId11"/>
    <p:sldId id="387" r:id="rId12"/>
    <p:sldId id="388" r:id="rId13"/>
    <p:sldId id="325" r:id="rId14"/>
    <p:sldId id="389" r:id="rId15"/>
    <p:sldId id="391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400" r:id="rId25"/>
    <p:sldId id="361" r:id="rId26"/>
    <p:sldId id="401" r:id="rId27"/>
    <p:sldId id="402" r:id="rId28"/>
    <p:sldId id="403" r:id="rId29"/>
    <p:sldId id="404" r:id="rId30"/>
    <p:sldId id="405" r:id="rId31"/>
    <p:sldId id="406" r:id="rId32"/>
    <p:sldId id="407" r:id="rId33"/>
    <p:sldId id="408" r:id="rId34"/>
    <p:sldId id="409" r:id="rId35"/>
    <p:sldId id="410" r:id="rId36"/>
    <p:sldId id="411" r:id="rId37"/>
    <p:sldId id="412" r:id="rId38"/>
    <p:sldId id="413" r:id="rId39"/>
    <p:sldId id="414" r:id="rId40"/>
    <p:sldId id="415" r:id="rId41"/>
    <p:sldId id="416" r:id="rId42"/>
    <p:sldId id="417" r:id="rId43"/>
    <p:sldId id="418" r:id="rId44"/>
    <p:sldId id="419" r:id="rId45"/>
    <p:sldId id="420" r:id="rId46"/>
    <p:sldId id="421" r:id="rId47"/>
    <p:sldId id="422" r:id="rId48"/>
    <p:sldId id="423" r:id="rId49"/>
    <p:sldId id="424" r:id="rId50"/>
    <p:sldId id="379" r:id="rId51"/>
    <p:sldId id="276" r:id="rId52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33399"/>
    <a:srgbClr val="5F5F5F"/>
    <a:srgbClr val="808080"/>
    <a:srgbClr val="CC0000"/>
    <a:srgbClr val="46ACAE"/>
    <a:srgbClr val="7EA5D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 autoAdjust="0"/>
  </p:normalViewPr>
  <p:slideViewPr>
    <p:cSldViewPr>
      <p:cViewPr>
        <p:scale>
          <a:sx n="85" d="100"/>
          <a:sy n="85" d="100"/>
        </p:scale>
        <p:origin x="-106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664B4CC-2233-4065-AC17-B7B2AFCE85D4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8C016DE-0649-4266-9010-BACB77C262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 descr="01_ba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76225"/>
            <a:ext cx="4876800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01_icon_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3556000"/>
            <a:ext cx="17399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7"/>
          <p:cNvSpPr>
            <a:spLocks noChangeArrowheads="1"/>
          </p:cNvSpPr>
          <p:nvPr/>
        </p:nvSpPr>
        <p:spPr bwMode="auto">
          <a:xfrm>
            <a:off x="209550" y="266700"/>
            <a:ext cx="8705850" cy="6324600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0" y="4267200"/>
            <a:ext cx="4648200" cy="381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52863" y="4876800"/>
            <a:ext cx="3048000" cy="304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2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13525"/>
            <a:ext cx="2133600" cy="244475"/>
          </a:xfrm>
        </p:spPr>
        <p:txBody>
          <a:bodyPr/>
          <a:lstStyle>
            <a:lvl1pPr algn="l">
              <a:defRPr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00400" y="6613525"/>
            <a:ext cx="2895600" cy="244475"/>
          </a:xfr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1800" y="6613525"/>
            <a:ext cx="2133600" cy="244475"/>
          </a:xfrm>
        </p:spPr>
        <p:txBody>
          <a:bodyPr/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fld id="{B9C4B8B6-80DE-4B62-A8F5-E62C9AACF6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495F0-14F1-475F-8D0D-03BB678093E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3688"/>
            <a:ext cx="2057400" cy="57451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3688"/>
            <a:ext cx="6019800" cy="57451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82BEF-2926-45BE-A37E-9D0CEC62AF1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3688"/>
            <a:ext cx="46482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143000"/>
            <a:ext cx="8229600" cy="48958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CABA0-080A-4A0D-A87E-C3A839A891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551E08-ADCD-4123-A532-2AFCA744224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10F7A9-F0E5-40B3-9439-5A2B88F5873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72955-97D3-4EC2-B13D-8EFC5F5AB02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49A7E-B490-4624-91FB-D9140A4FBA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489C1-A82D-46F4-974F-6DD657B637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9BC4ED-6317-49CA-A1EF-8FDC7895B6E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1BE25-F0D0-467B-9A1B-F6991E50109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96796-DE05-49E3-B0DF-D4092C62A61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3"/>
          <p:cNvSpPr>
            <a:spLocks noChangeArrowheads="1"/>
          </p:cNvSpPr>
          <p:nvPr/>
        </p:nvSpPr>
        <p:spPr bwMode="auto">
          <a:xfrm>
            <a:off x="228600" y="552450"/>
            <a:ext cx="8686800" cy="59436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27" name="Rectangle 55"/>
          <p:cNvSpPr>
            <a:spLocks noChangeArrowheads="1"/>
          </p:cNvSpPr>
          <p:nvPr/>
        </p:nvSpPr>
        <p:spPr bwMode="gray">
          <a:xfrm>
            <a:off x="5715000" y="6191250"/>
            <a:ext cx="300990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28" name="Rectangle 54"/>
          <p:cNvSpPr>
            <a:spLocks noChangeArrowheads="1"/>
          </p:cNvSpPr>
          <p:nvPr/>
        </p:nvSpPr>
        <p:spPr bwMode="gray">
          <a:xfrm>
            <a:off x="609600" y="152400"/>
            <a:ext cx="5562600" cy="10858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29" name="Picture 52" descr="01_back_b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239000" y="571500"/>
            <a:ext cx="1665288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143000"/>
            <a:ext cx="82296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638800" y="634365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5F5F5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791200" y="623887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000" i="1">
                <a:solidFill>
                  <a:srgbClr val="CC0000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52400" y="64992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b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B7FB8DE5-35B5-4186-A790-E3361E7A392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4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685800" y="293688"/>
            <a:ext cx="46482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1035" name="Picture 51" descr="01_icon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34000" y="171450"/>
            <a:ext cx="7493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>
    <p:pull dir="rd"/>
  </p:transition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95738" y="3933825"/>
            <a:ext cx="4968875" cy="381000"/>
          </a:xfrm>
        </p:spPr>
        <p:txBody>
          <a:bodyPr/>
          <a:lstStyle/>
          <a:p>
            <a:pPr eaLnBrk="1" hangingPunct="1"/>
            <a:r>
              <a:rPr lang="zh-CN" altLang="en-US" sz="4800" smtClean="0">
                <a:ea typeface="宋体" pitchFamily="2" charset="-122"/>
              </a:rPr>
              <a:t>网页设计与制作</a:t>
            </a:r>
            <a:endParaRPr lang="en-US" altLang="zh-CN" sz="4800" smtClean="0">
              <a:ea typeface="宋体" pitchFamily="2" charset="-122"/>
            </a:endParaRPr>
          </a:p>
        </p:txBody>
      </p:sp>
      <p:sp>
        <p:nvSpPr>
          <p:cNvPr id="3075" name="Rectangle 9"/>
          <p:cNvSpPr>
            <a:spLocks noChangeArrowheads="1"/>
          </p:cNvSpPr>
          <p:nvPr/>
        </p:nvSpPr>
        <p:spPr bwMode="gray">
          <a:xfrm>
            <a:off x="3886200" y="4084638"/>
            <a:ext cx="76200" cy="228600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071538" y="3000372"/>
            <a:ext cx="5429288" cy="292895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6.1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基础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12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129462" cy="5473700"/>
          </a:xfrm>
          <a:ln>
            <a:noFill/>
          </a:ln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6.1.2</a:t>
            </a:r>
            <a:r>
              <a:rPr lang="zh-CN" altLang="en-US" sz="2400" dirty="0" smtClean="0">
                <a:ea typeface="宋体" pitchFamily="2" charset="-122"/>
              </a:rPr>
              <a:t>在</a:t>
            </a:r>
            <a:r>
              <a:rPr lang="en-US" altLang="zh-CN" sz="2400" dirty="0" smtClean="0">
                <a:ea typeface="宋体" pitchFamily="2" charset="-122"/>
              </a:rPr>
              <a:t>HTML</a:t>
            </a:r>
            <a:r>
              <a:rPr lang="zh-CN" altLang="en-US" sz="2400" dirty="0" smtClean="0">
                <a:ea typeface="宋体" pitchFamily="2" charset="-122"/>
              </a:rPr>
              <a:t>页面中引入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>
                <a:ea typeface="宋体" pitchFamily="2" charset="-122"/>
              </a:rPr>
              <a:t>的方法</a:t>
            </a: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3</a:t>
            </a:r>
            <a:r>
              <a:rPr lang="zh-CN" altLang="en-US" sz="2000" dirty="0" smtClean="0"/>
              <a:t>．导入外部样式表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导入外部样式表是指在内部样式表的</a:t>
            </a:r>
            <a:r>
              <a:rPr lang="en-US" sz="2000" dirty="0" smtClean="0"/>
              <a:t>&lt;style&gt;</a:t>
            </a:r>
            <a:r>
              <a:rPr lang="zh-CN" altLang="en-US" sz="2000" dirty="0" smtClean="0"/>
              <a:t>里试用</a:t>
            </a:r>
            <a:r>
              <a:rPr lang="en-US" sz="2000" dirty="0" smtClean="0"/>
              <a:t>@import</a:t>
            </a:r>
            <a:r>
              <a:rPr lang="zh-CN" altLang="en-US" sz="2000" dirty="0" smtClean="0"/>
              <a:t>导入一个外部样式表</a:t>
            </a:r>
            <a:r>
              <a:rPr lang="en-US" altLang="zh-CN" sz="2000" dirty="0" smtClean="0"/>
              <a:t>:</a:t>
            </a:r>
          </a:p>
          <a:p>
            <a:pPr>
              <a:buNone/>
            </a:pPr>
            <a:r>
              <a:rPr lang="en-US" sz="1600" dirty="0" smtClean="0"/>
              <a:t>       &lt;head&gt;</a:t>
            </a:r>
            <a:endParaRPr lang="zh-CN" altLang="en-US" sz="1600" dirty="0" smtClean="0"/>
          </a:p>
          <a:p>
            <a:pPr>
              <a:buNone/>
            </a:pPr>
            <a:r>
              <a:rPr lang="en-US" altLang="zh-CN" sz="1600" dirty="0" smtClean="0"/>
              <a:t>        ……</a:t>
            </a:r>
          </a:p>
          <a:p>
            <a:pPr>
              <a:buNone/>
            </a:pPr>
            <a:r>
              <a:rPr lang="en-US" sz="1600" dirty="0" smtClean="0"/>
              <a:t>       &lt;style type=”text/</a:t>
            </a:r>
            <a:r>
              <a:rPr lang="en-US" sz="1600" dirty="0" err="1" smtClean="0"/>
              <a:t>css</a:t>
            </a:r>
            <a:r>
              <a:rPr lang="en-US" sz="1600" dirty="0" smtClean="0"/>
              <a:t>”&gt;</a:t>
            </a:r>
            <a:endParaRPr lang="zh-CN" altLang="en-US" sz="1600" dirty="0" smtClean="0"/>
          </a:p>
          <a:p>
            <a:pPr>
              <a:buNone/>
            </a:pPr>
            <a:r>
              <a:rPr lang="en-US" sz="1600" dirty="0" smtClean="0"/>
              <a:t>       &lt;!--</a:t>
            </a:r>
            <a:endParaRPr lang="zh-CN" altLang="en-US" sz="1600" dirty="0" smtClean="0"/>
          </a:p>
          <a:p>
            <a:pPr>
              <a:buNone/>
            </a:pPr>
            <a:r>
              <a:rPr lang="en-US" sz="1600" dirty="0" smtClean="0"/>
              <a:t>       @import “mystyle.css”</a:t>
            </a:r>
            <a:endParaRPr lang="zh-CN" altLang="en-US" sz="1600" dirty="0" smtClean="0"/>
          </a:p>
          <a:p>
            <a:pPr>
              <a:buNone/>
            </a:pPr>
            <a:r>
              <a:rPr lang="zh-CN" altLang="en-US" sz="1600" dirty="0" smtClean="0"/>
              <a:t>       其他样式表的声明</a:t>
            </a:r>
          </a:p>
          <a:p>
            <a:pPr>
              <a:buNone/>
            </a:pPr>
            <a:r>
              <a:rPr lang="en-US" sz="1600" dirty="0" smtClean="0"/>
              <a:t>       --&gt;</a:t>
            </a:r>
            <a:endParaRPr lang="zh-CN" altLang="en-US" sz="1600" dirty="0" smtClean="0"/>
          </a:p>
          <a:p>
            <a:pPr>
              <a:buNone/>
            </a:pPr>
            <a:r>
              <a:rPr lang="en-US" sz="1600" dirty="0" smtClean="0"/>
              <a:t>       &lt;/style&gt;</a:t>
            </a:r>
            <a:endParaRPr lang="zh-CN" altLang="en-US" sz="1600" dirty="0" smtClean="0"/>
          </a:p>
          <a:p>
            <a:pPr>
              <a:buNone/>
            </a:pPr>
            <a:r>
              <a:rPr lang="en-US" altLang="zh-CN" sz="1600" dirty="0" smtClean="0"/>
              <a:t>       ……</a:t>
            </a:r>
          </a:p>
          <a:p>
            <a:pPr>
              <a:buNone/>
            </a:pPr>
            <a:r>
              <a:rPr lang="en-US" sz="1600" dirty="0" smtClean="0"/>
              <a:t>       &lt;/head&gt;</a:t>
            </a:r>
            <a:endParaRPr lang="zh-CN" altLang="en-US" sz="1600" dirty="0" smtClean="0"/>
          </a:p>
          <a:p>
            <a:pPr>
              <a:buNone/>
            </a:pPr>
            <a:endParaRPr lang="zh-CN" altLang="en-US" sz="16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ea typeface="宋体" pitchFamily="2" charset="-122"/>
              </a:rPr>
              <a:t> </a:t>
            </a: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6.1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基础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12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389836" cy="5473700"/>
          </a:xfrm>
          <a:ln>
            <a:noFill/>
          </a:ln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6.1.2</a:t>
            </a:r>
            <a:r>
              <a:rPr lang="zh-CN" altLang="en-US" sz="2400" dirty="0" smtClean="0">
                <a:ea typeface="宋体" pitchFamily="2" charset="-122"/>
              </a:rPr>
              <a:t>在</a:t>
            </a:r>
            <a:r>
              <a:rPr lang="en-US" altLang="zh-CN" sz="2400" dirty="0" smtClean="0">
                <a:ea typeface="宋体" pitchFamily="2" charset="-122"/>
              </a:rPr>
              <a:t>HTML</a:t>
            </a:r>
            <a:r>
              <a:rPr lang="zh-CN" altLang="en-US" sz="2400" dirty="0" smtClean="0">
                <a:ea typeface="宋体" pitchFamily="2" charset="-122"/>
              </a:rPr>
              <a:t>页面中引入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>
                <a:ea typeface="宋体" pitchFamily="2" charset="-122"/>
              </a:rPr>
              <a:t>的方法</a:t>
            </a: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3</a:t>
            </a:r>
            <a:r>
              <a:rPr lang="zh-CN" altLang="en-US" sz="2000" dirty="0" smtClean="0"/>
              <a:t>．导入外部样式表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其中</a:t>
            </a:r>
            <a:r>
              <a:rPr lang="en-US" sz="2000" dirty="0" smtClean="0"/>
              <a:t>@import </a:t>
            </a:r>
            <a:r>
              <a:rPr lang="zh-CN" altLang="en-US" sz="2000" dirty="0" smtClean="0"/>
              <a:t>“</a:t>
            </a:r>
            <a:r>
              <a:rPr lang="en-US" sz="2000" dirty="0" smtClean="0"/>
              <a:t>mystyle.css</a:t>
            </a:r>
            <a:r>
              <a:rPr lang="zh-CN" altLang="en-US" sz="2000" dirty="0" smtClean="0"/>
              <a:t>”表示导入</a:t>
            </a:r>
            <a:r>
              <a:rPr lang="en-US" sz="2000" dirty="0" smtClean="0"/>
              <a:t>mystyle.css</a:t>
            </a:r>
            <a:r>
              <a:rPr lang="zh-CN" altLang="en-US" sz="2000" dirty="0" smtClean="0"/>
              <a:t>样式表，注意外部样式表的路径。方法和链入样式表的方法很相似，但导入外部样式表方式更有优势。实质上它相当于存在内部样式表中的。</a:t>
            </a:r>
            <a:endParaRPr lang="en-US" altLang="zh-CN" sz="2000" dirty="0" smtClean="0"/>
          </a:p>
          <a:p>
            <a:pPr>
              <a:buNone/>
            </a:pPr>
            <a:endParaRPr lang="zh-CN" altLang="en-US" sz="16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1214414" y="3571876"/>
            <a:ext cx="7000924" cy="17859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6.1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基础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12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961340" cy="5473700"/>
          </a:xfrm>
          <a:ln>
            <a:noFill/>
          </a:ln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6.1.2</a:t>
            </a:r>
            <a:r>
              <a:rPr lang="zh-CN" altLang="en-US" sz="2400" dirty="0" smtClean="0">
                <a:ea typeface="宋体" pitchFamily="2" charset="-122"/>
              </a:rPr>
              <a:t>在</a:t>
            </a:r>
            <a:r>
              <a:rPr lang="en-US" altLang="zh-CN" sz="2400" dirty="0" smtClean="0">
                <a:ea typeface="宋体" pitchFamily="2" charset="-122"/>
              </a:rPr>
              <a:t>HTML</a:t>
            </a:r>
            <a:r>
              <a:rPr lang="zh-CN" altLang="en-US" sz="2400" dirty="0" smtClean="0">
                <a:ea typeface="宋体" pitchFamily="2" charset="-122"/>
              </a:rPr>
              <a:t>页面中引入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>
                <a:ea typeface="宋体" pitchFamily="2" charset="-122"/>
              </a:rPr>
              <a:t>的方法</a:t>
            </a: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4</a:t>
            </a:r>
            <a:r>
              <a:rPr lang="zh-CN" altLang="en-US" sz="2000" dirty="0" smtClean="0"/>
              <a:t>．</a:t>
            </a:r>
            <a:r>
              <a:rPr lang="zh-CN" altLang="en-US" sz="2000" dirty="0" smtClean="0"/>
              <a:t>内嵌样式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内嵌样式是混合在</a:t>
            </a:r>
            <a:r>
              <a:rPr lang="en-US" sz="2000" dirty="0" smtClean="0"/>
              <a:t>HTML</a:t>
            </a:r>
            <a:r>
              <a:rPr lang="zh-CN" altLang="en-US" sz="2000" dirty="0" smtClean="0"/>
              <a:t>标记里使用的，用这种方法，可以很简单的对某个元素单独定义样式。内嵌样式是直接在</a:t>
            </a:r>
            <a:r>
              <a:rPr lang="en-US" sz="2000" dirty="0" smtClean="0"/>
              <a:t>HTML</a:t>
            </a:r>
            <a:r>
              <a:rPr lang="zh-CN" altLang="en-US" sz="2000" dirty="0" smtClean="0"/>
              <a:t>标记里加入</a:t>
            </a:r>
            <a:r>
              <a:rPr lang="en-US" sz="2000" dirty="0" smtClean="0"/>
              <a:t>style</a:t>
            </a:r>
            <a:r>
              <a:rPr lang="zh-CN" altLang="en-US" sz="2000" dirty="0" smtClean="0"/>
              <a:t>参数。而</a:t>
            </a:r>
            <a:r>
              <a:rPr lang="en-US" sz="2000" dirty="0" smtClean="0"/>
              <a:t>style</a:t>
            </a:r>
            <a:r>
              <a:rPr lang="zh-CN" altLang="en-US" sz="2000" dirty="0" smtClean="0"/>
              <a:t>参数的内容就是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的属性和</a:t>
            </a:r>
            <a:r>
              <a:rPr lang="zh-CN" altLang="en-US" sz="2000" dirty="0" smtClean="0"/>
              <a:t>值，如：</a:t>
            </a:r>
            <a:endParaRPr lang="zh-CN" altLang="en-US" sz="1600" dirty="0" smtClean="0"/>
          </a:p>
          <a:p>
            <a:pPr indent="2667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sz="2400" kern="100" dirty="0" smtClean="0">
                <a:ea typeface="宋体"/>
                <a:cs typeface="Times New Roman"/>
              </a:rPr>
              <a:t>&lt;</a:t>
            </a:r>
            <a:r>
              <a:rPr lang="en-US" sz="2400" kern="100" dirty="0" smtClean="0">
                <a:ea typeface="宋体"/>
                <a:cs typeface="Times New Roman"/>
              </a:rPr>
              <a:t>p style=”color:red;margin-left:20px</a:t>
            </a:r>
            <a:r>
              <a:rPr lang="en-US" sz="2400" kern="100" dirty="0" smtClean="0">
                <a:ea typeface="宋体"/>
                <a:cs typeface="Times New Roman"/>
              </a:rPr>
              <a:t>”&gt;</a:t>
            </a:r>
            <a:endParaRPr lang="zh-CN" altLang="en-US" sz="2400" kern="100" dirty="0" smtClean="0">
              <a:ea typeface="宋体"/>
              <a:cs typeface="Times New Roman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400" kern="100" dirty="0" smtClean="0">
                <a:ea typeface="宋体"/>
                <a:cs typeface="Courier New"/>
              </a:rPr>
              <a:t>这是一个段落</a:t>
            </a:r>
            <a:endParaRPr lang="zh-CN" altLang="en-US" sz="2400" kern="100" dirty="0" smtClean="0">
              <a:ea typeface="宋体"/>
              <a:cs typeface="Times New Roman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sz="2400" kern="100" dirty="0" smtClean="0">
                <a:ea typeface="宋体"/>
                <a:cs typeface="Times New Roman"/>
              </a:rPr>
              <a:t>&lt;/p</a:t>
            </a:r>
            <a:r>
              <a:rPr lang="en-US" sz="2400" kern="100" dirty="0" smtClean="0">
                <a:ea typeface="宋体"/>
                <a:cs typeface="Times New Roman"/>
              </a:rPr>
              <a:t>&gt;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1600" dirty="0" smtClean="0">
                <a:solidFill>
                  <a:srgbClr val="FF0000"/>
                </a:solidFill>
              </a:rPr>
              <a:t>（这个</a:t>
            </a:r>
            <a:r>
              <a:rPr lang="zh-CN" altLang="en-US" sz="1600" dirty="0" smtClean="0">
                <a:solidFill>
                  <a:srgbClr val="FF0000"/>
                </a:solidFill>
              </a:rPr>
              <a:t>段落颜色为红色，左边距为</a:t>
            </a:r>
            <a:r>
              <a:rPr lang="en-US" sz="1600" dirty="0" smtClean="0">
                <a:solidFill>
                  <a:srgbClr val="FF0000"/>
                </a:solidFill>
              </a:rPr>
              <a:t>20</a:t>
            </a:r>
            <a:r>
              <a:rPr lang="zh-CN" altLang="en-US" sz="1600" dirty="0" smtClean="0">
                <a:solidFill>
                  <a:srgbClr val="FF0000"/>
                </a:solidFill>
              </a:rPr>
              <a:t>像素。</a:t>
            </a:r>
            <a:r>
              <a:rPr lang="en-US" sz="1600" dirty="0" smtClean="0">
                <a:solidFill>
                  <a:srgbClr val="FF0000"/>
                </a:solidFill>
              </a:rPr>
              <a:t>Style</a:t>
            </a:r>
            <a:r>
              <a:rPr lang="zh-CN" altLang="en-US" sz="1600" dirty="0" smtClean="0">
                <a:solidFill>
                  <a:srgbClr val="FF0000"/>
                </a:solidFill>
              </a:rPr>
              <a:t>参数后面引号里的内容相当于样式表大括号里的内容</a:t>
            </a:r>
            <a:r>
              <a:rPr lang="zh-CN" altLang="en-US" sz="1600" dirty="0" smtClean="0">
                <a:solidFill>
                  <a:srgbClr val="FF0000"/>
                </a:solidFill>
              </a:rPr>
              <a:t>。）</a:t>
            </a:r>
            <a:endParaRPr lang="zh-CN" altLang="en-US" sz="1600" dirty="0" smtClean="0">
              <a:solidFill>
                <a:srgbClr val="FF0000"/>
              </a:solidFill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buNone/>
            </a:pPr>
            <a:endParaRPr lang="zh-CN" altLang="en-US" sz="2400" kern="100" dirty="0" smtClean="0">
              <a:latin typeface="Calibri"/>
              <a:ea typeface="宋体"/>
              <a:cs typeface="Times New Roman"/>
            </a:endParaRPr>
          </a:p>
          <a:p>
            <a:pPr marL="0" indent="719138">
              <a:lnSpc>
                <a:spcPct val="150000"/>
              </a:lnSpc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1285852" y="2071678"/>
            <a:ext cx="6286544" cy="4286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6.2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选择器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675588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>
                <a:ea typeface="宋体" pitchFamily="2" charset="-122"/>
              </a:rPr>
              <a:t>样式表的定义由两个主要的部分构成：选择器，以及一条或多条声明。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600" dirty="0" smtClean="0">
                <a:ea typeface="宋体" pitchFamily="2" charset="-122"/>
              </a:rPr>
              <a:t>Selector {declaration1; declaration2; … </a:t>
            </a:r>
            <a:r>
              <a:rPr lang="en-US" altLang="zh-CN" sz="1600" dirty="0" err="1" smtClean="0">
                <a:ea typeface="宋体" pitchFamily="2" charset="-122"/>
              </a:rPr>
              <a:t>eclaration</a:t>
            </a:r>
            <a:r>
              <a:rPr lang="en-US" altLang="zh-CN" sz="1600" dirty="0" smtClean="0">
                <a:ea typeface="宋体" pitchFamily="2" charset="-122"/>
              </a:rPr>
              <a:t> }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>
                <a:ea typeface="宋体" pitchFamily="2" charset="-122"/>
              </a:rPr>
              <a:t>选择器，英文称为</a:t>
            </a:r>
            <a:r>
              <a:rPr lang="en-US" altLang="zh-CN" sz="2400" dirty="0" smtClean="0">
                <a:ea typeface="宋体" pitchFamily="2" charset="-122"/>
              </a:rPr>
              <a:t>selector</a:t>
            </a:r>
            <a:r>
              <a:rPr lang="zh-CN" altLang="en-US" sz="2400" dirty="0" smtClean="0">
                <a:ea typeface="宋体" pitchFamily="2" charset="-122"/>
              </a:rPr>
              <a:t>，是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>
                <a:ea typeface="宋体" pitchFamily="2" charset="-122"/>
              </a:rPr>
              <a:t>中很重要的概念。所有</a:t>
            </a:r>
            <a:r>
              <a:rPr lang="en-US" altLang="zh-CN" sz="2400" dirty="0" smtClean="0">
                <a:ea typeface="宋体" pitchFamily="2" charset="-122"/>
              </a:rPr>
              <a:t>HTML</a:t>
            </a:r>
            <a:r>
              <a:rPr lang="zh-CN" altLang="en-US" sz="2400" dirty="0" smtClean="0">
                <a:ea typeface="宋体" pitchFamily="2" charset="-122"/>
              </a:rPr>
              <a:t>语言中的标记样式都是通过选择器来进行控制的</a:t>
            </a:r>
            <a:r>
              <a:rPr lang="zh-CN" altLang="en-US" sz="2400" dirty="0" smtClean="0">
                <a:ea typeface="宋体" pitchFamily="2" charset="-122"/>
              </a:rPr>
              <a:t>。每</a:t>
            </a:r>
            <a:r>
              <a:rPr lang="zh-CN" altLang="en-US" sz="2400" dirty="0" smtClean="0">
                <a:ea typeface="宋体" pitchFamily="2" charset="-122"/>
              </a:rPr>
              <a:t>条声明由一个属性和一个值组成</a:t>
            </a:r>
            <a:r>
              <a:rPr lang="zh-CN" altLang="en-US" sz="2400" dirty="0" smtClean="0">
                <a:ea typeface="宋体" pitchFamily="2" charset="-122"/>
              </a:rPr>
              <a:t>。每个</a:t>
            </a:r>
            <a:r>
              <a:rPr lang="zh-CN" altLang="en-US" sz="2400" dirty="0" smtClean="0">
                <a:ea typeface="宋体" pitchFamily="2" charset="-122"/>
              </a:rPr>
              <a:t>属性有一个值。属性和值之间用冒号分开。如果要定义不止一个声明，则需要用分号将每个声明分开。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6.2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选择器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675588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6.2.1</a:t>
            </a:r>
            <a:r>
              <a:rPr lang="zh-CN" altLang="en-US" sz="2400" dirty="0" smtClean="0"/>
              <a:t>标记选择器：整体</a:t>
            </a:r>
            <a:r>
              <a:rPr lang="zh-CN" altLang="en-US" sz="2400" dirty="0" smtClean="0"/>
              <a:t>控制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>
                <a:ea typeface="宋体" pitchFamily="2" charset="-122"/>
              </a:rPr>
              <a:t>标记选择器是最常见的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>
                <a:ea typeface="宋体" pitchFamily="2" charset="-122"/>
              </a:rPr>
              <a:t>选择器。一个</a:t>
            </a:r>
            <a:r>
              <a:rPr lang="en-US" altLang="zh-CN" sz="2400" dirty="0" smtClean="0">
                <a:ea typeface="宋体" pitchFamily="2" charset="-122"/>
              </a:rPr>
              <a:t>HTML</a:t>
            </a:r>
            <a:r>
              <a:rPr lang="zh-CN" altLang="en-US" sz="2400" dirty="0" smtClean="0">
                <a:ea typeface="宋体" pitchFamily="2" charset="-122"/>
              </a:rPr>
              <a:t>页面有很多不同的标记组成，而标记选择器，则是决定哪些标记采用相应的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>
                <a:ea typeface="宋体" pitchFamily="2" charset="-122"/>
              </a:rPr>
              <a:t>样式。因此，每一种</a:t>
            </a:r>
            <a:r>
              <a:rPr lang="en-US" altLang="zh-CN" sz="2400" dirty="0" smtClean="0">
                <a:ea typeface="宋体" pitchFamily="2" charset="-122"/>
              </a:rPr>
              <a:t>HTML</a:t>
            </a:r>
            <a:r>
              <a:rPr lang="zh-CN" altLang="en-US" sz="2400" dirty="0" smtClean="0">
                <a:ea typeface="宋体" pitchFamily="2" charset="-122"/>
              </a:rPr>
              <a:t>标记的名称都可以作为相应的标记选择器的名称，如</a:t>
            </a:r>
            <a:r>
              <a:rPr lang="zh-CN" altLang="en-US" sz="2400" dirty="0" smtClean="0">
                <a:ea typeface="宋体" pitchFamily="2" charset="-122"/>
              </a:rPr>
              <a:t>图所</a:t>
            </a:r>
            <a:r>
              <a:rPr lang="zh-CN" altLang="en-US" sz="2400" dirty="0" smtClean="0">
                <a:ea typeface="宋体" pitchFamily="2" charset="-122"/>
              </a:rPr>
              <a:t>示。</a:t>
            </a:r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None/>
            </a:pPr>
            <a:endParaRPr lang="en-US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 </a:t>
            </a:r>
            <a:r>
              <a:rPr lang="zh-CN" altLang="en-US" sz="2000" dirty="0" smtClean="0"/>
              <a:t>                            </a:t>
            </a:r>
            <a:r>
              <a:rPr lang="en-US" sz="1200" dirty="0" smtClean="0"/>
              <a:t>CSS</a:t>
            </a:r>
            <a:r>
              <a:rPr lang="zh-CN" altLang="en-US" sz="1200" dirty="0" smtClean="0"/>
              <a:t>标记选择器</a:t>
            </a:r>
            <a:endParaRPr lang="en-US" altLang="zh-CN" sz="12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786050" y="4071942"/>
          <a:ext cx="3331609" cy="1285884"/>
        </p:xfrm>
        <a:graphic>
          <a:graphicData uri="http://schemas.openxmlformats.org/presentationml/2006/ole">
            <p:oleObj spid="_x0000_s1025" r:id="rId3" imgW="2168957" imgH="844720" progId="Visio.Drawing.11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6.2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选择器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675588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6.2.1</a:t>
            </a:r>
            <a:r>
              <a:rPr lang="zh-CN" altLang="en-US" sz="2400" dirty="0" smtClean="0"/>
              <a:t>标记选择器：整体</a:t>
            </a:r>
            <a:r>
              <a:rPr lang="zh-CN" altLang="en-US" sz="2400" dirty="0" smtClean="0"/>
              <a:t>控制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/>
              <a:t>上图中的</a:t>
            </a:r>
            <a:r>
              <a:rPr lang="en-US" sz="2400" dirty="0" smtClean="0"/>
              <a:t>CSS</a:t>
            </a:r>
            <a:r>
              <a:rPr lang="zh-CN" altLang="en-US" sz="2400" dirty="0" smtClean="0"/>
              <a:t>代码声明了</a:t>
            </a:r>
            <a:r>
              <a:rPr lang="en-US" sz="2400" dirty="0" smtClean="0"/>
              <a:t>HTML</a:t>
            </a:r>
            <a:r>
              <a:rPr lang="zh-CN" altLang="en-US" sz="2400" dirty="0" smtClean="0"/>
              <a:t>页面中的所有的</a:t>
            </a:r>
            <a:r>
              <a:rPr lang="en-US" sz="2400" dirty="0" smtClean="0"/>
              <a:t>&lt;h1&gt;</a:t>
            </a:r>
            <a:r>
              <a:rPr lang="zh-CN" altLang="en-US" sz="2400" dirty="0" smtClean="0"/>
              <a:t>标记，文字的颜色为红色，字体大小为</a:t>
            </a:r>
            <a:r>
              <a:rPr lang="en-US" sz="2400" dirty="0" smtClean="0"/>
              <a:t>14px</a:t>
            </a:r>
            <a:r>
              <a:rPr lang="zh-CN" altLang="en-US" sz="2400" dirty="0" smtClean="0"/>
              <a:t>。在后期维护中，如果想改变整个网站中</a:t>
            </a:r>
            <a:r>
              <a:rPr lang="en-US" sz="2400" dirty="0" smtClean="0"/>
              <a:t>h1</a:t>
            </a:r>
            <a:r>
              <a:rPr lang="zh-CN" altLang="en-US" sz="2400" dirty="0" smtClean="0"/>
              <a:t>标记文字的颜色，只需要修改</a:t>
            </a:r>
            <a:r>
              <a:rPr lang="en-US" sz="2400" dirty="0" smtClean="0"/>
              <a:t>color</a:t>
            </a:r>
            <a:r>
              <a:rPr lang="zh-CN" altLang="en-US" sz="2400" dirty="0" smtClean="0"/>
              <a:t>属性就可以了。</a:t>
            </a:r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6.2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选择器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675588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6.2.2</a:t>
            </a:r>
            <a:r>
              <a:rPr lang="zh-CN" altLang="en-US" sz="2400" dirty="0" smtClean="0"/>
              <a:t>类选择器：精确</a:t>
            </a:r>
            <a:r>
              <a:rPr lang="zh-CN" altLang="en-US" sz="2400" dirty="0" smtClean="0"/>
              <a:t>控制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/>
              <a:t>定义类选择器时，在自定义类的名称前面加一个“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”号，类选择器的名称可以是任意英文单词或者英文开头与数字的组合，一般根据其功能和效果命名。与标记选择器一样，属性和值必须要符合</a:t>
            </a:r>
            <a:r>
              <a:rPr lang="en-US" sz="2400" dirty="0" smtClean="0"/>
              <a:t>CSS</a:t>
            </a:r>
            <a:r>
              <a:rPr lang="zh-CN" altLang="en-US" sz="2400" dirty="0" smtClean="0"/>
              <a:t>规范，如</a:t>
            </a:r>
            <a:r>
              <a:rPr lang="zh-CN" altLang="en-US" sz="2400" dirty="0" smtClean="0"/>
              <a:t>图所</a:t>
            </a:r>
            <a:r>
              <a:rPr lang="zh-CN" altLang="en-US" sz="2400" dirty="0" smtClean="0"/>
              <a:t>示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200" dirty="0" smtClean="0"/>
              <a:t>                                                    类</a:t>
            </a:r>
            <a:r>
              <a:rPr lang="zh-CN" altLang="en-US" sz="1200" dirty="0" smtClean="0"/>
              <a:t>选择器</a:t>
            </a:r>
            <a:endParaRPr lang="en-US" altLang="zh-CN" sz="12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2500298" y="4071942"/>
          <a:ext cx="4050535" cy="1500198"/>
        </p:xfrm>
        <a:graphic>
          <a:graphicData uri="http://schemas.openxmlformats.org/presentationml/2006/ole">
            <p:oleObj spid="_x0000_s90113" r:id="rId3" imgW="2311197" imgH="853684" progId="Visio.Drawing.11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6.2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选择器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675588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6.2.3</a:t>
            </a:r>
            <a:r>
              <a:rPr lang="en-US" sz="2400" dirty="0" smtClean="0"/>
              <a:t>id</a:t>
            </a:r>
            <a:r>
              <a:rPr lang="zh-CN" altLang="en-US" sz="2400" dirty="0" smtClean="0"/>
              <a:t>选择器：控制特殊的网页</a:t>
            </a:r>
            <a:r>
              <a:rPr lang="zh-CN" altLang="en-US" sz="2400" dirty="0" smtClean="0"/>
              <a:t>元素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en-US" sz="2400" dirty="0" smtClean="0"/>
              <a:t>id </a:t>
            </a:r>
            <a:r>
              <a:rPr lang="zh-CN" altLang="en-US" sz="2400" dirty="0" smtClean="0"/>
              <a:t>选择器可以为标有特定</a:t>
            </a:r>
            <a:r>
              <a:rPr lang="en-US" sz="2400" dirty="0" smtClean="0"/>
              <a:t> id </a:t>
            </a:r>
            <a:r>
              <a:rPr lang="zh-CN" altLang="en-US" sz="2400" dirty="0" smtClean="0"/>
              <a:t>的</a:t>
            </a:r>
            <a:r>
              <a:rPr lang="en-US" sz="2400" dirty="0" smtClean="0"/>
              <a:t> HTML </a:t>
            </a:r>
            <a:r>
              <a:rPr lang="zh-CN" altLang="en-US" sz="2400" dirty="0" smtClean="0"/>
              <a:t>元素指定特定的样式。定义</a:t>
            </a:r>
            <a:r>
              <a:rPr lang="en-US" sz="2400" dirty="0" smtClean="0"/>
              <a:t>id</a:t>
            </a:r>
            <a:r>
              <a:rPr lang="zh-CN" altLang="en-US" sz="2400" dirty="0" smtClean="0"/>
              <a:t>选择器时在</a:t>
            </a:r>
            <a:r>
              <a:rPr lang="en-US" sz="2400" dirty="0" smtClean="0"/>
              <a:t>id</a:t>
            </a:r>
            <a:r>
              <a:rPr lang="zh-CN" altLang="en-US" sz="2400" dirty="0" smtClean="0"/>
              <a:t>名称前加</a:t>
            </a:r>
            <a:r>
              <a:rPr lang="en-US" sz="2400" dirty="0" smtClean="0"/>
              <a:t>“#”</a:t>
            </a:r>
            <a:r>
              <a:rPr lang="zh-CN" altLang="en-US" sz="2400" dirty="0" smtClean="0"/>
              <a:t>， </a:t>
            </a:r>
            <a:r>
              <a:rPr lang="en-US" sz="2400" dirty="0" smtClean="0"/>
              <a:t>id</a:t>
            </a:r>
            <a:r>
              <a:rPr lang="zh-CN" altLang="en-US" sz="2400" dirty="0" smtClean="0"/>
              <a:t>选择器是用来对单一元素定义单独的样式。</a:t>
            </a:r>
            <a:r>
              <a:rPr lang="en-US" sz="2400" dirty="0" smtClean="0"/>
              <a:t>Id</a:t>
            </a:r>
            <a:r>
              <a:rPr lang="zh-CN" altLang="en-US" sz="2400" dirty="0" smtClean="0"/>
              <a:t>选择器的使用方法与</a:t>
            </a:r>
            <a:r>
              <a:rPr lang="en-US" sz="2400" dirty="0" smtClean="0"/>
              <a:t>class</a:t>
            </a:r>
            <a:r>
              <a:rPr lang="zh-CN" altLang="en-US" sz="2400" dirty="0" smtClean="0"/>
              <a:t>选择器基本相同，如</a:t>
            </a:r>
            <a:r>
              <a:rPr lang="zh-CN" altLang="en-US" sz="2400" dirty="0" smtClean="0"/>
              <a:t>图所</a:t>
            </a:r>
            <a:r>
              <a:rPr lang="zh-CN" altLang="en-US" sz="2400" dirty="0" smtClean="0"/>
              <a:t>示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en-US" sz="1200" dirty="0" smtClean="0"/>
              <a:t>                                                     id</a:t>
            </a:r>
            <a:r>
              <a:rPr lang="zh-CN" altLang="en-US" sz="1200" dirty="0" smtClean="0"/>
              <a:t>选择器</a:t>
            </a:r>
            <a:endParaRPr lang="en-US" altLang="zh-CN" sz="12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9" name="Object 3"/>
          <p:cNvGraphicFramePr>
            <a:graphicFrameLocks noChangeAspect="1"/>
          </p:cNvGraphicFramePr>
          <p:nvPr/>
        </p:nvGraphicFramePr>
        <p:xfrm>
          <a:off x="2643174" y="3929066"/>
          <a:ext cx="3857652" cy="1428760"/>
        </p:xfrm>
        <a:graphic>
          <a:graphicData uri="http://schemas.openxmlformats.org/presentationml/2006/ole">
            <p:oleObj spid="_x0000_s91139" r:id="rId3" imgW="2311197" imgH="853684" progId="Visio.Drawing.11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6.2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选择器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675588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6.2.4</a:t>
            </a:r>
            <a:r>
              <a:rPr lang="zh-CN" altLang="en-US" sz="2400" dirty="0" smtClean="0"/>
              <a:t>群选择器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/>
              <a:t>当几个选择器样式属性一样时，可以共同调用一个声明，选择器之间用逗号分隔，这样可以精简代码。可以把群选择器看成是几个选择器的并集。只要选择器属于并集都可以运用该样式。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6.2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选择器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675588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6.2.5</a:t>
            </a:r>
            <a:r>
              <a:rPr lang="zh-CN" altLang="en-US" sz="2400" dirty="0" smtClean="0"/>
              <a:t>交集选择器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/>
              <a:t>交集选择器是由两个选择器直接连接构成。其结果是选中两者各自元素范围的交集。其中，第一个选择器必须是标记选择器，第二个必须是类选择器或</a:t>
            </a:r>
            <a:r>
              <a:rPr lang="en-US" sz="2400" dirty="0" smtClean="0"/>
              <a:t>id</a:t>
            </a:r>
            <a:r>
              <a:rPr lang="zh-CN" altLang="en-US" sz="2400" dirty="0" smtClean="0"/>
              <a:t>选择器，而且必须连续书写。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ea typeface="宋体" pitchFamily="2" charset="-122"/>
              </a:rPr>
              <a:t>第六章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样式表</a:t>
            </a:r>
            <a:endParaRPr lang="en-US" altLang="zh-CN" sz="2800" dirty="0" smtClean="0">
              <a:ea typeface="宋体" pitchFamily="2" charset="-122"/>
            </a:endParaRPr>
          </a:p>
        </p:txBody>
      </p:sp>
      <p:sp>
        <p:nvSpPr>
          <p:cNvPr id="4099" name="内容占位符 5"/>
          <p:cNvSpPr>
            <a:spLocks noGrp="1"/>
          </p:cNvSpPr>
          <p:nvPr>
            <p:ph idx="1"/>
          </p:nvPr>
        </p:nvSpPr>
        <p:spPr>
          <a:xfrm>
            <a:off x="323850" y="1484313"/>
            <a:ext cx="7272338" cy="3384550"/>
          </a:xfrm>
        </p:spPr>
        <p:txBody>
          <a:bodyPr/>
          <a:lstStyle/>
          <a:p>
            <a:pPr indent="719138" algn="just">
              <a:lnSpc>
                <a:spcPct val="150000"/>
              </a:lnSpc>
              <a:buNone/>
            </a:pPr>
            <a:r>
              <a:rPr lang="zh-CN" altLang="en-US" sz="2400" dirty="0" smtClean="0">
                <a:ea typeface="宋体" pitchFamily="2" charset="-122"/>
              </a:rPr>
              <a:t>样式表的应用非常广泛，通过定义样式表，可以对页面中的元素进行美化，是美化网页的重要手段之一。</a:t>
            </a:r>
            <a:r>
              <a:rPr lang="en-US" altLang="zh-CN" sz="2400" dirty="0" smtClean="0">
                <a:ea typeface="宋体" pitchFamily="2" charset="-122"/>
              </a:rPr>
              <a:t>Dreamweaver CS5.5</a:t>
            </a:r>
            <a:r>
              <a:rPr lang="zh-CN" altLang="en-US" sz="2400" dirty="0" smtClean="0">
                <a:ea typeface="宋体" pitchFamily="2" charset="-122"/>
              </a:rPr>
              <a:t>支持强大的样式表定义，通过样式表的编辑功能，可以方便快捷地为网页定义各种各样的样式。</a:t>
            </a:r>
          </a:p>
        </p:txBody>
      </p:sp>
      <p:sp>
        <p:nvSpPr>
          <p:cNvPr id="4100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6.2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选择器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675588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6.2.6</a:t>
            </a:r>
            <a:r>
              <a:rPr lang="zh-CN" altLang="en-US" sz="2400" dirty="0" smtClean="0"/>
              <a:t>伪类选择器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/>
              <a:t>伪类选择器可以看做是一种特殊的类选择器，伪类用于向某些选择器添加特殊的效果。它可以对链接在不同状态下定义不同的样式效果。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/>
              <a:t>伪类的语法是在原有的语法里加上一个伪类（</a:t>
            </a:r>
            <a:r>
              <a:rPr lang="en-US" altLang="zh-CN" sz="2400" dirty="0" smtClean="0"/>
              <a:t>pseudo-class</a:t>
            </a:r>
            <a:r>
              <a:rPr lang="zh-CN" altLang="en-US" sz="2400" dirty="0" smtClean="0"/>
              <a:t>），如</a:t>
            </a:r>
            <a:r>
              <a:rPr lang="zh-CN" altLang="en-US" sz="2400" dirty="0" smtClean="0"/>
              <a:t>图所</a:t>
            </a:r>
            <a:r>
              <a:rPr lang="zh-CN" altLang="en-US" sz="2400" dirty="0" smtClean="0"/>
              <a:t>示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200" dirty="0" smtClean="0"/>
              <a:t>                                                伪</a:t>
            </a:r>
            <a:r>
              <a:rPr lang="zh-CN" altLang="en-US" sz="1200" dirty="0" smtClean="0"/>
              <a:t>类选择器</a:t>
            </a:r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2285984" y="4500570"/>
          <a:ext cx="4403178" cy="1143008"/>
        </p:xfrm>
        <a:graphic>
          <a:graphicData uri="http://schemas.openxmlformats.org/presentationml/2006/ole">
            <p:oleObj spid="_x0000_s93185" r:id="rId3" imgW="3237382" imgH="844720" progId="Visio.Drawing.11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6.2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选择器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38983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6.2.6</a:t>
            </a:r>
            <a:r>
              <a:rPr lang="zh-CN" altLang="en-US" sz="2400" dirty="0" smtClean="0"/>
              <a:t>伪类选择</a:t>
            </a:r>
            <a:r>
              <a:rPr lang="zh-CN" altLang="en-US" sz="2400" dirty="0" smtClean="0"/>
              <a:t>器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/>
              <a:t>伪类选择器主要用来定义链接在不同的状态下显示不同的效果。这些状态包括：活动状态，已被访问状态，未被访问状态，和鼠标悬停状态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/>
              <a:t>将伪类和类组合起来用，就可以在同一个页面中做几组不同的链接效果</a:t>
            </a:r>
            <a:r>
              <a:rPr lang="zh-CN" altLang="en-US" sz="2400" dirty="0" smtClean="0"/>
              <a:t>了。</a:t>
            </a:r>
            <a:endParaRPr lang="zh-CN" altLang="en-US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6.2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选择器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810421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6.2.7</a:t>
            </a:r>
            <a:r>
              <a:rPr lang="en-US" sz="2400" dirty="0" smtClean="0"/>
              <a:t> CSS</a:t>
            </a:r>
            <a:r>
              <a:rPr lang="zh-CN" altLang="en-US" sz="2400" dirty="0" smtClean="0"/>
              <a:t>继承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/>
              <a:t>CSS</a:t>
            </a:r>
            <a:r>
              <a:rPr lang="zh-CN" altLang="en-US" sz="2400" dirty="0" smtClean="0"/>
              <a:t>继承是指父元素的样式同样适合于子元素。善于利用</a:t>
            </a:r>
            <a:r>
              <a:rPr lang="en-US" altLang="zh-CN" sz="2400" dirty="0" smtClean="0"/>
              <a:t>CSS</a:t>
            </a:r>
            <a:r>
              <a:rPr lang="zh-CN" altLang="en-US" sz="2400" dirty="0" smtClean="0"/>
              <a:t>继承能够使代码更加简洁。例如定义</a:t>
            </a:r>
            <a:r>
              <a:rPr lang="en-US" altLang="zh-CN" sz="2400" dirty="0" smtClean="0"/>
              <a:t>p {color: red; }</a:t>
            </a:r>
            <a:r>
              <a:rPr lang="zh-CN" altLang="en-US" sz="2400" dirty="0" smtClean="0"/>
              <a:t>，则段落内所有的文字都变成红色。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/>
              <a:t>继承也有其局限性，并非所有的</a:t>
            </a:r>
            <a:r>
              <a:rPr lang="en-US" altLang="zh-CN" sz="2400" dirty="0" smtClean="0"/>
              <a:t>CSS</a:t>
            </a:r>
            <a:r>
              <a:rPr lang="zh-CN" altLang="en-US" sz="2400" dirty="0" smtClean="0"/>
              <a:t>属性都可以继承。文本相关属性、列表相关属性、颜色相关属性是可以继承的。但是，</a:t>
            </a:r>
            <a:r>
              <a:rPr lang="en-US" altLang="zh-CN" sz="2400" dirty="0" smtClean="0"/>
              <a:t>border</a:t>
            </a:r>
            <a:r>
              <a:rPr lang="zh-CN" altLang="en-US" sz="2400" dirty="0" smtClean="0"/>
              <a:t>属性是用来设置元素边框的，不能被继承。边框类属性如</a:t>
            </a:r>
            <a:r>
              <a:rPr lang="en-US" altLang="zh-CN" sz="2400" dirty="0" smtClean="0"/>
              <a:t>border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margin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padding</a:t>
            </a:r>
            <a:r>
              <a:rPr lang="zh-CN" altLang="en-US" sz="2400" dirty="0" smtClean="0"/>
              <a:t>之类都是不能被继承的。</a:t>
            </a:r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6.2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选择器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74702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6.2.7</a:t>
            </a:r>
            <a:r>
              <a:rPr lang="en-US" sz="2400" dirty="0" smtClean="0"/>
              <a:t> CSS</a:t>
            </a:r>
            <a:r>
              <a:rPr lang="zh-CN" altLang="en-US" sz="2400" dirty="0" smtClean="0"/>
              <a:t>继承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/>
              <a:t>继承有时也会引起错误。例如定义</a:t>
            </a:r>
            <a:r>
              <a:rPr lang="en-US" sz="2400" dirty="0" smtClean="0"/>
              <a:t>body{color: red;}</a:t>
            </a:r>
            <a:r>
              <a:rPr lang="zh-CN" altLang="en-US" sz="2400" dirty="0" smtClean="0"/>
              <a:t>，有些浏览器会使表格之外的颜色变成红色，表格却不会改变，这时，可以定义为</a:t>
            </a:r>
            <a:r>
              <a:rPr lang="en-US" sz="2400" dirty="0" smtClean="0"/>
              <a:t>body, table, </a:t>
            </a:r>
            <a:r>
              <a:rPr lang="en-US" sz="2400" dirty="0" err="1" smtClean="0"/>
              <a:t>th</a:t>
            </a:r>
            <a:r>
              <a:rPr lang="en-US" sz="2400" dirty="0" smtClean="0"/>
              <a:t>, td{</a:t>
            </a:r>
            <a:r>
              <a:rPr lang="en-US" sz="2400" dirty="0" err="1" smtClean="0"/>
              <a:t>color:red</a:t>
            </a:r>
            <a:r>
              <a:rPr lang="en-US" sz="2400" dirty="0" smtClean="0"/>
              <a:t>;}</a:t>
            </a:r>
            <a:r>
              <a:rPr lang="zh-CN" altLang="en-US" sz="2400" dirty="0" smtClean="0"/>
              <a:t>使表格内的文字都会变成红色。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6.2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选择器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461274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6.2.8</a:t>
            </a:r>
            <a:r>
              <a:rPr lang="zh-CN" altLang="en-US" sz="2400" dirty="0" smtClean="0"/>
              <a:t>层叠</a:t>
            </a: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/>
              <a:t>CSS</a:t>
            </a:r>
            <a:r>
              <a:rPr lang="zh-CN" altLang="en-US" sz="2400" dirty="0" smtClean="0"/>
              <a:t>全称叫做“层叠样式表”，层叠是</a:t>
            </a:r>
            <a:r>
              <a:rPr lang="en-US" altLang="zh-CN" sz="2400" dirty="0" smtClean="0"/>
              <a:t>CSS</a:t>
            </a:r>
            <a:r>
              <a:rPr lang="zh-CN" altLang="en-US" sz="2400" dirty="0" smtClean="0"/>
              <a:t>中很重要的性质。层叠和继承有本质的区别，不能将两者混淆。可以将层叠理解为遇到样式“冲突”时采用何种样式。</a:t>
            </a:r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6.3</a:t>
            </a:r>
            <a:r>
              <a:rPr lang="zh-CN" altLang="en-US" sz="2800" dirty="0" smtClean="0"/>
              <a:t>创建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8318530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6.3.1</a:t>
            </a:r>
            <a:r>
              <a:rPr lang="zh-CN" altLang="en-US" sz="2400" dirty="0" smtClean="0"/>
              <a:t>新建</a:t>
            </a:r>
            <a:r>
              <a:rPr lang="en-US" sz="2400" dirty="0" smtClean="0"/>
              <a:t>CSS</a:t>
            </a:r>
            <a:r>
              <a:rPr lang="zh-CN" altLang="en-US" sz="2400" dirty="0" smtClean="0"/>
              <a:t>样式的方法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在</a:t>
            </a:r>
            <a:r>
              <a:rPr lang="en-US" altLang="zh-CN" sz="2000" dirty="0" smtClean="0">
                <a:ea typeface="宋体" pitchFamily="2" charset="-122"/>
              </a:rPr>
              <a:t>Dreamweaver </a:t>
            </a:r>
            <a:r>
              <a:rPr lang="en-US" altLang="zh-CN" sz="2000" dirty="0" smtClean="0">
                <a:ea typeface="宋体" pitchFamily="2" charset="-122"/>
              </a:rPr>
              <a:t>CS5.5</a:t>
            </a:r>
            <a:r>
              <a:rPr lang="zh-CN" altLang="en-US" sz="2000" dirty="0" smtClean="0">
                <a:ea typeface="宋体" pitchFamily="2" charset="-122"/>
              </a:rPr>
              <a:t>中</a:t>
            </a:r>
            <a:r>
              <a:rPr lang="zh-CN" altLang="en-US" sz="2000" dirty="0" smtClean="0">
                <a:ea typeface="宋体" pitchFamily="2" charset="-122"/>
              </a:rPr>
              <a:t>有以下几种新建</a:t>
            </a:r>
            <a:r>
              <a:rPr lang="en-US" altLang="zh-CN" sz="2000" dirty="0" smtClean="0">
                <a:ea typeface="宋体" pitchFamily="2" charset="-122"/>
              </a:rPr>
              <a:t>CSS</a:t>
            </a:r>
            <a:r>
              <a:rPr lang="zh-CN" altLang="en-US" sz="2000" dirty="0" smtClean="0">
                <a:ea typeface="宋体" pitchFamily="2" charset="-122"/>
              </a:rPr>
              <a:t>样式的方法：</a:t>
            </a:r>
          </a:p>
          <a:p>
            <a:pPr marL="0" indent="719138">
              <a:lnSpc>
                <a:spcPct val="150000"/>
              </a:lnSpc>
            </a:pPr>
            <a:r>
              <a:rPr lang="zh-CN" altLang="en-US" sz="2000" dirty="0" smtClean="0">
                <a:ea typeface="宋体" pitchFamily="2" charset="-122"/>
              </a:rPr>
              <a:t>执行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格式</a:t>
            </a:r>
            <a:r>
              <a:rPr lang="en-US" altLang="zh-CN" sz="2000" dirty="0" smtClean="0">
                <a:ea typeface="宋体" pitchFamily="2" charset="-122"/>
              </a:rPr>
              <a:t>】→【CSS</a:t>
            </a:r>
            <a:r>
              <a:rPr lang="zh-CN" altLang="en-US" sz="2000" dirty="0" smtClean="0">
                <a:ea typeface="宋体" pitchFamily="2" charset="-122"/>
              </a:rPr>
              <a:t>样式</a:t>
            </a:r>
            <a:r>
              <a:rPr lang="en-US" altLang="zh-CN" sz="2000" dirty="0" smtClean="0">
                <a:ea typeface="宋体" pitchFamily="2" charset="-122"/>
              </a:rPr>
              <a:t>】→【</a:t>
            </a:r>
            <a:r>
              <a:rPr lang="zh-CN" altLang="en-US" sz="2000" dirty="0" smtClean="0">
                <a:ea typeface="宋体" pitchFamily="2" charset="-122"/>
              </a:rPr>
              <a:t>新建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菜单命令。</a:t>
            </a:r>
          </a:p>
          <a:p>
            <a:pPr marL="0" indent="719138">
              <a:lnSpc>
                <a:spcPct val="150000"/>
              </a:lnSpc>
            </a:pPr>
            <a:r>
              <a:rPr lang="zh-CN" altLang="en-US" sz="2000" dirty="0" smtClean="0">
                <a:ea typeface="宋体" pitchFamily="2" charset="-122"/>
              </a:rPr>
              <a:t>在</a:t>
            </a:r>
            <a:r>
              <a:rPr lang="en-US" altLang="zh-CN" sz="2000" dirty="0" smtClean="0">
                <a:ea typeface="宋体" pitchFamily="2" charset="-122"/>
              </a:rPr>
              <a:t>【CSS</a:t>
            </a:r>
            <a:r>
              <a:rPr lang="zh-CN" altLang="en-US" sz="2000" dirty="0" smtClean="0">
                <a:ea typeface="宋体" pitchFamily="2" charset="-122"/>
              </a:rPr>
              <a:t>样式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面板中，单击鼠标右键，从弹出的快捷菜单中单击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新建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命令。</a:t>
            </a:r>
          </a:p>
          <a:p>
            <a:pPr marL="0" indent="719138">
              <a:lnSpc>
                <a:spcPct val="150000"/>
              </a:lnSpc>
            </a:pPr>
            <a:r>
              <a:rPr lang="zh-CN" altLang="en-US" sz="2000" dirty="0" smtClean="0">
                <a:ea typeface="宋体" pitchFamily="2" charset="-122"/>
              </a:rPr>
              <a:t>在</a:t>
            </a:r>
            <a:r>
              <a:rPr lang="en-US" altLang="zh-CN" sz="2000" dirty="0" smtClean="0">
                <a:ea typeface="宋体" pitchFamily="2" charset="-122"/>
              </a:rPr>
              <a:t>【CSS</a:t>
            </a:r>
            <a:r>
              <a:rPr lang="zh-CN" altLang="en-US" sz="2000" dirty="0" smtClean="0">
                <a:ea typeface="宋体" pitchFamily="2" charset="-122"/>
              </a:rPr>
              <a:t>样式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面板中，单击面板右下侧的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新建</a:t>
            </a:r>
            <a:r>
              <a:rPr lang="en-US" altLang="zh-CN" sz="2000" dirty="0" smtClean="0">
                <a:ea typeface="宋体" pitchFamily="2" charset="-122"/>
              </a:rPr>
              <a:t>CSS</a:t>
            </a:r>
            <a:r>
              <a:rPr lang="zh-CN" altLang="en-US" sz="2000" dirty="0" smtClean="0">
                <a:ea typeface="宋体" pitchFamily="2" charset="-122"/>
              </a:rPr>
              <a:t>规则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按钮。</a:t>
            </a:r>
          </a:p>
          <a:p>
            <a:pPr marL="0" indent="719138">
              <a:lnSpc>
                <a:spcPct val="150000"/>
              </a:lnSpc>
            </a:pPr>
            <a:r>
              <a:rPr lang="zh-CN" altLang="en-US" sz="2000" dirty="0" smtClean="0">
                <a:ea typeface="宋体" pitchFamily="2" charset="-122"/>
              </a:rPr>
              <a:t>在文档窗口中选择文本，从</a:t>
            </a:r>
            <a:r>
              <a:rPr lang="en-US" altLang="zh-CN" sz="2000" dirty="0" smtClean="0">
                <a:ea typeface="宋体" pitchFamily="2" charset="-122"/>
              </a:rPr>
              <a:t>CSS【</a:t>
            </a:r>
            <a:r>
              <a:rPr lang="zh-CN" altLang="en-US" sz="2000" dirty="0" smtClean="0">
                <a:ea typeface="宋体" pitchFamily="2" charset="-122"/>
              </a:rPr>
              <a:t>属性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检查器的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目标规则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下拉列表中选择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新建</a:t>
            </a:r>
            <a:r>
              <a:rPr lang="en-US" altLang="zh-CN" sz="2000" dirty="0" smtClean="0">
                <a:ea typeface="宋体" pitchFamily="2" charset="-122"/>
              </a:rPr>
              <a:t>CSS</a:t>
            </a:r>
            <a:r>
              <a:rPr lang="zh-CN" altLang="en-US" sz="2000" dirty="0" smtClean="0">
                <a:ea typeface="宋体" pitchFamily="2" charset="-122"/>
              </a:rPr>
              <a:t>规则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选项，然后单击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编辑规则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按钮，或者在右侧单击一个属性按钮（如单击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斜体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按钮）以新建规则。</a:t>
            </a:r>
            <a:endParaRPr lang="zh-CN" altLang="en-US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en-US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5325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6.3</a:t>
            </a:r>
            <a:r>
              <a:rPr lang="zh-CN" altLang="en-US" sz="2800" dirty="0" smtClean="0"/>
              <a:t>创建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8318530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6.3.2</a:t>
            </a:r>
            <a:r>
              <a:rPr lang="en-US" altLang="zh-CN" sz="2400" dirty="0" smtClean="0"/>
              <a:t> 【CSS</a:t>
            </a:r>
            <a:r>
              <a:rPr lang="zh-CN" altLang="en-US" sz="2400" dirty="0" smtClean="0"/>
              <a:t>样式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面</a:t>
            </a:r>
            <a:r>
              <a:rPr lang="zh-CN" altLang="en-US" sz="2400" dirty="0" smtClean="0"/>
              <a:t>板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在</a:t>
            </a:r>
            <a:r>
              <a:rPr lang="en-US" altLang="zh-CN" sz="2000" dirty="0" smtClean="0">
                <a:ea typeface="宋体" pitchFamily="2" charset="-122"/>
              </a:rPr>
              <a:t>Dreamweaver CS5</a:t>
            </a:r>
            <a:r>
              <a:rPr lang="zh-CN" altLang="en-US" sz="2000" dirty="0" smtClean="0">
                <a:ea typeface="宋体" pitchFamily="2" charset="-122"/>
              </a:rPr>
              <a:t>中，可以使用</a:t>
            </a:r>
            <a:r>
              <a:rPr lang="en-US" altLang="zh-CN" sz="2000" dirty="0" smtClean="0">
                <a:ea typeface="宋体" pitchFamily="2" charset="-122"/>
              </a:rPr>
              <a:t>【CSS</a:t>
            </a:r>
            <a:r>
              <a:rPr lang="zh-CN" altLang="en-US" sz="2000" dirty="0" smtClean="0">
                <a:ea typeface="宋体" pitchFamily="2" charset="-122"/>
              </a:rPr>
              <a:t>样式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面板查看、创建、编辑和删除</a:t>
            </a:r>
            <a:r>
              <a:rPr lang="en-US" altLang="zh-CN" sz="2000" dirty="0" smtClean="0">
                <a:ea typeface="宋体" pitchFamily="2" charset="-122"/>
              </a:rPr>
              <a:t>CSS</a:t>
            </a:r>
            <a:r>
              <a:rPr lang="zh-CN" altLang="en-US" sz="2000" dirty="0" smtClean="0">
                <a:ea typeface="宋体" pitchFamily="2" charset="-122"/>
              </a:rPr>
              <a:t>样式，并且可以将外部样式表附加到文档中。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>
                <a:ea typeface="宋体" pitchFamily="2" charset="-122"/>
              </a:rPr>
              <a:t>1.</a:t>
            </a:r>
            <a:r>
              <a:rPr lang="zh-CN" altLang="en-US" sz="2000" dirty="0" smtClean="0">
                <a:ea typeface="宋体" pitchFamily="2" charset="-122"/>
              </a:rPr>
              <a:t>打开</a:t>
            </a:r>
            <a:r>
              <a:rPr lang="en-US" altLang="zh-CN" sz="2000" dirty="0" smtClean="0">
                <a:ea typeface="宋体" pitchFamily="2" charset="-122"/>
              </a:rPr>
              <a:t>【CSS</a:t>
            </a:r>
            <a:r>
              <a:rPr lang="zh-CN" altLang="en-US" sz="2000" dirty="0" smtClean="0">
                <a:ea typeface="宋体" pitchFamily="2" charset="-122"/>
              </a:rPr>
              <a:t>样式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面板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打开</a:t>
            </a:r>
            <a:r>
              <a:rPr lang="en-US" altLang="zh-CN" sz="2000" dirty="0" smtClean="0">
                <a:ea typeface="宋体" pitchFamily="2" charset="-122"/>
              </a:rPr>
              <a:t>【CSS</a:t>
            </a:r>
            <a:r>
              <a:rPr lang="zh-CN" altLang="en-US" sz="2000" dirty="0" smtClean="0">
                <a:ea typeface="宋体" pitchFamily="2" charset="-122"/>
              </a:rPr>
              <a:t>样式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面板的方法有以下</a:t>
            </a:r>
            <a:r>
              <a:rPr lang="en-US" altLang="zh-CN" sz="2000" dirty="0" smtClean="0">
                <a:ea typeface="宋体" pitchFamily="2" charset="-122"/>
              </a:rPr>
              <a:t>3</a:t>
            </a:r>
            <a:r>
              <a:rPr lang="zh-CN" altLang="en-US" sz="2000" dirty="0" smtClean="0">
                <a:ea typeface="宋体" pitchFamily="2" charset="-122"/>
              </a:rPr>
              <a:t>种：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>
                <a:ea typeface="宋体" pitchFamily="2" charset="-122"/>
              </a:rPr>
              <a:t>(1)</a:t>
            </a:r>
            <a:r>
              <a:rPr lang="zh-CN" altLang="en-US" sz="2000" dirty="0" smtClean="0">
                <a:ea typeface="宋体" pitchFamily="2" charset="-122"/>
              </a:rPr>
              <a:t>执行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窗口</a:t>
            </a:r>
            <a:r>
              <a:rPr lang="en-US" altLang="zh-CN" sz="2000" dirty="0" smtClean="0">
                <a:ea typeface="宋体" pitchFamily="2" charset="-122"/>
              </a:rPr>
              <a:t>】→【CSS</a:t>
            </a:r>
            <a:r>
              <a:rPr lang="zh-CN" altLang="en-US" sz="2000" dirty="0" smtClean="0">
                <a:ea typeface="宋体" pitchFamily="2" charset="-122"/>
              </a:rPr>
              <a:t>样式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菜单命令。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>
                <a:ea typeface="宋体" pitchFamily="2" charset="-122"/>
              </a:rPr>
              <a:t>(2)</a:t>
            </a:r>
            <a:r>
              <a:rPr lang="zh-CN" altLang="en-US" sz="2000" dirty="0" smtClean="0">
                <a:ea typeface="宋体" pitchFamily="2" charset="-122"/>
              </a:rPr>
              <a:t>按</a:t>
            </a:r>
            <a:r>
              <a:rPr lang="en-US" altLang="zh-CN" sz="2000" dirty="0" smtClean="0">
                <a:ea typeface="宋体" pitchFamily="2" charset="-122"/>
              </a:rPr>
              <a:t>【Shift+F11】</a:t>
            </a:r>
            <a:r>
              <a:rPr lang="zh-CN" altLang="en-US" sz="2000" dirty="0" smtClean="0">
                <a:ea typeface="宋体" pitchFamily="2" charset="-122"/>
              </a:rPr>
              <a:t>组合键。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>
                <a:ea typeface="宋体" pitchFamily="2" charset="-122"/>
              </a:rPr>
              <a:t>(3)</a:t>
            </a:r>
            <a:r>
              <a:rPr lang="zh-CN" altLang="en-US" sz="2000" dirty="0" smtClean="0">
                <a:ea typeface="宋体" pitchFamily="2" charset="-122"/>
              </a:rPr>
              <a:t>在</a:t>
            </a:r>
            <a:r>
              <a:rPr lang="zh-CN" altLang="en-US" sz="2000" dirty="0" smtClean="0">
                <a:ea typeface="宋体" pitchFamily="2" charset="-122"/>
              </a:rPr>
              <a:t>文档窗口中选择文本，在</a:t>
            </a:r>
            <a:r>
              <a:rPr lang="en-US" altLang="zh-CN" sz="2000" dirty="0" smtClean="0">
                <a:ea typeface="宋体" pitchFamily="2" charset="-122"/>
              </a:rPr>
              <a:t>CSS【</a:t>
            </a:r>
            <a:r>
              <a:rPr lang="zh-CN" altLang="en-US" sz="2000" dirty="0" smtClean="0">
                <a:ea typeface="宋体" pitchFamily="2" charset="-122"/>
              </a:rPr>
              <a:t>属性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检查器中单击</a:t>
            </a:r>
            <a:r>
              <a:rPr lang="en-US" altLang="zh-CN" sz="2000" dirty="0" smtClean="0">
                <a:ea typeface="宋体" pitchFamily="2" charset="-122"/>
              </a:rPr>
              <a:t>【CSS</a:t>
            </a:r>
            <a:r>
              <a:rPr lang="zh-CN" altLang="en-US" sz="2000" dirty="0" smtClean="0">
                <a:ea typeface="宋体" pitchFamily="2" charset="-122"/>
              </a:rPr>
              <a:t>面板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按钮。</a:t>
            </a: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en-US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5325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6.3</a:t>
            </a:r>
            <a:r>
              <a:rPr lang="zh-CN" altLang="en-US" sz="2800" dirty="0" smtClean="0"/>
              <a:t>创建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8318530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6.3.2</a:t>
            </a:r>
            <a:r>
              <a:rPr lang="en-US" altLang="zh-CN" sz="2400" dirty="0" smtClean="0"/>
              <a:t> 【CSS</a:t>
            </a:r>
            <a:r>
              <a:rPr lang="zh-CN" altLang="en-US" sz="2400" dirty="0" smtClean="0"/>
              <a:t>样式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面</a:t>
            </a:r>
            <a:r>
              <a:rPr lang="zh-CN" altLang="en-US" sz="2400" dirty="0" smtClean="0"/>
              <a:t>板</a:t>
            </a:r>
            <a:endParaRPr lang="zh-CN" altLang="en-US" sz="2400" dirty="0" smtClean="0">
              <a:ea typeface="宋体" pitchFamily="2" charset="-122"/>
            </a:endParaRPr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>
                <a:ea typeface="宋体" pitchFamily="2" charset="-122"/>
              </a:rPr>
              <a:t>2.【</a:t>
            </a:r>
            <a:r>
              <a:rPr lang="zh-CN" altLang="en-US" sz="2000" dirty="0" smtClean="0">
                <a:ea typeface="宋体" pitchFamily="2" charset="-122"/>
              </a:rPr>
              <a:t>当前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模式下的</a:t>
            </a:r>
            <a:r>
              <a:rPr lang="en-US" altLang="zh-CN" sz="2000" dirty="0" smtClean="0">
                <a:ea typeface="宋体" pitchFamily="2" charset="-122"/>
              </a:rPr>
              <a:t>【CSS</a:t>
            </a:r>
            <a:r>
              <a:rPr lang="zh-CN" altLang="en-US" sz="2000" dirty="0" smtClean="0">
                <a:ea typeface="宋体" pitchFamily="2" charset="-122"/>
              </a:rPr>
              <a:t>样式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面板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使用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面板可以跟踪影响当前所选页面元素的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规则和属性，即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当前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模式下的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</a:t>
            </a:r>
            <a:r>
              <a:rPr lang="zh-CN" altLang="en-US" sz="2000" dirty="0" smtClean="0"/>
              <a:t>板</a:t>
            </a:r>
            <a:r>
              <a:rPr lang="en-US" altLang="zh-CN" sz="2000" dirty="0" smtClean="0"/>
              <a:t>。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>
                <a:ea typeface="宋体" pitchFamily="2" charset="-122"/>
              </a:rPr>
              <a:t>3.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全部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模式下的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</a:t>
            </a:r>
            <a:endParaRPr lang="zh-CN" altLang="en-US" sz="2000" dirty="0" smtClean="0">
              <a:ea typeface="宋体" pitchFamily="2" charset="-122"/>
            </a:endParaRP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使用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面板也可以跟踪文档可用的所有规则和属性，即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全部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模式下的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</a:t>
            </a:r>
            <a:r>
              <a:rPr lang="en-US" altLang="zh-CN" sz="2000" dirty="0" smtClean="0"/>
              <a:t>。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>
                <a:ea typeface="宋体" pitchFamily="2" charset="-122"/>
              </a:rPr>
              <a:t>4.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面板的按钮</a:t>
            </a:r>
            <a:endParaRPr lang="zh-CN" altLang="en-US" sz="2000" dirty="0" smtClean="0">
              <a:ea typeface="宋体" pitchFamily="2" charset="-122"/>
            </a:endParaRP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全部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当前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模式下，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面板底部都包含有视图按钮和功能</a:t>
            </a:r>
            <a:r>
              <a:rPr lang="zh-CN" altLang="en-US" sz="2000" dirty="0" smtClean="0"/>
              <a:t>按钮</a:t>
            </a:r>
            <a:r>
              <a:rPr lang="en-US" altLang="zh-CN" sz="2000" dirty="0" smtClean="0"/>
              <a:t>。</a:t>
            </a:r>
            <a:endParaRPr lang="zh-CN" altLang="en-US" sz="2000" dirty="0" smtClean="0">
              <a:ea typeface="宋体" pitchFamily="2" charset="-122"/>
            </a:endParaRPr>
          </a:p>
          <a:p>
            <a:pPr marL="0" lvl="0" indent="719138">
              <a:lnSpc>
                <a:spcPct val="150000"/>
              </a:lnSpc>
              <a:buNone/>
            </a:pPr>
            <a:endParaRPr lang="zh-CN" altLang="en-US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6.3</a:t>
            </a:r>
            <a:r>
              <a:rPr lang="zh-CN" altLang="en-US" sz="2800" dirty="0" smtClean="0"/>
              <a:t>创建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8318530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6.3.3</a:t>
            </a:r>
            <a:r>
              <a:rPr lang="zh-CN" altLang="en-US" sz="2400" dirty="0" smtClean="0"/>
              <a:t>创建样式</a:t>
            </a:r>
            <a:endParaRPr lang="zh-CN" altLang="en-US" sz="2400" dirty="0" smtClean="0">
              <a:ea typeface="宋体" pitchFamily="2" charset="-122"/>
            </a:endParaRP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在</a:t>
            </a:r>
            <a:r>
              <a:rPr lang="en-US" altLang="zh-CN" sz="2000" dirty="0" smtClean="0">
                <a:ea typeface="宋体" pitchFamily="2" charset="-122"/>
              </a:rPr>
              <a:t>Dreamweaver </a:t>
            </a:r>
            <a:r>
              <a:rPr lang="en-US" altLang="zh-CN" sz="2000" dirty="0" smtClean="0">
                <a:ea typeface="宋体" pitchFamily="2" charset="-122"/>
              </a:rPr>
              <a:t>CS5.5</a:t>
            </a:r>
            <a:r>
              <a:rPr lang="zh-CN" altLang="en-US" sz="2000" dirty="0" smtClean="0">
                <a:ea typeface="宋体" pitchFamily="2" charset="-122"/>
              </a:rPr>
              <a:t>中</a:t>
            </a:r>
            <a:r>
              <a:rPr lang="zh-CN" altLang="en-US" sz="2000" dirty="0" smtClean="0">
                <a:ea typeface="宋体" pitchFamily="2" charset="-122"/>
              </a:rPr>
              <a:t>可以创建类样式、标签样式和高级样式，下面我们以创建标签样式为例介绍创建样式表的基本操作方法。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执行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格式</a:t>
            </a:r>
            <a:r>
              <a:rPr lang="en-US" altLang="zh-CN" sz="2000" dirty="0" smtClean="0">
                <a:ea typeface="宋体" pitchFamily="2" charset="-122"/>
              </a:rPr>
              <a:t>】→【CSS</a:t>
            </a:r>
            <a:r>
              <a:rPr lang="zh-CN" altLang="en-US" sz="2000" dirty="0" smtClean="0">
                <a:ea typeface="宋体" pitchFamily="2" charset="-122"/>
              </a:rPr>
              <a:t>样式</a:t>
            </a:r>
            <a:r>
              <a:rPr lang="en-US" altLang="zh-CN" sz="2000" dirty="0" smtClean="0">
                <a:ea typeface="宋体" pitchFamily="2" charset="-122"/>
              </a:rPr>
              <a:t>】→【</a:t>
            </a:r>
            <a:r>
              <a:rPr lang="zh-CN" altLang="en-US" sz="2000" dirty="0" smtClean="0">
                <a:ea typeface="宋体" pitchFamily="2" charset="-122"/>
              </a:rPr>
              <a:t>新建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菜单命令，打开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新建</a:t>
            </a:r>
            <a:r>
              <a:rPr lang="en-US" altLang="zh-CN" sz="2000" dirty="0" smtClean="0">
                <a:ea typeface="宋体" pitchFamily="2" charset="-122"/>
              </a:rPr>
              <a:t>CSS</a:t>
            </a:r>
            <a:r>
              <a:rPr lang="zh-CN" altLang="en-US" sz="2000" dirty="0" smtClean="0">
                <a:ea typeface="宋体" pitchFamily="2" charset="-122"/>
              </a:rPr>
              <a:t>规则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对话框。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在该对话框的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选择器类型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下拉列表中选择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标签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选项，然后在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选择器名称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下拉列表中选择</a:t>
            </a:r>
            <a:r>
              <a:rPr lang="en-US" altLang="zh-CN" sz="2000" dirty="0" smtClean="0">
                <a:ea typeface="宋体" pitchFamily="2" charset="-122"/>
              </a:rPr>
              <a:t>【td】</a:t>
            </a:r>
            <a:r>
              <a:rPr lang="zh-CN" altLang="en-US" sz="2000" dirty="0" smtClean="0">
                <a:ea typeface="宋体" pitchFamily="2" charset="-122"/>
              </a:rPr>
              <a:t>选项，在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规则定义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下拉列表中选择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（仅限该文档）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选项</a:t>
            </a:r>
            <a:r>
              <a:rPr lang="en-US" altLang="zh-CN" sz="2000" dirty="0" smtClean="0">
                <a:ea typeface="宋体" pitchFamily="2" charset="-122"/>
              </a:rPr>
              <a:t>。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确定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按钮，打开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规则定义对话框，在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分类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列表框中选择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类型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选项，然后在右侧设置</a:t>
            </a:r>
            <a:r>
              <a:rPr lang="zh-CN" altLang="en-US" sz="2000" dirty="0" smtClean="0"/>
              <a:t>属性。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6.3</a:t>
            </a:r>
            <a:r>
              <a:rPr lang="zh-CN" altLang="en-US" sz="2800" dirty="0" smtClean="0"/>
              <a:t>创建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8318530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6.3.3</a:t>
            </a:r>
            <a:r>
              <a:rPr lang="zh-CN" altLang="en-US" sz="2400" dirty="0" smtClean="0"/>
              <a:t>创建样式</a:t>
            </a:r>
            <a:endParaRPr lang="zh-CN" altLang="en-US" sz="2400" dirty="0" smtClean="0">
              <a:ea typeface="宋体" pitchFamily="2" charset="-122"/>
            </a:endParaRP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设置</a:t>
            </a:r>
            <a:r>
              <a:rPr lang="zh-CN" altLang="en-US" sz="2000" dirty="0" smtClean="0"/>
              <a:t>完成后，单击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确定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按钮，此时定义的样式将显示在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</a:t>
            </a:r>
            <a:r>
              <a:rPr lang="zh-CN" altLang="en-US" sz="2000" dirty="0" smtClean="0"/>
              <a:t>中。</a:t>
            </a:r>
            <a:endParaRPr lang="en-US" altLang="zh-CN" sz="2000" dirty="0" smtClean="0"/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在文档窗口中将光标定位在单元格中，在</a:t>
            </a:r>
            <a:r>
              <a:rPr lang="en-US" sz="2000" dirty="0" smtClean="0"/>
              <a:t>CSS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属性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检查器的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目标规则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下拉列表中可以看到设置的</a:t>
            </a:r>
            <a:r>
              <a:rPr lang="zh-CN" altLang="en-US" sz="2000" dirty="0" smtClean="0"/>
              <a:t>样式。</a:t>
            </a:r>
            <a:endParaRPr lang="zh-CN" altLang="en-US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6.1 </a:t>
            </a:r>
            <a:r>
              <a:rPr lang="en-US" altLang="zh-CN" sz="2800" dirty="0" smtClean="0">
                <a:ea typeface="宋体" pitchFamily="2" charset="-122"/>
              </a:rPr>
              <a:t>CSS</a:t>
            </a:r>
            <a:r>
              <a:rPr lang="zh-CN" altLang="en-US" sz="2800" dirty="0" smtClean="0">
                <a:ea typeface="宋体" pitchFamily="2" charset="-122"/>
              </a:rPr>
              <a:t>基础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123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12946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6.1.1 </a:t>
            </a:r>
            <a:r>
              <a:rPr lang="en-US" sz="2400" dirty="0" smtClean="0"/>
              <a:t>CSS</a:t>
            </a:r>
            <a:r>
              <a:rPr lang="zh-CN" altLang="en-US" sz="2400" dirty="0" smtClean="0"/>
              <a:t>简介</a:t>
            </a: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en-US" sz="2000" dirty="0" smtClean="0"/>
              <a:t>CSS</a:t>
            </a:r>
            <a:r>
              <a:rPr lang="zh-CN" altLang="en-US" sz="2000" dirty="0" smtClean="0"/>
              <a:t>的全称是“</a:t>
            </a:r>
            <a:r>
              <a:rPr lang="en-US" sz="2000" dirty="0" smtClean="0"/>
              <a:t>Cascading Styles Sheets</a:t>
            </a:r>
            <a:r>
              <a:rPr lang="zh-CN" altLang="en-US" sz="2000" dirty="0" smtClean="0"/>
              <a:t>”，中文称层叠样式表，简称样式表。用于控制网页样式并允许将样式与网页内容分离的一种标记性语言。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是</a:t>
            </a:r>
            <a:r>
              <a:rPr lang="en-US" sz="2000" dirty="0" smtClean="0"/>
              <a:t>1996</a:t>
            </a:r>
            <a:r>
              <a:rPr lang="zh-CN" altLang="en-US" sz="2000" dirty="0" smtClean="0"/>
              <a:t>年由</a:t>
            </a:r>
            <a:r>
              <a:rPr lang="en-US" sz="2000" dirty="0" smtClean="0"/>
              <a:t>W3C</a:t>
            </a:r>
            <a:r>
              <a:rPr lang="zh-CN" altLang="en-US" sz="2000" dirty="0" smtClean="0"/>
              <a:t>审核通过，并推荐使用的。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可将网页的内容与表现形式分开，使网页的外观设计从网页内容中独立开来。若要改变网页的外观，只需更改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样式。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512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6.4</a:t>
            </a:r>
            <a:r>
              <a:rPr lang="zh-CN" altLang="en-US" sz="2800" dirty="0" smtClean="0">
                <a:ea typeface="宋体" pitchFamily="2" charset="-122"/>
              </a:rPr>
              <a:t>管理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74702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6.4.1</a:t>
            </a:r>
            <a:r>
              <a:rPr lang="zh-CN" altLang="en-US" sz="2400" dirty="0" smtClean="0">
                <a:ea typeface="宋体" pitchFamily="2" charset="-122"/>
              </a:rPr>
              <a:t>编辑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/>
              <a:t>样式</a:t>
            </a:r>
            <a:endParaRPr lang="zh-CN" altLang="en-US" sz="2400" dirty="0" smtClean="0">
              <a:ea typeface="宋体" pitchFamily="2" charset="-122"/>
            </a:endParaRP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编辑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样式即指对已存在的样式进行修改，可以采用以下两种编辑方法进行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>
                <a:ea typeface="宋体" pitchFamily="2" charset="-122"/>
              </a:rPr>
              <a:t>1</a:t>
            </a:r>
            <a:r>
              <a:rPr lang="zh-CN" altLang="en-US" sz="2000" dirty="0" smtClean="0">
                <a:ea typeface="宋体" pitchFamily="2" charset="-122"/>
              </a:rPr>
              <a:t>．在</a:t>
            </a:r>
            <a:r>
              <a:rPr lang="en-US" altLang="zh-CN" sz="2000" dirty="0" smtClean="0">
                <a:ea typeface="宋体" pitchFamily="2" charset="-122"/>
              </a:rPr>
              <a:t>CSS</a:t>
            </a:r>
            <a:r>
              <a:rPr lang="zh-CN" altLang="en-US" sz="2000" dirty="0" smtClean="0">
                <a:ea typeface="宋体" pitchFamily="2" charset="-122"/>
              </a:rPr>
              <a:t>规则定义对话框中编辑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在</a:t>
            </a:r>
            <a:r>
              <a:rPr lang="en-US" altLang="zh-CN" sz="2000" dirty="0" smtClean="0">
                <a:ea typeface="宋体" pitchFamily="2" charset="-122"/>
              </a:rPr>
              <a:t>【CSS</a:t>
            </a:r>
            <a:r>
              <a:rPr lang="zh-CN" altLang="en-US" sz="2000" dirty="0" smtClean="0">
                <a:ea typeface="宋体" pitchFamily="2" charset="-122"/>
              </a:rPr>
              <a:t>样式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面板中选取要编辑的样式，单击面板底部的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编辑样式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按钮，打开</a:t>
            </a:r>
            <a:r>
              <a:rPr lang="en-US" altLang="zh-CN" sz="2000" dirty="0" smtClean="0">
                <a:ea typeface="宋体" pitchFamily="2" charset="-122"/>
              </a:rPr>
              <a:t>CSS</a:t>
            </a:r>
            <a:r>
              <a:rPr lang="zh-CN" altLang="en-US" sz="2000" dirty="0" smtClean="0">
                <a:ea typeface="宋体" pitchFamily="2" charset="-122"/>
              </a:rPr>
              <a:t>规则定义对话框，在该对话框中按照定义新样式的方法设置需要的样式。</a:t>
            </a: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用户也可以在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所有规则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（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全部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模式）列表框中双击某条规则，打开</a:t>
            </a:r>
            <a:r>
              <a:rPr lang="en-US" altLang="zh-CN" sz="2000" dirty="0" smtClean="0">
                <a:ea typeface="宋体" pitchFamily="2" charset="-122"/>
              </a:rPr>
              <a:t>CSS</a:t>
            </a:r>
            <a:r>
              <a:rPr lang="zh-CN" altLang="en-US" sz="2000" dirty="0" smtClean="0">
                <a:ea typeface="宋体" pitchFamily="2" charset="-122"/>
              </a:rPr>
              <a:t>规则定义对话框，然后进行更改；或者在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所选内容的摘要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和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规则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（</a:t>
            </a:r>
            <a:r>
              <a:rPr lang="en-US" altLang="zh-CN" sz="2000" dirty="0" smtClean="0">
                <a:ea typeface="宋体" pitchFamily="2" charset="-122"/>
              </a:rPr>
              <a:t>【</a:t>
            </a:r>
            <a:r>
              <a:rPr lang="zh-CN" altLang="en-US" sz="2000" dirty="0" smtClean="0">
                <a:ea typeface="宋体" pitchFamily="2" charset="-122"/>
              </a:rPr>
              <a:t>当前</a:t>
            </a:r>
            <a:r>
              <a:rPr lang="en-US" altLang="zh-CN" sz="2000" dirty="0" smtClean="0">
                <a:ea typeface="宋体" pitchFamily="2" charset="-122"/>
              </a:rPr>
              <a:t>】</a:t>
            </a:r>
            <a:r>
              <a:rPr lang="zh-CN" altLang="en-US" sz="2000" dirty="0" smtClean="0">
                <a:ea typeface="宋体" pitchFamily="2" charset="-122"/>
              </a:rPr>
              <a:t>模式）列表框中双击某个选项，打开</a:t>
            </a:r>
            <a:r>
              <a:rPr lang="en-US" altLang="zh-CN" sz="2000" dirty="0" smtClean="0">
                <a:ea typeface="宋体" pitchFamily="2" charset="-122"/>
              </a:rPr>
              <a:t>CSS</a:t>
            </a:r>
            <a:r>
              <a:rPr lang="zh-CN" altLang="en-US" sz="2000" dirty="0" smtClean="0">
                <a:ea typeface="宋体" pitchFamily="2" charset="-122"/>
              </a:rPr>
              <a:t>规则定义对话框，时行修改。</a:t>
            </a:r>
          </a:p>
          <a:p>
            <a:pPr marL="0" lvl="0" indent="719138">
              <a:lnSpc>
                <a:spcPct val="150000"/>
              </a:lnSpc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6.4</a:t>
            </a:r>
            <a:r>
              <a:rPr lang="zh-CN" altLang="en-US" sz="2800" dirty="0" smtClean="0">
                <a:ea typeface="宋体" pitchFamily="2" charset="-122"/>
              </a:rPr>
              <a:t>管理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74702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6.4.1</a:t>
            </a:r>
            <a:r>
              <a:rPr lang="zh-CN" altLang="en-US" sz="2400" dirty="0" smtClean="0">
                <a:ea typeface="宋体" pitchFamily="2" charset="-122"/>
              </a:rPr>
              <a:t>编辑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/>
              <a:t>样式</a:t>
            </a:r>
            <a:endParaRPr lang="zh-CN" altLang="en-US" sz="2400" dirty="0" smtClean="0">
              <a:ea typeface="宋体" pitchFamily="2" charset="-122"/>
            </a:endParaRPr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>
                <a:ea typeface="宋体" pitchFamily="2" charset="-122"/>
              </a:rPr>
              <a:t>2</a:t>
            </a:r>
            <a:r>
              <a:rPr lang="zh-CN" altLang="en-US" sz="2000" dirty="0" smtClean="0">
                <a:ea typeface="宋体" pitchFamily="2" charset="-122"/>
              </a:rPr>
              <a:t>．</a:t>
            </a:r>
            <a:r>
              <a:rPr lang="zh-CN" altLang="en-US" sz="2000" dirty="0" smtClean="0"/>
              <a:t>在面板的属性列表框中编辑</a:t>
            </a:r>
            <a:endParaRPr lang="zh-CN" altLang="en-US" sz="2000" dirty="0" smtClean="0">
              <a:ea typeface="宋体" pitchFamily="2" charset="-122"/>
            </a:endParaRPr>
          </a:p>
          <a:p>
            <a:pPr marL="0" lv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无论是在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全部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模式中还是在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当前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模式中，我们都可以使用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面板的属性列表框来编辑属性。</a:t>
            </a: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6.4</a:t>
            </a:r>
            <a:r>
              <a:rPr lang="zh-CN" altLang="en-US" sz="2800" dirty="0" smtClean="0">
                <a:ea typeface="宋体" pitchFamily="2" charset="-122"/>
              </a:rPr>
              <a:t>管理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810421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6.4.2</a:t>
            </a:r>
            <a:r>
              <a:rPr lang="zh-CN" altLang="en-US" sz="2400" dirty="0" smtClean="0"/>
              <a:t>添加属性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所有规则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列表框（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全部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模式）中选择一条规则，或者在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所选内容的摘要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列表框（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当前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模式）中选择一个属性，然后单击面板底部的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只显示设置属性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按钮，在属性列表框中单击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添加属性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超</a:t>
            </a:r>
            <a:r>
              <a:rPr lang="zh-CN" altLang="en-US" sz="2000" dirty="0" smtClean="0"/>
              <a:t>链接，</a:t>
            </a:r>
            <a:r>
              <a:rPr lang="zh-CN" altLang="en-US" sz="2000" dirty="0" smtClean="0"/>
              <a:t>在弹出的列表框中选择要添加的属性，如选择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background-color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选项，设置背景色，单击右侧的色块，设置一种</a:t>
            </a:r>
            <a:r>
              <a:rPr lang="zh-CN" altLang="en-US" sz="2000" dirty="0" smtClean="0"/>
              <a:t>颜色。</a:t>
            </a:r>
            <a:r>
              <a:rPr lang="zh-CN" altLang="en-US" sz="2000" dirty="0" smtClean="0"/>
              <a:t>修改样式的同时，应用了该样式的对象会显示为更改样式后的效果。</a:t>
            </a:r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6.4</a:t>
            </a:r>
            <a:r>
              <a:rPr lang="zh-CN" altLang="en-US" sz="2800" dirty="0" smtClean="0">
                <a:ea typeface="宋体" pitchFamily="2" charset="-122"/>
              </a:rPr>
              <a:t>管理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810421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6.4.3</a:t>
            </a:r>
            <a:r>
              <a:rPr lang="zh-CN" altLang="en-US" sz="2400" dirty="0" smtClean="0"/>
              <a:t>链接和导入样式表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面板中单击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附加样式表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按钮，打开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链接到外部</a:t>
            </a:r>
            <a:r>
              <a:rPr lang="en-US" altLang="zh-CN" sz="2000" dirty="0" smtClean="0"/>
              <a:t>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对话框，在该对话框中可以链接外部已经制作好的</a:t>
            </a:r>
            <a:r>
              <a:rPr lang="en-US" altLang="zh-CN" sz="2000" dirty="0" smtClean="0"/>
              <a:t>CSS</a:t>
            </a:r>
            <a:r>
              <a:rPr lang="zh-CN" altLang="en-US" sz="2000" dirty="0" smtClean="0"/>
              <a:t>样式文件，如</a:t>
            </a:r>
            <a:r>
              <a:rPr lang="zh-CN" altLang="en-US" sz="2000" dirty="0" smtClean="0"/>
              <a:t>图所</a:t>
            </a:r>
            <a:r>
              <a:rPr lang="zh-CN" altLang="en-US" sz="2000" dirty="0" smtClean="0"/>
              <a:t>示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200" dirty="0" smtClean="0"/>
              <a:t>                                        【</a:t>
            </a:r>
            <a:r>
              <a:rPr lang="zh-CN" altLang="en-US" sz="1200" dirty="0" smtClean="0"/>
              <a:t>链接外部样式表</a:t>
            </a:r>
            <a:r>
              <a:rPr lang="en-US" altLang="zh-CN" sz="1200" dirty="0" smtClean="0"/>
              <a:t>】</a:t>
            </a:r>
            <a:r>
              <a:rPr lang="zh-CN" altLang="en-US" sz="1200" dirty="0" smtClean="0"/>
              <a:t>对话框</a:t>
            </a:r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pic>
        <p:nvPicPr>
          <p:cNvPr id="97282" name="Picture 2" descr="6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071810"/>
            <a:ext cx="47720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6.4</a:t>
            </a:r>
            <a:r>
              <a:rPr lang="zh-CN" altLang="en-US" sz="2800" dirty="0" smtClean="0">
                <a:ea typeface="宋体" pitchFamily="2" charset="-122"/>
              </a:rPr>
              <a:t>管理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810421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6.4.4</a:t>
            </a:r>
            <a:r>
              <a:rPr lang="zh-CN" altLang="en-US" sz="2400" dirty="0" smtClean="0"/>
              <a:t>移动</a:t>
            </a:r>
            <a:r>
              <a:rPr lang="en-US" sz="2400" dirty="0" smtClean="0"/>
              <a:t>CSS</a:t>
            </a:r>
            <a:r>
              <a:rPr lang="zh-CN" altLang="en-US" sz="2400" dirty="0" smtClean="0"/>
              <a:t>规则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Dreamweaver</a:t>
            </a:r>
            <a:r>
              <a:rPr lang="zh-CN" altLang="en-US" sz="2000" dirty="0" smtClean="0"/>
              <a:t>中的</a:t>
            </a:r>
            <a:r>
              <a:rPr lang="en-US" altLang="zh-CN" sz="2000" dirty="0" smtClean="0"/>
              <a:t>CSS</a:t>
            </a:r>
            <a:r>
              <a:rPr lang="zh-CN" altLang="en-US" sz="2000" dirty="0" smtClean="0"/>
              <a:t>管理功能可以让规则在文档间移动、从文档头移动到外部样式表，或在外部</a:t>
            </a:r>
            <a:r>
              <a:rPr lang="en-US" altLang="zh-CN" sz="2000" dirty="0" smtClean="0"/>
              <a:t>CSS</a:t>
            </a:r>
            <a:r>
              <a:rPr lang="zh-CN" altLang="en-US" sz="2000" dirty="0" smtClean="0"/>
              <a:t>文件间移动。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1.</a:t>
            </a:r>
            <a:r>
              <a:rPr lang="zh-CN" altLang="en-US" sz="2000" dirty="0" smtClean="0"/>
              <a:t>将</a:t>
            </a:r>
            <a:r>
              <a:rPr lang="en-US" altLang="zh-CN" sz="2000" dirty="0" smtClean="0"/>
              <a:t>CSS</a:t>
            </a:r>
            <a:r>
              <a:rPr lang="zh-CN" altLang="en-US" sz="2000" dirty="0" smtClean="0"/>
              <a:t>规则移动到新的样式表</a:t>
            </a:r>
            <a:r>
              <a:rPr lang="zh-CN" altLang="en-US" sz="2000" dirty="0" smtClean="0"/>
              <a:t>中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面板中，选择要移动的一个或多个规则，若要选择多个规则，按住</a:t>
            </a:r>
            <a:r>
              <a:rPr lang="en-US" altLang="zh-CN" sz="2000" dirty="0" smtClean="0"/>
              <a:t>【Ctrl】</a:t>
            </a:r>
            <a:r>
              <a:rPr lang="zh-CN" altLang="en-US" sz="2000" dirty="0" smtClean="0"/>
              <a:t>键再单击要选择的规则。然后单击鼠标右键，从弹出的快捷菜单中单击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移动</a:t>
            </a:r>
            <a:r>
              <a:rPr lang="en-US" altLang="zh-CN" sz="2000" dirty="0" smtClean="0"/>
              <a:t>CSS</a:t>
            </a:r>
            <a:r>
              <a:rPr lang="zh-CN" altLang="en-US" sz="2000" dirty="0" smtClean="0"/>
              <a:t>规则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命令，在打开的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移至外部样式表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对话框中选中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新样式表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单选</a:t>
            </a:r>
            <a:r>
              <a:rPr lang="zh-CN" altLang="en-US" sz="2000" dirty="0" smtClean="0"/>
              <a:t>按钮，如图所示。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200" dirty="0" smtClean="0"/>
              <a:t> </a:t>
            </a:r>
            <a:r>
              <a:rPr lang="zh-CN" altLang="en-US" sz="1200" dirty="0" smtClean="0"/>
              <a:t>                                   </a:t>
            </a:r>
            <a:r>
              <a:rPr lang="en-US" altLang="zh-CN" sz="1200" dirty="0" smtClean="0"/>
              <a:t>【</a:t>
            </a:r>
            <a:r>
              <a:rPr lang="zh-CN" altLang="en-US" sz="1200" dirty="0" smtClean="0"/>
              <a:t>移至外部样式表</a:t>
            </a:r>
            <a:r>
              <a:rPr lang="en-US" altLang="zh-CN" sz="1200" dirty="0" smtClean="0"/>
              <a:t>】</a:t>
            </a:r>
            <a:r>
              <a:rPr lang="zh-CN" altLang="en-US" sz="1200" dirty="0" smtClean="0"/>
              <a:t>对话框</a:t>
            </a:r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pic>
        <p:nvPicPr>
          <p:cNvPr id="98306" name="Picture 2" descr="6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4929198"/>
            <a:ext cx="52768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6.4</a:t>
            </a:r>
            <a:r>
              <a:rPr lang="zh-CN" altLang="en-US" sz="2800" dirty="0" smtClean="0">
                <a:ea typeface="宋体" pitchFamily="2" charset="-122"/>
              </a:rPr>
              <a:t>管理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810421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6.4.4</a:t>
            </a:r>
            <a:r>
              <a:rPr lang="zh-CN" altLang="en-US" sz="2400" dirty="0" smtClean="0"/>
              <a:t>移动</a:t>
            </a:r>
            <a:r>
              <a:rPr lang="en-US" sz="2400" dirty="0" smtClean="0"/>
              <a:t>CSS</a:t>
            </a:r>
            <a:r>
              <a:rPr lang="zh-CN" altLang="en-US" sz="2400" dirty="0" smtClean="0"/>
              <a:t>规则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确定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按钮，在打开的对话框中设置样式表的名称和保存位置，然后单击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保存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按钮，此时</a:t>
            </a:r>
            <a:r>
              <a:rPr lang="en-US" sz="2000" dirty="0" smtClean="0"/>
              <a:t>Dreamweaver </a:t>
            </a:r>
            <a:r>
              <a:rPr lang="en-US" sz="2000" dirty="0" smtClean="0"/>
              <a:t>CS5.5</a:t>
            </a:r>
            <a:r>
              <a:rPr lang="zh-CN" altLang="en-US" sz="2000" dirty="0" smtClean="0"/>
              <a:t>会</a:t>
            </a:r>
            <a:r>
              <a:rPr lang="zh-CN" altLang="en-US" sz="2000" dirty="0" smtClean="0"/>
              <a:t>将选择的规则保存至新样式表，并将其附加到当前文档。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2.</a:t>
            </a:r>
            <a:r>
              <a:rPr lang="zh-CN" altLang="en-US" sz="2000" dirty="0" smtClean="0"/>
              <a:t>将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规则移动到现有样式表中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面板中，选择要移动的一个或多个规则，然后单击鼠标右键，从弹出的快捷菜单中单击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移动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命令，在打开的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移至外部样式表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对话框中选中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样式表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单击按钮，在右侧的下拉列表中选择现有的样式表，或者单击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浏览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按钮，找到现有样式表，然后单击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确定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按钮即可。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6.5</a:t>
            </a:r>
            <a:r>
              <a:rPr lang="zh-CN" altLang="en-US" sz="2800" dirty="0" smtClean="0"/>
              <a:t>设置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样式属性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6.5.1</a:t>
            </a:r>
            <a:r>
              <a:rPr lang="zh-CN" altLang="en-US" sz="2400" dirty="0" smtClean="0"/>
              <a:t>设置</a:t>
            </a:r>
            <a:r>
              <a:rPr lang="en-US" sz="2400" dirty="0" smtClean="0"/>
              <a:t>CSS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类型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分类属性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使用</a:t>
            </a:r>
            <a:r>
              <a:rPr lang="en-US" altLang="zh-CN" sz="2000" dirty="0" smtClean="0"/>
              <a:t>【CSS</a:t>
            </a:r>
            <a:r>
              <a:rPr lang="zh-CN" altLang="en-US" sz="2000" dirty="0" smtClean="0"/>
              <a:t>规则定义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对话框中的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类型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分类，可以定义</a:t>
            </a:r>
            <a:r>
              <a:rPr lang="en-US" altLang="zh-CN" sz="2000" dirty="0" smtClean="0"/>
              <a:t>CSS</a:t>
            </a:r>
            <a:r>
              <a:rPr lang="zh-CN" altLang="en-US" sz="2000" dirty="0" smtClean="0"/>
              <a:t>样式的基本字体和字号等。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【CSS</a:t>
            </a:r>
            <a:r>
              <a:rPr lang="zh-CN" altLang="en-US" sz="2000" dirty="0" smtClean="0"/>
              <a:t>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面板中选取要编辑的样式，单击面板底部的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编辑样式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按钮，打开</a:t>
            </a:r>
            <a:r>
              <a:rPr lang="en-US" altLang="zh-CN" sz="2000" dirty="0" smtClean="0"/>
              <a:t>CSS【</a:t>
            </a:r>
            <a:r>
              <a:rPr lang="zh-CN" altLang="en-US" sz="2000" dirty="0" smtClean="0"/>
              <a:t>规则定义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对话框，在该对话框的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分类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列表框中选择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类型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选项，然后在右侧设置属性参数</a:t>
            </a:r>
            <a:r>
              <a:rPr lang="zh-CN" altLang="en-US" sz="2000" dirty="0" smtClean="0"/>
              <a:t>值</a:t>
            </a:r>
            <a:r>
              <a:rPr lang="en-US" altLang="zh-CN" sz="2000" dirty="0" smtClean="0"/>
              <a:t>，</a:t>
            </a:r>
            <a:r>
              <a:rPr lang="zh-CN" altLang="en-US" sz="2000" dirty="0" smtClean="0"/>
              <a:t>设置</a:t>
            </a:r>
            <a:r>
              <a:rPr lang="zh-CN" altLang="en-US" sz="2000" dirty="0" smtClean="0"/>
              <a:t>完成后单击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确定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按钮即</a:t>
            </a:r>
            <a:r>
              <a:rPr lang="zh-CN" altLang="en-US" sz="2000" dirty="0" smtClean="0"/>
              <a:t>可。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endParaRPr lang="en-US" altLang="zh-CN" sz="12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6.5</a:t>
            </a:r>
            <a:r>
              <a:rPr lang="zh-CN" altLang="en-US" sz="2800" dirty="0" smtClean="0"/>
              <a:t>设置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样式属性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6.5.2</a:t>
            </a:r>
            <a:r>
              <a:rPr lang="zh-CN" altLang="en-US" sz="2400" dirty="0" smtClean="0"/>
              <a:t>设置</a:t>
            </a:r>
            <a:r>
              <a:rPr lang="en-US" sz="2400" dirty="0" smtClean="0"/>
              <a:t>CSS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背景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分类属性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规则定义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分类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列表框中选择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背景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选项，然后在右侧可以设置相关的属性，设置完成后单击确定按钮即</a:t>
            </a:r>
            <a:r>
              <a:rPr lang="zh-CN" altLang="en-US" sz="2000" dirty="0" smtClean="0"/>
              <a:t>可。</a:t>
            </a:r>
            <a:endParaRPr lang="en-US" altLang="zh-CN" sz="12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6.5</a:t>
            </a:r>
            <a:r>
              <a:rPr lang="zh-CN" altLang="en-US" sz="2800" dirty="0" smtClean="0"/>
              <a:t>设置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样式属性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6.5.3</a:t>
            </a:r>
            <a:r>
              <a:rPr lang="zh-CN" altLang="en-US" sz="2400" dirty="0" smtClean="0"/>
              <a:t>设置</a:t>
            </a:r>
            <a:r>
              <a:rPr lang="en-US" sz="2400" dirty="0" smtClean="0"/>
              <a:t>CSS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区块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分类属性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规则定义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分类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列表框中选择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区块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选项，然后在右侧可以设置相关的属性</a:t>
            </a:r>
            <a:r>
              <a:rPr lang="zh-CN" altLang="en-US" sz="2000" dirty="0" smtClean="0"/>
              <a:t>，</a:t>
            </a:r>
            <a:r>
              <a:rPr lang="zh-CN" altLang="en-US" sz="2000" dirty="0" smtClean="0"/>
              <a:t>设置完成后单击确定按钮即</a:t>
            </a:r>
            <a:r>
              <a:rPr lang="zh-CN" altLang="en-US" sz="2000" dirty="0" smtClean="0"/>
              <a:t>可。</a:t>
            </a:r>
            <a:endParaRPr lang="en-US" altLang="zh-CN" sz="12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6.5</a:t>
            </a:r>
            <a:r>
              <a:rPr lang="zh-CN" altLang="en-US" sz="2800" dirty="0" smtClean="0"/>
              <a:t>设置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样式属性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6.5.4</a:t>
            </a:r>
            <a:r>
              <a:rPr lang="zh-CN" altLang="en-US" sz="2400" dirty="0" smtClean="0"/>
              <a:t>设置</a:t>
            </a:r>
            <a:r>
              <a:rPr lang="en-US" sz="2400" dirty="0" smtClean="0"/>
              <a:t>CSS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方框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分类属性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规则定义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分类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列表框中选择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方框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选项，然后在右侧可以设置相关的属性</a:t>
            </a:r>
            <a:r>
              <a:rPr lang="zh-CN" altLang="en-US" sz="2000" dirty="0" smtClean="0"/>
              <a:t>，</a:t>
            </a:r>
            <a:r>
              <a:rPr lang="zh-CN" altLang="en-US" sz="2000" dirty="0" smtClean="0"/>
              <a:t>设置完成后单击确定按钮即</a:t>
            </a:r>
            <a:r>
              <a:rPr lang="zh-CN" altLang="en-US" sz="2000" dirty="0" smtClean="0"/>
              <a:t>可。</a:t>
            </a:r>
            <a:endParaRPr lang="en-US" altLang="zh-CN" sz="12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6.1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基础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123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12946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6.1.1 </a:t>
            </a:r>
            <a:r>
              <a:rPr lang="en-US" sz="2400" dirty="0" smtClean="0"/>
              <a:t>CSS</a:t>
            </a:r>
            <a:r>
              <a:rPr lang="zh-CN" altLang="en-US" sz="2400" dirty="0" smtClean="0"/>
              <a:t>简介</a:t>
            </a: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CSS</a:t>
            </a:r>
            <a:r>
              <a:rPr lang="zh-CN" altLang="en-US" sz="2000" dirty="0" smtClean="0"/>
              <a:t>可谓是网页设计的一个突破，它解决了网页界面排版的难题。</a:t>
            </a:r>
            <a:r>
              <a:rPr lang="en-US" altLang="zh-CN" sz="2000" dirty="0" smtClean="0"/>
              <a:t>CSS</a:t>
            </a:r>
            <a:r>
              <a:rPr lang="zh-CN" altLang="en-US" sz="2000" dirty="0" smtClean="0"/>
              <a:t>作为当前网页设计中的热门技术，具有以下优势：</a:t>
            </a:r>
          </a:p>
          <a:p>
            <a:pPr marL="0" indent="719138">
              <a:lnSpc>
                <a:spcPct val="150000"/>
              </a:lnSpc>
            </a:pPr>
            <a:r>
              <a:rPr lang="zh-CN" altLang="en-US" sz="2000" dirty="0" smtClean="0"/>
              <a:t>将格式和内容分离；</a:t>
            </a:r>
          </a:p>
          <a:p>
            <a:pPr marL="0" indent="719138">
              <a:lnSpc>
                <a:spcPct val="150000"/>
              </a:lnSpc>
            </a:pPr>
            <a:r>
              <a:rPr lang="zh-CN" altLang="en-US" sz="2000" dirty="0" smtClean="0"/>
              <a:t>增强控制页面布局的能力；</a:t>
            </a:r>
          </a:p>
          <a:p>
            <a:pPr marL="0" indent="719138">
              <a:lnSpc>
                <a:spcPct val="150000"/>
              </a:lnSpc>
            </a:pPr>
            <a:r>
              <a:rPr lang="zh-CN" altLang="en-US" sz="2000" dirty="0" smtClean="0"/>
              <a:t>精简网页，提高下载速度； </a:t>
            </a:r>
          </a:p>
          <a:p>
            <a:pPr marL="0" indent="719138">
              <a:lnSpc>
                <a:spcPct val="150000"/>
              </a:lnSpc>
            </a:pPr>
            <a:r>
              <a:rPr lang="zh-CN" altLang="en-US" sz="2000" dirty="0" smtClean="0"/>
              <a:t>维护和更新网页更加容易； </a:t>
            </a:r>
          </a:p>
          <a:p>
            <a:pPr marL="0" indent="719138">
              <a:lnSpc>
                <a:spcPct val="150000"/>
              </a:lnSpc>
            </a:pPr>
            <a:r>
              <a:rPr lang="zh-CN" altLang="en-US" sz="2000" dirty="0" smtClean="0"/>
              <a:t>代码兼容性好；</a:t>
            </a:r>
          </a:p>
          <a:p>
            <a:pPr marL="0" indent="719138">
              <a:lnSpc>
                <a:spcPct val="150000"/>
              </a:lnSpc>
            </a:pPr>
            <a:r>
              <a:rPr lang="zh-CN" altLang="en-US" sz="2000" dirty="0" smtClean="0"/>
              <a:t>更有利于搜索引擎的搜索。</a:t>
            </a: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512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6.5</a:t>
            </a:r>
            <a:r>
              <a:rPr lang="zh-CN" altLang="en-US" sz="2800" dirty="0" smtClean="0"/>
              <a:t>设置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样式属性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6.5.5</a:t>
            </a:r>
            <a:r>
              <a:rPr lang="zh-CN" altLang="en-US" sz="2400" dirty="0" smtClean="0"/>
              <a:t>设置</a:t>
            </a:r>
            <a:r>
              <a:rPr lang="en-US" sz="2400" dirty="0" smtClean="0"/>
              <a:t>CSS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边框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分类属性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规则定义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分类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列表框中选择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边框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选项，然后在右侧可以设置相关的属性</a:t>
            </a:r>
            <a:r>
              <a:rPr lang="zh-CN" altLang="en-US" sz="2000" dirty="0" smtClean="0"/>
              <a:t>，</a:t>
            </a:r>
            <a:r>
              <a:rPr lang="zh-CN" altLang="en-US" sz="2000" dirty="0" smtClean="0"/>
              <a:t>设置完成后单击确定按钮即</a:t>
            </a:r>
            <a:r>
              <a:rPr lang="zh-CN" altLang="en-US" sz="2000" dirty="0" smtClean="0"/>
              <a:t>可。</a:t>
            </a:r>
            <a:endParaRPr lang="en-US" altLang="zh-CN" sz="12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6.5</a:t>
            </a:r>
            <a:r>
              <a:rPr lang="zh-CN" altLang="en-US" sz="2800" dirty="0" smtClean="0"/>
              <a:t>设置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样式属性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6.5.6</a:t>
            </a:r>
            <a:r>
              <a:rPr lang="zh-CN" altLang="en-US" sz="2400" dirty="0" smtClean="0"/>
              <a:t>设置</a:t>
            </a:r>
            <a:r>
              <a:rPr lang="en-US" sz="2400" dirty="0" smtClean="0"/>
              <a:t>CSS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列表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分类属性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规则定义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分类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列表框中选择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列表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选项，然后在右侧可以设置相关的属性</a:t>
            </a:r>
            <a:r>
              <a:rPr lang="zh-CN" altLang="en-US" sz="2000" dirty="0" smtClean="0"/>
              <a:t>，</a:t>
            </a:r>
            <a:r>
              <a:rPr lang="zh-CN" altLang="en-US" sz="2000" dirty="0" smtClean="0"/>
              <a:t>设置完成后单击确定按钮即</a:t>
            </a:r>
            <a:r>
              <a:rPr lang="zh-CN" altLang="en-US" sz="2000" dirty="0" smtClean="0"/>
              <a:t>可。</a:t>
            </a:r>
            <a:endParaRPr lang="en-US" altLang="zh-CN" sz="12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6.5</a:t>
            </a:r>
            <a:r>
              <a:rPr lang="zh-CN" altLang="en-US" sz="2800" dirty="0" smtClean="0"/>
              <a:t>设置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样式属性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6.5.7</a:t>
            </a:r>
            <a:r>
              <a:rPr lang="zh-CN" altLang="en-US" sz="2400" dirty="0" smtClean="0"/>
              <a:t>设置</a:t>
            </a:r>
            <a:r>
              <a:rPr lang="en-US" sz="2400" dirty="0" smtClean="0"/>
              <a:t>CSS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定位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分类属性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规则定义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分类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列表框中选择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定位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选项，然后在右侧可以设置相关的属性</a:t>
            </a:r>
            <a:r>
              <a:rPr lang="zh-CN" altLang="en-US" sz="2000" dirty="0" smtClean="0"/>
              <a:t>，</a:t>
            </a:r>
            <a:r>
              <a:rPr lang="zh-CN" altLang="en-US" sz="2000" dirty="0" smtClean="0"/>
              <a:t>设置完成后单击确定按钮即</a:t>
            </a:r>
            <a:r>
              <a:rPr lang="zh-CN" altLang="en-US" sz="2000" dirty="0" smtClean="0"/>
              <a:t>可。</a:t>
            </a:r>
            <a:endParaRPr lang="en-US" altLang="zh-CN" sz="12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6.5</a:t>
            </a:r>
            <a:r>
              <a:rPr lang="zh-CN" altLang="en-US" sz="2800" dirty="0" smtClean="0"/>
              <a:t>设置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样式属性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6.5.8</a:t>
            </a:r>
            <a:r>
              <a:rPr lang="zh-CN" altLang="en-US" sz="2400" dirty="0" smtClean="0"/>
              <a:t>设置</a:t>
            </a:r>
            <a:r>
              <a:rPr lang="en-US" sz="2400" dirty="0" smtClean="0"/>
              <a:t>CSS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扩展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分类属性</a:t>
            </a:r>
            <a:endParaRPr lang="zh-CN" altLang="en-US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规则定义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分类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列表框中选择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扩展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选项，然后在右侧可以设置相关的属性</a:t>
            </a:r>
            <a:r>
              <a:rPr lang="zh-CN" altLang="en-US" sz="2000" dirty="0" smtClean="0"/>
              <a:t>，</a:t>
            </a:r>
            <a:r>
              <a:rPr lang="zh-CN" altLang="en-US" sz="2000" dirty="0" smtClean="0"/>
              <a:t>设置完成后单击确定按钮即</a:t>
            </a:r>
            <a:r>
              <a:rPr lang="zh-CN" altLang="en-US" sz="2000" dirty="0" smtClean="0"/>
              <a:t>可。</a:t>
            </a:r>
            <a:endParaRPr lang="en-US" altLang="zh-CN" sz="12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6.6</a:t>
            </a:r>
            <a:r>
              <a:rPr lang="zh-CN" altLang="en-US" sz="2800" dirty="0" smtClean="0"/>
              <a:t>使用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对页面进行布局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在使用</a:t>
            </a:r>
            <a:r>
              <a:rPr lang="en-US" altLang="zh-CN" sz="2000" dirty="0" smtClean="0"/>
              <a:t>CSS</a:t>
            </a:r>
            <a:r>
              <a:rPr lang="zh-CN" altLang="en-US" sz="2000" dirty="0" smtClean="0"/>
              <a:t>布局页面时，网页内容会被添加到</a:t>
            </a:r>
            <a:r>
              <a:rPr lang="en-US" altLang="zh-CN" sz="2000" dirty="0" smtClean="0"/>
              <a:t>&lt;div&gt;</a:t>
            </a:r>
            <a:r>
              <a:rPr lang="zh-CN" altLang="en-US" sz="2000" dirty="0" smtClean="0"/>
              <a:t>标签中，然后将</a:t>
            </a:r>
            <a:r>
              <a:rPr lang="en-US" altLang="zh-CN" sz="2000" dirty="0" smtClean="0"/>
              <a:t>&lt;div&gt;</a:t>
            </a:r>
            <a:r>
              <a:rPr lang="zh-CN" altLang="en-US" sz="2000" dirty="0" smtClean="0"/>
              <a:t>标签放在不同的位置上，它与表格单元格（被限制在表格行和列中的某个现有位置）不同，</a:t>
            </a:r>
            <a:r>
              <a:rPr lang="en-US" altLang="zh-CN" sz="2000" dirty="0" smtClean="0"/>
              <a:t>&lt;div&gt;</a:t>
            </a:r>
            <a:r>
              <a:rPr lang="zh-CN" altLang="en-US" sz="2000" dirty="0" smtClean="0"/>
              <a:t>标签可以出现在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页上的任何位置，并且可以用绝对方式（指定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坐标）或相对方式（指定与其他页面元素的距离）来定位</a:t>
            </a:r>
            <a:r>
              <a:rPr lang="en-US" altLang="zh-CN" sz="2000" dirty="0" smtClean="0"/>
              <a:t>&lt;div&gt;</a:t>
            </a:r>
            <a:r>
              <a:rPr lang="zh-CN" altLang="en-US" sz="2000" dirty="0" smtClean="0"/>
              <a:t>标签。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当使用</a:t>
            </a:r>
            <a:r>
              <a:rPr lang="en-US" sz="2000" dirty="0" smtClean="0"/>
              <a:t>Dreamweaver</a:t>
            </a:r>
            <a:r>
              <a:rPr lang="zh-CN" altLang="en-US" sz="2000" dirty="0" smtClean="0"/>
              <a:t>创建新页面时，可以创建一个已包含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布局的页面。</a:t>
            </a:r>
            <a:r>
              <a:rPr lang="en-US" sz="2000" dirty="0" smtClean="0"/>
              <a:t>Dreamweaver</a:t>
            </a:r>
            <a:r>
              <a:rPr lang="zh-CN" altLang="en-US" sz="2000" dirty="0" smtClean="0"/>
              <a:t>向用户提供了多种不同的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布局样式。另个，用户还可以创建自己的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布局，并将它们添加到配置文件中，以便使它们在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新建文档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对话框中显示为布局选项。</a:t>
            </a:r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6.6</a:t>
            </a:r>
            <a:r>
              <a:rPr lang="zh-CN" altLang="en-US" sz="2800" dirty="0" smtClean="0"/>
              <a:t>使用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对页面进行布局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74702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使用</a:t>
            </a:r>
            <a:r>
              <a:rPr lang="en-US" altLang="zh-CN" sz="2000" dirty="0" smtClean="0"/>
              <a:t>CSS</a:t>
            </a:r>
            <a:r>
              <a:rPr lang="zh-CN" altLang="en-US" sz="2000" dirty="0" smtClean="0"/>
              <a:t>布局创建页面的具体操作如下：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800" dirty="0" smtClean="0"/>
              <a:t>①</a:t>
            </a:r>
            <a:r>
              <a:rPr lang="zh-CN" altLang="en-US" sz="1800" dirty="0" smtClean="0"/>
              <a:t>执行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文件</a:t>
            </a:r>
            <a:r>
              <a:rPr lang="en-US" altLang="zh-CN" sz="1800" dirty="0" smtClean="0"/>
              <a:t>】→【</a:t>
            </a:r>
            <a:r>
              <a:rPr lang="zh-CN" altLang="en-US" sz="1800" dirty="0" smtClean="0"/>
              <a:t>新建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菜单命令，打开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新建文档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对话框。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800" dirty="0" smtClean="0"/>
              <a:t>②</a:t>
            </a:r>
            <a:r>
              <a:rPr lang="zh-CN" altLang="en-US" sz="1800" dirty="0" smtClean="0"/>
              <a:t>选择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空白页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选项卡（默认选择），在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页面类型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列表框中选择</a:t>
            </a:r>
            <a:r>
              <a:rPr lang="en-US" altLang="zh-CN" sz="1800" dirty="0" smtClean="0"/>
              <a:t>【HTML】</a:t>
            </a:r>
            <a:r>
              <a:rPr lang="zh-CN" altLang="en-US" sz="1800" dirty="0" smtClean="0"/>
              <a:t>选项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800" dirty="0" smtClean="0"/>
              <a:t>③</a:t>
            </a:r>
            <a:r>
              <a:rPr lang="zh-CN" altLang="en-US" sz="1800" dirty="0" smtClean="0"/>
              <a:t>在</a:t>
            </a:r>
            <a:r>
              <a:rPr lang="zh-CN" altLang="en-US" sz="1800" dirty="0" smtClean="0"/>
              <a:t>右侧的布局列表框中选择要创建的布局类型，用户可以在最右侧的预览栏中看到该布局样式和该布局的简单</a:t>
            </a:r>
            <a:r>
              <a:rPr lang="zh-CN" altLang="en-US" sz="1800" dirty="0" smtClean="0"/>
              <a:t>说明。</a:t>
            </a:r>
            <a:endParaRPr lang="en-US" altLang="zh-CN" sz="18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800" dirty="0" smtClean="0"/>
              <a:t>④</a:t>
            </a:r>
            <a:r>
              <a:rPr lang="zh-CN" altLang="en-US" sz="1800" dirty="0" smtClean="0"/>
              <a:t>在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文档类型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下拉列表中选择文档的类型，一般保持默认设置。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800" dirty="0" smtClean="0"/>
              <a:t>⑤</a:t>
            </a:r>
            <a:r>
              <a:rPr lang="zh-CN" altLang="en-US" sz="1800" dirty="0" smtClean="0"/>
              <a:t>在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布局</a:t>
            </a:r>
            <a:r>
              <a:rPr lang="en-US" altLang="zh-CN" sz="1800" dirty="0" smtClean="0"/>
              <a:t>CSS</a:t>
            </a:r>
            <a:r>
              <a:rPr lang="zh-CN" altLang="en-US" sz="1800" dirty="0" smtClean="0"/>
              <a:t>位置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下拉列表中选择布局</a:t>
            </a:r>
            <a:r>
              <a:rPr lang="en-US" altLang="zh-CN" sz="1800" dirty="0" smtClean="0"/>
              <a:t>CSS</a:t>
            </a:r>
            <a:r>
              <a:rPr lang="zh-CN" altLang="en-US" sz="1800" dirty="0" smtClean="0"/>
              <a:t>的位置，如选择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添加到文档头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选项。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800" dirty="0" smtClean="0"/>
              <a:t>⑥</a:t>
            </a:r>
            <a:r>
              <a:rPr lang="zh-CN" altLang="en-US" sz="1800" dirty="0" smtClean="0"/>
              <a:t>完成</a:t>
            </a:r>
            <a:r>
              <a:rPr lang="zh-CN" altLang="en-US" sz="1800" dirty="0" smtClean="0"/>
              <a:t>设置后，单击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创建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按钮即可。</a:t>
            </a:r>
          </a:p>
          <a:p>
            <a:pPr marL="0" indent="719138">
              <a:lnSpc>
                <a:spcPct val="150000"/>
              </a:lnSpc>
              <a:buNone/>
            </a:pPr>
            <a:endParaRPr lang="zh-CN" altLang="en-US" sz="18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6.6</a:t>
            </a:r>
            <a:r>
              <a:rPr lang="zh-CN" altLang="en-US" sz="2800" dirty="0" smtClean="0"/>
              <a:t>使用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对页面进行布局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74702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Dreamweaver </a:t>
            </a:r>
            <a:r>
              <a:rPr lang="en-US" altLang="zh-CN" sz="2000" dirty="0" smtClean="0"/>
              <a:t>CS5.5</a:t>
            </a:r>
            <a:r>
              <a:rPr lang="zh-CN" altLang="en-US" sz="2000" dirty="0" smtClean="0"/>
              <a:t>中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CSS</a:t>
            </a:r>
            <a:r>
              <a:rPr lang="zh-CN" altLang="en-US" sz="2000" dirty="0" smtClean="0"/>
              <a:t>布局提供了以下几种类型的列</a:t>
            </a:r>
            <a:r>
              <a:rPr lang="zh-CN" altLang="en-US" sz="2000" dirty="0" smtClean="0"/>
              <a:t>：</a:t>
            </a:r>
            <a:endParaRPr lang="en-US" altLang="zh-CN" sz="2000" dirty="0" smtClean="0"/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(1)</a:t>
            </a:r>
            <a:r>
              <a:rPr lang="zh-CN" altLang="en-US" sz="2000" dirty="0" smtClean="0"/>
              <a:t>固定</a:t>
            </a: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(2)</a:t>
            </a:r>
            <a:r>
              <a:rPr lang="zh-CN" altLang="en-US" sz="2000" dirty="0" smtClean="0"/>
              <a:t>弹性</a:t>
            </a: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(3)</a:t>
            </a:r>
            <a:r>
              <a:rPr lang="zh-CN" altLang="en-US" sz="2000" dirty="0" smtClean="0"/>
              <a:t>液态</a:t>
            </a: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(4)</a:t>
            </a:r>
            <a:r>
              <a:rPr lang="zh-CN" altLang="en-US" sz="2000" dirty="0" smtClean="0"/>
              <a:t>混合</a:t>
            </a:r>
            <a:endParaRPr lang="zh-CN" altLang="en-US" sz="20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18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18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6.7</a:t>
            </a:r>
            <a:r>
              <a:rPr lang="zh-CN" altLang="en-US" sz="2800" dirty="0" smtClean="0"/>
              <a:t>项目实战一：图文</a:t>
            </a:r>
            <a:r>
              <a:rPr lang="zh-CN" altLang="en-US" sz="2800" dirty="0" smtClean="0"/>
              <a:t>列表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74702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图文列表在网页中的使用十分广泛，它是网页的基本组成部分，也是对前面章节知识的综合应用，本节通过一个实例详细介绍图文列表的使用</a:t>
            </a:r>
            <a:r>
              <a:rPr lang="zh-CN" altLang="en-US" sz="2000" dirty="0" smtClean="0"/>
              <a:t>方法</a:t>
            </a:r>
            <a:r>
              <a:rPr lang="en-US" altLang="zh-CN" sz="2000" dirty="0" smtClean="0"/>
              <a:t>。</a:t>
            </a:r>
            <a:r>
              <a:rPr lang="zh-CN" altLang="en-US" sz="2000" dirty="0" smtClean="0"/>
              <a:t>步骤如下：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1</a:t>
            </a:r>
            <a:r>
              <a:rPr lang="zh-CN" altLang="en-US" sz="1800" dirty="0" smtClean="0"/>
              <a:t>）设置新闻标题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en-US" sz="1800" dirty="0" smtClean="0"/>
              <a:t>）设置左侧的图文部分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en-US" sz="1800" dirty="0" smtClean="0"/>
              <a:t>）设置右侧文字列表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4</a:t>
            </a:r>
            <a:r>
              <a:rPr lang="zh-CN" altLang="en-US" sz="1800" dirty="0" smtClean="0"/>
              <a:t>）设置下方文字列表</a:t>
            </a:r>
          </a:p>
          <a:p>
            <a:pPr marL="0" indent="719138">
              <a:lnSpc>
                <a:spcPct val="150000"/>
              </a:lnSpc>
              <a:buNone/>
            </a:pPr>
            <a:endParaRPr lang="zh-CN" altLang="en-US" sz="18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18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6.8</a:t>
            </a:r>
            <a:r>
              <a:rPr lang="zh-CN" altLang="en-US" sz="2800" dirty="0" smtClean="0"/>
              <a:t>项目实战二：竖排导航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74702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做一个简单的竖直导航菜单</a:t>
            </a:r>
            <a:r>
              <a:rPr lang="zh-CN" altLang="en-US" sz="2000" dirty="0" smtClean="0"/>
              <a:t>，步骤如下：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1</a:t>
            </a:r>
            <a:r>
              <a:rPr lang="zh-CN" altLang="en-US" sz="1800" dirty="0" smtClean="0"/>
              <a:t>）</a:t>
            </a:r>
            <a:r>
              <a:rPr lang="zh-CN" altLang="en-US" sz="1800" dirty="0" smtClean="0"/>
              <a:t>通过</a:t>
            </a:r>
            <a:r>
              <a:rPr lang="en-US" sz="1800" dirty="0" err="1" smtClean="0"/>
              <a:t>ul</a:t>
            </a:r>
            <a:r>
              <a:rPr lang="zh-CN" altLang="en-US" sz="1800" dirty="0" smtClean="0"/>
              <a:t>和</a:t>
            </a:r>
            <a:r>
              <a:rPr lang="en-US" sz="1800" dirty="0" err="1" smtClean="0"/>
              <a:t>li</a:t>
            </a:r>
            <a:r>
              <a:rPr lang="zh-CN" altLang="en-US" sz="1800" dirty="0" smtClean="0"/>
              <a:t>制作一个竖排列表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en-US" sz="1800" dirty="0" smtClean="0"/>
              <a:t>）</a:t>
            </a:r>
            <a:r>
              <a:rPr lang="zh-CN" altLang="en-US" sz="1800" dirty="0" smtClean="0"/>
              <a:t>消除重合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en-US" sz="1800" dirty="0" smtClean="0"/>
              <a:t>）</a:t>
            </a:r>
            <a:r>
              <a:rPr lang="zh-CN" altLang="en-US" sz="1800" dirty="0" smtClean="0"/>
              <a:t>增加特效</a:t>
            </a:r>
          </a:p>
          <a:p>
            <a:pPr marL="0" indent="719138">
              <a:lnSpc>
                <a:spcPct val="150000"/>
              </a:lnSpc>
              <a:buNone/>
            </a:pPr>
            <a:endParaRPr lang="zh-CN" altLang="en-US" sz="18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18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6.9</a:t>
            </a:r>
            <a:r>
              <a:rPr lang="zh-CN" altLang="en-US" sz="2800" dirty="0" smtClean="0"/>
              <a:t>项目实战三：</a:t>
            </a:r>
            <a:r>
              <a:rPr lang="zh-CN" altLang="en-US" sz="2800" dirty="0" smtClean="0"/>
              <a:t>水平导航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325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74702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做一个简单</a:t>
            </a:r>
            <a:r>
              <a:rPr lang="zh-CN" altLang="en-US" sz="2000" dirty="0" smtClean="0"/>
              <a:t>的水平导航</a:t>
            </a:r>
            <a:r>
              <a:rPr lang="zh-CN" altLang="en-US" sz="2000" dirty="0" smtClean="0"/>
              <a:t>菜单</a:t>
            </a:r>
            <a:r>
              <a:rPr lang="zh-CN" altLang="en-US" sz="2000" dirty="0" smtClean="0"/>
              <a:t>，步骤如下：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1</a:t>
            </a:r>
            <a:r>
              <a:rPr lang="zh-CN" altLang="en-US" sz="1800" dirty="0" smtClean="0"/>
              <a:t>）</a:t>
            </a:r>
            <a:r>
              <a:rPr lang="zh-CN" altLang="en-US" sz="1800" dirty="0" smtClean="0"/>
              <a:t>设置整个菜单的宽度与字体样式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en-US" sz="1800" dirty="0" smtClean="0"/>
              <a:t>）</a:t>
            </a:r>
            <a:r>
              <a:rPr lang="zh-CN" altLang="en-US" sz="1800" dirty="0" smtClean="0"/>
              <a:t>设置</a:t>
            </a:r>
            <a:r>
              <a:rPr lang="en-US" sz="1800" dirty="0" err="1" smtClean="0"/>
              <a:t>ul</a:t>
            </a:r>
            <a:r>
              <a:rPr lang="zh-CN" altLang="en-US" sz="1800" dirty="0" smtClean="0"/>
              <a:t>的样式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en-US" sz="1800" dirty="0" smtClean="0"/>
              <a:t>）</a:t>
            </a:r>
            <a:r>
              <a:rPr lang="zh-CN" altLang="en-US" sz="1800" dirty="0" smtClean="0"/>
              <a:t>设置</a:t>
            </a:r>
            <a:r>
              <a:rPr lang="en-US" sz="1800" dirty="0" err="1" smtClean="0"/>
              <a:t>li</a:t>
            </a:r>
            <a:r>
              <a:rPr lang="zh-CN" altLang="en-US" sz="1800" dirty="0" smtClean="0"/>
              <a:t>左浮动，使菜单项水平</a:t>
            </a:r>
            <a:r>
              <a:rPr lang="zh-CN" altLang="en-US" sz="1800" dirty="0" smtClean="0"/>
              <a:t>平铺</a:t>
            </a:r>
            <a:endParaRPr lang="en-US" altLang="zh-CN" sz="18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4</a:t>
            </a:r>
            <a:r>
              <a:rPr lang="zh-CN" altLang="en-US" sz="1800" dirty="0" smtClean="0"/>
              <a:t>）</a:t>
            </a:r>
            <a:r>
              <a:rPr lang="zh-CN" altLang="en-US" sz="1800" dirty="0" smtClean="0"/>
              <a:t>设置</a:t>
            </a:r>
            <a:r>
              <a:rPr lang="en-US" sz="1800" dirty="0" smtClean="0"/>
              <a:t>a</a:t>
            </a:r>
            <a:r>
              <a:rPr lang="zh-CN" altLang="en-US" sz="1800" dirty="0" smtClean="0"/>
              <a:t>为块级元素，响应整个矩形的单击</a:t>
            </a:r>
            <a:r>
              <a:rPr lang="zh-CN" altLang="en-US" sz="1800" dirty="0" smtClean="0"/>
              <a:t>事件</a:t>
            </a:r>
            <a:endParaRPr lang="en-US" altLang="zh-CN" sz="18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5</a:t>
            </a:r>
            <a:r>
              <a:rPr lang="zh-CN" altLang="en-US" sz="1800" dirty="0" smtClean="0"/>
              <a:t>）设置鼠标经过事件</a:t>
            </a:r>
          </a:p>
          <a:p>
            <a:pPr marL="0" indent="719138">
              <a:lnSpc>
                <a:spcPct val="150000"/>
              </a:lnSpc>
              <a:buNone/>
            </a:pPr>
            <a:endParaRPr lang="zh-CN" altLang="en-US" sz="18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18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1800" dirty="0" smtClean="0"/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lvl="0" indent="719138"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1000100" y="4500570"/>
            <a:ext cx="6715172" cy="200026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6.1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基础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123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129462" cy="5473700"/>
          </a:xfrm>
          <a:ln>
            <a:noFill/>
          </a:ln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6.1.2</a:t>
            </a:r>
            <a:r>
              <a:rPr lang="zh-CN" altLang="en-US" sz="2400" dirty="0" smtClean="0">
                <a:ea typeface="宋体" pitchFamily="2" charset="-122"/>
              </a:rPr>
              <a:t>在</a:t>
            </a:r>
            <a:r>
              <a:rPr lang="en-US" altLang="zh-CN" sz="2400" dirty="0" smtClean="0">
                <a:ea typeface="宋体" pitchFamily="2" charset="-122"/>
              </a:rPr>
              <a:t>HTML</a:t>
            </a:r>
            <a:r>
              <a:rPr lang="zh-CN" altLang="en-US" sz="2400" dirty="0" smtClean="0">
                <a:ea typeface="宋体" pitchFamily="2" charset="-122"/>
              </a:rPr>
              <a:t>页面中引入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>
                <a:ea typeface="宋体" pitchFamily="2" charset="-122"/>
              </a:rPr>
              <a:t>的方法</a:t>
            </a: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CSS</a:t>
            </a:r>
            <a:r>
              <a:rPr lang="zh-CN" altLang="en-US" sz="2000" dirty="0" smtClean="0"/>
              <a:t>提供了四种在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页面中插入样式表的方法：链入外部样式表、内部样式表、导入外表样式表和内嵌样式。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1</a:t>
            </a:r>
            <a:r>
              <a:rPr lang="zh-CN" altLang="en-US" sz="2000" dirty="0" smtClean="0"/>
              <a:t>．链入外部样式表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链入外部样式表是把样式表保存为一个样式表文件，然后在页面中用</a:t>
            </a:r>
            <a:r>
              <a:rPr lang="en-US" altLang="zh-CN" sz="2000" dirty="0" smtClean="0"/>
              <a:t>&lt;link&gt;</a:t>
            </a:r>
            <a:r>
              <a:rPr lang="zh-CN" altLang="en-US" sz="2000" dirty="0" smtClean="0"/>
              <a:t>标签链接到这个样式表文件，这个</a:t>
            </a:r>
            <a:r>
              <a:rPr lang="en-US" altLang="zh-CN" sz="2000" dirty="0" smtClean="0"/>
              <a:t>&lt;link&gt;</a:t>
            </a:r>
            <a:r>
              <a:rPr lang="zh-CN" altLang="en-US" sz="2000" dirty="0" smtClean="0"/>
              <a:t>标签必须放到页面的</a:t>
            </a:r>
            <a:r>
              <a:rPr lang="en-US" altLang="zh-CN" sz="2000" dirty="0" smtClean="0"/>
              <a:t>&lt;head&gt;</a:t>
            </a:r>
            <a:r>
              <a:rPr lang="zh-CN" altLang="en-US" sz="2000" dirty="0" smtClean="0"/>
              <a:t>区内</a:t>
            </a:r>
            <a:r>
              <a:rPr lang="en-US" altLang="zh-CN" sz="2000" dirty="0" smtClean="0"/>
              <a:t>:</a:t>
            </a:r>
          </a:p>
          <a:p>
            <a:pPr indent="266700" algn="just">
              <a:spcAft>
                <a:spcPts val="0"/>
              </a:spcAft>
              <a:buNone/>
            </a:pPr>
            <a:r>
              <a:rPr lang="en-US" sz="2000" kern="100" dirty="0" smtClean="0">
                <a:latin typeface="Courier New"/>
                <a:ea typeface="宋体"/>
                <a:cs typeface="Times New Roman"/>
              </a:rPr>
              <a:t>&lt;head&gt;</a:t>
            </a:r>
            <a:endParaRPr lang="zh-CN" sz="2400" kern="100" dirty="0" smtClean="0">
              <a:latin typeface="Calibri"/>
              <a:ea typeface="宋体"/>
              <a:cs typeface="Times New Roman"/>
            </a:endParaRPr>
          </a:p>
          <a:p>
            <a:pPr indent="266700" algn="just">
              <a:spcAft>
                <a:spcPts val="0"/>
              </a:spcAft>
              <a:buNone/>
            </a:pPr>
            <a:r>
              <a:rPr lang="zh-CN" sz="2000" kern="100" dirty="0" smtClean="0">
                <a:latin typeface="Courier New"/>
                <a:ea typeface="宋体"/>
                <a:cs typeface="Courier New"/>
              </a:rPr>
              <a:t>……</a:t>
            </a:r>
            <a:endParaRPr lang="zh-CN" sz="2400" kern="100" dirty="0" smtClean="0">
              <a:latin typeface="Calibri"/>
              <a:ea typeface="宋体"/>
              <a:cs typeface="Times New Roman"/>
            </a:endParaRPr>
          </a:p>
          <a:p>
            <a:pPr indent="266700" algn="just">
              <a:spcAft>
                <a:spcPts val="0"/>
              </a:spcAft>
              <a:buNone/>
            </a:pPr>
            <a:r>
              <a:rPr lang="en-US" sz="2000" kern="100" dirty="0" smtClean="0">
                <a:latin typeface="Courier New"/>
                <a:ea typeface="宋体"/>
                <a:cs typeface="Times New Roman"/>
              </a:rPr>
              <a:t>&lt;link </a:t>
            </a:r>
            <a:r>
              <a:rPr lang="en-US" sz="2000" kern="100" dirty="0" err="1" smtClean="0">
                <a:latin typeface="Courier New"/>
                <a:ea typeface="宋体"/>
                <a:cs typeface="Times New Roman"/>
              </a:rPr>
              <a:t>rel</a:t>
            </a:r>
            <a:r>
              <a:rPr lang="en-US" sz="2000" kern="100" dirty="0" smtClean="0">
                <a:latin typeface="Courier New"/>
                <a:ea typeface="宋体"/>
                <a:cs typeface="Times New Roman"/>
              </a:rPr>
              <a:t>="</a:t>
            </a:r>
            <a:r>
              <a:rPr lang="en-US" sz="2000" kern="100" dirty="0" err="1" smtClean="0">
                <a:latin typeface="Courier New"/>
                <a:ea typeface="宋体"/>
                <a:cs typeface="Times New Roman"/>
              </a:rPr>
              <a:t>stylesheet</a:t>
            </a:r>
            <a:r>
              <a:rPr lang="en-US" sz="2000" kern="100" dirty="0" smtClean="0">
                <a:latin typeface="Courier New"/>
                <a:ea typeface="宋体"/>
                <a:cs typeface="Times New Roman"/>
              </a:rPr>
              <a:t>“ type="text/</a:t>
            </a:r>
            <a:r>
              <a:rPr lang="en-US" sz="2000" kern="100" dirty="0" err="1" smtClean="0">
                <a:latin typeface="Courier New"/>
                <a:ea typeface="宋体"/>
                <a:cs typeface="Times New Roman"/>
              </a:rPr>
              <a:t>css</a:t>
            </a:r>
            <a:r>
              <a:rPr lang="en-US" sz="2000" kern="100" dirty="0" smtClean="0">
                <a:latin typeface="Courier New"/>
                <a:ea typeface="宋体"/>
                <a:cs typeface="Times New Roman"/>
              </a:rPr>
              <a:t>“ </a:t>
            </a:r>
            <a:r>
              <a:rPr lang="en-US" sz="2000" kern="100" dirty="0" err="1" smtClean="0">
                <a:latin typeface="Courier New"/>
                <a:ea typeface="宋体"/>
                <a:cs typeface="Times New Roman"/>
              </a:rPr>
              <a:t>href</a:t>
            </a:r>
            <a:r>
              <a:rPr lang="en-US" sz="2000" kern="100" dirty="0" smtClean="0">
                <a:latin typeface="Courier New"/>
                <a:ea typeface="宋体"/>
                <a:cs typeface="Times New Roman"/>
              </a:rPr>
              <a:t>="mystyle.css"&gt;</a:t>
            </a:r>
            <a:endParaRPr lang="zh-CN" sz="2400" kern="100" dirty="0" smtClean="0">
              <a:latin typeface="Calibri"/>
              <a:ea typeface="宋体"/>
              <a:cs typeface="Times New Roman"/>
            </a:endParaRPr>
          </a:p>
          <a:p>
            <a:pPr indent="266700" algn="just">
              <a:spcAft>
                <a:spcPts val="0"/>
              </a:spcAft>
              <a:buNone/>
            </a:pPr>
            <a:r>
              <a:rPr lang="zh-CN" sz="2000" kern="100" dirty="0" smtClean="0">
                <a:latin typeface="Courier New"/>
                <a:ea typeface="宋体"/>
                <a:cs typeface="Courier New"/>
              </a:rPr>
              <a:t>……</a:t>
            </a:r>
            <a:endParaRPr lang="zh-CN" sz="2400" kern="100" dirty="0" smtClean="0">
              <a:latin typeface="Calibri"/>
              <a:ea typeface="宋体"/>
              <a:cs typeface="Times New Roman"/>
            </a:endParaRPr>
          </a:p>
          <a:p>
            <a:pPr>
              <a:buNone/>
            </a:pPr>
            <a:r>
              <a:rPr lang="en-US" sz="2000" kern="100" dirty="0" smtClean="0">
                <a:latin typeface="Courier New"/>
                <a:ea typeface="宋体"/>
              </a:rPr>
              <a:t>    &lt;/head&gt;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ea typeface="宋体" pitchFamily="2" charset="-122"/>
              </a:rPr>
              <a:t> </a:t>
            </a: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512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zh-CN" altLang="en-US" sz="2800" smtClean="0">
                <a:ea typeface="宋体" pitchFamily="2" charset="-122"/>
              </a:rPr>
              <a:t>小结</a:t>
            </a:r>
          </a:p>
        </p:txBody>
      </p:sp>
      <p:sp>
        <p:nvSpPr>
          <p:cNvPr id="71683" name="内容占位符 5"/>
          <p:cNvSpPr>
            <a:spLocks noGrp="1"/>
          </p:cNvSpPr>
          <p:nvPr>
            <p:ph idx="1"/>
          </p:nvPr>
        </p:nvSpPr>
        <p:spPr>
          <a:xfrm>
            <a:off x="755650" y="1484313"/>
            <a:ext cx="6337300" cy="4033837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/>
              <a:t>本章主要介绍了</a:t>
            </a:r>
            <a:r>
              <a:rPr lang="en-US" sz="2400" dirty="0" smtClean="0"/>
              <a:t>CSS</a:t>
            </a:r>
            <a:r>
              <a:rPr lang="zh-CN" altLang="en-US" sz="2400" dirty="0" smtClean="0"/>
              <a:t>基本语法，详细地演示了创建与编辑</a:t>
            </a:r>
            <a:r>
              <a:rPr lang="en-US" sz="2400" dirty="0" smtClean="0"/>
              <a:t>CSS</a:t>
            </a:r>
            <a:r>
              <a:rPr lang="zh-CN" altLang="en-US" sz="2400" dirty="0" smtClean="0"/>
              <a:t>样式的方法及如何在网页中应用</a:t>
            </a:r>
            <a:r>
              <a:rPr lang="en-US" sz="2400" dirty="0" smtClean="0"/>
              <a:t>CSS</a:t>
            </a:r>
            <a:r>
              <a:rPr lang="zh-CN" altLang="en-US" sz="2400" dirty="0" smtClean="0"/>
              <a:t>样式，并通过案例来加以具体应用，使读者进一步巩固和掌握</a:t>
            </a:r>
            <a:r>
              <a:rPr lang="en-US" sz="2400" dirty="0" smtClean="0"/>
              <a:t>CSS</a:t>
            </a:r>
            <a:r>
              <a:rPr lang="zh-CN" altLang="en-US" sz="2400" dirty="0" smtClean="0"/>
              <a:t>样式在网页中的应用技巧。</a:t>
            </a: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en-US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68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WordArt 5"/>
          <p:cNvSpPr>
            <a:spLocks noChangeArrowheads="1" noChangeShapeType="1" noTextEdit="1"/>
          </p:cNvSpPr>
          <p:nvPr/>
        </p:nvSpPr>
        <p:spPr bwMode="gray">
          <a:xfrm>
            <a:off x="4114800" y="4114800"/>
            <a:ext cx="4343400" cy="533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  <a:endParaRPr lang="zh-CN" altLang="en-US" sz="3600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53882" dir="2700000" algn="ctr" rotWithShape="0">
                  <a:schemeClr val="tx1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6.1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基础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123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129462" cy="5473700"/>
          </a:xfrm>
          <a:ln>
            <a:noFill/>
          </a:ln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6.1.2</a:t>
            </a:r>
            <a:r>
              <a:rPr lang="zh-CN" altLang="en-US" sz="2400" dirty="0" smtClean="0">
                <a:ea typeface="宋体" pitchFamily="2" charset="-122"/>
              </a:rPr>
              <a:t>在</a:t>
            </a:r>
            <a:r>
              <a:rPr lang="en-US" altLang="zh-CN" sz="2400" dirty="0" smtClean="0">
                <a:ea typeface="宋体" pitchFamily="2" charset="-122"/>
              </a:rPr>
              <a:t>HTML</a:t>
            </a:r>
            <a:r>
              <a:rPr lang="zh-CN" altLang="en-US" sz="2400" dirty="0" smtClean="0">
                <a:ea typeface="宋体" pitchFamily="2" charset="-122"/>
              </a:rPr>
              <a:t>页面中引入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>
                <a:ea typeface="宋体" pitchFamily="2" charset="-122"/>
              </a:rPr>
              <a:t>的方法</a:t>
            </a:r>
            <a:endParaRPr lang="en-US" altLang="zh-CN" sz="2400" dirty="0" smtClean="0">
              <a:ea typeface="宋体" pitchFamily="2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400" kern="1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sz="2400" kern="100" dirty="0" smtClean="0">
                <a:latin typeface="Calibri"/>
                <a:ea typeface="宋体"/>
                <a:cs typeface="Times New Roman"/>
              </a:rPr>
              <a:t>上面这段代码表示浏览器从</a:t>
            </a:r>
            <a:r>
              <a:rPr lang="en-US" sz="2400" kern="100" dirty="0" smtClean="0">
                <a:latin typeface="Calibri"/>
                <a:ea typeface="宋体"/>
                <a:cs typeface="Times New Roman"/>
              </a:rPr>
              <a:t>mystyle.css</a:t>
            </a:r>
            <a:r>
              <a:rPr lang="zh-CN" sz="2400" kern="100" dirty="0" smtClean="0">
                <a:latin typeface="Calibri"/>
                <a:ea typeface="宋体"/>
                <a:cs typeface="Times New Roman"/>
              </a:rPr>
              <a:t>文件中以文档格式读出定义的样式表。</a:t>
            </a:r>
            <a:r>
              <a:rPr lang="en-US" sz="2400" kern="100" dirty="0" err="1" smtClean="0">
                <a:latin typeface="Calibri"/>
                <a:ea typeface="宋体"/>
                <a:cs typeface="Times New Roman"/>
              </a:rPr>
              <a:t>rel</a:t>
            </a:r>
            <a:r>
              <a:rPr lang="en-US" sz="2400" kern="100" dirty="0" smtClean="0">
                <a:latin typeface="Calibri"/>
                <a:ea typeface="宋体"/>
                <a:cs typeface="Times New Roman"/>
              </a:rPr>
              <a:t>=</a:t>
            </a:r>
            <a:r>
              <a:rPr lang="en-US" sz="2000" kern="100" dirty="0" smtClean="0">
                <a:latin typeface="Courier New"/>
                <a:ea typeface="宋体"/>
                <a:cs typeface="Times New Roman"/>
              </a:rPr>
              <a:t>“</a:t>
            </a:r>
            <a:r>
              <a:rPr lang="en-US" sz="2400" kern="100" dirty="0" err="1" smtClean="0">
                <a:latin typeface="Calibri"/>
                <a:ea typeface="宋体"/>
                <a:cs typeface="Times New Roman"/>
              </a:rPr>
              <a:t>stylesheet</a:t>
            </a:r>
            <a:r>
              <a:rPr lang="en-US" sz="2000" kern="100" dirty="0" smtClean="0">
                <a:latin typeface="Courier New"/>
                <a:ea typeface="宋体"/>
                <a:cs typeface="Times New Roman"/>
              </a:rPr>
              <a:t>”</a:t>
            </a:r>
            <a:r>
              <a:rPr lang="zh-CN" sz="2400" kern="100" dirty="0" smtClean="0">
                <a:latin typeface="Calibri"/>
                <a:ea typeface="宋体"/>
                <a:cs typeface="Times New Roman"/>
              </a:rPr>
              <a:t>是指在页面中使用这个外部的样式表。</a:t>
            </a:r>
            <a:r>
              <a:rPr lang="en-US" sz="2400" kern="100" dirty="0" smtClean="0">
                <a:latin typeface="Calibri"/>
                <a:ea typeface="宋体"/>
                <a:cs typeface="Times New Roman"/>
              </a:rPr>
              <a:t>type=</a:t>
            </a:r>
            <a:r>
              <a:rPr lang="en-US" sz="2000" kern="100" dirty="0" smtClean="0">
                <a:latin typeface="Courier New"/>
                <a:ea typeface="宋体"/>
                <a:cs typeface="Times New Roman"/>
              </a:rPr>
              <a:t>“</a:t>
            </a:r>
            <a:r>
              <a:rPr lang="en-US" sz="2400" kern="100" dirty="0" smtClean="0">
                <a:latin typeface="Calibri"/>
                <a:ea typeface="宋体"/>
                <a:cs typeface="Times New Roman"/>
              </a:rPr>
              <a:t>text/</a:t>
            </a:r>
            <a:r>
              <a:rPr lang="en-US" sz="2400" kern="100" dirty="0" err="1" smtClean="0">
                <a:latin typeface="Calibri"/>
                <a:ea typeface="宋体"/>
                <a:cs typeface="Times New Roman"/>
              </a:rPr>
              <a:t>css</a:t>
            </a:r>
            <a:r>
              <a:rPr lang="en-US" sz="2000" kern="100" dirty="0" smtClean="0">
                <a:latin typeface="Courier New"/>
                <a:ea typeface="宋体"/>
                <a:cs typeface="Times New Roman"/>
              </a:rPr>
              <a:t>”</a:t>
            </a:r>
            <a:r>
              <a:rPr lang="zh-CN" sz="2400" kern="100" dirty="0" smtClean="0">
                <a:latin typeface="Calibri"/>
                <a:ea typeface="宋体"/>
                <a:cs typeface="Times New Roman"/>
              </a:rPr>
              <a:t>是指文件的类型是样式表文本。</a:t>
            </a:r>
            <a:r>
              <a:rPr lang="en-US" sz="2400" kern="100" dirty="0" err="1" smtClean="0">
                <a:latin typeface="Calibri"/>
                <a:ea typeface="宋体"/>
                <a:cs typeface="Times New Roman"/>
              </a:rPr>
              <a:t>href</a:t>
            </a:r>
            <a:r>
              <a:rPr lang="en-US" sz="2400" kern="100" dirty="0" smtClean="0">
                <a:latin typeface="Calibri"/>
                <a:ea typeface="宋体"/>
                <a:cs typeface="Times New Roman"/>
              </a:rPr>
              <a:t>=</a:t>
            </a:r>
            <a:r>
              <a:rPr lang="en-US" sz="2000" kern="100" dirty="0" smtClean="0">
                <a:latin typeface="Courier New"/>
                <a:ea typeface="宋体"/>
                <a:cs typeface="Times New Roman"/>
              </a:rPr>
              <a:t>“</a:t>
            </a:r>
            <a:r>
              <a:rPr lang="en-US" sz="2400" kern="100" dirty="0" smtClean="0">
                <a:latin typeface="Calibri"/>
                <a:ea typeface="宋体"/>
                <a:cs typeface="Times New Roman"/>
              </a:rPr>
              <a:t>mystyle.css</a:t>
            </a:r>
            <a:r>
              <a:rPr lang="en-US" sz="2000" kern="100" dirty="0" smtClean="0">
                <a:latin typeface="Courier New"/>
                <a:ea typeface="宋体"/>
                <a:cs typeface="Times New Roman"/>
              </a:rPr>
              <a:t>”</a:t>
            </a:r>
            <a:r>
              <a:rPr lang="zh-CN" sz="2400" kern="100" dirty="0" smtClean="0">
                <a:latin typeface="Calibri"/>
                <a:ea typeface="宋体"/>
                <a:cs typeface="Times New Roman"/>
              </a:rPr>
              <a:t>是文件所在的位置，一般使用相对路径来引用外部</a:t>
            </a:r>
            <a:r>
              <a:rPr lang="en-US" sz="2400" kern="100" dirty="0" smtClean="0">
                <a:latin typeface="Calibri"/>
                <a:ea typeface="宋体"/>
                <a:cs typeface="Times New Roman"/>
              </a:rPr>
              <a:t>CSS</a:t>
            </a:r>
            <a:r>
              <a:rPr lang="zh-CN" sz="2400" kern="100" dirty="0" smtClean="0">
                <a:latin typeface="Calibri"/>
                <a:ea typeface="宋体"/>
                <a:cs typeface="Times New Roman"/>
              </a:rPr>
              <a:t>文件。</a:t>
            </a:r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ea typeface="宋体" pitchFamily="2" charset="-122"/>
              </a:rPr>
              <a:t> </a:t>
            </a: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512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6.1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基础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123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129462" cy="5473700"/>
          </a:xfrm>
          <a:ln>
            <a:noFill/>
          </a:ln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6.1.2</a:t>
            </a:r>
            <a:r>
              <a:rPr lang="zh-CN" altLang="en-US" sz="2400" dirty="0" smtClean="0">
                <a:ea typeface="宋体" pitchFamily="2" charset="-122"/>
              </a:rPr>
              <a:t>在</a:t>
            </a:r>
            <a:r>
              <a:rPr lang="en-US" altLang="zh-CN" sz="2400" dirty="0" smtClean="0">
                <a:ea typeface="宋体" pitchFamily="2" charset="-122"/>
              </a:rPr>
              <a:t>HTML</a:t>
            </a:r>
            <a:r>
              <a:rPr lang="zh-CN" altLang="en-US" sz="2400" dirty="0" smtClean="0">
                <a:ea typeface="宋体" pitchFamily="2" charset="-122"/>
              </a:rPr>
              <a:t>页面中引入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>
                <a:ea typeface="宋体" pitchFamily="2" charset="-122"/>
              </a:rPr>
              <a:t>的方法</a:t>
            </a:r>
            <a:endParaRPr lang="en-US" altLang="zh-CN" sz="2400" dirty="0" smtClean="0">
              <a:ea typeface="宋体" pitchFamily="2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400" kern="100" dirty="0" smtClean="0">
                <a:latin typeface="Calibri"/>
                <a:ea typeface="宋体"/>
                <a:cs typeface="Times New Roman"/>
              </a:rPr>
              <a:t>     一个外部样式表文件可以应用于多个页面。当改变这个样式表文件时，所有引用该样式表的</a:t>
            </a:r>
            <a:r>
              <a:rPr lang="en-US" altLang="zh-CN" sz="2400" kern="100" dirty="0" smtClean="0">
                <a:latin typeface="Calibri"/>
                <a:ea typeface="宋体"/>
                <a:cs typeface="Times New Roman"/>
              </a:rPr>
              <a:t>HTML</a:t>
            </a:r>
            <a:r>
              <a:rPr lang="zh-CN" altLang="en-US" sz="2400" kern="100" dirty="0" smtClean="0">
                <a:latin typeface="Calibri"/>
                <a:ea typeface="宋体"/>
                <a:cs typeface="Times New Roman"/>
              </a:rPr>
              <a:t>页面都将受到影响。在制作大量相同样式页面的网站时，使用链入外部样式表的方式控制多个页面非常有用，不仅减少了重复的工作量，而且有利于以后的修改、编辑，浏览这些网页时也减少了重复代码的下载。</a:t>
            </a:r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ea typeface="宋体" pitchFamily="2" charset="-122"/>
              </a:rPr>
              <a:t> </a:t>
            </a: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512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1142976" y="3857628"/>
            <a:ext cx="6715172" cy="17859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6.1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基础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123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  <a:ln>
            <a:noFill/>
          </a:ln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6.1.2</a:t>
            </a:r>
            <a:r>
              <a:rPr lang="zh-CN" altLang="en-US" sz="2400" dirty="0" smtClean="0">
                <a:ea typeface="宋体" pitchFamily="2" charset="-122"/>
              </a:rPr>
              <a:t>在</a:t>
            </a:r>
            <a:r>
              <a:rPr lang="en-US" altLang="zh-CN" sz="2400" dirty="0" smtClean="0">
                <a:ea typeface="宋体" pitchFamily="2" charset="-122"/>
              </a:rPr>
              <a:t>HTML</a:t>
            </a:r>
            <a:r>
              <a:rPr lang="zh-CN" altLang="en-US" sz="2400" dirty="0" smtClean="0">
                <a:ea typeface="宋体" pitchFamily="2" charset="-122"/>
              </a:rPr>
              <a:t>页面中引入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>
                <a:ea typeface="宋体" pitchFamily="2" charset="-122"/>
              </a:rPr>
              <a:t>的方法</a:t>
            </a:r>
            <a:endParaRPr lang="en-US" altLang="zh-CN" sz="2400" dirty="0" smtClean="0">
              <a:ea typeface="宋体" pitchFamily="2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400" kern="100" dirty="0" smtClean="0">
                <a:latin typeface="Calibri"/>
                <a:ea typeface="宋体"/>
                <a:cs typeface="Times New Roman"/>
              </a:rPr>
              <a:t>    样式表文件可以用任何文本编辑器（如记事本）打开并编辑，一般样式表文件的扩展名为“</a:t>
            </a:r>
            <a:r>
              <a:rPr lang="en-US" altLang="zh-CN" sz="2400" kern="100" dirty="0" smtClean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2400" kern="100" dirty="0" err="1" smtClean="0">
                <a:latin typeface="Calibri"/>
                <a:ea typeface="宋体"/>
                <a:cs typeface="Times New Roman"/>
              </a:rPr>
              <a:t>css</a:t>
            </a:r>
            <a:r>
              <a:rPr lang="en-US" altLang="zh-CN" sz="2400" kern="100" dirty="0" smtClean="0">
                <a:latin typeface="Calibri"/>
                <a:ea typeface="宋体"/>
                <a:cs typeface="Times New Roman"/>
              </a:rPr>
              <a:t>”</a:t>
            </a:r>
            <a:r>
              <a:rPr lang="zh-CN" altLang="en-US" sz="2400" kern="100" dirty="0" smtClean="0">
                <a:latin typeface="Calibri"/>
                <a:ea typeface="宋体"/>
                <a:cs typeface="Times New Roman"/>
              </a:rPr>
              <a:t>。样式表文件中不包含</a:t>
            </a:r>
            <a:r>
              <a:rPr lang="en-US" altLang="zh-CN" sz="2400" kern="100" dirty="0" smtClean="0">
                <a:latin typeface="Calibri"/>
                <a:ea typeface="宋体"/>
                <a:cs typeface="Times New Roman"/>
              </a:rPr>
              <a:t>HTML</a:t>
            </a:r>
            <a:r>
              <a:rPr lang="zh-CN" altLang="en-US" sz="2400" kern="100" dirty="0" smtClean="0">
                <a:latin typeface="Calibri"/>
                <a:ea typeface="宋体"/>
                <a:cs typeface="Times New Roman"/>
              </a:rPr>
              <a:t>标记，</a:t>
            </a:r>
            <a:r>
              <a:rPr lang="en-US" altLang="zh-CN" sz="2400" kern="100" dirty="0" smtClean="0">
                <a:latin typeface="Calibri"/>
                <a:ea typeface="宋体"/>
                <a:cs typeface="Times New Roman"/>
              </a:rPr>
              <a:t>mystyle.css</a:t>
            </a:r>
            <a:r>
              <a:rPr lang="zh-CN" altLang="en-US" sz="2400" kern="100" dirty="0" smtClean="0">
                <a:latin typeface="Calibri"/>
                <a:ea typeface="宋体"/>
                <a:cs typeface="Times New Roman"/>
              </a:rPr>
              <a:t>这个文件的内容如下：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400" kern="100" dirty="0" smtClean="0">
                <a:latin typeface="Calibri"/>
                <a:ea typeface="宋体"/>
                <a:cs typeface="Times New Roman"/>
              </a:rPr>
              <a:t>hr {</a:t>
            </a:r>
            <a:r>
              <a:rPr lang="en-US" altLang="zh-CN" sz="2400" kern="100" dirty="0" err="1" smtClean="0">
                <a:latin typeface="Calibri"/>
                <a:ea typeface="宋体"/>
                <a:cs typeface="Times New Roman"/>
              </a:rPr>
              <a:t>color:red</a:t>
            </a:r>
            <a:r>
              <a:rPr lang="en-US" altLang="zh-CN" sz="2400" kern="100" dirty="0" smtClean="0">
                <a:latin typeface="Calibri"/>
                <a:ea typeface="宋体"/>
                <a:cs typeface="Times New Roman"/>
              </a:rPr>
              <a:t>}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400" kern="100" dirty="0" smtClean="0">
                <a:latin typeface="Calibri"/>
                <a:ea typeface="宋体"/>
                <a:cs typeface="Times New Roman"/>
              </a:rPr>
              <a:t>p {margin-left:20px}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400" kern="100" dirty="0" smtClean="0">
                <a:latin typeface="Calibri"/>
                <a:ea typeface="宋体"/>
                <a:cs typeface="Times New Roman"/>
              </a:rPr>
              <a:t>body{background-</a:t>
            </a:r>
            <a:r>
              <a:rPr lang="en-US" altLang="zh-CN" sz="2400" kern="100" dirty="0" err="1" smtClean="0">
                <a:latin typeface="Calibri"/>
                <a:ea typeface="宋体"/>
                <a:cs typeface="Times New Roman"/>
              </a:rPr>
              <a:t>image:url</a:t>
            </a:r>
            <a:r>
              <a:rPr lang="en-US" altLang="zh-CN" sz="2400" kern="100" dirty="0" smtClean="0">
                <a:latin typeface="Calibri"/>
                <a:ea typeface="宋体"/>
                <a:cs typeface="Times New Roman"/>
              </a:rPr>
              <a:t>("images/bg_01.jpg")}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16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（定义水平线的颜色为红色；段落左边的空白边距为</a:t>
            </a:r>
            <a:r>
              <a:rPr lang="en-US" altLang="zh-CN" sz="16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20</a:t>
            </a:r>
            <a:r>
              <a:rPr lang="zh-CN" altLang="en-US" sz="16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象素；页面的背景图片为</a:t>
            </a:r>
            <a:r>
              <a:rPr lang="en-US" altLang="zh-CN" sz="16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images</a:t>
            </a:r>
            <a:r>
              <a:rPr lang="zh-CN" altLang="en-US" sz="16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目录下的</a:t>
            </a:r>
            <a:r>
              <a:rPr lang="en-US" altLang="zh-CN" sz="16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bg_01.jpg</a:t>
            </a:r>
            <a:r>
              <a:rPr lang="zh-CN" altLang="en-US" sz="16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文件。）</a:t>
            </a:r>
          </a:p>
          <a:p>
            <a:pPr marL="0" indent="719138">
              <a:lnSpc>
                <a:spcPct val="150000"/>
              </a:lnSpc>
              <a:buNone/>
            </a:pP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ea typeface="宋体" pitchFamily="2" charset="-122"/>
              </a:rPr>
              <a:t> </a:t>
            </a: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512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1285852" y="3500438"/>
            <a:ext cx="5072098" cy="278608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6.1 </a:t>
            </a:r>
            <a:r>
              <a:rPr lang="en-US" sz="2800" dirty="0" smtClean="0"/>
              <a:t>CSS</a:t>
            </a:r>
            <a:r>
              <a:rPr lang="zh-CN" altLang="en-US" sz="2800" dirty="0" smtClean="0"/>
              <a:t>基础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123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129462" cy="5473700"/>
          </a:xfrm>
          <a:ln>
            <a:noFill/>
          </a:ln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6.1.2</a:t>
            </a:r>
            <a:r>
              <a:rPr lang="zh-CN" altLang="en-US" sz="2400" dirty="0" smtClean="0">
                <a:ea typeface="宋体" pitchFamily="2" charset="-122"/>
              </a:rPr>
              <a:t>在</a:t>
            </a:r>
            <a:r>
              <a:rPr lang="en-US" altLang="zh-CN" sz="2400" dirty="0" smtClean="0">
                <a:ea typeface="宋体" pitchFamily="2" charset="-122"/>
              </a:rPr>
              <a:t>HTML</a:t>
            </a:r>
            <a:r>
              <a:rPr lang="zh-CN" altLang="en-US" sz="2400" dirty="0" smtClean="0">
                <a:ea typeface="宋体" pitchFamily="2" charset="-122"/>
              </a:rPr>
              <a:t>页面中引入</a:t>
            </a:r>
            <a:r>
              <a:rPr lang="en-US" altLang="zh-CN" sz="2400" dirty="0" smtClean="0">
                <a:ea typeface="宋体" pitchFamily="2" charset="-122"/>
              </a:rPr>
              <a:t>CSS</a:t>
            </a:r>
            <a:r>
              <a:rPr lang="zh-CN" altLang="en-US" sz="2400" dirty="0" smtClean="0">
                <a:ea typeface="宋体" pitchFamily="2" charset="-122"/>
              </a:rPr>
              <a:t>的方法</a:t>
            </a: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000" dirty="0" smtClean="0"/>
              <a:t>2</a:t>
            </a:r>
            <a:r>
              <a:rPr lang="zh-CN" altLang="en-US" sz="2000" dirty="0" smtClean="0"/>
              <a:t>．内部样式表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内部样式表是把样式表放到页面的</a:t>
            </a:r>
            <a:r>
              <a:rPr lang="en-US" altLang="zh-CN" sz="2000" dirty="0" smtClean="0"/>
              <a:t>&lt;head&gt;</a:t>
            </a:r>
            <a:r>
              <a:rPr lang="zh-CN" altLang="en-US" sz="2000" dirty="0" smtClean="0"/>
              <a:t>区里，这些定义的样式就应用到页面中了，样式表是用</a:t>
            </a:r>
            <a:r>
              <a:rPr lang="en-US" altLang="zh-CN" sz="2000" dirty="0" smtClean="0"/>
              <a:t>&lt;style&gt;</a:t>
            </a:r>
            <a:r>
              <a:rPr lang="zh-CN" altLang="en-US" sz="2000" dirty="0" smtClean="0"/>
              <a:t>标记插入的</a:t>
            </a:r>
            <a:r>
              <a:rPr lang="en-US" altLang="zh-CN" sz="2000" dirty="0" smtClean="0"/>
              <a:t>:</a:t>
            </a:r>
            <a:endParaRPr lang="zh-CN" altLang="en-US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200" dirty="0" smtClean="0"/>
              <a:t>&lt;head&gt;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200" dirty="0" smtClean="0"/>
              <a:t>……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200" dirty="0" smtClean="0"/>
              <a:t>&lt;style type="text/</a:t>
            </a:r>
            <a:r>
              <a:rPr lang="en-US" altLang="zh-CN" sz="1200" dirty="0" err="1" smtClean="0"/>
              <a:t>css</a:t>
            </a:r>
            <a:r>
              <a:rPr lang="en-US" altLang="zh-CN" sz="1200" dirty="0" smtClean="0"/>
              <a:t>"&gt;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200" dirty="0" smtClean="0"/>
              <a:t>hr {</a:t>
            </a:r>
            <a:r>
              <a:rPr lang="en-US" altLang="zh-CN" sz="1200" dirty="0" err="1" smtClean="0"/>
              <a:t>color:red</a:t>
            </a:r>
            <a:r>
              <a:rPr lang="en-US" altLang="zh-CN" sz="1200" dirty="0" smtClean="0"/>
              <a:t>}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200" dirty="0" smtClean="0"/>
              <a:t>p {margin-left:20px}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200" dirty="0" smtClean="0"/>
              <a:t>body {background-</a:t>
            </a:r>
            <a:r>
              <a:rPr lang="en-US" altLang="zh-CN" sz="1200" dirty="0" err="1" smtClean="0"/>
              <a:t>image:url</a:t>
            </a:r>
            <a:r>
              <a:rPr lang="en-US" altLang="zh-CN" sz="1200" dirty="0" smtClean="0"/>
              <a:t>("images/bg_01.jpg")}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200" dirty="0" smtClean="0"/>
              <a:t>&lt;/style&gt;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200" dirty="0" smtClean="0"/>
              <a:t>……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1200" dirty="0" smtClean="0"/>
              <a:t>&lt;/head&gt;</a:t>
            </a:r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ea typeface="宋体" pitchFamily="2" charset="-122"/>
              </a:rPr>
              <a:t> </a:t>
            </a: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512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漂亮的几何型体PPT模板">
  <a:themeElements>
    <a:clrScheme name="漂亮的几何型体PPT模板 3">
      <a:dk1>
        <a:srgbClr val="000000"/>
      </a:dk1>
      <a:lt1>
        <a:srgbClr val="FFFFFF"/>
      </a:lt1>
      <a:dk2>
        <a:srgbClr val="702424"/>
      </a:dk2>
      <a:lt2>
        <a:srgbClr val="C0C0C0"/>
      </a:lt2>
      <a:accent1>
        <a:srgbClr val="5EB4B4"/>
      </a:accent1>
      <a:accent2>
        <a:srgbClr val="E49514"/>
      </a:accent2>
      <a:accent3>
        <a:srgbClr val="FFFFFF"/>
      </a:accent3>
      <a:accent4>
        <a:srgbClr val="000000"/>
      </a:accent4>
      <a:accent5>
        <a:srgbClr val="B6D6D6"/>
      </a:accent5>
      <a:accent6>
        <a:srgbClr val="CF8711"/>
      </a:accent6>
      <a:hlink>
        <a:srgbClr val="6E9349"/>
      </a:hlink>
      <a:folHlink>
        <a:srgbClr val="90A8B0"/>
      </a:folHlink>
    </a:clrScheme>
    <a:fontScheme name="漂亮的几何型体PPT模板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漂亮的几何型体PPT模板 1">
        <a:dk1>
          <a:srgbClr val="003366"/>
        </a:dk1>
        <a:lt1>
          <a:srgbClr val="FFFFFF"/>
        </a:lt1>
        <a:dk2>
          <a:srgbClr val="51A0B9"/>
        </a:dk2>
        <a:lt2>
          <a:srgbClr val="DDDDDD"/>
        </a:lt2>
        <a:accent1>
          <a:srgbClr val="438ACB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6B9D21"/>
        </a:accent6>
        <a:hlink>
          <a:srgbClr val="6E815B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漂亮的几何型体PPT模板 2">
        <a:dk1>
          <a:srgbClr val="30311D"/>
        </a:dk1>
        <a:lt1>
          <a:srgbClr val="FFFFFF"/>
        </a:lt1>
        <a:dk2>
          <a:srgbClr val="5B583B"/>
        </a:dk2>
        <a:lt2>
          <a:srgbClr val="DDDDDD"/>
        </a:lt2>
        <a:accent1>
          <a:srgbClr val="855BC3"/>
        </a:accent1>
        <a:accent2>
          <a:srgbClr val="5595C1"/>
        </a:accent2>
        <a:accent3>
          <a:srgbClr val="FFFFFF"/>
        </a:accent3>
        <a:accent4>
          <a:srgbClr val="272817"/>
        </a:accent4>
        <a:accent5>
          <a:srgbClr val="C2B5DE"/>
        </a:accent5>
        <a:accent6>
          <a:srgbClr val="4C87AF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漂亮的几何型体PPT模板 3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EB4B4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6D6D6"/>
        </a:accent5>
        <a:accent6>
          <a:srgbClr val="CF8711"/>
        </a:accent6>
        <a:hlink>
          <a:srgbClr val="6E9349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漂亮的几何型体PPT模板</Template>
  <TotalTime>415</TotalTime>
  <Words>4298</Words>
  <Application>Microsoft Office PowerPoint</Application>
  <PresentationFormat>全屏显示(4:3)</PresentationFormat>
  <Paragraphs>642</Paragraphs>
  <Slides>51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3" baseType="lpstr">
      <vt:lpstr>漂亮的几何型体PPT模板</vt:lpstr>
      <vt:lpstr>Visio.Drawing.11</vt:lpstr>
      <vt:lpstr>网页设计与制作</vt:lpstr>
      <vt:lpstr>第六章 CSS样式表</vt:lpstr>
      <vt:lpstr>6.1 CSS基础</vt:lpstr>
      <vt:lpstr>6.1 CSS基础</vt:lpstr>
      <vt:lpstr>6.1 CSS基础</vt:lpstr>
      <vt:lpstr>6.1 CSS基础</vt:lpstr>
      <vt:lpstr>6.1 CSS基础</vt:lpstr>
      <vt:lpstr>6.1 CSS基础</vt:lpstr>
      <vt:lpstr>6.1 CSS基础</vt:lpstr>
      <vt:lpstr>6.1 CSS基础</vt:lpstr>
      <vt:lpstr>6.1 CSS基础</vt:lpstr>
      <vt:lpstr>6.1 CSS基础</vt:lpstr>
      <vt:lpstr>6.2 CSS选择器</vt:lpstr>
      <vt:lpstr>6.2 CSS选择器</vt:lpstr>
      <vt:lpstr>6.2 CSS选择器</vt:lpstr>
      <vt:lpstr>6.2 CSS选择器</vt:lpstr>
      <vt:lpstr>6.2 CSS选择器</vt:lpstr>
      <vt:lpstr>6.2 CSS选择器</vt:lpstr>
      <vt:lpstr>6.2 CSS选择器</vt:lpstr>
      <vt:lpstr>6.2 CSS选择器</vt:lpstr>
      <vt:lpstr>6.2 CSS选择器</vt:lpstr>
      <vt:lpstr>6.2 CSS选择器</vt:lpstr>
      <vt:lpstr>6.2 CSS选择器</vt:lpstr>
      <vt:lpstr>6.2 CSS选择器</vt:lpstr>
      <vt:lpstr>6.3创建CSS样式</vt:lpstr>
      <vt:lpstr>6.3创建CSS样式</vt:lpstr>
      <vt:lpstr>6.3创建CSS样式</vt:lpstr>
      <vt:lpstr>6.3创建CSS样式</vt:lpstr>
      <vt:lpstr>6.3创建CSS样式</vt:lpstr>
      <vt:lpstr>6.4管理CSS样式</vt:lpstr>
      <vt:lpstr>6.4管理CSS样式</vt:lpstr>
      <vt:lpstr>6.4管理CSS样式</vt:lpstr>
      <vt:lpstr>6.4管理CSS样式</vt:lpstr>
      <vt:lpstr>6.4管理CSS样式</vt:lpstr>
      <vt:lpstr>6.4管理CSS样式</vt:lpstr>
      <vt:lpstr>6.5设置CSS样式属性</vt:lpstr>
      <vt:lpstr>6.5设置CSS样式属性</vt:lpstr>
      <vt:lpstr>6.5设置CSS样式属性</vt:lpstr>
      <vt:lpstr>6.5设置CSS样式属性</vt:lpstr>
      <vt:lpstr>6.5设置CSS样式属性</vt:lpstr>
      <vt:lpstr>6.5设置CSS样式属性</vt:lpstr>
      <vt:lpstr>6.5设置CSS样式属性</vt:lpstr>
      <vt:lpstr>6.5设置CSS样式属性</vt:lpstr>
      <vt:lpstr>6.6使用CSS对页面进行布局</vt:lpstr>
      <vt:lpstr>6.6使用CSS对页面进行布局</vt:lpstr>
      <vt:lpstr>6.6使用CSS对页面进行布局</vt:lpstr>
      <vt:lpstr>6.7项目实战一：图文列表</vt:lpstr>
      <vt:lpstr>6.8项目实战二：竖排导航</vt:lpstr>
      <vt:lpstr>6.9项目实战三：水平导航</vt:lpstr>
      <vt:lpstr>小结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keke</dc:creator>
  <cp:lastModifiedBy>admin</cp:lastModifiedBy>
  <cp:revision>128</cp:revision>
  <dcterms:created xsi:type="dcterms:W3CDTF">2008-07-12T08:20:50Z</dcterms:created>
  <dcterms:modified xsi:type="dcterms:W3CDTF">2015-07-30T05:31:22Z</dcterms:modified>
</cp:coreProperties>
</file>