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6" r:id="rId2"/>
    <p:sldId id="257" r:id="rId3"/>
    <p:sldId id="270" r:id="rId4"/>
    <p:sldId id="313" r:id="rId5"/>
    <p:sldId id="332" r:id="rId6"/>
    <p:sldId id="333" r:id="rId7"/>
    <p:sldId id="335" r:id="rId8"/>
    <p:sldId id="334" r:id="rId9"/>
    <p:sldId id="317" r:id="rId10"/>
    <p:sldId id="336" r:id="rId11"/>
    <p:sldId id="318" r:id="rId12"/>
    <p:sldId id="319" r:id="rId13"/>
    <p:sldId id="271" r:id="rId14"/>
    <p:sldId id="321" r:id="rId15"/>
    <p:sldId id="337" r:id="rId16"/>
    <p:sldId id="315" r:id="rId17"/>
    <p:sldId id="339" r:id="rId18"/>
    <p:sldId id="338" r:id="rId19"/>
    <p:sldId id="340" r:id="rId20"/>
    <p:sldId id="341" r:id="rId21"/>
    <p:sldId id="272" r:id="rId22"/>
    <p:sldId id="342" r:id="rId23"/>
    <p:sldId id="344" r:id="rId24"/>
    <p:sldId id="347" r:id="rId25"/>
    <p:sldId id="348" r:id="rId26"/>
    <p:sldId id="349" r:id="rId27"/>
    <p:sldId id="350" r:id="rId28"/>
    <p:sldId id="351" r:id="rId29"/>
    <p:sldId id="352" r:id="rId30"/>
    <p:sldId id="353" r:id="rId31"/>
    <p:sldId id="354" r:id="rId32"/>
    <p:sldId id="345" r:id="rId33"/>
    <p:sldId id="355" r:id="rId34"/>
    <p:sldId id="361" r:id="rId35"/>
    <p:sldId id="362" r:id="rId36"/>
    <p:sldId id="363" r:id="rId37"/>
    <p:sldId id="364" r:id="rId38"/>
    <p:sldId id="346" r:id="rId39"/>
    <p:sldId id="365" r:id="rId40"/>
    <p:sldId id="369" r:id="rId41"/>
    <p:sldId id="370" r:id="rId42"/>
    <p:sldId id="371" r:id="rId43"/>
    <p:sldId id="273" r:id="rId44"/>
    <p:sldId id="372" r:id="rId45"/>
    <p:sldId id="375" r:id="rId46"/>
    <p:sldId id="376" r:id="rId47"/>
    <p:sldId id="377" r:id="rId48"/>
    <p:sldId id="378" r:id="rId49"/>
    <p:sldId id="379" r:id="rId50"/>
    <p:sldId id="314" r:id="rId51"/>
    <p:sldId id="460" r:id="rId52"/>
    <p:sldId id="268"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1章  微型计算机基础" id="{3A69B0BE-7D93-4500-93B7-BFDA4C1FA581}">
          <p14:sldIdLst>
            <p14:sldId id="257"/>
            <p14:sldId id="270"/>
            <p14:sldId id="313"/>
            <p14:sldId id="332"/>
            <p14:sldId id="333"/>
            <p14:sldId id="335"/>
            <p14:sldId id="334"/>
            <p14:sldId id="317"/>
            <p14:sldId id="336"/>
            <p14:sldId id="318"/>
            <p14:sldId id="319"/>
            <p14:sldId id="271"/>
            <p14:sldId id="321"/>
            <p14:sldId id="337"/>
            <p14:sldId id="315"/>
            <p14:sldId id="339"/>
            <p14:sldId id="338"/>
            <p14:sldId id="340"/>
            <p14:sldId id="341"/>
            <p14:sldId id="272"/>
            <p14:sldId id="342"/>
            <p14:sldId id="344"/>
            <p14:sldId id="347"/>
            <p14:sldId id="348"/>
            <p14:sldId id="349"/>
            <p14:sldId id="350"/>
            <p14:sldId id="351"/>
            <p14:sldId id="352"/>
            <p14:sldId id="353"/>
            <p14:sldId id="354"/>
            <p14:sldId id="345"/>
            <p14:sldId id="355"/>
            <p14:sldId id="361"/>
            <p14:sldId id="362"/>
            <p14:sldId id="363"/>
            <p14:sldId id="364"/>
            <p14:sldId id="346"/>
            <p14:sldId id="365"/>
            <p14:sldId id="369"/>
            <p14:sldId id="370"/>
            <p14:sldId id="371"/>
            <p14:sldId id="273"/>
            <p14:sldId id="372"/>
            <p14:sldId id="375"/>
            <p14:sldId id="376"/>
            <p14:sldId id="377"/>
            <p14:sldId id="378"/>
            <p14:sldId id="379"/>
            <p14:sldId id="314"/>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CCF5CC"/>
    <a:srgbClr val="CCFACC"/>
    <a:srgbClr val="CCEBCC"/>
    <a:srgbClr val="CCF1CC"/>
    <a:srgbClr val="CCFFBE"/>
    <a:srgbClr val="CCFFD5"/>
    <a:srgbClr val="C3FFCC"/>
    <a:srgbClr val="D7FFCC"/>
    <a:srgbClr val="0E94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10</a:t>
            </a:fld>
            <a:endParaRPr lang="zh-CN" altLang="en-US"/>
          </a:p>
        </p:txBody>
      </p:sp>
    </p:spTree>
    <p:extLst>
      <p:ext uri="{BB962C8B-B14F-4D97-AF65-F5344CB8AC3E}">
        <p14:creationId xmlns:p14="http://schemas.microsoft.com/office/powerpoint/2010/main" val="433392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11</a:t>
            </a:fld>
            <a:endParaRPr lang="zh-CN" altLang="en-US"/>
          </a:p>
        </p:txBody>
      </p:sp>
    </p:spTree>
    <p:extLst>
      <p:ext uri="{BB962C8B-B14F-4D97-AF65-F5344CB8AC3E}">
        <p14:creationId xmlns:p14="http://schemas.microsoft.com/office/powerpoint/2010/main" val="2706220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12</a:t>
            </a:fld>
            <a:endParaRPr lang="zh-CN" altLang="en-US"/>
          </a:p>
        </p:txBody>
      </p:sp>
    </p:spTree>
    <p:extLst>
      <p:ext uri="{BB962C8B-B14F-4D97-AF65-F5344CB8AC3E}">
        <p14:creationId xmlns:p14="http://schemas.microsoft.com/office/powerpoint/2010/main" val="957342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13</a:t>
            </a:fld>
            <a:endParaRPr lang="zh-CN" altLang="en-US"/>
          </a:p>
        </p:txBody>
      </p:sp>
    </p:spTree>
    <p:extLst>
      <p:ext uri="{BB962C8B-B14F-4D97-AF65-F5344CB8AC3E}">
        <p14:creationId xmlns:p14="http://schemas.microsoft.com/office/powerpoint/2010/main" val="3391391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14</a:t>
            </a:fld>
            <a:endParaRPr lang="zh-CN" altLang="en-US"/>
          </a:p>
        </p:txBody>
      </p:sp>
    </p:spTree>
    <p:extLst>
      <p:ext uri="{BB962C8B-B14F-4D97-AF65-F5344CB8AC3E}">
        <p14:creationId xmlns:p14="http://schemas.microsoft.com/office/powerpoint/2010/main" val="2862625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15</a:t>
            </a:fld>
            <a:endParaRPr lang="zh-CN" altLang="en-US"/>
          </a:p>
        </p:txBody>
      </p:sp>
    </p:spTree>
    <p:extLst>
      <p:ext uri="{BB962C8B-B14F-4D97-AF65-F5344CB8AC3E}">
        <p14:creationId xmlns:p14="http://schemas.microsoft.com/office/powerpoint/2010/main" val="1456293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16</a:t>
            </a:fld>
            <a:endParaRPr lang="zh-CN" altLang="en-US"/>
          </a:p>
        </p:txBody>
      </p:sp>
    </p:spTree>
    <p:extLst>
      <p:ext uri="{BB962C8B-B14F-4D97-AF65-F5344CB8AC3E}">
        <p14:creationId xmlns:p14="http://schemas.microsoft.com/office/powerpoint/2010/main" val="181214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17</a:t>
            </a:fld>
            <a:endParaRPr lang="zh-CN" altLang="en-US"/>
          </a:p>
        </p:txBody>
      </p:sp>
    </p:spTree>
    <p:extLst>
      <p:ext uri="{BB962C8B-B14F-4D97-AF65-F5344CB8AC3E}">
        <p14:creationId xmlns:p14="http://schemas.microsoft.com/office/powerpoint/2010/main" val="781079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18</a:t>
            </a:fld>
            <a:endParaRPr lang="zh-CN" altLang="en-US"/>
          </a:p>
        </p:txBody>
      </p:sp>
    </p:spTree>
    <p:extLst>
      <p:ext uri="{BB962C8B-B14F-4D97-AF65-F5344CB8AC3E}">
        <p14:creationId xmlns:p14="http://schemas.microsoft.com/office/powerpoint/2010/main" val="4255751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19</a:t>
            </a:fld>
            <a:endParaRPr lang="zh-CN" altLang="en-US"/>
          </a:p>
        </p:txBody>
      </p:sp>
    </p:spTree>
    <p:extLst>
      <p:ext uri="{BB962C8B-B14F-4D97-AF65-F5344CB8AC3E}">
        <p14:creationId xmlns:p14="http://schemas.microsoft.com/office/powerpoint/2010/main" val="2019079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2050929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20</a:t>
            </a:fld>
            <a:endParaRPr lang="zh-CN" altLang="en-US"/>
          </a:p>
        </p:txBody>
      </p:sp>
    </p:spTree>
    <p:extLst>
      <p:ext uri="{BB962C8B-B14F-4D97-AF65-F5344CB8AC3E}">
        <p14:creationId xmlns:p14="http://schemas.microsoft.com/office/powerpoint/2010/main" val="36183013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21</a:t>
            </a:fld>
            <a:endParaRPr lang="zh-CN" altLang="en-US"/>
          </a:p>
        </p:txBody>
      </p:sp>
    </p:spTree>
    <p:extLst>
      <p:ext uri="{BB962C8B-B14F-4D97-AF65-F5344CB8AC3E}">
        <p14:creationId xmlns:p14="http://schemas.microsoft.com/office/powerpoint/2010/main" val="25186720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22</a:t>
            </a:fld>
            <a:endParaRPr lang="zh-CN" altLang="en-US"/>
          </a:p>
        </p:txBody>
      </p:sp>
    </p:spTree>
    <p:extLst>
      <p:ext uri="{BB962C8B-B14F-4D97-AF65-F5344CB8AC3E}">
        <p14:creationId xmlns:p14="http://schemas.microsoft.com/office/powerpoint/2010/main" val="3391088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23</a:t>
            </a:fld>
            <a:endParaRPr lang="zh-CN" altLang="en-US"/>
          </a:p>
        </p:txBody>
      </p:sp>
    </p:spTree>
    <p:extLst>
      <p:ext uri="{BB962C8B-B14F-4D97-AF65-F5344CB8AC3E}">
        <p14:creationId xmlns:p14="http://schemas.microsoft.com/office/powerpoint/2010/main" val="2163262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24</a:t>
            </a:fld>
            <a:endParaRPr lang="zh-CN" altLang="en-US"/>
          </a:p>
        </p:txBody>
      </p:sp>
    </p:spTree>
    <p:extLst>
      <p:ext uri="{BB962C8B-B14F-4D97-AF65-F5344CB8AC3E}">
        <p14:creationId xmlns:p14="http://schemas.microsoft.com/office/powerpoint/2010/main" val="1732981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25</a:t>
            </a:fld>
            <a:endParaRPr lang="zh-CN" altLang="en-US"/>
          </a:p>
        </p:txBody>
      </p:sp>
    </p:spTree>
    <p:extLst>
      <p:ext uri="{BB962C8B-B14F-4D97-AF65-F5344CB8AC3E}">
        <p14:creationId xmlns:p14="http://schemas.microsoft.com/office/powerpoint/2010/main" val="31025023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26</a:t>
            </a:fld>
            <a:endParaRPr lang="zh-CN" altLang="en-US"/>
          </a:p>
        </p:txBody>
      </p:sp>
    </p:spTree>
    <p:extLst>
      <p:ext uri="{BB962C8B-B14F-4D97-AF65-F5344CB8AC3E}">
        <p14:creationId xmlns:p14="http://schemas.microsoft.com/office/powerpoint/2010/main" val="270419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27</a:t>
            </a:fld>
            <a:endParaRPr lang="zh-CN" altLang="en-US"/>
          </a:p>
        </p:txBody>
      </p:sp>
    </p:spTree>
    <p:extLst>
      <p:ext uri="{BB962C8B-B14F-4D97-AF65-F5344CB8AC3E}">
        <p14:creationId xmlns:p14="http://schemas.microsoft.com/office/powerpoint/2010/main" val="1943364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28</a:t>
            </a:fld>
            <a:endParaRPr lang="zh-CN" altLang="en-US"/>
          </a:p>
        </p:txBody>
      </p:sp>
    </p:spTree>
    <p:extLst>
      <p:ext uri="{BB962C8B-B14F-4D97-AF65-F5344CB8AC3E}">
        <p14:creationId xmlns:p14="http://schemas.microsoft.com/office/powerpoint/2010/main" val="11686849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29</a:t>
            </a:fld>
            <a:endParaRPr lang="zh-CN" altLang="en-US"/>
          </a:p>
        </p:txBody>
      </p:sp>
    </p:spTree>
    <p:extLst>
      <p:ext uri="{BB962C8B-B14F-4D97-AF65-F5344CB8AC3E}">
        <p14:creationId xmlns:p14="http://schemas.microsoft.com/office/powerpoint/2010/main" val="905394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724478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30</a:t>
            </a:fld>
            <a:endParaRPr lang="zh-CN" altLang="en-US"/>
          </a:p>
        </p:txBody>
      </p:sp>
    </p:spTree>
    <p:extLst>
      <p:ext uri="{BB962C8B-B14F-4D97-AF65-F5344CB8AC3E}">
        <p14:creationId xmlns:p14="http://schemas.microsoft.com/office/powerpoint/2010/main" val="458236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31</a:t>
            </a:fld>
            <a:endParaRPr lang="zh-CN" altLang="en-US"/>
          </a:p>
        </p:txBody>
      </p:sp>
    </p:spTree>
    <p:extLst>
      <p:ext uri="{BB962C8B-B14F-4D97-AF65-F5344CB8AC3E}">
        <p14:creationId xmlns:p14="http://schemas.microsoft.com/office/powerpoint/2010/main" val="1235444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32</a:t>
            </a:fld>
            <a:endParaRPr lang="zh-CN" altLang="en-US"/>
          </a:p>
        </p:txBody>
      </p:sp>
    </p:spTree>
    <p:extLst>
      <p:ext uri="{BB962C8B-B14F-4D97-AF65-F5344CB8AC3E}">
        <p14:creationId xmlns:p14="http://schemas.microsoft.com/office/powerpoint/2010/main" val="27895236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33</a:t>
            </a:fld>
            <a:endParaRPr lang="zh-CN" altLang="en-US"/>
          </a:p>
        </p:txBody>
      </p:sp>
    </p:spTree>
    <p:extLst>
      <p:ext uri="{BB962C8B-B14F-4D97-AF65-F5344CB8AC3E}">
        <p14:creationId xmlns:p14="http://schemas.microsoft.com/office/powerpoint/2010/main" val="632513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34</a:t>
            </a:fld>
            <a:endParaRPr lang="zh-CN" altLang="en-US"/>
          </a:p>
        </p:txBody>
      </p:sp>
    </p:spTree>
    <p:extLst>
      <p:ext uri="{BB962C8B-B14F-4D97-AF65-F5344CB8AC3E}">
        <p14:creationId xmlns:p14="http://schemas.microsoft.com/office/powerpoint/2010/main" val="5846307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35</a:t>
            </a:fld>
            <a:endParaRPr lang="zh-CN" altLang="en-US"/>
          </a:p>
        </p:txBody>
      </p:sp>
    </p:spTree>
    <p:extLst>
      <p:ext uri="{BB962C8B-B14F-4D97-AF65-F5344CB8AC3E}">
        <p14:creationId xmlns:p14="http://schemas.microsoft.com/office/powerpoint/2010/main" val="16964706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36</a:t>
            </a:fld>
            <a:endParaRPr lang="zh-CN" altLang="en-US"/>
          </a:p>
        </p:txBody>
      </p:sp>
    </p:spTree>
    <p:extLst>
      <p:ext uri="{BB962C8B-B14F-4D97-AF65-F5344CB8AC3E}">
        <p14:creationId xmlns:p14="http://schemas.microsoft.com/office/powerpoint/2010/main" val="26968240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37</a:t>
            </a:fld>
            <a:endParaRPr lang="zh-CN" altLang="en-US"/>
          </a:p>
        </p:txBody>
      </p:sp>
    </p:spTree>
    <p:extLst>
      <p:ext uri="{BB962C8B-B14F-4D97-AF65-F5344CB8AC3E}">
        <p14:creationId xmlns:p14="http://schemas.microsoft.com/office/powerpoint/2010/main" val="20634766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38</a:t>
            </a:fld>
            <a:endParaRPr lang="zh-CN" altLang="en-US"/>
          </a:p>
        </p:txBody>
      </p:sp>
    </p:spTree>
    <p:extLst>
      <p:ext uri="{BB962C8B-B14F-4D97-AF65-F5344CB8AC3E}">
        <p14:creationId xmlns:p14="http://schemas.microsoft.com/office/powerpoint/2010/main" val="5311006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39</a:t>
            </a:fld>
            <a:endParaRPr lang="zh-CN" altLang="en-US"/>
          </a:p>
        </p:txBody>
      </p:sp>
    </p:spTree>
    <p:extLst>
      <p:ext uri="{BB962C8B-B14F-4D97-AF65-F5344CB8AC3E}">
        <p14:creationId xmlns:p14="http://schemas.microsoft.com/office/powerpoint/2010/main" val="1417276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a:t>
            </a:fld>
            <a:endParaRPr lang="zh-CN" altLang="en-US"/>
          </a:p>
        </p:txBody>
      </p:sp>
    </p:spTree>
    <p:extLst>
      <p:ext uri="{BB962C8B-B14F-4D97-AF65-F5344CB8AC3E}">
        <p14:creationId xmlns:p14="http://schemas.microsoft.com/office/powerpoint/2010/main" val="20178227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40</a:t>
            </a:fld>
            <a:endParaRPr lang="zh-CN" altLang="en-US"/>
          </a:p>
        </p:txBody>
      </p:sp>
    </p:spTree>
    <p:extLst>
      <p:ext uri="{BB962C8B-B14F-4D97-AF65-F5344CB8AC3E}">
        <p14:creationId xmlns:p14="http://schemas.microsoft.com/office/powerpoint/2010/main" val="37269242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41</a:t>
            </a:fld>
            <a:endParaRPr lang="zh-CN" altLang="en-US"/>
          </a:p>
        </p:txBody>
      </p:sp>
    </p:spTree>
    <p:extLst>
      <p:ext uri="{BB962C8B-B14F-4D97-AF65-F5344CB8AC3E}">
        <p14:creationId xmlns:p14="http://schemas.microsoft.com/office/powerpoint/2010/main" val="17677832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42</a:t>
            </a:fld>
            <a:endParaRPr lang="zh-CN" altLang="en-US"/>
          </a:p>
        </p:txBody>
      </p:sp>
    </p:spTree>
    <p:extLst>
      <p:ext uri="{BB962C8B-B14F-4D97-AF65-F5344CB8AC3E}">
        <p14:creationId xmlns:p14="http://schemas.microsoft.com/office/powerpoint/2010/main" val="8115537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43</a:t>
            </a:fld>
            <a:endParaRPr lang="zh-CN" altLang="en-US"/>
          </a:p>
        </p:txBody>
      </p:sp>
    </p:spTree>
    <p:extLst>
      <p:ext uri="{BB962C8B-B14F-4D97-AF65-F5344CB8AC3E}">
        <p14:creationId xmlns:p14="http://schemas.microsoft.com/office/powerpoint/2010/main" val="26970982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44</a:t>
            </a:fld>
            <a:endParaRPr lang="zh-CN" altLang="en-US"/>
          </a:p>
        </p:txBody>
      </p:sp>
    </p:spTree>
    <p:extLst>
      <p:ext uri="{BB962C8B-B14F-4D97-AF65-F5344CB8AC3E}">
        <p14:creationId xmlns:p14="http://schemas.microsoft.com/office/powerpoint/2010/main" val="3147534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45</a:t>
            </a:fld>
            <a:endParaRPr lang="zh-CN" altLang="en-US"/>
          </a:p>
        </p:txBody>
      </p:sp>
    </p:spTree>
    <p:extLst>
      <p:ext uri="{BB962C8B-B14F-4D97-AF65-F5344CB8AC3E}">
        <p14:creationId xmlns:p14="http://schemas.microsoft.com/office/powerpoint/2010/main" val="20450718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46</a:t>
            </a:fld>
            <a:endParaRPr lang="zh-CN" altLang="en-US"/>
          </a:p>
        </p:txBody>
      </p:sp>
    </p:spTree>
    <p:extLst>
      <p:ext uri="{BB962C8B-B14F-4D97-AF65-F5344CB8AC3E}">
        <p14:creationId xmlns:p14="http://schemas.microsoft.com/office/powerpoint/2010/main" val="30488055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47</a:t>
            </a:fld>
            <a:endParaRPr lang="zh-CN" altLang="en-US"/>
          </a:p>
        </p:txBody>
      </p:sp>
    </p:spTree>
    <p:extLst>
      <p:ext uri="{BB962C8B-B14F-4D97-AF65-F5344CB8AC3E}">
        <p14:creationId xmlns:p14="http://schemas.microsoft.com/office/powerpoint/2010/main" val="30978572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48</a:t>
            </a:fld>
            <a:endParaRPr lang="zh-CN" altLang="en-US"/>
          </a:p>
        </p:txBody>
      </p:sp>
    </p:spTree>
    <p:extLst>
      <p:ext uri="{BB962C8B-B14F-4D97-AF65-F5344CB8AC3E}">
        <p14:creationId xmlns:p14="http://schemas.microsoft.com/office/powerpoint/2010/main" val="32267454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49</a:t>
            </a:fld>
            <a:endParaRPr lang="zh-CN" altLang="en-US"/>
          </a:p>
        </p:txBody>
      </p:sp>
    </p:spTree>
    <p:extLst>
      <p:ext uri="{BB962C8B-B14F-4D97-AF65-F5344CB8AC3E}">
        <p14:creationId xmlns:p14="http://schemas.microsoft.com/office/powerpoint/2010/main" val="214347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a:t>
            </a:fld>
            <a:endParaRPr lang="zh-CN" altLang="en-US"/>
          </a:p>
        </p:txBody>
      </p:sp>
    </p:spTree>
    <p:extLst>
      <p:ext uri="{BB962C8B-B14F-4D97-AF65-F5344CB8AC3E}">
        <p14:creationId xmlns:p14="http://schemas.microsoft.com/office/powerpoint/2010/main" val="4834496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50</a:t>
            </a:fld>
            <a:endParaRPr lang="zh-CN" altLang="en-US"/>
          </a:p>
        </p:txBody>
      </p:sp>
    </p:spTree>
    <p:extLst>
      <p:ext uri="{BB962C8B-B14F-4D97-AF65-F5344CB8AC3E}">
        <p14:creationId xmlns:p14="http://schemas.microsoft.com/office/powerpoint/2010/main" val="17647391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51</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52</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6</a:t>
            </a:fld>
            <a:endParaRPr lang="zh-CN" altLang="en-US"/>
          </a:p>
        </p:txBody>
      </p:sp>
    </p:spTree>
    <p:extLst>
      <p:ext uri="{BB962C8B-B14F-4D97-AF65-F5344CB8AC3E}">
        <p14:creationId xmlns:p14="http://schemas.microsoft.com/office/powerpoint/2010/main" val="3756655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7</a:t>
            </a:fld>
            <a:endParaRPr lang="zh-CN" altLang="en-US"/>
          </a:p>
        </p:txBody>
      </p:sp>
    </p:spTree>
    <p:extLst>
      <p:ext uri="{BB962C8B-B14F-4D97-AF65-F5344CB8AC3E}">
        <p14:creationId xmlns:p14="http://schemas.microsoft.com/office/powerpoint/2010/main" val="2463893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8</a:t>
            </a:fld>
            <a:endParaRPr lang="zh-CN" altLang="en-US"/>
          </a:p>
        </p:txBody>
      </p:sp>
    </p:spTree>
    <p:extLst>
      <p:ext uri="{BB962C8B-B14F-4D97-AF65-F5344CB8AC3E}">
        <p14:creationId xmlns:p14="http://schemas.microsoft.com/office/powerpoint/2010/main" val="794959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9</a:t>
            </a:fld>
            <a:endParaRPr lang="zh-CN" altLang="en-US"/>
          </a:p>
        </p:txBody>
      </p:sp>
    </p:spTree>
    <p:extLst>
      <p:ext uri="{BB962C8B-B14F-4D97-AF65-F5344CB8AC3E}">
        <p14:creationId xmlns:p14="http://schemas.microsoft.com/office/powerpoint/2010/main" val="29238143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5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1</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1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6" name="组合 25"/>
          <p:cNvGrpSpPr/>
          <p:nvPr userDrawn="1"/>
        </p:nvGrpSpPr>
        <p:grpSpPr>
          <a:xfrm rot="831228" flipH="1" flipV="1">
            <a:off x="7751771" y="-358263"/>
            <a:ext cx="1407733" cy="2301214"/>
            <a:chOff x="129483" y="5266558"/>
            <a:chExt cx="1116307" cy="1824821"/>
          </a:xfrm>
        </p:grpSpPr>
        <p:pic>
          <p:nvPicPr>
            <p:cNvPr id="38"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747480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1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4624"/>
            <a:ext cx="9144000" cy="1152000"/>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20"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22"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23"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6"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17" name="椭圆 16">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4147546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3"/>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3"/>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3"/>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3"/>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3"/>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4" action="ppaction://hlinksldjump"/>
                <a:hlinkHover r:id="rId4"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4" action="ppaction://hlinksldjump"/>
                <a:hlinkHover r:id="rId4"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4" action="ppaction://hlinksldjump"/>
                <a:hlinkHover r:id="rId4"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4" action="ppaction://hlinksldjump"/>
                <a:hlinkHover r:id="rId4"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4" action="ppaction://hlinksldjump"/>
                <a:hlinkHover r:id="rId4"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4" action="ppaction://hlinksldjump"/>
                <a:hlinkHover r:id="rId4"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4" action="ppaction://hlinksldjump"/>
                <a:hlinkHover r:id="rId4"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4" action="ppaction://hlinksldjump"/>
                <a:hlinkHover r:id="rId4"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4" action="ppaction://hlinksldjump"/>
                <a:hlinkHover r:id="rId4"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8" name="AutoShape 69">
            <a:hlinkClick r:id="rId5"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74" r:id="rId3"/>
    <p:sldLayoutId id="2147483688"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50.xml"/><Relationship Id="rId3" Type="http://schemas.openxmlformats.org/officeDocument/2006/relationships/slide" Target="slide3.xml"/><Relationship Id="rId7" Type="http://schemas.openxmlformats.org/officeDocument/2006/relationships/slide" Target="slide49.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slide" Target="slide21.xml"/><Relationship Id="rId4" Type="http://schemas.openxmlformats.org/officeDocument/2006/relationships/slide" Target="slide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slide" Target="slide39.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slide" Target="slide38.xml"/><Relationship Id="rId5" Type="http://schemas.openxmlformats.org/officeDocument/2006/relationships/slide" Target="slide32.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slide" Target="slide48.xml"/><Relationship Id="rId4" Type="http://schemas.openxmlformats.org/officeDocument/2006/relationships/slide" Target="slide4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46.xml"/><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9.wmf"/><Relationship Id="rId4" Type="http://schemas.openxmlformats.org/officeDocument/2006/relationships/oleObject" Target="../embeddings/oleObject1.bin"/></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828800" y="1981200"/>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endParaRPr lang="zh-CN" altLang="zh-CN" sz="3600">
              <a:solidFill>
                <a:srgbClr val="0066FF"/>
              </a:solidFill>
              <a:effectLst>
                <a:outerShdw blurRad="38100" dist="38100" dir="2700000" algn="tl">
                  <a:srgbClr val="000000"/>
                </a:outerShdw>
              </a:effectLst>
              <a:latin typeface="隶书" pitchFamily="49" charset="-122"/>
              <a:ea typeface="隶书" pitchFamily="49" charset="-122"/>
            </a:endParaRPr>
          </a:p>
        </p:txBody>
      </p:sp>
      <p:sp>
        <p:nvSpPr>
          <p:cNvPr id="8" name="TextBox 7"/>
          <p:cNvSpPr txBox="1"/>
          <p:nvPr/>
        </p:nvSpPr>
        <p:spPr>
          <a:xfrm>
            <a:off x="540000" y="1404065"/>
            <a:ext cx="3672800" cy="584775"/>
          </a:xfrm>
          <a:prstGeom prst="rect">
            <a:avLst/>
          </a:prstGeom>
          <a:noFill/>
        </p:spPr>
        <p:txBody>
          <a:bodyPr wrap="none" rtlCol="0" anchor="ctr" anchorCtr="0">
            <a:spAutoFit/>
          </a:bodyPr>
          <a:lstStyle/>
          <a:p>
            <a:r>
              <a:rPr lang="en-US" altLang="zh-CN" sz="3200" dirty="0">
                <a:latin typeface="黑体" pitchFamily="49" charset="-122"/>
                <a:ea typeface="黑体" pitchFamily="49" charset="-122"/>
              </a:rPr>
              <a:t>3</a:t>
            </a:r>
            <a:r>
              <a:rPr lang="zh-CN" altLang="zh-CN" sz="3200" dirty="0" smtClean="0">
                <a:latin typeface="黑体" pitchFamily="49" charset="-122"/>
                <a:ea typeface="黑体" pitchFamily="49" charset="-122"/>
              </a:rPr>
              <a:t>．按</a:t>
            </a:r>
            <a:r>
              <a:rPr lang="zh-CN" altLang="en-US" sz="3200" dirty="0" smtClean="0">
                <a:latin typeface="黑体" pitchFamily="49" charset="-122"/>
                <a:ea typeface="黑体" pitchFamily="49" charset="-122"/>
              </a:rPr>
              <a:t>结构形式</a:t>
            </a:r>
            <a:r>
              <a:rPr lang="zh-CN" altLang="zh-CN" sz="3200" dirty="0" smtClean="0">
                <a:latin typeface="黑体" pitchFamily="49" charset="-122"/>
                <a:ea typeface="黑体" pitchFamily="49" charset="-122"/>
              </a:rPr>
              <a:t>分类</a:t>
            </a:r>
            <a:endParaRPr lang="zh-CN" altLang="en-US" sz="3200" dirty="0">
              <a:latin typeface="黑体" pitchFamily="49" charset="-122"/>
              <a:ea typeface="黑体" pitchFamily="49" charset="-122"/>
            </a:endParaRPr>
          </a:p>
        </p:txBody>
      </p:sp>
      <p:grpSp>
        <p:nvGrpSpPr>
          <p:cNvPr id="11" name="组合 10"/>
          <p:cNvGrpSpPr/>
          <p:nvPr/>
        </p:nvGrpSpPr>
        <p:grpSpPr>
          <a:xfrm>
            <a:off x="1913418" y="2200323"/>
            <a:ext cx="2874606" cy="2031218"/>
            <a:chOff x="3753994" y="1771868"/>
            <a:chExt cx="2874606" cy="2031218"/>
          </a:xfrm>
        </p:grpSpPr>
        <p:sp>
          <p:nvSpPr>
            <p:cNvPr id="12" name="TextBox 11"/>
            <p:cNvSpPr txBox="1"/>
            <p:nvPr/>
          </p:nvSpPr>
          <p:spPr>
            <a:xfrm>
              <a:off x="3999248" y="3402976"/>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ea typeface="楷体_GB2312"/>
                </a:rPr>
                <a:t>台式电脑</a:t>
              </a:r>
              <a:endParaRPr lang="zh-CN" altLang="zh-CN" sz="2000" dirty="0">
                <a:solidFill>
                  <a:schemeClr val="tx1"/>
                </a:solidFill>
                <a:ea typeface="楷体_GB2312"/>
              </a:endParaRPr>
            </a:p>
          </p:txBody>
        </p:sp>
        <p:pic>
          <p:nvPicPr>
            <p:cNvPr id="13" name="Picture 2" descr="微机---台式机"/>
            <p:cNvPicPr>
              <a:picLocks noChangeAspect="1" noChangeArrowheads="1"/>
            </p:cNvPicPr>
            <p:nvPr/>
          </p:nvPicPr>
          <p:blipFill>
            <a:blip r:embed="rId3" cstate="email">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flipH="1">
              <a:off x="3753994" y="1771868"/>
              <a:ext cx="2874606" cy="158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a:xfrm>
            <a:off x="6429303" y="4580526"/>
            <a:ext cx="1671089" cy="1522621"/>
            <a:chOff x="7236296" y="4293096"/>
            <a:chExt cx="1671089" cy="1522621"/>
          </a:xfrm>
        </p:grpSpPr>
        <p:pic>
          <p:nvPicPr>
            <p:cNvPr id="15" name="Picture 6" descr="微机--掌上电脑"/>
            <p:cNvPicPr>
              <a:picLocks noChangeAspect="1" noChangeArrowheads="1"/>
            </p:cNvPicPr>
            <p:nvPr/>
          </p:nvPicPr>
          <p:blipFill>
            <a:blip r:embed="rId4" cstate="email">
              <a:clrChange>
                <a:clrFrom>
                  <a:srgbClr val="D5D4BF"/>
                </a:clrFrom>
                <a:clrTo>
                  <a:srgbClr val="D5D4BF">
                    <a:alpha val="0"/>
                  </a:srgbClr>
                </a:clrTo>
              </a:clrChange>
              <a:lum bright="12000"/>
              <a:extLst>
                <a:ext uri="{28A0092B-C50C-407E-A947-70E740481C1C}">
                  <a14:useLocalDpi xmlns:a14="http://schemas.microsoft.com/office/drawing/2010/main" val="0"/>
                </a:ext>
              </a:extLst>
            </a:blip>
            <a:srcRect/>
            <a:stretch>
              <a:fillRect/>
            </a:stretch>
          </p:blipFill>
          <p:spPr bwMode="auto">
            <a:xfrm>
              <a:off x="7565738" y="4293096"/>
              <a:ext cx="1038710" cy="1022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7236296" y="5415607"/>
              <a:ext cx="1671089"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ea typeface="楷体_GB2312"/>
                </a:rPr>
                <a:t>掌上电脑</a:t>
              </a:r>
              <a:endParaRPr lang="zh-CN" altLang="zh-CN" sz="2000" dirty="0">
                <a:solidFill>
                  <a:schemeClr val="tx1"/>
                </a:solidFill>
                <a:ea typeface="楷体_GB2312"/>
              </a:endParaRPr>
            </a:p>
          </p:txBody>
        </p:sp>
      </p:grpSp>
      <p:grpSp>
        <p:nvGrpSpPr>
          <p:cNvPr id="17" name="组合 16"/>
          <p:cNvGrpSpPr/>
          <p:nvPr/>
        </p:nvGrpSpPr>
        <p:grpSpPr>
          <a:xfrm>
            <a:off x="5510921" y="1772816"/>
            <a:ext cx="2445455" cy="2458725"/>
            <a:chOff x="6588224" y="1340768"/>
            <a:chExt cx="2445455" cy="2458725"/>
          </a:xfrm>
        </p:grpSpPr>
        <p:pic>
          <p:nvPicPr>
            <p:cNvPr id="18" name="Picture 3" descr="微机--电脑一体机1"/>
            <p:cNvPicPr>
              <a:picLocks noChangeAspect="1" noChangeArrowheads="1"/>
            </p:cNvPicPr>
            <p:nvPr/>
          </p:nvPicPr>
          <p:blipFill>
            <a:blip r:embed="rId5" cstate="email">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7095256" y="1340768"/>
              <a:ext cx="1316650" cy="196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6588224" y="3399383"/>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ea typeface="楷体_GB2312"/>
                </a:rPr>
                <a:t>一体电脑</a:t>
              </a:r>
              <a:endParaRPr lang="zh-CN" altLang="zh-CN" sz="2000" dirty="0">
                <a:solidFill>
                  <a:schemeClr val="tx1"/>
                </a:solidFill>
                <a:ea typeface="楷体_GB2312"/>
              </a:endParaRPr>
            </a:p>
          </p:txBody>
        </p:sp>
      </p:grpSp>
      <p:grpSp>
        <p:nvGrpSpPr>
          <p:cNvPr id="20" name="组合 19"/>
          <p:cNvGrpSpPr/>
          <p:nvPr/>
        </p:nvGrpSpPr>
        <p:grpSpPr>
          <a:xfrm>
            <a:off x="819989" y="4302040"/>
            <a:ext cx="2445455" cy="1801107"/>
            <a:chOff x="3059832" y="4014610"/>
            <a:chExt cx="2445455" cy="1801107"/>
          </a:xfrm>
        </p:grpSpPr>
        <p:pic>
          <p:nvPicPr>
            <p:cNvPr id="21" name="Picture 4" descr="微机--笔记本-----"/>
            <p:cNvPicPr>
              <a:picLocks noChangeAspect="1" noChangeArrowheads="1"/>
            </p:cNvPicPr>
            <p:nvPr/>
          </p:nvPicPr>
          <p:blipFill>
            <a:blip r:embed="rId6" cstate="email">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a:stretch>
              <a:fillRect/>
            </a:stretch>
          </p:blipFill>
          <p:spPr bwMode="auto">
            <a:xfrm>
              <a:off x="3513491" y="4014610"/>
              <a:ext cx="1634573" cy="135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3059832" y="5415607"/>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ea typeface="楷体_GB2312"/>
                </a:rPr>
                <a:t>笔记本电脑 </a:t>
              </a:r>
              <a:endParaRPr lang="en-US" altLang="zh-CN" sz="2000" dirty="0" smtClean="0">
                <a:solidFill>
                  <a:schemeClr val="tx1"/>
                </a:solidFill>
                <a:ea typeface="楷体_GB2312"/>
              </a:endParaRPr>
            </a:p>
          </p:txBody>
        </p:sp>
      </p:grpSp>
      <p:grpSp>
        <p:nvGrpSpPr>
          <p:cNvPr id="23" name="组合 22"/>
          <p:cNvGrpSpPr/>
          <p:nvPr/>
        </p:nvGrpSpPr>
        <p:grpSpPr>
          <a:xfrm>
            <a:off x="3493104" y="4567217"/>
            <a:ext cx="2445455" cy="1535930"/>
            <a:chOff x="4851213" y="4279787"/>
            <a:chExt cx="2445455" cy="1535930"/>
          </a:xfrm>
        </p:grpSpPr>
        <p:pic>
          <p:nvPicPr>
            <p:cNvPr id="24" name="Picture 5" descr="微机--平板电脑--"/>
            <p:cNvPicPr>
              <a:picLocks noChangeAspect="1" noChangeArrowheads="1"/>
            </p:cNvPicPr>
            <p:nvPr/>
          </p:nvPicPr>
          <p:blipFill>
            <a:blip r:embed="rId7" cstate="email">
              <a:clrChange>
                <a:clrFrom>
                  <a:srgbClr val="FAFAFA"/>
                </a:clrFrom>
                <a:clrTo>
                  <a:srgbClr val="FAFAFA">
                    <a:alpha val="0"/>
                  </a:srgbClr>
                </a:clrTo>
              </a:clrChange>
              <a:lum bright="18000"/>
              <a:extLst>
                <a:ext uri="{28A0092B-C50C-407E-A947-70E740481C1C}">
                  <a14:useLocalDpi xmlns:a14="http://schemas.microsoft.com/office/drawing/2010/main" val="0"/>
                </a:ext>
              </a:extLst>
            </a:blip>
            <a:srcRect/>
            <a:stretch>
              <a:fillRect/>
            </a:stretch>
          </p:blipFill>
          <p:spPr bwMode="auto">
            <a:xfrm>
              <a:off x="5508104" y="4279787"/>
              <a:ext cx="1117179" cy="102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4851213" y="5415607"/>
              <a:ext cx="2445455" cy="400110"/>
            </a:xfrm>
            <a:prstGeom prst="rect">
              <a:avLst/>
            </a:prstGeom>
            <a:noFill/>
            <a:ln>
              <a:noFill/>
            </a:ln>
          </p:spPr>
          <p:txBody>
            <a:bodyPr wrap="square" rtlCol="0">
              <a:spAutoFit/>
            </a:bodyPr>
            <a:lstStyle>
              <a:defPPr>
                <a:defRPr lang="zh-CN"/>
              </a:defPPr>
              <a:lvl1pPr>
                <a:lnSpc>
                  <a:spcPct val="130000"/>
                </a:lnSpc>
                <a:defRPr sz="2400">
                  <a:solidFill>
                    <a:schemeClr val="tx2"/>
                  </a:solidFill>
                </a:defRPr>
              </a:lvl1pPr>
            </a:lstStyle>
            <a:p>
              <a:pPr algn="ctr">
                <a:lnSpc>
                  <a:spcPct val="100000"/>
                </a:lnSpc>
              </a:pPr>
              <a:r>
                <a:rPr lang="zh-CN" altLang="zh-CN" sz="2000" dirty="0" smtClean="0">
                  <a:solidFill>
                    <a:schemeClr val="tx1"/>
                  </a:solidFill>
                  <a:ea typeface="楷体_GB2312"/>
                </a:rPr>
                <a:t>平板电脑</a:t>
              </a:r>
              <a:endParaRPr lang="zh-CN" altLang="zh-CN" sz="2000" dirty="0">
                <a:solidFill>
                  <a:schemeClr val="tx1"/>
                </a:solidFill>
                <a:ea typeface="楷体_GB2312"/>
              </a:endParaRPr>
            </a:p>
          </p:txBody>
        </p:sp>
      </p:grpSp>
      <p:sp>
        <p:nvSpPr>
          <p:cNvPr id="35" name="标题 1"/>
          <p:cNvSpPr>
            <a:spLocks noGrp="1"/>
          </p:cNvSpPr>
          <p:nvPr>
            <p:ph type="title"/>
          </p:nvPr>
        </p:nvSpPr>
        <p:spPr>
          <a:xfrm>
            <a:off x="0" y="44624"/>
            <a:ext cx="9144000" cy="1152000"/>
          </a:xfrm>
        </p:spPr>
        <p:txBody>
          <a:bodyPr/>
          <a:lstStyle/>
          <a:p>
            <a:r>
              <a:rPr lang="en-US" altLang="zh-CN" dirty="0"/>
              <a:t>1.1.3  </a:t>
            </a:r>
            <a:r>
              <a:rPr lang="zh-CN" altLang="zh-CN" dirty="0"/>
              <a:t>微型计算机的分类</a:t>
            </a:r>
            <a:endParaRPr lang="zh-CN" altLang="en-US" dirty="0"/>
          </a:p>
        </p:txBody>
      </p:sp>
    </p:spTree>
    <p:extLst>
      <p:ext uri="{BB962C8B-B14F-4D97-AF65-F5344CB8AC3E}">
        <p14:creationId xmlns:p14="http://schemas.microsoft.com/office/powerpoint/2010/main" val="243236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749"/>
                                          </p:stCondLst>
                                        </p:cTn>
                                        <p:tgtEl>
                                          <p:spTgt spid="20"/>
                                        </p:tgtEl>
                                        <p:attrNameLst>
                                          <p:attrName>style.visibility</p:attrName>
                                        </p:attrNameLst>
                                      </p:cBhvr>
                                      <p:to>
                                        <p:strVal val="visible"/>
                                      </p:to>
                                    </p:set>
                                  </p:childTnLst>
                                </p:cTn>
                              </p:par>
                            </p:childTnLst>
                          </p:cTn>
                        </p:par>
                        <p:par>
                          <p:cTn id="13" fill="hold">
                            <p:stCondLst>
                              <p:cond delay="1750"/>
                            </p:stCondLst>
                            <p:childTnLst>
                              <p:par>
                                <p:cTn id="14" presetID="1" presetClass="entr" presetSubtype="0" fill="hold" nodeType="afterEffect">
                                  <p:stCondLst>
                                    <p:cond delay="0"/>
                                  </p:stCondLst>
                                  <p:childTnLst>
                                    <p:set>
                                      <p:cBhvr>
                                        <p:cTn id="15" dur="1" fill="hold">
                                          <p:stCondLst>
                                            <p:cond delay="749"/>
                                          </p:stCondLst>
                                        </p:cTn>
                                        <p:tgtEl>
                                          <p:spTgt spid="23"/>
                                        </p:tgtEl>
                                        <p:attrNameLst>
                                          <p:attrName>style.visibility</p:attrName>
                                        </p:attrNameLst>
                                      </p:cBhvr>
                                      <p:to>
                                        <p:strVal val="visible"/>
                                      </p:to>
                                    </p:set>
                                  </p:childTnLst>
                                </p:cTn>
                              </p:par>
                            </p:childTnLst>
                          </p:cTn>
                        </p:par>
                        <p:par>
                          <p:cTn id="16" fill="hold">
                            <p:stCondLst>
                              <p:cond delay="2500"/>
                            </p:stCondLst>
                            <p:childTnLst>
                              <p:par>
                                <p:cTn id="17" presetID="1" presetClass="entr" presetSubtype="0" fill="hold" nodeType="afterEffect">
                                  <p:stCondLst>
                                    <p:cond delay="0"/>
                                  </p:stCondLst>
                                  <p:childTnLst>
                                    <p:set>
                                      <p:cBhvr>
                                        <p:cTn id="18" dur="1" fill="hold">
                                          <p:stCondLst>
                                            <p:cond delay="74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800" dirty="0"/>
              <a:t>1.1.4  </a:t>
            </a:r>
            <a:r>
              <a:rPr lang="zh-CN" altLang="zh-CN" sz="3800" dirty="0"/>
              <a:t>微型计算机系统的主要性能指标</a:t>
            </a:r>
            <a:endParaRPr lang="zh-CN" altLang="en-US" sz="3800" dirty="0"/>
          </a:p>
        </p:txBody>
      </p:sp>
      <p:sp>
        <p:nvSpPr>
          <p:cNvPr id="4" name="Text Box 17"/>
          <p:cNvSpPr txBox="1">
            <a:spLocks noChangeArrowheads="1"/>
          </p:cNvSpPr>
          <p:nvPr/>
        </p:nvSpPr>
        <p:spPr bwMode="auto">
          <a:xfrm>
            <a:off x="1040583" y="1484784"/>
            <a:ext cx="7062834" cy="4733943"/>
          </a:xfrm>
          <a:prstGeom prst="rect">
            <a:avLst/>
          </a:prstGeom>
          <a:solidFill>
            <a:srgbClr val="CCFFCC">
              <a:alpha val="50195"/>
            </a:srgbClr>
          </a:solidFill>
          <a:ln w="19050">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a:lnSpc>
                <a:spcPct val="100000"/>
              </a:lnSpc>
            </a:pPr>
            <a:r>
              <a:rPr lang="en-US" altLang="zh-CN" sz="3200" b="0" dirty="0" smtClean="0"/>
              <a:t>1</a:t>
            </a:r>
            <a:r>
              <a:rPr lang="zh-CN" altLang="zh-CN" sz="3200" b="0" dirty="0" smtClean="0"/>
              <a:t>．字长</a:t>
            </a:r>
          </a:p>
          <a:p>
            <a:pPr>
              <a:lnSpc>
                <a:spcPct val="100000"/>
              </a:lnSpc>
            </a:pPr>
            <a:r>
              <a:rPr lang="en-US" altLang="zh-CN" sz="3200" b="0" dirty="0" smtClean="0"/>
              <a:t>2</a:t>
            </a:r>
            <a:r>
              <a:rPr lang="zh-CN" altLang="zh-CN" sz="3200" b="0" dirty="0" smtClean="0"/>
              <a:t>．主频</a:t>
            </a:r>
          </a:p>
          <a:p>
            <a:pPr>
              <a:lnSpc>
                <a:spcPct val="100000"/>
              </a:lnSpc>
            </a:pPr>
            <a:r>
              <a:rPr lang="en-US" altLang="zh-CN" sz="3200" b="0" dirty="0" smtClean="0"/>
              <a:t>3</a:t>
            </a:r>
            <a:r>
              <a:rPr lang="zh-CN" altLang="zh-CN" sz="3200" b="0" dirty="0" smtClean="0"/>
              <a:t>．内存容量</a:t>
            </a:r>
          </a:p>
          <a:p>
            <a:pPr>
              <a:lnSpc>
                <a:spcPct val="100000"/>
              </a:lnSpc>
            </a:pPr>
            <a:r>
              <a:rPr lang="en-US" altLang="zh-CN" sz="3200" b="0" dirty="0" smtClean="0"/>
              <a:t>4</a:t>
            </a:r>
            <a:r>
              <a:rPr lang="zh-CN" altLang="zh-CN" sz="3200" b="0" dirty="0" smtClean="0"/>
              <a:t>．运算速度</a:t>
            </a:r>
          </a:p>
          <a:p>
            <a:pPr>
              <a:lnSpc>
                <a:spcPct val="100000"/>
              </a:lnSpc>
            </a:pPr>
            <a:r>
              <a:rPr lang="en-US" altLang="zh-CN" sz="3200" b="0" dirty="0" smtClean="0"/>
              <a:t>5</a:t>
            </a:r>
            <a:r>
              <a:rPr lang="zh-CN" altLang="zh-CN" sz="3200" b="0" dirty="0" smtClean="0"/>
              <a:t>．外设配置</a:t>
            </a:r>
          </a:p>
          <a:p>
            <a:pPr>
              <a:lnSpc>
                <a:spcPct val="100000"/>
              </a:lnSpc>
            </a:pPr>
            <a:r>
              <a:rPr lang="en-US" altLang="zh-CN" sz="3200" b="0" dirty="0" smtClean="0"/>
              <a:t>6</a:t>
            </a:r>
            <a:r>
              <a:rPr lang="zh-CN" altLang="zh-CN" sz="3200" b="0" dirty="0" smtClean="0"/>
              <a:t>．软件配置</a:t>
            </a:r>
          </a:p>
          <a:p>
            <a:pPr>
              <a:lnSpc>
                <a:spcPct val="100000"/>
              </a:lnSpc>
            </a:pPr>
            <a:r>
              <a:rPr lang="en-US" altLang="zh-CN" sz="3200" b="0" dirty="0" smtClean="0"/>
              <a:t>7</a:t>
            </a:r>
            <a:r>
              <a:rPr lang="zh-CN" altLang="zh-CN" sz="3200" b="0" dirty="0" smtClean="0"/>
              <a:t>．性能价格比</a:t>
            </a:r>
          </a:p>
        </p:txBody>
      </p:sp>
    </p:spTree>
    <p:extLst>
      <p:ext uri="{BB962C8B-B14F-4D97-AF65-F5344CB8AC3E}">
        <p14:creationId xmlns:p14="http://schemas.microsoft.com/office/powerpoint/2010/main" val="1428546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nodeType="clickEffect">
                                  <p:stCondLst>
                                    <p:cond delay="0"/>
                                  </p:stCondLst>
                                  <p:iterate type="lt">
                                    <p:tmPct val="0"/>
                                  </p:iterate>
                                  <p:childTnLst>
                                    <p:animClr clrSpc="rgb" dir="cw">
                                      <p:cBhvr override="childStyle">
                                        <p:cTn id="11" dur="500" fill="hold"/>
                                        <p:tgtEl>
                                          <p:spTgt spid="4">
                                            <p:txEl>
                                              <p:pRg st="0" end="0"/>
                                            </p:txEl>
                                          </p:spTgt>
                                        </p:tgtEl>
                                        <p:attrNameLst>
                                          <p:attrName>style.color</p:attrName>
                                        </p:attrNameLst>
                                      </p:cBhvr>
                                      <p:to>
                                        <a:srgbClr val="FF0000"/>
                                      </p:to>
                                    </p:animClr>
                                    <p:animClr clrSpc="rgb" dir="cw">
                                      <p:cBhvr>
                                        <p:cTn id="12" dur="500" fill="hold"/>
                                        <p:tgtEl>
                                          <p:spTgt spid="4">
                                            <p:txEl>
                                              <p:pRg st="0" end="0"/>
                                            </p:txEl>
                                          </p:spTgt>
                                        </p:tgtEl>
                                        <p:attrNameLst>
                                          <p:attrName>fillcolor</p:attrName>
                                        </p:attrNameLst>
                                      </p:cBhvr>
                                      <p:to>
                                        <a:srgbClr val="FF0000"/>
                                      </p:to>
                                    </p:animClr>
                                    <p:set>
                                      <p:cBhvr>
                                        <p:cTn id="13" dur="500" fill="hold"/>
                                        <p:tgtEl>
                                          <p:spTgt spid="4">
                                            <p:txEl>
                                              <p:pRg st="0" end="0"/>
                                            </p:txEl>
                                          </p:spTgt>
                                        </p:tgtEl>
                                        <p:attrNameLst>
                                          <p:attrName>fill.type</p:attrName>
                                        </p:attrNameLst>
                                      </p:cBhvr>
                                      <p:to>
                                        <p:strVal val="solid"/>
                                      </p:to>
                                    </p:set>
                                    <p:set>
                                      <p:cBhvr>
                                        <p:cTn id="14" dur="500" fill="hold"/>
                                        <p:tgtEl>
                                          <p:spTgt spid="4">
                                            <p:txEl>
                                              <p:pRg st="0" end="0"/>
                                            </p:txEl>
                                          </p:spTgt>
                                        </p:tgtEl>
                                        <p:attrNameLst>
                                          <p:attrName>fill.on</p:attrName>
                                        </p:attrNameLst>
                                      </p:cBhvr>
                                      <p:to>
                                        <p:strVal val="true"/>
                                      </p:to>
                                    </p:set>
                                  </p:childTnLst>
                                </p:cTn>
                              </p:par>
                            </p:childTnLst>
                          </p:cTn>
                        </p:par>
                        <p:par>
                          <p:cTn id="15" fill="hold">
                            <p:stCondLst>
                              <p:cond delay="500"/>
                            </p:stCondLst>
                            <p:childTnLst>
                              <p:par>
                                <p:cTn id="16" presetID="34" presetClass="emph" presetSubtype="0" fill="hold" nodeType="afterEffect">
                                  <p:stCondLst>
                                    <p:cond delay="0"/>
                                  </p:stCondLst>
                                  <p:iterate type="lt">
                                    <p:tmPct val="10000"/>
                                  </p:iterate>
                                  <p:childTnLst>
                                    <p:animMotion origin="layout" path="M 0.0 0.0 L 0.0 -0.07213" pathEditMode="relative" ptsTypes="">
                                      <p:cBhvr>
                                        <p:cTn id="17" dur="500" accel="50000" decel="50000" autoRev="1" fill="hold">
                                          <p:stCondLst>
                                            <p:cond delay="0"/>
                                          </p:stCondLst>
                                        </p:cTn>
                                        <p:tgtEl>
                                          <p:spTgt spid="4">
                                            <p:txEl>
                                              <p:pRg st="0" end="0"/>
                                            </p:txEl>
                                          </p:spTgt>
                                        </p:tgtEl>
                                        <p:attrNameLst>
                                          <p:attrName>ppt_x</p:attrName>
                                          <p:attrName>ppt_y</p:attrName>
                                        </p:attrNameLst>
                                      </p:cBhvr>
                                    </p:animMotion>
                                    <p:animRot by="1500000">
                                      <p:cBhvr>
                                        <p:cTn id="18" dur="250" fill="hold">
                                          <p:stCondLst>
                                            <p:cond delay="0"/>
                                          </p:stCondLst>
                                        </p:cTn>
                                        <p:tgtEl>
                                          <p:spTgt spid="4">
                                            <p:txEl>
                                              <p:pRg st="0" end="0"/>
                                            </p:txEl>
                                          </p:spTgt>
                                        </p:tgtEl>
                                        <p:attrNameLst>
                                          <p:attrName>r</p:attrName>
                                        </p:attrNameLst>
                                      </p:cBhvr>
                                    </p:animRot>
                                    <p:animRot by="-1500000">
                                      <p:cBhvr>
                                        <p:cTn id="19" dur="250" fill="hold">
                                          <p:stCondLst>
                                            <p:cond delay="250"/>
                                          </p:stCondLst>
                                        </p:cTn>
                                        <p:tgtEl>
                                          <p:spTgt spid="4">
                                            <p:txEl>
                                              <p:pRg st="0" end="0"/>
                                            </p:txEl>
                                          </p:spTgt>
                                        </p:tgtEl>
                                        <p:attrNameLst>
                                          <p:attrName>r</p:attrName>
                                        </p:attrNameLst>
                                      </p:cBhvr>
                                    </p:animRot>
                                    <p:animRot by="-1500000">
                                      <p:cBhvr>
                                        <p:cTn id="20" dur="250" fill="hold">
                                          <p:stCondLst>
                                            <p:cond delay="500"/>
                                          </p:stCondLst>
                                        </p:cTn>
                                        <p:tgtEl>
                                          <p:spTgt spid="4">
                                            <p:txEl>
                                              <p:pRg st="0" end="0"/>
                                            </p:txEl>
                                          </p:spTgt>
                                        </p:tgtEl>
                                        <p:attrNameLst>
                                          <p:attrName>r</p:attrName>
                                        </p:attrNameLst>
                                      </p:cBhvr>
                                    </p:animRot>
                                    <p:animRot by="1500000">
                                      <p:cBhvr>
                                        <p:cTn id="21" dur="250" fill="hold">
                                          <p:stCondLst>
                                            <p:cond delay="750"/>
                                          </p:stCondLst>
                                        </p:cTn>
                                        <p:tgtEl>
                                          <p:spTgt spid="4">
                                            <p:txEl>
                                              <p:pRg st="0" end="0"/>
                                            </p:txEl>
                                          </p:spTgt>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19" presetClass="emph" presetSubtype="0" fill="hold" nodeType="clickEffect">
                                  <p:stCondLst>
                                    <p:cond delay="0"/>
                                  </p:stCondLst>
                                  <p:iterate type="lt">
                                    <p:tmPct val="0"/>
                                  </p:iterate>
                                  <p:childTnLst>
                                    <p:animClr clrSpc="rgb" dir="cw">
                                      <p:cBhvr override="childStyle">
                                        <p:cTn id="25" dur="500" fill="hold"/>
                                        <p:tgtEl>
                                          <p:spTgt spid="4">
                                            <p:txEl>
                                              <p:pRg st="1" end="1"/>
                                            </p:txEl>
                                          </p:spTgt>
                                        </p:tgtEl>
                                        <p:attrNameLst>
                                          <p:attrName>style.color</p:attrName>
                                        </p:attrNameLst>
                                      </p:cBhvr>
                                      <p:to>
                                        <a:srgbClr val="FF0000"/>
                                      </p:to>
                                    </p:animClr>
                                    <p:animClr clrSpc="rgb" dir="cw">
                                      <p:cBhvr>
                                        <p:cTn id="26" dur="500" fill="hold"/>
                                        <p:tgtEl>
                                          <p:spTgt spid="4">
                                            <p:txEl>
                                              <p:pRg st="1" end="1"/>
                                            </p:txEl>
                                          </p:spTgt>
                                        </p:tgtEl>
                                        <p:attrNameLst>
                                          <p:attrName>fillcolor</p:attrName>
                                        </p:attrNameLst>
                                      </p:cBhvr>
                                      <p:to>
                                        <a:srgbClr val="FF0000"/>
                                      </p:to>
                                    </p:animClr>
                                    <p:set>
                                      <p:cBhvr>
                                        <p:cTn id="27" dur="500" fill="hold"/>
                                        <p:tgtEl>
                                          <p:spTgt spid="4">
                                            <p:txEl>
                                              <p:pRg st="1" end="1"/>
                                            </p:txEl>
                                          </p:spTgt>
                                        </p:tgtEl>
                                        <p:attrNameLst>
                                          <p:attrName>fill.type</p:attrName>
                                        </p:attrNameLst>
                                      </p:cBhvr>
                                      <p:to>
                                        <p:strVal val="solid"/>
                                      </p:to>
                                    </p:set>
                                    <p:set>
                                      <p:cBhvr>
                                        <p:cTn id="28" dur="500" fill="hold"/>
                                        <p:tgtEl>
                                          <p:spTgt spid="4">
                                            <p:txEl>
                                              <p:pRg st="1" end="1"/>
                                            </p:txEl>
                                          </p:spTgt>
                                        </p:tgtEl>
                                        <p:attrNameLst>
                                          <p:attrName>fill.on</p:attrName>
                                        </p:attrNameLst>
                                      </p:cBhvr>
                                      <p:to>
                                        <p:strVal val="true"/>
                                      </p:to>
                                    </p:set>
                                  </p:childTnLst>
                                </p:cTn>
                              </p:par>
                            </p:childTnLst>
                          </p:cTn>
                        </p:par>
                        <p:par>
                          <p:cTn id="29" fill="hold">
                            <p:stCondLst>
                              <p:cond delay="500"/>
                            </p:stCondLst>
                            <p:childTnLst>
                              <p:par>
                                <p:cTn id="30" presetID="34" presetClass="emph" presetSubtype="0" fill="hold" nodeType="afterEffect">
                                  <p:stCondLst>
                                    <p:cond delay="0"/>
                                  </p:stCondLst>
                                  <p:iterate type="lt">
                                    <p:tmPct val="10000"/>
                                  </p:iterate>
                                  <p:childTnLst>
                                    <p:animMotion origin="layout" path="M 0.0 0.0 L 0.0 -0.07213" pathEditMode="relative" ptsTypes="">
                                      <p:cBhvr>
                                        <p:cTn id="31" dur="500" accel="50000" decel="50000" autoRev="1" fill="hold">
                                          <p:stCondLst>
                                            <p:cond delay="0"/>
                                          </p:stCondLst>
                                        </p:cTn>
                                        <p:tgtEl>
                                          <p:spTgt spid="4">
                                            <p:txEl>
                                              <p:pRg st="1" end="1"/>
                                            </p:txEl>
                                          </p:spTgt>
                                        </p:tgtEl>
                                        <p:attrNameLst>
                                          <p:attrName>ppt_x</p:attrName>
                                          <p:attrName>ppt_y</p:attrName>
                                        </p:attrNameLst>
                                      </p:cBhvr>
                                    </p:animMotion>
                                    <p:animRot by="1500000">
                                      <p:cBhvr>
                                        <p:cTn id="32" dur="250" fill="hold">
                                          <p:stCondLst>
                                            <p:cond delay="0"/>
                                          </p:stCondLst>
                                        </p:cTn>
                                        <p:tgtEl>
                                          <p:spTgt spid="4">
                                            <p:txEl>
                                              <p:pRg st="1" end="1"/>
                                            </p:txEl>
                                          </p:spTgt>
                                        </p:tgtEl>
                                        <p:attrNameLst>
                                          <p:attrName>r</p:attrName>
                                        </p:attrNameLst>
                                      </p:cBhvr>
                                    </p:animRot>
                                    <p:animRot by="-1500000">
                                      <p:cBhvr>
                                        <p:cTn id="33" dur="250" fill="hold">
                                          <p:stCondLst>
                                            <p:cond delay="250"/>
                                          </p:stCondLst>
                                        </p:cTn>
                                        <p:tgtEl>
                                          <p:spTgt spid="4">
                                            <p:txEl>
                                              <p:pRg st="1" end="1"/>
                                            </p:txEl>
                                          </p:spTgt>
                                        </p:tgtEl>
                                        <p:attrNameLst>
                                          <p:attrName>r</p:attrName>
                                        </p:attrNameLst>
                                      </p:cBhvr>
                                    </p:animRot>
                                    <p:animRot by="-1500000">
                                      <p:cBhvr>
                                        <p:cTn id="34" dur="250" fill="hold">
                                          <p:stCondLst>
                                            <p:cond delay="500"/>
                                          </p:stCondLst>
                                        </p:cTn>
                                        <p:tgtEl>
                                          <p:spTgt spid="4">
                                            <p:txEl>
                                              <p:pRg st="1" end="1"/>
                                            </p:txEl>
                                          </p:spTgt>
                                        </p:tgtEl>
                                        <p:attrNameLst>
                                          <p:attrName>r</p:attrName>
                                        </p:attrNameLst>
                                      </p:cBhvr>
                                    </p:animRot>
                                    <p:animRot by="1500000">
                                      <p:cBhvr>
                                        <p:cTn id="35" dur="250" fill="hold">
                                          <p:stCondLst>
                                            <p:cond delay="750"/>
                                          </p:stCondLst>
                                        </p:cTn>
                                        <p:tgtEl>
                                          <p:spTgt spid="4">
                                            <p:txEl>
                                              <p:pRg st="1" end="1"/>
                                            </p:txEl>
                                          </p:spTgt>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9" presetClass="emph" presetSubtype="0" fill="hold" nodeType="clickEffect">
                                  <p:stCondLst>
                                    <p:cond delay="0"/>
                                  </p:stCondLst>
                                  <p:iterate type="lt">
                                    <p:tmPct val="0"/>
                                  </p:iterate>
                                  <p:childTnLst>
                                    <p:animClr clrSpc="rgb" dir="cw">
                                      <p:cBhvr override="childStyle">
                                        <p:cTn id="39" dur="500" fill="hold"/>
                                        <p:tgtEl>
                                          <p:spTgt spid="4">
                                            <p:txEl>
                                              <p:pRg st="2" end="2"/>
                                            </p:txEl>
                                          </p:spTgt>
                                        </p:tgtEl>
                                        <p:attrNameLst>
                                          <p:attrName>style.color</p:attrName>
                                        </p:attrNameLst>
                                      </p:cBhvr>
                                      <p:to>
                                        <a:srgbClr val="FF0000"/>
                                      </p:to>
                                    </p:animClr>
                                    <p:animClr clrSpc="rgb" dir="cw">
                                      <p:cBhvr>
                                        <p:cTn id="40" dur="500" fill="hold"/>
                                        <p:tgtEl>
                                          <p:spTgt spid="4">
                                            <p:txEl>
                                              <p:pRg st="2" end="2"/>
                                            </p:txEl>
                                          </p:spTgt>
                                        </p:tgtEl>
                                        <p:attrNameLst>
                                          <p:attrName>fillcolor</p:attrName>
                                        </p:attrNameLst>
                                      </p:cBhvr>
                                      <p:to>
                                        <a:srgbClr val="FF0000"/>
                                      </p:to>
                                    </p:animClr>
                                    <p:set>
                                      <p:cBhvr>
                                        <p:cTn id="41" dur="500" fill="hold"/>
                                        <p:tgtEl>
                                          <p:spTgt spid="4">
                                            <p:txEl>
                                              <p:pRg st="2" end="2"/>
                                            </p:txEl>
                                          </p:spTgt>
                                        </p:tgtEl>
                                        <p:attrNameLst>
                                          <p:attrName>fill.type</p:attrName>
                                        </p:attrNameLst>
                                      </p:cBhvr>
                                      <p:to>
                                        <p:strVal val="solid"/>
                                      </p:to>
                                    </p:set>
                                    <p:set>
                                      <p:cBhvr>
                                        <p:cTn id="42" dur="500" fill="hold"/>
                                        <p:tgtEl>
                                          <p:spTgt spid="4">
                                            <p:txEl>
                                              <p:pRg st="2" end="2"/>
                                            </p:txEl>
                                          </p:spTgt>
                                        </p:tgtEl>
                                        <p:attrNameLst>
                                          <p:attrName>fill.on</p:attrName>
                                        </p:attrNameLst>
                                      </p:cBhvr>
                                      <p:to>
                                        <p:strVal val="true"/>
                                      </p:to>
                                    </p:set>
                                  </p:childTnLst>
                                </p:cTn>
                              </p:par>
                            </p:childTnLst>
                          </p:cTn>
                        </p:par>
                        <p:par>
                          <p:cTn id="43" fill="hold">
                            <p:stCondLst>
                              <p:cond delay="500"/>
                            </p:stCondLst>
                            <p:childTnLst>
                              <p:par>
                                <p:cTn id="44" presetID="34" presetClass="emph" presetSubtype="0" fill="hold" nodeType="afterEffect">
                                  <p:stCondLst>
                                    <p:cond delay="0"/>
                                  </p:stCondLst>
                                  <p:iterate type="lt">
                                    <p:tmPct val="10000"/>
                                  </p:iterate>
                                  <p:childTnLst>
                                    <p:animMotion origin="layout" path="M 0.0 0.0 L 0.0 -0.07213" pathEditMode="relative" ptsTypes="">
                                      <p:cBhvr>
                                        <p:cTn id="45" dur="500" accel="50000" decel="50000" autoRev="1" fill="hold">
                                          <p:stCondLst>
                                            <p:cond delay="0"/>
                                          </p:stCondLst>
                                        </p:cTn>
                                        <p:tgtEl>
                                          <p:spTgt spid="4">
                                            <p:txEl>
                                              <p:pRg st="2" end="2"/>
                                            </p:txEl>
                                          </p:spTgt>
                                        </p:tgtEl>
                                        <p:attrNameLst>
                                          <p:attrName>ppt_x</p:attrName>
                                          <p:attrName>ppt_y</p:attrName>
                                        </p:attrNameLst>
                                      </p:cBhvr>
                                    </p:animMotion>
                                    <p:animRot by="1500000">
                                      <p:cBhvr>
                                        <p:cTn id="46" dur="250" fill="hold">
                                          <p:stCondLst>
                                            <p:cond delay="0"/>
                                          </p:stCondLst>
                                        </p:cTn>
                                        <p:tgtEl>
                                          <p:spTgt spid="4">
                                            <p:txEl>
                                              <p:pRg st="2" end="2"/>
                                            </p:txEl>
                                          </p:spTgt>
                                        </p:tgtEl>
                                        <p:attrNameLst>
                                          <p:attrName>r</p:attrName>
                                        </p:attrNameLst>
                                      </p:cBhvr>
                                    </p:animRot>
                                    <p:animRot by="-1500000">
                                      <p:cBhvr>
                                        <p:cTn id="47" dur="250" fill="hold">
                                          <p:stCondLst>
                                            <p:cond delay="250"/>
                                          </p:stCondLst>
                                        </p:cTn>
                                        <p:tgtEl>
                                          <p:spTgt spid="4">
                                            <p:txEl>
                                              <p:pRg st="2" end="2"/>
                                            </p:txEl>
                                          </p:spTgt>
                                        </p:tgtEl>
                                        <p:attrNameLst>
                                          <p:attrName>r</p:attrName>
                                        </p:attrNameLst>
                                      </p:cBhvr>
                                    </p:animRot>
                                    <p:animRot by="-1500000">
                                      <p:cBhvr>
                                        <p:cTn id="48" dur="250" fill="hold">
                                          <p:stCondLst>
                                            <p:cond delay="500"/>
                                          </p:stCondLst>
                                        </p:cTn>
                                        <p:tgtEl>
                                          <p:spTgt spid="4">
                                            <p:txEl>
                                              <p:pRg st="2" end="2"/>
                                            </p:txEl>
                                          </p:spTgt>
                                        </p:tgtEl>
                                        <p:attrNameLst>
                                          <p:attrName>r</p:attrName>
                                        </p:attrNameLst>
                                      </p:cBhvr>
                                    </p:animRot>
                                    <p:animRot by="1500000">
                                      <p:cBhvr>
                                        <p:cTn id="49" dur="250" fill="hold">
                                          <p:stCondLst>
                                            <p:cond delay="750"/>
                                          </p:stCondLst>
                                        </p:cTn>
                                        <p:tgtEl>
                                          <p:spTgt spid="4">
                                            <p:txEl>
                                              <p:pRg st="2" end="2"/>
                                            </p:txEl>
                                          </p:spTgt>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9" presetClass="emph" presetSubtype="0" fill="hold" nodeType="clickEffect">
                                  <p:stCondLst>
                                    <p:cond delay="0"/>
                                  </p:stCondLst>
                                  <p:iterate type="lt">
                                    <p:tmPct val="0"/>
                                  </p:iterate>
                                  <p:childTnLst>
                                    <p:animClr clrSpc="rgb" dir="cw">
                                      <p:cBhvr override="childStyle">
                                        <p:cTn id="53" dur="500" fill="hold"/>
                                        <p:tgtEl>
                                          <p:spTgt spid="4">
                                            <p:txEl>
                                              <p:pRg st="3" end="3"/>
                                            </p:txEl>
                                          </p:spTgt>
                                        </p:tgtEl>
                                        <p:attrNameLst>
                                          <p:attrName>style.color</p:attrName>
                                        </p:attrNameLst>
                                      </p:cBhvr>
                                      <p:to>
                                        <a:srgbClr val="FF0000"/>
                                      </p:to>
                                    </p:animClr>
                                    <p:animClr clrSpc="rgb" dir="cw">
                                      <p:cBhvr>
                                        <p:cTn id="54" dur="500" fill="hold"/>
                                        <p:tgtEl>
                                          <p:spTgt spid="4">
                                            <p:txEl>
                                              <p:pRg st="3" end="3"/>
                                            </p:txEl>
                                          </p:spTgt>
                                        </p:tgtEl>
                                        <p:attrNameLst>
                                          <p:attrName>fillcolor</p:attrName>
                                        </p:attrNameLst>
                                      </p:cBhvr>
                                      <p:to>
                                        <a:srgbClr val="FF0000"/>
                                      </p:to>
                                    </p:animClr>
                                    <p:set>
                                      <p:cBhvr>
                                        <p:cTn id="55" dur="500" fill="hold"/>
                                        <p:tgtEl>
                                          <p:spTgt spid="4">
                                            <p:txEl>
                                              <p:pRg st="3" end="3"/>
                                            </p:txEl>
                                          </p:spTgt>
                                        </p:tgtEl>
                                        <p:attrNameLst>
                                          <p:attrName>fill.type</p:attrName>
                                        </p:attrNameLst>
                                      </p:cBhvr>
                                      <p:to>
                                        <p:strVal val="solid"/>
                                      </p:to>
                                    </p:set>
                                    <p:set>
                                      <p:cBhvr>
                                        <p:cTn id="56" dur="500" fill="hold"/>
                                        <p:tgtEl>
                                          <p:spTgt spid="4">
                                            <p:txEl>
                                              <p:pRg st="3" end="3"/>
                                            </p:txEl>
                                          </p:spTgt>
                                        </p:tgtEl>
                                        <p:attrNameLst>
                                          <p:attrName>fill.on</p:attrName>
                                        </p:attrNameLst>
                                      </p:cBhvr>
                                      <p:to>
                                        <p:strVal val="true"/>
                                      </p:to>
                                    </p:set>
                                  </p:childTnLst>
                                </p:cTn>
                              </p:par>
                            </p:childTnLst>
                          </p:cTn>
                        </p:par>
                        <p:par>
                          <p:cTn id="57" fill="hold">
                            <p:stCondLst>
                              <p:cond delay="500"/>
                            </p:stCondLst>
                            <p:childTnLst>
                              <p:par>
                                <p:cTn id="58" presetID="34" presetClass="emph" presetSubtype="0" fill="hold" nodeType="afterEffect">
                                  <p:stCondLst>
                                    <p:cond delay="0"/>
                                  </p:stCondLst>
                                  <p:iterate type="lt">
                                    <p:tmPct val="10000"/>
                                  </p:iterate>
                                  <p:childTnLst>
                                    <p:animMotion origin="layout" path="M 0.0 0.0 L 0.0 -0.07213" pathEditMode="relative" ptsTypes="">
                                      <p:cBhvr>
                                        <p:cTn id="59" dur="500" accel="50000" decel="50000" autoRev="1" fill="hold">
                                          <p:stCondLst>
                                            <p:cond delay="0"/>
                                          </p:stCondLst>
                                        </p:cTn>
                                        <p:tgtEl>
                                          <p:spTgt spid="4">
                                            <p:txEl>
                                              <p:pRg st="3" end="3"/>
                                            </p:txEl>
                                          </p:spTgt>
                                        </p:tgtEl>
                                        <p:attrNameLst>
                                          <p:attrName>ppt_x</p:attrName>
                                          <p:attrName>ppt_y</p:attrName>
                                        </p:attrNameLst>
                                      </p:cBhvr>
                                    </p:animMotion>
                                    <p:animRot by="1500000">
                                      <p:cBhvr>
                                        <p:cTn id="60" dur="250" fill="hold">
                                          <p:stCondLst>
                                            <p:cond delay="0"/>
                                          </p:stCondLst>
                                        </p:cTn>
                                        <p:tgtEl>
                                          <p:spTgt spid="4">
                                            <p:txEl>
                                              <p:pRg st="3" end="3"/>
                                            </p:txEl>
                                          </p:spTgt>
                                        </p:tgtEl>
                                        <p:attrNameLst>
                                          <p:attrName>r</p:attrName>
                                        </p:attrNameLst>
                                      </p:cBhvr>
                                    </p:animRot>
                                    <p:animRot by="-1500000">
                                      <p:cBhvr>
                                        <p:cTn id="61" dur="250" fill="hold">
                                          <p:stCondLst>
                                            <p:cond delay="250"/>
                                          </p:stCondLst>
                                        </p:cTn>
                                        <p:tgtEl>
                                          <p:spTgt spid="4">
                                            <p:txEl>
                                              <p:pRg st="3" end="3"/>
                                            </p:txEl>
                                          </p:spTgt>
                                        </p:tgtEl>
                                        <p:attrNameLst>
                                          <p:attrName>r</p:attrName>
                                        </p:attrNameLst>
                                      </p:cBhvr>
                                    </p:animRot>
                                    <p:animRot by="-1500000">
                                      <p:cBhvr>
                                        <p:cTn id="62" dur="250" fill="hold">
                                          <p:stCondLst>
                                            <p:cond delay="500"/>
                                          </p:stCondLst>
                                        </p:cTn>
                                        <p:tgtEl>
                                          <p:spTgt spid="4">
                                            <p:txEl>
                                              <p:pRg st="3" end="3"/>
                                            </p:txEl>
                                          </p:spTgt>
                                        </p:tgtEl>
                                        <p:attrNameLst>
                                          <p:attrName>r</p:attrName>
                                        </p:attrNameLst>
                                      </p:cBhvr>
                                    </p:animRot>
                                    <p:animRot by="1500000">
                                      <p:cBhvr>
                                        <p:cTn id="63" dur="250" fill="hold">
                                          <p:stCondLst>
                                            <p:cond delay="750"/>
                                          </p:stCondLst>
                                        </p:cTn>
                                        <p:tgtEl>
                                          <p:spTgt spid="4">
                                            <p:txEl>
                                              <p:pRg st="3" end="3"/>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19" presetClass="emph" presetSubtype="0" fill="hold" nodeType="clickEffect">
                                  <p:stCondLst>
                                    <p:cond delay="0"/>
                                  </p:stCondLst>
                                  <p:iterate type="lt">
                                    <p:tmPct val="0"/>
                                  </p:iterate>
                                  <p:childTnLst>
                                    <p:animClr clrSpc="rgb" dir="cw">
                                      <p:cBhvr override="childStyle">
                                        <p:cTn id="67" dur="500" fill="hold"/>
                                        <p:tgtEl>
                                          <p:spTgt spid="4">
                                            <p:txEl>
                                              <p:pRg st="4" end="4"/>
                                            </p:txEl>
                                          </p:spTgt>
                                        </p:tgtEl>
                                        <p:attrNameLst>
                                          <p:attrName>style.color</p:attrName>
                                        </p:attrNameLst>
                                      </p:cBhvr>
                                      <p:to>
                                        <a:srgbClr val="FF0000"/>
                                      </p:to>
                                    </p:animClr>
                                    <p:animClr clrSpc="rgb" dir="cw">
                                      <p:cBhvr>
                                        <p:cTn id="68" dur="500" fill="hold"/>
                                        <p:tgtEl>
                                          <p:spTgt spid="4">
                                            <p:txEl>
                                              <p:pRg st="4" end="4"/>
                                            </p:txEl>
                                          </p:spTgt>
                                        </p:tgtEl>
                                        <p:attrNameLst>
                                          <p:attrName>fillcolor</p:attrName>
                                        </p:attrNameLst>
                                      </p:cBhvr>
                                      <p:to>
                                        <a:srgbClr val="FF0000"/>
                                      </p:to>
                                    </p:animClr>
                                    <p:set>
                                      <p:cBhvr>
                                        <p:cTn id="69" dur="500" fill="hold"/>
                                        <p:tgtEl>
                                          <p:spTgt spid="4">
                                            <p:txEl>
                                              <p:pRg st="4" end="4"/>
                                            </p:txEl>
                                          </p:spTgt>
                                        </p:tgtEl>
                                        <p:attrNameLst>
                                          <p:attrName>fill.type</p:attrName>
                                        </p:attrNameLst>
                                      </p:cBhvr>
                                      <p:to>
                                        <p:strVal val="solid"/>
                                      </p:to>
                                    </p:set>
                                    <p:set>
                                      <p:cBhvr>
                                        <p:cTn id="70" dur="500" fill="hold"/>
                                        <p:tgtEl>
                                          <p:spTgt spid="4">
                                            <p:txEl>
                                              <p:pRg st="4" end="4"/>
                                            </p:txEl>
                                          </p:spTgt>
                                        </p:tgtEl>
                                        <p:attrNameLst>
                                          <p:attrName>fill.on</p:attrName>
                                        </p:attrNameLst>
                                      </p:cBhvr>
                                      <p:to>
                                        <p:strVal val="true"/>
                                      </p:to>
                                    </p:set>
                                  </p:childTnLst>
                                </p:cTn>
                              </p:par>
                            </p:childTnLst>
                          </p:cTn>
                        </p:par>
                        <p:par>
                          <p:cTn id="71" fill="hold">
                            <p:stCondLst>
                              <p:cond delay="500"/>
                            </p:stCondLst>
                            <p:childTnLst>
                              <p:par>
                                <p:cTn id="72" presetID="34" presetClass="emph" presetSubtype="0" fill="hold" nodeType="afterEffect">
                                  <p:stCondLst>
                                    <p:cond delay="0"/>
                                  </p:stCondLst>
                                  <p:iterate type="lt">
                                    <p:tmPct val="10000"/>
                                  </p:iterate>
                                  <p:childTnLst>
                                    <p:animMotion origin="layout" path="M 0.0 0.0 L 0.0 -0.07213" pathEditMode="relative" ptsTypes="">
                                      <p:cBhvr>
                                        <p:cTn id="73" dur="500" accel="50000" decel="50000" autoRev="1" fill="hold">
                                          <p:stCondLst>
                                            <p:cond delay="0"/>
                                          </p:stCondLst>
                                        </p:cTn>
                                        <p:tgtEl>
                                          <p:spTgt spid="4">
                                            <p:txEl>
                                              <p:pRg st="4" end="4"/>
                                            </p:txEl>
                                          </p:spTgt>
                                        </p:tgtEl>
                                        <p:attrNameLst>
                                          <p:attrName>ppt_x</p:attrName>
                                          <p:attrName>ppt_y</p:attrName>
                                        </p:attrNameLst>
                                      </p:cBhvr>
                                    </p:animMotion>
                                    <p:animRot by="1500000">
                                      <p:cBhvr>
                                        <p:cTn id="74" dur="250" fill="hold">
                                          <p:stCondLst>
                                            <p:cond delay="0"/>
                                          </p:stCondLst>
                                        </p:cTn>
                                        <p:tgtEl>
                                          <p:spTgt spid="4">
                                            <p:txEl>
                                              <p:pRg st="4" end="4"/>
                                            </p:txEl>
                                          </p:spTgt>
                                        </p:tgtEl>
                                        <p:attrNameLst>
                                          <p:attrName>r</p:attrName>
                                        </p:attrNameLst>
                                      </p:cBhvr>
                                    </p:animRot>
                                    <p:animRot by="-1500000">
                                      <p:cBhvr>
                                        <p:cTn id="75" dur="250" fill="hold">
                                          <p:stCondLst>
                                            <p:cond delay="250"/>
                                          </p:stCondLst>
                                        </p:cTn>
                                        <p:tgtEl>
                                          <p:spTgt spid="4">
                                            <p:txEl>
                                              <p:pRg st="4" end="4"/>
                                            </p:txEl>
                                          </p:spTgt>
                                        </p:tgtEl>
                                        <p:attrNameLst>
                                          <p:attrName>r</p:attrName>
                                        </p:attrNameLst>
                                      </p:cBhvr>
                                    </p:animRot>
                                    <p:animRot by="-1500000">
                                      <p:cBhvr>
                                        <p:cTn id="76" dur="250" fill="hold">
                                          <p:stCondLst>
                                            <p:cond delay="500"/>
                                          </p:stCondLst>
                                        </p:cTn>
                                        <p:tgtEl>
                                          <p:spTgt spid="4">
                                            <p:txEl>
                                              <p:pRg st="4" end="4"/>
                                            </p:txEl>
                                          </p:spTgt>
                                        </p:tgtEl>
                                        <p:attrNameLst>
                                          <p:attrName>r</p:attrName>
                                        </p:attrNameLst>
                                      </p:cBhvr>
                                    </p:animRot>
                                    <p:animRot by="1500000">
                                      <p:cBhvr>
                                        <p:cTn id="77" dur="250" fill="hold">
                                          <p:stCondLst>
                                            <p:cond delay="750"/>
                                          </p:stCondLst>
                                        </p:cTn>
                                        <p:tgtEl>
                                          <p:spTgt spid="4">
                                            <p:txEl>
                                              <p:pRg st="4" end="4"/>
                                            </p:txEl>
                                          </p:spTgt>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19" presetClass="emph" presetSubtype="0" fill="hold" nodeType="clickEffect">
                                  <p:stCondLst>
                                    <p:cond delay="0"/>
                                  </p:stCondLst>
                                  <p:iterate type="lt">
                                    <p:tmPct val="0"/>
                                  </p:iterate>
                                  <p:childTnLst>
                                    <p:animClr clrSpc="rgb" dir="cw">
                                      <p:cBhvr override="childStyle">
                                        <p:cTn id="81" dur="500" fill="hold"/>
                                        <p:tgtEl>
                                          <p:spTgt spid="4">
                                            <p:txEl>
                                              <p:pRg st="5" end="5"/>
                                            </p:txEl>
                                          </p:spTgt>
                                        </p:tgtEl>
                                        <p:attrNameLst>
                                          <p:attrName>style.color</p:attrName>
                                        </p:attrNameLst>
                                      </p:cBhvr>
                                      <p:to>
                                        <a:srgbClr val="FF0000"/>
                                      </p:to>
                                    </p:animClr>
                                    <p:animClr clrSpc="rgb" dir="cw">
                                      <p:cBhvr>
                                        <p:cTn id="82" dur="500" fill="hold"/>
                                        <p:tgtEl>
                                          <p:spTgt spid="4">
                                            <p:txEl>
                                              <p:pRg st="5" end="5"/>
                                            </p:txEl>
                                          </p:spTgt>
                                        </p:tgtEl>
                                        <p:attrNameLst>
                                          <p:attrName>fillcolor</p:attrName>
                                        </p:attrNameLst>
                                      </p:cBhvr>
                                      <p:to>
                                        <a:srgbClr val="FF0000"/>
                                      </p:to>
                                    </p:animClr>
                                    <p:set>
                                      <p:cBhvr>
                                        <p:cTn id="83" dur="500" fill="hold"/>
                                        <p:tgtEl>
                                          <p:spTgt spid="4">
                                            <p:txEl>
                                              <p:pRg st="5" end="5"/>
                                            </p:txEl>
                                          </p:spTgt>
                                        </p:tgtEl>
                                        <p:attrNameLst>
                                          <p:attrName>fill.type</p:attrName>
                                        </p:attrNameLst>
                                      </p:cBhvr>
                                      <p:to>
                                        <p:strVal val="solid"/>
                                      </p:to>
                                    </p:set>
                                    <p:set>
                                      <p:cBhvr>
                                        <p:cTn id="84" dur="500" fill="hold"/>
                                        <p:tgtEl>
                                          <p:spTgt spid="4">
                                            <p:txEl>
                                              <p:pRg st="5" end="5"/>
                                            </p:txEl>
                                          </p:spTgt>
                                        </p:tgtEl>
                                        <p:attrNameLst>
                                          <p:attrName>fill.on</p:attrName>
                                        </p:attrNameLst>
                                      </p:cBhvr>
                                      <p:to>
                                        <p:strVal val="true"/>
                                      </p:to>
                                    </p:set>
                                  </p:childTnLst>
                                </p:cTn>
                              </p:par>
                            </p:childTnLst>
                          </p:cTn>
                        </p:par>
                        <p:par>
                          <p:cTn id="85" fill="hold">
                            <p:stCondLst>
                              <p:cond delay="500"/>
                            </p:stCondLst>
                            <p:childTnLst>
                              <p:par>
                                <p:cTn id="86" presetID="34" presetClass="emph" presetSubtype="0" fill="hold" nodeType="afterEffect">
                                  <p:stCondLst>
                                    <p:cond delay="0"/>
                                  </p:stCondLst>
                                  <p:iterate type="lt">
                                    <p:tmPct val="10000"/>
                                  </p:iterate>
                                  <p:childTnLst>
                                    <p:animMotion origin="layout" path="M 0.0 0.0 L 0.0 -0.07213" pathEditMode="relative" ptsTypes="">
                                      <p:cBhvr>
                                        <p:cTn id="87" dur="500" accel="50000" decel="50000" autoRev="1" fill="hold">
                                          <p:stCondLst>
                                            <p:cond delay="0"/>
                                          </p:stCondLst>
                                        </p:cTn>
                                        <p:tgtEl>
                                          <p:spTgt spid="4">
                                            <p:txEl>
                                              <p:pRg st="5" end="5"/>
                                            </p:txEl>
                                          </p:spTgt>
                                        </p:tgtEl>
                                        <p:attrNameLst>
                                          <p:attrName>ppt_x</p:attrName>
                                          <p:attrName>ppt_y</p:attrName>
                                        </p:attrNameLst>
                                      </p:cBhvr>
                                    </p:animMotion>
                                    <p:animRot by="1500000">
                                      <p:cBhvr>
                                        <p:cTn id="88" dur="250" fill="hold">
                                          <p:stCondLst>
                                            <p:cond delay="0"/>
                                          </p:stCondLst>
                                        </p:cTn>
                                        <p:tgtEl>
                                          <p:spTgt spid="4">
                                            <p:txEl>
                                              <p:pRg st="5" end="5"/>
                                            </p:txEl>
                                          </p:spTgt>
                                        </p:tgtEl>
                                        <p:attrNameLst>
                                          <p:attrName>r</p:attrName>
                                        </p:attrNameLst>
                                      </p:cBhvr>
                                    </p:animRot>
                                    <p:animRot by="-1500000">
                                      <p:cBhvr>
                                        <p:cTn id="89" dur="250" fill="hold">
                                          <p:stCondLst>
                                            <p:cond delay="250"/>
                                          </p:stCondLst>
                                        </p:cTn>
                                        <p:tgtEl>
                                          <p:spTgt spid="4">
                                            <p:txEl>
                                              <p:pRg st="5" end="5"/>
                                            </p:txEl>
                                          </p:spTgt>
                                        </p:tgtEl>
                                        <p:attrNameLst>
                                          <p:attrName>r</p:attrName>
                                        </p:attrNameLst>
                                      </p:cBhvr>
                                    </p:animRot>
                                    <p:animRot by="-1500000">
                                      <p:cBhvr>
                                        <p:cTn id="90" dur="250" fill="hold">
                                          <p:stCondLst>
                                            <p:cond delay="500"/>
                                          </p:stCondLst>
                                        </p:cTn>
                                        <p:tgtEl>
                                          <p:spTgt spid="4">
                                            <p:txEl>
                                              <p:pRg st="5" end="5"/>
                                            </p:txEl>
                                          </p:spTgt>
                                        </p:tgtEl>
                                        <p:attrNameLst>
                                          <p:attrName>r</p:attrName>
                                        </p:attrNameLst>
                                      </p:cBhvr>
                                    </p:animRot>
                                    <p:animRot by="1500000">
                                      <p:cBhvr>
                                        <p:cTn id="91" dur="250" fill="hold">
                                          <p:stCondLst>
                                            <p:cond delay="750"/>
                                          </p:stCondLst>
                                        </p:cTn>
                                        <p:tgtEl>
                                          <p:spTgt spid="4">
                                            <p:txEl>
                                              <p:pRg st="5" end="5"/>
                                            </p:txEl>
                                          </p:spTgt>
                                        </p:tgtEl>
                                        <p:attrNameLst>
                                          <p:attrName>r</p:attrName>
                                        </p:attrNameLst>
                                      </p:cBhvr>
                                    </p:animRot>
                                  </p:childTnLst>
                                </p:cTn>
                              </p:par>
                            </p:childTnLst>
                          </p:cTn>
                        </p:par>
                      </p:childTnLst>
                    </p:cTn>
                  </p:par>
                  <p:par>
                    <p:cTn id="92" fill="hold">
                      <p:stCondLst>
                        <p:cond delay="indefinite"/>
                      </p:stCondLst>
                      <p:childTnLst>
                        <p:par>
                          <p:cTn id="93" fill="hold">
                            <p:stCondLst>
                              <p:cond delay="0"/>
                            </p:stCondLst>
                            <p:childTnLst>
                              <p:par>
                                <p:cTn id="94" presetID="19" presetClass="emph" presetSubtype="0" fill="hold" nodeType="clickEffect">
                                  <p:stCondLst>
                                    <p:cond delay="0"/>
                                  </p:stCondLst>
                                  <p:iterate type="lt">
                                    <p:tmPct val="0"/>
                                  </p:iterate>
                                  <p:childTnLst>
                                    <p:animClr clrSpc="rgb" dir="cw">
                                      <p:cBhvr override="childStyle">
                                        <p:cTn id="95" dur="500" fill="hold"/>
                                        <p:tgtEl>
                                          <p:spTgt spid="4">
                                            <p:txEl>
                                              <p:pRg st="6" end="6"/>
                                            </p:txEl>
                                          </p:spTgt>
                                        </p:tgtEl>
                                        <p:attrNameLst>
                                          <p:attrName>style.color</p:attrName>
                                        </p:attrNameLst>
                                      </p:cBhvr>
                                      <p:to>
                                        <a:srgbClr val="FF0000"/>
                                      </p:to>
                                    </p:animClr>
                                    <p:animClr clrSpc="rgb" dir="cw">
                                      <p:cBhvr>
                                        <p:cTn id="96" dur="500" fill="hold"/>
                                        <p:tgtEl>
                                          <p:spTgt spid="4">
                                            <p:txEl>
                                              <p:pRg st="6" end="6"/>
                                            </p:txEl>
                                          </p:spTgt>
                                        </p:tgtEl>
                                        <p:attrNameLst>
                                          <p:attrName>fillcolor</p:attrName>
                                        </p:attrNameLst>
                                      </p:cBhvr>
                                      <p:to>
                                        <a:srgbClr val="FF0000"/>
                                      </p:to>
                                    </p:animClr>
                                    <p:set>
                                      <p:cBhvr>
                                        <p:cTn id="97" dur="500" fill="hold"/>
                                        <p:tgtEl>
                                          <p:spTgt spid="4">
                                            <p:txEl>
                                              <p:pRg st="6" end="6"/>
                                            </p:txEl>
                                          </p:spTgt>
                                        </p:tgtEl>
                                        <p:attrNameLst>
                                          <p:attrName>fill.type</p:attrName>
                                        </p:attrNameLst>
                                      </p:cBhvr>
                                      <p:to>
                                        <p:strVal val="solid"/>
                                      </p:to>
                                    </p:set>
                                    <p:set>
                                      <p:cBhvr>
                                        <p:cTn id="98" dur="500" fill="hold"/>
                                        <p:tgtEl>
                                          <p:spTgt spid="4">
                                            <p:txEl>
                                              <p:pRg st="6" end="6"/>
                                            </p:txEl>
                                          </p:spTgt>
                                        </p:tgtEl>
                                        <p:attrNameLst>
                                          <p:attrName>fill.on</p:attrName>
                                        </p:attrNameLst>
                                      </p:cBhvr>
                                      <p:to>
                                        <p:strVal val="true"/>
                                      </p:to>
                                    </p:set>
                                  </p:childTnLst>
                                </p:cTn>
                              </p:par>
                            </p:childTnLst>
                          </p:cTn>
                        </p:par>
                        <p:par>
                          <p:cTn id="99" fill="hold">
                            <p:stCondLst>
                              <p:cond delay="500"/>
                            </p:stCondLst>
                            <p:childTnLst>
                              <p:par>
                                <p:cTn id="100" presetID="34" presetClass="emph" presetSubtype="0" fill="hold" nodeType="afterEffect">
                                  <p:stCondLst>
                                    <p:cond delay="0"/>
                                  </p:stCondLst>
                                  <p:iterate type="lt">
                                    <p:tmPct val="10000"/>
                                  </p:iterate>
                                  <p:childTnLst>
                                    <p:animMotion origin="layout" path="M 0.0 0.0 L 0.0 -0.07213" pathEditMode="relative" ptsTypes="">
                                      <p:cBhvr>
                                        <p:cTn id="101" dur="500" accel="50000" decel="50000" autoRev="1" fill="hold">
                                          <p:stCondLst>
                                            <p:cond delay="0"/>
                                          </p:stCondLst>
                                        </p:cTn>
                                        <p:tgtEl>
                                          <p:spTgt spid="4">
                                            <p:txEl>
                                              <p:pRg st="6" end="6"/>
                                            </p:txEl>
                                          </p:spTgt>
                                        </p:tgtEl>
                                        <p:attrNameLst>
                                          <p:attrName>ppt_x</p:attrName>
                                          <p:attrName>ppt_y</p:attrName>
                                        </p:attrNameLst>
                                      </p:cBhvr>
                                    </p:animMotion>
                                    <p:animRot by="1500000">
                                      <p:cBhvr>
                                        <p:cTn id="102" dur="250" fill="hold">
                                          <p:stCondLst>
                                            <p:cond delay="0"/>
                                          </p:stCondLst>
                                        </p:cTn>
                                        <p:tgtEl>
                                          <p:spTgt spid="4">
                                            <p:txEl>
                                              <p:pRg st="6" end="6"/>
                                            </p:txEl>
                                          </p:spTgt>
                                        </p:tgtEl>
                                        <p:attrNameLst>
                                          <p:attrName>r</p:attrName>
                                        </p:attrNameLst>
                                      </p:cBhvr>
                                    </p:animRot>
                                    <p:animRot by="-1500000">
                                      <p:cBhvr>
                                        <p:cTn id="103" dur="250" fill="hold">
                                          <p:stCondLst>
                                            <p:cond delay="250"/>
                                          </p:stCondLst>
                                        </p:cTn>
                                        <p:tgtEl>
                                          <p:spTgt spid="4">
                                            <p:txEl>
                                              <p:pRg st="6" end="6"/>
                                            </p:txEl>
                                          </p:spTgt>
                                        </p:tgtEl>
                                        <p:attrNameLst>
                                          <p:attrName>r</p:attrName>
                                        </p:attrNameLst>
                                      </p:cBhvr>
                                    </p:animRot>
                                    <p:animRot by="-1500000">
                                      <p:cBhvr>
                                        <p:cTn id="104" dur="250" fill="hold">
                                          <p:stCondLst>
                                            <p:cond delay="500"/>
                                          </p:stCondLst>
                                        </p:cTn>
                                        <p:tgtEl>
                                          <p:spTgt spid="4">
                                            <p:txEl>
                                              <p:pRg st="6" end="6"/>
                                            </p:txEl>
                                          </p:spTgt>
                                        </p:tgtEl>
                                        <p:attrNameLst>
                                          <p:attrName>r</p:attrName>
                                        </p:attrNameLst>
                                      </p:cBhvr>
                                    </p:animRot>
                                    <p:animRot by="1500000">
                                      <p:cBhvr>
                                        <p:cTn id="105" dur="250" fill="hold">
                                          <p:stCondLst>
                                            <p:cond delay="750"/>
                                          </p:stCondLst>
                                        </p:cTn>
                                        <p:tgtEl>
                                          <p:spTgt spid="4">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  </a:t>
            </a:r>
            <a:r>
              <a:rPr lang="zh-CN" altLang="zh-CN" dirty="0"/>
              <a:t>微型计算机的应用</a:t>
            </a:r>
            <a:endParaRPr lang="zh-CN" altLang="en-US" dirty="0"/>
          </a:p>
        </p:txBody>
      </p:sp>
      <p:sp>
        <p:nvSpPr>
          <p:cNvPr id="3" name="Text Box 17"/>
          <p:cNvSpPr txBox="1">
            <a:spLocks noChangeArrowheads="1"/>
          </p:cNvSpPr>
          <p:nvPr/>
        </p:nvSpPr>
        <p:spPr bwMode="auto">
          <a:xfrm>
            <a:off x="533502" y="1484784"/>
            <a:ext cx="8070946" cy="4733943"/>
          </a:xfrm>
          <a:prstGeom prst="rect">
            <a:avLst/>
          </a:prstGeom>
          <a:solidFill>
            <a:srgbClr val="CCFFCC">
              <a:alpha val="50195"/>
            </a:srgbClr>
          </a:solidFill>
          <a:ln w="19050">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indent="432000">
              <a:lnSpc>
                <a:spcPct val="100000"/>
              </a:lnSpc>
            </a:pPr>
            <a:r>
              <a:rPr lang="en-US" altLang="zh-CN" sz="3200" b="0" dirty="0" smtClean="0"/>
              <a:t>1</a:t>
            </a:r>
            <a:r>
              <a:rPr lang="zh-CN" altLang="zh-CN" sz="3200" b="0" dirty="0" smtClean="0"/>
              <a:t>．</a:t>
            </a:r>
            <a:r>
              <a:rPr lang="zh-CN" altLang="zh-CN" sz="3200" b="0" dirty="0"/>
              <a:t>科学计算</a:t>
            </a:r>
          </a:p>
          <a:p>
            <a:pPr indent="432000">
              <a:lnSpc>
                <a:spcPct val="100000"/>
              </a:lnSpc>
            </a:pPr>
            <a:r>
              <a:rPr lang="en-US" altLang="zh-CN" sz="3200" b="0" dirty="0"/>
              <a:t>2</a:t>
            </a:r>
            <a:r>
              <a:rPr lang="zh-CN" altLang="zh-CN" sz="3200" b="0" dirty="0"/>
              <a:t>．数据处理</a:t>
            </a:r>
          </a:p>
          <a:p>
            <a:pPr indent="432000">
              <a:lnSpc>
                <a:spcPct val="100000"/>
              </a:lnSpc>
            </a:pPr>
            <a:r>
              <a:rPr lang="en-US" altLang="zh-CN" sz="3200" b="0" dirty="0"/>
              <a:t>3</a:t>
            </a:r>
            <a:r>
              <a:rPr lang="zh-CN" altLang="zh-CN" sz="3200" b="0" dirty="0"/>
              <a:t>．过程控制</a:t>
            </a:r>
          </a:p>
          <a:p>
            <a:pPr indent="432000">
              <a:lnSpc>
                <a:spcPct val="100000"/>
              </a:lnSpc>
            </a:pPr>
            <a:r>
              <a:rPr lang="en-US" altLang="zh-CN" sz="3200" b="0" dirty="0"/>
              <a:t>4</a:t>
            </a:r>
            <a:r>
              <a:rPr lang="zh-CN" altLang="zh-CN" sz="3200" b="0" dirty="0"/>
              <a:t>．计算机辅助</a:t>
            </a:r>
          </a:p>
          <a:p>
            <a:pPr indent="432000">
              <a:lnSpc>
                <a:spcPct val="100000"/>
              </a:lnSpc>
            </a:pPr>
            <a:r>
              <a:rPr lang="en-US" altLang="zh-CN" sz="3200" b="0" dirty="0"/>
              <a:t>5</a:t>
            </a:r>
            <a:r>
              <a:rPr lang="zh-CN" altLang="zh-CN" sz="3200" b="0" dirty="0"/>
              <a:t>．网络通信</a:t>
            </a:r>
          </a:p>
          <a:p>
            <a:pPr indent="432000">
              <a:lnSpc>
                <a:spcPct val="100000"/>
              </a:lnSpc>
            </a:pPr>
            <a:r>
              <a:rPr lang="en-US" altLang="zh-CN" sz="3200" b="0" dirty="0"/>
              <a:t>6</a:t>
            </a:r>
            <a:r>
              <a:rPr lang="zh-CN" altLang="zh-CN" sz="3200" b="0" dirty="0"/>
              <a:t>．办公自动化</a:t>
            </a:r>
          </a:p>
          <a:p>
            <a:pPr indent="432000">
              <a:lnSpc>
                <a:spcPct val="100000"/>
              </a:lnSpc>
            </a:pPr>
            <a:r>
              <a:rPr lang="en-US" altLang="zh-CN" sz="3200" b="0" dirty="0"/>
              <a:t>7</a:t>
            </a:r>
            <a:r>
              <a:rPr lang="zh-CN" altLang="zh-CN" sz="3200" b="0" dirty="0"/>
              <a:t>．仪器仪表及家电</a:t>
            </a:r>
            <a:r>
              <a:rPr lang="zh-CN" altLang="zh-CN" sz="3200" b="0" dirty="0" smtClean="0"/>
              <a:t>控制</a:t>
            </a:r>
          </a:p>
        </p:txBody>
      </p:sp>
      <p:grpSp>
        <p:nvGrpSpPr>
          <p:cNvPr id="6" name="组合 5"/>
          <p:cNvGrpSpPr/>
          <p:nvPr/>
        </p:nvGrpSpPr>
        <p:grpSpPr>
          <a:xfrm>
            <a:off x="3923952" y="2879224"/>
            <a:ext cx="4680496" cy="1931298"/>
            <a:chOff x="3923952" y="2879224"/>
            <a:chExt cx="4680496" cy="1931298"/>
          </a:xfrm>
        </p:grpSpPr>
        <p:sp>
          <p:nvSpPr>
            <p:cNvPr id="4" name="TextBox 3"/>
            <p:cNvSpPr txBox="1"/>
            <p:nvPr/>
          </p:nvSpPr>
          <p:spPr>
            <a:xfrm>
              <a:off x="4139952" y="2879224"/>
              <a:ext cx="4464496" cy="1931298"/>
            </a:xfrm>
            <a:prstGeom prst="rect">
              <a:avLst/>
            </a:prstGeom>
            <a:noFill/>
          </p:spPr>
          <p:txBody>
            <a:bodyPr wrap="square" rtlCol="0">
              <a:spAutoFit/>
            </a:bodyPr>
            <a:lstStyle>
              <a:defPPr>
                <a:defRPr lang="zh-CN"/>
              </a:defPPr>
              <a:lvl1pPr marL="342900" indent="-432000">
                <a:lnSpc>
                  <a:spcPct val="150000"/>
                </a:lnSpc>
                <a:buClr>
                  <a:srgbClr val="0070C0"/>
                </a:buClr>
                <a:buFont typeface="Wingdings" pitchFamily="2" charset="2"/>
                <a:buChar char="l"/>
                <a:defRPr sz="2800">
                  <a:ea typeface="楷体_GB2312"/>
                </a:defRPr>
              </a:lvl1pPr>
            </a:lstStyle>
            <a:p>
              <a:pPr marL="0" indent="0">
                <a:lnSpc>
                  <a:spcPct val="100000"/>
                </a:lnSpc>
                <a:spcBef>
                  <a:spcPts val="300"/>
                </a:spcBef>
                <a:buNone/>
              </a:pPr>
              <a:r>
                <a:rPr lang="zh-CN" altLang="zh-CN" dirty="0">
                  <a:solidFill>
                    <a:srgbClr val="000066"/>
                  </a:solidFill>
                  <a:latin typeface="Times New Roman" pitchFamily="18" charset="0"/>
                  <a:ea typeface="华文楷体" pitchFamily="2" charset="-122"/>
                  <a:cs typeface="Times New Roman" pitchFamily="18" charset="0"/>
                </a:rPr>
                <a:t>计算机辅助设计（</a:t>
              </a:r>
              <a:r>
                <a:rPr lang="zh-CN" altLang="zh-CN" dirty="0" smtClean="0">
                  <a:solidFill>
                    <a:srgbClr val="000066"/>
                  </a:solidFill>
                  <a:latin typeface="Times New Roman" pitchFamily="18" charset="0"/>
                  <a:ea typeface="华文楷体" pitchFamily="2" charset="-122"/>
                  <a:cs typeface="Times New Roman" pitchFamily="18" charset="0"/>
                </a:rPr>
                <a:t>CAD</a:t>
              </a:r>
              <a:r>
                <a:rPr lang="zh-CN" altLang="zh-CN" dirty="0">
                  <a:solidFill>
                    <a:srgbClr val="000066"/>
                  </a:solidFill>
                  <a:latin typeface="Times New Roman" pitchFamily="18" charset="0"/>
                  <a:ea typeface="华文楷体" pitchFamily="2" charset="-122"/>
                  <a:cs typeface="Times New Roman" pitchFamily="18" charset="0"/>
                </a:rPr>
                <a:t>）</a:t>
              </a:r>
            </a:p>
            <a:p>
              <a:pPr marL="0" indent="0">
                <a:lnSpc>
                  <a:spcPct val="100000"/>
                </a:lnSpc>
                <a:spcBef>
                  <a:spcPts val="300"/>
                </a:spcBef>
                <a:buNone/>
              </a:pPr>
              <a:r>
                <a:rPr lang="zh-CN" altLang="zh-CN" dirty="0">
                  <a:solidFill>
                    <a:srgbClr val="000066"/>
                  </a:solidFill>
                  <a:latin typeface="Times New Roman" pitchFamily="18" charset="0"/>
                  <a:ea typeface="华文楷体" pitchFamily="2" charset="-122"/>
                  <a:cs typeface="Times New Roman" pitchFamily="18" charset="0"/>
                </a:rPr>
                <a:t>计算机辅助制造（CAM）</a:t>
              </a:r>
            </a:p>
            <a:p>
              <a:pPr marL="0" indent="0">
                <a:lnSpc>
                  <a:spcPct val="100000"/>
                </a:lnSpc>
                <a:spcBef>
                  <a:spcPts val="300"/>
                </a:spcBef>
                <a:buNone/>
              </a:pPr>
              <a:r>
                <a:rPr lang="zh-CN" altLang="zh-CN" dirty="0">
                  <a:solidFill>
                    <a:srgbClr val="000066"/>
                  </a:solidFill>
                  <a:latin typeface="Times New Roman" pitchFamily="18" charset="0"/>
                  <a:ea typeface="华文楷体" pitchFamily="2" charset="-122"/>
                  <a:cs typeface="Times New Roman" pitchFamily="18" charset="0"/>
                </a:rPr>
                <a:t>计算机辅助测试（CAT）</a:t>
              </a:r>
            </a:p>
            <a:p>
              <a:pPr marL="0" indent="0">
                <a:lnSpc>
                  <a:spcPct val="100000"/>
                </a:lnSpc>
                <a:spcBef>
                  <a:spcPts val="300"/>
                </a:spcBef>
                <a:buNone/>
              </a:pPr>
              <a:r>
                <a:rPr lang="zh-CN" altLang="zh-CN" dirty="0">
                  <a:solidFill>
                    <a:srgbClr val="000066"/>
                  </a:solidFill>
                  <a:latin typeface="Times New Roman" pitchFamily="18" charset="0"/>
                  <a:ea typeface="华文楷体" pitchFamily="2" charset="-122"/>
                  <a:cs typeface="Times New Roman" pitchFamily="18" charset="0"/>
                </a:rPr>
                <a:t>计算机辅助教学（CAI</a:t>
              </a:r>
              <a:r>
                <a:rPr lang="zh-CN" altLang="zh-CN" dirty="0" smtClean="0">
                  <a:solidFill>
                    <a:srgbClr val="000066"/>
                  </a:solidFill>
                  <a:latin typeface="Times New Roman" pitchFamily="18" charset="0"/>
                  <a:ea typeface="华文楷体" pitchFamily="2" charset="-122"/>
                  <a:cs typeface="Times New Roman" pitchFamily="18" charset="0"/>
                </a:rPr>
                <a:t>）</a:t>
              </a:r>
              <a:endParaRPr lang="zh-CN" altLang="en-US" dirty="0">
                <a:solidFill>
                  <a:srgbClr val="000066"/>
                </a:solidFill>
                <a:latin typeface="Times New Roman" pitchFamily="18" charset="0"/>
                <a:ea typeface="华文楷体" pitchFamily="2" charset="-122"/>
                <a:cs typeface="Times New Roman" pitchFamily="18" charset="0"/>
              </a:endParaRPr>
            </a:p>
          </p:txBody>
        </p:sp>
        <p:sp>
          <p:nvSpPr>
            <p:cNvPr id="5" name="左大括号 4"/>
            <p:cNvSpPr/>
            <p:nvPr/>
          </p:nvSpPr>
          <p:spPr>
            <a:xfrm>
              <a:off x="3923952" y="3033160"/>
              <a:ext cx="216000" cy="1620000"/>
            </a:xfrm>
            <a:prstGeom prst="leftBrace">
              <a:avLst>
                <a:gd name="adj1" fmla="val 46131"/>
                <a:gd name="adj2" fmla="val 50000"/>
              </a:avLst>
            </a:prstGeom>
            <a:ln>
              <a:solidFill>
                <a:srgbClr val="000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428546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nodeType="clickEffect">
                                  <p:stCondLst>
                                    <p:cond delay="0"/>
                                  </p:stCondLst>
                                  <p:iterate type="lt">
                                    <p:tmPct val="0"/>
                                  </p:iterate>
                                  <p:childTnLst>
                                    <p:animClr clrSpc="rgb" dir="cw">
                                      <p:cBhvr override="childStyle">
                                        <p:cTn id="11" dur="500" fill="hold"/>
                                        <p:tgtEl>
                                          <p:spTgt spid="3">
                                            <p:txEl>
                                              <p:pRg st="0" end="0"/>
                                            </p:txEl>
                                          </p:spTgt>
                                        </p:tgtEl>
                                        <p:attrNameLst>
                                          <p:attrName>style.color</p:attrName>
                                        </p:attrNameLst>
                                      </p:cBhvr>
                                      <p:to>
                                        <a:srgbClr val="FF0000"/>
                                      </p:to>
                                    </p:animClr>
                                    <p:animClr clrSpc="rgb" dir="cw">
                                      <p:cBhvr>
                                        <p:cTn id="12" dur="500" fill="hold"/>
                                        <p:tgtEl>
                                          <p:spTgt spid="3">
                                            <p:txEl>
                                              <p:pRg st="0" end="0"/>
                                            </p:txEl>
                                          </p:spTgt>
                                        </p:tgtEl>
                                        <p:attrNameLst>
                                          <p:attrName>fillcolor</p:attrName>
                                        </p:attrNameLst>
                                      </p:cBhvr>
                                      <p:to>
                                        <a:srgbClr val="FF0000"/>
                                      </p:to>
                                    </p:animClr>
                                    <p:set>
                                      <p:cBhvr>
                                        <p:cTn id="13" dur="500" fill="hold"/>
                                        <p:tgtEl>
                                          <p:spTgt spid="3">
                                            <p:txEl>
                                              <p:pRg st="0" end="0"/>
                                            </p:txEl>
                                          </p:spTgt>
                                        </p:tgtEl>
                                        <p:attrNameLst>
                                          <p:attrName>fill.type</p:attrName>
                                        </p:attrNameLst>
                                      </p:cBhvr>
                                      <p:to>
                                        <p:strVal val="solid"/>
                                      </p:to>
                                    </p:set>
                                    <p:set>
                                      <p:cBhvr>
                                        <p:cTn id="14" dur="500" fill="hold"/>
                                        <p:tgtEl>
                                          <p:spTgt spid="3">
                                            <p:txEl>
                                              <p:pRg st="0" end="0"/>
                                            </p:txEl>
                                          </p:spTgt>
                                        </p:tgtEl>
                                        <p:attrNameLst>
                                          <p:attrName>fill.on</p:attrName>
                                        </p:attrNameLst>
                                      </p:cBhvr>
                                      <p:to>
                                        <p:strVal val="true"/>
                                      </p:to>
                                    </p:set>
                                  </p:childTnLst>
                                </p:cTn>
                              </p:par>
                            </p:childTnLst>
                          </p:cTn>
                        </p:par>
                        <p:par>
                          <p:cTn id="15" fill="hold">
                            <p:stCondLst>
                              <p:cond delay="500"/>
                            </p:stCondLst>
                            <p:childTnLst>
                              <p:par>
                                <p:cTn id="16" presetID="32" presetClass="emph" presetSubtype="0" fill="hold" nodeType="afterEffect">
                                  <p:stCondLst>
                                    <p:cond delay="0"/>
                                  </p:stCondLst>
                                  <p:iterate type="lt">
                                    <p:tmPct val="0"/>
                                  </p:iterate>
                                  <p:childTnLst>
                                    <p:animRot by="120000">
                                      <p:cBhvr>
                                        <p:cTn id="17" dur="100" fill="hold">
                                          <p:stCondLst>
                                            <p:cond delay="0"/>
                                          </p:stCondLst>
                                        </p:cTn>
                                        <p:tgtEl>
                                          <p:spTgt spid="3">
                                            <p:txEl>
                                              <p:pRg st="0" end="0"/>
                                            </p:txEl>
                                          </p:spTgt>
                                        </p:tgtEl>
                                        <p:attrNameLst>
                                          <p:attrName>r</p:attrName>
                                        </p:attrNameLst>
                                      </p:cBhvr>
                                    </p:animRot>
                                    <p:animRot by="-240000">
                                      <p:cBhvr>
                                        <p:cTn id="18" dur="200" fill="hold">
                                          <p:stCondLst>
                                            <p:cond delay="200"/>
                                          </p:stCondLst>
                                        </p:cTn>
                                        <p:tgtEl>
                                          <p:spTgt spid="3">
                                            <p:txEl>
                                              <p:pRg st="0" end="0"/>
                                            </p:txEl>
                                          </p:spTgt>
                                        </p:tgtEl>
                                        <p:attrNameLst>
                                          <p:attrName>r</p:attrName>
                                        </p:attrNameLst>
                                      </p:cBhvr>
                                    </p:animRot>
                                    <p:animRot by="240000">
                                      <p:cBhvr>
                                        <p:cTn id="19" dur="200" fill="hold">
                                          <p:stCondLst>
                                            <p:cond delay="400"/>
                                          </p:stCondLst>
                                        </p:cTn>
                                        <p:tgtEl>
                                          <p:spTgt spid="3">
                                            <p:txEl>
                                              <p:pRg st="0" end="0"/>
                                            </p:txEl>
                                          </p:spTgt>
                                        </p:tgtEl>
                                        <p:attrNameLst>
                                          <p:attrName>r</p:attrName>
                                        </p:attrNameLst>
                                      </p:cBhvr>
                                    </p:animRot>
                                    <p:animRot by="-240000">
                                      <p:cBhvr>
                                        <p:cTn id="20" dur="200" fill="hold">
                                          <p:stCondLst>
                                            <p:cond delay="600"/>
                                          </p:stCondLst>
                                        </p:cTn>
                                        <p:tgtEl>
                                          <p:spTgt spid="3">
                                            <p:txEl>
                                              <p:pRg st="0" end="0"/>
                                            </p:txEl>
                                          </p:spTgt>
                                        </p:tgtEl>
                                        <p:attrNameLst>
                                          <p:attrName>r</p:attrName>
                                        </p:attrNameLst>
                                      </p:cBhvr>
                                    </p:animRot>
                                    <p:animRot by="120000">
                                      <p:cBhvr>
                                        <p:cTn id="21" dur="200" fill="hold">
                                          <p:stCondLst>
                                            <p:cond delay="800"/>
                                          </p:stCondLst>
                                        </p:cTn>
                                        <p:tgtEl>
                                          <p:spTgt spid="3">
                                            <p:txEl>
                                              <p:pRg st="0" end="0"/>
                                            </p:txEl>
                                          </p:spTgt>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19" presetClass="emph" presetSubtype="0" fill="hold" nodeType="clickEffect">
                                  <p:stCondLst>
                                    <p:cond delay="0"/>
                                  </p:stCondLst>
                                  <p:iterate type="lt">
                                    <p:tmPct val="0"/>
                                  </p:iterate>
                                  <p:childTnLst>
                                    <p:animClr clrSpc="rgb" dir="cw">
                                      <p:cBhvr override="childStyle">
                                        <p:cTn id="25" dur="500" fill="hold"/>
                                        <p:tgtEl>
                                          <p:spTgt spid="3">
                                            <p:txEl>
                                              <p:pRg st="1" end="1"/>
                                            </p:txEl>
                                          </p:spTgt>
                                        </p:tgtEl>
                                        <p:attrNameLst>
                                          <p:attrName>style.color</p:attrName>
                                        </p:attrNameLst>
                                      </p:cBhvr>
                                      <p:to>
                                        <a:srgbClr val="FF0000"/>
                                      </p:to>
                                    </p:animClr>
                                    <p:animClr clrSpc="rgb" dir="cw">
                                      <p:cBhvr>
                                        <p:cTn id="26" dur="500" fill="hold"/>
                                        <p:tgtEl>
                                          <p:spTgt spid="3">
                                            <p:txEl>
                                              <p:pRg st="1" end="1"/>
                                            </p:txEl>
                                          </p:spTgt>
                                        </p:tgtEl>
                                        <p:attrNameLst>
                                          <p:attrName>fillcolor</p:attrName>
                                        </p:attrNameLst>
                                      </p:cBhvr>
                                      <p:to>
                                        <a:srgbClr val="FF0000"/>
                                      </p:to>
                                    </p:animClr>
                                    <p:set>
                                      <p:cBhvr>
                                        <p:cTn id="27" dur="500" fill="hold"/>
                                        <p:tgtEl>
                                          <p:spTgt spid="3">
                                            <p:txEl>
                                              <p:pRg st="1" end="1"/>
                                            </p:txEl>
                                          </p:spTgt>
                                        </p:tgtEl>
                                        <p:attrNameLst>
                                          <p:attrName>fill.type</p:attrName>
                                        </p:attrNameLst>
                                      </p:cBhvr>
                                      <p:to>
                                        <p:strVal val="solid"/>
                                      </p:to>
                                    </p:set>
                                    <p:set>
                                      <p:cBhvr>
                                        <p:cTn id="28" dur="500" fill="hold"/>
                                        <p:tgtEl>
                                          <p:spTgt spid="3">
                                            <p:txEl>
                                              <p:pRg st="1" end="1"/>
                                            </p:txEl>
                                          </p:spTgt>
                                        </p:tgtEl>
                                        <p:attrNameLst>
                                          <p:attrName>fill.on</p:attrName>
                                        </p:attrNameLst>
                                      </p:cBhvr>
                                      <p:to>
                                        <p:strVal val="true"/>
                                      </p:to>
                                    </p:set>
                                  </p:childTnLst>
                                </p:cTn>
                              </p:par>
                            </p:childTnLst>
                          </p:cTn>
                        </p:par>
                        <p:par>
                          <p:cTn id="29" fill="hold">
                            <p:stCondLst>
                              <p:cond delay="500"/>
                            </p:stCondLst>
                            <p:childTnLst>
                              <p:par>
                                <p:cTn id="30" presetID="32" presetClass="emph" presetSubtype="0" fill="hold" nodeType="afterEffect">
                                  <p:stCondLst>
                                    <p:cond delay="0"/>
                                  </p:stCondLst>
                                  <p:iterate type="lt">
                                    <p:tmPct val="0"/>
                                  </p:iterate>
                                  <p:childTnLst>
                                    <p:animRot by="120000">
                                      <p:cBhvr>
                                        <p:cTn id="31" dur="100" fill="hold">
                                          <p:stCondLst>
                                            <p:cond delay="0"/>
                                          </p:stCondLst>
                                        </p:cTn>
                                        <p:tgtEl>
                                          <p:spTgt spid="3">
                                            <p:txEl>
                                              <p:pRg st="1" end="1"/>
                                            </p:txEl>
                                          </p:spTgt>
                                        </p:tgtEl>
                                        <p:attrNameLst>
                                          <p:attrName>r</p:attrName>
                                        </p:attrNameLst>
                                      </p:cBhvr>
                                    </p:animRot>
                                    <p:animRot by="-240000">
                                      <p:cBhvr>
                                        <p:cTn id="32" dur="200" fill="hold">
                                          <p:stCondLst>
                                            <p:cond delay="200"/>
                                          </p:stCondLst>
                                        </p:cTn>
                                        <p:tgtEl>
                                          <p:spTgt spid="3">
                                            <p:txEl>
                                              <p:pRg st="1" end="1"/>
                                            </p:txEl>
                                          </p:spTgt>
                                        </p:tgtEl>
                                        <p:attrNameLst>
                                          <p:attrName>r</p:attrName>
                                        </p:attrNameLst>
                                      </p:cBhvr>
                                    </p:animRot>
                                    <p:animRot by="240000">
                                      <p:cBhvr>
                                        <p:cTn id="33" dur="200" fill="hold">
                                          <p:stCondLst>
                                            <p:cond delay="400"/>
                                          </p:stCondLst>
                                        </p:cTn>
                                        <p:tgtEl>
                                          <p:spTgt spid="3">
                                            <p:txEl>
                                              <p:pRg st="1" end="1"/>
                                            </p:txEl>
                                          </p:spTgt>
                                        </p:tgtEl>
                                        <p:attrNameLst>
                                          <p:attrName>r</p:attrName>
                                        </p:attrNameLst>
                                      </p:cBhvr>
                                    </p:animRot>
                                    <p:animRot by="-240000">
                                      <p:cBhvr>
                                        <p:cTn id="34" dur="200" fill="hold">
                                          <p:stCondLst>
                                            <p:cond delay="600"/>
                                          </p:stCondLst>
                                        </p:cTn>
                                        <p:tgtEl>
                                          <p:spTgt spid="3">
                                            <p:txEl>
                                              <p:pRg st="1" end="1"/>
                                            </p:txEl>
                                          </p:spTgt>
                                        </p:tgtEl>
                                        <p:attrNameLst>
                                          <p:attrName>r</p:attrName>
                                        </p:attrNameLst>
                                      </p:cBhvr>
                                    </p:animRot>
                                    <p:animRot by="120000">
                                      <p:cBhvr>
                                        <p:cTn id="35" dur="200" fill="hold">
                                          <p:stCondLst>
                                            <p:cond delay="800"/>
                                          </p:stCondLst>
                                        </p:cTn>
                                        <p:tgtEl>
                                          <p:spTgt spid="3">
                                            <p:txEl>
                                              <p:pRg st="1" end="1"/>
                                            </p:txEl>
                                          </p:spTgt>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9" presetClass="emph" presetSubtype="0" fill="hold" nodeType="clickEffect">
                                  <p:stCondLst>
                                    <p:cond delay="0"/>
                                  </p:stCondLst>
                                  <p:iterate type="lt">
                                    <p:tmPct val="0"/>
                                  </p:iterate>
                                  <p:childTnLst>
                                    <p:animClr clrSpc="rgb" dir="cw">
                                      <p:cBhvr override="childStyle">
                                        <p:cTn id="39" dur="500" fill="hold"/>
                                        <p:tgtEl>
                                          <p:spTgt spid="3">
                                            <p:txEl>
                                              <p:pRg st="2" end="2"/>
                                            </p:txEl>
                                          </p:spTgt>
                                        </p:tgtEl>
                                        <p:attrNameLst>
                                          <p:attrName>style.color</p:attrName>
                                        </p:attrNameLst>
                                      </p:cBhvr>
                                      <p:to>
                                        <a:srgbClr val="FF0000"/>
                                      </p:to>
                                    </p:animClr>
                                    <p:animClr clrSpc="rgb" dir="cw">
                                      <p:cBhvr>
                                        <p:cTn id="40" dur="500" fill="hold"/>
                                        <p:tgtEl>
                                          <p:spTgt spid="3">
                                            <p:txEl>
                                              <p:pRg st="2" end="2"/>
                                            </p:txEl>
                                          </p:spTgt>
                                        </p:tgtEl>
                                        <p:attrNameLst>
                                          <p:attrName>fillcolor</p:attrName>
                                        </p:attrNameLst>
                                      </p:cBhvr>
                                      <p:to>
                                        <a:srgbClr val="FF0000"/>
                                      </p:to>
                                    </p:animClr>
                                    <p:set>
                                      <p:cBhvr>
                                        <p:cTn id="41" dur="500" fill="hold"/>
                                        <p:tgtEl>
                                          <p:spTgt spid="3">
                                            <p:txEl>
                                              <p:pRg st="2" end="2"/>
                                            </p:txEl>
                                          </p:spTgt>
                                        </p:tgtEl>
                                        <p:attrNameLst>
                                          <p:attrName>fill.type</p:attrName>
                                        </p:attrNameLst>
                                      </p:cBhvr>
                                      <p:to>
                                        <p:strVal val="solid"/>
                                      </p:to>
                                    </p:set>
                                    <p:set>
                                      <p:cBhvr>
                                        <p:cTn id="42" dur="500" fill="hold"/>
                                        <p:tgtEl>
                                          <p:spTgt spid="3">
                                            <p:txEl>
                                              <p:pRg st="2" end="2"/>
                                            </p:txEl>
                                          </p:spTgt>
                                        </p:tgtEl>
                                        <p:attrNameLst>
                                          <p:attrName>fill.on</p:attrName>
                                        </p:attrNameLst>
                                      </p:cBhvr>
                                      <p:to>
                                        <p:strVal val="true"/>
                                      </p:to>
                                    </p:set>
                                  </p:childTnLst>
                                </p:cTn>
                              </p:par>
                            </p:childTnLst>
                          </p:cTn>
                        </p:par>
                        <p:par>
                          <p:cTn id="43" fill="hold">
                            <p:stCondLst>
                              <p:cond delay="500"/>
                            </p:stCondLst>
                            <p:childTnLst>
                              <p:par>
                                <p:cTn id="44" presetID="32" presetClass="emph" presetSubtype="0" fill="hold" nodeType="afterEffect">
                                  <p:stCondLst>
                                    <p:cond delay="0"/>
                                  </p:stCondLst>
                                  <p:iterate type="lt">
                                    <p:tmPct val="0"/>
                                  </p:iterate>
                                  <p:childTnLst>
                                    <p:animRot by="120000">
                                      <p:cBhvr>
                                        <p:cTn id="45" dur="100" fill="hold">
                                          <p:stCondLst>
                                            <p:cond delay="0"/>
                                          </p:stCondLst>
                                        </p:cTn>
                                        <p:tgtEl>
                                          <p:spTgt spid="3">
                                            <p:txEl>
                                              <p:pRg st="2" end="2"/>
                                            </p:txEl>
                                          </p:spTgt>
                                        </p:tgtEl>
                                        <p:attrNameLst>
                                          <p:attrName>r</p:attrName>
                                        </p:attrNameLst>
                                      </p:cBhvr>
                                    </p:animRot>
                                    <p:animRot by="-240000">
                                      <p:cBhvr>
                                        <p:cTn id="46" dur="200" fill="hold">
                                          <p:stCondLst>
                                            <p:cond delay="200"/>
                                          </p:stCondLst>
                                        </p:cTn>
                                        <p:tgtEl>
                                          <p:spTgt spid="3">
                                            <p:txEl>
                                              <p:pRg st="2" end="2"/>
                                            </p:txEl>
                                          </p:spTgt>
                                        </p:tgtEl>
                                        <p:attrNameLst>
                                          <p:attrName>r</p:attrName>
                                        </p:attrNameLst>
                                      </p:cBhvr>
                                    </p:animRot>
                                    <p:animRot by="240000">
                                      <p:cBhvr>
                                        <p:cTn id="47" dur="200" fill="hold">
                                          <p:stCondLst>
                                            <p:cond delay="400"/>
                                          </p:stCondLst>
                                        </p:cTn>
                                        <p:tgtEl>
                                          <p:spTgt spid="3">
                                            <p:txEl>
                                              <p:pRg st="2" end="2"/>
                                            </p:txEl>
                                          </p:spTgt>
                                        </p:tgtEl>
                                        <p:attrNameLst>
                                          <p:attrName>r</p:attrName>
                                        </p:attrNameLst>
                                      </p:cBhvr>
                                    </p:animRot>
                                    <p:animRot by="-240000">
                                      <p:cBhvr>
                                        <p:cTn id="48" dur="200" fill="hold">
                                          <p:stCondLst>
                                            <p:cond delay="600"/>
                                          </p:stCondLst>
                                        </p:cTn>
                                        <p:tgtEl>
                                          <p:spTgt spid="3">
                                            <p:txEl>
                                              <p:pRg st="2" end="2"/>
                                            </p:txEl>
                                          </p:spTgt>
                                        </p:tgtEl>
                                        <p:attrNameLst>
                                          <p:attrName>r</p:attrName>
                                        </p:attrNameLst>
                                      </p:cBhvr>
                                    </p:animRot>
                                    <p:animRot by="120000">
                                      <p:cBhvr>
                                        <p:cTn id="49" dur="200" fill="hold">
                                          <p:stCondLst>
                                            <p:cond delay="800"/>
                                          </p:stCondLst>
                                        </p:cTn>
                                        <p:tgtEl>
                                          <p:spTgt spid="3">
                                            <p:txEl>
                                              <p:pRg st="2" end="2"/>
                                            </p:txEl>
                                          </p:spTgt>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9" presetClass="emph" presetSubtype="0" fill="hold" nodeType="clickEffect">
                                  <p:stCondLst>
                                    <p:cond delay="0"/>
                                  </p:stCondLst>
                                  <p:iterate type="lt">
                                    <p:tmPct val="0"/>
                                  </p:iterate>
                                  <p:childTnLst>
                                    <p:animClr clrSpc="rgb" dir="cw">
                                      <p:cBhvr override="childStyle">
                                        <p:cTn id="53" dur="500" fill="hold"/>
                                        <p:tgtEl>
                                          <p:spTgt spid="3">
                                            <p:txEl>
                                              <p:pRg st="3" end="3"/>
                                            </p:txEl>
                                          </p:spTgt>
                                        </p:tgtEl>
                                        <p:attrNameLst>
                                          <p:attrName>style.color</p:attrName>
                                        </p:attrNameLst>
                                      </p:cBhvr>
                                      <p:to>
                                        <a:srgbClr val="FF0000"/>
                                      </p:to>
                                    </p:animClr>
                                    <p:animClr clrSpc="rgb" dir="cw">
                                      <p:cBhvr>
                                        <p:cTn id="54" dur="500" fill="hold"/>
                                        <p:tgtEl>
                                          <p:spTgt spid="3">
                                            <p:txEl>
                                              <p:pRg st="3" end="3"/>
                                            </p:txEl>
                                          </p:spTgt>
                                        </p:tgtEl>
                                        <p:attrNameLst>
                                          <p:attrName>fillcolor</p:attrName>
                                        </p:attrNameLst>
                                      </p:cBhvr>
                                      <p:to>
                                        <a:srgbClr val="FF0000"/>
                                      </p:to>
                                    </p:animClr>
                                    <p:set>
                                      <p:cBhvr>
                                        <p:cTn id="55" dur="500" fill="hold"/>
                                        <p:tgtEl>
                                          <p:spTgt spid="3">
                                            <p:txEl>
                                              <p:pRg st="3" end="3"/>
                                            </p:txEl>
                                          </p:spTgt>
                                        </p:tgtEl>
                                        <p:attrNameLst>
                                          <p:attrName>fill.type</p:attrName>
                                        </p:attrNameLst>
                                      </p:cBhvr>
                                      <p:to>
                                        <p:strVal val="solid"/>
                                      </p:to>
                                    </p:set>
                                    <p:set>
                                      <p:cBhvr>
                                        <p:cTn id="56" dur="500" fill="hold"/>
                                        <p:tgtEl>
                                          <p:spTgt spid="3">
                                            <p:txEl>
                                              <p:pRg st="3" end="3"/>
                                            </p:txEl>
                                          </p:spTgt>
                                        </p:tgtEl>
                                        <p:attrNameLst>
                                          <p:attrName>fill.on</p:attrName>
                                        </p:attrNameLst>
                                      </p:cBhvr>
                                      <p:to>
                                        <p:strVal val="true"/>
                                      </p:to>
                                    </p:set>
                                  </p:childTnLst>
                                </p:cTn>
                              </p:par>
                            </p:childTnLst>
                          </p:cTn>
                        </p:par>
                        <p:par>
                          <p:cTn id="57" fill="hold">
                            <p:stCondLst>
                              <p:cond delay="500"/>
                            </p:stCondLst>
                            <p:childTnLst>
                              <p:par>
                                <p:cTn id="58" presetID="32" presetClass="emph" presetSubtype="0" fill="hold" nodeType="afterEffect">
                                  <p:stCondLst>
                                    <p:cond delay="0"/>
                                  </p:stCondLst>
                                  <p:iterate type="lt">
                                    <p:tmPct val="0"/>
                                  </p:iterate>
                                  <p:childTnLst>
                                    <p:animRot by="120000">
                                      <p:cBhvr>
                                        <p:cTn id="59" dur="100" fill="hold">
                                          <p:stCondLst>
                                            <p:cond delay="0"/>
                                          </p:stCondLst>
                                        </p:cTn>
                                        <p:tgtEl>
                                          <p:spTgt spid="3">
                                            <p:txEl>
                                              <p:pRg st="3" end="3"/>
                                            </p:txEl>
                                          </p:spTgt>
                                        </p:tgtEl>
                                        <p:attrNameLst>
                                          <p:attrName>r</p:attrName>
                                        </p:attrNameLst>
                                      </p:cBhvr>
                                    </p:animRot>
                                    <p:animRot by="-240000">
                                      <p:cBhvr>
                                        <p:cTn id="60" dur="200" fill="hold">
                                          <p:stCondLst>
                                            <p:cond delay="200"/>
                                          </p:stCondLst>
                                        </p:cTn>
                                        <p:tgtEl>
                                          <p:spTgt spid="3">
                                            <p:txEl>
                                              <p:pRg st="3" end="3"/>
                                            </p:txEl>
                                          </p:spTgt>
                                        </p:tgtEl>
                                        <p:attrNameLst>
                                          <p:attrName>r</p:attrName>
                                        </p:attrNameLst>
                                      </p:cBhvr>
                                    </p:animRot>
                                    <p:animRot by="240000">
                                      <p:cBhvr>
                                        <p:cTn id="61" dur="200" fill="hold">
                                          <p:stCondLst>
                                            <p:cond delay="400"/>
                                          </p:stCondLst>
                                        </p:cTn>
                                        <p:tgtEl>
                                          <p:spTgt spid="3">
                                            <p:txEl>
                                              <p:pRg st="3" end="3"/>
                                            </p:txEl>
                                          </p:spTgt>
                                        </p:tgtEl>
                                        <p:attrNameLst>
                                          <p:attrName>r</p:attrName>
                                        </p:attrNameLst>
                                      </p:cBhvr>
                                    </p:animRot>
                                    <p:animRot by="-240000">
                                      <p:cBhvr>
                                        <p:cTn id="62" dur="200" fill="hold">
                                          <p:stCondLst>
                                            <p:cond delay="600"/>
                                          </p:stCondLst>
                                        </p:cTn>
                                        <p:tgtEl>
                                          <p:spTgt spid="3">
                                            <p:txEl>
                                              <p:pRg st="3" end="3"/>
                                            </p:txEl>
                                          </p:spTgt>
                                        </p:tgtEl>
                                        <p:attrNameLst>
                                          <p:attrName>r</p:attrName>
                                        </p:attrNameLst>
                                      </p:cBhvr>
                                    </p:animRot>
                                    <p:animRot by="120000">
                                      <p:cBhvr>
                                        <p:cTn id="63" dur="200" fill="hold">
                                          <p:stCondLst>
                                            <p:cond delay="800"/>
                                          </p:stCondLst>
                                        </p:cTn>
                                        <p:tgtEl>
                                          <p:spTgt spid="3">
                                            <p:txEl>
                                              <p:pRg st="3" end="3"/>
                                            </p:txEl>
                                          </p:spTgt>
                                        </p:tgtEl>
                                        <p:attrNameLst>
                                          <p:attrName>r</p:attrName>
                                        </p:attrNameLst>
                                      </p:cBhvr>
                                    </p:animRot>
                                  </p:childTnLst>
                                </p:cTn>
                              </p:par>
                            </p:childTnLst>
                          </p:cTn>
                        </p:par>
                        <p:par>
                          <p:cTn id="64" fill="hold">
                            <p:stCondLst>
                              <p:cond delay="1500"/>
                            </p:stCondLst>
                            <p:childTnLst>
                              <p:par>
                                <p:cTn id="65" presetID="22" presetClass="entr" presetSubtype="8"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1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19" presetClass="emph" presetSubtype="0" fill="hold" nodeType="clickEffect">
                                  <p:stCondLst>
                                    <p:cond delay="0"/>
                                  </p:stCondLst>
                                  <p:iterate type="lt">
                                    <p:tmPct val="0"/>
                                  </p:iterate>
                                  <p:childTnLst>
                                    <p:animClr clrSpc="rgb" dir="cw">
                                      <p:cBhvr override="childStyle">
                                        <p:cTn id="71" dur="500" fill="hold"/>
                                        <p:tgtEl>
                                          <p:spTgt spid="3">
                                            <p:txEl>
                                              <p:pRg st="4" end="4"/>
                                            </p:txEl>
                                          </p:spTgt>
                                        </p:tgtEl>
                                        <p:attrNameLst>
                                          <p:attrName>style.color</p:attrName>
                                        </p:attrNameLst>
                                      </p:cBhvr>
                                      <p:to>
                                        <a:srgbClr val="FF0000"/>
                                      </p:to>
                                    </p:animClr>
                                    <p:animClr clrSpc="rgb" dir="cw">
                                      <p:cBhvr>
                                        <p:cTn id="72" dur="500" fill="hold"/>
                                        <p:tgtEl>
                                          <p:spTgt spid="3">
                                            <p:txEl>
                                              <p:pRg st="4" end="4"/>
                                            </p:txEl>
                                          </p:spTgt>
                                        </p:tgtEl>
                                        <p:attrNameLst>
                                          <p:attrName>fillcolor</p:attrName>
                                        </p:attrNameLst>
                                      </p:cBhvr>
                                      <p:to>
                                        <a:srgbClr val="FF0000"/>
                                      </p:to>
                                    </p:animClr>
                                    <p:set>
                                      <p:cBhvr>
                                        <p:cTn id="73" dur="500" fill="hold"/>
                                        <p:tgtEl>
                                          <p:spTgt spid="3">
                                            <p:txEl>
                                              <p:pRg st="4" end="4"/>
                                            </p:txEl>
                                          </p:spTgt>
                                        </p:tgtEl>
                                        <p:attrNameLst>
                                          <p:attrName>fill.type</p:attrName>
                                        </p:attrNameLst>
                                      </p:cBhvr>
                                      <p:to>
                                        <p:strVal val="solid"/>
                                      </p:to>
                                    </p:set>
                                    <p:set>
                                      <p:cBhvr>
                                        <p:cTn id="74" dur="500" fill="hold"/>
                                        <p:tgtEl>
                                          <p:spTgt spid="3">
                                            <p:txEl>
                                              <p:pRg st="4" end="4"/>
                                            </p:txEl>
                                          </p:spTgt>
                                        </p:tgtEl>
                                        <p:attrNameLst>
                                          <p:attrName>fill.on</p:attrName>
                                        </p:attrNameLst>
                                      </p:cBhvr>
                                      <p:to>
                                        <p:strVal val="true"/>
                                      </p:to>
                                    </p:set>
                                  </p:childTnLst>
                                </p:cTn>
                              </p:par>
                            </p:childTnLst>
                          </p:cTn>
                        </p:par>
                        <p:par>
                          <p:cTn id="75" fill="hold">
                            <p:stCondLst>
                              <p:cond delay="500"/>
                            </p:stCondLst>
                            <p:childTnLst>
                              <p:par>
                                <p:cTn id="76" presetID="32" presetClass="emph" presetSubtype="0" fill="hold" nodeType="afterEffect">
                                  <p:stCondLst>
                                    <p:cond delay="0"/>
                                  </p:stCondLst>
                                  <p:iterate type="lt">
                                    <p:tmPct val="0"/>
                                  </p:iterate>
                                  <p:childTnLst>
                                    <p:animRot by="120000">
                                      <p:cBhvr>
                                        <p:cTn id="77" dur="100" fill="hold">
                                          <p:stCondLst>
                                            <p:cond delay="0"/>
                                          </p:stCondLst>
                                        </p:cTn>
                                        <p:tgtEl>
                                          <p:spTgt spid="3">
                                            <p:txEl>
                                              <p:pRg st="4" end="4"/>
                                            </p:txEl>
                                          </p:spTgt>
                                        </p:tgtEl>
                                        <p:attrNameLst>
                                          <p:attrName>r</p:attrName>
                                        </p:attrNameLst>
                                      </p:cBhvr>
                                    </p:animRot>
                                    <p:animRot by="-240000">
                                      <p:cBhvr>
                                        <p:cTn id="78" dur="200" fill="hold">
                                          <p:stCondLst>
                                            <p:cond delay="200"/>
                                          </p:stCondLst>
                                        </p:cTn>
                                        <p:tgtEl>
                                          <p:spTgt spid="3">
                                            <p:txEl>
                                              <p:pRg st="4" end="4"/>
                                            </p:txEl>
                                          </p:spTgt>
                                        </p:tgtEl>
                                        <p:attrNameLst>
                                          <p:attrName>r</p:attrName>
                                        </p:attrNameLst>
                                      </p:cBhvr>
                                    </p:animRot>
                                    <p:animRot by="240000">
                                      <p:cBhvr>
                                        <p:cTn id="79" dur="200" fill="hold">
                                          <p:stCondLst>
                                            <p:cond delay="400"/>
                                          </p:stCondLst>
                                        </p:cTn>
                                        <p:tgtEl>
                                          <p:spTgt spid="3">
                                            <p:txEl>
                                              <p:pRg st="4" end="4"/>
                                            </p:txEl>
                                          </p:spTgt>
                                        </p:tgtEl>
                                        <p:attrNameLst>
                                          <p:attrName>r</p:attrName>
                                        </p:attrNameLst>
                                      </p:cBhvr>
                                    </p:animRot>
                                    <p:animRot by="-240000">
                                      <p:cBhvr>
                                        <p:cTn id="80" dur="200" fill="hold">
                                          <p:stCondLst>
                                            <p:cond delay="600"/>
                                          </p:stCondLst>
                                        </p:cTn>
                                        <p:tgtEl>
                                          <p:spTgt spid="3">
                                            <p:txEl>
                                              <p:pRg st="4" end="4"/>
                                            </p:txEl>
                                          </p:spTgt>
                                        </p:tgtEl>
                                        <p:attrNameLst>
                                          <p:attrName>r</p:attrName>
                                        </p:attrNameLst>
                                      </p:cBhvr>
                                    </p:animRot>
                                    <p:animRot by="120000">
                                      <p:cBhvr>
                                        <p:cTn id="81" dur="200" fill="hold">
                                          <p:stCondLst>
                                            <p:cond delay="800"/>
                                          </p:stCondLst>
                                        </p:cTn>
                                        <p:tgtEl>
                                          <p:spTgt spid="3">
                                            <p:txEl>
                                              <p:pRg st="4" end="4"/>
                                            </p:txEl>
                                          </p:spTgt>
                                        </p:tgtEl>
                                        <p:attrNameLst>
                                          <p:attrName>r</p:attrName>
                                        </p:attrNameLst>
                                      </p:cBhvr>
                                    </p:animRot>
                                  </p:childTnLst>
                                </p:cTn>
                              </p:par>
                            </p:childTnLst>
                          </p:cTn>
                        </p:par>
                      </p:childTnLst>
                    </p:cTn>
                  </p:par>
                  <p:par>
                    <p:cTn id="82" fill="hold">
                      <p:stCondLst>
                        <p:cond delay="indefinite"/>
                      </p:stCondLst>
                      <p:childTnLst>
                        <p:par>
                          <p:cTn id="83" fill="hold">
                            <p:stCondLst>
                              <p:cond delay="0"/>
                            </p:stCondLst>
                            <p:childTnLst>
                              <p:par>
                                <p:cTn id="84" presetID="19" presetClass="emph" presetSubtype="0" fill="hold" nodeType="clickEffect">
                                  <p:stCondLst>
                                    <p:cond delay="0"/>
                                  </p:stCondLst>
                                  <p:iterate type="lt">
                                    <p:tmPct val="0"/>
                                  </p:iterate>
                                  <p:childTnLst>
                                    <p:animClr clrSpc="rgb" dir="cw">
                                      <p:cBhvr override="childStyle">
                                        <p:cTn id="85" dur="500" fill="hold"/>
                                        <p:tgtEl>
                                          <p:spTgt spid="3">
                                            <p:txEl>
                                              <p:pRg st="5" end="5"/>
                                            </p:txEl>
                                          </p:spTgt>
                                        </p:tgtEl>
                                        <p:attrNameLst>
                                          <p:attrName>style.color</p:attrName>
                                        </p:attrNameLst>
                                      </p:cBhvr>
                                      <p:to>
                                        <a:srgbClr val="FF0000"/>
                                      </p:to>
                                    </p:animClr>
                                    <p:animClr clrSpc="rgb" dir="cw">
                                      <p:cBhvr>
                                        <p:cTn id="86" dur="500" fill="hold"/>
                                        <p:tgtEl>
                                          <p:spTgt spid="3">
                                            <p:txEl>
                                              <p:pRg st="5" end="5"/>
                                            </p:txEl>
                                          </p:spTgt>
                                        </p:tgtEl>
                                        <p:attrNameLst>
                                          <p:attrName>fillcolor</p:attrName>
                                        </p:attrNameLst>
                                      </p:cBhvr>
                                      <p:to>
                                        <a:srgbClr val="FF0000"/>
                                      </p:to>
                                    </p:animClr>
                                    <p:set>
                                      <p:cBhvr>
                                        <p:cTn id="87" dur="500" fill="hold"/>
                                        <p:tgtEl>
                                          <p:spTgt spid="3">
                                            <p:txEl>
                                              <p:pRg st="5" end="5"/>
                                            </p:txEl>
                                          </p:spTgt>
                                        </p:tgtEl>
                                        <p:attrNameLst>
                                          <p:attrName>fill.type</p:attrName>
                                        </p:attrNameLst>
                                      </p:cBhvr>
                                      <p:to>
                                        <p:strVal val="solid"/>
                                      </p:to>
                                    </p:set>
                                    <p:set>
                                      <p:cBhvr>
                                        <p:cTn id="88" dur="500" fill="hold"/>
                                        <p:tgtEl>
                                          <p:spTgt spid="3">
                                            <p:txEl>
                                              <p:pRg st="5" end="5"/>
                                            </p:txEl>
                                          </p:spTgt>
                                        </p:tgtEl>
                                        <p:attrNameLst>
                                          <p:attrName>fill.on</p:attrName>
                                        </p:attrNameLst>
                                      </p:cBhvr>
                                      <p:to>
                                        <p:strVal val="true"/>
                                      </p:to>
                                    </p:set>
                                  </p:childTnLst>
                                </p:cTn>
                              </p:par>
                            </p:childTnLst>
                          </p:cTn>
                        </p:par>
                        <p:par>
                          <p:cTn id="89" fill="hold">
                            <p:stCondLst>
                              <p:cond delay="500"/>
                            </p:stCondLst>
                            <p:childTnLst>
                              <p:par>
                                <p:cTn id="90" presetID="32" presetClass="emph" presetSubtype="0" fill="hold" nodeType="afterEffect">
                                  <p:stCondLst>
                                    <p:cond delay="0"/>
                                  </p:stCondLst>
                                  <p:iterate type="lt">
                                    <p:tmPct val="0"/>
                                  </p:iterate>
                                  <p:childTnLst>
                                    <p:animRot by="120000">
                                      <p:cBhvr>
                                        <p:cTn id="91" dur="100" fill="hold">
                                          <p:stCondLst>
                                            <p:cond delay="0"/>
                                          </p:stCondLst>
                                        </p:cTn>
                                        <p:tgtEl>
                                          <p:spTgt spid="3">
                                            <p:txEl>
                                              <p:pRg st="5" end="5"/>
                                            </p:txEl>
                                          </p:spTgt>
                                        </p:tgtEl>
                                        <p:attrNameLst>
                                          <p:attrName>r</p:attrName>
                                        </p:attrNameLst>
                                      </p:cBhvr>
                                    </p:animRot>
                                    <p:animRot by="-240000">
                                      <p:cBhvr>
                                        <p:cTn id="92" dur="200" fill="hold">
                                          <p:stCondLst>
                                            <p:cond delay="200"/>
                                          </p:stCondLst>
                                        </p:cTn>
                                        <p:tgtEl>
                                          <p:spTgt spid="3">
                                            <p:txEl>
                                              <p:pRg st="5" end="5"/>
                                            </p:txEl>
                                          </p:spTgt>
                                        </p:tgtEl>
                                        <p:attrNameLst>
                                          <p:attrName>r</p:attrName>
                                        </p:attrNameLst>
                                      </p:cBhvr>
                                    </p:animRot>
                                    <p:animRot by="240000">
                                      <p:cBhvr>
                                        <p:cTn id="93" dur="200" fill="hold">
                                          <p:stCondLst>
                                            <p:cond delay="400"/>
                                          </p:stCondLst>
                                        </p:cTn>
                                        <p:tgtEl>
                                          <p:spTgt spid="3">
                                            <p:txEl>
                                              <p:pRg st="5" end="5"/>
                                            </p:txEl>
                                          </p:spTgt>
                                        </p:tgtEl>
                                        <p:attrNameLst>
                                          <p:attrName>r</p:attrName>
                                        </p:attrNameLst>
                                      </p:cBhvr>
                                    </p:animRot>
                                    <p:animRot by="-240000">
                                      <p:cBhvr>
                                        <p:cTn id="94" dur="200" fill="hold">
                                          <p:stCondLst>
                                            <p:cond delay="600"/>
                                          </p:stCondLst>
                                        </p:cTn>
                                        <p:tgtEl>
                                          <p:spTgt spid="3">
                                            <p:txEl>
                                              <p:pRg st="5" end="5"/>
                                            </p:txEl>
                                          </p:spTgt>
                                        </p:tgtEl>
                                        <p:attrNameLst>
                                          <p:attrName>r</p:attrName>
                                        </p:attrNameLst>
                                      </p:cBhvr>
                                    </p:animRot>
                                    <p:animRot by="120000">
                                      <p:cBhvr>
                                        <p:cTn id="95" dur="200" fill="hold">
                                          <p:stCondLst>
                                            <p:cond delay="800"/>
                                          </p:stCondLst>
                                        </p:cTn>
                                        <p:tgtEl>
                                          <p:spTgt spid="3">
                                            <p:txEl>
                                              <p:pRg st="5" end="5"/>
                                            </p:txEl>
                                          </p:spTgt>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19" presetClass="emph" presetSubtype="0" fill="hold" nodeType="clickEffect">
                                  <p:stCondLst>
                                    <p:cond delay="0"/>
                                  </p:stCondLst>
                                  <p:iterate type="lt">
                                    <p:tmPct val="0"/>
                                  </p:iterate>
                                  <p:childTnLst>
                                    <p:animClr clrSpc="rgb" dir="cw">
                                      <p:cBhvr override="childStyle">
                                        <p:cTn id="99" dur="500" fill="hold"/>
                                        <p:tgtEl>
                                          <p:spTgt spid="3">
                                            <p:txEl>
                                              <p:pRg st="6" end="6"/>
                                            </p:txEl>
                                          </p:spTgt>
                                        </p:tgtEl>
                                        <p:attrNameLst>
                                          <p:attrName>style.color</p:attrName>
                                        </p:attrNameLst>
                                      </p:cBhvr>
                                      <p:to>
                                        <a:srgbClr val="FF0000"/>
                                      </p:to>
                                    </p:animClr>
                                    <p:animClr clrSpc="rgb" dir="cw">
                                      <p:cBhvr>
                                        <p:cTn id="100" dur="500" fill="hold"/>
                                        <p:tgtEl>
                                          <p:spTgt spid="3">
                                            <p:txEl>
                                              <p:pRg st="6" end="6"/>
                                            </p:txEl>
                                          </p:spTgt>
                                        </p:tgtEl>
                                        <p:attrNameLst>
                                          <p:attrName>fillcolor</p:attrName>
                                        </p:attrNameLst>
                                      </p:cBhvr>
                                      <p:to>
                                        <a:srgbClr val="FF0000"/>
                                      </p:to>
                                    </p:animClr>
                                    <p:set>
                                      <p:cBhvr>
                                        <p:cTn id="101" dur="500" fill="hold"/>
                                        <p:tgtEl>
                                          <p:spTgt spid="3">
                                            <p:txEl>
                                              <p:pRg st="6" end="6"/>
                                            </p:txEl>
                                          </p:spTgt>
                                        </p:tgtEl>
                                        <p:attrNameLst>
                                          <p:attrName>fill.type</p:attrName>
                                        </p:attrNameLst>
                                      </p:cBhvr>
                                      <p:to>
                                        <p:strVal val="solid"/>
                                      </p:to>
                                    </p:set>
                                    <p:set>
                                      <p:cBhvr>
                                        <p:cTn id="102" dur="500" fill="hold"/>
                                        <p:tgtEl>
                                          <p:spTgt spid="3">
                                            <p:txEl>
                                              <p:pRg st="6" end="6"/>
                                            </p:txEl>
                                          </p:spTgt>
                                        </p:tgtEl>
                                        <p:attrNameLst>
                                          <p:attrName>fill.on</p:attrName>
                                        </p:attrNameLst>
                                      </p:cBhvr>
                                      <p:to>
                                        <p:strVal val="true"/>
                                      </p:to>
                                    </p:set>
                                  </p:childTnLst>
                                </p:cTn>
                              </p:par>
                            </p:childTnLst>
                          </p:cTn>
                        </p:par>
                        <p:par>
                          <p:cTn id="103" fill="hold">
                            <p:stCondLst>
                              <p:cond delay="500"/>
                            </p:stCondLst>
                            <p:childTnLst>
                              <p:par>
                                <p:cTn id="104" presetID="32" presetClass="emph" presetSubtype="0" fill="hold" nodeType="afterEffect">
                                  <p:stCondLst>
                                    <p:cond delay="0"/>
                                  </p:stCondLst>
                                  <p:iterate type="lt">
                                    <p:tmPct val="0"/>
                                  </p:iterate>
                                  <p:childTnLst>
                                    <p:animRot by="120000">
                                      <p:cBhvr>
                                        <p:cTn id="105" dur="100" fill="hold">
                                          <p:stCondLst>
                                            <p:cond delay="0"/>
                                          </p:stCondLst>
                                        </p:cTn>
                                        <p:tgtEl>
                                          <p:spTgt spid="3">
                                            <p:txEl>
                                              <p:pRg st="6" end="6"/>
                                            </p:txEl>
                                          </p:spTgt>
                                        </p:tgtEl>
                                        <p:attrNameLst>
                                          <p:attrName>r</p:attrName>
                                        </p:attrNameLst>
                                      </p:cBhvr>
                                    </p:animRot>
                                    <p:animRot by="-240000">
                                      <p:cBhvr>
                                        <p:cTn id="106" dur="200" fill="hold">
                                          <p:stCondLst>
                                            <p:cond delay="200"/>
                                          </p:stCondLst>
                                        </p:cTn>
                                        <p:tgtEl>
                                          <p:spTgt spid="3">
                                            <p:txEl>
                                              <p:pRg st="6" end="6"/>
                                            </p:txEl>
                                          </p:spTgt>
                                        </p:tgtEl>
                                        <p:attrNameLst>
                                          <p:attrName>r</p:attrName>
                                        </p:attrNameLst>
                                      </p:cBhvr>
                                    </p:animRot>
                                    <p:animRot by="240000">
                                      <p:cBhvr>
                                        <p:cTn id="107" dur="200" fill="hold">
                                          <p:stCondLst>
                                            <p:cond delay="400"/>
                                          </p:stCondLst>
                                        </p:cTn>
                                        <p:tgtEl>
                                          <p:spTgt spid="3">
                                            <p:txEl>
                                              <p:pRg st="6" end="6"/>
                                            </p:txEl>
                                          </p:spTgt>
                                        </p:tgtEl>
                                        <p:attrNameLst>
                                          <p:attrName>r</p:attrName>
                                        </p:attrNameLst>
                                      </p:cBhvr>
                                    </p:animRot>
                                    <p:animRot by="-240000">
                                      <p:cBhvr>
                                        <p:cTn id="108" dur="200" fill="hold">
                                          <p:stCondLst>
                                            <p:cond delay="600"/>
                                          </p:stCondLst>
                                        </p:cTn>
                                        <p:tgtEl>
                                          <p:spTgt spid="3">
                                            <p:txEl>
                                              <p:pRg st="6" end="6"/>
                                            </p:txEl>
                                          </p:spTgt>
                                        </p:tgtEl>
                                        <p:attrNameLst>
                                          <p:attrName>r</p:attrName>
                                        </p:attrNameLst>
                                      </p:cBhvr>
                                    </p:animRot>
                                    <p:animRot by="120000">
                                      <p:cBhvr>
                                        <p:cTn id="109" dur="200" fill="hold">
                                          <p:stCondLst>
                                            <p:cond delay="800"/>
                                          </p:stCondLst>
                                        </p:cTn>
                                        <p:tgtEl>
                                          <p:spTgt spid="3">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1.2  微型计算机系统的组成</a:t>
            </a:r>
            <a:endParaRPr lang="zh-CN" altLang="en-US" dirty="0"/>
          </a:p>
        </p:txBody>
      </p:sp>
      <p:sp>
        <p:nvSpPr>
          <p:cNvPr id="3" name="内容占位符 2"/>
          <p:cNvSpPr>
            <a:spLocks noGrp="1"/>
          </p:cNvSpPr>
          <p:nvPr>
            <p:ph idx="1"/>
          </p:nvPr>
        </p:nvSpPr>
        <p:spPr>
          <a:xfrm>
            <a:off x="1331640" y="1988840"/>
            <a:ext cx="7560840" cy="4248472"/>
          </a:xfrm>
        </p:spPr>
        <p:txBody>
          <a:bodyPr>
            <a:normAutofit/>
          </a:bodyPr>
          <a:lstStyle/>
          <a:p>
            <a:r>
              <a:rPr lang="en-US" altLang="zh-CN" dirty="0"/>
              <a:t>1.2.1  </a:t>
            </a:r>
            <a:r>
              <a:rPr lang="zh-CN" altLang="zh-CN" dirty="0" smtClean="0"/>
              <a:t>冯·诺依曼体系结构</a:t>
            </a:r>
            <a:endParaRPr lang="en-US" altLang="zh-CN" dirty="0" smtClean="0"/>
          </a:p>
          <a:p>
            <a:r>
              <a:rPr lang="en-US" altLang="zh-CN" dirty="0"/>
              <a:t>1.2.2  </a:t>
            </a:r>
            <a:r>
              <a:rPr lang="zh-CN" altLang="zh-CN" dirty="0"/>
              <a:t>微型计算机的硬件系统</a:t>
            </a:r>
            <a:endParaRPr lang="en-US" altLang="zh-CN" dirty="0"/>
          </a:p>
          <a:p>
            <a:r>
              <a:rPr lang="en-US" altLang="zh-CN" dirty="0" smtClean="0"/>
              <a:t>1.2.3  </a:t>
            </a:r>
            <a:r>
              <a:rPr lang="zh-CN" altLang="zh-CN" dirty="0"/>
              <a:t>微型计算机的软件</a:t>
            </a:r>
            <a:r>
              <a:rPr lang="zh-CN" altLang="zh-CN" dirty="0" smtClean="0"/>
              <a:t>系统</a:t>
            </a:r>
            <a:endParaRPr lang="en-US" altLang="zh-CN" dirty="0" smtClean="0"/>
          </a:p>
          <a:p>
            <a:r>
              <a:rPr lang="en-US" altLang="zh-CN" dirty="0"/>
              <a:t>1.2.4  </a:t>
            </a:r>
            <a:r>
              <a:rPr lang="zh-CN" altLang="zh-CN" dirty="0"/>
              <a:t>微处理器、微型计算机及</a:t>
            </a:r>
            <a:r>
              <a:rPr lang="zh-CN" altLang="zh-CN" dirty="0" smtClean="0"/>
              <a:t>微型</a:t>
            </a:r>
            <a:endParaRPr lang="en-US" altLang="zh-CN" dirty="0" smtClean="0"/>
          </a:p>
          <a:p>
            <a:pPr marL="1044000">
              <a:lnSpc>
                <a:spcPct val="90000"/>
              </a:lnSpc>
              <a:spcBef>
                <a:spcPts val="0"/>
              </a:spcBef>
            </a:pPr>
            <a:r>
              <a:rPr lang="zh-CN" altLang="zh-CN" dirty="0" smtClean="0"/>
              <a:t>计算机系统</a:t>
            </a:r>
            <a:endParaRPr lang="zh-CN" altLang="en-US" dirty="0"/>
          </a:p>
        </p:txBody>
      </p:sp>
      <p:sp>
        <p:nvSpPr>
          <p:cNvPr id="4" name="对角圆角矩形 3"/>
          <p:cNvSpPr/>
          <p:nvPr/>
        </p:nvSpPr>
        <p:spPr>
          <a:xfrm flipH="1">
            <a:off x="971600" y="1916832"/>
            <a:ext cx="7344816" cy="410445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403648" y="2145872"/>
            <a:ext cx="6696744" cy="3659392"/>
            <a:chOff x="1403648" y="2145872"/>
            <a:chExt cx="6696744" cy="3659392"/>
          </a:xfrm>
        </p:grpSpPr>
        <p:sp>
          <p:nvSpPr>
            <p:cNvPr id="6" name="矩形 5">
              <a:hlinkClick r:id="rId3" action="ppaction://hlinksldjump"/>
            </p:cNvPr>
            <p:cNvSpPr/>
            <p:nvPr/>
          </p:nvSpPr>
          <p:spPr>
            <a:xfrm>
              <a:off x="1403648" y="2145872"/>
              <a:ext cx="48245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403648" y="3010545"/>
              <a:ext cx="54726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403648" y="3875218"/>
              <a:ext cx="54726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6" action="ppaction://hlinksldjump"/>
            </p:cNvPr>
            <p:cNvSpPr/>
            <p:nvPr/>
          </p:nvSpPr>
          <p:spPr>
            <a:xfrm>
              <a:off x="1403648" y="4739892"/>
              <a:ext cx="6696744" cy="10653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700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1.2.1  </a:t>
            </a:r>
            <a:r>
              <a:rPr lang="zh-CN" altLang="zh-CN" dirty="0"/>
              <a:t>冯·诺依曼体系结构</a:t>
            </a:r>
            <a:endParaRPr lang="zh-CN" altLang="en-US" dirty="0"/>
          </a:p>
        </p:txBody>
      </p:sp>
      <p:sp>
        <p:nvSpPr>
          <p:cNvPr id="6" name="TextBox 5"/>
          <p:cNvSpPr txBox="1"/>
          <p:nvPr/>
        </p:nvSpPr>
        <p:spPr>
          <a:xfrm>
            <a:off x="2411760" y="1419389"/>
            <a:ext cx="6444000" cy="4745915"/>
          </a:xfrm>
          <a:prstGeom prst="rect">
            <a:avLst/>
          </a:prstGeom>
          <a:noFill/>
          <a:ln>
            <a:solidFill>
              <a:srgbClr val="FF0000"/>
            </a:solidFill>
          </a:ln>
        </p:spPr>
        <p:txBody>
          <a:bodyPr wrap="square" rtlCol="0">
            <a:spAutoFit/>
          </a:bodyPr>
          <a:lstStyle/>
          <a:p>
            <a:pPr algn="just">
              <a:lnSpc>
                <a:spcPct val="140000"/>
              </a:lnSpc>
            </a:pPr>
            <a:r>
              <a:rPr lang="zh-CN" altLang="en-US" sz="2400" dirty="0" smtClean="0">
                <a:latin typeface="Times New Roman" pitchFamily="18" charset="0"/>
                <a:ea typeface="楷体_GB2312"/>
                <a:cs typeface="Times New Roman" pitchFamily="18" charset="0"/>
              </a:rPr>
              <a:t>　　</a:t>
            </a:r>
            <a:r>
              <a:rPr lang="zh-CN" altLang="zh-CN" sz="2400" dirty="0">
                <a:latin typeface="Times New Roman" pitchFamily="18" charset="0"/>
                <a:ea typeface="楷体_GB2312"/>
                <a:cs typeface="Times New Roman" pitchFamily="18" charset="0"/>
              </a:rPr>
              <a:t>美籍匈牙利科学家</a:t>
            </a:r>
            <a:r>
              <a:rPr lang="zh-CN" altLang="zh-CN" sz="2400" b="1" dirty="0">
                <a:solidFill>
                  <a:srgbClr val="FF0066"/>
                </a:solidFill>
                <a:latin typeface="Times New Roman" pitchFamily="18" charset="0"/>
                <a:ea typeface="楷体_GB2312"/>
                <a:cs typeface="Times New Roman" pitchFamily="18" charset="0"/>
              </a:rPr>
              <a:t>冯·诺依曼</a:t>
            </a:r>
            <a:r>
              <a:rPr lang="zh-CN" altLang="en-US" sz="2400" dirty="0" smtClean="0">
                <a:latin typeface="Times New Roman" pitchFamily="18" charset="0"/>
                <a:ea typeface="楷体_GB2312"/>
                <a:cs typeface="Times New Roman" pitchFamily="18" charset="0"/>
              </a:rPr>
              <a:t>又</a:t>
            </a:r>
            <a:r>
              <a:rPr lang="zh-CN" altLang="zh-CN" sz="2400" dirty="0" smtClean="0">
                <a:latin typeface="Times New Roman" pitchFamily="18" charset="0"/>
                <a:ea typeface="楷体_GB2312"/>
                <a:cs typeface="Times New Roman" pitchFamily="18" charset="0"/>
              </a:rPr>
              <a:t>提出</a:t>
            </a:r>
            <a:r>
              <a:rPr lang="zh-CN" altLang="zh-CN" sz="2400" dirty="0">
                <a:latin typeface="Times New Roman" pitchFamily="18" charset="0"/>
                <a:ea typeface="楷体_GB2312"/>
                <a:cs typeface="Times New Roman" pitchFamily="18" charset="0"/>
              </a:rPr>
              <a:t>了</a:t>
            </a:r>
            <a:r>
              <a:rPr lang="zh-CN" altLang="zh-CN" sz="2400" b="1" dirty="0" smtClean="0">
                <a:solidFill>
                  <a:srgbClr val="FF0066"/>
                </a:solidFill>
                <a:latin typeface="Times New Roman" pitchFamily="18" charset="0"/>
                <a:ea typeface="楷体_GB2312"/>
                <a:cs typeface="Times New Roman" pitchFamily="18" charset="0"/>
              </a:rPr>
              <a:t>“存储程序”思想</a:t>
            </a:r>
            <a:r>
              <a:rPr lang="zh-CN" altLang="en-US" sz="2400" dirty="0" smtClean="0">
                <a:latin typeface="Times New Roman" pitchFamily="18" charset="0"/>
                <a:ea typeface="楷体_GB2312"/>
                <a:cs typeface="Times New Roman" pitchFamily="18" charset="0"/>
              </a:rPr>
              <a:t>：</a:t>
            </a:r>
            <a:r>
              <a:rPr lang="zh-CN" altLang="zh-CN" sz="2400" dirty="0" smtClean="0">
                <a:latin typeface="Times New Roman" pitchFamily="18" charset="0"/>
                <a:ea typeface="楷体_GB2312"/>
                <a:cs typeface="Times New Roman" pitchFamily="18" charset="0"/>
              </a:rPr>
              <a:t>把</a:t>
            </a:r>
            <a:r>
              <a:rPr lang="zh-CN" altLang="zh-CN" sz="2400" dirty="0">
                <a:latin typeface="Times New Roman" pitchFamily="18" charset="0"/>
                <a:ea typeface="楷体_GB2312"/>
                <a:cs typeface="Times New Roman" pitchFamily="18" charset="0"/>
              </a:rPr>
              <a:t>程序预先存放在存储器中，运行程序时，按照程序中指令的逻辑顺序，把指令从存储器取到中央处理器逐条执行，自动完成程序所描述的处理工作，随后设计出第一台“存储程序”计算机</a:t>
            </a:r>
            <a:r>
              <a:rPr lang="zh-CN" altLang="zh-CN" sz="2400" dirty="0" smtClean="0">
                <a:latin typeface="Times New Roman" pitchFamily="18" charset="0"/>
                <a:ea typeface="楷体_GB2312"/>
                <a:cs typeface="Times New Roman" pitchFamily="18" charset="0"/>
              </a:rPr>
              <a:t>EDVAC。其</a:t>
            </a:r>
            <a:r>
              <a:rPr lang="zh-CN" altLang="zh-CN" sz="2400" dirty="0">
                <a:latin typeface="Times New Roman" pitchFamily="18" charset="0"/>
                <a:ea typeface="楷体_GB2312"/>
                <a:cs typeface="Times New Roman" pitchFamily="18" charset="0"/>
              </a:rPr>
              <a:t>核心部分是中央处理器（CPU），计算机所有功能均集中于其中，这种结构被称为</a:t>
            </a:r>
            <a:r>
              <a:rPr lang="zh-CN" altLang="zh-CN" sz="2400" b="1" dirty="0" smtClean="0">
                <a:solidFill>
                  <a:srgbClr val="FF0066"/>
                </a:solidFill>
                <a:latin typeface="Times New Roman" pitchFamily="18" charset="0"/>
                <a:ea typeface="楷体_GB2312"/>
                <a:cs typeface="Times New Roman" pitchFamily="18" charset="0"/>
              </a:rPr>
              <a:t>“冯·诺依曼</a:t>
            </a:r>
            <a:r>
              <a:rPr lang="zh-CN" altLang="en-US" sz="2400" b="1" dirty="0" smtClean="0">
                <a:solidFill>
                  <a:srgbClr val="FF0066"/>
                </a:solidFill>
                <a:latin typeface="Times New Roman" pitchFamily="18" charset="0"/>
                <a:ea typeface="楷体_GB2312"/>
                <a:cs typeface="Times New Roman" pitchFamily="18" charset="0"/>
              </a:rPr>
              <a:t>体系</a:t>
            </a:r>
            <a:r>
              <a:rPr lang="zh-CN" altLang="zh-CN" sz="2400" b="1" dirty="0" smtClean="0">
                <a:solidFill>
                  <a:srgbClr val="FF0066"/>
                </a:solidFill>
                <a:latin typeface="Times New Roman" pitchFamily="18" charset="0"/>
                <a:ea typeface="楷体_GB2312"/>
                <a:cs typeface="Times New Roman" pitchFamily="18" charset="0"/>
              </a:rPr>
              <a:t>结构”</a:t>
            </a:r>
            <a:r>
              <a:rPr lang="zh-CN" altLang="zh-CN" sz="2400" dirty="0" smtClean="0">
                <a:latin typeface="Times New Roman" pitchFamily="18" charset="0"/>
                <a:ea typeface="楷体_GB2312"/>
                <a:cs typeface="Times New Roman" pitchFamily="18" charset="0"/>
              </a:rPr>
              <a:t>，</a:t>
            </a:r>
            <a:r>
              <a:rPr lang="zh-CN" altLang="zh-CN" sz="2400" dirty="0">
                <a:latin typeface="Times New Roman" pitchFamily="18" charset="0"/>
                <a:ea typeface="楷体_GB2312"/>
                <a:cs typeface="Times New Roman" pitchFamily="18" charset="0"/>
              </a:rPr>
              <a:t>被人们普遍接受并延续</a:t>
            </a:r>
            <a:r>
              <a:rPr lang="zh-CN" altLang="zh-CN" sz="2400" dirty="0" smtClean="0">
                <a:latin typeface="Times New Roman" pitchFamily="18" charset="0"/>
                <a:ea typeface="楷体_GB2312"/>
                <a:cs typeface="Times New Roman" pitchFamily="18" charset="0"/>
              </a:rPr>
              <a:t>至今。</a:t>
            </a:r>
            <a:endParaRPr lang="zh-CN" altLang="en-US" sz="2400" dirty="0">
              <a:latin typeface="Times New Roman" pitchFamily="18" charset="0"/>
              <a:ea typeface="楷体_GB2312"/>
              <a:cs typeface="Times New Roman" pitchFamily="18" charset="0"/>
            </a:endParaRPr>
          </a:p>
        </p:txBody>
      </p:sp>
      <p:pic>
        <p:nvPicPr>
          <p:cNvPr id="7" name="Picture 4" descr="http://www.techcn.com.cn/uploads/201009/1283684163UmS7Ytur.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359931" y="2276872"/>
            <a:ext cx="1907813" cy="2625328"/>
          </a:xfrm>
          <a:prstGeom prst="rect">
            <a:avLst/>
          </a:prstGeom>
          <a:noFill/>
          <a:effectLst>
            <a:glow>
              <a:schemeClr val="accent1">
                <a:alpha val="40000"/>
              </a:schemeClr>
            </a:glow>
            <a:softEdge rad="889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546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47564" y="1284823"/>
            <a:ext cx="7848872" cy="2144177"/>
          </a:xfrm>
          <a:prstGeom prst="rect">
            <a:avLst/>
          </a:prstGeom>
          <a:noFill/>
          <a:ln>
            <a:noFill/>
          </a:ln>
        </p:spPr>
        <p:txBody>
          <a:bodyPr wrap="square" rtlCol="0">
            <a:spAutoFit/>
          </a:bodyPr>
          <a:lstStyle/>
          <a:p>
            <a:pPr marL="342900" indent="-342900" algn="just">
              <a:spcBef>
                <a:spcPts val="600"/>
              </a:spcBef>
              <a:spcAft>
                <a:spcPts val="200"/>
              </a:spcAft>
              <a:buFont typeface="Arial" pitchFamily="34" charset="0"/>
              <a:buChar char="•"/>
            </a:pPr>
            <a:r>
              <a:rPr lang="zh-CN" altLang="zh-CN" sz="2400" dirty="0" smtClean="0">
                <a:solidFill>
                  <a:srgbClr val="000066"/>
                </a:solidFill>
                <a:ea typeface="楷体_GB2312"/>
              </a:rPr>
              <a:t>计算机</a:t>
            </a:r>
            <a:r>
              <a:rPr lang="zh-CN" altLang="zh-CN" sz="2400" dirty="0">
                <a:solidFill>
                  <a:srgbClr val="000066"/>
                </a:solidFill>
                <a:ea typeface="楷体_GB2312"/>
              </a:rPr>
              <a:t>硬件系统由五大部分组成：运算器、控制器、存储器、输入设备、</a:t>
            </a:r>
            <a:r>
              <a:rPr lang="zh-CN" altLang="zh-CN" sz="2400" dirty="0" smtClean="0">
                <a:solidFill>
                  <a:srgbClr val="000066"/>
                </a:solidFill>
                <a:ea typeface="楷体_GB2312"/>
              </a:rPr>
              <a:t>输出设备</a:t>
            </a:r>
            <a:r>
              <a:rPr lang="zh-CN" altLang="en-US" sz="2400" dirty="0" smtClean="0">
                <a:solidFill>
                  <a:srgbClr val="000066"/>
                </a:solidFill>
                <a:ea typeface="楷体_GB2312"/>
              </a:rPr>
              <a:t>。</a:t>
            </a:r>
            <a:endParaRPr lang="zh-CN" altLang="zh-CN" sz="2400" dirty="0">
              <a:solidFill>
                <a:srgbClr val="000066"/>
              </a:solidFill>
              <a:ea typeface="楷体_GB2312"/>
            </a:endParaRPr>
          </a:p>
          <a:p>
            <a:pPr marL="342900" lvl="0" indent="-342900" algn="just">
              <a:spcBef>
                <a:spcPts val="600"/>
              </a:spcBef>
              <a:spcAft>
                <a:spcPts val="200"/>
              </a:spcAft>
              <a:buFont typeface="Arial" pitchFamily="34" charset="0"/>
              <a:buChar char="•"/>
            </a:pPr>
            <a:r>
              <a:rPr lang="zh-CN" altLang="zh-CN" sz="2400" dirty="0">
                <a:solidFill>
                  <a:srgbClr val="000066"/>
                </a:solidFill>
                <a:ea typeface="楷体_GB2312"/>
              </a:rPr>
              <a:t>计算机内部采用二进制编码表示指令和</a:t>
            </a:r>
            <a:r>
              <a:rPr lang="zh-CN" altLang="zh-CN" sz="2400" dirty="0" smtClean="0">
                <a:solidFill>
                  <a:srgbClr val="000066"/>
                </a:solidFill>
                <a:ea typeface="楷体_GB2312"/>
              </a:rPr>
              <a:t>数据</a:t>
            </a:r>
            <a:r>
              <a:rPr lang="zh-CN" altLang="en-US" sz="2400" dirty="0" smtClean="0">
                <a:solidFill>
                  <a:srgbClr val="000066"/>
                </a:solidFill>
                <a:ea typeface="楷体_GB2312"/>
              </a:rPr>
              <a:t>。</a:t>
            </a:r>
            <a:endParaRPr lang="zh-CN" altLang="zh-CN" sz="2400" dirty="0">
              <a:solidFill>
                <a:srgbClr val="000066"/>
              </a:solidFill>
              <a:ea typeface="楷体_GB2312"/>
            </a:endParaRPr>
          </a:p>
          <a:p>
            <a:pPr marL="342900" lvl="0" indent="-342900" algn="just">
              <a:spcBef>
                <a:spcPts val="600"/>
              </a:spcBef>
              <a:spcAft>
                <a:spcPts val="200"/>
              </a:spcAft>
              <a:buFont typeface="Arial" pitchFamily="34" charset="0"/>
              <a:buChar char="•"/>
            </a:pPr>
            <a:r>
              <a:rPr lang="zh-CN" altLang="zh-CN" sz="2400" dirty="0">
                <a:solidFill>
                  <a:srgbClr val="000066"/>
                </a:solidFill>
                <a:ea typeface="楷体_GB2312"/>
              </a:rPr>
              <a:t>存储程序的思想：把程序预先存</a:t>
            </a:r>
            <a:r>
              <a:rPr lang="zh-CN" altLang="zh-CN" sz="2400" dirty="0" smtClean="0">
                <a:solidFill>
                  <a:srgbClr val="000066"/>
                </a:solidFill>
                <a:ea typeface="楷体_GB2312"/>
              </a:rPr>
              <a:t>放</a:t>
            </a:r>
            <a:r>
              <a:rPr lang="zh-CN" altLang="en-US" sz="2400" dirty="0" smtClean="0">
                <a:solidFill>
                  <a:srgbClr val="000066"/>
                </a:solidFill>
                <a:ea typeface="楷体_GB2312"/>
              </a:rPr>
              <a:t>于</a:t>
            </a:r>
            <a:r>
              <a:rPr lang="zh-CN" altLang="zh-CN" sz="2400" dirty="0" smtClean="0">
                <a:solidFill>
                  <a:srgbClr val="000066"/>
                </a:solidFill>
                <a:ea typeface="楷体_GB2312"/>
              </a:rPr>
              <a:t>计</a:t>
            </a:r>
            <a:r>
              <a:rPr lang="zh-CN" altLang="zh-CN" sz="2400" dirty="0">
                <a:solidFill>
                  <a:srgbClr val="000066"/>
                </a:solidFill>
                <a:ea typeface="楷体_GB2312"/>
              </a:rPr>
              <a:t>算机的存储器中，运行时按程序顺序逐条</a:t>
            </a:r>
            <a:r>
              <a:rPr lang="zh-CN" altLang="zh-CN" sz="2400" dirty="0" smtClean="0">
                <a:solidFill>
                  <a:srgbClr val="000066"/>
                </a:solidFill>
                <a:ea typeface="楷体_GB2312"/>
              </a:rPr>
              <a:t>执行</a:t>
            </a:r>
            <a:r>
              <a:rPr lang="zh-CN" altLang="en-US" sz="2400" dirty="0" smtClean="0">
                <a:solidFill>
                  <a:srgbClr val="000066"/>
                </a:solidFill>
                <a:ea typeface="楷体_GB2312"/>
              </a:rPr>
              <a:t>。</a:t>
            </a:r>
            <a:endParaRPr lang="zh-CN" altLang="en-US" sz="2400" dirty="0">
              <a:solidFill>
                <a:srgbClr val="000066"/>
              </a:solidFill>
              <a:latin typeface="Times New Roman" pitchFamily="18" charset="0"/>
              <a:ea typeface="楷体_GB2312"/>
              <a:cs typeface="Times New Roman" pitchFamily="18" charset="0"/>
            </a:endParaRPr>
          </a:p>
        </p:txBody>
      </p:sp>
      <p:sp>
        <p:nvSpPr>
          <p:cNvPr id="7" name="标题 1"/>
          <p:cNvSpPr>
            <a:spLocks noGrp="1"/>
          </p:cNvSpPr>
          <p:nvPr>
            <p:ph type="title"/>
          </p:nvPr>
        </p:nvSpPr>
        <p:spPr>
          <a:xfrm>
            <a:off x="0" y="44624"/>
            <a:ext cx="9144000" cy="1152000"/>
          </a:xfrm>
        </p:spPr>
        <p:txBody>
          <a:bodyPr/>
          <a:lstStyle/>
          <a:p>
            <a:r>
              <a:rPr lang="en-US" altLang="zh-CN" dirty="0"/>
              <a:t>1.2.1  </a:t>
            </a:r>
            <a:r>
              <a:rPr lang="zh-CN" altLang="zh-CN" dirty="0"/>
              <a:t>冯·诺依曼体系结构</a:t>
            </a:r>
            <a:endParaRPr lang="zh-CN" altLang="en-US" dirty="0"/>
          </a:p>
        </p:txBody>
      </p:sp>
      <p:grpSp>
        <p:nvGrpSpPr>
          <p:cNvPr id="35" name="组合 34"/>
          <p:cNvGrpSpPr/>
          <p:nvPr/>
        </p:nvGrpSpPr>
        <p:grpSpPr>
          <a:xfrm>
            <a:off x="669019" y="3573016"/>
            <a:ext cx="8007437" cy="2484000"/>
            <a:chOff x="669019" y="3501008"/>
            <a:chExt cx="8007437" cy="2484000"/>
          </a:xfrm>
        </p:grpSpPr>
        <p:sp>
          <p:nvSpPr>
            <p:cNvPr id="2" name="矩形 1"/>
            <p:cNvSpPr/>
            <p:nvPr/>
          </p:nvSpPr>
          <p:spPr>
            <a:xfrm>
              <a:off x="669019" y="3501008"/>
              <a:ext cx="8007437" cy="2484000"/>
            </a:xfrm>
            <a:prstGeom prst="rect">
              <a:avLst/>
            </a:prstGeom>
            <a:solidFill>
              <a:schemeClr val="bg1">
                <a:lumMod val="8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669019" y="3794543"/>
              <a:ext cx="7805963" cy="1938713"/>
              <a:chOff x="1091554" y="2276872"/>
              <a:chExt cx="7805963" cy="1938713"/>
            </a:xfrm>
          </p:grpSpPr>
          <p:sp>
            <p:nvSpPr>
              <p:cNvPr id="6" name="Rectangle 13"/>
              <p:cNvSpPr>
                <a:spLocks noChangeArrowheads="1"/>
              </p:cNvSpPr>
              <p:nvPr/>
            </p:nvSpPr>
            <p:spPr bwMode="auto">
              <a:xfrm>
                <a:off x="3560680" y="3078954"/>
                <a:ext cx="2768681" cy="891327"/>
              </a:xfrm>
              <a:prstGeom prst="rect">
                <a:avLst/>
              </a:prstGeom>
              <a:solidFill>
                <a:srgbClr val="F2F2F2"/>
              </a:solidFill>
              <a:ln w="9525" cap="rnd">
                <a:solidFill>
                  <a:srgbClr val="FF0000"/>
                </a:solidFill>
                <a:prstDash val="sysDot"/>
                <a:miter lim="800000"/>
                <a:headEnd/>
                <a:tailEnd/>
              </a:ln>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8" name="Line 14"/>
              <p:cNvSpPr>
                <a:spLocks noChangeShapeType="1"/>
              </p:cNvSpPr>
              <p:nvPr/>
            </p:nvSpPr>
            <p:spPr bwMode="auto">
              <a:xfrm flipH="1">
                <a:off x="4754602" y="3421773"/>
                <a:ext cx="399879" cy="0"/>
              </a:xfrm>
              <a:prstGeom prst="line">
                <a:avLst/>
              </a:prstGeom>
              <a:noFill/>
              <a:ln w="9525">
                <a:solidFill>
                  <a:srgbClr val="000000"/>
                </a:solidFill>
                <a:prstDash val="dash"/>
                <a:round/>
                <a:headEn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9" name="Line 15"/>
              <p:cNvSpPr>
                <a:spLocks noChangeShapeType="1"/>
              </p:cNvSpPr>
              <p:nvPr/>
            </p:nvSpPr>
            <p:spPr bwMode="auto">
              <a:xfrm>
                <a:off x="4606077" y="2812319"/>
                <a:ext cx="0" cy="445664"/>
              </a:xfrm>
              <a:prstGeom prst="line">
                <a:avLst/>
              </a:prstGeom>
              <a:noFill/>
              <a:ln w="9525">
                <a:solidFill>
                  <a:srgbClr val="000000"/>
                </a:solidFill>
                <a:round/>
                <a:headEnd type="stealth" w="med" len="me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0" name="Line 16"/>
              <p:cNvSpPr>
                <a:spLocks noChangeShapeType="1"/>
              </p:cNvSpPr>
              <p:nvPr/>
            </p:nvSpPr>
            <p:spPr bwMode="auto">
              <a:xfrm>
                <a:off x="5320145" y="2812319"/>
                <a:ext cx="0" cy="445664"/>
              </a:xfrm>
              <a:prstGeom prst="line">
                <a:avLst/>
              </a:prstGeom>
              <a:noFill/>
              <a:ln w="9525">
                <a:solidFill>
                  <a:srgbClr val="000000"/>
                </a:solidFill>
                <a:round/>
                <a:headEn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1" name="Line 17"/>
              <p:cNvSpPr>
                <a:spLocks noChangeShapeType="1"/>
              </p:cNvSpPr>
              <p:nvPr/>
            </p:nvSpPr>
            <p:spPr bwMode="auto">
              <a:xfrm flipH="1">
                <a:off x="5657185" y="2797081"/>
                <a:ext cx="965420" cy="0"/>
              </a:xfrm>
              <a:prstGeom prst="line">
                <a:avLst/>
              </a:prstGeom>
              <a:noFill/>
              <a:ln w="9525">
                <a:solidFill>
                  <a:srgbClr val="000000"/>
                </a:solidFill>
                <a:prstDash val="dash"/>
                <a:round/>
                <a:headEn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2" name="Line 18"/>
              <p:cNvSpPr>
                <a:spLocks noChangeShapeType="1"/>
              </p:cNvSpPr>
              <p:nvPr/>
            </p:nvSpPr>
            <p:spPr bwMode="auto">
              <a:xfrm>
                <a:off x="6154176" y="3363684"/>
                <a:ext cx="468429"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3" name="Line 19"/>
              <p:cNvSpPr>
                <a:spLocks noChangeShapeType="1"/>
              </p:cNvSpPr>
              <p:nvPr/>
            </p:nvSpPr>
            <p:spPr bwMode="auto">
              <a:xfrm>
                <a:off x="6622605" y="2797081"/>
                <a:ext cx="0" cy="55993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4" name="Line 20"/>
              <p:cNvSpPr>
                <a:spLocks noChangeShapeType="1"/>
              </p:cNvSpPr>
              <p:nvPr/>
            </p:nvSpPr>
            <p:spPr bwMode="auto">
              <a:xfrm flipH="1">
                <a:off x="5657185" y="2698045"/>
                <a:ext cx="1196778" cy="0"/>
              </a:xfrm>
              <a:prstGeom prst="line">
                <a:avLst/>
              </a:prstGeom>
              <a:noFill/>
              <a:ln w="9525">
                <a:solidFill>
                  <a:srgbClr val="000000"/>
                </a:solidFill>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5" name="Line 21"/>
              <p:cNvSpPr>
                <a:spLocks noChangeShapeType="1"/>
              </p:cNvSpPr>
              <p:nvPr/>
            </p:nvSpPr>
            <p:spPr bwMode="auto">
              <a:xfrm flipH="1">
                <a:off x="7229087" y="2703758"/>
                <a:ext cx="1152000" cy="0"/>
              </a:xfrm>
              <a:prstGeom prst="line">
                <a:avLst/>
              </a:prstGeom>
              <a:noFill/>
              <a:ln w="9525">
                <a:solidFill>
                  <a:srgbClr val="000000"/>
                </a:solidFill>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6" name="Line 22"/>
              <p:cNvSpPr>
                <a:spLocks noChangeShapeType="1"/>
              </p:cNvSpPr>
              <p:nvPr/>
            </p:nvSpPr>
            <p:spPr bwMode="auto">
              <a:xfrm>
                <a:off x="6151320" y="3433201"/>
                <a:ext cx="702644" cy="0"/>
              </a:xfrm>
              <a:prstGeom prst="line">
                <a:avLst/>
              </a:prstGeom>
              <a:noFill/>
              <a:ln w="9525">
                <a:solidFill>
                  <a:srgbClr val="000000"/>
                </a:solidFill>
                <a:prstDash val="dash"/>
                <a:round/>
                <a:headEn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7" name="Line 23"/>
              <p:cNvSpPr>
                <a:spLocks noChangeShapeType="1"/>
              </p:cNvSpPr>
              <p:nvPr/>
            </p:nvSpPr>
            <p:spPr bwMode="auto">
              <a:xfrm flipH="1">
                <a:off x="2855181" y="4118836"/>
                <a:ext cx="3598904"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8" name="Line 24"/>
              <p:cNvSpPr>
                <a:spLocks noChangeShapeType="1"/>
              </p:cNvSpPr>
              <p:nvPr/>
            </p:nvSpPr>
            <p:spPr bwMode="auto">
              <a:xfrm flipH="1" flipV="1">
                <a:off x="2855181" y="3625560"/>
                <a:ext cx="0" cy="493277"/>
              </a:xfrm>
              <a:prstGeom prst="line">
                <a:avLst/>
              </a:prstGeom>
              <a:noFill/>
              <a:ln w="9525">
                <a:solidFill>
                  <a:srgbClr val="000000"/>
                </a:solidFill>
                <a:prstDash val="dash"/>
                <a:round/>
                <a:headEnd/>
                <a:tailEnd type="stealth" w="med" len="me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19" name="Line 25"/>
              <p:cNvSpPr>
                <a:spLocks noChangeShapeType="1"/>
              </p:cNvSpPr>
              <p:nvPr/>
            </p:nvSpPr>
            <p:spPr bwMode="auto">
              <a:xfrm flipV="1">
                <a:off x="6154176" y="3501764"/>
                <a:ext cx="299909"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 name="Line 26"/>
              <p:cNvSpPr>
                <a:spLocks noChangeShapeType="1"/>
              </p:cNvSpPr>
              <p:nvPr/>
            </p:nvSpPr>
            <p:spPr bwMode="auto">
              <a:xfrm>
                <a:off x="6454085" y="3513190"/>
                <a:ext cx="0" cy="60564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1" name="Line 27"/>
              <p:cNvSpPr>
                <a:spLocks noChangeShapeType="1"/>
              </p:cNvSpPr>
              <p:nvPr/>
            </p:nvSpPr>
            <p:spPr bwMode="auto">
              <a:xfrm flipH="1">
                <a:off x="3055121" y="2698045"/>
                <a:ext cx="1196778" cy="0"/>
              </a:xfrm>
              <a:prstGeom prst="line">
                <a:avLst/>
              </a:prstGeom>
              <a:noFill/>
              <a:ln w="9525">
                <a:solidFill>
                  <a:srgbClr val="000000"/>
                </a:solidFill>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Line 28"/>
              <p:cNvSpPr>
                <a:spLocks noChangeShapeType="1"/>
              </p:cNvSpPr>
              <p:nvPr/>
            </p:nvSpPr>
            <p:spPr bwMode="auto">
              <a:xfrm flipH="1">
                <a:off x="1331640" y="2703758"/>
                <a:ext cx="1340740" cy="0"/>
              </a:xfrm>
              <a:prstGeom prst="line">
                <a:avLst/>
              </a:prstGeom>
              <a:noFill/>
              <a:ln w="9525">
                <a:solidFill>
                  <a:srgbClr val="000000"/>
                </a:solidFill>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Line 29"/>
              <p:cNvSpPr>
                <a:spLocks noChangeShapeType="1"/>
              </p:cNvSpPr>
              <p:nvPr/>
            </p:nvSpPr>
            <p:spPr bwMode="auto">
              <a:xfrm flipH="1">
                <a:off x="7399511" y="3746630"/>
                <a:ext cx="499847" cy="0"/>
              </a:xfrm>
              <a:prstGeom prst="line">
                <a:avLst/>
              </a:prstGeom>
              <a:noFill/>
              <a:ln w="9525">
                <a:solidFill>
                  <a:srgbClr val="000000"/>
                </a:solidFill>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4" name="Line 30"/>
              <p:cNvSpPr>
                <a:spLocks noChangeShapeType="1"/>
              </p:cNvSpPr>
              <p:nvPr/>
            </p:nvSpPr>
            <p:spPr bwMode="auto">
              <a:xfrm flipH="1">
                <a:off x="7399511" y="4043740"/>
                <a:ext cx="499847" cy="0"/>
              </a:xfrm>
              <a:prstGeom prst="line">
                <a:avLst/>
              </a:prstGeom>
              <a:noFill/>
              <a:ln w="9525">
                <a:solidFill>
                  <a:srgbClr val="000000"/>
                </a:solidFill>
                <a:prstDash val="dash"/>
                <a:round/>
                <a:headEnd type="stealth" w="med" len="med"/>
                <a:tailEnd/>
              </a:ln>
              <a:extLst>
                <a:ext uri="{909E8E84-426E-40DD-AFC4-6F175D3DCCD1}">
                  <a14:hiddenFill xmlns:a14="http://schemas.microsoft.com/office/drawing/2010/main">
                    <a:noFill/>
                  </a14:hiddenFill>
                </a:ext>
              </a:extLst>
            </p:spPr>
            <p:txBody>
              <a:bodyPr vert="horz" wrap="square" lIns="36000" tIns="36000" rIns="36000" bIns="0" numCol="1" anchor="t" anchorCtr="0" compatLnSpc="1">
                <a:prstTxWarp prst="textNoShape">
                  <a:avLst/>
                </a:prstTxWarp>
              </a:bodyPr>
              <a:lstStyle/>
              <a:p>
                <a:pPr algn="ctr"/>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Text Box 2"/>
              <p:cNvSpPr txBox="1">
                <a:spLocks noChangeArrowheads="1"/>
              </p:cNvSpPr>
              <p:nvPr/>
            </p:nvSpPr>
            <p:spPr bwMode="auto">
              <a:xfrm>
                <a:off x="1091554" y="2708920"/>
                <a:ext cx="1727544" cy="31176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程序、数据</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6" name="Text Box 3"/>
              <p:cNvSpPr txBox="1">
                <a:spLocks noChangeArrowheads="1"/>
              </p:cNvSpPr>
              <p:nvPr/>
            </p:nvSpPr>
            <p:spPr bwMode="auto">
              <a:xfrm>
                <a:off x="2678882" y="2276872"/>
                <a:ext cx="376022" cy="1344568"/>
              </a:xfrm>
              <a:prstGeom prst="rect">
                <a:avLst/>
              </a:prstGeom>
              <a:solidFill>
                <a:srgbClr val="F2F2F2"/>
              </a:solidFill>
              <a:ln w="9525">
                <a:solidFill>
                  <a:srgbClr val="000000"/>
                </a:solidFill>
                <a:miter lim="800000"/>
                <a:headEnd/>
                <a:tailEnd/>
              </a:ln>
            </p:spPr>
            <p:txBody>
              <a:bodyPr vert="eaVert"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ts val="10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输入设备</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7" name="Rectangle 4"/>
              <p:cNvSpPr>
                <a:spLocks noChangeArrowheads="1"/>
              </p:cNvSpPr>
              <p:nvPr/>
            </p:nvSpPr>
            <p:spPr bwMode="auto">
              <a:xfrm>
                <a:off x="4254365" y="2550493"/>
                <a:ext cx="1399371" cy="380781"/>
              </a:xfrm>
              <a:prstGeom prst="rect">
                <a:avLst/>
              </a:prstGeom>
              <a:solidFill>
                <a:srgbClr val="F2F2F2"/>
              </a:solidFill>
              <a:ln w="9525">
                <a:solidFill>
                  <a:srgbClr val="0A200D"/>
                </a:solidFill>
                <a:miter lim="800000"/>
                <a:headEnd/>
                <a:tailEnd/>
              </a:ln>
            </p:spPr>
            <p:txBody>
              <a:bodyPr vert="horz" wrap="square" lIns="36000" tIns="54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存储器</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8" name="Text Box 5"/>
              <p:cNvSpPr txBox="1">
                <a:spLocks noChangeArrowheads="1"/>
              </p:cNvSpPr>
              <p:nvPr/>
            </p:nvSpPr>
            <p:spPr bwMode="auto">
              <a:xfrm>
                <a:off x="6853198" y="2276872"/>
                <a:ext cx="375890" cy="1349328"/>
              </a:xfrm>
              <a:prstGeom prst="rect">
                <a:avLst/>
              </a:prstGeom>
              <a:solidFill>
                <a:srgbClr val="F2F2F2"/>
              </a:solidFill>
              <a:ln w="9525">
                <a:solidFill>
                  <a:srgbClr val="000000"/>
                </a:solidFill>
                <a:miter lim="800000"/>
                <a:headEnd/>
                <a:tailEnd/>
              </a:ln>
            </p:spPr>
            <p:txBody>
              <a:bodyPr vert="eaVert"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ts val="10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输出设备</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9" name="Text Box 6"/>
              <p:cNvSpPr txBox="1">
                <a:spLocks noChangeArrowheads="1"/>
              </p:cNvSpPr>
              <p:nvPr/>
            </p:nvSpPr>
            <p:spPr bwMode="auto">
              <a:xfrm>
                <a:off x="7237252" y="2708920"/>
                <a:ext cx="1351430" cy="32128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计算结果</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0" name="Text Box 7"/>
              <p:cNvSpPr txBox="1">
                <a:spLocks noChangeArrowheads="1"/>
              </p:cNvSpPr>
              <p:nvPr/>
            </p:nvSpPr>
            <p:spPr bwMode="auto">
              <a:xfrm>
                <a:off x="5153961" y="3264458"/>
                <a:ext cx="999551" cy="321285"/>
              </a:xfrm>
              <a:prstGeom prst="rect">
                <a:avLst/>
              </a:prstGeom>
              <a:solidFill>
                <a:srgbClr val="D9D9D9"/>
              </a:solidFill>
              <a:ln w="9525">
                <a:solidFill>
                  <a:srgbClr val="000000"/>
                </a:solidFill>
                <a:miter lim="800000"/>
                <a:headEnd/>
                <a:tailEnd/>
              </a:ln>
            </p:spPr>
            <p:txBody>
              <a:bodyPr vert="horz" wrap="square" lIns="36000" tIns="0" rIns="3600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控制器</a:t>
                </a:r>
                <a:endPar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1" name="Text Box 8"/>
              <p:cNvSpPr txBox="1">
                <a:spLocks noChangeArrowheads="1"/>
              </p:cNvSpPr>
              <p:nvPr/>
            </p:nvSpPr>
            <p:spPr bwMode="auto">
              <a:xfrm>
                <a:off x="3754590" y="3264458"/>
                <a:ext cx="999551" cy="321285"/>
              </a:xfrm>
              <a:prstGeom prst="rect">
                <a:avLst/>
              </a:prstGeom>
              <a:solidFill>
                <a:srgbClr val="D9D9D9"/>
              </a:solidFill>
              <a:ln w="9525">
                <a:solidFill>
                  <a:srgbClr val="000000"/>
                </a:solidFill>
                <a:miter lim="800000"/>
                <a:headEnd/>
                <a:tailEnd/>
              </a:ln>
            </p:spPr>
            <p:txBody>
              <a:bodyPr vert="horz" wrap="square" lIns="36000" tIns="0" rIns="3600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运算器</a:t>
                </a: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2" name="Text Box 9"/>
              <p:cNvSpPr txBox="1">
                <a:spLocks noChangeArrowheads="1"/>
              </p:cNvSpPr>
              <p:nvPr/>
            </p:nvSpPr>
            <p:spPr bwMode="auto">
              <a:xfrm>
                <a:off x="3561818" y="3638100"/>
                <a:ext cx="954334" cy="32128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CPU</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3" name="Text Box 10"/>
              <p:cNvSpPr txBox="1">
                <a:spLocks noChangeArrowheads="1"/>
              </p:cNvSpPr>
              <p:nvPr/>
            </p:nvSpPr>
            <p:spPr bwMode="auto">
              <a:xfrm>
                <a:off x="7897966" y="3573016"/>
                <a:ext cx="999551" cy="3212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数据流</a:t>
                </a:r>
                <a:endPar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34" name="Text Box 11"/>
              <p:cNvSpPr txBox="1">
                <a:spLocks noChangeArrowheads="1"/>
              </p:cNvSpPr>
              <p:nvPr/>
            </p:nvSpPr>
            <p:spPr bwMode="auto">
              <a:xfrm>
                <a:off x="7897966" y="3894301"/>
                <a:ext cx="999551" cy="32128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控制流</a:t>
                </a:r>
                <a:endPar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grpSp>
      </p:grpSp>
    </p:spTree>
    <p:extLst>
      <p:ext uri="{BB962C8B-B14F-4D97-AF65-F5344CB8AC3E}">
        <p14:creationId xmlns:p14="http://schemas.microsoft.com/office/powerpoint/2010/main" val="2577343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50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1.2.2  </a:t>
            </a:r>
            <a:r>
              <a:rPr lang="zh-CN" altLang="zh-CN" dirty="0"/>
              <a:t>微型计算机的硬件系统</a:t>
            </a:r>
            <a:endParaRPr lang="zh-CN" altLang="en-US" dirty="0"/>
          </a:p>
        </p:txBody>
      </p:sp>
      <p:sp>
        <p:nvSpPr>
          <p:cNvPr id="6" name="Text Box 17"/>
          <p:cNvSpPr txBox="1">
            <a:spLocks noChangeArrowheads="1"/>
          </p:cNvSpPr>
          <p:nvPr/>
        </p:nvSpPr>
        <p:spPr bwMode="auto">
          <a:xfrm>
            <a:off x="755576" y="1166562"/>
            <a:ext cx="7632848" cy="1902398"/>
          </a:xfrm>
          <a:prstGeom prst="rect">
            <a:avLst/>
          </a:prstGeom>
          <a:noFill/>
          <a:ln w="19050">
            <a:noFill/>
            <a:miter lim="800000"/>
            <a:headEnd/>
            <a:tailEnd/>
          </a:ln>
          <a:effectLs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a:lnSpc>
                <a:spcPct val="100000"/>
              </a:lnSpc>
            </a:pPr>
            <a:r>
              <a:rPr lang="zh-CN" altLang="zh-CN" sz="2500" b="0" dirty="0">
                <a:ea typeface="楷体_GB2312"/>
              </a:rPr>
              <a:t>微型计算机硬件系统是指构成微型计算机系统的所有实体部件的集合</a:t>
            </a:r>
            <a:r>
              <a:rPr lang="zh-CN" altLang="zh-CN" sz="2500" b="0" dirty="0" smtClean="0">
                <a:ea typeface="楷体_GB2312"/>
              </a:rPr>
              <a:t>，由</a:t>
            </a:r>
            <a:r>
              <a:rPr lang="zh-CN" altLang="zh-CN" sz="2500" b="0" dirty="0">
                <a:ea typeface="楷体_GB2312"/>
              </a:rPr>
              <a:t>微处理器、内存储器、输入/输出接口、外部设备等部件组成，通过系统总线各部件连接并</a:t>
            </a:r>
            <a:r>
              <a:rPr lang="zh-CN" altLang="zh-CN" sz="2500" b="0" dirty="0" smtClean="0">
                <a:ea typeface="楷体_GB2312"/>
              </a:rPr>
              <a:t>通信</a:t>
            </a:r>
            <a:r>
              <a:rPr lang="zh-CN" altLang="en-US" sz="2500" b="0" dirty="0" smtClean="0">
                <a:ea typeface="楷体_GB2312"/>
              </a:rPr>
              <a:t>。</a:t>
            </a:r>
            <a:endParaRPr lang="zh-CN" altLang="en-US" sz="2500" b="0" dirty="0">
              <a:ea typeface="楷体_GB2312"/>
            </a:endParaRPr>
          </a:p>
        </p:txBody>
      </p:sp>
      <p:grpSp>
        <p:nvGrpSpPr>
          <p:cNvPr id="2074" name="组合 2073"/>
          <p:cNvGrpSpPr/>
          <p:nvPr/>
        </p:nvGrpSpPr>
        <p:grpSpPr>
          <a:xfrm>
            <a:off x="364004" y="3037428"/>
            <a:ext cx="8345285" cy="3132000"/>
            <a:chOff x="364004" y="3037428"/>
            <a:chExt cx="8345285" cy="3132000"/>
          </a:xfrm>
        </p:grpSpPr>
        <p:sp>
          <p:nvSpPr>
            <p:cNvPr id="2072" name="矩形 2071"/>
            <p:cNvSpPr/>
            <p:nvPr/>
          </p:nvSpPr>
          <p:spPr>
            <a:xfrm>
              <a:off x="364004" y="3037428"/>
              <a:ext cx="8345285" cy="3132000"/>
            </a:xfrm>
            <a:prstGeom prst="rect">
              <a:avLst/>
            </a:prstGeom>
            <a:solidFill>
              <a:srgbClr val="FFCCFF">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73" name="组合 2072"/>
            <p:cNvGrpSpPr/>
            <p:nvPr/>
          </p:nvGrpSpPr>
          <p:grpSpPr>
            <a:xfrm>
              <a:off x="586850" y="3211543"/>
              <a:ext cx="8078361" cy="2766082"/>
              <a:chOff x="488900" y="3195777"/>
              <a:chExt cx="8251921" cy="2825510"/>
            </a:xfrm>
          </p:grpSpPr>
          <p:grpSp>
            <p:nvGrpSpPr>
              <p:cNvPr id="17" name="Group 15"/>
              <p:cNvGrpSpPr>
                <a:grpSpLocks/>
              </p:cNvGrpSpPr>
              <p:nvPr/>
            </p:nvGrpSpPr>
            <p:grpSpPr bwMode="auto">
              <a:xfrm>
                <a:off x="1266861" y="3211450"/>
                <a:ext cx="6882792" cy="2658575"/>
                <a:chOff x="3051" y="4365"/>
                <a:chExt cx="6370" cy="2461"/>
              </a:xfrm>
            </p:grpSpPr>
            <p:sp>
              <p:nvSpPr>
                <p:cNvPr id="19" name="AutoShape 17"/>
                <p:cNvSpPr>
                  <a:spLocks noChangeArrowheads="1"/>
                </p:cNvSpPr>
                <p:nvPr/>
              </p:nvSpPr>
              <p:spPr bwMode="auto">
                <a:xfrm>
                  <a:off x="3764" y="5466"/>
                  <a:ext cx="118" cy="682"/>
                </a:xfrm>
                <a:prstGeom prst="upArrow">
                  <a:avLst>
                    <a:gd name="adj1" fmla="val 50000"/>
                    <a:gd name="adj2" fmla="val 72246"/>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 name="AutoShape 18"/>
                <p:cNvSpPr>
                  <a:spLocks noChangeArrowheads="1"/>
                </p:cNvSpPr>
                <p:nvPr/>
              </p:nvSpPr>
              <p:spPr bwMode="auto">
                <a:xfrm>
                  <a:off x="4950" y="5466"/>
                  <a:ext cx="118" cy="682"/>
                </a:xfrm>
                <a:prstGeom prst="upArrow">
                  <a:avLst>
                    <a:gd name="adj1" fmla="val 50000"/>
                    <a:gd name="adj2" fmla="val 72246"/>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1" name="AutoShape 19"/>
                <p:cNvSpPr>
                  <a:spLocks noChangeArrowheads="1"/>
                </p:cNvSpPr>
                <p:nvPr/>
              </p:nvSpPr>
              <p:spPr bwMode="auto">
                <a:xfrm>
                  <a:off x="6164" y="5466"/>
                  <a:ext cx="118" cy="682"/>
                </a:xfrm>
                <a:prstGeom prst="upArrow">
                  <a:avLst>
                    <a:gd name="adj1" fmla="val 50000"/>
                    <a:gd name="adj2" fmla="val 72246"/>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AutoShape 20"/>
                <p:cNvSpPr>
                  <a:spLocks noChangeArrowheads="1"/>
                </p:cNvSpPr>
                <p:nvPr/>
              </p:nvSpPr>
              <p:spPr bwMode="auto">
                <a:xfrm>
                  <a:off x="8091" y="5466"/>
                  <a:ext cx="120" cy="682"/>
                </a:xfrm>
                <a:prstGeom prst="upArrow">
                  <a:avLst>
                    <a:gd name="adj1" fmla="val 50000"/>
                    <a:gd name="adj2" fmla="val 71042"/>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AutoShape 21"/>
                <p:cNvSpPr>
                  <a:spLocks noChangeArrowheads="1"/>
                </p:cNvSpPr>
                <p:nvPr/>
              </p:nvSpPr>
              <p:spPr bwMode="auto">
                <a:xfrm>
                  <a:off x="3061" y="6717"/>
                  <a:ext cx="6360" cy="109"/>
                </a:xfrm>
                <a:prstGeom prst="leftRightArrow">
                  <a:avLst>
                    <a:gd name="adj1" fmla="val 53120"/>
                    <a:gd name="adj2" fmla="val 105082"/>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4" name="AutoShape 22"/>
                <p:cNvSpPr>
                  <a:spLocks noChangeArrowheads="1"/>
                </p:cNvSpPr>
                <p:nvPr/>
              </p:nvSpPr>
              <p:spPr bwMode="auto">
                <a:xfrm>
                  <a:off x="3061" y="6402"/>
                  <a:ext cx="6360" cy="105"/>
                </a:xfrm>
                <a:prstGeom prst="leftRightArrow">
                  <a:avLst>
                    <a:gd name="adj1" fmla="val 53120"/>
                    <a:gd name="adj2" fmla="val 109085"/>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AutoShape 23"/>
                <p:cNvSpPr>
                  <a:spLocks noChangeArrowheads="1"/>
                </p:cNvSpPr>
                <p:nvPr/>
              </p:nvSpPr>
              <p:spPr bwMode="auto">
                <a:xfrm>
                  <a:off x="3051" y="6087"/>
                  <a:ext cx="6360" cy="105"/>
                </a:xfrm>
                <a:prstGeom prst="rightArrow">
                  <a:avLst>
                    <a:gd name="adj1" fmla="val 50000"/>
                    <a:gd name="adj2" fmla="val 100952"/>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6" name="AutoShape 24"/>
                <p:cNvSpPr>
                  <a:spLocks noChangeArrowheads="1"/>
                </p:cNvSpPr>
                <p:nvPr/>
              </p:nvSpPr>
              <p:spPr bwMode="auto">
                <a:xfrm rot="16200000">
                  <a:off x="6003" y="4855"/>
                  <a:ext cx="420" cy="120"/>
                </a:xfrm>
                <a:prstGeom prst="leftRightArrow">
                  <a:avLst>
                    <a:gd name="adj1" fmla="val 50000"/>
                    <a:gd name="adj2" fmla="val 99653"/>
                  </a:avLst>
                </a:prstGeom>
                <a:solidFill>
                  <a:srgbClr val="FFFFFF"/>
                </a:solidFill>
                <a:ln w="9525">
                  <a:solidFill>
                    <a:srgbClr val="000000"/>
                  </a:solidFill>
                  <a:miter lim="800000"/>
                  <a:headEnd/>
                  <a:tailEnd type="none" w="sm" len="sm"/>
                </a:ln>
              </p:spPr>
              <p:txBody>
                <a:bodyPr vert="horz"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7" name="AutoShape 25"/>
                <p:cNvSpPr>
                  <a:spLocks noChangeArrowheads="1"/>
                </p:cNvSpPr>
                <p:nvPr/>
              </p:nvSpPr>
              <p:spPr bwMode="auto">
                <a:xfrm rot="16200000">
                  <a:off x="7938" y="4855"/>
                  <a:ext cx="420" cy="120"/>
                </a:xfrm>
                <a:prstGeom prst="leftRightArrow">
                  <a:avLst>
                    <a:gd name="adj1" fmla="val 50000"/>
                    <a:gd name="adj2" fmla="val 99653"/>
                  </a:avLst>
                </a:prstGeom>
                <a:solidFill>
                  <a:srgbClr val="FFFFFF"/>
                </a:solidFill>
                <a:ln w="9525">
                  <a:solidFill>
                    <a:srgbClr val="000000"/>
                  </a:solidFill>
                  <a:miter lim="800000"/>
                  <a:headEnd/>
                  <a:tailEnd type="none" w="sm" len="sm"/>
                </a:ln>
              </p:spPr>
              <p:txBody>
                <a:bodyPr vert="horz"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8" name="Rectangle 26"/>
                <p:cNvSpPr>
                  <a:spLocks noChangeArrowheads="1"/>
                </p:cNvSpPr>
                <p:nvPr/>
              </p:nvSpPr>
              <p:spPr bwMode="auto">
                <a:xfrm>
                  <a:off x="5530" y="4365"/>
                  <a:ext cx="1365" cy="3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9" name="Rectangle 27"/>
                <p:cNvSpPr>
                  <a:spLocks noChangeArrowheads="1"/>
                </p:cNvSpPr>
                <p:nvPr/>
              </p:nvSpPr>
              <p:spPr bwMode="auto">
                <a:xfrm>
                  <a:off x="7465" y="4365"/>
                  <a:ext cx="1365" cy="3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0" name="Rectangle 28"/>
                <p:cNvSpPr>
                  <a:spLocks noChangeArrowheads="1"/>
                </p:cNvSpPr>
                <p:nvPr/>
              </p:nvSpPr>
              <p:spPr bwMode="auto">
                <a:xfrm>
                  <a:off x="3300" y="5137"/>
                  <a:ext cx="1035" cy="321"/>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1" name="Rectangle 29"/>
                <p:cNvSpPr>
                  <a:spLocks noChangeArrowheads="1"/>
                </p:cNvSpPr>
                <p:nvPr/>
              </p:nvSpPr>
              <p:spPr bwMode="auto">
                <a:xfrm>
                  <a:off x="4500" y="5137"/>
                  <a:ext cx="1035" cy="321"/>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48" name="Rectangle 30"/>
                <p:cNvSpPr>
                  <a:spLocks noChangeArrowheads="1"/>
                </p:cNvSpPr>
                <p:nvPr/>
              </p:nvSpPr>
              <p:spPr bwMode="auto">
                <a:xfrm>
                  <a:off x="5700" y="5137"/>
                  <a:ext cx="1035" cy="321"/>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49" name="Rectangle 31"/>
                <p:cNvSpPr>
                  <a:spLocks noChangeArrowheads="1"/>
                </p:cNvSpPr>
                <p:nvPr/>
              </p:nvSpPr>
              <p:spPr bwMode="auto">
                <a:xfrm>
                  <a:off x="7620" y="5137"/>
                  <a:ext cx="1035" cy="321"/>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nvGrpSpPr>
                <p:cNvPr id="2050" name="Group 32"/>
                <p:cNvGrpSpPr>
                  <a:grpSpLocks/>
                </p:cNvGrpSpPr>
                <p:nvPr/>
              </p:nvGrpSpPr>
              <p:grpSpPr bwMode="auto">
                <a:xfrm rot="16200000">
                  <a:off x="3819" y="6092"/>
                  <a:ext cx="9" cy="45"/>
                  <a:chOff x="3766" y="2032"/>
                  <a:chExt cx="4" cy="20"/>
                </a:xfrm>
              </p:grpSpPr>
              <p:sp>
                <p:nvSpPr>
                  <p:cNvPr id="2069" name="Line 33"/>
                  <p:cNvSpPr>
                    <a:spLocks noChangeShapeType="1"/>
                  </p:cNvSpPr>
                  <p:nvPr/>
                </p:nvSpPr>
                <p:spPr bwMode="auto">
                  <a:xfrm rot="16200000" flipV="1">
                    <a:off x="3760"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70" name="Line 34"/>
                  <p:cNvSpPr>
                    <a:spLocks noChangeShapeType="1"/>
                  </p:cNvSpPr>
                  <p:nvPr/>
                </p:nvSpPr>
                <p:spPr bwMode="auto">
                  <a:xfrm rot="-5400000">
                    <a:off x="3756"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grpSp>
              <p:nvGrpSpPr>
                <p:cNvPr id="2052" name="Group 35"/>
                <p:cNvGrpSpPr>
                  <a:grpSpLocks/>
                </p:cNvGrpSpPr>
                <p:nvPr/>
              </p:nvGrpSpPr>
              <p:grpSpPr bwMode="auto">
                <a:xfrm rot="16200000">
                  <a:off x="5008" y="6087"/>
                  <a:ext cx="9" cy="45"/>
                  <a:chOff x="3766" y="2032"/>
                  <a:chExt cx="4" cy="20"/>
                </a:xfrm>
              </p:grpSpPr>
              <p:sp>
                <p:nvSpPr>
                  <p:cNvPr id="2067" name="Line 36"/>
                  <p:cNvSpPr>
                    <a:spLocks noChangeShapeType="1"/>
                  </p:cNvSpPr>
                  <p:nvPr/>
                </p:nvSpPr>
                <p:spPr bwMode="auto">
                  <a:xfrm rot="16200000" flipV="1">
                    <a:off x="3760"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8" name="Line 37"/>
                  <p:cNvSpPr>
                    <a:spLocks noChangeShapeType="1"/>
                  </p:cNvSpPr>
                  <p:nvPr/>
                </p:nvSpPr>
                <p:spPr bwMode="auto">
                  <a:xfrm rot="-5400000">
                    <a:off x="3756"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grpSp>
              <p:nvGrpSpPr>
                <p:cNvPr id="2053" name="Group 38"/>
                <p:cNvGrpSpPr>
                  <a:grpSpLocks/>
                </p:cNvGrpSpPr>
                <p:nvPr/>
              </p:nvGrpSpPr>
              <p:grpSpPr bwMode="auto">
                <a:xfrm rot="16200000">
                  <a:off x="6222" y="6087"/>
                  <a:ext cx="9" cy="45"/>
                  <a:chOff x="3766" y="2032"/>
                  <a:chExt cx="4" cy="20"/>
                </a:xfrm>
              </p:grpSpPr>
              <p:sp>
                <p:nvSpPr>
                  <p:cNvPr id="2065" name="Line 39"/>
                  <p:cNvSpPr>
                    <a:spLocks noChangeShapeType="1"/>
                  </p:cNvSpPr>
                  <p:nvPr/>
                </p:nvSpPr>
                <p:spPr bwMode="auto">
                  <a:xfrm rot="16200000" flipV="1">
                    <a:off x="3760"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6" name="Line 40"/>
                  <p:cNvSpPr>
                    <a:spLocks noChangeShapeType="1"/>
                  </p:cNvSpPr>
                  <p:nvPr/>
                </p:nvSpPr>
                <p:spPr bwMode="auto">
                  <a:xfrm rot="-5400000">
                    <a:off x="3756"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grpSp>
              <p:nvGrpSpPr>
                <p:cNvPr id="2054" name="Group 41"/>
                <p:cNvGrpSpPr>
                  <a:grpSpLocks/>
                </p:cNvGrpSpPr>
                <p:nvPr/>
              </p:nvGrpSpPr>
              <p:grpSpPr bwMode="auto">
                <a:xfrm rot="16200000">
                  <a:off x="8149" y="6087"/>
                  <a:ext cx="9" cy="45"/>
                  <a:chOff x="3766" y="2032"/>
                  <a:chExt cx="4" cy="20"/>
                </a:xfrm>
              </p:grpSpPr>
              <p:sp>
                <p:nvSpPr>
                  <p:cNvPr id="2063" name="Line 42"/>
                  <p:cNvSpPr>
                    <a:spLocks noChangeShapeType="1"/>
                  </p:cNvSpPr>
                  <p:nvPr/>
                </p:nvSpPr>
                <p:spPr bwMode="auto">
                  <a:xfrm rot="16200000" flipV="1">
                    <a:off x="3760"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4" name="Line 43"/>
                  <p:cNvSpPr>
                    <a:spLocks noChangeShapeType="1"/>
                  </p:cNvSpPr>
                  <p:nvPr/>
                </p:nvSpPr>
                <p:spPr bwMode="auto">
                  <a:xfrm rot="-5400000">
                    <a:off x="3756" y="2042"/>
                    <a:ext cx="20" cy="0"/>
                  </a:xfrm>
                  <a:prstGeom prst="line">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2055" name="AutoShape 44"/>
                <p:cNvSpPr>
                  <a:spLocks noChangeArrowheads="1"/>
                </p:cNvSpPr>
                <p:nvPr/>
              </p:nvSpPr>
              <p:spPr bwMode="auto">
                <a:xfrm>
                  <a:off x="8331" y="5466"/>
                  <a:ext cx="120" cy="1260"/>
                </a:xfrm>
                <a:prstGeom prst="upDownArrow">
                  <a:avLst>
                    <a:gd name="adj1" fmla="val 50000"/>
                    <a:gd name="adj2" fmla="val 87500"/>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56" name="AutoShape 45"/>
                <p:cNvSpPr>
                  <a:spLocks noChangeArrowheads="1"/>
                </p:cNvSpPr>
                <p:nvPr/>
              </p:nvSpPr>
              <p:spPr bwMode="auto">
                <a:xfrm>
                  <a:off x="7851" y="5466"/>
                  <a:ext cx="120" cy="954"/>
                </a:xfrm>
                <a:prstGeom prst="upDownArrow">
                  <a:avLst>
                    <a:gd name="adj1" fmla="val 50000"/>
                    <a:gd name="adj2" fmla="val 81451"/>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57" name="AutoShape 46"/>
                <p:cNvSpPr>
                  <a:spLocks noChangeArrowheads="1"/>
                </p:cNvSpPr>
                <p:nvPr/>
              </p:nvSpPr>
              <p:spPr bwMode="auto">
                <a:xfrm>
                  <a:off x="6404" y="5466"/>
                  <a:ext cx="120" cy="1260"/>
                </a:xfrm>
                <a:prstGeom prst="upDownArrow">
                  <a:avLst>
                    <a:gd name="adj1" fmla="val 50000"/>
                    <a:gd name="adj2" fmla="val 87500"/>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58" name="AutoShape 47"/>
                <p:cNvSpPr>
                  <a:spLocks noChangeArrowheads="1"/>
                </p:cNvSpPr>
                <p:nvPr/>
              </p:nvSpPr>
              <p:spPr bwMode="auto">
                <a:xfrm>
                  <a:off x="5924" y="5466"/>
                  <a:ext cx="120" cy="954"/>
                </a:xfrm>
                <a:prstGeom prst="upDownArrow">
                  <a:avLst>
                    <a:gd name="adj1" fmla="val 50000"/>
                    <a:gd name="adj2" fmla="val 81451"/>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59" name="AutoShape 48"/>
                <p:cNvSpPr>
                  <a:spLocks noChangeArrowheads="1"/>
                </p:cNvSpPr>
                <p:nvPr/>
              </p:nvSpPr>
              <p:spPr bwMode="auto">
                <a:xfrm>
                  <a:off x="5190" y="5466"/>
                  <a:ext cx="120" cy="1260"/>
                </a:xfrm>
                <a:prstGeom prst="upDownArrow">
                  <a:avLst>
                    <a:gd name="adj1" fmla="val 50000"/>
                    <a:gd name="adj2" fmla="val 87500"/>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0" name="AutoShape 49"/>
                <p:cNvSpPr>
                  <a:spLocks noChangeArrowheads="1"/>
                </p:cNvSpPr>
                <p:nvPr/>
              </p:nvSpPr>
              <p:spPr bwMode="auto">
                <a:xfrm flipV="1">
                  <a:off x="4710" y="5457"/>
                  <a:ext cx="120" cy="954"/>
                </a:xfrm>
                <a:prstGeom prst="upArrow">
                  <a:avLst>
                    <a:gd name="adj1" fmla="val 50000"/>
                    <a:gd name="adj2" fmla="val 99375"/>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1" name="AutoShape 50"/>
                <p:cNvSpPr>
                  <a:spLocks noChangeArrowheads="1"/>
                </p:cNvSpPr>
                <p:nvPr/>
              </p:nvSpPr>
              <p:spPr bwMode="auto">
                <a:xfrm>
                  <a:off x="4004" y="5466"/>
                  <a:ext cx="120" cy="1260"/>
                </a:xfrm>
                <a:prstGeom prst="upDownArrow">
                  <a:avLst>
                    <a:gd name="adj1" fmla="val 50000"/>
                    <a:gd name="adj2" fmla="val 87500"/>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62" name="AutoShape 51"/>
                <p:cNvSpPr>
                  <a:spLocks noChangeArrowheads="1"/>
                </p:cNvSpPr>
                <p:nvPr/>
              </p:nvSpPr>
              <p:spPr bwMode="auto">
                <a:xfrm>
                  <a:off x="3524" y="5466"/>
                  <a:ext cx="120" cy="954"/>
                </a:xfrm>
                <a:prstGeom prst="upDownArrow">
                  <a:avLst>
                    <a:gd name="adj1" fmla="val 50000"/>
                    <a:gd name="adj2" fmla="val 81451"/>
                  </a:avLst>
                </a:prstGeom>
                <a:solidFill>
                  <a:srgbClr val="FFFFFF"/>
                </a:solidFill>
                <a:ln w="9525">
                  <a:solidFill>
                    <a:srgbClr val="000000"/>
                  </a:solidFill>
                  <a:miter lim="800000"/>
                  <a:headEnd/>
                  <a:tailEnd/>
                </a:ln>
              </p:spPr>
              <p:txBody>
                <a:bodyPr vert="eaVert" wrap="square" lIns="91440" tIns="4572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sp>
            <p:nvSpPr>
              <p:cNvPr id="3" name="Text Box 3"/>
              <p:cNvSpPr txBox="1">
                <a:spLocks noChangeArrowheads="1"/>
              </p:cNvSpPr>
              <p:nvPr/>
            </p:nvSpPr>
            <p:spPr bwMode="auto">
              <a:xfrm>
                <a:off x="3916790" y="3195777"/>
                <a:ext cx="1555922"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外部设备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1</a:t>
                </a:r>
              </a:p>
            </p:txBody>
          </p:sp>
          <p:sp>
            <p:nvSpPr>
              <p:cNvPr id="5" name="Text Box 4"/>
              <p:cNvSpPr txBox="1">
                <a:spLocks noChangeArrowheads="1"/>
              </p:cNvSpPr>
              <p:nvPr/>
            </p:nvSpPr>
            <p:spPr bwMode="auto">
              <a:xfrm>
                <a:off x="5991352" y="3195777"/>
                <a:ext cx="1555922"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外部设备</a:t>
                </a: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n</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7" name="Text Box 5"/>
              <p:cNvSpPr txBox="1">
                <a:spLocks noChangeArrowheads="1"/>
              </p:cNvSpPr>
              <p:nvPr/>
            </p:nvSpPr>
            <p:spPr bwMode="auto">
              <a:xfrm>
                <a:off x="5253910" y="3266010"/>
                <a:ext cx="956243" cy="207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8" name="Text Box 6"/>
              <p:cNvSpPr txBox="1">
                <a:spLocks noChangeArrowheads="1"/>
              </p:cNvSpPr>
              <p:nvPr/>
            </p:nvSpPr>
            <p:spPr bwMode="auto">
              <a:xfrm>
                <a:off x="5253910" y="4100697"/>
                <a:ext cx="956243" cy="2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9" name="Text Box 7"/>
              <p:cNvSpPr txBox="1">
                <a:spLocks noChangeArrowheads="1"/>
              </p:cNvSpPr>
              <p:nvPr/>
            </p:nvSpPr>
            <p:spPr bwMode="auto">
              <a:xfrm>
                <a:off x="6134518" y="4014257"/>
                <a:ext cx="1296601"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I/O</a:t>
                </a: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接口</a:t>
                </a: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n</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0" name="Text Box 8"/>
              <p:cNvSpPr txBox="1">
                <a:spLocks noChangeArrowheads="1"/>
              </p:cNvSpPr>
              <p:nvPr/>
            </p:nvSpPr>
            <p:spPr bwMode="auto">
              <a:xfrm>
                <a:off x="4059956" y="4014257"/>
                <a:ext cx="1296601"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I/O</a:t>
                </a: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接口</a:t>
                </a: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1</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1" name="Text Box 9"/>
              <p:cNvSpPr txBox="1">
                <a:spLocks noChangeArrowheads="1"/>
              </p:cNvSpPr>
              <p:nvPr/>
            </p:nvSpPr>
            <p:spPr bwMode="auto">
              <a:xfrm>
                <a:off x="2838990" y="4006153"/>
                <a:ext cx="1112916"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ROM</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2" name="Text Box 10"/>
              <p:cNvSpPr txBox="1">
                <a:spLocks noChangeArrowheads="1"/>
              </p:cNvSpPr>
              <p:nvPr/>
            </p:nvSpPr>
            <p:spPr bwMode="auto">
              <a:xfrm>
                <a:off x="1542389" y="4006153"/>
                <a:ext cx="1112916" cy="3781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RAM</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3" name="Text Box 11"/>
              <p:cNvSpPr txBox="1">
                <a:spLocks noChangeArrowheads="1"/>
              </p:cNvSpPr>
              <p:nvPr/>
            </p:nvSpPr>
            <p:spPr bwMode="auto">
              <a:xfrm>
                <a:off x="488900" y="3222790"/>
                <a:ext cx="777961" cy="2798497"/>
              </a:xfrm>
              <a:prstGeom prst="rect">
                <a:avLst/>
              </a:prstGeom>
              <a:solidFill>
                <a:srgbClr val="CCEC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CPU</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4" name="Text Box 12"/>
              <p:cNvSpPr txBox="1">
                <a:spLocks noChangeArrowheads="1"/>
              </p:cNvSpPr>
              <p:nvPr/>
            </p:nvSpPr>
            <p:spPr bwMode="auto">
              <a:xfrm>
                <a:off x="7833200" y="4921878"/>
                <a:ext cx="907621" cy="3646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   AB</a:t>
                </a: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5" name="Text Box 13"/>
              <p:cNvSpPr txBox="1">
                <a:spLocks noChangeArrowheads="1"/>
              </p:cNvSpPr>
              <p:nvPr/>
            </p:nvSpPr>
            <p:spPr bwMode="auto">
              <a:xfrm>
                <a:off x="7833200" y="5254131"/>
                <a:ext cx="907621" cy="36467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   DB</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6" name="Text Box 14"/>
              <p:cNvSpPr txBox="1">
                <a:spLocks noChangeArrowheads="1"/>
              </p:cNvSpPr>
              <p:nvPr/>
            </p:nvSpPr>
            <p:spPr bwMode="auto">
              <a:xfrm>
                <a:off x="7833200" y="5597191"/>
                <a:ext cx="907621" cy="3646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   CB</a:t>
                </a:r>
                <a:endPar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grpSp>
      </p:grpSp>
    </p:spTree>
    <p:extLst>
      <p:ext uri="{BB962C8B-B14F-4D97-AF65-F5344CB8AC3E}">
        <p14:creationId xmlns:p14="http://schemas.microsoft.com/office/powerpoint/2010/main" val="540020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par>
                          <p:cTn id="8" fill="hold">
                            <p:stCondLst>
                              <p:cond delay="500"/>
                            </p:stCondLst>
                            <p:childTnLst>
                              <p:par>
                                <p:cTn id="9" presetID="16" presetClass="entr" presetSubtype="37" fill="hold" nodeType="afterEffect">
                                  <p:stCondLst>
                                    <p:cond delay="500"/>
                                  </p:stCondLst>
                                  <p:childTnLst>
                                    <p:set>
                                      <p:cBhvr>
                                        <p:cTn id="10" dur="1" fill="hold">
                                          <p:stCondLst>
                                            <p:cond delay="0"/>
                                          </p:stCondLst>
                                        </p:cTn>
                                        <p:tgtEl>
                                          <p:spTgt spid="2074"/>
                                        </p:tgtEl>
                                        <p:attrNameLst>
                                          <p:attrName>style.visibility</p:attrName>
                                        </p:attrNameLst>
                                      </p:cBhvr>
                                      <p:to>
                                        <p:strVal val="visible"/>
                                      </p:to>
                                    </p:set>
                                    <p:animEffect transition="in" filter="barn(outVertical)">
                                      <p:cBhvr>
                                        <p:cTn id="11" dur="500"/>
                                        <p:tgtEl>
                                          <p:spTgt spid="2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txBox="1">
            <a:spLocks noChangeArrowheads="1"/>
          </p:cNvSpPr>
          <p:nvPr/>
        </p:nvSpPr>
        <p:spPr>
          <a:xfrm>
            <a:off x="611560" y="1124744"/>
            <a:ext cx="3312368" cy="5400600"/>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00000"/>
              </a:lnSpc>
              <a:spcBef>
                <a:spcPts val="0"/>
              </a:spcBef>
              <a:spcAft>
                <a:spcPts val="600"/>
              </a:spcAft>
              <a:buFontTx/>
              <a:buNone/>
            </a:pPr>
            <a:r>
              <a:rPr lang="en-US" altLang="zh-CN" dirty="0" smtClean="0">
                <a:solidFill>
                  <a:srgbClr val="000066"/>
                </a:solidFill>
                <a:latin typeface="黑体" pitchFamily="49" charset="-122"/>
                <a:ea typeface="黑体" pitchFamily="49" charset="-122"/>
              </a:rPr>
              <a:t>1</a:t>
            </a:r>
            <a:r>
              <a:rPr lang="zh-CN" altLang="en-US" dirty="0" smtClean="0">
                <a:solidFill>
                  <a:srgbClr val="000066"/>
                </a:solidFill>
                <a:latin typeface="黑体" pitchFamily="49" charset="-122"/>
                <a:ea typeface="黑体" pitchFamily="49" charset="-122"/>
              </a:rPr>
              <a:t>．微处理器</a:t>
            </a:r>
          </a:p>
          <a:p>
            <a:pPr>
              <a:lnSpc>
                <a:spcPct val="200000"/>
              </a:lnSpc>
              <a:spcBef>
                <a:spcPts val="0"/>
              </a:spcBef>
              <a:spcAft>
                <a:spcPts val="600"/>
              </a:spcAft>
              <a:buFontTx/>
              <a:buNone/>
            </a:pPr>
            <a:r>
              <a:rPr lang="en-US" altLang="zh-CN" dirty="0" smtClean="0">
                <a:solidFill>
                  <a:srgbClr val="000066"/>
                </a:solidFill>
                <a:latin typeface="黑体" pitchFamily="49" charset="-122"/>
                <a:ea typeface="黑体" pitchFamily="49" charset="-122"/>
              </a:rPr>
              <a:t>2</a:t>
            </a:r>
            <a:r>
              <a:rPr lang="zh-CN" altLang="en-US" dirty="0" smtClean="0">
                <a:solidFill>
                  <a:srgbClr val="000066"/>
                </a:solidFill>
                <a:latin typeface="黑体" pitchFamily="49" charset="-122"/>
                <a:ea typeface="黑体" pitchFamily="49" charset="-122"/>
              </a:rPr>
              <a:t>．内存储器</a:t>
            </a:r>
          </a:p>
          <a:p>
            <a:pPr>
              <a:lnSpc>
                <a:spcPct val="200000"/>
              </a:lnSpc>
              <a:spcBef>
                <a:spcPts val="0"/>
              </a:spcBef>
              <a:spcAft>
                <a:spcPts val="600"/>
              </a:spcAft>
              <a:buFontTx/>
              <a:buNone/>
            </a:pPr>
            <a:r>
              <a:rPr lang="en-US" altLang="zh-CN" dirty="0" smtClean="0">
                <a:solidFill>
                  <a:srgbClr val="000066"/>
                </a:solidFill>
                <a:latin typeface="黑体" pitchFamily="49" charset="-122"/>
                <a:ea typeface="黑体" pitchFamily="49" charset="-122"/>
              </a:rPr>
              <a:t>3</a:t>
            </a:r>
            <a:r>
              <a:rPr lang="zh-CN" altLang="en-US" dirty="0" smtClean="0">
                <a:solidFill>
                  <a:srgbClr val="000066"/>
                </a:solidFill>
                <a:latin typeface="黑体" pitchFamily="49" charset="-122"/>
                <a:ea typeface="黑体" pitchFamily="49" charset="-122"/>
              </a:rPr>
              <a:t>．外部设备</a:t>
            </a:r>
          </a:p>
          <a:p>
            <a:pPr>
              <a:lnSpc>
                <a:spcPct val="200000"/>
              </a:lnSpc>
              <a:spcBef>
                <a:spcPts val="0"/>
              </a:spcBef>
              <a:spcAft>
                <a:spcPts val="600"/>
              </a:spcAft>
              <a:buFontTx/>
              <a:buNone/>
            </a:pPr>
            <a:r>
              <a:rPr lang="en-US" altLang="zh-CN" dirty="0" smtClean="0">
                <a:solidFill>
                  <a:srgbClr val="000066"/>
                </a:solidFill>
                <a:latin typeface="黑体" pitchFamily="49" charset="-122"/>
                <a:ea typeface="黑体" pitchFamily="49" charset="-122"/>
              </a:rPr>
              <a:t>4</a:t>
            </a:r>
            <a:r>
              <a:rPr lang="zh-CN" altLang="en-US" dirty="0" smtClean="0">
                <a:solidFill>
                  <a:srgbClr val="000066"/>
                </a:solidFill>
                <a:latin typeface="黑体" pitchFamily="49" charset="-122"/>
                <a:ea typeface="黑体" pitchFamily="49" charset="-122"/>
              </a:rPr>
              <a:t>．输入</a:t>
            </a:r>
            <a:r>
              <a:rPr lang="en-US" altLang="zh-CN" dirty="0" smtClean="0">
                <a:solidFill>
                  <a:srgbClr val="000066"/>
                </a:solidFill>
                <a:latin typeface="黑体" pitchFamily="49" charset="-122"/>
                <a:ea typeface="黑体" pitchFamily="49" charset="-122"/>
              </a:rPr>
              <a:t>/</a:t>
            </a:r>
            <a:r>
              <a:rPr lang="zh-CN" altLang="en-US" dirty="0" smtClean="0">
                <a:solidFill>
                  <a:srgbClr val="000066"/>
                </a:solidFill>
                <a:latin typeface="黑体" pitchFamily="49" charset="-122"/>
                <a:ea typeface="黑体" pitchFamily="49" charset="-122"/>
              </a:rPr>
              <a:t>输出接口</a:t>
            </a:r>
          </a:p>
          <a:p>
            <a:pPr>
              <a:lnSpc>
                <a:spcPct val="200000"/>
              </a:lnSpc>
              <a:spcBef>
                <a:spcPts val="0"/>
              </a:spcBef>
              <a:spcAft>
                <a:spcPts val="600"/>
              </a:spcAft>
              <a:buFontTx/>
              <a:buNone/>
            </a:pPr>
            <a:r>
              <a:rPr lang="en-US" altLang="zh-CN" dirty="0" smtClean="0">
                <a:solidFill>
                  <a:srgbClr val="000066"/>
                </a:solidFill>
                <a:latin typeface="黑体" pitchFamily="49" charset="-122"/>
                <a:ea typeface="黑体" pitchFamily="49" charset="-122"/>
              </a:rPr>
              <a:t>5</a:t>
            </a:r>
            <a:r>
              <a:rPr lang="zh-CN" altLang="en-US" dirty="0" smtClean="0">
                <a:solidFill>
                  <a:srgbClr val="000066"/>
                </a:solidFill>
                <a:latin typeface="黑体" pitchFamily="49" charset="-122"/>
                <a:ea typeface="黑体" pitchFamily="49" charset="-122"/>
              </a:rPr>
              <a:t>．系统总线</a:t>
            </a:r>
          </a:p>
        </p:txBody>
      </p:sp>
      <p:sp>
        <p:nvSpPr>
          <p:cNvPr id="18" name="标题 3"/>
          <p:cNvSpPr>
            <a:spLocks noGrp="1"/>
          </p:cNvSpPr>
          <p:nvPr>
            <p:ph type="title"/>
          </p:nvPr>
        </p:nvSpPr>
        <p:spPr>
          <a:xfrm>
            <a:off x="0" y="44624"/>
            <a:ext cx="9144000" cy="1152000"/>
          </a:xfrm>
        </p:spPr>
        <p:txBody>
          <a:bodyPr/>
          <a:lstStyle/>
          <a:p>
            <a:r>
              <a:rPr lang="en-US" altLang="zh-CN" dirty="0"/>
              <a:t>1.2.2  </a:t>
            </a:r>
            <a:r>
              <a:rPr lang="zh-CN" altLang="zh-CN" dirty="0"/>
              <a:t>微型计算机的硬件系统</a:t>
            </a:r>
            <a:endParaRPr lang="zh-CN" altLang="en-US" dirty="0"/>
          </a:p>
        </p:txBody>
      </p:sp>
      <p:sp>
        <p:nvSpPr>
          <p:cNvPr id="13" name="矩形 12"/>
          <p:cNvSpPr/>
          <p:nvPr/>
        </p:nvSpPr>
        <p:spPr>
          <a:xfrm>
            <a:off x="3563888" y="1340768"/>
            <a:ext cx="4680000" cy="4392000"/>
          </a:xfrm>
          <a:prstGeom prst="rect">
            <a:avLst/>
          </a:prstGeom>
          <a:solidFill>
            <a:srgbClr val="D9D9FF"/>
          </a:solidFill>
          <a:ln>
            <a:solidFill>
              <a:srgbClr val="C00000"/>
            </a:solidFill>
          </a:ln>
        </p:spPr>
        <p:txBody>
          <a:bodyPr wrap="square" lIns="180000" tIns="180000" rIns="180000" bIns="180000">
            <a:spAutoFit/>
          </a:bodyPr>
          <a:lstStyle/>
          <a:p>
            <a:pPr indent="612000" algn="just">
              <a:lnSpc>
                <a:spcPct val="140000"/>
              </a:lnSpc>
            </a:pPr>
            <a:r>
              <a:rPr lang="zh-CN" altLang="zh-CN" sz="2400" dirty="0">
                <a:latin typeface="Times New Roman" pitchFamily="18" charset="0"/>
                <a:ea typeface="楷体_GB2312"/>
                <a:cs typeface="Times New Roman" pitchFamily="18" charset="0"/>
              </a:rPr>
              <a:t>是微型计算机的核心部件，由控制器、运算器、寄存器组和内部</a:t>
            </a:r>
            <a:r>
              <a:rPr lang="zh-CN" altLang="zh-CN" sz="2400">
                <a:latin typeface="Times New Roman" pitchFamily="18" charset="0"/>
                <a:ea typeface="楷体_GB2312"/>
                <a:cs typeface="Times New Roman" pitchFamily="18" charset="0"/>
              </a:rPr>
              <a:t>总线</a:t>
            </a:r>
            <a:r>
              <a:rPr lang="zh-CN" altLang="zh-CN" sz="2400" smtClean="0">
                <a:latin typeface="Times New Roman" pitchFamily="18" charset="0"/>
                <a:ea typeface="楷体_GB2312"/>
                <a:cs typeface="Times New Roman" pitchFamily="18" charset="0"/>
              </a:rPr>
              <a:t>组成</a:t>
            </a:r>
            <a:r>
              <a:rPr lang="zh-CN" altLang="en-US" sz="2400" smtClean="0">
                <a:latin typeface="Times New Roman" pitchFamily="18" charset="0"/>
                <a:ea typeface="楷体_GB2312"/>
                <a:cs typeface="Times New Roman" pitchFamily="18" charset="0"/>
              </a:rPr>
              <a:t>。</a:t>
            </a:r>
            <a:endParaRPr lang="en-US" altLang="zh-CN" sz="2400" dirty="0">
              <a:latin typeface="Times New Roman" pitchFamily="18" charset="0"/>
              <a:ea typeface="楷体_GB2312"/>
              <a:cs typeface="Times New Roman" pitchFamily="18" charset="0"/>
            </a:endParaRPr>
          </a:p>
          <a:p>
            <a:pPr indent="612000" algn="just">
              <a:lnSpc>
                <a:spcPct val="140000"/>
              </a:lnSpc>
            </a:pPr>
            <a:r>
              <a:rPr lang="zh-CN" altLang="zh-CN" sz="2400" dirty="0">
                <a:latin typeface="Times New Roman" pitchFamily="18" charset="0"/>
                <a:ea typeface="楷体_GB2312"/>
                <a:cs typeface="Times New Roman" pitchFamily="18" charset="0"/>
              </a:rPr>
              <a:t>主要负责指令的执行，根据具体指令的要求，完成算术运算和逻辑运算，控制微型计算机其他各部件</a:t>
            </a:r>
            <a:r>
              <a:rPr lang="zh-CN" altLang="zh-CN" sz="2400">
                <a:latin typeface="Times New Roman" pitchFamily="18" charset="0"/>
                <a:ea typeface="楷体_GB2312"/>
                <a:cs typeface="Times New Roman" pitchFamily="18" charset="0"/>
              </a:rPr>
              <a:t>协调</a:t>
            </a:r>
            <a:r>
              <a:rPr lang="zh-CN" altLang="zh-CN" sz="2400" smtClean="0">
                <a:latin typeface="Times New Roman" pitchFamily="18" charset="0"/>
                <a:ea typeface="楷体_GB2312"/>
                <a:cs typeface="Times New Roman" pitchFamily="18" charset="0"/>
              </a:rPr>
              <a:t>工作。</a:t>
            </a:r>
            <a:endParaRPr lang="zh-CN" altLang="en-US" sz="2400" dirty="0">
              <a:latin typeface="Times New Roman" pitchFamily="18" charset="0"/>
              <a:ea typeface="楷体_GB2312"/>
              <a:cs typeface="Times New Roman" pitchFamily="18" charset="0"/>
            </a:endParaRPr>
          </a:p>
        </p:txBody>
      </p:sp>
      <p:sp>
        <p:nvSpPr>
          <p:cNvPr id="14" name="矩形 13"/>
          <p:cNvSpPr/>
          <p:nvPr/>
        </p:nvSpPr>
        <p:spPr>
          <a:xfrm>
            <a:off x="3672030" y="1451380"/>
            <a:ext cx="4680000" cy="4392000"/>
          </a:xfrm>
          <a:prstGeom prst="rect">
            <a:avLst/>
          </a:prstGeom>
          <a:solidFill>
            <a:srgbClr val="D9D9FF"/>
          </a:solidFill>
          <a:ln>
            <a:solidFill>
              <a:srgbClr val="C00000"/>
            </a:solidFill>
          </a:ln>
        </p:spPr>
        <p:txBody>
          <a:bodyPr wrap="square" lIns="180000" tIns="180000" rIns="180000" bIns="180000">
            <a:spAutoFit/>
          </a:bodyPr>
          <a:lstStyle/>
          <a:p>
            <a:pPr indent="612000" algn="just">
              <a:lnSpc>
                <a:spcPct val="140000"/>
              </a:lnSpc>
            </a:pPr>
            <a:r>
              <a:rPr lang="zh-CN" altLang="zh-CN" sz="2400" dirty="0">
                <a:latin typeface="Times New Roman" pitchFamily="18" charset="0"/>
                <a:ea typeface="楷体_GB2312"/>
                <a:cs typeface="Times New Roman" pitchFamily="18" charset="0"/>
              </a:rPr>
              <a:t>计算机存储器系统用于存储计算机工作所需的程序和数据，包括内存储器</a:t>
            </a:r>
            <a:r>
              <a:rPr lang="zh-CN" altLang="zh-CN" sz="2400">
                <a:latin typeface="Times New Roman" pitchFamily="18" charset="0"/>
                <a:ea typeface="楷体_GB2312"/>
                <a:cs typeface="Times New Roman" pitchFamily="18" charset="0"/>
              </a:rPr>
              <a:t>和</a:t>
            </a:r>
            <a:r>
              <a:rPr lang="zh-CN" altLang="zh-CN" sz="2400" smtClean="0">
                <a:latin typeface="Times New Roman" pitchFamily="18" charset="0"/>
                <a:ea typeface="楷体_GB2312"/>
                <a:cs typeface="Times New Roman" pitchFamily="18" charset="0"/>
              </a:rPr>
              <a:t>外存储器。</a:t>
            </a:r>
            <a:endParaRPr lang="en-US" altLang="zh-CN" sz="2400" dirty="0">
              <a:latin typeface="Times New Roman" pitchFamily="18" charset="0"/>
              <a:ea typeface="楷体_GB2312"/>
              <a:cs typeface="Times New Roman" pitchFamily="18" charset="0"/>
            </a:endParaRPr>
          </a:p>
          <a:p>
            <a:pPr indent="612000" algn="just">
              <a:lnSpc>
                <a:spcPct val="140000"/>
              </a:lnSpc>
            </a:pPr>
            <a:r>
              <a:rPr lang="zh-CN" altLang="zh-CN" sz="2400" dirty="0">
                <a:latin typeface="Times New Roman" pitchFamily="18" charset="0"/>
                <a:ea typeface="楷体_GB2312"/>
                <a:cs typeface="Times New Roman" pitchFamily="18" charset="0"/>
              </a:rPr>
              <a:t>内存被用来存放计算机工作时必须的程序和数据，而更多的程序和数据则是存放于外存中，在需要时由外存调</a:t>
            </a:r>
            <a:r>
              <a:rPr lang="zh-CN" altLang="zh-CN" sz="2400">
                <a:latin typeface="Times New Roman" pitchFamily="18" charset="0"/>
                <a:ea typeface="楷体_GB2312"/>
                <a:cs typeface="Times New Roman" pitchFamily="18" charset="0"/>
              </a:rPr>
              <a:t>入</a:t>
            </a:r>
            <a:r>
              <a:rPr lang="zh-CN" altLang="zh-CN" sz="2400" smtClean="0">
                <a:latin typeface="Times New Roman" pitchFamily="18" charset="0"/>
                <a:ea typeface="楷体_GB2312"/>
                <a:cs typeface="Times New Roman" pitchFamily="18" charset="0"/>
              </a:rPr>
              <a:t>内存。</a:t>
            </a:r>
            <a:endParaRPr lang="en-US" altLang="zh-CN" sz="2400" dirty="0" smtClean="0">
              <a:latin typeface="Times New Roman" pitchFamily="18" charset="0"/>
              <a:ea typeface="楷体_GB2312"/>
              <a:cs typeface="Times New Roman" pitchFamily="18" charset="0"/>
            </a:endParaRPr>
          </a:p>
          <a:p>
            <a:pPr indent="612000" algn="just">
              <a:lnSpc>
                <a:spcPct val="140000"/>
              </a:lnSpc>
            </a:pPr>
            <a:r>
              <a:rPr lang="zh-CN" altLang="en-US" sz="2400" dirty="0" smtClean="0">
                <a:latin typeface="Times New Roman" pitchFamily="18" charset="0"/>
                <a:ea typeface="楷体_GB2312"/>
                <a:cs typeface="Times New Roman" pitchFamily="18" charset="0"/>
              </a:rPr>
              <a:t>内存分为</a:t>
            </a:r>
            <a:r>
              <a:rPr lang="en-US" altLang="zh-CN" sz="2400" dirty="0" smtClean="0">
                <a:latin typeface="Times New Roman" pitchFamily="18" charset="0"/>
                <a:ea typeface="楷体_GB2312"/>
                <a:cs typeface="Times New Roman" pitchFamily="18" charset="0"/>
              </a:rPr>
              <a:t>RAM</a:t>
            </a:r>
            <a:r>
              <a:rPr lang="zh-CN" altLang="en-US" sz="2400" smtClean="0">
                <a:latin typeface="Times New Roman" pitchFamily="18" charset="0"/>
                <a:ea typeface="楷体_GB2312"/>
                <a:cs typeface="Times New Roman" pitchFamily="18" charset="0"/>
              </a:rPr>
              <a:t>和</a:t>
            </a:r>
            <a:r>
              <a:rPr lang="en-US" altLang="zh-CN" sz="2400" smtClean="0">
                <a:latin typeface="Times New Roman" pitchFamily="18" charset="0"/>
                <a:ea typeface="楷体_GB2312"/>
                <a:cs typeface="Times New Roman" pitchFamily="18" charset="0"/>
              </a:rPr>
              <a:t>ROM。</a:t>
            </a:r>
            <a:endParaRPr lang="zh-CN" altLang="en-US" sz="2400" dirty="0">
              <a:latin typeface="Times New Roman" pitchFamily="18" charset="0"/>
              <a:ea typeface="楷体_GB2312"/>
              <a:cs typeface="Times New Roman" pitchFamily="18" charset="0"/>
            </a:endParaRPr>
          </a:p>
        </p:txBody>
      </p:sp>
      <p:sp>
        <p:nvSpPr>
          <p:cNvPr id="15" name="矩形 14"/>
          <p:cNvSpPr/>
          <p:nvPr/>
        </p:nvSpPr>
        <p:spPr>
          <a:xfrm>
            <a:off x="3780172" y="1561992"/>
            <a:ext cx="4680000" cy="4392000"/>
          </a:xfrm>
          <a:prstGeom prst="rect">
            <a:avLst/>
          </a:prstGeom>
          <a:solidFill>
            <a:srgbClr val="D9D9FF"/>
          </a:solidFill>
          <a:ln>
            <a:solidFill>
              <a:srgbClr val="C00000"/>
            </a:solidFill>
          </a:ln>
        </p:spPr>
        <p:txBody>
          <a:bodyPr wrap="square" lIns="180000" tIns="180000" rIns="180000" bIns="180000">
            <a:spAutoFit/>
          </a:bodyPr>
          <a:lstStyle/>
          <a:p>
            <a:pPr indent="612000" algn="just">
              <a:lnSpc>
                <a:spcPct val="180000"/>
              </a:lnSpc>
              <a:spcBef>
                <a:spcPts val="600"/>
              </a:spcBef>
              <a:spcAft>
                <a:spcPts val="600"/>
              </a:spcAft>
            </a:pPr>
            <a:r>
              <a:rPr lang="zh-CN" altLang="zh-CN" sz="2400" dirty="0">
                <a:latin typeface="Times New Roman" pitchFamily="18" charset="0"/>
                <a:ea typeface="楷体_GB2312"/>
                <a:cs typeface="Times New Roman" pitchFamily="18" charset="0"/>
              </a:rPr>
              <a:t>外部设备是人机交互的必要设备</a:t>
            </a:r>
            <a:r>
              <a:rPr lang="zh-CN" altLang="en-US" sz="2400" dirty="0">
                <a:latin typeface="Times New Roman" pitchFamily="18" charset="0"/>
                <a:ea typeface="楷体_GB2312"/>
                <a:cs typeface="Times New Roman" pitchFamily="18" charset="0"/>
              </a:rPr>
              <a:t>，</a:t>
            </a:r>
            <a:r>
              <a:rPr lang="zh-CN" altLang="zh-CN" sz="2400" dirty="0">
                <a:latin typeface="Times New Roman" pitchFamily="18" charset="0"/>
                <a:ea typeface="楷体_GB2312"/>
                <a:cs typeface="Times New Roman" pitchFamily="18" charset="0"/>
              </a:rPr>
              <a:t>分为输入设备</a:t>
            </a:r>
            <a:r>
              <a:rPr lang="zh-CN" altLang="zh-CN" sz="2400">
                <a:latin typeface="Times New Roman" pitchFamily="18" charset="0"/>
                <a:ea typeface="楷体_GB2312"/>
                <a:cs typeface="Times New Roman" pitchFamily="18" charset="0"/>
              </a:rPr>
              <a:t>和</a:t>
            </a:r>
            <a:r>
              <a:rPr lang="zh-CN" altLang="zh-CN" sz="2400" smtClean="0">
                <a:latin typeface="Times New Roman" pitchFamily="18" charset="0"/>
                <a:ea typeface="楷体_GB2312"/>
                <a:cs typeface="Times New Roman" pitchFamily="18" charset="0"/>
              </a:rPr>
              <a:t>输出设备</a:t>
            </a:r>
            <a:r>
              <a:rPr lang="zh-CN" altLang="en-US" sz="2400" smtClean="0">
                <a:latin typeface="Times New Roman" pitchFamily="18" charset="0"/>
                <a:ea typeface="楷体_GB2312"/>
                <a:cs typeface="Times New Roman" pitchFamily="18" charset="0"/>
              </a:rPr>
              <a:t>。</a:t>
            </a:r>
            <a:endParaRPr lang="en-US" altLang="zh-CN" sz="2400" dirty="0">
              <a:latin typeface="Times New Roman" pitchFamily="18" charset="0"/>
              <a:ea typeface="楷体_GB2312"/>
              <a:cs typeface="Times New Roman" pitchFamily="18" charset="0"/>
            </a:endParaRPr>
          </a:p>
          <a:p>
            <a:pPr indent="612000" algn="just">
              <a:lnSpc>
                <a:spcPct val="180000"/>
              </a:lnSpc>
              <a:spcBef>
                <a:spcPts val="600"/>
              </a:spcBef>
              <a:spcAft>
                <a:spcPts val="600"/>
              </a:spcAft>
            </a:pPr>
            <a:r>
              <a:rPr lang="zh-CN" altLang="zh-CN" sz="2400" dirty="0" smtClean="0">
                <a:latin typeface="Times New Roman" pitchFamily="18" charset="0"/>
                <a:ea typeface="楷体_GB2312"/>
                <a:cs typeface="Times New Roman" pitchFamily="18" charset="0"/>
              </a:rPr>
              <a:t>外部设备</a:t>
            </a:r>
            <a:r>
              <a:rPr lang="zh-CN" altLang="en-US" sz="2400" dirty="0" smtClean="0">
                <a:latin typeface="Times New Roman" pitchFamily="18" charset="0"/>
                <a:ea typeface="楷体_GB2312"/>
                <a:cs typeface="Times New Roman" pitchFamily="18" charset="0"/>
              </a:rPr>
              <a:t>并</a:t>
            </a:r>
            <a:r>
              <a:rPr lang="zh-CN" altLang="zh-CN" sz="2400" dirty="0" smtClean="0">
                <a:latin typeface="Times New Roman" pitchFamily="18" charset="0"/>
                <a:ea typeface="楷体_GB2312"/>
                <a:cs typeface="Times New Roman" pitchFamily="18" charset="0"/>
              </a:rPr>
              <a:t>不</a:t>
            </a:r>
            <a:r>
              <a:rPr lang="zh-CN" altLang="zh-CN" sz="2400" dirty="0">
                <a:latin typeface="Times New Roman" pitchFamily="18" charset="0"/>
                <a:ea typeface="楷体_GB2312"/>
                <a:cs typeface="Times New Roman" pitchFamily="18" charset="0"/>
              </a:rPr>
              <a:t>能与微处理器直接相连，而由I/O接口电路负责在微处理器与外部设备之间进行</a:t>
            </a:r>
            <a:r>
              <a:rPr lang="zh-CN" altLang="zh-CN" sz="2400">
                <a:latin typeface="Times New Roman" pitchFamily="18" charset="0"/>
                <a:ea typeface="楷体_GB2312"/>
                <a:cs typeface="Times New Roman" pitchFamily="18" charset="0"/>
              </a:rPr>
              <a:t>信息</a:t>
            </a:r>
            <a:r>
              <a:rPr lang="zh-CN" altLang="zh-CN" sz="2400" smtClean="0">
                <a:latin typeface="Times New Roman" pitchFamily="18" charset="0"/>
                <a:ea typeface="楷体_GB2312"/>
                <a:cs typeface="Times New Roman" pitchFamily="18" charset="0"/>
              </a:rPr>
              <a:t>中转</a:t>
            </a:r>
            <a:r>
              <a:rPr lang="zh-CN" altLang="en-US" sz="2400" smtClean="0">
                <a:latin typeface="Times New Roman" pitchFamily="18" charset="0"/>
                <a:ea typeface="楷体_GB2312"/>
                <a:cs typeface="Times New Roman" pitchFamily="18" charset="0"/>
              </a:rPr>
              <a:t>。</a:t>
            </a:r>
            <a:endParaRPr lang="zh-CN" altLang="en-US" sz="2400" dirty="0">
              <a:latin typeface="Times New Roman" pitchFamily="18" charset="0"/>
              <a:ea typeface="楷体_GB2312"/>
              <a:cs typeface="Times New Roman" pitchFamily="18" charset="0"/>
            </a:endParaRPr>
          </a:p>
        </p:txBody>
      </p:sp>
      <p:sp>
        <p:nvSpPr>
          <p:cNvPr id="16" name="矩形 15"/>
          <p:cNvSpPr/>
          <p:nvPr/>
        </p:nvSpPr>
        <p:spPr>
          <a:xfrm>
            <a:off x="3888314" y="1672603"/>
            <a:ext cx="4680000" cy="4392000"/>
          </a:xfrm>
          <a:prstGeom prst="rect">
            <a:avLst/>
          </a:prstGeom>
          <a:solidFill>
            <a:srgbClr val="D9D9FF"/>
          </a:solidFill>
          <a:ln>
            <a:solidFill>
              <a:srgbClr val="C00000"/>
            </a:solidFill>
          </a:ln>
        </p:spPr>
        <p:txBody>
          <a:bodyPr wrap="square" lIns="180000" tIns="180000" rIns="180000" bIns="180000">
            <a:spAutoFit/>
          </a:bodyPr>
          <a:lstStyle/>
          <a:p>
            <a:pPr indent="612000" algn="just">
              <a:lnSpc>
                <a:spcPct val="180000"/>
              </a:lnSpc>
            </a:pPr>
            <a:r>
              <a:rPr lang="zh-CN" altLang="zh-CN" sz="2400" dirty="0">
                <a:latin typeface="Times New Roman" pitchFamily="18" charset="0"/>
                <a:ea typeface="楷体_GB2312"/>
                <a:cs typeface="Times New Roman" pitchFamily="18" charset="0"/>
              </a:rPr>
              <a:t>是微型计算机与外部设备通信联系的主要装置，负责数据的缓冲和格式转换，协调主机与外设间数据传输的速度差异，完成数据</a:t>
            </a:r>
            <a:r>
              <a:rPr lang="zh-CN" altLang="zh-CN" sz="2400">
                <a:latin typeface="Times New Roman" pitchFamily="18" charset="0"/>
                <a:ea typeface="楷体_GB2312"/>
                <a:cs typeface="Times New Roman" pitchFamily="18" charset="0"/>
              </a:rPr>
              <a:t>的</a:t>
            </a:r>
            <a:r>
              <a:rPr lang="zh-CN" altLang="zh-CN" sz="2400" smtClean="0">
                <a:latin typeface="Times New Roman" pitchFamily="18" charset="0"/>
                <a:ea typeface="楷体_GB2312"/>
                <a:cs typeface="Times New Roman" pitchFamily="18" charset="0"/>
              </a:rPr>
              <a:t>中转。不同</a:t>
            </a:r>
            <a:r>
              <a:rPr lang="zh-CN" altLang="zh-CN" sz="2400" dirty="0">
                <a:latin typeface="Times New Roman" pitchFamily="18" charset="0"/>
                <a:ea typeface="楷体_GB2312"/>
                <a:cs typeface="Times New Roman" pitchFamily="18" charset="0"/>
              </a:rPr>
              <a:t>外设都有相应的I/O接口</a:t>
            </a:r>
            <a:r>
              <a:rPr lang="zh-CN" altLang="zh-CN" sz="2400">
                <a:latin typeface="Times New Roman" pitchFamily="18" charset="0"/>
                <a:ea typeface="楷体_GB2312"/>
                <a:cs typeface="Times New Roman" pitchFamily="18" charset="0"/>
              </a:rPr>
              <a:t>电路</a:t>
            </a:r>
            <a:r>
              <a:rPr lang="zh-CN" altLang="zh-CN" sz="2400" smtClean="0">
                <a:latin typeface="Times New Roman" pitchFamily="18" charset="0"/>
                <a:ea typeface="楷体_GB2312"/>
                <a:cs typeface="Times New Roman" pitchFamily="18" charset="0"/>
              </a:rPr>
              <a:t>支持</a:t>
            </a:r>
            <a:r>
              <a:rPr lang="zh-CN" altLang="en-US" sz="2400" smtClean="0">
                <a:latin typeface="Times New Roman" pitchFamily="18" charset="0"/>
                <a:ea typeface="楷体_GB2312"/>
                <a:cs typeface="Times New Roman" pitchFamily="18" charset="0"/>
              </a:rPr>
              <a:t>。</a:t>
            </a:r>
            <a:endParaRPr lang="zh-CN" altLang="zh-CN" sz="2400" dirty="0">
              <a:latin typeface="Times New Roman" pitchFamily="18" charset="0"/>
              <a:ea typeface="楷体_GB2312"/>
              <a:cs typeface="Times New Roman" pitchFamily="18" charset="0"/>
            </a:endParaRPr>
          </a:p>
        </p:txBody>
      </p:sp>
      <p:sp>
        <p:nvSpPr>
          <p:cNvPr id="17" name="矩形 16"/>
          <p:cNvSpPr/>
          <p:nvPr/>
        </p:nvSpPr>
        <p:spPr>
          <a:xfrm>
            <a:off x="3996456" y="1783213"/>
            <a:ext cx="4680000" cy="4392000"/>
          </a:xfrm>
          <a:prstGeom prst="rect">
            <a:avLst/>
          </a:prstGeom>
          <a:solidFill>
            <a:srgbClr val="D9D9FF"/>
          </a:solidFill>
          <a:ln>
            <a:solidFill>
              <a:srgbClr val="C00000"/>
            </a:solidFill>
          </a:ln>
        </p:spPr>
        <p:txBody>
          <a:bodyPr wrap="square" lIns="180000" tIns="180000" rIns="180000" bIns="180000">
            <a:spAutoFit/>
          </a:bodyPr>
          <a:lstStyle/>
          <a:p>
            <a:pPr indent="612000" algn="just">
              <a:lnSpc>
                <a:spcPct val="200000"/>
              </a:lnSpc>
            </a:pPr>
            <a:r>
              <a:rPr lang="zh-CN" altLang="zh-CN" sz="2400" dirty="0" smtClean="0">
                <a:latin typeface="Times New Roman" pitchFamily="18" charset="0"/>
                <a:ea typeface="楷体_GB2312"/>
                <a:cs typeface="Times New Roman" pitchFamily="18" charset="0"/>
              </a:rPr>
              <a:t>总线是</a:t>
            </a:r>
            <a:r>
              <a:rPr lang="zh-CN" altLang="zh-CN" sz="2400" dirty="0">
                <a:latin typeface="Times New Roman" pitchFamily="18" charset="0"/>
                <a:ea typeface="楷体_GB2312"/>
                <a:cs typeface="Times New Roman" pitchFamily="18" charset="0"/>
              </a:rPr>
              <a:t>计算机各部件之间信息传输的一组物理信号线及相关的控制电路，是系统信息传输的公共</a:t>
            </a:r>
            <a:r>
              <a:rPr lang="zh-CN" altLang="zh-CN" sz="2400" dirty="0" smtClean="0">
                <a:latin typeface="Times New Roman" pitchFamily="18" charset="0"/>
                <a:ea typeface="楷体_GB2312"/>
                <a:cs typeface="Times New Roman" pitchFamily="18" charset="0"/>
              </a:rPr>
              <a:t>通路。系统</a:t>
            </a:r>
            <a:r>
              <a:rPr lang="zh-CN" altLang="zh-CN" sz="2400" dirty="0">
                <a:latin typeface="Times New Roman" pitchFamily="18" charset="0"/>
                <a:ea typeface="楷体_GB2312"/>
                <a:cs typeface="Times New Roman" pitchFamily="18" charset="0"/>
              </a:rPr>
              <a:t>总线分为数据总线、</a:t>
            </a:r>
            <a:r>
              <a:rPr lang="zh-CN" altLang="zh-CN" sz="2400" dirty="0" smtClean="0">
                <a:latin typeface="Times New Roman" pitchFamily="18" charset="0"/>
                <a:ea typeface="楷体_GB2312"/>
                <a:cs typeface="Times New Roman" pitchFamily="18" charset="0"/>
              </a:rPr>
              <a:t>地址总线</a:t>
            </a:r>
            <a:r>
              <a:rPr lang="zh-CN" altLang="en-US" sz="2400" dirty="0" smtClean="0">
                <a:latin typeface="Times New Roman" pitchFamily="18" charset="0"/>
                <a:ea typeface="楷体_GB2312"/>
                <a:cs typeface="Times New Roman" pitchFamily="18" charset="0"/>
              </a:rPr>
              <a:t>、</a:t>
            </a:r>
            <a:r>
              <a:rPr lang="zh-CN" altLang="zh-CN" sz="2400" dirty="0" smtClean="0">
                <a:latin typeface="Times New Roman" pitchFamily="18" charset="0"/>
                <a:ea typeface="楷体_GB2312"/>
                <a:cs typeface="Times New Roman" pitchFamily="18" charset="0"/>
              </a:rPr>
              <a:t>控制总线</a:t>
            </a:r>
            <a:r>
              <a:rPr lang="zh-CN" altLang="en-US" sz="2400" dirty="0" smtClean="0">
                <a:latin typeface="Times New Roman" pitchFamily="18" charset="0"/>
                <a:ea typeface="楷体_GB2312"/>
                <a:cs typeface="Times New Roman" pitchFamily="18" charset="0"/>
              </a:rPr>
              <a:t>。</a:t>
            </a:r>
            <a:endParaRPr lang="zh-CN" altLang="zh-CN" sz="2400"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604327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12">
                                            <p:txEl>
                                              <p:pRg st="0" end="0"/>
                                            </p:txEl>
                                          </p:spTgt>
                                        </p:tgtEl>
                                        <p:attrNameLst>
                                          <p:attrName>style.color</p:attrName>
                                        </p:attrNameLst>
                                      </p:cBhvr>
                                      <p:to>
                                        <a:srgbClr val="FF3300"/>
                                      </p:to>
                                    </p:animClr>
                                    <p:animClr clrSpc="rgb" dir="cw">
                                      <p:cBhvr>
                                        <p:cTn id="7" dur="100" fill="hold"/>
                                        <p:tgtEl>
                                          <p:spTgt spid="12">
                                            <p:txEl>
                                              <p:pRg st="0" end="0"/>
                                            </p:txEl>
                                          </p:spTgt>
                                        </p:tgtEl>
                                        <p:attrNameLst>
                                          <p:attrName>fillcolor</p:attrName>
                                        </p:attrNameLst>
                                      </p:cBhvr>
                                      <p:to>
                                        <a:srgbClr val="FF3300"/>
                                      </p:to>
                                    </p:animClr>
                                    <p:set>
                                      <p:cBhvr>
                                        <p:cTn id="8" dur="100" fill="hold"/>
                                        <p:tgtEl>
                                          <p:spTgt spid="12">
                                            <p:txEl>
                                              <p:pRg st="0" end="0"/>
                                            </p:txEl>
                                          </p:spTgt>
                                        </p:tgtEl>
                                        <p:attrNameLst>
                                          <p:attrName>fill.type</p:attrName>
                                        </p:attrNameLst>
                                      </p:cBhvr>
                                      <p:to>
                                        <p:strVal val="solid"/>
                                      </p:to>
                                    </p:set>
                                    <p:set>
                                      <p:cBhvr>
                                        <p:cTn id="9" dur="100" fill="hold"/>
                                        <p:tgtEl>
                                          <p:spTgt spid="12">
                                            <p:txEl>
                                              <p:pRg st="0" end="0"/>
                                            </p:txEl>
                                          </p:spTgt>
                                        </p:tgtEl>
                                        <p:attrNameLst>
                                          <p:attrName>fill.on</p:attrName>
                                        </p:attrNameLst>
                                      </p:cBhvr>
                                      <p:to>
                                        <p:strVal val="true"/>
                                      </p:to>
                                    </p:set>
                                    <p:animRot by="120000">
                                      <p:cBhvr>
                                        <p:cTn id="10" dur="100" fill="hold">
                                          <p:stCondLst>
                                            <p:cond delay="0"/>
                                          </p:stCondLst>
                                        </p:cTn>
                                        <p:tgtEl>
                                          <p:spTgt spid="12">
                                            <p:txEl>
                                              <p:pRg st="0" end="0"/>
                                            </p:txEl>
                                          </p:spTgt>
                                        </p:tgtEl>
                                        <p:attrNameLst>
                                          <p:attrName>r</p:attrName>
                                        </p:attrNameLst>
                                      </p:cBhvr>
                                    </p:animRot>
                                    <p:animRot by="-240000">
                                      <p:cBhvr>
                                        <p:cTn id="11" dur="200" fill="hold">
                                          <p:stCondLst>
                                            <p:cond delay="200"/>
                                          </p:stCondLst>
                                        </p:cTn>
                                        <p:tgtEl>
                                          <p:spTgt spid="12">
                                            <p:txEl>
                                              <p:pRg st="0" end="0"/>
                                            </p:txEl>
                                          </p:spTgt>
                                        </p:tgtEl>
                                        <p:attrNameLst>
                                          <p:attrName>r</p:attrName>
                                        </p:attrNameLst>
                                      </p:cBhvr>
                                    </p:animRot>
                                    <p:animRot by="240000">
                                      <p:cBhvr>
                                        <p:cTn id="12" dur="200" fill="hold">
                                          <p:stCondLst>
                                            <p:cond delay="400"/>
                                          </p:stCondLst>
                                        </p:cTn>
                                        <p:tgtEl>
                                          <p:spTgt spid="12">
                                            <p:txEl>
                                              <p:pRg st="0" end="0"/>
                                            </p:txEl>
                                          </p:spTgt>
                                        </p:tgtEl>
                                        <p:attrNameLst>
                                          <p:attrName>r</p:attrName>
                                        </p:attrNameLst>
                                      </p:cBhvr>
                                    </p:animRot>
                                    <p:animRot by="-240000">
                                      <p:cBhvr>
                                        <p:cTn id="13" dur="200" fill="hold">
                                          <p:stCondLst>
                                            <p:cond delay="600"/>
                                          </p:stCondLst>
                                        </p:cTn>
                                        <p:tgtEl>
                                          <p:spTgt spid="12">
                                            <p:txEl>
                                              <p:pRg st="0" end="0"/>
                                            </p:txEl>
                                          </p:spTgt>
                                        </p:tgtEl>
                                        <p:attrNameLst>
                                          <p:attrName>r</p:attrName>
                                        </p:attrNameLst>
                                      </p:cBhvr>
                                    </p:animRot>
                                    <p:animRot by="120000">
                                      <p:cBhvr>
                                        <p:cTn id="14" dur="200" fill="hold">
                                          <p:stCondLst>
                                            <p:cond delay="800"/>
                                          </p:stCondLst>
                                        </p:cTn>
                                        <p:tgtEl>
                                          <p:spTgt spid="12">
                                            <p:txEl>
                                              <p:pRg st="0" end="0"/>
                                            </p:txEl>
                                          </p:spTgt>
                                        </p:tgtEl>
                                        <p:attrNameLst>
                                          <p:attrName>r</p:attrName>
                                        </p:attrNameLst>
                                      </p:cBhvr>
                                    </p:animRo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nodeType="clickEffect">
                                  <p:stCondLst>
                                    <p:cond delay="0"/>
                                  </p:stCondLst>
                                  <p:childTnLst>
                                    <p:animClr clrSpc="rgb" dir="cw">
                                      <p:cBhvr override="childStyle">
                                        <p:cTn id="20" dur="100" fill="hold"/>
                                        <p:tgtEl>
                                          <p:spTgt spid="12">
                                            <p:txEl>
                                              <p:pRg st="1" end="1"/>
                                            </p:txEl>
                                          </p:spTgt>
                                        </p:tgtEl>
                                        <p:attrNameLst>
                                          <p:attrName>style.color</p:attrName>
                                        </p:attrNameLst>
                                      </p:cBhvr>
                                      <p:to>
                                        <a:srgbClr val="FF3300"/>
                                      </p:to>
                                    </p:animClr>
                                    <p:animClr clrSpc="rgb" dir="cw">
                                      <p:cBhvr>
                                        <p:cTn id="21" dur="100" fill="hold"/>
                                        <p:tgtEl>
                                          <p:spTgt spid="12">
                                            <p:txEl>
                                              <p:pRg st="1" end="1"/>
                                            </p:txEl>
                                          </p:spTgt>
                                        </p:tgtEl>
                                        <p:attrNameLst>
                                          <p:attrName>fillcolor</p:attrName>
                                        </p:attrNameLst>
                                      </p:cBhvr>
                                      <p:to>
                                        <a:srgbClr val="FF3300"/>
                                      </p:to>
                                    </p:animClr>
                                    <p:set>
                                      <p:cBhvr>
                                        <p:cTn id="22" dur="100" fill="hold"/>
                                        <p:tgtEl>
                                          <p:spTgt spid="12">
                                            <p:txEl>
                                              <p:pRg st="1" end="1"/>
                                            </p:txEl>
                                          </p:spTgt>
                                        </p:tgtEl>
                                        <p:attrNameLst>
                                          <p:attrName>fill.type</p:attrName>
                                        </p:attrNameLst>
                                      </p:cBhvr>
                                      <p:to>
                                        <p:strVal val="solid"/>
                                      </p:to>
                                    </p:set>
                                    <p:set>
                                      <p:cBhvr>
                                        <p:cTn id="23" dur="100" fill="hold"/>
                                        <p:tgtEl>
                                          <p:spTgt spid="12">
                                            <p:txEl>
                                              <p:pRg st="1" end="1"/>
                                            </p:txEl>
                                          </p:spTgt>
                                        </p:tgtEl>
                                        <p:attrNameLst>
                                          <p:attrName>fill.on</p:attrName>
                                        </p:attrNameLst>
                                      </p:cBhvr>
                                      <p:to>
                                        <p:strVal val="true"/>
                                      </p:to>
                                    </p:set>
                                    <p:animRot by="120000">
                                      <p:cBhvr>
                                        <p:cTn id="24" dur="100" fill="hold">
                                          <p:stCondLst>
                                            <p:cond delay="0"/>
                                          </p:stCondLst>
                                        </p:cTn>
                                        <p:tgtEl>
                                          <p:spTgt spid="12">
                                            <p:txEl>
                                              <p:pRg st="1" end="1"/>
                                            </p:txEl>
                                          </p:spTgt>
                                        </p:tgtEl>
                                        <p:attrNameLst>
                                          <p:attrName>r</p:attrName>
                                        </p:attrNameLst>
                                      </p:cBhvr>
                                    </p:animRot>
                                    <p:animRot by="-240000">
                                      <p:cBhvr>
                                        <p:cTn id="25" dur="200" fill="hold">
                                          <p:stCondLst>
                                            <p:cond delay="200"/>
                                          </p:stCondLst>
                                        </p:cTn>
                                        <p:tgtEl>
                                          <p:spTgt spid="12">
                                            <p:txEl>
                                              <p:pRg st="1" end="1"/>
                                            </p:txEl>
                                          </p:spTgt>
                                        </p:tgtEl>
                                        <p:attrNameLst>
                                          <p:attrName>r</p:attrName>
                                        </p:attrNameLst>
                                      </p:cBhvr>
                                    </p:animRot>
                                    <p:animRot by="240000">
                                      <p:cBhvr>
                                        <p:cTn id="26" dur="200" fill="hold">
                                          <p:stCondLst>
                                            <p:cond delay="400"/>
                                          </p:stCondLst>
                                        </p:cTn>
                                        <p:tgtEl>
                                          <p:spTgt spid="12">
                                            <p:txEl>
                                              <p:pRg st="1" end="1"/>
                                            </p:txEl>
                                          </p:spTgt>
                                        </p:tgtEl>
                                        <p:attrNameLst>
                                          <p:attrName>r</p:attrName>
                                        </p:attrNameLst>
                                      </p:cBhvr>
                                    </p:animRot>
                                    <p:animRot by="-240000">
                                      <p:cBhvr>
                                        <p:cTn id="27" dur="200" fill="hold">
                                          <p:stCondLst>
                                            <p:cond delay="600"/>
                                          </p:stCondLst>
                                        </p:cTn>
                                        <p:tgtEl>
                                          <p:spTgt spid="12">
                                            <p:txEl>
                                              <p:pRg st="1" end="1"/>
                                            </p:txEl>
                                          </p:spTgt>
                                        </p:tgtEl>
                                        <p:attrNameLst>
                                          <p:attrName>r</p:attrName>
                                        </p:attrNameLst>
                                      </p:cBhvr>
                                    </p:animRot>
                                    <p:animRot by="120000">
                                      <p:cBhvr>
                                        <p:cTn id="28" dur="200" fill="hold">
                                          <p:stCondLst>
                                            <p:cond delay="800"/>
                                          </p:stCondLst>
                                        </p:cTn>
                                        <p:tgtEl>
                                          <p:spTgt spid="12">
                                            <p:txEl>
                                              <p:pRg st="1" end="1"/>
                                            </p:txEl>
                                          </p:spTgt>
                                        </p:tgtEl>
                                        <p:attrNameLst>
                                          <p:attrName>r</p:attrName>
                                        </p:attrNameLst>
                                      </p:cBhvr>
                                    </p:animRo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Clr clrSpc="rgb" dir="cw">
                                      <p:cBhvr override="childStyle">
                                        <p:cTn id="34" dur="100" fill="hold"/>
                                        <p:tgtEl>
                                          <p:spTgt spid="12">
                                            <p:txEl>
                                              <p:pRg st="2" end="2"/>
                                            </p:txEl>
                                          </p:spTgt>
                                        </p:tgtEl>
                                        <p:attrNameLst>
                                          <p:attrName>style.color</p:attrName>
                                        </p:attrNameLst>
                                      </p:cBhvr>
                                      <p:to>
                                        <a:srgbClr val="FF3300"/>
                                      </p:to>
                                    </p:animClr>
                                    <p:animClr clrSpc="rgb" dir="cw">
                                      <p:cBhvr>
                                        <p:cTn id="35" dur="100" fill="hold"/>
                                        <p:tgtEl>
                                          <p:spTgt spid="12">
                                            <p:txEl>
                                              <p:pRg st="2" end="2"/>
                                            </p:txEl>
                                          </p:spTgt>
                                        </p:tgtEl>
                                        <p:attrNameLst>
                                          <p:attrName>fillcolor</p:attrName>
                                        </p:attrNameLst>
                                      </p:cBhvr>
                                      <p:to>
                                        <a:srgbClr val="FF3300"/>
                                      </p:to>
                                    </p:animClr>
                                    <p:set>
                                      <p:cBhvr>
                                        <p:cTn id="36" dur="100" fill="hold"/>
                                        <p:tgtEl>
                                          <p:spTgt spid="12">
                                            <p:txEl>
                                              <p:pRg st="2" end="2"/>
                                            </p:txEl>
                                          </p:spTgt>
                                        </p:tgtEl>
                                        <p:attrNameLst>
                                          <p:attrName>fill.type</p:attrName>
                                        </p:attrNameLst>
                                      </p:cBhvr>
                                      <p:to>
                                        <p:strVal val="solid"/>
                                      </p:to>
                                    </p:set>
                                    <p:set>
                                      <p:cBhvr>
                                        <p:cTn id="37" dur="100" fill="hold"/>
                                        <p:tgtEl>
                                          <p:spTgt spid="12">
                                            <p:txEl>
                                              <p:pRg st="2" end="2"/>
                                            </p:txEl>
                                          </p:spTgt>
                                        </p:tgtEl>
                                        <p:attrNameLst>
                                          <p:attrName>fill.on</p:attrName>
                                        </p:attrNameLst>
                                      </p:cBhvr>
                                      <p:to>
                                        <p:strVal val="true"/>
                                      </p:to>
                                    </p:set>
                                    <p:animRot by="120000">
                                      <p:cBhvr>
                                        <p:cTn id="38" dur="100" fill="hold">
                                          <p:stCondLst>
                                            <p:cond delay="0"/>
                                          </p:stCondLst>
                                        </p:cTn>
                                        <p:tgtEl>
                                          <p:spTgt spid="12">
                                            <p:txEl>
                                              <p:pRg st="2" end="2"/>
                                            </p:txEl>
                                          </p:spTgt>
                                        </p:tgtEl>
                                        <p:attrNameLst>
                                          <p:attrName>r</p:attrName>
                                        </p:attrNameLst>
                                      </p:cBhvr>
                                    </p:animRot>
                                    <p:animRot by="-240000">
                                      <p:cBhvr>
                                        <p:cTn id="39" dur="200" fill="hold">
                                          <p:stCondLst>
                                            <p:cond delay="200"/>
                                          </p:stCondLst>
                                        </p:cTn>
                                        <p:tgtEl>
                                          <p:spTgt spid="12">
                                            <p:txEl>
                                              <p:pRg st="2" end="2"/>
                                            </p:txEl>
                                          </p:spTgt>
                                        </p:tgtEl>
                                        <p:attrNameLst>
                                          <p:attrName>r</p:attrName>
                                        </p:attrNameLst>
                                      </p:cBhvr>
                                    </p:animRot>
                                    <p:animRot by="240000">
                                      <p:cBhvr>
                                        <p:cTn id="40" dur="200" fill="hold">
                                          <p:stCondLst>
                                            <p:cond delay="400"/>
                                          </p:stCondLst>
                                        </p:cTn>
                                        <p:tgtEl>
                                          <p:spTgt spid="12">
                                            <p:txEl>
                                              <p:pRg st="2" end="2"/>
                                            </p:txEl>
                                          </p:spTgt>
                                        </p:tgtEl>
                                        <p:attrNameLst>
                                          <p:attrName>r</p:attrName>
                                        </p:attrNameLst>
                                      </p:cBhvr>
                                    </p:animRot>
                                    <p:animRot by="-240000">
                                      <p:cBhvr>
                                        <p:cTn id="41" dur="200" fill="hold">
                                          <p:stCondLst>
                                            <p:cond delay="600"/>
                                          </p:stCondLst>
                                        </p:cTn>
                                        <p:tgtEl>
                                          <p:spTgt spid="12">
                                            <p:txEl>
                                              <p:pRg st="2" end="2"/>
                                            </p:txEl>
                                          </p:spTgt>
                                        </p:tgtEl>
                                        <p:attrNameLst>
                                          <p:attrName>r</p:attrName>
                                        </p:attrNameLst>
                                      </p:cBhvr>
                                    </p:animRot>
                                    <p:animRot by="120000">
                                      <p:cBhvr>
                                        <p:cTn id="42" dur="200" fill="hold">
                                          <p:stCondLst>
                                            <p:cond delay="800"/>
                                          </p:stCondLst>
                                        </p:cTn>
                                        <p:tgtEl>
                                          <p:spTgt spid="12">
                                            <p:txEl>
                                              <p:pRg st="2" end="2"/>
                                            </p:txEl>
                                          </p:spTgt>
                                        </p:tgtEl>
                                        <p:attrNameLst>
                                          <p:attrName>r</p:attrName>
                                        </p:attrNameLst>
                                      </p:cBhvr>
                                    </p:animRo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32" presetClass="emph" presetSubtype="0" fill="hold" nodeType="clickEffect">
                                  <p:stCondLst>
                                    <p:cond delay="0"/>
                                  </p:stCondLst>
                                  <p:childTnLst>
                                    <p:animClr clrSpc="rgb" dir="cw">
                                      <p:cBhvr override="childStyle">
                                        <p:cTn id="48" dur="100" fill="hold"/>
                                        <p:tgtEl>
                                          <p:spTgt spid="12">
                                            <p:txEl>
                                              <p:pRg st="3" end="3"/>
                                            </p:txEl>
                                          </p:spTgt>
                                        </p:tgtEl>
                                        <p:attrNameLst>
                                          <p:attrName>style.color</p:attrName>
                                        </p:attrNameLst>
                                      </p:cBhvr>
                                      <p:to>
                                        <a:srgbClr val="FF3300"/>
                                      </p:to>
                                    </p:animClr>
                                    <p:animClr clrSpc="rgb" dir="cw">
                                      <p:cBhvr>
                                        <p:cTn id="49" dur="100" fill="hold"/>
                                        <p:tgtEl>
                                          <p:spTgt spid="12">
                                            <p:txEl>
                                              <p:pRg st="3" end="3"/>
                                            </p:txEl>
                                          </p:spTgt>
                                        </p:tgtEl>
                                        <p:attrNameLst>
                                          <p:attrName>fillcolor</p:attrName>
                                        </p:attrNameLst>
                                      </p:cBhvr>
                                      <p:to>
                                        <a:srgbClr val="FF3300"/>
                                      </p:to>
                                    </p:animClr>
                                    <p:set>
                                      <p:cBhvr>
                                        <p:cTn id="50" dur="100" fill="hold"/>
                                        <p:tgtEl>
                                          <p:spTgt spid="12">
                                            <p:txEl>
                                              <p:pRg st="3" end="3"/>
                                            </p:txEl>
                                          </p:spTgt>
                                        </p:tgtEl>
                                        <p:attrNameLst>
                                          <p:attrName>fill.type</p:attrName>
                                        </p:attrNameLst>
                                      </p:cBhvr>
                                      <p:to>
                                        <p:strVal val="solid"/>
                                      </p:to>
                                    </p:set>
                                    <p:set>
                                      <p:cBhvr>
                                        <p:cTn id="51" dur="100" fill="hold"/>
                                        <p:tgtEl>
                                          <p:spTgt spid="12">
                                            <p:txEl>
                                              <p:pRg st="3" end="3"/>
                                            </p:txEl>
                                          </p:spTgt>
                                        </p:tgtEl>
                                        <p:attrNameLst>
                                          <p:attrName>fill.on</p:attrName>
                                        </p:attrNameLst>
                                      </p:cBhvr>
                                      <p:to>
                                        <p:strVal val="true"/>
                                      </p:to>
                                    </p:set>
                                    <p:animRot by="120000">
                                      <p:cBhvr>
                                        <p:cTn id="52" dur="100" fill="hold">
                                          <p:stCondLst>
                                            <p:cond delay="0"/>
                                          </p:stCondLst>
                                        </p:cTn>
                                        <p:tgtEl>
                                          <p:spTgt spid="12">
                                            <p:txEl>
                                              <p:pRg st="3" end="3"/>
                                            </p:txEl>
                                          </p:spTgt>
                                        </p:tgtEl>
                                        <p:attrNameLst>
                                          <p:attrName>r</p:attrName>
                                        </p:attrNameLst>
                                      </p:cBhvr>
                                    </p:animRot>
                                    <p:animRot by="-240000">
                                      <p:cBhvr>
                                        <p:cTn id="53" dur="200" fill="hold">
                                          <p:stCondLst>
                                            <p:cond delay="200"/>
                                          </p:stCondLst>
                                        </p:cTn>
                                        <p:tgtEl>
                                          <p:spTgt spid="12">
                                            <p:txEl>
                                              <p:pRg st="3" end="3"/>
                                            </p:txEl>
                                          </p:spTgt>
                                        </p:tgtEl>
                                        <p:attrNameLst>
                                          <p:attrName>r</p:attrName>
                                        </p:attrNameLst>
                                      </p:cBhvr>
                                    </p:animRot>
                                    <p:animRot by="240000">
                                      <p:cBhvr>
                                        <p:cTn id="54" dur="200" fill="hold">
                                          <p:stCondLst>
                                            <p:cond delay="400"/>
                                          </p:stCondLst>
                                        </p:cTn>
                                        <p:tgtEl>
                                          <p:spTgt spid="12">
                                            <p:txEl>
                                              <p:pRg st="3" end="3"/>
                                            </p:txEl>
                                          </p:spTgt>
                                        </p:tgtEl>
                                        <p:attrNameLst>
                                          <p:attrName>r</p:attrName>
                                        </p:attrNameLst>
                                      </p:cBhvr>
                                    </p:animRot>
                                    <p:animRot by="-240000">
                                      <p:cBhvr>
                                        <p:cTn id="55" dur="200" fill="hold">
                                          <p:stCondLst>
                                            <p:cond delay="600"/>
                                          </p:stCondLst>
                                        </p:cTn>
                                        <p:tgtEl>
                                          <p:spTgt spid="12">
                                            <p:txEl>
                                              <p:pRg st="3" end="3"/>
                                            </p:txEl>
                                          </p:spTgt>
                                        </p:tgtEl>
                                        <p:attrNameLst>
                                          <p:attrName>r</p:attrName>
                                        </p:attrNameLst>
                                      </p:cBhvr>
                                    </p:animRot>
                                    <p:animRot by="120000">
                                      <p:cBhvr>
                                        <p:cTn id="56" dur="200" fill="hold">
                                          <p:stCondLst>
                                            <p:cond delay="800"/>
                                          </p:stCondLst>
                                        </p:cTn>
                                        <p:tgtEl>
                                          <p:spTgt spid="12">
                                            <p:txEl>
                                              <p:pRg st="3" end="3"/>
                                            </p:txEl>
                                          </p:spTgt>
                                        </p:tgtEl>
                                        <p:attrNameLst>
                                          <p:attrName>r</p:attrName>
                                        </p:attrNameLst>
                                      </p:cBhvr>
                                    </p:animRot>
                                  </p:childTnLst>
                                </p:cTn>
                              </p:par>
                              <p:par>
                                <p:cTn id="57" presetID="1"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32" presetClass="emph" presetSubtype="0" fill="hold" nodeType="clickEffect">
                                  <p:stCondLst>
                                    <p:cond delay="0"/>
                                  </p:stCondLst>
                                  <p:childTnLst>
                                    <p:animClr clrSpc="rgb" dir="cw">
                                      <p:cBhvr override="childStyle">
                                        <p:cTn id="62" dur="100" fill="hold"/>
                                        <p:tgtEl>
                                          <p:spTgt spid="12">
                                            <p:txEl>
                                              <p:pRg st="4" end="4"/>
                                            </p:txEl>
                                          </p:spTgt>
                                        </p:tgtEl>
                                        <p:attrNameLst>
                                          <p:attrName>style.color</p:attrName>
                                        </p:attrNameLst>
                                      </p:cBhvr>
                                      <p:to>
                                        <a:srgbClr val="FF3300"/>
                                      </p:to>
                                    </p:animClr>
                                    <p:animClr clrSpc="rgb" dir="cw">
                                      <p:cBhvr>
                                        <p:cTn id="63" dur="100" fill="hold"/>
                                        <p:tgtEl>
                                          <p:spTgt spid="12">
                                            <p:txEl>
                                              <p:pRg st="4" end="4"/>
                                            </p:txEl>
                                          </p:spTgt>
                                        </p:tgtEl>
                                        <p:attrNameLst>
                                          <p:attrName>fillcolor</p:attrName>
                                        </p:attrNameLst>
                                      </p:cBhvr>
                                      <p:to>
                                        <a:srgbClr val="FF3300"/>
                                      </p:to>
                                    </p:animClr>
                                    <p:set>
                                      <p:cBhvr>
                                        <p:cTn id="64" dur="100" fill="hold"/>
                                        <p:tgtEl>
                                          <p:spTgt spid="12">
                                            <p:txEl>
                                              <p:pRg st="4" end="4"/>
                                            </p:txEl>
                                          </p:spTgt>
                                        </p:tgtEl>
                                        <p:attrNameLst>
                                          <p:attrName>fill.type</p:attrName>
                                        </p:attrNameLst>
                                      </p:cBhvr>
                                      <p:to>
                                        <p:strVal val="solid"/>
                                      </p:to>
                                    </p:set>
                                    <p:set>
                                      <p:cBhvr>
                                        <p:cTn id="65" dur="100" fill="hold"/>
                                        <p:tgtEl>
                                          <p:spTgt spid="12">
                                            <p:txEl>
                                              <p:pRg st="4" end="4"/>
                                            </p:txEl>
                                          </p:spTgt>
                                        </p:tgtEl>
                                        <p:attrNameLst>
                                          <p:attrName>fill.on</p:attrName>
                                        </p:attrNameLst>
                                      </p:cBhvr>
                                      <p:to>
                                        <p:strVal val="true"/>
                                      </p:to>
                                    </p:set>
                                    <p:animRot by="120000">
                                      <p:cBhvr>
                                        <p:cTn id="66" dur="100" fill="hold">
                                          <p:stCondLst>
                                            <p:cond delay="0"/>
                                          </p:stCondLst>
                                        </p:cTn>
                                        <p:tgtEl>
                                          <p:spTgt spid="12">
                                            <p:txEl>
                                              <p:pRg st="4" end="4"/>
                                            </p:txEl>
                                          </p:spTgt>
                                        </p:tgtEl>
                                        <p:attrNameLst>
                                          <p:attrName>r</p:attrName>
                                        </p:attrNameLst>
                                      </p:cBhvr>
                                    </p:animRot>
                                    <p:animRot by="-240000">
                                      <p:cBhvr>
                                        <p:cTn id="67" dur="200" fill="hold">
                                          <p:stCondLst>
                                            <p:cond delay="200"/>
                                          </p:stCondLst>
                                        </p:cTn>
                                        <p:tgtEl>
                                          <p:spTgt spid="12">
                                            <p:txEl>
                                              <p:pRg st="4" end="4"/>
                                            </p:txEl>
                                          </p:spTgt>
                                        </p:tgtEl>
                                        <p:attrNameLst>
                                          <p:attrName>r</p:attrName>
                                        </p:attrNameLst>
                                      </p:cBhvr>
                                    </p:animRot>
                                    <p:animRot by="240000">
                                      <p:cBhvr>
                                        <p:cTn id="68" dur="200" fill="hold">
                                          <p:stCondLst>
                                            <p:cond delay="400"/>
                                          </p:stCondLst>
                                        </p:cTn>
                                        <p:tgtEl>
                                          <p:spTgt spid="12">
                                            <p:txEl>
                                              <p:pRg st="4" end="4"/>
                                            </p:txEl>
                                          </p:spTgt>
                                        </p:tgtEl>
                                        <p:attrNameLst>
                                          <p:attrName>r</p:attrName>
                                        </p:attrNameLst>
                                      </p:cBhvr>
                                    </p:animRot>
                                    <p:animRot by="-240000">
                                      <p:cBhvr>
                                        <p:cTn id="69" dur="200" fill="hold">
                                          <p:stCondLst>
                                            <p:cond delay="600"/>
                                          </p:stCondLst>
                                        </p:cTn>
                                        <p:tgtEl>
                                          <p:spTgt spid="12">
                                            <p:txEl>
                                              <p:pRg st="4" end="4"/>
                                            </p:txEl>
                                          </p:spTgt>
                                        </p:tgtEl>
                                        <p:attrNameLst>
                                          <p:attrName>r</p:attrName>
                                        </p:attrNameLst>
                                      </p:cBhvr>
                                    </p:animRot>
                                    <p:animRot by="120000">
                                      <p:cBhvr>
                                        <p:cTn id="70" dur="200" fill="hold">
                                          <p:stCondLst>
                                            <p:cond delay="800"/>
                                          </p:stCondLst>
                                        </p:cTn>
                                        <p:tgtEl>
                                          <p:spTgt spid="12">
                                            <p:txEl>
                                              <p:pRg st="4" end="4"/>
                                            </p:txEl>
                                          </p:spTgt>
                                        </p:tgtEl>
                                        <p:attrNameLst>
                                          <p:attrName>r</p:attrName>
                                        </p:attrNameLst>
                                      </p:cBhvr>
                                    </p:animRot>
                                  </p:childTnLst>
                                </p:cTn>
                              </p:par>
                              <p:par>
                                <p:cTn id="71" presetID="1"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980600"/>
          </a:xfrm>
        </p:spPr>
        <p:txBody>
          <a:bodyPr/>
          <a:lstStyle/>
          <a:p>
            <a:r>
              <a:rPr lang="en-US" altLang="zh-CN" dirty="0"/>
              <a:t>1.2.3  </a:t>
            </a:r>
            <a:r>
              <a:rPr lang="zh-CN" altLang="zh-CN" dirty="0"/>
              <a:t>微型计算机的软件系统</a:t>
            </a:r>
            <a:endParaRPr lang="zh-CN" altLang="en-US" dirty="0"/>
          </a:p>
        </p:txBody>
      </p:sp>
      <p:sp>
        <p:nvSpPr>
          <p:cNvPr id="3" name="Rectangle 3"/>
          <p:cNvSpPr txBox="1">
            <a:spLocks noChangeArrowheads="1"/>
          </p:cNvSpPr>
          <p:nvPr/>
        </p:nvSpPr>
        <p:spPr>
          <a:xfrm>
            <a:off x="719572" y="1124744"/>
            <a:ext cx="7812868" cy="5184576"/>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gn="just">
              <a:lnSpc>
                <a:spcPts val="2500"/>
              </a:lnSpc>
              <a:spcBef>
                <a:spcPts val="600"/>
              </a:spcBef>
              <a:spcAft>
                <a:spcPts val="600"/>
              </a:spcAft>
              <a:buFontTx/>
              <a:buNone/>
            </a:pPr>
            <a:r>
              <a:rPr lang="en-US" altLang="zh-CN" dirty="0" smtClean="0">
                <a:latin typeface="黑体" pitchFamily="49" charset="-122"/>
                <a:ea typeface="黑体" pitchFamily="49" charset="-122"/>
                <a:cs typeface="Times New Roman" pitchFamily="18" charset="0"/>
              </a:rPr>
              <a:t>1</a:t>
            </a:r>
            <a:r>
              <a:rPr lang="zh-CN" altLang="en-US" dirty="0" smtClean="0">
                <a:latin typeface="黑体" pitchFamily="49" charset="-122"/>
                <a:ea typeface="黑体" pitchFamily="49" charset="-122"/>
                <a:cs typeface="Times New Roman" pitchFamily="18" charset="0"/>
              </a:rPr>
              <a:t>．系统软件</a:t>
            </a:r>
          </a:p>
          <a:p>
            <a:pPr marL="0" indent="612000" algn="just">
              <a:lnSpc>
                <a:spcPts val="2500"/>
              </a:lnSpc>
              <a:buFontTx/>
              <a:buNone/>
            </a:pPr>
            <a:r>
              <a:rPr lang="zh-CN" altLang="zh-CN" sz="2400" dirty="0" smtClean="0">
                <a:solidFill>
                  <a:srgbClr val="000066"/>
                </a:solidFill>
                <a:latin typeface="Times New Roman" pitchFamily="18" charset="0"/>
                <a:ea typeface="楷体_GB2312"/>
                <a:cs typeface="Times New Roman" pitchFamily="18" charset="0"/>
              </a:rPr>
              <a:t>指控</a:t>
            </a:r>
            <a:r>
              <a:rPr lang="zh-CN" altLang="zh-CN" sz="2400" dirty="0">
                <a:solidFill>
                  <a:srgbClr val="000066"/>
                </a:solidFill>
                <a:latin typeface="Times New Roman" pitchFamily="18" charset="0"/>
                <a:ea typeface="楷体_GB2312"/>
                <a:cs typeface="Times New Roman" pitchFamily="18" charset="0"/>
              </a:rPr>
              <a:t>制计算机的运行、管理计算机的各种资源、支持应用软件的开发和运行</a:t>
            </a:r>
            <a:r>
              <a:rPr lang="zh-CN" altLang="zh-CN" sz="2400" dirty="0" smtClean="0">
                <a:solidFill>
                  <a:srgbClr val="000066"/>
                </a:solidFill>
                <a:latin typeface="Times New Roman" pitchFamily="18" charset="0"/>
                <a:ea typeface="楷体_GB2312"/>
                <a:cs typeface="Times New Roman" pitchFamily="18" charset="0"/>
              </a:rPr>
              <a:t>的软件</a:t>
            </a:r>
            <a:r>
              <a:rPr lang="zh-CN" altLang="en-US" sz="2400" dirty="0" smtClean="0">
                <a:solidFill>
                  <a:srgbClr val="000066"/>
                </a:solidFill>
                <a:latin typeface="Times New Roman" pitchFamily="18" charset="0"/>
                <a:ea typeface="楷体_GB2312"/>
                <a:cs typeface="Times New Roman" pitchFamily="18" charset="0"/>
              </a:rPr>
              <a:t>。</a:t>
            </a:r>
            <a:endParaRPr lang="en-US" altLang="zh-CN" sz="2400" dirty="0" smtClean="0">
              <a:solidFill>
                <a:srgbClr val="000066"/>
              </a:solidFill>
              <a:latin typeface="Times New Roman" pitchFamily="18" charset="0"/>
              <a:ea typeface="楷体_GB2312"/>
              <a:cs typeface="Times New Roman" pitchFamily="18" charset="0"/>
            </a:endParaRPr>
          </a:p>
          <a:p>
            <a:pPr marL="0" indent="612000" algn="just">
              <a:lnSpc>
                <a:spcPts val="2500"/>
              </a:lnSpc>
              <a:buFontTx/>
              <a:buNone/>
            </a:pPr>
            <a:r>
              <a:rPr lang="en-US" altLang="zh-CN" sz="2400" dirty="0" smtClean="0">
                <a:latin typeface="Times New Roman" pitchFamily="18" charset="0"/>
                <a:ea typeface="楷体_GB2312"/>
                <a:cs typeface="Times New Roman" pitchFamily="18" charset="0"/>
              </a:rPr>
              <a:t>(1) </a:t>
            </a:r>
            <a:r>
              <a:rPr lang="zh-CN" altLang="en-US" sz="2400" dirty="0" smtClean="0">
                <a:latin typeface="Times New Roman" pitchFamily="18" charset="0"/>
                <a:ea typeface="楷体_GB2312"/>
                <a:cs typeface="Times New Roman" pitchFamily="18" charset="0"/>
              </a:rPr>
              <a:t>操作系统：</a:t>
            </a:r>
            <a:r>
              <a:rPr lang="zh-CN" altLang="zh-CN" sz="2400" dirty="0">
                <a:latin typeface="Times New Roman" pitchFamily="18" charset="0"/>
                <a:ea typeface="楷体_GB2312"/>
                <a:cs typeface="Times New Roman" pitchFamily="18" charset="0"/>
              </a:rPr>
              <a:t>DOS、Windows、UNIX、</a:t>
            </a:r>
            <a:r>
              <a:rPr lang="zh-CN" altLang="zh-CN" sz="2400" dirty="0" smtClean="0">
                <a:latin typeface="Times New Roman" pitchFamily="18" charset="0"/>
                <a:ea typeface="楷体_GB2312"/>
                <a:cs typeface="Times New Roman" pitchFamily="18" charset="0"/>
              </a:rPr>
              <a:t>Linux等</a:t>
            </a:r>
            <a:endParaRPr lang="zh-CN" altLang="en-US" sz="2400" dirty="0" smtClean="0">
              <a:latin typeface="Times New Roman" pitchFamily="18" charset="0"/>
              <a:ea typeface="楷体_GB2312"/>
              <a:cs typeface="Times New Roman" pitchFamily="18" charset="0"/>
            </a:endParaRPr>
          </a:p>
          <a:p>
            <a:pPr marL="0" indent="612000" algn="just">
              <a:lnSpc>
                <a:spcPts val="2500"/>
              </a:lnSpc>
              <a:buFontTx/>
              <a:buNone/>
            </a:pPr>
            <a:r>
              <a:rPr lang="en-US" altLang="zh-CN" sz="2400" dirty="0" smtClean="0">
                <a:latin typeface="Times New Roman" pitchFamily="18" charset="0"/>
                <a:ea typeface="楷体_GB2312"/>
                <a:cs typeface="Times New Roman" pitchFamily="18" charset="0"/>
              </a:rPr>
              <a:t>(2) </a:t>
            </a:r>
            <a:r>
              <a:rPr lang="zh-CN" altLang="en-US" sz="2400" dirty="0">
                <a:latin typeface="Times New Roman" pitchFamily="18" charset="0"/>
                <a:ea typeface="楷体_GB2312"/>
                <a:cs typeface="Times New Roman" pitchFamily="18" charset="0"/>
              </a:rPr>
              <a:t>语言处理程序：机器语言、汇编语言、高级语言</a:t>
            </a:r>
            <a:endParaRPr lang="zh-CN" altLang="en-US" sz="2400" dirty="0" smtClean="0">
              <a:latin typeface="Times New Roman" pitchFamily="18" charset="0"/>
              <a:ea typeface="楷体_GB2312"/>
              <a:cs typeface="Times New Roman" pitchFamily="18" charset="0"/>
            </a:endParaRPr>
          </a:p>
          <a:p>
            <a:pPr marL="36000" indent="612000" algn="just">
              <a:lnSpc>
                <a:spcPts val="2500"/>
              </a:lnSpc>
              <a:spcBef>
                <a:spcPts val="0"/>
              </a:spcBef>
              <a:buFontTx/>
              <a:buNone/>
            </a:pPr>
            <a:r>
              <a:rPr lang="zh-CN" altLang="en-US" sz="2400" dirty="0" smtClean="0">
                <a:latin typeface="Times New Roman" pitchFamily="18" charset="0"/>
                <a:ea typeface="楷体_GB2312"/>
                <a:cs typeface="Times New Roman" pitchFamily="18" charset="0"/>
              </a:rPr>
              <a:t>　　　　　　　　</a:t>
            </a:r>
            <a:r>
              <a:rPr lang="zh-CN" altLang="en-US" sz="2400" dirty="0">
                <a:latin typeface="Times New Roman" pitchFamily="18" charset="0"/>
                <a:ea typeface="楷体_GB2312"/>
                <a:cs typeface="Times New Roman" pitchFamily="18" charset="0"/>
              </a:rPr>
              <a:t> </a:t>
            </a:r>
            <a:r>
              <a:rPr lang="zh-CN" altLang="en-US" sz="2400" dirty="0" smtClean="0">
                <a:latin typeface="Times New Roman" pitchFamily="18" charset="0"/>
                <a:ea typeface="楷体_GB2312"/>
                <a:cs typeface="Times New Roman" pitchFamily="18" charset="0"/>
              </a:rPr>
              <a:t>翻译程序（汇编、编译、解释）</a:t>
            </a:r>
          </a:p>
          <a:p>
            <a:pPr marL="0" indent="612000" algn="just">
              <a:lnSpc>
                <a:spcPts val="2500"/>
              </a:lnSpc>
              <a:buFontTx/>
              <a:buNone/>
            </a:pPr>
            <a:r>
              <a:rPr lang="en-US" altLang="zh-CN" sz="2400" dirty="0" smtClean="0">
                <a:latin typeface="Times New Roman" pitchFamily="18" charset="0"/>
                <a:ea typeface="楷体_GB2312"/>
                <a:cs typeface="Times New Roman" pitchFamily="18" charset="0"/>
              </a:rPr>
              <a:t>(3) </a:t>
            </a:r>
            <a:r>
              <a:rPr lang="zh-CN" altLang="en-US" sz="2400" dirty="0" smtClean="0">
                <a:latin typeface="Times New Roman" pitchFamily="18" charset="0"/>
                <a:ea typeface="楷体_GB2312"/>
                <a:cs typeface="Times New Roman" pitchFamily="18" charset="0"/>
              </a:rPr>
              <a:t>数据库管理系统：</a:t>
            </a:r>
            <a:r>
              <a:rPr lang="zh-CN" altLang="zh-CN" sz="2400" dirty="0">
                <a:latin typeface="Times New Roman" pitchFamily="18" charset="0"/>
                <a:ea typeface="楷体_GB2312"/>
                <a:cs typeface="Times New Roman" pitchFamily="18" charset="0"/>
              </a:rPr>
              <a:t>MySQL</a:t>
            </a:r>
            <a:r>
              <a:rPr lang="zh-CN" altLang="zh-CN" sz="2400" dirty="0" smtClean="0">
                <a:latin typeface="Times New Roman" pitchFamily="18" charset="0"/>
                <a:ea typeface="楷体_GB2312"/>
                <a:cs typeface="Times New Roman" pitchFamily="18" charset="0"/>
              </a:rPr>
              <a:t>、Access</a:t>
            </a:r>
            <a:r>
              <a:rPr lang="zh-CN" altLang="zh-CN" sz="2400" dirty="0">
                <a:latin typeface="Times New Roman" pitchFamily="18" charset="0"/>
                <a:ea typeface="楷体_GB2312"/>
                <a:cs typeface="Times New Roman" pitchFamily="18" charset="0"/>
              </a:rPr>
              <a:t>、FoxPro等</a:t>
            </a:r>
            <a:endParaRPr lang="zh-CN" altLang="en-US" sz="2400" dirty="0" smtClean="0">
              <a:latin typeface="Times New Roman" pitchFamily="18" charset="0"/>
              <a:ea typeface="楷体_GB2312"/>
              <a:cs typeface="Times New Roman" pitchFamily="18" charset="0"/>
            </a:endParaRPr>
          </a:p>
          <a:p>
            <a:pPr marL="0" indent="612000" algn="just">
              <a:lnSpc>
                <a:spcPts val="2500"/>
              </a:lnSpc>
              <a:buFontTx/>
              <a:buNone/>
            </a:pPr>
            <a:r>
              <a:rPr lang="en-US" altLang="zh-CN" sz="2400" dirty="0" smtClean="0">
                <a:latin typeface="Times New Roman" pitchFamily="18" charset="0"/>
                <a:ea typeface="楷体_GB2312"/>
                <a:cs typeface="Times New Roman" pitchFamily="18" charset="0"/>
              </a:rPr>
              <a:t>(4) </a:t>
            </a:r>
            <a:r>
              <a:rPr lang="zh-CN" altLang="en-US" sz="2400" dirty="0" smtClean="0">
                <a:latin typeface="Times New Roman" pitchFamily="18" charset="0"/>
                <a:ea typeface="楷体_GB2312"/>
                <a:cs typeface="Times New Roman" pitchFamily="18" charset="0"/>
              </a:rPr>
              <a:t>系统服务程序：</a:t>
            </a:r>
            <a:r>
              <a:rPr lang="zh-CN" altLang="zh-CN" sz="2400" dirty="0" smtClean="0">
                <a:latin typeface="Times New Roman" pitchFamily="18" charset="0"/>
                <a:ea typeface="楷体_GB2312"/>
                <a:cs typeface="Times New Roman" pitchFamily="18" charset="0"/>
              </a:rPr>
              <a:t>编辑程序</a:t>
            </a:r>
            <a:r>
              <a:rPr lang="zh-CN" altLang="zh-CN" sz="2400" dirty="0">
                <a:latin typeface="Times New Roman" pitchFamily="18" charset="0"/>
                <a:ea typeface="楷体_GB2312"/>
                <a:cs typeface="Times New Roman" pitchFamily="18" charset="0"/>
              </a:rPr>
              <a:t>、连接程序、调试程序</a:t>
            </a:r>
            <a:endParaRPr lang="en-US" altLang="zh-CN" sz="2400" dirty="0" smtClean="0">
              <a:latin typeface="Times New Roman" pitchFamily="18" charset="0"/>
              <a:ea typeface="楷体_GB2312"/>
              <a:cs typeface="Times New Roman" pitchFamily="18" charset="0"/>
            </a:endParaRPr>
          </a:p>
          <a:p>
            <a:pPr marL="0" indent="0" algn="just">
              <a:lnSpc>
                <a:spcPts val="2500"/>
              </a:lnSpc>
              <a:spcBef>
                <a:spcPts val="1800"/>
              </a:spcBef>
              <a:spcAft>
                <a:spcPts val="600"/>
              </a:spcAft>
              <a:buNone/>
            </a:pPr>
            <a:r>
              <a:rPr lang="en-US" altLang="zh-CN" dirty="0">
                <a:latin typeface="黑体" pitchFamily="49" charset="-122"/>
                <a:ea typeface="黑体" pitchFamily="49" charset="-122"/>
                <a:cs typeface="Times New Roman" pitchFamily="18" charset="0"/>
              </a:rPr>
              <a:t>2</a:t>
            </a:r>
            <a:r>
              <a:rPr lang="zh-CN" altLang="en-US" dirty="0">
                <a:latin typeface="黑体" pitchFamily="49" charset="-122"/>
                <a:ea typeface="黑体" pitchFamily="49" charset="-122"/>
                <a:cs typeface="Times New Roman" pitchFamily="18" charset="0"/>
              </a:rPr>
              <a:t>．应用软件</a:t>
            </a:r>
          </a:p>
          <a:p>
            <a:pPr marL="0" indent="612000" algn="just">
              <a:lnSpc>
                <a:spcPts val="2500"/>
              </a:lnSpc>
              <a:buNone/>
            </a:pPr>
            <a:r>
              <a:rPr lang="zh-CN" altLang="zh-CN" sz="2400" dirty="0" smtClean="0">
                <a:solidFill>
                  <a:srgbClr val="000066"/>
                </a:solidFill>
                <a:latin typeface="Times New Roman" pitchFamily="18" charset="0"/>
                <a:ea typeface="楷体_GB2312"/>
                <a:cs typeface="Times New Roman" pitchFamily="18" charset="0"/>
              </a:rPr>
              <a:t>为</a:t>
            </a:r>
            <a:r>
              <a:rPr lang="zh-CN" altLang="zh-CN" sz="2400" dirty="0">
                <a:solidFill>
                  <a:srgbClr val="000066"/>
                </a:solidFill>
                <a:latin typeface="Times New Roman" pitchFamily="18" charset="0"/>
                <a:ea typeface="楷体_GB2312"/>
                <a:cs typeface="Times New Roman" pitchFamily="18" charset="0"/>
              </a:rPr>
              <a:t>支持某一应用领域、解决某个实际问题，使用各种程序设计语言而开发的</a:t>
            </a:r>
            <a:r>
              <a:rPr lang="zh-CN" altLang="zh-CN" sz="2400" dirty="0" smtClean="0">
                <a:solidFill>
                  <a:srgbClr val="000066"/>
                </a:solidFill>
                <a:latin typeface="Times New Roman" pitchFamily="18" charset="0"/>
                <a:ea typeface="楷体_GB2312"/>
                <a:cs typeface="Times New Roman" pitchFamily="18" charset="0"/>
              </a:rPr>
              <a:t>软件。</a:t>
            </a:r>
            <a:endParaRPr lang="en-US" altLang="zh-CN" sz="2400" dirty="0">
              <a:solidFill>
                <a:srgbClr val="000066"/>
              </a:solidFill>
              <a:latin typeface="Times New Roman" pitchFamily="18" charset="0"/>
              <a:ea typeface="楷体_GB2312"/>
              <a:cs typeface="Times New Roman" pitchFamily="18" charset="0"/>
            </a:endParaRPr>
          </a:p>
          <a:p>
            <a:pPr marL="0" indent="612000" algn="just">
              <a:lnSpc>
                <a:spcPts val="2500"/>
              </a:lnSpc>
              <a:buNone/>
            </a:pPr>
            <a:r>
              <a:rPr lang="en-US" altLang="zh-CN" sz="2400" dirty="0" smtClean="0">
                <a:latin typeface="Times New Roman" pitchFamily="18" charset="0"/>
                <a:ea typeface="楷体_GB2312"/>
                <a:cs typeface="Times New Roman" pitchFamily="18" charset="0"/>
              </a:rPr>
              <a:t>(</a:t>
            </a:r>
            <a:r>
              <a:rPr lang="en-US" altLang="zh-CN" sz="2400" dirty="0">
                <a:latin typeface="Times New Roman" pitchFamily="18" charset="0"/>
                <a:ea typeface="楷体_GB2312"/>
                <a:cs typeface="Times New Roman" pitchFamily="18" charset="0"/>
              </a:rPr>
              <a:t>1) </a:t>
            </a:r>
            <a:r>
              <a:rPr lang="zh-CN" altLang="en-US" sz="2400" dirty="0">
                <a:latin typeface="Times New Roman" pitchFamily="18" charset="0"/>
                <a:ea typeface="楷体_GB2312"/>
                <a:cs typeface="Times New Roman" pitchFamily="18" charset="0"/>
              </a:rPr>
              <a:t>应用软件包：</a:t>
            </a:r>
            <a:r>
              <a:rPr lang="zh-CN" altLang="zh-CN" sz="2400" dirty="0">
                <a:latin typeface="Times New Roman" pitchFamily="18" charset="0"/>
                <a:ea typeface="楷体_GB2312"/>
                <a:cs typeface="Times New Roman" pitchFamily="18" charset="0"/>
              </a:rPr>
              <a:t>Microsoft Office</a:t>
            </a:r>
            <a:r>
              <a:rPr lang="zh-CN" altLang="en-US" sz="2400" dirty="0">
                <a:latin typeface="Times New Roman" pitchFamily="18" charset="0"/>
                <a:ea typeface="楷体_GB2312"/>
                <a:cs typeface="Times New Roman" pitchFamily="18" charset="0"/>
              </a:rPr>
              <a:t>、</a:t>
            </a:r>
            <a:r>
              <a:rPr lang="zh-CN" altLang="zh-CN" sz="2400" dirty="0">
                <a:latin typeface="Times New Roman" pitchFamily="18" charset="0"/>
                <a:ea typeface="楷体_GB2312"/>
                <a:cs typeface="Times New Roman" pitchFamily="18" charset="0"/>
              </a:rPr>
              <a:t>WPS Office</a:t>
            </a:r>
            <a:endParaRPr lang="zh-CN" altLang="en-US" sz="2400" dirty="0">
              <a:latin typeface="Times New Roman" pitchFamily="18" charset="0"/>
              <a:ea typeface="楷体_GB2312"/>
              <a:cs typeface="Times New Roman" pitchFamily="18" charset="0"/>
            </a:endParaRPr>
          </a:p>
          <a:p>
            <a:pPr marL="0" indent="612000" algn="just">
              <a:lnSpc>
                <a:spcPts val="2500"/>
              </a:lnSpc>
              <a:buNone/>
            </a:pPr>
            <a:r>
              <a:rPr lang="en-US" altLang="zh-CN" sz="2400" dirty="0" smtClean="0">
                <a:latin typeface="Times New Roman" pitchFamily="18" charset="0"/>
                <a:ea typeface="楷体_GB2312"/>
                <a:cs typeface="Times New Roman" pitchFamily="18" charset="0"/>
              </a:rPr>
              <a:t>(</a:t>
            </a:r>
            <a:r>
              <a:rPr lang="en-US" altLang="zh-CN" sz="2400" dirty="0">
                <a:latin typeface="Times New Roman" pitchFamily="18" charset="0"/>
                <a:ea typeface="楷体_GB2312"/>
                <a:cs typeface="Times New Roman" pitchFamily="18" charset="0"/>
              </a:rPr>
              <a:t>2) </a:t>
            </a:r>
            <a:r>
              <a:rPr lang="zh-CN" altLang="en-US" sz="2400" dirty="0">
                <a:latin typeface="Times New Roman" pitchFamily="18" charset="0"/>
                <a:ea typeface="楷体_GB2312"/>
                <a:cs typeface="Times New Roman" pitchFamily="18" charset="0"/>
              </a:rPr>
              <a:t>用户程序：针对某具体应用问题定制的专用</a:t>
            </a:r>
            <a:r>
              <a:rPr lang="zh-CN" altLang="en-US" sz="2400" dirty="0" smtClean="0">
                <a:latin typeface="Times New Roman" pitchFamily="18" charset="0"/>
                <a:ea typeface="楷体_GB2312"/>
                <a:cs typeface="Times New Roman" pitchFamily="18" charset="0"/>
              </a:rPr>
              <a:t>软件</a:t>
            </a:r>
            <a:endParaRPr lang="zh-CN" altLang="en-US" sz="2400"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3558076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3">
                                            <p:txEl>
                                              <p:pRg st="0" end="0"/>
                                            </p:txEl>
                                          </p:spTgt>
                                        </p:tgtEl>
                                        <p:attrNameLst>
                                          <p:attrName>style.color</p:attrName>
                                        </p:attrNameLst>
                                      </p:cBhvr>
                                      <p:to>
                                        <a:srgbClr val="FF3300"/>
                                      </p:to>
                                    </p:animClr>
                                    <p:animClr clrSpc="rgb" dir="cw">
                                      <p:cBhvr>
                                        <p:cTn id="7" dur="100" fill="hold"/>
                                        <p:tgtEl>
                                          <p:spTgt spid="3">
                                            <p:txEl>
                                              <p:pRg st="0" end="0"/>
                                            </p:txEl>
                                          </p:spTgt>
                                        </p:tgtEl>
                                        <p:attrNameLst>
                                          <p:attrName>fillcolor</p:attrName>
                                        </p:attrNameLst>
                                      </p:cBhvr>
                                      <p:to>
                                        <a:srgbClr val="FF3300"/>
                                      </p:to>
                                    </p:animClr>
                                    <p:set>
                                      <p:cBhvr>
                                        <p:cTn id="8" dur="100" fill="hold"/>
                                        <p:tgtEl>
                                          <p:spTgt spid="3">
                                            <p:txEl>
                                              <p:pRg st="0" end="0"/>
                                            </p:txEl>
                                          </p:spTgt>
                                        </p:tgtEl>
                                        <p:attrNameLst>
                                          <p:attrName>fill.type</p:attrName>
                                        </p:attrNameLst>
                                      </p:cBhvr>
                                      <p:to>
                                        <p:strVal val="solid"/>
                                      </p:to>
                                    </p:set>
                                    <p:set>
                                      <p:cBhvr>
                                        <p:cTn id="9" dur="100" fill="hold"/>
                                        <p:tgtEl>
                                          <p:spTgt spid="3">
                                            <p:txEl>
                                              <p:pRg st="0" end="0"/>
                                            </p:txEl>
                                          </p:spTgt>
                                        </p:tgtEl>
                                        <p:attrNameLst>
                                          <p:attrName>fill.on</p:attrName>
                                        </p:attrNameLst>
                                      </p:cBhvr>
                                      <p:to>
                                        <p:strVal val="true"/>
                                      </p:to>
                                    </p:set>
                                    <p:animRot by="120000">
                                      <p:cBhvr>
                                        <p:cTn id="10" dur="100" fill="hold">
                                          <p:stCondLst>
                                            <p:cond delay="0"/>
                                          </p:stCondLst>
                                        </p:cTn>
                                        <p:tgtEl>
                                          <p:spTgt spid="3">
                                            <p:txEl>
                                              <p:pRg st="0" end="0"/>
                                            </p:txEl>
                                          </p:spTgt>
                                        </p:tgtEl>
                                        <p:attrNameLst>
                                          <p:attrName>r</p:attrName>
                                        </p:attrNameLst>
                                      </p:cBhvr>
                                    </p:animRot>
                                    <p:animRot by="-240000">
                                      <p:cBhvr>
                                        <p:cTn id="11" dur="200" fill="hold">
                                          <p:stCondLst>
                                            <p:cond delay="200"/>
                                          </p:stCondLst>
                                        </p:cTn>
                                        <p:tgtEl>
                                          <p:spTgt spid="3">
                                            <p:txEl>
                                              <p:pRg st="0" end="0"/>
                                            </p:txEl>
                                          </p:spTgt>
                                        </p:tgtEl>
                                        <p:attrNameLst>
                                          <p:attrName>r</p:attrName>
                                        </p:attrNameLst>
                                      </p:cBhvr>
                                    </p:animRot>
                                    <p:animRot by="240000">
                                      <p:cBhvr>
                                        <p:cTn id="12" dur="200" fill="hold">
                                          <p:stCondLst>
                                            <p:cond delay="400"/>
                                          </p:stCondLst>
                                        </p:cTn>
                                        <p:tgtEl>
                                          <p:spTgt spid="3">
                                            <p:txEl>
                                              <p:pRg st="0" end="0"/>
                                            </p:txEl>
                                          </p:spTgt>
                                        </p:tgtEl>
                                        <p:attrNameLst>
                                          <p:attrName>r</p:attrName>
                                        </p:attrNameLst>
                                      </p:cBhvr>
                                    </p:animRot>
                                    <p:animRot by="-240000">
                                      <p:cBhvr>
                                        <p:cTn id="13" dur="200" fill="hold">
                                          <p:stCondLst>
                                            <p:cond delay="600"/>
                                          </p:stCondLst>
                                        </p:cTn>
                                        <p:tgtEl>
                                          <p:spTgt spid="3">
                                            <p:txEl>
                                              <p:pRg st="0" end="0"/>
                                            </p:txEl>
                                          </p:spTgt>
                                        </p:tgtEl>
                                        <p:attrNameLst>
                                          <p:attrName>r</p:attrName>
                                        </p:attrNameLst>
                                      </p:cBhvr>
                                    </p:animRot>
                                    <p:animRot by="120000">
                                      <p:cBhvr>
                                        <p:cTn id="14" dur="200" fill="hold">
                                          <p:stCondLst>
                                            <p:cond delay="800"/>
                                          </p:stCondLst>
                                        </p:cTn>
                                        <p:tgtEl>
                                          <p:spTgt spid="3">
                                            <p:txEl>
                                              <p:pRg st="0" end="0"/>
                                            </p:txEl>
                                          </p:spTgt>
                                        </p:tgtEl>
                                        <p:attrNameLst>
                                          <p:attrName>r</p:attrName>
                                        </p:attrNameLst>
                                      </p:cBhvr>
                                    </p:animRot>
                                  </p:childTnLst>
                                </p:cTn>
                              </p:par>
                            </p:childTnLst>
                          </p:cTn>
                        </p:par>
                        <p:par>
                          <p:cTn id="15" fill="hold">
                            <p:stCondLst>
                              <p:cond delay="1000"/>
                            </p:stCondLst>
                            <p:childTnLst>
                              <p:par>
                                <p:cTn id="16" presetID="1" presetClass="entr" presetSubtype="0" fill="hold" nodeType="afterEffect">
                                  <p:stCondLst>
                                    <p:cond delay="500"/>
                                  </p:stCondLst>
                                  <p:childTnLst>
                                    <p:set>
                                      <p:cBhvr>
                                        <p:cTn id="17"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2" presetClass="emph" presetSubtype="0" fill="hold" nodeType="clickEffect">
                                  <p:stCondLst>
                                    <p:cond delay="0"/>
                                  </p:stCondLst>
                                  <p:childTnLst>
                                    <p:animRot by="120000">
                                      <p:cBhvr>
                                        <p:cTn id="37" dur="100" fill="hold">
                                          <p:stCondLst>
                                            <p:cond delay="0"/>
                                          </p:stCondLst>
                                        </p:cTn>
                                        <p:tgtEl>
                                          <p:spTgt spid="3">
                                            <p:txEl>
                                              <p:pRg st="7" end="7"/>
                                            </p:txEl>
                                          </p:spTgt>
                                        </p:tgtEl>
                                        <p:attrNameLst>
                                          <p:attrName>r</p:attrName>
                                        </p:attrNameLst>
                                      </p:cBhvr>
                                    </p:animRot>
                                    <p:animRot by="-240000">
                                      <p:cBhvr>
                                        <p:cTn id="38" dur="200" fill="hold">
                                          <p:stCondLst>
                                            <p:cond delay="200"/>
                                          </p:stCondLst>
                                        </p:cTn>
                                        <p:tgtEl>
                                          <p:spTgt spid="3">
                                            <p:txEl>
                                              <p:pRg st="7" end="7"/>
                                            </p:txEl>
                                          </p:spTgt>
                                        </p:tgtEl>
                                        <p:attrNameLst>
                                          <p:attrName>r</p:attrName>
                                        </p:attrNameLst>
                                      </p:cBhvr>
                                    </p:animRot>
                                    <p:animRot by="240000">
                                      <p:cBhvr>
                                        <p:cTn id="39" dur="200" fill="hold">
                                          <p:stCondLst>
                                            <p:cond delay="400"/>
                                          </p:stCondLst>
                                        </p:cTn>
                                        <p:tgtEl>
                                          <p:spTgt spid="3">
                                            <p:txEl>
                                              <p:pRg st="7" end="7"/>
                                            </p:txEl>
                                          </p:spTgt>
                                        </p:tgtEl>
                                        <p:attrNameLst>
                                          <p:attrName>r</p:attrName>
                                        </p:attrNameLst>
                                      </p:cBhvr>
                                    </p:animRot>
                                    <p:animRot by="-240000">
                                      <p:cBhvr>
                                        <p:cTn id="40" dur="200" fill="hold">
                                          <p:stCondLst>
                                            <p:cond delay="600"/>
                                          </p:stCondLst>
                                        </p:cTn>
                                        <p:tgtEl>
                                          <p:spTgt spid="3">
                                            <p:txEl>
                                              <p:pRg st="7" end="7"/>
                                            </p:txEl>
                                          </p:spTgt>
                                        </p:tgtEl>
                                        <p:attrNameLst>
                                          <p:attrName>r</p:attrName>
                                        </p:attrNameLst>
                                      </p:cBhvr>
                                    </p:animRot>
                                    <p:animRot by="120000">
                                      <p:cBhvr>
                                        <p:cTn id="41" dur="200" fill="hold">
                                          <p:stCondLst>
                                            <p:cond delay="800"/>
                                          </p:stCondLst>
                                        </p:cTn>
                                        <p:tgtEl>
                                          <p:spTgt spid="3">
                                            <p:txEl>
                                              <p:pRg st="7" end="7"/>
                                            </p:txEl>
                                          </p:spTgt>
                                        </p:tgtEl>
                                        <p:attrNameLst>
                                          <p:attrName>r</p:attrName>
                                        </p:attrNameLst>
                                      </p:cBhvr>
                                    </p:animRot>
                                  </p:childTnLst>
                                </p:cTn>
                              </p:par>
                              <p:par>
                                <p:cTn id="42" presetID="3" presetClass="emph" presetSubtype="2" fill="hold" nodeType="withEffect">
                                  <p:stCondLst>
                                    <p:cond delay="0"/>
                                  </p:stCondLst>
                                  <p:childTnLst>
                                    <p:animClr clrSpc="rgb" dir="cw">
                                      <p:cBhvr override="childStyle">
                                        <p:cTn id="43" dur="10" fill="hold"/>
                                        <p:tgtEl>
                                          <p:spTgt spid="3">
                                            <p:txEl>
                                              <p:pRg st="7" end="7"/>
                                            </p:txEl>
                                          </p:spTgt>
                                        </p:tgtEl>
                                        <p:attrNameLst>
                                          <p:attrName>style.color</p:attrName>
                                        </p:attrNameLst>
                                      </p:cBhvr>
                                      <p:to>
                                        <a:srgbClr val="FF0000"/>
                                      </p:to>
                                    </p:animClr>
                                  </p:childTnLst>
                                </p:cTn>
                              </p:par>
                            </p:childTnLst>
                          </p:cTn>
                        </p:par>
                        <p:par>
                          <p:cTn id="44" fill="hold">
                            <p:stCondLst>
                              <p:cond delay="1000"/>
                            </p:stCondLst>
                            <p:childTnLst>
                              <p:par>
                                <p:cTn id="45" presetID="1" presetClass="entr" presetSubtype="0" fill="hold" nodeType="afterEffect">
                                  <p:stCondLst>
                                    <p:cond delay="500"/>
                                  </p:stCondLst>
                                  <p:childTnLst>
                                    <p:set>
                                      <p:cBhvr>
                                        <p:cTn id="4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childTnLst>
                                </p:cTn>
                              </p:par>
                            </p:childTnLst>
                          </p:cTn>
                        </p:par>
                        <p:par>
                          <p:cTn id="51" fill="hold">
                            <p:stCondLst>
                              <p:cond delay="0"/>
                            </p:stCondLst>
                            <p:childTnLst>
                              <p:par>
                                <p:cTn id="52" presetID="1" presetClass="entr" presetSubtype="0" fill="hold" nodeType="after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60776"/>
            <a:ext cx="9144000" cy="1152000"/>
          </a:xfrm>
        </p:spPr>
        <p:txBody>
          <a:bodyPr>
            <a:normAutofit/>
          </a:bodyPr>
          <a:lstStyle/>
          <a:p>
            <a:pPr>
              <a:lnSpc>
                <a:spcPts val="4000"/>
              </a:lnSpc>
            </a:pPr>
            <a:r>
              <a:rPr lang="en-US" altLang="zh-CN" dirty="0"/>
              <a:t>1.2.4  </a:t>
            </a:r>
            <a:r>
              <a:rPr lang="zh-CN" altLang="zh-CN" dirty="0"/>
              <a:t>微处理器、</a:t>
            </a:r>
            <a:r>
              <a:rPr lang="zh-CN" altLang="zh-CN" dirty="0" smtClean="0"/>
              <a:t>微型计算机</a:t>
            </a:r>
            <a:r>
              <a:rPr lang="en-US" altLang="zh-CN" dirty="0" smtClean="0"/>
              <a:t/>
            </a:r>
            <a:br>
              <a:rPr lang="en-US" altLang="zh-CN" dirty="0" smtClean="0"/>
            </a:br>
            <a:r>
              <a:rPr lang="zh-CN" altLang="zh-CN" dirty="0" smtClean="0"/>
              <a:t>及</a:t>
            </a:r>
            <a:r>
              <a:rPr lang="zh-CN" altLang="zh-CN" dirty="0"/>
              <a:t>微型计算机系统</a:t>
            </a:r>
            <a:endParaRPr lang="zh-CN" altLang="en-US" dirty="0"/>
          </a:p>
        </p:txBody>
      </p:sp>
      <p:sp>
        <p:nvSpPr>
          <p:cNvPr id="3" name="Text Box 17"/>
          <p:cNvSpPr txBox="1">
            <a:spLocks noChangeArrowheads="1"/>
          </p:cNvSpPr>
          <p:nvPr/>
        </p:nvSpPr>
        <p:spPr bwMode="auto">
          <a:xfrm>
            <a:off x="611560" y="1544019"/>
            <a:ext cx="7920880" cy="4549277"/>
          </a:xfrm>
          <a:prstGeom prst="rect">
            <a:avLst/>
          </a:prstGeom>
          <a:solidFill>
            <a:srgbClr val="CCFFCC">
              <a:alpha val="50195"/>
            </a:srgbClr>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a:lnSpc>
                <a:spcPct val="100000"/>
              </a:lnSpc>
            </a:pPr>
            <a:r>
              <a:rPr lang="zh-CN" altLang="zh-CN" sz="2800" b="0" dirty="0">
                <a:solidFill>
                  <a:srgbClr val="FF0000"/>
                </a:solidFill>
              </a:rPr>
              <a:t>微处理器</a:t>
            </a:r>
            <a:r>
              <a:rPr lang="zh-CN" altLang="zh-CN" sz="2800" b="0" dirty="0"/>
              <a:t>是由一片大规模集成电路组成的具有运算器和控制器功能的</a:t>
            </a:r>
            <a:r>
              <a:rPr lang="zh-CN" altLang="zh-CN" sz="2800" b="0"/>
              <a:t>中央处理器</a:t>
            </a:r>
            <a:r>
              <a:rPr lang="zh-CN" altLang="zh-CN" sz="2800" b="0" smtClean="0"/>
              <a:t>芯片。微处理器</a:t>
            </a:r>
            <a:r>
              <a:rPr lang="zh-CN" altLang="zh-CN" sz="2800" b="0" dirty="0"/>
              <a:t>的特性</a:t>
            </a:r>
            <a:r>
              <a:rPr lang="zh-CN" altLang="zh-CN" sz="2800" b="0" dirty="0" smtClean="0"/>
              <a:t>基本上反映</a:t>
            </a:r>
            <a:r>
              <a:rPr lang="zh-CN" altLang="zh-CN" sz="2800" b="0" dirty="0"/>
              <a:t>了微型计算机</a:t>
            </a:r>
            <a:r>
              <a:rPr lang="zh-CN" altLang="zh-CN" sz="2800" b="0"/>
              <a:t>的</a:t>
            </a:r>
            <a:r>
              <a:rPr lang="zh-CN" altLang="zh-CN" sz="2800" b="0" smtClean="0"/>
              <a:t>性能。</a:t>
            </a:r>
            <a:endParaRPr lang="zh-CN" altLang="zh-CN" sz="2800" b="0" dirty="0"/>
          </a:p>
          <a:p>
            <a:pPr>
              <a:lnSpc>
                <a:spcPct val="100000"/>
              </a:lnSpc>
            </a:pPr>
            <a:r>
              <a:rPr lang="zh-CN" altLang="zh-CN" sz="2800" b="0" dirty="0">
                <a:solidFill>
                  <a:srgbClr val="FF0000"/>
                </a:solidFill>
              </a:rPr>
              <a:t>微型计算机</a:t>
            </a:r>
            <a:r>
              <a:rPr lang="zh-CN" altLang="zh-CN" sz="2800" b="0" dirty="0"/>
              <a:t>又称主机或微机，是以微处理器为核心部件，再配上内存储器、输入/输出接口电路及系统总线所构成</a:t>
            </a:r>
            <a:r>
              <a:rPr lang="zh-CN" altLang="zh-CN" sz="2800" b="0"/>
              <a:t>的</a:t>
            </a:r>
            <a:r>
              <a:rPr lang="zh-CN" altLang="zh-CN" sz="2800" b="0" smtClean="0"/>
              <a:t>计算机。</a:t>
            </a:r>
            <a:endParaRPr lang="zh-CN" altLang="zh-CN" sz="2800" b="0" dirty="0"/>
          </a:p>
          <a:p>
            <a:pPr>
              <a:lnSpc>
                <a:spcPct val="100000"/>
              </a:lnSpc>
            </a:pPr>
            <a:r>
              <a:rPr lang="zh-CN" altLang="zh-CN" sz="2800" b="0" dirty="0">
                <a:solidFill>
                  <a:srgbClr val="FF0000"/>
                </a:solidFill>
              </a:rPr>
              <a:t>微型计算机系统</a:t>
            </a:r>
            <a:r>
              <a:rPr lang="zh-CN" altLang="zh-CN" sz="2800" b="0" dirty="0"/>
              <a:t>是指以微型计算机为核心，配以相应的外部设备、电源、辅助电路以及指挥微型计算机工作的系统软件所构成</a:t>
            </a:r>
            <a:r>
              <a:rPr lang="zh-CN" altLang="zh-CN" sz="2800" b="0"/>
              <a:t>的</a:t>
            </a:r>
            <a:r>
              <a:rPr lang="zh-CN" altLang="zh-CN" sz="2800" b="0" smtClean="0"/>
              <a:t>系统</a:t>
            </a:r>
            <a:r>
              <a:rPr lang="zh-CN" altLang="en-US" sz="2800" b="0" smtClean="0"/>
              <a:t>。</a:t>
            </a:r>
            <a:endParaRPr lang="zh-CN" altLang="zh-CN" sz="2800" b="0" dirty="0">
              <a:cs typeface="Times New Roman" pitchFamily="18" charset="0"/>
            </a:endParaRPr>
          </a:p>
        </p:txBody>
      </p:sp>
    </p:spTree>
    <p:extLst>
      <p:ext uri="{BB962C8B-B14F-4D97-AF65-F5344CB8AC3E}">
        <p14:creationId xmlns:p14="http://schemas.microsoft.com/office/powerpoint/2010/main" val="2159431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a:t>
            </a:r>
            <a:r>
              <a:rPr lang="zh-CN" altLang="zh-CN" dirty="0"/>
              <a:t>章</a:t>
            </a:r>
            <a:r>
              <a:rPr lang="en-US" altLang="zh-CN" dirty="0"/>
              <a:t>  </a:t>
            </a:r>
            <a:r>
              <a:rPr lang="zh-CN" altLang="zh-CN" dirty="0"/>
              <a:t>微型计算机基础</a:t>
            </a:r>
            <a:endParaRPr lang="zh-CN" altLang="en-US" dirty="0"/>
          </a:p>
        </p:txBody>
      </p:sp>
      <p:sp>
        <p:nvSpPr>
          <p:cNvPr id="3" name="内容占位符 2"/>
          <p:cNvSpPr>
            <a:spLocks noGrp="1"/>
          </p:cNvSpPr>
          <p:nvPr>
            <p:ph idx="1"/>
          </p:nvPr>
        </p:nvSpPr>
        <p:spPr>
          <a:xfrm>
            <a:off x="1331640" y="1844824"/>
            <a:ext cx="6624736" cy="3960440"/>
          </a:xfrm>
        </p:spPr>
        <p:txBody>
          <a:bodyPr>
            <a:normAutofit fontScale="92500" lnSpcReduction="20000"/>
          </a:bodyPr>
          <a:lstStyle/>
          <a:p>
            <a:pPr>
              <a:lnSpc>
                <a:spcPct val="170000"/>
              </a:lnSpc>
            </a:pPr>
            <a:r>
              <a:rPr lang="zh-CN" altLang="zh-CN" dirty="0"/>
              <a:t>1.1  微型计算机</a:t>
            </a:r>
            <a:r>
              <a:rPr lang="zh-CN" altLang="zh-CN" dirty="0" smtClean="0"/>
              <a:t>概述</a:t>
            </a:r>
            <a:endParaRPr lang="en-US" altLang="zh-CN" dirty="0" smtClean="0"/>
          </a:p>
          <a:p>
            <a:pPr>
              <a:lnSpc>
                <a:spcPct val="140000"/>
              </a:lnSpc>
            </a:pPr>
            <a:r>
              <a:rPr lang="zh-CN" altLang="zh-CN" dirty="0"/>
              <a:t>1.2  微型计算机系统的</a:t>
            </a:r>
            <a:r>
              <a:rPr lang="zh-CN" altLang="zh-CN" dirty="0" smtClean="0"/>
              <a:t>组成</a:t>
            </a:r>
            <a:endParaRPr lang="en-US" altLang="zh-CN" dirty="0" smtClean="0"/>
          </a:p>
          <a:p>
            <a:pPr>
              <a:lnSpc>
                <a:spcPct val="140000"/>
              </a:lnSpc>
            </a:pPr>
            <a:r>
              <a:rPr lang="zh-CN" altLang="zh-CN" dirty="0"/>
              <a:t>1.3  计算机中数和字符的</a:t>
            </a:r>
            <a:r>
              <a:rPr lang="zh-CN" altLang="zh-CN" dirty="0" smtClean="0"/>
              <a:t>表示</a:t>
            </a:r>
            <a:endParaRPr lang="en-US" altLang="zh-CN" dirty="0" smtClean="0"/>
          </a:p>
          <a:p>
            <a:pPr>
              <a:lnSpc>
                <a:spcPct val="140000"/>
              </a:lnSpc>
            </a:pPr>
            <a:r>
              <a:rPr lang="en-US" altLang="zh-CN" dirty="0"/>
              <a:t>1.4  </a:t>
            </a:r>
            <a:r>
              <a:rPr lang="zh-CN" altLang="zh-CN" dirty="0" smtClean="0"/>
              <a:t>二进制运算</a:t>
            </a:r>
            <a:endParaRPr lang="en-US" altLang="zh-CN" dirty="0" smtClean="0"/>
          </a:p>
          <a:p>
            <a:pPr>
              <a:lnSpc>
                <a:spcPct val="140000"/>
              </a:lnSpc>
            </a:pPr>
            <a:r>
              <a:rPr lang="zh-CN" altLang="en-US" dirty="0" smtClean="0"/>
              <a:t>习题与</a:t>
            </a:r>
            <a:r>
              <a:rPr lang="zh-CN" altLang="en-US" dirty="0"/>
              <a:t>思考</a:t>
            </a:r>
          </a:p>
        </p:txBody>
      </p:sp>
      <p:grpSp>
        <p:nvGrpSpPr>
          <p:cNvPr id="10" name="组合 9"/>
          <p:cNvGrpSpPr/>
          <p:nvPr/>
        </p:nvGrpSpPr>
        <p:grpSpPr>
          <a:xfrm>
            <a:off x="1403648" y="2001856"/>
            <a:ext cx="5904656" cy="3644644"/>
            <a:chOff x="1403648" y="2001856"/>
            <a:chExt cx="5904656" cy="3644644"/>
          </a:xfrm>
        </p:grpSpPr>
        <p:sp>
          <p:nvSpPr>
            <p:cNvPr id="5" name="矩形 4">
              <a:hlinkClick r:id="rId3" action="ppaction://hlinksldjump"/>
            </p:cNvPr>
            <p:cNvSpPr/>
            <p:nvPr/>
          </p:nvSpPr>
          <p:spPr>
            <a:xfrm>
              <a:off x="1403648" y="2001856"/>
              <a:ext cx="424847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403648" y="2769001"/>
              <a:ext cx="54726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403648" y="3536146"/>
              <a:ext cx="590465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1403648" y="4303291"/>
              <a:ext cx="33843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7" action="ppaction://hlinksldjump"/>
            </p:cNvPr>
            <p:cNvSpPr/>
            <p:nvPr/>
          </p:nvSpPr>
          <p:spPr>
            <a:xfrm>
              <a:off x="1403648" y="5070436"/>
              <a:ext cx="273630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hlinkClick r:id="rId8"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1121587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351199"/>
            <a:ext cx="7488832" cy="4968000"/>
          </a:xfrm>
          <a:prstGeom prst="rect">
            <a:avLst/>
          </a:prstGeom>
          <a:gradFill flip="none" rotWithShape="1">
            <a:gsLst>
              <a:gs pos="0">
                <a:srgbClr val="FFEFD1">
                  <a:lumMod val="93000"/>
                  <a:alpha val="76000"/>
                </a:srgbClr>
              </a:gs>
              <a:gs pos="64000">
                <a:srgbClr val="E1D7BA"/>
              </a:gs>
              <a:gs pos="45000">
                <a:srgbClr val="F0EBD5"/>
              </a:gs>
              <a:gs pos="100000">
                <a:srgbClr val="D1C39F"/>
              </a:gs>
            </a:gsLst>
            <a:lin ang="0" scaled="0"/>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a:spLocks noGrp="1"/>
          </p:cNvSpPr>
          <p:nvPr>
            <p:ph type="title"/>
          </p:nvPr>
        </p:nvSpPr>
        <p:spPr>
          <a:xfrm>
            <a:off x="0" y="260776"/>
            <a:ext cx="9144000" cy="1152000"/>
          </a:xfrm>
        </p:spPr>
        <p:txBody>
          <a:bodyPr>
            <a:normAutofit/>
          </a:bodyPr>
          <a:lstStyle/>
          <a:p>
            <a:pPr>
              <a:lnSpc>
                <a:spcPts val="4000"/>
              </a:lnSpc>
            </a:pPr>
            <a:r>
              <a:rPr lang="en-US" altLang="zh-CN" dirty="0"/>
              <a:t>1.2.4  </a:t>
            </a:r>
            <a:r>
              <a:rPr lang="zh-CN" altLang="zh-CN" dirty="0"/>
              <a:t>微处理器、</a:t>
            </a:r>
            <a:r>
              <a:rPr lang="zh-CN" altLang="zh-CN" dirty="0" smtClean="0"/>
              <a:t>微型计算机</a:t>
            </a:r>
            <a:r>
              <a:rPr lang="en-US" altLang="zh-CN" dirty="0" smtClean="0"/>
              <a:t/>
            </a:r>
            <a:br>
              <a:rPr lang="en-US" altLang="zh-CN" dirty="0" smtClean="0"/>
            </a:br>
            <a:r>
              <a:rPr lang="zh-CN" altLang="zh-CN" dirty="0" smtClean="0"/>
              <a:t>及</a:t>
            </a:r>
            <a:r>
              <a:rPr lang="zh-CN" altLang="zh-CN" dirty="0"/>
              <a:t>微型计算机系统</a:t>
            </a:r>
            <a:endParaRPr lang="zh-CN" altLang="en-US" dirty="0"/>
          </a:p>
        </p:txBody>
      </p:sp>
      <p:grpSp>
        <p:nvGrpSpPr>
          <p:cNvPr id="61" name="组合 60"/>
          <p:cNvGrpSpPr/>
          <p:nvPr/>
        </p:nvGrpSpPr>
        <p:grpSpPr>
          <a:xfrm>
            <a:off x="1298450" y="1348467"/>
            <a:ext cx="7051334" cy="5079469"/>
            <a:chOff x="1641738" y="1445875"/>
            <a:chExt cx="6270161" cy="5079469"/>
          </a:xfrm>
        </p:grpSpPr>
        <p:sp>
          <p:nvSpPr>
            <p:cNvPr id="34" name="AutoShape 1069"/>
            <p:cNvSpPr>
              <a:spLocks/>
            </p:cNvSpPr>
            <p:nvPr/>
          </p:nvSpPr>
          <p:spPr bwMode="auto">
            <a:xfrm>
              <a:off x="2159744" y="3151724"/>
              <a:ext cx="108000" cy="2556000"/>
            </a:xfrm>
            <a:prstGeom prst="leftBrace">
              <a:avLst>
                <a:gd name="adj1" fmla="val 90301"/>
                <a:gd name="adj2" fmla="val 4965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35" name="Text Box 1070"/>
            <p:cNvSpPr txBox="1">
              <a:spLocks noChangeArrowheads="1"/>
            </p:cNvSpPr>
            <p:nvPr/>
          </p:nvSpPr>
          <p:spPr bwMode="auto">
            <a:xfrm>
              <a:off x="2262593" y="3050740"/>
              <a:ext cx="19177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a:solidFill>
                    <a:srgbClr val="000066"/>
                  </a:solidFill>
                  <a:latin typeface="Times New Roman" pitchFamily="18" charset="0"/>
                  <a:ea typeface="楷体_GB2312" pitchFamily="49" charset="-122"/>
                </a:rPr>
                <a:t>硬件系统</a:t>
              </a:r>
            </a:p>
            <a:p>
              <a:pPr algn="l">
                <a:buFontTx/>
                <a:buNone/>
              </a:pPr>
              <a:endParaRPr lang="en-US" altLang="zh-CN" sz="2000" dirty="0" smtClean="0">
                <a:solidFill>
                  <a:srgbClr val="000066"/>
                </a:solidFill>
                <a:latin typeface="Times New Roman" pitchFamily="18" charset="0"/>
                <a:ea typeface="楷体_GB2312" pitchFamily="49" charset="-122"/>
              </a:endParaRPr>
            </a:p>
            <a:p>
              <a:pPr algn="l">
                <a:buFontTx/>
                <a:buNone/>
              </a:pPr>
              <a:endParaRPr lang="en-US" altLang="zh-CN" sz="2000" dirty="0">
                <a:solidFill>
                  <a:srgbClr val="000066"/>
                </a:solidFill>
                <a:latin typeface="Times New Roman" pitchFamily="18" charset="0"/>
                <a:ea typeface="楷体_GB2312" pitchFamily="49" charset="-122"/>
              </a:endParaRPr>
            </a:p>
            <a:p>
              <a:pPr algn="l">
                <a:buFontTx/>
                <a:buNone/>
              </a:pPr>
              <a:endParaRPr lang="en-US" altLang="zh-CN" sz="2000" dirty="0" smtClean="0">
                <a:solidFill>
                  <a:srgbClr val="000066"/>
                </a:solidFill>
                <a:latin typeface="Times New Roman" pitchFamily="18" charset="0"/>
                <a:ea typeface="楷体_GB2312" pitchFamily="49" charset="-122"/>
              </a:endParaRPr>
            </a:p>
            <a:p>
              <a:pPr algn="l">
                <a:buFontTx/>
                <a:buNone/>
              </a:pPr>
              <a:endParaRPr lang="en-US" altLang="zh-CN" sz="2000" dirty="0">
                <a:solidFill>
                  <a:srgbClr val="000066"/>
                </a:solidFill>
                <a:latin typeface="Times New Roman" pitchFamily="18" charset="0"/>
                <a:ea typeface="楷体_GB2312" pitchFamily="49" charset="-122"/>
              </a:endParaRPr>
            </a:p>
            <a:p>
              <a:pPr algn="l">
                <a:buFontTx/>
                <a:buNone/>
              </a:pPr>
              <a:endParaRPr lang="en-US" altLang="zh-CN" sz="2000" dirty="0" smtClean="0">
                <a:solidFill>
                  <a:srgbClr val="000066"/>
                </a:solidFill>
                <a:latin typeface="Times New Roman" pitchFamily="18" charset="0"/>
                <a:ea typeface="楷体_GB2312" pitchFamily="49" charset="-122"/>
              </a:endParaRPr>
            </a:p>
            <a:p>
              <a:pPr algn="l">
                <a:buFontTx/>
                <a:buNone/>
              </a:pPr>
              <a:endParaRPr lang="en-US" altLang="zh-CN" sz="2000" dirty="0">
                <a:solidFill>
                  <a:srgbClr val="000066"/>
                </a:solidFill>
                <a:latin typeface="Times New Roman" pitchFamily="18" charset="0"/>
                <a:ea typeface="楷体_GB2312" pitchFamily="49" charset="-122"/>
              </a:endParaRPr>
            </a:p>
            <a:p>
              <a:pPr algn="l">
                <a:lnSpc>
                  <a:spcPct val="200000"/>
                </a:lnSpc>
                <a:buFontTx/>
                <a:buNone/>
              </a:pPr>
              <a:r>
                <a:rPr lang="zh-CN" altLang="en-US" sz="2000" dirty="0" smtClean="0">
                  <a:latin typeface="Times New Roman" pitchFamily="18" charset="0"/>
                  <a:ea typeface="楷体_GB2312" pitchFamily="49" charset="-122"/>
                </a:rPr>
                <a:t>软件</a:t>
              </a:r>
              <a:r>
                <a:rPr lang="zh-CN" altLang="en-US" sz="2000" dirty="0">
                  <a:latin typeface="Times New Roman" pitchFamily="18" charset="0"/>
                  <a:ea typeface="楷体_GB2312" pitchFamily="49" charset="-122"/>
                </a:rPr>
                <a:t>系统</a:t>
              </a:r>
            </a:p>
          </p:txBody>
        </p:sp>
        <p:sp>
          <p:nvSpPr>
            <p:cNvPr id="32" name="Text Box 1072"/>
            <p:cNvSpPr txBox="1">
              <a:spLocks noChangeArrowheads="1"/>
            </p:cNvSpPr>
            <p:nvPr/>
          </p:nvSpPr>
          <p:spPr bwMode="auto">
            <a:xfrm>
              <a:off x="3561158" y="2336693"/>
              <a:ext cx="141549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smtClean="0">
                  <a:solidFill>
                    <a:srgbClr val="000066"/>
                  </a:solidFill>
                </a:rPr>
                <a:t>主机</a:t>
              </a:r>
              <a:endParaRPr lang="zh-CN" altLang="en-US" dirty="0">
                <a:solidFill>
                  <a:srgbClr val="000066"/>
                </a:solidFill>
              </a:endParaRPr>
            </a:p>
          </p:txBody>
        </p:sp>
        <p:sp>
          <p:nvSpPr>
            <p:cNvPr id="33" name="AutoShape 1073"/>
            <p:cNvSpPr>
              <a:spLocks/>
            </p:cNvSpPr>
            <p:nvPr/>
          </p:nvSpPr>
          <p:spPr bwMode="auto">
            <a:xfrm>
              <a:off x="3469291" y="2434559"/>
              <a:ext cx="108000" cy="1656000"/>
            </a:xfrm>
            <a:prstGeom prst="leftBrace">
              <a:avLst>
                <a:gd name="adj1" fmla="val 83726"/>
                <a:gd name="adj2" fmla="val 4954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9" name="Text Box 1074"/>
            <p:cNvSpPr txBox="1">
              <a:spLocks noChangeArrowheads="1"/>
            </p:cNvSpPr>
            <p:nvPr/>
          </p:nvSpPr>
          <p:spPr bwMode="auto">
            <a:xfrm>
              <a:off x="1641738" y="2901280"/>
              <a:ext cx="553998"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ctr">
                <a:buFontTx/>
                <a:buNone/>
              </a:pPr>
              <a:r>
                <a:rPr lang="zh-CN" altLang="en-US" sz="2400" dirty="0">
                  <a:solidFill>
                    <a:srgbClr val="000066"/>
                  </a:solidFill>
                  <a:latin typeface="Times New Roman" pitchFamily="18" charset="0"/>
                  <a:ea typeface="楷体_GB2312" pitchFamily="49" charset="-122"/>
                </a:rPr>
                <a:t>微型计算机系统</a:t>
              </a:r>
            </a:p>
          </p:txBody>
        </p:sp>
        <p:sp>
          <p:nvSpPr>
            <p:cNvPr id="11" name="AutoShape 1076"/>
            <p:cNvSpPr>
              <a:spLocks/>
            </p:cNvSpPr>
            <p:nvPr/>
          </p:nvSpPr>
          <p:spPr bwMode="auto">
            <a:xfrm>
              <a:off x="4746012" y="1730788"/>
              <a:ext cx="108000" cy="1584000"/>
            </a:xfrm>
            <a:prstGeom prst="leftBrace">
              <a:avLst>
                <a:gd name="adj1" fmla="val 7195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12" name="Text Box 1077"/>
            <p:cNvSpPr txBox="1">
              <a:spLocks noChangeArrowheads="1"/>
            </p:cNvSpPr>
            <p:nvPr/>
          </p:nvSpPr>
          <p:spPr bwMode="auto">
            <a:xfrm>
              <a:off x="4788024" y="1638778"/>
              <a:ext cx="1338263"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en-US" altLang="zh-CN" dirty="0" smtClean="0">
                  <a:solidFill>
                    <a:srgbClr val="000066"/>
                  </a:solidFill>
                </a:rPr>
                <a:t> </a:t>
              </a:r>
              <a:r>
                <a:rPr lang="zh-CN" altLang="en-US" dirty="0" smtClean="0">
                  <a:solidFill>
                    <a:srgbClr val="000066"/>
                  </a:solidFill>
                </a:rPr>
                <a:t>微处理器</a:t>
              </a:r>
              <a:endParaRPr lang="en-US" altLang="zh-CN" dirty="0" smtClean="0">
                <a:solidFill>
                  <a:srgbClr val="000066"/>
                </a:solidFill>
              </a:endParaRPr>
            </a:p>
            <a:p>
              <a:endParaRPr lang="zh-CN" altLang="en-US" dirty="0">
                <a:solidFill>
                  <a:srgbClr val="000066"/>
                </a:solidFill>
              </a:endParaRPr>
            </a:p>
            <a:p>
              <a:r>
                <a:rPr lang="zh-CN" altLang="en-US" dirty="0" smtClean="0">
                  <a:solidFill>
                    <a:srgbClr val="000066"/>
                  </a:solidFill>
                </a:rPr>
                <a:t> 内存储器</a:t>
              </a:r>
              <a:endParaRPr lang="en-US" altLang="zh-CN" dirty="0" smtClean="0">
                <a:solidFill>
                  <a:srgbClr val="000066"/>
                </a:solidFill>
              </a:endParaRPr>
            </a:p>
            <a:p>
              <a:endParaRPr lang="zh-CN" altLang="en-US" dirty="0">
                <a:solidFill>
                  <a:srgbClr val="000066"/>
                </a:solidFill>
              </a:endParaRPr>
            </a:p>
            <a:p>
              <a:pPr>
                <a:lnSpc>
                  <a:spcPct val="180000"/>
                </a:lnSpc>
              </a:pPr>
              <a:r>
                <a:rPr lang="zh-CN" altLang="en-US" dirty="0" smtClean="0">
                  <a:solidFill>
                    <a:srgbClr val="000066"/>
                  </a:solidFill>
                </a:rPr>
                <a:t> </a:t>
              </a:r>
              <a:r>
                <a:rPr lang="en-US" altLang="zh-CN" dirty="0" smtClean="0">
                  <a:solidFill>
                    <a:srgbClr val="000066"/>
                  </a:solidFill>
                </a:rPr>
                <a:t>I/O</a:t>
              </a:r>
              <a:r>
                <a:rPr lang="zh-CN" altLang="en-US" dirty="0">
                  <a:solidFill>
                    <a:srgbClr val="000066"/>
                  </a:solidFill>
                </a:rPr>
                <a:t>接口</a:t>
              </a:r>
            </a:p>
          </p:txBody>
        </p:sp>
        <p:sp>
          <p:nvSpPr>
            <p:cNvPr id="30" name="AutoShape 1080"/>
            <p:cNvSpPr>
              <a:spLocks/>
            </p:cNvSpPr>
            <p:nvPr/>
          </p:nvSpPr>
          <p:spPr bwMode="auto">
            <a:xfrm>
              <a:off x="6084168" y="1529818"/>
              <a:ext cx="108000" cy="540000"/>
            </a:xfrm>
            <a:prstGeom prst="leftBrace">
              <a:avLst>
                <a:gd name="adj1" fmla="val 45312"/>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31" name="Text Box 1081"/>
            <p:cNvSpPr txBox="1">
              <a:spLocks noChangeArrowheads="1"/>
            </p:cNvSpPr>
            <p:nvPr/>
          </p:nvSpPr>
          <p:spPr bwMode="auto">
            <a:xfrm>
              <a:off x="6201643" y="1445875"/>
              <a:ext cx="171025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a:solidFill>
                    <a:srgbClr val="000066"/>
                  </a:solidFill>
                </a:rPr>
                <a:t>运算器</a:t>
              </a:r>
            </a:p>
            <a:p>
              <a:r>
                <a:rPr lang="zh-CN" altLang="en-US" dirty="0">
                  <a:solidFill>
                    <a:srgbClr val="000066"/>
                  </a:solidFill>
                </a:rPr>
                <a:t>控制器</a:t>
              </a:r>
            </a:p>
          </p:txBody>
        </p:sp>
        <p:sp>
          <p:nvSpPr>
            <p:cNvPr id="28" name="AutoShape 1083"/>
            <p:cNvSpPr>
              <a:spLocks/>
            </p:cNvSpPr>
            <p:nvPr/>
          </p:nvSpPr>
          <p:spPr bwMode="auto">
            <a:xfrm>
              <a:off x="6084168" y="2164153"/>
              <a:ext cx="108000" cy="540000"/>
            </a:xfrm>
            <a:prstGeom prst="leftBrace">
              <a:avLst>
                <a:gd name="adj1" fmla="val 5833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29" name="Text Box 1084"/>
            <p:cNvSpPr txBox="1">
              <a:spLocks noChangeArrowheads="1"/>
            </p:cNvSpPr>
            <p:nvPr/>
          </p:nvSpPr>
          <p:spPr bwMode="auto">
            <a:xfrm>
              <a:off x="6201643" y="2080210"/>
              <a:ext cx="142222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en-US" altLang="zh-CN" dirty="0">
                  <a:solidFill>
                    <a:srgbClr val="000066"/>
                  </a:solidFill>
                </a:rPr>
                <a:t>ROM</a:t>
              </a:r>
            </a:p>
            <a:p>
              <a:r>
                <a:rPr lang="en-US" altLang="zh-CN" dirty="0">
                  <a:solidFill>
                    <a:srgbClr val="000066"/>
                  </a:solidFill>
                </a:rPr>
                <a:t>RAM</a:t>
              </a:r>
            </a:p>
          </p:txBody>
        </p:sp>
        <p:sp>
          <p:nvSpPr>
            <p:cNvPr id="26" name="AutoShape 1086"/>
            <p:cNvSpPr>
              <a:spLocks/>
            </p:cNvSpPr>
            <p:nvPr/>
          </p:nvSpPr>
          <p:spPr bwMode="auto">
            <a:xfrm>
              <a:off x="6084168" y="2813200"/>
              <a:ext cx="108000" cy="792000"/>
            </a:xfrm>
            <a:prstGeom prst="leftBrace">
              <a:avLst>
                <a:gd name="adj1" fmla="val 9166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27" name="Text Box 1087"/>
            <p:cNvSpPr txBox="1">
              <a:spLocks noChangeArrowheads="1"/>
            </p:cNvSpPr>
            <p:nvPr/>
          </p:nvSpPr>
          <p:spPr bwMode="auto">
            <a:xfrm>
              <a:off x="6201643" y="2701369"/>
              <a:ext cx="169120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a:solidFill>
                    <a:srgbClr val="000066"/>
                  </a:solidFill>
                </a:rPr>
                <a:t>地址总线</a:t>
              </a:r>
            </a:p>
            <a:p>
              <a:r>
                <a:rPr lang="zh-CN" altLang="en-US" dirty="0">
                  <a:solidFill>
                    <a:srgbClr val="000066"/>
                  </a:solidFill>
                </a:rPr>
                <a:t>数据总线</a:t>
              </a:r>
            </a:p>
            <a:p>
              <a:r>
                <a:rPr lang="zh-CN" altLang="en-US" dirty="0">
                  <a:solidFill>
                    <a:srgbClr val="000066"/>
                  </a:solidFill>
                </a:rPr>
                <a:t>控制总线</a:t>
              </a:r>
            </a:p>
          </p:txBody>
        </p:sp>
        <p:sp>
          <p:nvSpPr>
            <p:cNvPr id="48" name="Text Box 1072"/>
            <p:cNvSpPr txBox="1">
              <a:spLocks noChangeArrowheads="1"/>
            </p:cNvSpPr>
            <p:nvPr/>
          </p:nvSpPr>
          <p:spPr bwMode="auto">
            <a:xfrm>
              <a:off x="3561158" y="3782228"/>
              <a:ext cx="171747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smtClean="0">
                  <a:solidFill>
                    <a:srgbClr val="000066"/>
                  </a:solidFill>
                </a:rPr>
                <a:t>外部设备</a:t>
              </a:r>
              <a:endParaRPr lang="zh-CN" altLang="en-US" dirty="0">
                <a:solidFill>
                  <a:srgbClr val="000066"/>
                </a:solidFill>
              </a:endParaRPr>
            </a:p>
            <a:p>
              <a:endParaRPr lang="zh-CN" altLang="en-US" dirty="0">
                <a:solidFill>
                  <a:srgbClr val="000066"/>
                </a:solidFill>
              </a:endParaRPr>
            </a:p>
          </p:txBody>
        </p:sp>
        <p:sp>
          <p:nvSpPr>
            <p:cNvPr id="24" name="AutoShape 1089"/>
            <p:cNvSpPr>
              <a:spLocks/>
            </p:cNvSpPr>
            <p:nvPr/>
          </p:nvSpPr>
          <p:spPr bwMode="auto">
            <a:xfrm>
              <a:off x="4746012" y="3586114"/>
              <a:ext cx="108000" cy="792000"/>
            </a:xfrm>
            <a:prstGeom prst="leftBrace">
              <a:avLst>
                <a:gd name="adj1" fmla="val 5659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25" name="Text Box 1090"/>
            <p:cNvSpPr txBox="1">
              <a:spLocks noChangeArrowheads="1"/>
            </p:cNvSpPr>
            <p:nvPr/>
          </p:nvSpPr>
          <p:spPr bwMode="auto">
            <a:xfrm>
              <a:off x="4846080" y="3474114"/>
              <a:ext cx="210185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a:solidFill>
                    <a:srgbClr val="000066"/>
                  </a:solidFill>
                </a:rPr>
                <a:t>输入设备</a:t>
              </a:r>
              <a:endParaRPr lang="en-US" altLang="zh-CN" dirty="0">
                <a:solidFill>
                  <a:srgbClr val="000066"/>
                </a:solidFill>
              </a:endParaRPr>
            </a:p>
            <a:p>
              <a:r>
                <a:rPr lang="zh-CN" altLang="en-US" dirty="0">
                  <a:solidFill>
                    <a:srgbClr val="000066"/>
                  </a:solidFill>
                </a:rPr>
                <a:t>输出设备</a:t>
              </a:r>
            </a:p>
            <a:p>
              <a:r>
                <a:rPr lang="zh-CN" altLang="en-US" dirty="0">
                  <a:solidFill>
                    <a:srgbClr val="000066"/>
                  </a:solidFill>
                </a:rPr>
                <a:t>外存储器</a:t>
              </a:r>
            </a:p>
          </p:txBody>
        </p:sp>
        <p:sp>
          <p:nvSpPr>
            <p:cNvPr id="22" name="Text Box 1092"/>
            <p:cNvSpPr txBox="1">
              <a:spLocks noChangeArrowheads="1"/>
            </p:cNvSpPr>
            <p:nvPr/>
          </p:nvSpPr>
          <p:spPr bwMode="auto">
            <a:xfrm>
              <a:off x="3561158" y="4894128"/>
              <a:ext cx="153035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zh-CN" altLang="en-US" sz="2000" dirty="0" smtClean="0">
                  <a:latin typeface="Times New Roman" pitchFamily="18" charset="0"/>
                  <a:ea typeface="楷体_GB2312" pitchFamily="49" charset="-122"/>
                </a:rPr>
                <a:t>系统软件</a:t>
              </a:r>
              <a:endParaRPr lang="en-US" altLang="zh-CN" sz="2000" dirty="0" smtClean="0">
                <a:latin typeface="Times New Roman" pitchFamily="18" charset="0"/>
                <a:ea typeface="楷体_GB2312" pitchFamily="49" charset="-122"/>
              </a:endParaRPr>
            </a:p>
            <a:p>
              <a:pPr algn="l">
                <a:lnSpc>
                  <a:spcPct val="400000"/>
                </a:lnSpc>
                <a:buFontTx/>
                <a:buNone/>
              </a:pPr>
              <a:r>
                <a:rPr lang="zh-CN" altLang="en-US" sz="2000" dirty="0" smtClean="0">
                  <a:latin typeface="Times New Roman" pitchFamily="18" charset="0"/>
                  <a:ea typeface="楷体_GB2312" pitchFamily="49" charset="-122"/>
                </a:rPr>
                <a:t>应用软件</a:t>
              </a:r>
              <a:endParaRPr lang="zh-CN" altLang="en-US" sz="2000" dirty="0">
                <a:latin typeface="Times New Roman" pitchFamily="18" charset="0"/>
                <a:ea typeface="楷体_GB2312" pitchFamily="49" charset="-122"/>
              </a:endParaRPr>
            </a:p>
          </p:txBody>
        </p:sp>
        <p:sp>
          <p:nvSpPr>
            <p:cNvPr id="23" name="AutoShape 1093"/>
            <p:cNvSpPr>
              <a:spLocks/>
            </p:cNvSpPr>
            <p:nvPr/>
          </p:nvSpPr>
          <p:spPr bwMode="auto">
            <a:xfrm>
              <a:off x="3469291" y="4964035"/>
              <a:ext cx="108000" cy="1224000"/>
            </a:xfrm>
            <a:prstGeom prst="leftBrace">
              <a:avLst>
                <a:gd name="adj1" fmla="val 4970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20" name="Text Box 1095"/>
            <p:cNvSpPr txBox="1">
              <a:spLocks noChangeArrowheads="1"/>
            </p:cNvSpPr>
            <p:nvPr/>
          </p:nvSpPr>
          <p:spPr bwMode="auto">
            <a:xfrm>
              <a:off x="4841850" y="4467842"/>
              <a:ext cx="28702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buFontTx/>
                <a:buNone/>
                <a:defRPr sz="2000">
                  <a:solidFill>
                    <a:srgbClr val="990000"/>
                  </a:solidFill>
                  <a:latin typeface="Times New Roman" pitchFamily="18" charset="0"/>
                  <a:ea typeface="楷体_GB2312" pitchFamily="49" charset="-122"/>
                </a:defRPr>
              </a:lvl1pPr>
            </a:lstStyle>
            <a:p>
              <a:r>
                <a:rPr lang="zh-CN" altLang="en-US" dirty="0">
                  <a:solidFill>
                    <a:schemeClr val="tx1"/>
                  </a:solidFill>
                </a:rPr>
                <a:t>操作系统</a:t>
              </a:r>
              <a:endParaRPr lang="en-US" altLang="zh-CN" dirty="0">
                <a:solidFill>
                  <a:schemeClr val="tx1"/>
                </a:solidFill>
              </a:endParaRPr>
            </a:p>
            <a:p>
              <a:r>
                <a:rPr lang="zh-CN" altLang="en-US" dirty="0">
                  <a:solidFill>
                    <a:schemeClr val="tx1"/>
                  </a:solidFill>
                </a:rPr>
                <a:t>语言处理程序</a:t>
              </a:r>
            </a:p>
            <a:p>
              <a:r>
                <a:rPr lang="zh-CN" altLang="en-US" dirty="0">
                  <a:solidFill>
                    <a:schemeClr val="tx1"/>
                  </a:solidFill>
                </a:rPr>
                <a:t>数据库管理系统</a:t>
              </a:r>
              <a:endParaRPr lang="en-US" altLang="zh-CN" dirty="0">
                <a:solidFill>
                  <a:schemeClr val="tx1"/>
                </a:solidFill>
              </a:endParaRPr>
            </a:p>
            <a:p>
              <a:r>
                <a:rPr lang="zh-CN" altLang="en-US" dirty="0">
                  <a:solidFill>
                    <a:schemeClr val="tx1"/>
                  </a:solidFill>
                </a:rPr>
                <a:t>系统服务程序</a:t>
              </a:r>
            </a:p>
          </p:txBody>
        </p:sp>
        <p:sp>
          <p:nvSpPr>
            <p:cNvPr id="21" name="AutoShape 1096"/>
            <p:cNvSpPr>
              <a:spLocks/>
            </p:cNvSpPr>
            <p:nvPr/>
          </p:nvSpPr>
          <p:spPr bwMode="auto">
            <a:xfrm>
              <a:off x="4746012" y="4563273"/>
              <a:ext cx="108000" cy="1116000"/>
            </a:xfrm>
            <a:prstGeom prst="leftBrace">
              <a:avLst>
                <a:gd name="adj1" fmla="val 70452"/>
                <a:gd name="adj2" fmla="val 50035"/>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sp>
          <p:nvSpPr>
            <p:cNvPr id="50" name="Text Box 1092"/>
            <p:cNvSpPr txBox="1">
              <a:spLocks noChangeArrowheads="1"/>
            </p:cNvSpPr>
            <p:nvPr/>
          </p:nvSpPr>
          <p:spPr bwMode="auto">
            <a:xfrm>
              <a:off x="4841850" y="5732003"/>
              <a:ext cx="181838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000" dirty="0" smtClean="0">
                  <a:latin typeface="Times New Roman" pitchFamily="18" charset="0"/>
                  <a:ea typeface="楷体_GB2312" pitchFamily="49" charset="-122"/>
                </a:rPr>
                <a:t>应用软件包</a:t>
              </a:r>
              <a:endParaRPr lang="en-US" altLang="zh-CN" sz="2000" dirty="0" smtClean="0">
                <a:latin typeface="Times New Roman" pitchFamily="18" charset="0"/>
                <a:ea typeface="楷体_GB2312" pitchFamily="49" charset="-122"/>
              </a:endParaRPr>
            </a:p>
            <a:p>
              <a:pPr algn="l">
                <a:buFontTx/>
                <a:buNone/>
              </a:pPr>
              <a:r>
                <a:rPr lang="zh-CN" altLang="en-US" sz="2000" dirty="0" smtClean="0">
                  <a:latin typeface="Times New Roman" pitchFamily="18" charset="0"/>
                  <a:ea typeface="楷体_GB2312" pitchFamily="49" charset="-122"/>
                </a:rPr>
                <a:t>用户程序</a:t>
              </a:r>
              <a:endParaRPr lang="en-US" altLang="zh-CN" sz="2000" dirty="0" smtClean="0">
                <a:latin typeface="Times New Roman" pitchFamily="18" charset="0"/>
                <a:ea typeface="楷体_GB2312" pitchFamily="49" charset="-122"/>
              </a:endParaRPr>
            </a:p>
          </p:txBody>
        </p:sp>
        <p:sp>
          <p:nvSpPr>
            <p:cNvPr id="51" name="AutoShape 1093"/>
            <p:cNvSpPr>
              <a:spLocks/>
            </p:cNvSpPr>
            <p:nvPr/>
          </p:nvSpPr>
          <p:spPr bwMode="auto">
            <a:xfrm>
              <a:off x="4763524" y="5816071"/>
              <a:ext cx="90488" cy="539750"/>
            </a:xfrm>
            <a:prstGeom prst="leftBrace">
              <a:avLst>
                <a:gd name="adj1" fmla="val 4970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66"/>
                </a:solidFill>
              </a:endParaRPr>
            </a:p>
          </p:txBody>
        </p:sp>
      </p:grpSp>
    </p:spTree>
    <p:extLst>
      <p:ext uri="{BB962C8B-B14F-4D97-AF65-F5344CB8AC3E}">
        <p14:creationId xmlns:p14="http://schemas.microsoft.com/office/powerpoint/2010/main" val="1974541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dirty="0"/>
              <a:t>1.3  计算机中数和字符的表示</a:t>
            </a:r>
            <a:endParaRPr lang="zh-CN" altLang="en-US" dirty="0"/>
          </a:p>
        </p:txBody>
      </p:sp>
      <p:sp>
        <p:nvSpPr>
          <p:cNvPr id="3" name="内容占位符 2"/>
          <p:cNvSpPr>
            <a:spLocks noGrp="1"/>
          </p:cNvSpPr>
          <p:nvPr>
            <p:ph idx="1"/>
          </p:nvPr>
        </p:nvSpPr>
        <p:spPr>
          <a:xfrm>
            <a:off x="1692440" y="2060848"/>
            <a:ext cx="6840000" cy="4392488"/>
          </a:xfrm>
        </p:spPr>
        <p:txBody>
          <a:bodyPr>
            <a:normAutofit/>
          </a:bodyPr>
          <a:lstStyle/>
          <a:p>
            <a:pPr>
              <a:lnSpc>
                <a:spcPct val="130000"/>
              </a:lnSpc>
            </a:pPr>
            <a:r>
              <a:rPr lang="en-US" altLang="zh-CN" dirty="0"/>
              <a:t>1.3.1  </a:t>
            </a:r>
            <a:r>
              <a:rPr lang="zh-CN" altLang="zh-CN" dirty="0"/>
              <a:t>进位计数</a:t>
            </a:r>
            <a:r>
              <a:rPr lang="zh-CN" altLang="zh-CN" dirty="0" smtClean="0"/>
              <a:t>制</a:t>
            </a:r>
            <a:endParaRPr lang="en-US" altLang="zh-CN" dirty="0" smtClean="0"/>
          </a:p>
          <a:p>
            <a:pPr>
              <a:lnSpc>
                <a:spcPct val="130000"/>
              </a:lnSpc>
            </a:pPr>
            <a:r>
              <a:rPr lang="en-US" altLang="zh-CN" dirty="0"/>
              <a:t>1.3.2  </a:t>
            </a:r>
            <a:r>
              <a:rPr lang="zh-CN" altLang="zh-CN" dirty="0"/>
              <a:t>不同数制之间的转换</a:t>
            </a:r>
            <a:endParaRPr lang="en-US" altLang="zh-CN" dirty="0"/>
          </a:p>
          <a:p>
            <a:pPr>
              <a:lnSpc>
                <a:spcPct val="130000"/>
              </a:lnSpc>
            </a:pPr>
            <a:r>
              <a:rPr lang="en-US" altLang="zh-CN" dirty="0"/>
              <a:t>1.3.3  </a:t>
            </a:r>
            <a:r>
              <a:rPr lang="zh-CN" altLang="zh-CN" dirty="0"/>
              <a:t>计算机中数值信息的表示</a:t>
            </a:r>
            <a:endParaRPr lang="en-US" altLang="zh-CN" dirty="0" smtClean="0"/>
          </a:p>
          <a:p>
            <a:pPr>
              <a:lnSpc>
                <a:spcPct val="130000"/>
              </a:lnSpc>
            </a:pPr>
            <a:r>
              <a:rPr lang="en-US" altLang="zh-CN" dirty="0"/>
              <a:t>1.3.4  </a:t>
            </a:r>
            <a:r>
              <a:rPr lang="zh-CN" altLang="zh-CN" dirty="0"/>
              <a:t>数的定点及浮点表示</a:t>
            </a:r>
            <a:endParaRPr lang="en-US" altLang="zh-CN" dirty="0"/>
          </a:p>
          <a:p>
            <a:pPr>
              <a:lnSpc>
                <a:spcPct val="130000"/>
              </a:lnSpc>
            </a:pPr>
            <a:r>
              <a:rPr lang="en-US" altLang="zh-CN" dirty="0"/>
              <a:t>1.3.5  </a:t>
            </a:r>
            <a:r>
              <a:rPr lang="zh-CN" altLang="zh-CN" dirty="0"/>
              <a:t>计算机中文字信息的表示</a:t>
            </a:r>
            <a:endParaRPr lang="zh-CN" altLang="en-US" dirty="0"/>
          </a:p>
        </p:txBody>
      </p:sp>
      <p:sp>
        <p:nvSpPr>
          <p:cNvPr id="4" name="对角圆角矩形 3"/>
          <p:cNvSpPr/>
          <p:nvPr/>
        </p:nvSpPr>
        <p:spPr>
          <a:xfrm flipH="1">
            <a:off x="1115616" y="1916832"/>
            <a:ext cx="6984776" cy="410445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0" name="组合 9"/>
          <p:cNvGrpSpPr/>
          <p:nvPr/>
        </p:nvGrpSpPr>
        <p:grpSpPr>
          <a:xfrm>
            <a:off x="1547664" y="2145872"/>
            <a:ext cx="6048672" cy="3600400"/>
            <a:chOff x="1547664" y="2145872"/>
            <a:chExt cx="6048672" cy="3600400"/>
          </a:xfrm>
        </p:grpSpPr>
        <p:sp>
          <p:nvSpPr>
            <p:cNvPr id="5" name="矩形 4">
              <a:hlinkClick r:id="rId3" action="ppaction://hlinksldjump"/>
            </p:cNvPr>
            <p:cNvSpPr/>
            <p:nvPr/>
          </p:nvSpPr>
          <p:spPr>
            <a:xfrm>
              <a:off x="1547664" y="2145872"/>
              <a:ext cx="36004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547664" y="2901956"/>
              <a:ext cx="53285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547664" y="3658040"/>
              <a:ext cx="604867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1547664" y="4414124"/>
              <a:ext cx="53285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7" action="ppaction://hlinksldjump"/>
            </p:cNvPr>
            <p:cNvSpPr/>
            <p:nvPr/>
          </p:nvSpPr>
          <p:spPr>
            <a:xfrm>
              <a:off x="1547664" y="5170208"/>
              <a:ext cx="604867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65846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1.3.1  </a:t>
            </a:r>
            <a:r>
              <a:rPr lang="zh-CN" altLang="zh-CN" dirty="0"/>
              <a:t>进位计数制</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4118136398"/>
              </p:ext>
            </p:extLst>
          </p:nvPr>
        </p:nvGraphicFramePr>
        <p:xfrm>
          <a:off x="215153" y="1403266"/>
          <a:ext cx="8713693" cy="4185974"/>
        </p:xfrm>
        <a:graphic>
          <a:graphicData uri="http://schemas.openxmlformats.org/drawingml/2006/table">
            <a:tbl>
              <a:tblPr>
                <a:tableStyleId>{5C22544A-7EE6-4342-B048-85BDC9FD1C3A}</a:tableStyleId>
              </a:tblPr>
              <a:tblGrid>
                <a:gridCol w="1283626"/>
                <a:gridCol w="678489"/>
                <a:gridCol w="1493778"/>
                <a:gridCol w="2124636"/>
                <a:gridCol w="1640541"/>
                <a:gridCol w="1492623"/>
              </a:tblGrid>
              <a:tr h="657582">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计数制</a:t>
                      </a:r>
                    </a:p>
                  </a:txBody>
                  <a:tcPr marL="0" marR="0" marT="0" marB="0" anchor="ctr">
                    <a:lnL w="28575"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基数</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第</a:t>
                      </a:r>
                      <a:r>
                        <a:rPr lang="en-US" sz="2200" kern="1050" dirty="0">
                          <a:effectLst/>
                          <a:latin typeface="Times New Roman" pitchFamily="18" charset="0"/>
                          <a:ea typeface="楷体_GB2312"/>
                          <a:cs typeface="Times New Roman" pitchFamily="18" charset="0"/>
                        </a:rPr>
                        <a:t>r</a:t>
                      </a:r>
                      <a:r>
                        <a:rPr lang="zh-CN" sz="2200" kern="1050" dirty="0">
                          <a:effectLst/>
                          <a:latin typeface="Times New Roman" pitchFamily="18" charset="0"/>
                          <a:ea typeface="楷体_GB2312"/>
                          <a:cs typeface="Times New Roman" pitchFamily="18" charset="0"/>
                        </a:rPr>
                        <a:t>位的权</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有效数码</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进位规则</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c>
                  <a:txBody>
                    <a:bodyPr/>
                    <a:lstStyle/>
                    <a:p>
                      <a:pPr algn="ctr">
                        <a:lnSpc>
                          <a:spcPct val="100000"/>
                        </a:lnSpc>
                        <a:spcBef>
                          <a:spcPts val="250"/>
                        </a:spcBef>
                        <a:spcAft>
                          <a:spcPts val="250"/>
                        </a:spcAft>
                      </a:pPr>
                      <a:r>
                        <a:rPr lang="zh-CN" sz="2200" kern="1050" dirty="0">
                          <a:effectLst/>
                          <a:latin typeface="Times New Roman" pitchFamily="18" charset="0"/>
                          <a:ea typeface="楷体_GB2312"/>
                          <a:cs typeface="Times New Roman" pitchFamily="18" charset="0"/>
                        </a:rPr>
                        <a:t>表示</a:t>
                      </a:r>
                      <a:r>
                        <a:rPr lang="zh-CN" sz="2200" kern="1050" dirty="0" smtClean="0">
                          <a:effectLst/>
                          <a:latin typeface="Times New Roman" pitchFamily="18" charset="0"/>
                          <a:ea typeface="楷体_GB2312"/>
                          <a:cs typeface="Times New Roman" pitchFamily="18" charset="0"/>
                        </a:rPr>
                        <a:t>方法</a:t>
                      </a:r>
                      <a:endParaRPr lang="zh-CN" sz="2200" kern="105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28575"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DDDDDD"/>
                    </a:solidFill>
                  </a:tcPr>
                </a:tc>
              </a:tr>
              <a:tr h="880372">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二进制</a:t>
                      </a:r>
                    </a:p>
                  </a:txBody>
                  <a:tcPr marL="0" marR="0" marT="0" marB="0" anchor="ctr">
                    <a:lnL w="28575"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2</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2</a:t>
                      </a:r>
                      <a:r>
                        <a:rPr lang="en-US" sz="2200" kern="900" baseline="30000" dirty="0">
                          <a:effectLst/>
                          <a:latin typeface="Times New Roman" pitchFamily="18" charset="0"/>
                          <a:ea typeface="楷体_GB2312"/>
                          <a:cs typeface="Times New Roman" pitchFamily="18" charset="0"/>
                        </a:rPr>
                        <a:t> r</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marL="72000" algn="just">
                        <a:lnSpc>
                          <a:spcPct val="100000"/>
                        </a:lnSpc>
                        <a:spcBef>
                          <a:spcPts val="200"/>
                        </a:spcBef>
                        <a:spcAft>
                          <a:spcPts val="200"/>
                        </a:spcAft>
                      </a:pPr>
                      <a:r>
                        <a:rPr lang="en-US" sz="2200" kern="900" spc="-80" dirty="0">
                          <a:effectLst/>
                          <a:latin typeface="Times New Roman" pitchFamily="18" charset="0"/>
                          <a:ea typeface="楷体_GB2312"/>
                          <a:cs typeface="Times New Roman" pitchFamily="18" charset="0"/>
                        </a:rPr>
                        <a:t>0 1</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逢二进</a:t>
                      </a:r>
                      <a:r>
                        <a:rPr lang="zh-CN" sz="2200" kern="900" dirty="0" smtClean="0">
                          <a:effectLst/>
                          <a:latin typeface="Times New Roman" pitchFamily="18" charset="0"/>
                          <a:ea typeface="楷体_GB2312"/>
                          <a:cs typeface="Times New Roman" pitchFamily="18" charset="0"/>
                        </a:rPr>
                        <a:t>一</a:t>
                      </a:r>
                      <a:endParaRPr lang="en-US" altLang="zh-CN" sz="2200" kern="900" dirty="0" smtClean="0">
                        <a:effectLst/>
                        <a:latin typeface="Times New Roman" pitchFamily="18" charset="0"/>
                        <a:ea typeface="楷体_GB2312"/>
                        <a:cs typeface="Times New Roman" pitchFamily="18" charset="0"/>
                      </a:endParaRP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借</a:t>
                      </a:r>
                      <a:r>
                        <a:rPr lang="zh-CN" sz="2200" kern="900" dirty="0">
                          <a:effectLst/>
                          <a:latin typeface="Times New Roman" pitchFamily="18" charset="0"/>
                          <a:ea typeface="楷体_GB2312"/>
                          <a:cs typeface="Times New Roman" pitchFamily="18" charset="0"/>
                        </a:rPr>
                        <a:t>一当二</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a:t>
                      </a:r>
                      <a:r>
                        <a:rPr lang="en-US" sz="2200" kern="900" dirty="0" smtClean="0">
                          <a:effectLst/>
                          <a:latin typeface="Times New Roman" pitchFamily="18" charset="0"/>
                          <a:ea typeface="楷体_GB2312"/>
                          <a:cs typeface="Times New Roman" pitchFamily="18" charset="0"/>
                        </a:rPr>
                        <a:t>1011.1)</a:t>
                      </a:r>
                      <a:r>
                        <a:rPr lang="en-US" sz="2200" kern="900" baseline="-25000" dirty="0" smtClean="0">
                          <a:effectLst/>
                          <a:latin typeface="Times New Roman" pitchFamily="18" charset="0"/>
                          <a:ea typeface="楷体_GB2312"/>
                          <a:cs typeface="Times New Roman" pitchFamily="18" charset="0"/>
                        </a:rPr>
                        <a:t>2</a:t>
                      </a: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或</a:t>
                      </a:r>
                      <a:r>
                        <a:rPr lang="en-US" sz="2200" kern="900" dirty="0">
                          <a:effectLst/>
                          <a:latin typeface="Times New Roman" pitchFamily="18" charset="0"/>
                          <a:ea typeface="楷体_GB2312"/>
                          <a:cs typeface="Times New Roman" pitchFamily="18" charset="0"/>
                        </a:rPr>
                        <a:t>1011.1B</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r>
              <a:tr h="878019">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八进制</a:t>
                      </a:r>
                    </a:p>
                  </a:txBody>
                  <a:tcPr marL="0" marR="0" marT="0" marB="0" anchor="ctr">
                    <a:lnL w="28575"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8</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a:effectLst/>
                          <a:latin typeface="Times New Roman" pitchFamily="18" charset="0"/>
                          <a:ea typeface="楷体_GB2312"/>
                          <a:cs typeface="Times New Roman" pitchFamily="18" charset="0"/>
                        </a:rPr>
                        <a:t>8</a:t>
                      </a:r>
                      <a:r>
                        <a:rPr lang="en-US" sz="2200" kern="900" baseline="30000">
                          <a:effectLst/>
                          <a:latin typeface="Times New Roman" pitchFamily="18" charset="0"/>
                          <a:ea typeface="楷体_GB2312"/>
                          <a:cs typeface="Times New Roman" pitchFamily="18" charset="0"/>
                        </a:rPr>
                        <a:t> r</a:t>
                      </a:r>
                      <a:endParaRPr lang="zh-CN" sz="2200" kern="90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marL="72000" algn="just">
                        <a:lnSpc>
                          <a:spcPct val="100000"/>
                        </a:lnSpc>
                        <a:spcBef>
                          <a:spcPts val="200"/>
                        </a:spcBef>
                        <a:spcAft>
                          <a:spcPts val="200"/>
                        </a:spcAft>
                      </a:pPr>
                      <a:r>
                        <a:rPr lang="en-US" sz="2200" kern="900" spc="-80" dirty="0">
                          <a:effectLst/>
                          <a:latin typeface="Times New Roman" pitchFamily="18" charset="0"/>
                          <a:ea typeface="楷体_GB2312"/>
                          <a:cs typeface="Times New Roman" pitchFamily="18" charset="0"/>
                        </a:rPr>
                        <a:t>0 1 2 3 4 5 6 7</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逢八进</a:t>
                      </a:r>
                      <a:r>
                        <a:rPr lang="zh-CN" sz="2200" kern="900" dirty="0" smtClean="0">
                          <a:effectLst/>
                          <a:latin typeface="Times New Roman" pitchFamily="18" charset="0"/>
                          <a:ea typeface="楷体_GB2312"/>
                          <a:cs typeface="Times New Roman" pitchFamily="18" charset="0"/>
                        </a:rPr>
                        <a:t>一</a:t>
                      </a:r>
                      <a:endParaRPr lang="en-US" altLang="zh-CN" sz="2200" kern="900" dirty="0" smtClean="0">
                        <a:effectLst/>
                        <a:latin typeface="Times New Roman" pitchFamily="18" charset="0"/>
                        <a:ea typeface="楷体_GB2312"/>
                        <a:cs typeface="Times New Roman" pitchFamily="18" charset="0"/>
                      </a:endParaRP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借</a:t>
                      </a:r>
                      <a:r>
                        <a:rPr lang="zh-CN" sz="2200" kern="900" dirty="0">
                          <a:effectLst/>
                          <a:latin typeface="Times New Roman" pitchFamily="18" charset="0"/>
                          <a:ea typeface="楷体_GB2312"/>
                          <a:cs typeface="Times New Roman" pitchFamily="18" charset="0"/>
                        </a:rPr>
                        <a:t>一当八</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a:t>
                      </a:r>
                      <a:r>
                        <a:rPr lang="en-US" sz="2200" kern="900" dirty="0" smtClean="0">
                          <a:effectLst/>
                          <a:latin typeface="Times New Roman" pitchFamily="18" charset="0"/>
                          <a:ea typeface="楷体_GB2312"/>
                          <a:cs typeface="Times New Roman" pitchFamily="18" charset="0"/>
                        </a:rPr>
                        <a:t>702.03)</a:t>
                      </a:r>
                      <a:r>
                        <a:rPr lang="en-US" sz="2200" kern="900" baseline="-25000" dirty="0" smtClean="0">
                          <a:effectLst/>
                          <a:latin typeface="Times New Roman" pitchFamily="18" charset="0"/>
                          <a:ea typeface="楷体_GB2312"/>
                          <a:cs typeface="Times New Roman" pitchFamily="18" charset="0"/>
                        </a:rPr>
                        <a:t>8</a:t>
                      </a: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或</a:t>
                      </a:r>
                      <a:r>
                        <a:rPr lang="en-US" sz="2200" kern="900" dirty="0">
                          <a:effectLst/>
                          <a:latin typeface="Times New Roman" pitchFamily="18" charset="0"/>
                          <a:ea typeface="楷体_GB2312"/>
                          <a:cs typeface="Times New Roman" pitchFamily="18" charset="0"/>
                        </a:rPr>
                        <a:t>702.03Q</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r>
              <a:tr h="878019">
                <a:tc>
                  <a:txBody>
                    <a:bodyPr/>
                    <a:lstStyle/>
                    <a:p>
                      <a:pPr algn="ctr">
                        <a:lnSpc>
                          <a:spcPct val="100000"/>
                        </a:lnSpc>
                        <a:spcBef>
                          <a:spcPts val="200"/>
                        </a:spcBef>
                        <a:spcAft>
                          <a:spcPts val="200"/>
                        </a:spcAft>
                      </a:pPr>
                      <a:r>
                        <a:rPr lang="zh-CN" sz="2200" kern="900">
                          <a:effectLst/>
                          <a:latin typeface="Times New Roman" pitchFamily="18" charset="0"/>
                          <a:ea typeface="楷体_GB2312"/>
                          <a:cs typeface="Times New Roman" pitchFamily="18" charset="0"/>
                        </a:rPr>
                        <a:t>十进制</a:t>
                      </a:r>
                    </a:p>
                  </a:txBody>
                  <a:tcPr marL="0" marR="0" marT="0" marB="0" anchor="ctr">
                    <a:lnL w="28575"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10</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a:effectLst/>
                          <a:latin typeface="Times New Roman" pitchFamily="18" charset="0"/>
                          <a:ea typeface="楷体_GB2312"/>
                          <a:cs typeface="Times New Roman" pitchFamily="18" charset="0"/>
                        </a:rPr>
                        <a:t>10</a:t>
                      </a:r>
                      <a:r>
                        <a:rPr lang="en-US" sz="2200" kern="900" baseline="30000">
                          <a:effectLst/>
                          <a:latin typeface="Times New Roman" pitchFamily="18" charset="0"/>
                          <a:ea typeface="楷体_GB2312"/>
                          <a:cs typeface="Times New Roman" pitchFamily="18" charset="0"/>
                        </a:rPr>
                        <a:t> r</a:t>
                      </a:r>
                      <a:endParaRPr lang="zh-CN" sz="2200" kern="90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marL="72000" algn="just">
                        <a:lnSpc>
                          <a:spcPct val="100000"/>
                        </a:lnSpc>
                        <a:spcBef>
                          <a:spcPts val="200"/>
                        </a:spcBef>
                        <a:spcAft>
                          <a:spcPts val="200"/>
                        </a:spcAft>
                      </a:pPr>
                      <a:r>
                        <a:rPr lang="en-US" sz="2200" kern="900" spc="-80" dirty="0">
                          <a:effectLst/>
                          <a:latin typeface="Times New Roman" pitchFamily="18" charset="0"/>
                          <a:ea typeface="楷体_GB2312"/>
                          <a:cs typeface="Times New Roman" pitchFamily="18" charset="0"/>
                        </a:rPr>
                        <a:t>0 1 2 3 4 5 6 7 8 9</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逢十进</a:t>
                      </a:r>
                      <a:r>
                        <a:rPr lang="zh-CN" sz="2200" kern="900" dirty="0" smtClean="0">
                          <a:effectLst/>
                          <a:latin typeface="Times New Roman" pitchFamily="18" charset="0"/>
                          <a:ea typeface="楷体_GB2312"/>
                          <a:cs typeface="Times New Roman" pitchFamily="18" charset="0"/>
                        </a:rPr>
                        <a:t>一</a:t>
                      </a:r>
                      <a:endParaRPr lang="en-US" altLang="zh-CN" sz="2200" kern="900" dirty="0" smtClean="0">
                        <a:effectLst/>
                        <a:latin typeface="Times New Roman" pitchFamily="18" charset="0"/>
                        <a:ea typeface="楷体_GB2312"/>
                        <a:cs typeface="Times New Roman" pitchFamily="18" charset="0"/>
                      </a:endParaRP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借</a:t>
                      </a:r>
                      <a:r>
                        <a:rPr lang="zh-CN" sz="2200" kern="900" dirty="0">
                          <a:effectLst/>
                          <a:latin typeface="Times New Roman" pitchFamily="18" charset="0"/>
                          <a:ea typeface="楷体_GB2312"/>
                          <a:cs typeface="Times New Roman" pitchFamily="18" charset="0"/>
                        </a:rPr>
                        <a:t>一当十</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a:t>
                      </a:r>
                      <a:r>
                        <a:rPr lang="en-US" sz="2200" kern="900" dirty="0" smtClean="0">
                          <a:effectLst/>
                          <a:latin typeface="Times New Roman" pitchFamily="18" charset="0"/>
                          <a:ea typeface="楷体_GB2312"/>
                          <a:cs typeface="Times New Roman" pitchFamily="18" charset="0"/>
                        </a:rPr>
                        <a:t>6801.2)</a:t>
                      </a:r>
                      <a:r>
                        <a:rPr lang="en-US" sz="2200" kern="900" baseline="-25000" dirty="0" smtClean="0">
                          <a:effectLst/>
                          <a:latin typeface="Times New Roman" pitchFamily="18" charset="0"/>
                          <a:ea typeface="楷体_GB2312"/>
                          <a:cs typeface="Times New Roman" pitchFamily="18" charset="0"/>
                        </a:rPr>
                        <a:t>10</a:t>
                      </a: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或</a:t>
                      </a:r>
                      <a:r>
                        <a:rPr lang="en-US" sz="2200" kern="900" dirty="0">
                          <a:effectLst/>
                          <a:latin typeface="Times New Roman" pitchFamily="18" charset="0"/>
                          <a:ea typeface="楷体_GB2312"/>
                          <a:cs typeface="Times New Roman" pitchFamily="18" charset="0"/>
                        </a:rPr>
                        <a:t>6801.2D</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6350" cap="flat" cmpd="sng" algn="ctr">
                      <a:solidFill>
                        <a:srgbClr val="92D050"/>
                      </a:solidFill>
                      <a:prstDash val="solid"/>
                      <a:round/>
                      <a:headEnd type="none" w="med" len="med"/>
                      <a:tailEnd type="none" w="med" len="med"/>
                    </a:lnB>
                    <a:solidFill>
                      <a:srgbClr val="CCFFFF"/>
                    </a:solidFill>
                  </a:tcPr>
                </a:tc>
              </a:tr>
              <a:tr h="891982">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十六进制</a:t>
                      </a:r>
                    </a:p>
                  </a:txBody>
                  <a:tcPr marL="0" marR="0" marT="0" marB="0" anchor="ctr">
                    <a:lnL w="28575"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16</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100" dirty="0">
                          <a:effectLst/>
                          <a:latin typeface="Times New Roman" pitchFamily="18" charset="0"/>
                          <a:ea typeface="楷体_GB2312"/>
                          <a:cs typeface="Times New Roman" pitchFamily="18" charset="0"/>
                        </a:rPr>
                        <a:t>1</a:t>
                      </a:r>
                      <a:r>
                        <a:rPr lang="en-US" sz="2200" kern="900" dirty="0">
                          <a:effectLst/>
                          <a:latin typeface="Times New Roman" pitchFamily="18" charset="0"/>
                          <a:ea typeface="楷体_GB2312"/>
                          <a:cs typeface="Times New Roman" pitchFamily="18" charset="0"/>
                        </a:rPr>
                        <a:t>6</a:t>
                      </a:r>
                      <a:r>
                        <a:rPr lang="en-US" sz="2200" kern="100" baseline="30000" dirty="0">
                          <a:effectLst/>
                          <a:latin typeface="Times New Roman" pitchFamily="18" charset="0"/>
                          <a:ea typeface="楷体_GB2312"/>
                          <a:cs typeface="Times New Roman" pitchFamily="18" charset="0"/>
                        </a:rPr>
                        <a:t> r</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c>
                  <a:txBody>
                    <a:bodyPr/>
                    <a:lstStyle/>
                    <a:p>
                      <a:pPr marL="72000" algn="just">
                        <a:lnSpc>
                          <a:spcPct val="100000"/>
                        </a:lnSpc>
                        <a:spcBef>
                          <a:spcPts val="200"/>
                        </a:spcBef>
                        <a:spcAft>
                          <a:spcPts val="200"/>
                        </a:spcAft>
                      </a:pPr>
                      <a:r>
                        <a:rPr lang="en-US" sz="2200" kern="900" spc="-80" dirty="0">
                          <a:effectLst/>
                          <a:latin typeface="Times New Roman" pitchFamily="18" charset="0"/>
                          <a:ea typeface="楷体_GB2312"/>
                          <a:cs typeface="Times New Roman" pitchFamily="18" charset="0"/>
                        </a:rPr>
                        <a:t>0 1 2 3 4 5 6 </a:t>
                      </a:r>
                      <a:r>
                        <a:rPr lang="en-US" sz="2200" kern="900" spc="-80" dirty="0" smtClean="0">
                          <a:effectLst/>
                          <a:latin typeface="Times New Roman" pitchFamily="18" charset="0"/>
                          <a:ea typeface="楷体_GB2312"/>
                          <a:cs typeface="Times New Roman" pitchFamily="18" charset="0"/>
                        </a:rPr>
                        <a:t>7 </a:t>
                      </a:r>
                      <a:r>
                        <a:rPr lang="en-US" sz="2200" kern="900" spc="-80" dirty="0">
                          <a:effectLst/>
                          <a:latin typeface="Times New Roman" pitchFamily="18" charset="0"/>
                          <a:ea typeface="楷体_GB2312"/>
                          <a:cs typeface="Times New Roman" pitchFamily="18" charset="0"/>
                        </a:rPr>
                        <a:t>8 </a:t>
                      </a:r>
                      <a:r>
                        <a:rPr lang="en-US" sz="2200" kern="900" spc="-80" dirty="0" smtClean="0">
                          <a:effectLst/>
                          <a:latin typeface="Times New Roman" pitchFamily="18" charset="0"/>
                          <a:ea typeface="楷体_GB2312"/>
                          <a:cs typeface="Times New Roman" pitchFamily="18" charset="0"/>
                        </a:rPr>
                        <a:t>9</a:t>
                      </a:r>
                    </a:p>
                    <a:p>
                      <a:pPr marL="72000" algn="just">
                        <a:lnSpc>
                          <a:spcPct val="100000"/>
                        </a:lnSpc>
                        <a:spcBef>
                          <a:spcPts val="200"/>
                        </a:spcBef>
                        <a:spcAft>
                          <a:spcPts val="200"/>
                        </a:spcAft>
                      </a:pPr>
                      <a:r>
                        <a:rPr lang="en-US" sz="2200" kern="900" spc="-80" dirty="0" smtClean="0">
                          <a:effectLst/>
                          <a:latin typeface="Times New Roman" pitchFamily="18" charset="0"/>
                          <a:ea typeface="楷体_GB2312"/>
                          <a:cs typeface="Times New Roman" pitchFamily="18" charset="0"/>
                        </a:rPr>
                        <a:t>A </a:t>
                      </a:r>
                      <a:r>
                        <a:rPr lang="en-US" sz="2200" kern="900" spc="-80" dirty="0">
                          <a:effectLst/>
                          <a:latin typeface="Times New Roman" pitchFamily="18" charset="0"/>
                          <a:ea typeface="楷体_GB2312"/>
                          <a:cs typeface="Times New Roman" pitchFamily="18" charset="0"/>
                        </a:rPr>
                        <a:t>B C D E F</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zh-CN" sz="2200" kern="900" dirty="0">
                          <a:effectLst/>
                          <a:latin typeface="Times New Roman" pitchFamily="18" charset="0"/>
                          <a:ea typeface="楷体_GB2312"/>
                          <a:cs typeface="Times New Roman" pitchFamily="18" charset="0"/>
                        </a:rPr>
                        <a:t>逢十六进</a:t>
                      </a:r>
                      <a:r>
                        <a:rPr lang="zh-CN" sz="2200" kern="900" dirty="0" smtClean="0">
                          <a:effectLst/>
                          <a:latin typeface="Times New Roman" pitchFamily="18" charset="0"/>
                          <a:ea typeface="楷体_GB2312"/>
                          <a:cs typeface="Times New Roman" pitchFamily="18" charset="0"/>
                        </a:rPr>
                        <a:t>一</a:t>
                      </a:r>
                      <a:endParaRPr lang="en-US" altLang="zh-CN" sz="2200" kern="900" dirty="0" smtClean="0">
                        <a:effectLst/>
                        <a:latin typeface="Times New Roman" pitchFamily="18" charset="0"/>
                        <a:ea typeface="楷体_GB2312"/>
                        <a:cs typeface="Times New Roman" pitchFamily="18" charset="0"/>
                      </a:endParaRP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借</a:t>
                      </a:r>
                      <a:r>
                        <a:rPr lang="zh-CN" sz="2200" kern="900" dirty="0">
                          <a:effectLst/>
                          <a:latin typeface="Times New Roman" pitchFamily="18" charset="0"/>
                          <a:ea typeface="楷体_GB2312"/>
                          <a:cs typeface="Times New Roman" pitchFamily="18" charset="0"/>
                        </a:rPr>
                        <a:t>一当十六</a:t>
                      </a:r>
                    </a:p>
                  </a:txBody>
                  <a:tcPr marL="0" marR="0" marT="0" marB="0" anchor="ctr">
                    <a:lnL w="6350" cap="flat" cmpd="sng" algn="ctr">
                      <a:solidFill>
                        <a:srgbClr val="92D050"/>
                      </a:solidFill>
                      <a:prstDash val="solid"/>
                      <a:round/>
                      <a:headEnd type="none" w="med" len="med"/>
                      <a:tailEnd type="none" w="med" len="med"/>
                    </a:lnL>
                    <a:lnR w="6350"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c>
                  <a:txBody>
                    <a:bodyPr/>
                    <a:lstStyle/>
                    <a:p>
                      <a:pPr algn="ctr">
                        <a:lnSpc>
                          <a:spcPct val="100000"/>
                        </a:lnSpc>
                        <a:spcBef>
                          <a:spcPts val="200"/>
                        </a:spcBef>
                        <a:spcAft>
                          <a:spcPts val="200"/>
                        </a:spcAft>
                      </a:pPr>
                      <a:r>
                        <a:rPr lang="en-US" sz="2200" kern="900" dirty="0">
                          <a:effectLst/>
                          <a:latin typeface="Times New Roman" pitchFamily="18" charset="0"/>
                          <a:ea typeface="楷体_GB2312"/>
                          <a:cs typeface="Times New Roman" pitchFamily="18" charset="0"/>
                        </a:rPr>
                        <a:t>(</a:t>
                      </a:r>
                      <a:r>
                        <a:rPr lang="en-US" sz="2200" kern="900" dirty="0" smtClean="0">
                          <a:effectLst/>
                          <a:latin typeface="Times New Roman" pitchFamily="18" charset="0"/>
                          <a:ea typeface="楷体_GB2312"/>
                          <a:cs typeface="Times New Roman" pitchFamily="18" charset="0"/>
                        </a:rPr>
                        <a:t>2C9.E)</a:t>
                      </a:r>
                      <a:r>
                        <a:rPr lang="en-US" sz="2200" kern="900" baseline="-25000" dirty="0" smtClean="0">
                          <a:effectLst/>
                          <a:latin typeface="Times New Roman" pitchFamily="18" charset="0"/>
                          <a:ea typeface="楷体_GB2312"/>
                          <a:cs typeface="Times New Roman" pitchFamily="18" charset="0"/>
                        </a:rPr>
                        <a:t>16</a:t>
                      </a:r>
                    </a:p>
                    <a:p>
                      <a:pPr algn="ctr">
                        <a:lnSpc>
                          <a:spcPct val="100000"/>
                        </a:lnSpc>
                        <a:spcBef>
                          <a:spcPts val="200"/>
                        </a:spcBef>
                        <a:spcAft>
                          <a:spcPts val="200"/>
                        </a:spcAft>
                      </a:pPr>
                      <a:r>
                        <a:rPr lang="zh-CN" sz="2200" kern="900" dirty="0" smtClean="0">
                          <a:effectLst/>
                          <a:latin typeface="Times New Roman" pitchFamily="18" charset="0"/>
                          <a:ea typeface="楷体_GB2312"/>
                          <a:cs typeface="Times New Roman" pitchFamily="18" charset="0"/>
                        </a:rPr>
                        <a:t>或</a:t>
                      </a:r>
                      <a:r>
                        <a:rPr lang="en-US" sz="2200" kern="900" dirty="0">
                          <a:effectLst/>
                          <a:latin typeface="Times New Roman" pitchFamily="18" charset="0"/>
                          <a:ea typeface="楷体_GB2312"/>
                          <a:cs typeface="Times New Roman" pitchFamily="18" charset="0"/>
                        </a:rPr>
                        <a:t>2C9.EH</a:t>
                      </a:r>
                      <a:endParaRPr lang="zh-CN" sz="2200" kern="900" dirty="0">
                        <a:effectLst/>
                        <a:latin typeface="Times New Roman" pitchFamily="18" charset="0"/>
                        <a:ea typeface="楷体_GB2312"/>
                        <a:cs typeface="Times New Roman" pitchFamily="18" charset="0"/>
                      </a:endParaRPr>
                    </a:p>
                  </a:txBody>
                  <a:tcPr marL="0" marR="0" marT="0" marB="0" anchor="ctr">
                    <a:lnL w="6350" cap="flat" cmpd="sng" algn="ctr">
                      <a:solidFill>
                        <a:srgbClr val="92D050"/>
                      </a:solidFill>
                      <a:prstDash val="solid"/>
                      <a:round/>
                      <a:headEnd type="none" w="med" len="med"/>
                      <a:tailEnd type="none" w="med" len="med"/>
                    </a:lnL>
                    <a:lnR w="28575" cap="flat" cmpd="sng" algn="ctr">
                      <a:solidFill>
                        <a:srgbClr val="92D050"/>
                      </a:solidFill>
                      <a:prstDash val="solid"/>
                      <a:round/>
                      <a:headEnd type="none" w="med" len="med"/>
                      <a:tailEnd type="none" w="med" len="med"/>
                    </a:lnR>
                    <a:lnT w="6350" cap="flat" cmpd="sng" algn="ctr">
                      <a:solidFill>
                        <a:srgbClr val="92D050"/>
                      </a:solidFill>
                      <a:prstDash val="solid"/>
                      <a:round/>
                      <a:headEnd type="none" w="med" len="med"/>
                      <a:tailEnd type="none" w="med" len="med"/>
                    </a:lnT>
                    <a:lnB w="28575" cap="flat" cmpd="sng" algn="ctr">
                      <a:solidFill>
                        <a:srgbClr val="92D050"/>
                      </a:solidFill>
                      <a:prstDash val="solid"/>
                      <a:round/>
                      <a:headEnd type="none" w="med" len="med"/>
                      <a:tailEnd type="none" w="med" len="med"/>
                    </a:lnB>
                    <a:solidFill>
                      <a:srgbClr val="CCFFFF"/>
                    </a:solidFill>
                  </a:tcPr>
                </a:tc>
              </a:tr>
            </a:tbl>
          </a:graphicData>
        </a:graphic>
      </p:graphicFrame>
      <p:sp>
        <p:nvSpPr>
          <p:cNvPr id="6" name="TextBox 5"/>
          <p:cNvSpPr txBox="1"/>
          <p:nvPr/>
        </p:nvSpPr>
        <p:spPr>
          <a:xfrm>
            <a:off x="2281983" y="5733256"/>
            <a:ext cx="4580033" cy="400110"/>
          </a:xfrm>
          <a:prstGeom prst="rect">
            <a:avLst/>
          </a:prstGeom>
          <a:noFill/>
          <a:ln>
            <a:noFill/>
          </a:ln>
        </p:spPr>
        <p:txBody>
          <a:bodyPr wrap="square" rtlCol="0">
            <a:spAutoFit/>
          </a:bodyPr>
          <a:lstStyle/>
          <a:p>
            <a:pPr algn="ctr"/>
            <a:r>
              <a:rPr lang="zh-CN" altLang="zh-CN" sz="2000" dirty="0"/>
              <a:t>计算机中常用的几种计数制</a:t>
            </a:r>
            <a:endParaRPr lang="zh-CN" altLang="en-US" sz="2000" dirty="0"/>
          </a:p>
        </p:txBody>
      </p:sp>
    </p:spTree>
    <p:extLst>
      <p:ext uri="{BB962C8B-B14F-4D97-AF65-F5344CB8AC3E}">
        <p14:creationId xmlns:p14="http://schemas.microsoft.com/office/powerpoint/2010/main" val="1606453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1.3.2  </a:t>
            </a:r>
            <a:r>
              <a:rPr lang="zh-CN" altLang="zh-CN" dirty="0"/>
              <a:t>不同数制之间的转换</a:t>
            </a:r>
            <a:endParaRPr lang="zh-CN" altLang="en-US" dirty="0"/>
          </a:p>
        </p:txBody>
      </p:sp>
      <p:sp>
        <p:nvSpPr>
          <p:cNvPr id="3" name="TextBox 2"/>
          <p:cNvSpPr txBox="1"/>
          <p:nvPr/>
        </p:nvSpPr>
        <p:spPr>
          <a:xfrm>
            <a:off x="288000" y="2204864"/>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a:solidFill>
                  <a:srgbClr val="000066"/>
                </a:solidFill>
                <a:latin typeface="Times New Roman" pitchFamily="18" charset="0"/>
                <a:ea typeface="楷体_GB2312"/>
                <a:cs typeface="Times New Roman" pitchFamily="18" charset="0"/>
              </a:rPr>
              <a:t>1.1</a:t>
            </a:r>
            <a:r>
              <a:rPr lang="zh-CN" altLang="zh-CN" sz="2400" dirty="0">
                <a:solidFill>
                  <a:srgbClr val="000066"/>
                </a:solidFill>
                <a:latin typeface="Times New Roman" pitchFamily="18" charset="0"/>
                <a:ea typeface="楷体_GB2312"/>
                <a:cs typeface="Times New Roman" pitchFamily="18" charset="0"/>
              </a:rPr>
              <a:t>】</a:t>
            </a:r>
            <a:r>
              <a:rPr lang="en-US" altLang="zh-CN" sz="2400" dirty="0">
                <a:solidFill>
                  <a:srgbClr val="000066"/>
                </a:solidFill>
                <a:latin typeface="Times New Roman" pitchFamily="18" charset="0"/>
                <a:ea typeface="楷体_GB2312"/>
                <a:cs typeface="Times New Roman" pitchFamily="18" charset="0"/>
              </a:rPr>
              <a:t>  </a:t>
            </a:r>
            <a:r>
              <a:rPr lang="zh-CN" altLang="zh-CN" sz="2400" dirty="0">
                <a:solidFill>
                  <a:srgbClr val="000066"/>
                </a:solidFill>
                <a:latin typeface="Times New Roman" pitchFamily="18" charset="0"/>
                <a:ea typeface="楷体_GB2312"/>
                <a:cs typeface="Times New Roman" pitchFamily="18" charset="0"/>
              </a:rPr>
              <a:t>将</a:t>
            </a:r>
            <a:r>
              <a:rPr lang="zh-CN" altLang="zh-CN" sz="2400" dirty="0" smtClean="0">
                <a:solidFill>
                  <a:srgbClr val="000066"/>
                </a:solidFill>
                <a:latin typeface="Times New Roman" pitchFamily="18" charset="0"/>
                <a:ea typeface="楷体_GB2312"/>
                <a:cs typeface="Times New Roman" pitchFamily="18" charset="0"/>
              </a:rPr>
              <a:t>二进制数</a:t>
            </a:r>
            <a:r>
              <a:rPr lang="en-US" altLang="zh-CN" sz="2400" dirty="0" smtClean="0">
                <a:solidFill>
                  <a:srgbClr val="000066"/>
                </a:solidFill>
                <a:latin typeface="Times New Roman" pitchFamily="18" charset="0"/>
                <a:ea typeface="楷体_GB2312"/>
                <a:cs typeface="Times New Roman" pitchFamily="18" charset="0"/>
              </a:rPr>
              <a:t>(1011.0101)</a:t>
            </a:r>
            <a:r>
              <a:rPr lang="en-US" altLang="zh-CN" sz="2400" baseline="-25000" dirty="0" smtClean="0">
                <a:solidFill>
                  <a:srgbClr val="000066"/>
                </a:solidFill>
                <a:latin typeface="Times New Roman" pitchFamily="18" charset="0"/>
                <a:ea typeface="楷体_GB2312"/>
                <a:cs typeface="Times New Roman" pitchFamily="18" charset="0"/>
              </a:rPr>
              <a:t>2</a:t>
            </a:r>
            <a:r>
              <a:rPr lang="zh-CN" altLang="zh-CN" sz="2400" dirty="0" smtClean="0">
                <a:solidFill>
                  <a:srgbClr val="000066"/>
                </a:solidFill>
                <a:latin typeface="Times New Roman" pitchFamily="18" charset="0"/>
                <a:ea typeface="楷体_GB2312"/>
                <a:cs typeface="Times New Roman" pitchFamily="18" charset="0"/>
              </a:rPr>
              <a:t>转换</a:t>
            </a:r>
            <a:r>
              <a:rPr lang="zh-CN" altLang="zh-CN" sz="2400" dirty="0">
                <a:solidFill>
                  <a:srgbClr val="000066"/>
                </a:solidFill>
                <a:latin typeface="Times New Roman" pitchFamily="18" charset="0"/>
                <a:ea typeface="楷体_GB2312"/>
                <a:cs typeface="Times New Roman" pitchFamily="18" charset="0"/>
              </a:rPr>
              <a:t>为</a:t>
            </a:r>
            <a:r>
              <a:rPr lang="zh-CN" altLang="zh-CN" sz="2400" dirty="0" smtClean="0">
                <a:solidFill>
                  <a:srgbClr val="000066"/>
                </a:solidFill>
                <a:latin typeface="Times New Roman" pitchFamily="18" charset="0"/>
                <a:ea typeface="楷体_GB2312"/>
                <a:cs typeface="Times New Roman" pitchFamily="18" charset="0"/>
              </a:rPr>
              <a:t>十进制数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4" name="TextBox 3"/>
          <p:cNvSpPr txBox="1"/>
          <p:nvPr/>
        </p:nvSpPr>
        <p:spPr>
          <a:xfrm>
            <a:off x="360000" y="1340768"/>
            <a:ext cx="8784000" cy="523220"/>
          </a:xfrm>
          <a:prstGeom prst="rect">
            <a:avLst/>
          </a:prstGeom>
          <a:noFill/>
        </p:spPr>
        <p:txBody>
          <a:bodyPr wrap="square" rtlCol="0">
            <a:spAutoFit/>
          </a:bodyPr>
          <a:lstStyle/>
          <a:p>
            <a:r>
              <a:rPr lang="en-US" altLang="zh-CN" sz="2800" b="1" dirty="0" smtClean="0">
                <a:solidFill>
                  <a:srgbClr val="0070C0"/>
                </a:solidFill>
                <a:latin typeface="Times New Roman" pitchFamily="18" charset="0"/>
                <a:ea typeface="楷体_GB2312"/>
                <a:cs typeface="Times New Roman" pitchFamily="18" charset="0"/>
              </a:rPr>
              <a:t>1</a:t>
            </a:r>
            <a:r>
              <a:rPr lang="zh-CN" altLang="zh-CN" sz="2800" b="1" dirty="0" smtClean="0">
                <a:solidFill>
                  <a:srgbClr val="0070C0"/>
                </a:solidFill>
                <a:latin typeface="Times New Roman" pitchFamily="18" charset="0"/>
                <a:ea typeface="楷体_GB2312"/>
                <a:cs typeface="Times New Roman" pitchFamily="18" charset="0"/>
              </a:rPr>
              <a:t>．</a:t>
            </a:r>
            <a:r>
              <a:rPr lang="zh-CN" altLang="zh-CN" sz="2800" b="1" dirty="0">
                <a:solidFill>
                  <a:srgbClr val="0070C0"/>
                </a:solidFill>
                <a:ea typeface="楷体_GB2312"/>
              </a:rPr>
              <a:t>二进制数转换为</a:t>
            </a:r>
            <a:r>
              <a:rPr lang="zh-CN" altLang="zh-CN" sz="2800" b="1" dirty="0" smtClean="0">
                <a:solidFill>
                  <a:srgbClr val="0070C0"/>
                </a:solidFill>
                <a:ea typeface="楷体_GB2312"/>
              </a:rPr>
              <a:t>十进制数</a:t>
            </a:r>
            <a:endParaRPr lang="zh-CN" altLang="en-US" sz="2800" b="1" dirty="0">
              <a:solidFill>
                <a:srgbClr val="0070C0"/>
              </a:solidFill>
              <a:latin typeface="Times New Roman" pitchFamily="18" charset="0"/>
              <a:ea typeface="楷体_GB2312"/>
              <a:cs typeface="Times New Roman" pitchFamily="18" charset="0"/>
            </a:endParaRPr>
          </a:p>
        </p:txBody>
      </p:sp>
      <p:sp>
        <p:nvSpPr>
          <p:cNvPr id="6" name="TextBox 5"/>
          <p:cNvSpPr txBox="1"/>
          <p:nvPr/>
        </p:nvSpPr>
        <p:spPr>
          <a:xfrm>
            <a:off x="35496" y="3068960"/>
            <a:ext cx="9433048" cy="2862322"/>
          </a:xfrm>
          <a:prstGeom prst="rect">
            <a:avLst/>
          </a:prstGeom>
          <a:noFill/>
          <a:ln w="12700">
            <a:noFill/>
          </a:ln>
        </p:spPr>
        <p:txBody>
          <a:bodyPr wrap="square" rtlCol="0">
            <a:spAutoFit/>
          </a:bodyPr>
          <a:lstStyle/>
          <a:p>
            <a:pPr marL="360000">
              <a:lnSpc>
                <a:spcPct val="150000"/>
              </a:lnSpc>
            </a:pPr>
            <a:r>
              <a:rPr lang="zh-CN" altLang="zh-CN" sz="2400" dirty="0" smtClean="0">
                <a:solidFill>
                  <a:srgbClr val="000066"/>
                </a:solidFill>
                <a:latin typeface="Times New Roman" pitchFamily="18" charset="0"/>
                <a:ea typeface="楷体_GB2312"/>
                <a:cs typeface="Times New Roman" pitchFamily="18" charset="0"/>
              </a:rPr>
              <a:t>转换</a:t>
            </a:r>
            <a:r>
              <a:rPr lang="zh-CN" altLang="zh-CN" sz="2400" dirty="0">
                <a:solidFill>
                  <a:srgbClr val="000066"/>
                </a:solidFill>
                <a:latin typeface="Times New Roman" pitchFamily="18" charset="0"/>
                <a:ea typeface="楷体_GB2312"/>
                <a:cs typeface="Times New Roman" pitchFamily="18" charset="0"/>
              </a:rPr>
              <a:t>过程</a:t>
            </a:r>
            <a:r>
              <a:rPr lang="zh-CN" altLang="zh-CN" sz="2400" dirty="0" smtClean="0">
                <a:solidFill>
                  <a:srgbClr val="000066"/>
                </a:solidFill>
                <a:latin typeface="Times New Roman" pitchFamily="18" charset="0"/>
                <a:ea typeface="楷体_GB2312"/>
                <a:cs typeface="Times New Roman" pitchFamily="18" charset="0"/>
              </a:rPr>
              <a:t>：</a:t>
            </a:r>
            <a:endParaRPr lang="en-US" altLang="zh-CN" sz="2400" dirty="0" smtClean="0">
              <a:solidFill>
                <a:srgbClr val="000066"/>
              </a:solidFill>
              <a:latin typeface="Times New Roman" pitchFamily="18" charset="0"/>
              <a:ea typeface="楷体_GB2312"/>
              <a:cs typeface="Times New Roman" pitchFamily="18" charset="0"/>
            </a:endParaRPr>
          </a:p>
          <a:p>
            <a:pPr marL="360000">
              <a:lnSpc>
                <a:spcPct val="150000"/>
              </a:lnSpc>
            </a:pPr>
            <a:r>
              <a:rPr lang="en-US" altLang="zh-CN" sz="2400" spc="-100" dirty="0" smtClean="0">
                <a:solidFill>
                  <a:srgbClr val="000066"/>
                </a:solidFill>
                <a:latin typeface="Times New Roman" pitchFamily="18" charset="0"/>
                <a:ea typeface="楷体_GB2312"/>
                <a:cs typeface="Times New Roman" pitchFamily="18" charset="0"/>
              </a:rPr>
              <a:t>1011.0101B = 1</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3</a:t>
            </a:r>
            <a:r>
              <a:rPr lang="en-US" altLang="zh-CN" sz="2400" spc="-100" dirty="0" smtClean="0">
                <a:solidFill>
                  <a:srgbClr val="000066"/>
                </a:solidFill>
                <a:latin typeface="Times New Roman" pitchFamily="18" charset="0"/>
                <a:ea typeface="楷体_GB2312"/>
                <a:cs typeface="Times New Roman" pitchFamily="18" charset="0"/>
              </a:rPr>
              <a:t>+0</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2</a:t>
            </a:r>
            <a:r>
              <a:rPr lang="en-US" altLang="zh-CN" sz="2400" spc="-1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0</a:t>
            </a:r>
            <a:r>
              <a:rPr lang="en-US" altLang="zh-CN" sz="2400" spc="-100" dirty="0" smtClean="0">
                <a:solidFill>
                  <a:srgbClr val="000066"/>
                </a:solidFill>
                <a:latin typeface="Times New Roman" pitchFamily="18" charset="0"/>
                <a:ea typeface="楷体_GB2312"/>
                <a:cs typeface="Times New Roman" pitchFamily="18" charset="0"/>
              </a:rPr>
              <a:t>+0</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-2</a:t>
            </a:r>
            <a:r>
              <a:rPr lang="en-US" altLang="zh-CN" sz="2400" spc="-100" dirty="0" smtClean="0">
                <a:solidFill>
                  <a:srgbClr val="000066"/>
                </a:solidFill>
                <a:latin typeface="Times New Roman" pitchFamily="18" charset="0"/>
                <a:ea typeface="楷体_GB2312"/>
                <a:cs typeface="Times New Roman" pitchFamily="18" charset="0"/>
              </a:rPr>
              <a:t>+0</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-3</a:t>
            </a:r>
            <a:r>
              <a:rPr lang="en-US" altLang="zh-CN" sz="2400" spc="-100" dirty="0" smtClean="0">
                <a:solidFill>
                  <a:srgbClr val="000066"/>
                </a:solidFill>
                <a:latin typeface="Times New Roman" pitchFamily="18" charset="0"/>
                <a:ea typeface="楷体_GB2312"/>
                <a:cs typeface="Times New Roman" pitchFamily="18" charset="0"/>
              </a:rPr>
              <a:t>+1</a:t>
            </a:r>
            <a:r>
              <a:rPr lang="en-US" altLang="zh-CN" sz="2400" spc="-100" dirty="0" smtClean="0">
                <a:solidFill>
                  <a:srgbClr val="000066"/>
                </a:solidFill>
              </a:rPr>
              <a:t>×</a:t>
            </a:r>
            <a:r>
              <a:rPr lang="en-US" altLang="zh-CN" sz="2400" spc="-100" dirty="0" smtClean="0">
                <a:solidFill>
                  <a:srgbClr val="000066"/>
                </a:solidFill>
                <a:latin typeface="Times New Roman" pitchFamily="18" charset="0"/>
                <a:ea typeface="楷体_GB2312"/>
                <a:cs typeface="Times New Roman" pitchFamily="18" charset="0"/>
              </a:rPr>
              <a:t>2</a:t>
            </a:r>
            <a:r>
              <a:rPr lang="en-US" altLang="zh-CN" sz="2400" spc="-100" baseline="30000" dirty="0" smtClean="0">
                <a:solidFill>
                  <a:srgbClr val="000066"/>
                </a:solidFill>
                <a:latin typeface="Times New Roman" pitchFamily="18" charset="0"/>
                <a:ea typeface="楷体_GB2312"/>
                <a:cs typeface="Times New Roman" pitchFamily="18" charset="0"/>
              </a:rPr>
              <a:t>-4</a:t>
            </a:r>
            <a:endParaRPr lang="zh-CN" altLang="zh-CN" sz="2400" spc="-100" dirty="0" smtClean="0">
              <a:solidFill>
                <a:srgbClr val="000066"/>
              </a:solidFill>
              <a:latin typeface="Times New Roman" pitchFamily="18" charset="0"/>
              <a:ea typeface="楷体_GB2312"/>
              <a:cs typeface="Times New Roman" pitchFamily="18" charset="0"/>
            </a:endParaRPr>
          </a:p>
          <a:p>
            <a:pPr marL="486000">
              <a:lnSpc>
                <a:spcPct val="150000"/>
              </a:lnSpc>
            </a:pPr>
            <a:r>
              <a:rPr lang="zh-CN" altLang="en-US" sz="2400" dirty="0">
                <a:solidFill>
                  <a:srgbClr val="000066"/>
                </a:solidFill>
                <a:latin typeface="Times New Roman" pitchFamily="18" charset="0"/>
                <a:ea typeface="楷体_GB2312"/>
                <a:cs typeface="Times New Roman" pitchFamily="18" charset="0"/>
              </a:rPr>
              <a:t> 　</a:t>
            </a:r>
            <a:r>
              <a:rPr lang="zh-CN" altLang="en-US" sz="2400" dirty="0" smtClean="0">
                <a:solidFill>
                  <a:srgbClr val="000066"/>
                </a:solidFill>
                <a:latin typeface="Times New Roman" pitchFamily="18" charset="0"/>
                <a:ea typeface="楷体_GB2312"/>
                <a:cs typeface="Times New Roman" pitchFamily="18" charset="0"/>
              </a:rPr>
              <a:t>　　　</a:t>
            </a:r>
            <a:r>
              <a:rPr lang="en-US" altLang="zh-CN" sz="2400" dirty="0" smtClean="0">
                <a:solidFill>
                  <a:srgbClr val="000066"/>
                </a:solidFill>
                <a:latin typeface="Times New Roman" pitchFamily="18" charset="0"/>
                <a:ea typeface="楷体_GB2312"/>
                <a:cs typeface="Times New Roman" pitchFamily="18" charset="0"/>
              </a:rPr>
              <a:t>= </a:t>
            </a:r>
            <a:r>
              <a:rPr lang="en-US" altLang="zh-CN" sz="2400" dirty="0">
                <a:solidFill>
                  <a:srgbClr val="000066"/>
                </a:solidFill>
                <a:latin typeface="Times New Roman" pitchFamily="18" charset="0"/>
                <a:ea typeface="楷体_GB2312"/>
                <a:cs typeface="Times New Roman" pitchFamily="18" charset="0"/>
              </a:rPr>
              <a:t>2</a:t>
            </a:r>
            <a:r>
              <a:rPr lang="en-US" altLang="zh-CN" sz="2400" baseline="30000" dirty="0">
                <a:solidFill>
                  <a:srgbClr val="000066"/>
                </a:solidFill>
                <a:latin typeface="Times New Roman" pitchFamily="18" charset="0"/>
                <a:ea typeface="楷体_GB2312"/>
                <a:cs typeface="Times New Roman" pitchFamily="18" charset="0"/>
              </a:rPr>
              <a:t>3</a:t>
            </a:r>
            <a:r>
              <a:rPr lang="en-US" altLang="zh-CN" sz="2400" dirty="0">
                <a:solidFill>
                  <a:srgbClr val="000066"/>
                </a:solidFill>
                <a:latin typeface="Times New Roman" pitchFamily="18" charset="0"/>
                <a:ea typeface="楷体_GB2312"/>
                <a:cs typeface="Times New Roman" pitchFamily="18" charset="0"/>
              </a:rPr>
              <a:t>+2</a:t>
            </a:r>
            <a:r>
              <a:rPr lang="en-US" altLang="zh-CN" sz="2400" baseline="30000" dirty="0">
                <a:solidFill>
                  <a:srgbClr val="000066"/>
                </a:solidFill>
                <a:latin typeface="Times New Roman" pitchFamily="18" charset="0"/>
                <a:ea typeface="楷体_GB2312"/>
                <a:cs typeface="Times New Roman" pitchFamily="18" charset="0"/>
              </a:rPr>
              <a:t>1</a:t>
            </a:r>
            <a:r>
              <a:rPr lang="en-US" altLang="zh-CN" sz="2400" dirty="0">
                <a:solidFill>
                  <a:srgbClr val="000066"/>
                </a:solidFill>
                <a:latin typeface="Times New Roman" pitchFamily="18" charset="0"/>
                <a:ea typeface="楷体_GB2312"/>
                <a:cs typeface="Times New Roman" pitchFamily="18" charset="0"/>
              </a:rPr>
              <a:t>+2</a:t>
            </a:r>
            <a:r>
              <a:rPr lang="en-US" altLang="zh-CN" sz="2400" baseline="30000" dirty="0">
                <a:solidFill>
                  <a:srgbClr val="000066"/>
                </a:solidFill>
                <a:latin typeface="Times New Roman" pitchFamily="18" charset="0"/>
                <a:ea typeface="楷体_GB2312"/>
                <a:cs typeface="Times New Roman" pitchFamily="18" charset="0"/>
              </a:rPr>
              <a:t>0</a:t>
            </a:r>
            <a:r>
              <a:rPr lang="en-US" altLang="zh-CN" sz="2400" dirty="0">
                <a:solidFill>
                  <a:srgbClr val="000066"/>
                </a:solidFill>
                <a:latin typeface="Times New Roman" pitchFamily="18" charset="0"/>
                <a:ea typeface="楷体_GB2312"/>
                <a:cs typeface="Times New Roman" pitchFamily="18" charset="0"/>
              </a:rPr>
              <a:t>+2</a:t>
            </a:r>
            <a:r>
              <a:rPr lang="en-US" altLang="zh-CN" sz="2400" baseline="30000" dirty="0">
                <a:solidFill>
                  <a:srgbClr val="000066"/>
                </a:solidFill>
                <a:latin typeface="Times New Roman" pitchFamily="18" charset="0"/>
                <a:ea typeface="楷体_GB2312"/>
                <a:cs typeface="Times New Roman" pitchFamily="18" charset="0"/>
              </a:rPr>
              <a:t>-2</a:t>
            </a:r>
            <a:r>
              <a:rPr lang="en-US" altLang="zh-CN" sz="2400" dirty="0">
                <a:solidFill>
                  <a:srgbClr val="000066"/>
                </a:solidFill>
                <a:latin typeface="Times New Roman" pitchFamily="18" charset="0"/>
                <a:ea typeface="楷体_GB2312"/>
                <a:cs typeface="Times New Roman" pitchFamily="18" charset="0"/>
              </a:rPr>
              <a:t>+2</a:t>
            </a:r>
            <a:r>
              <a:rPr lang="en-US" altLang="zh-CN" sz="2400" baseline="30000" dirty="0">
                <a:solidFill>
                  <a:srgbClr val="000066"/>
                </a:solidFill>
                <a:latin typeface="Times New Roman" pitchFamily="18" charset="0"/>
                <a:ea typeface="楷体_GB2312"/>
                <a:cs typeface="Times New Roman" pitchFamily="18" charset="0"/>
              </a:rPr>
              <a:t>-4</a:t>
            </a:r>
            <a:endParaRPr lang="zh-CN" altLang="zh-CN" sz="2400" dirty="0">
              <a:solidFill>
                <a:srgbClr val="000066"/>
              </a:solidFill>
              <a:latin typeface="Times New Roman" pitchFamily="18" charset="0"/>
              <a:ea typeface="楷体_GB2312"/>
              <a:cs typeface="Times New Roman" pitchFamily="18" charset="0"/>
            </a:endParaRPr>
          </a:p>
          <a:p>
            <a:pPr marL="486000">
              <a:lnSpc>
                <a:spcPct val="150000"/>
              </a:lnSpc>
            </a:pPr>
            <a:r>
              <a:rPr lang="zh-CN" altLang="en-US" sz="2400" dirty="0">
                <a:solidFill>
                  <a:srgbClr val="000066"/>
                </a:solidFill>
                <a:latin typeface="Times New Roman" pitchFamily="18" charset="0"/>
                <a:ea typeface="楷体_GB2312"/>
                <a:cs typeface="Times New Roman" pitchFamily="18" charset="0"/>
              </a:rPr>
              <a:t> 　　　　</a:t>
            </a:r>
            <a:r>
              <a:rPr lang="en-US" altLang="zh-CN" sz="2400" dirty="0" smtClean="0">
                <a:solidFill>
                  <a:srgbClr val="000066"/>
                </a:solidFill>
                <a:latin typeface="Times New Roman" pitchFamily="18" charset="0"/>
                <a:ea typeface="楷体_GB2312"/>
                <a:cs typeface="Times New Roman" pitchFamily="18" charset="0"/>
              </a:rPr>
              <a:t>=8+2+1+0.25+0.0625</a:t>
            </a:r>
          </a:p>
          <a:p>
            <a:pPr marL="486000">
              <a:lnSpc>
                <a:spcPct val="150000"/>
              </a:lnSpc>
            </a:pPr>
            <a:r>
              <a:rPr lang="zh-CN" altLang="en-US" sz="2400" dirty="0">
                <a:solidFill>
                  <a:srgbClr val="000066"/>
                </a:solidFill>
                <a:latin typeface="Times New Roman" pitchFamily="18" charset="0"/>
                <a:ea typeface="楷体_GB2312"/>
                <a:cs typeface="Times New Roman" pitchFamily="18" charset="0"/>
              </a:rPr>
              <a:t> 　　　　</a:t>
            </a:r>
            <a:r>
              <a:rPr lang="en-US" altLang="zh-CN" sz="2400" dirty="0" smtClean="0">
                <a:solidFill>
                  <a:srgbClr val="000066"/>
                </a:solidFill>
                <a:latin typeface="Times New Roman" pitchFamily="18" charset="0"/>
                <a:ea typeface="楷体_GB2312"/>
                <a:cs typeface="Times New Roman" pitchFamily="18" charset="0"/>
              </a:rPr>
              <a:t>=11.3125D</a:t>
            </a:r>
            <a:endParaRPr lang="zh-CN" altLang="zh-CN" sz="2400" dirty="0">
              <a:solidFill>
                <a:srgbClr val="000066"/>
              </a:solidFill>
              <a:latin typeface="Times New Roman" pitchFamily="18" charset="0"/>
              <a:ea typeface="楷体_GB2312"/>
              <a:cs typeface="Times New Roman" pitchFamily="18" charset="0"/>
            </a:endParaRPr>
          </a:p>
        </p:txBody>
      </p:sp>
      <p:sp>
        <p:nvSpPr>
          <p:cNvPr id="7" name="TextBox 6"/>
          <p:cNvSpPr txBox="1"/>
          <p:nvPr/>
        </p:nvSpPr>
        <p:spPr>
          <a:xfrm>
            <a:off x="4816980" y="1339805"/>
            <a:ext cx="4193826" cy="523220"/>
          </a:xfrm>
          <a:prstGeom prst="rect">
            <a:avLst/>
          </a:prstGeom>
          <a:noFill/>
        </p:spPr>
        <p:txBody>
          <a:bodyPr wrap="square" rtlCol="0">
            <a:spAutoFit/>
          </a:bodyPr>
          <a:lstStyle/>
          <a:p>
            <a:r>
              <a:rPr lang="en-US" altLang="zh-CN" sz="2800" b="1" dirty="0">
                <a:solidFill>
                  <a:srgbClr val="0070C0"/>
                </a:solidFill>
                <a:ea typeface="楷体_GB2312"/>
              </a:rPr>
              <a:t>（</a:t>
            </a:r>
            <a:r>
              <a:rPr lang="zh-CN" altLang="zh-CN" sz="2800" dirty="0">
                <a:solidFill>
                  <a:srgbClr val="000066"/>
                </a:solidFill>
                <a:ea typeface="楷体_GB2312"/>
              </a:rPr>
              <a:t>按位权展开求和</a:t>
            </a:r>
            <a:r>
              <a:rPr lang="zh-CN" altLang="en-US" sz="2800" dirty="0">
                <a:solidFill>
                  <a:srgbClr val="000066"/>
                </a:solidFill>
                <a:ea typeface="楷体_GB2312"/>
              </a:rPr>
              <a:t>法</a:t>
            </a:r>
            <a:r>
              <a:rPr lang="zh-CN" altLang="en-US" sz="2800" b="1" dirty="0" smtClean="0">
                <a:solidFill>
                  <a:srgbClr val="0070C0"/>
                </a:solidFill>
                <a:ea typeface="楷体_GB2312"/>
              </a:rPr>
              <a:t>）</a:t>
            </a:r>
            <a:endParaRPr lang="zh-CN" altLang="en-US" sz="2800" b="1" dirty="0">
              <a:solidFill>
                <a:srgbClr val="0070C0"/>
              </a:solidFill>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3707878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smtClean="0">
                <a:solidFill>
                  <a:srgbClr val="0070C0"/>
                </a:solidFill>
                <a:ea typeface="楷体_GB2312"/>
              </a:rPr>
              <a:t>2</a:t>
            </a:r>
            <a:r>
              <a:rPr lang="zh-CN" altLang="zh-CN" sz="2800" dirty="0" smtClean="0">
                <a:solidFill>
                  <a:srgbClr val="0070C0"/>
                </a:solidFill>
                <a:ea typeface="楷体_GB2312"/>
              </a:rPr>
              <a:t>．</a:t>
            </a:r>
            <a:r>
              <a:rPr lang="zh-CN" altLang="en-US" sz="2800" dirty="0" smtClean="0">
                <a:solidFill>
                  <a:srgbClr val="0070C0"/>
                </a:solidFill>
                <a:ea typeface="楷体_GB2312"/>
              </a:rPr>
              <a:t>十六进制数转换为十进</a:t>
            </a:r>
            <a:r>
              <a:rPr lang="zh-CN" altLang="zh-CN" sz="2800" dirty="0" smtClean="0">
                <a:solidFill>
                  <a:srgbClr val="0070C0"/>
                </a:solidFill>
                <a:ea typeface="楷体_GB2312"/>
              </a:rPr>
              <a:t>制</a:t>
            </a:r>
            <a:r>
              <a:rPr lang="zh-CN" altLang="en-US" sz="2800" dirty="0" smtClean="0">
                <a:solidFill>
                  <a:srgbClr val="0070C0"/>
                </a:solidFill>
                <a:ea typeface="楷体_GB2312"/>
              </a:rPr>
              <a:t>数</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9" name="TextBox 8"/>
          <p:cNvSpPr txBox="1"/>
          <p:nvPr/>
        </p:nvSpPr>
        <p:spPr>
          <a:xfrm>
            <a:off x="5460806" y="1339805"/>
            <a:ext cx="4193826" cy="523220"/>
          </a:xfrm>
          <a:prstGeom prst="rect">
            <a:avLst/>
          </a:prstGeom>
          <a:noFill/>
        </p:spPr>
        <p:txBody>
          <a:bodyPr wrap="square" rtlCol="0">
            <a:spAutoFit/>
          </a:bodyPr>
          <a:lstStyle/>
          <a:p>
            <a:r>
              <a:rPr lang="en-US" altLang="zh-CN" sz="2800" b="1" dirty="0">
                <a:solidFill>
                  <a:srgbClr val="0070C0"/>
                </a:solidFill>
                <a:ea typeface="楷体_GB2312"/>
              </a:rPr>
              <a:t>（</a:t>
            </a:r>
            <a:r>
              <a:rPr lang="zh-CN" altLang="zh-CN" sz="2800" dirty="0">
                <a:solidFill>
                  <a:srgbClr val="000066"/>
                </a:solidFill>
                <a:ea typeface="楷体_GB2312"/>
              </a:rPr>
              <a:t>按位权展开求和</a:t>
            </a:r>
            <a:r>
              <a:rPr lang="zh-CN" altLang="en-US" sz="2800" dirty="0">
                <a:solidFill>
                  <a:srgbClr val="000066"/>
                </a:solidFill>
                <a:ea typeface="楷体_GB2312"/>
              </a:rPr>
              <a:t>法</a:t>
            </a:r>
            <a:r>
              <a:rPr lang="zh-CN" altLang="en-US" sz="2800" b="1" dirty="0" smtClean="0">
                <a:solidFill>
                  <a:srgbClr val="0070C0"/>
                </a:solidFill>
                <a:ea typeface="楷体_GB2312"/>
              </a:rPr>
              <a:t>）</a:t>
            </a:r>
            <a:endParaRPr lang="zh-CN" altLang="en-US" sz="2800" b="1" dirty="0">
              <a:solidFill>
                <a:srgbClr val="0070C0"/>
              </a:solidFill>
              <a:latin typeface="Times New Roman" pitchFamily="18" charset="0"/>
              <a:ea typeface="楷体_GB2312"/>
              <a:cs typeface="Times New Roman" pitchFamily="18" charset="0"/>
            </a:endParaRPr>
          </a:p>
        </p:txBody>
      </p:sp>
      <p:sp>
        <p:nvSpPr>
          <p:cNvPr id="11" name="TextBox 10"/>
          <p:cNvSpPr txBox="1"/>
          <p:nvPr/>
        </p:nvSpPr>
        <p:spPr>
          <a:xfrm>
            <a:off x="288000" y="2204864"/>
            <a:ext cx="8723221" cy="576248"/>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1.2</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zh-CN" sz="2400" dirty="0">
                <a:solidFill>
                  <a:srgbClr val="000066"/>
                </a:solidFill>
                <a:latin typeface="Times New Roman" pitchFamily="18" charset="0"/>
                <a:ea typeface="楷体_GB2312"/>
                <a:cs typeface="Times New Roman" pitchFamily="18" charset="0"/>
              </a:rPr>
              <a:t>十六进制</a:t>
            </a:r>
            <a:r>
              <a:rPr lang="zh-CN" altLang="zh-CN" sz="2400" dirty="0" smtClean="0">
                <a:solidFill>
                  <a:srgbClr val="000066"/>
                </a:solidFill>
                <a:latin typeface="Times New Roman" pitchFamily="18" charset="0"/>
                <a:ea typeface="楷体_GB2312"/>
                <a:cs typeface="Times New Roman" pitchFamily="18" charset="0"/>
              </a:rPr>
              <a:t>数</a:t>
            </a:r>
            <a:r>
              <a:rPr lang="en-US" altLang="zh-CN" sz="2400" dirty="0" smtClean="0">
                <a:solidFill>
                  <a:srgbClr val="000066"/>
                </a:solidFill>
                <a:latin typeface="Times New Roman" pitchFamily="18" charset="0"/>
                <a:ea typeface="楷体_GB2312"/>
                <a:cs typeface="Times New Roman" pitchFamily="18" charset="0"/>
              </a:rPr>
              <a:t>(70B.A8)</a:t>
            </a:r>
            <a:r>
              <a:rPr lang="en-US" altLang="zh-CN" sz="2400" baseline="-25000" dirty="0" smtClean="0">
                <a:solidFill>
                  <a:srgbClr val="000066"/>
                </a:solidFill>
                <a:latin typeface="Times New Roman" pitchFamily="18" charset="0"/>
                <a:ea typeface="楷体_GB2312"/>
                <a:cs typeface="Times New Roman" pitchFamily="18" charset="0"/>
              </a:rPr>
              <a:t>16</a:t>
            </a:r>
            <a:r>
              <a:rPr lang="zh-CN" altLang="zh-CN" sz="2400" dirty="0" smtClean="0">
                <a:solidFill>
                  <a:srgbClr val="000066"/>
                </a:solidFill>
                <a:latin typeface="Times New Roman" pitchFamily="18" charset="0"/>
                <a:ea typeface="楷体_GB2312"/>
                <a:cs typeface="Times New Roman" pitchFamily="18" charset="0"/>
              </a:rPr>
              <a:t>转换</a:t>
            </a:r>
            <a:r>
              <a:rPr lang="zh-CN" altLang="zh-CN" sz="2400" dirty="0">
                <a:solidFill>
                  <a:srgbClr val="000066"/>
                </a:solidFill>
                <a:latin typeface="Times New Roman" pitchFamily="18" charset="0"/>
                <a:ea typeface="楷体_GB2312"/>
                <a:cs typeface="Times New Roman" pitchFamily="18" charset="0"/>
              </a:rPr>
              <a:t>为十进制数</a:t>
            </a:r>
          </a:p>
        </p:txBody>
      </p:sp>
      <p:sp>
        <p:nvSpPr>
          <p:cNvPr id="12" name="TextBox 11"/>
          <p:cNvSpPr txBox="1"/>
          <p:nvPr/>
        </p:nvSpPr>
        <p:spPr>
          <a:xfrm>
            <a:off x="35496" y="3068960"/>
            <a:ext cx="8856984" cy="2862322"/>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a:p>
            <a:pPr marL="360000">
              <a:lnSpc>
                <a:spcPct val="150000"/>
              </a:lnSpc>
            </a:pPr>
            <a:r>
              <a:rPr lang="en-US" altLang="zh-CN" sz="2400" dirty="0" smtClean="0">
                <a:solidFill>
                  <a:srgbClr val="002060"/>
                </a:solidFill>
                <a:latin typeface="Times New Roman" pitchFamily="18" charset="0"/>
                <a:ea typeface="楷体_GB2312"/>
                <a:cs typeface="Times New Roman" pitchFamily="18" charset="0"/>
              </a:rPr>
              <a:t>70B.A8H </a:t>
            </a:r>
            <a:r>
              <a:rPr lang="en-US" altLang="zh-CN" sz="2400" dirty="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7×16</a:t>
            </a:r>
            <a:r>
              <a:rPr lang="en-US" altLang="zh-CN" sz="2400" baseline="30000" dirty="0" smtClean="0">
                <a:solidFill>
                  <a:srgbClr val="002060"/>
                </a:solidFill>
                <a:latin typeface="Times New Roman" pitchFamily="18" charset="0"/>
                <a:ea typeface="楷体_GB2312"/>
                <a:cs typeface="Times New Roman" pitchFamily="18" charset="0"/>
              </a:rPr>
              <a:t>2</a:t>
            </a:r>
            <a:r>
              <a:rPr lang="en-US" altLang="zh-CN" sz="2400" dirty="0" smtClean="0">
                <a:solidFill>
                  <a:srgbClr val="002060"/>
                </a:solidFill>
                <a:latin typeface="Times New Roman" pitchFamily="18" charset="0"/>
                <a:ea typeface="楷体_GB2312"/>
                <a:cs typeface="Times New Roman" pitchFamily="18" charset="0"/>
              </a:rPr>
              <a:t>+0×16</a:t>
            </a:r>
            <a:r>
              <a:rPr lang="en-US" altLang="zh-CN" sz="2400" baseline="30000" dirty="0" smtClean="0">
                <a:solidFill>
                  <a:srgbClr val="002060"/>
                </a:solidFill>
                <a:latin typeface="Times New Roman" pitchFamily="18" charset="0"/>
                <a:ea typeface="楷体_GB2312"/>
                <a:cs typeface="Times New Roman" pitchFamily="18" charset="0"/>
              </a:rPr>
              <a:t>1</a:t>
            </a:r>
            <a:r>
              <a:rPr lang="en-US" altLang="zh-CN" sz="2400" dirty="0" smtClean="0">
                <a:solidFill>
                  <a:srgbClr val="002060"/>
                </a:solidFill>
                <a:latin typeface="Times New Roman" pitchFamily="18" charset="0"/>
                <a:ea typeface="楷体_GB2312"/>
                <a:cs typeface="Times New Roman" pitchFamily="18" charset="0"/>
              </a:rPr>
              <a:t>+B×16</a:t>
            </a:r>
            <a:r>
              <a:rPr lang="en-US" altLang="zh-CN" sz="2400" baseline="30000" dirty="0" smtClean="0">
                <a:solidFill>
                  <a:srgbClr val="002060"/>
                </a:solidFill>
                <a:latin typeface="Times New Roman" pitchFamily="18" charset="0"/>
                <a:ea typeface="楷体_GB2312"/>
                <a:cs typeface="Times New Roman" pitchFamily="18" charset="0"/>
              </a:rPr>
              <a:t>0</a:t>
            </a:r>
            <a:r>
              <a:rPr lang="en-US" altLang="zh-CN" sz="2400" dirty="0" smtClean="0">
                <a:solidFill>
                  <a:srgbClr val="002060"/>
                </a:solidFill>
                <a:latin typeface="Times New Roman" pitchFamily="18" charset="0"/>
                <a:ea typeface="楷体_GB2312"/>
                <a:cs typeface="Times New Roman" pitchFamily="18" charset="0"/>
              </a:rPr>
              <a:t>+A×16</a:t>
            </a:r>
            <a:r>
              <a:rPr lang="en-US" altLang="zh-CN" sz="2400" baseline="30000" dirty="0" smtClean="0">
                <a:solidFill>
                  <a:srgbClr val="002060"/>
                </a:solidFill>
                <a:latin typeface="Times New Roman" pitchFamily="18" charset="0"/>
                <a:ea typeface="楷体_GB2312"/>
                <a:cs typeface="Times New Roman" pitchFamily="18" charset="0"/>
              </a:rPr>
              <a:t>-1</a:t>
            </a:r>
            <a:r>
              <a:rPr lang="en-US" altLang="zh-CN" sz="2400" dirty="0" smtClean="0">
                <a:solidFill>
                  <a:srgbClr val="002060"/>
                </a:solidFill>
                <a:latin typeface="Times New Roman" pitchFamily="18" charset="0"/>
                <a:ea typeface="楷体_GB2312"/>
                <a:cs typeface="Times New Roman" pitchFamily="18" charset="0"/>
              </a:rPr>
              <a:t>+8×16</a:t>
            </a:r>
            <a:r>
              <a:rPr lang="en-US" altLang="zh-CN" sz="2400" baseline="30000" dirty="0" smtClean="0">
                <a:solidFill>
                  <a:srgbClr val="002060"/>
                </a:solidFill>
                <a:latin typeface="Times New Roman" pitchFamily="18" charset="0"/>
                <a:ea typeface="楷体_GB2312"/>
                <a:cs typeface="Times New Roman" pitchFamily="18" charset="0"/>
              </a:rPr>
              <a:t>-2</a:t>
            </a:r>
          </a:p>
          <a:p>
            <a:pPr marL="432000">
              <a:lnSpc>
                <a:spcPct val="150000"/>
              </a:lnSpc>
            </a:pP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=7×256+0×16+11×1+10×0.0625+8×16</a:t>
            </a:r>
            <a:r>
              <a:rPr lang="en-US" altLang="zh-CN" sz="2400" baseline="30000" dirty="0" smtClean="0">
                <a:solidFill>
                  <a:srgbClr val="002060"/>
                </a:solidFill>
                <a:latin typeface="Times New Roman" pitchFamily="18" charset="0"/>
                <a:ea typeface="楷体_GB2312"/>
                <a:cs typeface="Times New Roman" pitchFamily="18" charset="0"/>
              </a:rPr>
              <a:t>-2</a:t>
            </a:r>
            <a:endParaRPr lang="zh-CN" altLang="zh-CN" sz="2400" dirty="0">
              <a:solidFill>
                <a:srgbClr val="002060"/>
              </a:solidFill>
              <a:latin typeface="Times New Roman" pitchFamily="18" charset="0"/>
              <a:ea typeface="楷体_GB2312"/>
              <a:cs typeface="Times New Roman" pitchFamily="18" charset="0"/>
            </a:endParaRPr>
          </a:p>
          <a:p>
            <a:pPr marL="432000">
              <a:lnSpc>
                <a:spcPct val="150000"/>
              </a:lnSpc>
            </a:pP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1792+0+11+0.625+0.03125</a:t>
            </a:r>
          </a:p>
          <a:p>
            <a:pPr marL="432000">
              <a:lnSpc>
                <a:spcPct val="150000"/>
              </a:lnSpc>
            </a:pP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1803.65625D</a:t>
            </a:r>
            <a:endParaRPr lang="zh-CN" altLang="zh-CN" sz="2400" dirty="0">
              <a:solidFill>
                <a:srgbClr val="002060"/>
              </a:solidFill>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303790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a:solidFill>
                  <a:srgbClr val="0070C0"/>
                </a:solidFill>
                <a:ea typeface="楷体_GB2312"/>
              </a:rPr>
              <a:t>3</a:t>
            </a:r>
            <a:r>
              <a:rPr lang="zh-CN" altLang="zh-CN" sz="2800" dirty="0" smtClean="0">
                <a:solidFill>
                  <a:srgbClr val="0070C0"/>
                </a:solidFill>
                <a:ea typeface="楷体_GB2312"/>
              </a:rPr>
              <a:t>．</a:t>
            </a:r>
            <a:r>
              <a:rPr lang="zh-CN" altLang="en-US" sz="2800" dirty="0" smtClean="0">
                <a:solidFill>
                  <a:srgbClr val="0070C0"/>
                </a:solidFill>
                <a:ea typeface="楷体_GB2312"/>
              </a:rPr>
              <a:t>八进制数转换为十进</a:t>
            </a:r>
            <a:r>
              <a:rPr lang="zh-CN" altLang="zh-CN" sz="2800" dirty="0" smtClean="0">
                <a:solidFill>
                  <a:srgbClr val="0070C0"/>
                </a:solidFill>
                <a:ea typeface="楷体_GB2312"/>
              </a:rPr>
              <a:t>制</a:t>
            </a:r>
            <a:r>
              <a:rPr lang="zh-CN" altLang="en-US" sz="2800" dirty="0" smtClean="0">
                <a:solidFill>
                  <a:srgbClr val="0070C0"/>
                </a:solidFill>
                <a:ea typeface="楷体_GB2312"/>
              </a:rPr>
              <a:t>数</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9" name="TextBox 8"/>
          <p:cNvSpPr txBox="1"/>
          <p:nvPr/>
        </p:nvSpPr>
        <p:spPr>
          <a:xfrm>
            <a:off x="5148064" y="1339805"/>
            <a:ext cx="4193826" cy="523220"/>
          </a:xfrm>
          <a:prstGeom prst="rect">
            <a:avLst/>
          </a:prstGeom>
          <a:noFill/>
        </p:spPr>
        <p:txBody>
          <a:bodyPr wrap="square" rtlCol="0">
            <a:spAutoFit/>
          </a:bodyPr>
          <a:lstStyle/>
          <a:p>
            <a:r>
              <a:rPr lang="en-US" altLang="zh-CN" sz="2800" b="1" dirty="0">
                <a:solidFill>
                  <a:srgbClr val="0070C0"/>
                </a:solidFill>
                <a:ea typeface="楷体_GB2312"/>
              </a:rPr>
              <a:t>（</a:t>
            </a:r>
            <a:r>
              <a:rPr lang="zh-CN" altLang="zh-CN" sz="2800" dirty="0">
                <a:solidFill>
                  <a:srgbClr val="000066"/>
                </a:solidFill>
                <a:ea typeface="楷体_GB2312"/>
              </a:rPr>
              <a:t>按位权展开求和</a:t>
            </a:r>
            <a:r>
              <a:rPr lang="zh-CN" altLang="en-US" sz="2800" dirty="0">
                <a:solidFill>
                  <a:srgbClr val="000066"/>
                </a:solidFill>
                <a:ea typeface="楷体_GB2312"/>
              </a:rPr>
              <a:t>法</a:t>
            </a:r>
            <a:r>
              <a:rPr lang="zh-CN" altLang="en-US" sz="2800" b="1" dirty="0" smtClean="0">
                <a:solidFill>
                  <a:srgbClr val="0070C0"/>
                </a:solidFill>
                <a:ea typeface="楷体_GB2312"/>
              </a:rPr>
              <a:t>）</a:t>
            </a:r>
            <a:endParaRPr lang="zh-CN" altLang="en-US" sz="2800" b="1" dirty="0">
              <a:solidFill>
                <a:srgbClr val="0070C0"/>
              </a:solidFill>
              <a:latin typeface="Times New Roman" pitchFamily="18" charset="0"/>
              <a:ea typeface="楷体_GB2312"/>
              <a:cs typeface="Times New Roman" pitchFamily="18" charset="0"/>
            </a:endParaRPr>
          </a:p>
        </p:txBody>
      </p:sp>
      <p:sp>
        <p:nvSpPr>
          <p:cNvPr id="11" name="TextBox 10"/>
          <p:cNvSpPr txBox="1"/>
          <p:nvPr/>
        </p:nvSpPr>
        <p:spPr>
          <a:xfrm>
            <a:off x="288000" y="2204864"/>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1.3</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en-US" sz="2400" dirty="0" smtClean="0">
                <a:solidFill>
                  <a:srgbClr val="002060"/>
                </a:solidFill>
                <a:latin typeface="Times New Roman" pitchFamily="18" charset="0"/>
                <a:ea typeface="楷体_GB2312"/>
                <a:cs typeface="Times New Roman" pitchFamily="18" charset="0"/>
              </a:rPr>
              <a:t>八</a:t>
            </a:r>
            <a:r>
              <a:rPr lang="zh-CN" altLang="zh-CN" sz="2400" dirty="0" smtClean="0">
                <a:solidFill>
                  <a:srgbClr val="002060"/>
                </a:solidFill>
                <a:latin typeface="Times New Roman" pitchFamily="18" charset="0"/>
                <a:ea typeface="楷体_GB2312"/>
                <a:cs typeface="Times New Roman" pitchFamily="18" charset="0"/>
              </a:rPr>
              <a:t>进制数</a:t>
            </a:r>
            <a:r>
              <a:rPr lang="en-US" altLang="zh-CN" sz="2400" dirty="0">
                <a:solidFill>
                  <a:srgbClr val="002060"/>
                </a:solidFill>
                <a:latin typeface="Times New Roman" pitchFamily="18" charset="0"/>
                <a:ea typeface="楷体_GB2312"/>
                <a:cs typeface="Times New Roman" pitchFamily="18" charset="0"/>
              </a:rPr>
              <a:t>(123.24)</a:t>
            </a:r>
            <a:r>
              <a:rPr lang="en-US" altLang="zh-CN" sz="2400" baseline="-25000" dirty="0">
                <a:solidFill>
                  <a:srgbClr val="002060"/>
                </a:solidFill>
                <a:latin typeface="Times New Roman" pitchFamily="18" charset="0"/>
                <a:ea typeface="楷体_GB2312"/>
                <a:cs typeface="Times New Roman" pitchFamily="18" charset="0"/>
              </a:rPr>
              <a:t>8</a:t>
            </a: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0066"/>
                </a:solidFill>
                <a:latin typeface="Times New Roman" pitchFamily="18" charset="0"/>
                <a:ea typeface="楷体_GB2312"/>
                <a:cs typeface="Times New Roman" pitchFamily="18" charset="0"/>
              </a:rPr>
              <a:t>为十进制数</a:t>
            </a:r>
          </a:p>
        </p:txBody>
      </p:sp>
      <p:sp>
        <p:nvSpPr>
          <p:cNvPr id="12" name="TextBox 11"/>
          <p:cNvSpPr txBox="1"/>
          <p:nvPr/>
        </p:nvSpPr>
        <p:spPr>
          <a:xfrm>
            <a:off x="35496" y="3068960"/>
            <a:ext cx="8856984" cy="2862322"/>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smtClean="0">
              <a:solidFill>
                <a:srgbClr val="002060"/>
              </a:solidFill>
              <a:latin typeface="Times New Roman" pitchFamily="18" charset="0"/>
              <a:ea typeface="楷体_GB2312"/>
              <a:cs typeface="Times New Roman" pitchFamily="18" charset="0"/>
            </a:endParaRPr>
          </a:p>
          <a:p>
            <a:pPr marL="396000">
              <a:lnSpc>
                <a:spcPct val="150000"/>
              </a:lnSpc>
            </a:pPr>
            <a:r>
              <a:rPr lang="en-US" altLang="zh-CN" sz="2400" dirty="0" smtClean="0">
                <a:solidFill>
                  <a:srgbClr val="002060"/>
                </a:solidFill>
                <a:latin typeface="Times New Roman" pitchFamily="18" charset="0"/>
                <a:ea typeface="楷体_GB2312"/>
                <a:cs typeface="Times New Roman" pitchFamily="18" charset="0"/>
              </a:rPr>
              <a:t>123.24Q = </a:t>
            </a:r>
            <a:r>
              <a:rPr lang="en-US" altLang="zh-CN" sz="2400" dirty="0">
                <a:solidFill>
                  <a:srgbClr val="002060"/>
                </a:solidFill>
                <a:latin typeface="Times New Roman" pitchFamily="18" charset="0"/>
                <a:ea typeface="楷体_GB2312"/>
                <a:cs typeface="Times New Roman" pitchFamily="18" charset="0"/>
              </a:rPr>
              <a:t>1×8</a:t>
            </a:r>
            <a:r>
              <a:rPr lang="en-US" altLang="zh-CN" sz="2400" baseline="30000" dirty="0">
                <a:solidFill>
                  <a:srgbClr val="002060"/>
                </a:solidFill>
                <a:latin typeface="Times New Roman" pitchFamily="18" charset="0"/>
                <a:ea typeface="楷体_GB2312"/>
                <a:cs typeface="Times New Roman" pitchFamily="18" charset="0"/>
              </a:rPr>
              <a:t>2</a:t>
            </a:r>
            <a:r>
              <a:rPr lang="en-US" altLang="zh-CN" sz="2400" dirty="0">
                <a:solidFill>
                  <a:srgbClr val="002060"/>
                </a:solidFill>
                <a:latin typeface="Times New Roman" pitchFamily="18" charset="0"/>
                <a:ea typeface="楷体_GB2312"/>
                <a:cs typeface="Times New Roman" pitchFamily="18" charset="0"/>
              </a:rPr>
              <a:t>+2×8</a:t>
            </a:r>
            <a:r>
              <a:rPr lang="en-US" altLang="zh-CN" sz="2400" baseline="30000" dirty="0">
                <a:solidFill>
                  <a:srgbClr val="002060"/>
                </a:solidFill>
                <a:latin typeface="Times New Roman" pitchFamily="18" charset="0"/>
                <a:ea typeface="楷体_GB2312"/>
                <a:cs typeface="Times New Roman" pitchFamily="18" charset="0"/>
              </a:rPr>
              <a:t>1</a:t>
            </a:r>
            <a:r>
              <a:rPr lang="en-US" altLang="zh-CN" sz="2400" dirty="0">
                <a:solidFill>
                  <a:srgbClr val="002060"/>
                </a:solidFill>
                <a:latin typeface="Times New Roman" pitchFamily="18" charset="0"/>
                <a:ea typeface="楷体_GB2312"/>
                <a:cs typeface="Times New Roman" pitchFamily="18" charset="0"/>
              </a:rPr>
              <a:t>+3×8</a:t>
            </a:r>
            <a:r>
              <a:rPr lang="en-US" altLang="zh-CN" sz="2400" baseline="30000" dirty="0">
                <a:solidFill>
                  <a:srgbClr val="002060"/>
                </a:solidFill>
                <a:latin typeface="Times New Roman" pitchFamily="18" charset="0"/>
                <a:ea typeface="楷体_GB2312"/>
                <a:cs typeface="Times New Roman" pitchFamily="18" charset="0"/>
              </a:rPr>
              <a:t>0</a:t>
            </a:r>
            <a:r>
              <a:rPr lang="en-US" altLang="zh-CN" sz="2400" dirty="0">
                <a:solidFill>
                  <a:srgbClr val="002060"/>
                </a:solidFill>
                <a:latin typeface="Times New Roman" pitchFamily="18" charset="0"/>
                <a:ea typeface="楷体_GB2312"/>
                <a:cs typeface="Times New Roman" pitchFamily="18" charset="0"/>
              </a:rPr>
              <a:t>+2×8</a:t>
            </a:r>
            <a:r>
              <a:rPr lang="en-US" altLang="zh-CN" sz="2400" baseline="30000" dirty="0">
                <a:solidFill>
                  <a:srgbClr val="002060"/>
                </a:solidFill>
                <a:latin typeface="Times New Roman" pitchFamily="18" charset="0"/>
                <a:ea typeface="楷体_GB2312"/>
                <a:cs typeface="Times New Roman" pitchFamily="18" charset="0"/>
              </a:rPr>
              <a:t>-1</a:t>
            </a:r>
            <a:r>
              <a:rPr lang="en-US" altLang="zh-CN" sz="2400" dirty="0">
                <a:solidFill>
                  <a:srgbClr val="002060"/>
                </a:solidFill>
                <a:latin typeface="Times New Roman" pitchFamily="18" charset="0"/>
                <a:ea typeface="楷体_GB2312"/>
                <a:cs typeface="Times New Roman" pitchFamily="18" charset="0"/>
              </a:rPr>
              <a:t>+4×8</a:t>
            </a:r>
            <a:r>
              <a:rPr lang="en-US" altLang="zh-CN" sz="2400" baseline="30000" dirty="0">
                <a:solidFill>
                  <a:srgbClr val="002060"/>
                </a:solidFill>
                <a:latin typeface="Times New Roman" pitchFamily="18" charset="0"/>
                <a:ea typeface="楷体_GB2312"/>
                <a:cs typeface="Times New Roman" pitchFamily="18" charset="0"/>
              </a:rPr>
              <a:t>-2</a:t>
            </a:r>
            <a:endParaRPr lang="zh-CN" altLang="zh-CN" sz="2400" dirty="0">
              <a:solidFill>
                <a:srgbClr val="002060"/>
              </a:solidFill>
              <a:latin typeface="Times New Roman" pitchFamily="18" charset="0"/>
              <a:ea typeface="楷体_GB2312"/>
              <a:cs typeface="Times New Roman" pitchFamily="18" charset="0"/>
            </a:endParaRPr>
          </a:p>
          <a:p>
            <a:pPr>
              <a:lnSpc>
                <a:spcPct val="150000"/>
              </a:lnSpc>
            </a:pPr>
            <a:r>
              <a:rPr lang="zh-CN" altLang="en-US" sz="2400" dirty="0">
                <a:solidFill>
                  <a:srgbClr val="002060"/>
                </a:solidFill>
                <a:latin typeface="Times New Roman" pitchFamily="18" charset="0"/>
                <a:ea typeface="楷体_GB2312"/>
                <a:cs typeface="Times New Roman" pitchFamily="18" charset="0"/>
              </a:rPr>
              <a:t>　　　　</a:t>
            </a: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1×64+2×8+3×1+2×0.125+4×8</a:t>
            </a:r>
            <a:r>
              <a:rPr lang="en-US" altLang="zh-CN" sz="2400" baseline="30000" dirty="0">
                <a:solidFill>
                  <a:srgbClr val="002060"/>
                </a:solidFill>
                <a:latin typeface="Times New Roman" pitchFamily="18" charset="0"/>
                <a:ea typeface="楷体_GB2312"/>
                <a:cs typeface="Times New Roman" pitchFamily="18" charset="0"/>
              </a:rPr>
              <a:t>-2</a:t>
            </a:r>
            <a:endParaRPr lang="zh-CN" altLang="zh-CN" sz="2400" dirty="0">
              <a:solidFill>
                <a:srgbClr val="002060"/>
              </a:solidFill>
              <a:latin typeface="Times New Roman" pitchFamily="18" charset="0"/>
              <a:ea typeface="楷体_GB2312"/>
              <a:cs typeface="Times New Roman" pitchFamily="18" charset="0"/>
            </a:endParaRPr>
          </a:p>
          <a:p>
            <a:pPr>
              <a:lnSpc>
                <a:spcPct val="150000"/>
              </a:lnSpc>
            </a:pPr>
            <a:r>
              <a:rPr lang="zh-CN" altLang="en-US" sz="2400" dirty="0">
                <a:solidFill>
                  <a:srgbClr val="002060"/>
                </a:solidFill>
                <a:latin typeface="Times New Roman" pitchFamily="18" charset="0"/>
                <a:ea typeface="楷体_GB2312"/>
                <a:cs typeface="Times New Roman" pitchFamily="18" charset="0"/>
              </a:rPr>
              <a:t>　　　　</a:t>
            </a: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64+16+3+0.25+0.0625</a:t>
            </a:r>
          </a:p>
          <a:p>
            <a:pPr>
              <a:lnSpc>
                <a:spcPct val="150000"/>
              </a:lnSpc>
            </a:pPr>
            <a:r>
              <a:rPr lang="zh-CN" altLang="en-US" sz="2400" dirty="0">
                <a:solidFill>
                  <a:srgbClr val="002060"/>
                </a:solidFill>
                <a:latin typeface="Times New Roman" pitchFamily="18" charset="0"/>
                <a:ea typeface="楷体_GB2312"/>
                <a:cs typeface="Times New Roman" pitchFamily="18" charset="0"/>
              </a:rPr>
              <a:t>　　　　</a:t>
            </a:r>
            <a:r>
              <a:rPr lang="zh-CN" altLang="en-US" sz="2400" dirty="0" smtClean="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83.3125D</a:t>
            </a:r>
            <a:endParaRPr lang="zh-CN" altLang="zh-CN" sz="2400" dirty="0">
              <a:solidFill>
                <a:srgbClr val="002060"/>
              </a:solidFill>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745364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a:solidFill>
                  <a:srgbClr val="0070C0"/>
                </a:solidFill>
                <a:ea typeface="楷体_GB2312"/>
              </a:rPr>
              <a:t>4</a:t>
            </a:r>
            <a:r>
              <a:rPr lang="zh-CN" altLang="zh-CN" sz="2800" dirty="0" smtClean="0">
                <a:solidFill>
                  <a:srgbClr val="0070C0"/>
                </a:solidFill>
                <a:ea typeface="楷体_GB2312"/>
              </a:rPr>
              <a:t>．</a:t>
            </a:r>
            <a:r>
              <a:rPr lang="zh-CN" altLang="en-US" sz="2800" dirty="0" smtClean="0">
                <a:solidFill>
                  <a:srgbClr val="0070C0"/>
                </a:solidFill>
                <a:ea typeface="楷体_GB2312"/>
              </a:rPr>
              <a:t>十进制数转换为二进</a:t>
            </a:r>
            <a:r>
              <a:rPr lang="zh-CN" altLang="zh-CN" sz="2800" dirty="0" smtClean="0">
                <a:solidFill>
                  <a:srgbClr val="0070C0"/>
                </a:solidFill>
                <a:ea typeface="楷体_GB2312"/>
              </a:rPr>
              <a:t>制</a:t>
            </a:r>
            <a:r>
              <a:rPr lang="zh-CN" altLang="en-US" sz="2800" dirty="0" smtClean="0">
                <a:solidFill>
                  <a:srgbClr val="0070C0"/>
                </a:solidFill>
                <a:ea typeface="楷体_GB2312"/>
              </a:rPr>
              <a:t>数</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1" name="TextBox 10"/>
          <p:cNvSpPr txBox="1"/>
          <p:nvPr/>
        </p:nvSpPr>
        <p:spPr>
          <a:xfrm>
            <a:off x="288000" y="2636912"/>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1.4</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将十进制数</a:t>
            </a:r>
            <a:r>
              <a:rPr lang="en-US" altLang="zh-CN" sz="2400" dirty="0" smtClean="0">
                <a:solidFill>
                  <a:srgbClr val="000066"/>
                </a:solidFill>
                <a:latin typeface="Times New Roman" pitchFamily="18" charset="0"/>
                <a:ea typeface="楷体_GB2312"/>
                <a:cs typeface="Times New Roman" pitchFamily="18" charset="0"/>
              </a:rPr>
              <a:t>(11.3125)</a:t>
            </a:r>
            <a:r>
              <a:rPr lang="en-US" altLang="zh-CN" sz="2400" baseline="-25000" dirty="0" smtClean="0">
                <a:solidFill>
                  <a:srgbClr val="000066"/>
                </a:solidFill>
                <a:latin typeface="Times New Roman" pitchFamily="18" charset="0"/>
                <a:ea typeface="楷体_GB2312"/>
                <a:cs typeface="Times New Roman" pitchFamily="18" charset="0"/>
              </a:rPr>
              <a:t>10</a:t>
            </a:r>
            <a:r>
              <a:rPr lang="zh-CN" altLang="zh-CN" sz="2400" dirty="0" smtClean="0">
                <a:solidFill>
                  <a:srgbClr val="000066"/>
                </a:solidFill>
                <a:latin typeface="Times New Roman" pitchFamily="18" charset="0"/>
                <a:ea typeface="楷体_GB2312"/>
                <a:cs typeface="Times New Roman" pitchFamily="18" charset="0"/>
              </a:rPr>
              <a:t>转换为</a:t>
            </a:r>
            <a:r>
              <a:rPr lang="zh-CN" altLang="en-US" sz="2400" dirty="0" smtClean="0">
                <a:solidFill>
                  <a:srgbClr val="000066"/>
                </a:solidFill>
                <a:latin typeface="Times New Roman" pitchFamily="18" charset="0"/>
                <a:ea typeface="楷体_GB2312"/>
                <a:cs typeface="Times New Roman" pitchFamily="18" charset="0"/>
              </a:rPr>
              <a:t>二</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12" name="TextBox 11"/>
          <p:cNvSpPr txBox="1"/>
          <p:nvPr/>
        </p:nvSpPr>
        <p:spPr>
          <a:xfrm>
            <a:off x="35496" y="3140968"/>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sp>
        <p:nvSpPr>
          <p:cNvPr id="8" name="TextBox 7"/>
          <p:cNvSpPr txBox="1"/>
          <p:nvPr/>
        </p:nvSpPr>
        <p:spPr>
          <a:xfrm>
            <a:off x="1763688" y="1877923"/>
            <a:ext cx="6120680" cy="830997"/>
          </a:xfrm>
          <a:prstGeom prst="rect">
            <a:avLst/>
          </a:prstGeom>
          <a:noFill/>
        </p:spPr>
        <p:txBody>
          <a:bodyPr wrap="square" rtlCol="0">
            <a:spAutoFit/>
          </a:bodyPr>
          <a:lstStyle>
            <a:defPPr>
              <a:defRPr lang="zh-CN"/>
            </a:defPPr>
            <a:lvl1pPr>
              <a:defRPr sz="2800" b="1">
                <a:solidFill>
                  <a:srgbClr val="0070C0"/>
                </a:solidFill>
                <a:ea typeface="楷体_GB2312"/>
              </a:defRPr>
            </a:lvl1pPr>
          </a:lstStyle>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整数</a:t>
            </a:r>
            <a:r>
              <a:rPr lang="zh-CN" altLang="zh-CN" sz="2400" b="0" dirty="0">
                <a:solidFill>
                  <a:srgbClr val="002060"/>
                </a:solidFill>
                <a:latin typeface="Times New Roman" pitchFamily="18" charset="0"/>
                <a:cs typeface="Times New Roman" pitchFamily="18" charset="0"/>
              </a:rPr>
              <a:t>部分的转换采用“除</a:t>
            </a:r>
            <a:r>
              <a:rPr lang="en-US" altLang="zh-CN" sz="2400" b="0" dirty="0">
                <a:solidFill>
                  <a:srgbClr val="002060"/>
                </a:solidFill>
                <a:latin typeface="Times New Roman" pitchFamily="18" charset="0"/>
                <a:cs typeface="Times New Roman" pitchFamily="18" charset="0"/>
              </a:rPr>
              <a:t>2</a:t>
            </a:r>
            <a:r>
              <a:rPr lang="zh-CN" altLang="zh-CN" sz="2400" b="0" dirty="0">
                <a:solidFill>
                  <a:srgbClr val="002060"/>
                </a:solidFill>
                <a:latin typeface="Times New Roman" pitchFamily="18" charset="0"/>
                <a:cs typeface="Times New Roman" pitchFamily="18" charset="0"/>
              </a:rPr>
              <a:t>取余”</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endParaRPr lang="en-US" altLang="zh-CN" sz="2400" spc="200" dirty="0">
              <a:latin typeface="Times New Roman" pitchFamily="18" charset="0"/>
              <a:cs typeface="Times New Roman" pitchFamily="18" charset="0"/>
            </a:endParaRPr>
          </a:p>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小数</a:t>
            </a:r>
            <a:r>
              <a:rPr lang="zh-CN" altLang="zh-CN" sz="2400" b="0" dirty="0">
                <a:solidFill>
                  <a:srgbClr val="002060"/>
                </a:solidFill>
                <a:latin typeface="Times New Roman" pitchFamily="18" charset="0"/>
                <a:cs typeface="Times New Roman" pitchFamily="18" charset="0"/>
              </a:rPr>
              <a:t>部分的转换采用“乘</a:t>
            </a:r>
            <a:r>
              <a:rPr lang="en-US" altLang="zh-CN" sz="2400" b="0" dirty="0">
                <a:solidFill>
                  <a:srgbClr val="002060"/>
                </a:solidFill>
                <a:latin typeface="Times New Roman" pitchFamily="18" charset="0"/>
                <a:cs typeface="Times New Roman" pitchFamily="18" charset="0"/>
              </a:rPr>
              <a:t>2</a:t>
            </a:r>
            <a:r>
              <a:rPr lang="zh-CN" altLang="zh-CN" sz="2400" b="0" dirty="0">
                <a:solidFill>
                  <a:srgbClr val="002060"/>
                </a:solidFill>
                <a:latin typeface="Times New Roman" pitchFamily="18" charset="0"/>
                <a:cs typeface="Times New Roman" pitchFamily="18" charset="0"/>
              </a:rPr>
              <a:t>取整”</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p>
        </p:txBody>
      </p:sp>
      <p:pic>
        <p:nvPicPr>
          <p:cNvPr id="2049" name="Picture 1" descr="C:\Users\Administrator\AppData\Roaming\Tencent\Users\44194298\QQ\WinTemp\RichOle\{$Z8QNU5D4RESTN`$K97NZH.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r="60692"/>
          <a:stretch/>
        </p:blipFill>
        <p:spPr bwMode="auto">
          <a:xfrm>
            <a:off x="405363" y="3718773"/>
            <a:ext cx="3430791" cy="217592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5496" y="5734997"/>
            <a:ext cx="8975725" cy="646331"/>
          </a:xfrm>
          <a:prstGeom prst="rect">
            <a:avLst/>
          </a:prstGeom>
          <a:noFill/>
          <a:ln w="12700">
            <a:noFill/>
          </a:ln>
        </p:spPr>
        <p:txBody>
          <a:bodyPr wrap="square" rtlCol="0">
            <a:spAutoFit/>
          </a:bodyPr>
          <a:lstStyle/>
          <a:p>
            <a:pPr marL="360000">
              <a:lnSpc>
                <a:spcPct val="150000"/>
              </a:lnSpc>
            </a:pPr>
            <a:r>
              <a:rPr lang="zh-CN" altLang="zh-CN" sz="2400" dirty="0">
                <a:solidFill>
                  <a:srgbClr val="002060"/>
                </a:solidFill>
                <a:latin typeface="Times New Roman" pitchFamily="18" charset="0"/>
                <a:ea typeface="楷体_GB2312"/>
                <a:cs typeface="Times New Roman" pitchFamily="18" charset="0"/>
              </a:rPr>
              <a:t>所</a:t>
            </a:r>
            <a:r>
              <a:rPr lang="zh-CN" altLang="en-US" sz="2400" dirty="0">
                <a:solidFill>
                  <a:srgbClr val="002060"/>
                </a:solidFill>
                <a:latin typeface="Times New Roman" pitchFamily="18" charset="0"/>
                <a:ea typeface="楷体_GB2312"/>
                <a:cs typeface="Times New Roman" pitchFamily="18" charset="0"/>
              </a:rPr>
              <a:t>以</a:t>
            </a:r>
            <a:r>
              <a:rPr lang="en-US" altLang="zh-CN" sz="2400" dirty="0" smtClean="0">
                <a:solidFill>
                  <a:srgbClr val="002060"/>
                </a:solidFill>
                <a:latin typeface="Times New Roman" pitchFamily="18" charset="0"/>
                <a:ea typeface="楷体_GB2312"/>
                <a:cs typeface="Times New Roman" pitchFamily="18" charset="0"/>
              </a:rPr>
              <a:t>11D=1011B</a:t>
            </a:r>
            <a:r>
              <a:rPr lang="zh-CN" altLang="zh-CN" sz="2400">
                <a:solidFill>
                  <a:srgbClr val="002060"/>
                </a:solidFill>
                <a:latin typeface="Times New Roman" pitchFamily="18" charset="0"/>
                <a:ea typeface="楷体_GB2312"/>
                <a:cs typeface="Times New Roman" pitchFamily="18" charset="0"/>
              </a:rPr>
              <a:t>，</a:t>
            </a:r>
            <a:r>
              <a:rPr lang="en-US" altLang="zh-CN" sz="2400" smtClean="0">
                <a:solidFill>
                  <a:srgbClr val="002060"/>
                </a:solidFill>
                <a:latin typeface="Times New Roman" pitchFamily="18" charset="0"/>
                <a:ea typeface="楷体_GB2312"/>
                <a:cs typeface="Times New Roman" pitchFamily="18" charset="0"/>
              </a:rPr>
              <a:t>0.3125D=0.0101B。11.3125D=1011.0101B</a:t>
            </a:r>
            <a:endParaRPr lang="zh-CN" altLang="zh-CN" sz="2400" dirty="0">
              <a:solidFill>
                <a:srgbClr val="002060"/>
              </a:solidFill>
              <a:latin typeface="Times New Roman" pitchFamily="18" charset="0"/>
              <a:ea typeface="楷体_GB2312"/>
              <a:cs typeface="Times New Roman" pitchFamily="18" charset="0"/>
            </a:endParaRPr>
          </a:p>
        </p:txBody>
      </p:sp>
      <p:pic>
        <p:nvPicPr>
          <p:cNvPr id="13" name="Picture 1" descr="C:\Users\Administrator\AppData\Roaming\Tencent\Users\44194298\QQ\WinTemp\RichOle\{$Z8QNU5D4RESTN`$K97NZH.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54180"/>
          <a:stretch/>
        </p:blipFill>
        <p:spPr bwMode="auto">
          <a:xfrm>
            <a:off x="4499992" y="3718773"/>
            <a:ext cx="3999186" cy="2175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041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2049"/>
                                        </p:tgtEl>
                                        <p:attrNameLst>
                                          <p:attrName>style.visibility</p:attrName>
                                        </p:attrNameLst>
                                      </p:cBhvr>
                                      <p:to>
                                        <p:strVal val="visible"/>
                                      </p:to>
                                    </p:set>
                                    <p:animEffect transition="in" filter="wipe(up)">
                                      <p:cBhvr>
                                        <p:cTn id="21" dur="500"/>
                                        <p:tgtEl>
                                          <p:spTgt spid="2049"/>
                                        </p:tgtEl>
                                      </p:cBhvr>
                                    </p:animEffect>
                                  </p:childTnLst>
                                </p:cTn>
                              </p:par>
                              <p:par>
                                <p:cTn id="22" presetID="22" presetClass="entr" presetSubtype="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smtClean="0">
                <a:solidFill>
                  <a:srgbClr val="0070C0"/>
                </a:solidFill>
                <a:ea typeface="楷体_GB2312"/>
              </a:rPr>
              <a:t>5</a:t>
            </a:r>
            <a:r>
              <a:rPr lang="zh-CN" altLang="zh-CN" sz="2800" dirty="0" smtClean="0">
                <a:solidFill>
                  <a:srgbClr val="0070C0"/>
                </a:solidFill>
                <a:ea typeface="楷体_GB2312"/>
              </a:rPr>
              <a:t>．</a:t>
            </a:r>
            <a:r>
              <a:rPr lang="zh-CN" altLang="en-US" sz="2800" dirty="0" smtClean="0">
                <a:solidFill>
                  <a:srgbClr val="0070C0"/>
                </a:solidFill>
                <a:ea typeface="楷体_GB2312"/>
              </a:rPr>
              <a:t>十进制数转换为十六进</a:t>
            </a:r>
            <a:r>
              <a:rPr lang="zh-CN" altLang="zh-CN" sz="2800" dirty="0" smtClean="0">
                <a:solidFill>
                  <a:srgbClr val="0070C0"/>
                </a:solidFill>
                <a:ea typeface="楷体_GB2312"/>
              </a:rPr>
              <a:t>制</a:t>
            </a:r>
            <a:r>
              <a:rPr lang="zh-CN" altLang="en-US" sz="2800" dirty="0" smtClean="0">
                <a:solidFill>
                  <a:srgbClr val="0070C0"/>
                </a:solidFill>
                <a:ea typeface="楷体_GB2312"/>
              </a:rPr>
              <a:t>数</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1" name="TextBox 10"/>
          <p:cNvSpPr txBox="1"/>
          <p:nvPr/>
        </p:nvSpPr>
        <p:spPr>
          <a:xfrm>
            <a:off x="288000" y="2636912"/>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1.5</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zh-CN" sz="2400" dirty="0" smtClean="0">
                <a:solidFill>
                  <a:srgbClr val="002060"/>
                </a:solidFill>
                <a:latin typeface="Times New Roman" pitchFamily="18" charset="0"/>
                <a:ea typeface="楷体_GB2312"/>
                <a:cs typeface="Times New Roman" pitchFamily="18" charset="0"/>
              </a:rPr>
              <a:t>十进制数</a:t>
            </a:r>
            <a:r>
              <a:rPr lang="en-US" altLang="zh-CN" sz="2400" dirty="0">
                <a:solidFill>
                  <a:srgbClr val="002060"/>
                </a:solidFill>
                <a:latin typeface="Times New Roman" pitchFamily="18" charset="0"/>
                <a:cs typeface="Times New Roman" pitchFamily="18" charset="0"/>
              </a:rPr>
              <a:t>(</a:t>
            </a:r>
            <a:r>
              <a:rPr lang="zh-CN" altLang="zh-CN" sz="2400" dirty="0">
                <a:solidFill>
                  <a:srgbClr val="002060"/>
                </a:solidFill>
                <a:latin typeface="Times New Roman" pitchFamily="18" charset="0"/>
                <a:cs typeface="Times New Roman" pitchFamily="18" charset="0"/>
              </a:rPr>
              <a:t>1803.</a:t>
            </a:r>
            <a:r>
              <a:rPr lang="en-US" altLang="zh-CN" sz="2400" dirty="0">
                <a:solidFill>
                  <a:srgbClr val="002060"/>
                </a:solidFill>
                <a:latin typeface="Times New Roman" pitchFamily="18" charset="0"/>
                <a:cs typeface="Times New Roman" pitchFamily="18" charset="0"/>
              </a:rPr>
              <a:t>65625</a:t>
            </a:r>
            <a:r>
              <a:rPr lang="zh-CN" altLang="zh-CN" sz="2400" dirty="0">
                <a:solidFill>
                  <a:srgbClr val="002060"/>
                </a:solidFill>
                <a:latin typeface="Times New Roman" pitchFamily="18" charset="0"/>
                <a:cs typeface="Times New Roman" pitchFamily="18" charset="0"/>
              </a:rPr>
              <a:t>)</a:t>
            </a:r>
            <a:r>
              <a:rPr lang="zh-CN" altLang="zh-CN" sz="2400" baseline="-25000" dirty="0">
                <a:solidFill>
                  <a:srgbClr val="002060"/>
                </a:solidFill>
                <a:latin typeface="Times New Roman" pitchFamily="18" charset="0"/>
                <a:cs typeface="Times New Roman" pitchFamily="18" charset="0"/>
              </a:rPr>
              <a:t>10</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0066"/>
                </a:solidFill>
                <a:latin typeface="Times New Roman" pitchFamily="18" charset="0"/>
                <a:ea typeface="楷体_GB2312"/>
                <a:cs typeface="Times New Roman" pitchFamily="18" charset="0"/>
              </a:rPr>
              <a:t>十六</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12" name="TextBox 11"/>
          <p:cNvSpPr txBox="1"/>
          <p:nvPr/>
        </p:nvSpPr>
        <p:spPr>
          <a:xfrm>
            <a:off x="35496" y="3140784"/>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sp>
        <p:nvSpPr>
          <p:cNvPr id="8" name="TextBox 7"/>
          <p:cNvSpPr txBox="1"/>
          <p:nvPr/>
        </p:nvSpPr>
        <p:spPr>
          <a:xfrm>
            <a:off x="1763688" y="1877923"/>
            <a:ext cx="6120680" cy="830997"/>
          </a:xfrm>
          <a:prstGeom prst="rect">
            <a:avLst/>
          </a:prstGeom>
          <a:noFill/>
        </p:spPr>
        <p:txBody>
          <a:bodyPr wrap="square" rtlCol="0">
            <a:spAutoFit/>
          </a:bodyPr>
          <a:lstStyle>
            <a:defPPr>
              <a:defRPr lang="zh-CN"/>
            </a:defPPr>
            <a:lvl1pPr>
              <a:defRPr sz="2800" b="1">
                <a:solidFill>
                  <a:srgbClr val="0070C0"/>
                </a:solidFill>
                <a:ea typeface="楷体_GB2312"/>
              </a:defRPr>
            </a:lvl1pPr>
          </a:lstStyle>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整数</a:t>
            </a:r>
            <a:r>
              <a:rPr lang="zh-CN" altLang="zh-CN" sz="2400" b="0" dirty="0">
                <a:solidFill>
                  <a:srgbClr val="002060"/>
                </a:solidFill>
                <a:latin typeface="Times New Roman" pitchFamily="18" charset="0"/>
                <a:cs typeface="Times New Roman" pitchFamily="18" charset="0"/>
              </a:rPr>
              <a:t>部分的转换采用“</a:t>
            </a:r>
            <a:r>
              <a:rPr lang="zh-CN" altLang="zh-CN" sz="2400" b="0" dirty="0" smtClean="0">
                <a:solidFill>
                  <a:srgbClr val="002060"/>
                </a:solidFill>
                <a:latin typeface="Times New Roman" pitchFamily="18" charset="0"/>
                <a:cs typeface="Times New Roman" pitchFamily="18" charset="0"/>
              </a:rPr>
              <a:t>除</a:t>
            </a:r>
            <a:r>
              <a:rPr lang="en-US" altLang="zh-CN" sz="2400" b="0" dirty="0" smtClean="0">
                <a:solidFill>
                  <a:srgbClr val="002060"/>
                </a:solidFill>
                <a:latin typeface="Times New Roman" pitchFamily="18" charset="0"/>
                <a:cs typeface="Times New Roman" pitchFamily="18" charset="0"/>
              </a:rPr>
              <a:t>16</a:t>
            </a:r>
            <a:r>
              <a:rPr lang="zh-CN" altLang="zh-CN" sz="2400" b="0" dirty="0" smtClean="0">
                <a:solidFill>
                  <a:srgbClr val="002060"/>
                </a:solidFill>
                <a:latin typeface="Times New Roman" pitchFamily="18" charset="0"/>
                <a:cs typeface="Times New Roman" pitchFamily="18" charset="0"/>
              </a:rPr>
              <a:t>取</a:t>
            </a:r>
            <a:r>
              <a:rPr lang="zh-CN" altLang="zh-CN" sz="2400" b="0" dirty="0">
                <a:solidFill>
                  <a:srgbClr val="002060"/>
                </a:solidFill>
                <a:latin typeface="Times New Roman" pitchFamily="18" charset="0"/>
                <a:cs typeface="Times New Roman" pitchFamily="18" charset="0"/>
              </a:rPr>
              <a:t>余”</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endParaRPr lang="en-US" altLang="zh-CN" sz="2400" spc="200" dirty="0">
              <a:latin typeface="Times New Roman" pitchFamily="18" charset="0"/>
              <a:cs typeface="Times New Roman" pitchFamily="18" charset="0"/>
            </a:endParaRPr>
          </a:p>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小数</a:t>
            </a:r>
            <a:r>
              <a:rPr lang="zh-CN" altLang="zh-CN" sz="2400" b="0" dirty="0">
                <a:solidFill>
                  <a:srgbClr val="002060"/>
                </a:solidFill>
                <a:latin typeface="Times New Roman" pitchFamily="18" charset="0"/>
                <a:cs typeface="Times New Roman" pitchFamily="18" charset="0"/>
              </a:rPr>
              <a:t>部分的转换采用“</a:t>
            </a:r>
            <a:r>
              <a:rPr lang="zh-CN" altLang="zh-CN" sz="2400" b="0" dirty="0" smtClean="0">
                <a:solidFill>
                  <a:srgbClr val="002060"/>
                </a:solidFill>
                <a:latin typeface="Times New Roman" pitchFamily="18" charset="0"/>
                <a:cs typeface="Times New Roman" pitchFamily="18" charset="0"/>
              </a:rPr>
              <a:t>乘</a:t>
            </a:r>
            <a:r>
              <a:rPr lang="en-US" altLang="zh-CN" sz="2400" b="0" dirty="0" smtClean="0">
                <a:solidFill>
                  <a:srgbClr val="002060"/>
                </a:solidFill>
                <a:latin typeface="Times New Roman" pitchFamily="18" charset="0"/>
                <a:cs typeface="Times New Roman" pitchFamily="18" charset="0"/>
              </a:rPr>
              <a:t>16</a:t>
            </a:r>
            <a:r>
              <a:rPr lang="zh-CN" altLang="zh-CN" sz="2400" b="0" dirty="0" smtClean="0">
                <a:solidFill>
                  <a:srgbClr val="002060"/>
                </a:solidFill>
                <a:latin typeface="Times New Roman" pitchFamily="18" charset="0"/>
                <a:cs typeface="Times New Roman" pitchFamily="18" charset="0"/>
              </a:rPr>
              <a:t>取</a:t>
            </a:r>
            <a:r>
              <a:rPr lang="zh-CN" altLang="zh-CN" sz="2400" b="0" dirty="0">
                <a:solidFill>
                  <a:srgbClr val="002060"/>
                </a:solidFill>
                <a:latin typeface="Times New Roman" pitchFamily="18" charset="0"/>
                <a:cs typeface="Times New Roman" pitchFamily="18" charset="0"/>
              </a:rPr>
              <a:t>整”</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p>
        </p:txBody>
      </p:sp>
      <p:pic>
        <p:nvPicPr>
          <p:cNvPr id="4097" name="Picture 1" descr="C:\Users\Administrator\AppData\Roaming\Tencent\Users\44194298\QQ\WinTemp\RichOle\E0[29E[]FH`23(YX[%4Y]QG.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r="57152"/>
          <a:stretch/>
        </p:blipFill>
        <p:spPr bwMode="auto">
          <a:xfrm>
            <a:off x="420688" y="3717217"/>
            <a:ext cx="3687732" cy="18737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 descr="C:\Users\Administrator\AppData\Roaming\Tencent\Users\44194298\QQ\WinTemp\RichOle\E0[29E[]FH`23(YX[%4Y]QG.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47658"/>
          <a:stretch/>
        </p:blipFill>
        <p:spPr bwMode="auto">
          <a:xfrm>
            <a:off x="4283968" y="3717217"/>
            <a:ext cx="4504901" cy="187376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35496" y="5589240"/>
            <a:ext cx="9108504" cy="646331"/>
          </a:xfrm>
          <a:prstGeom prst="rect">
            <a:avLst/>
          </a:prstGeom>
          <a:noFill/>
          <a:ln w="12700">
            <a:noFill/>
          </a:ln>
        </p:spPr>
        <p:txBody>
          <a:bodyPr wrap="square" rtlCol="0">
            <a:spAutoFit/>
          </a:bodyPr>
          <a:lstStyle/>
          <a:p>
            <a:pPr marL="360000">
              <a:lnSpc>
                <a:spcPct val="150000"/>
              </a:lnSpc>
            </a:pPr>
            <a:r>
              <a:rPr lang="zh-CN" altLang="zh-CN" sz="2400" dirty="0">
                <a:solidFill>
                  <a:srgbClr val="002060"/>
                </a:solidFill>
                <a:latin typeface="Times New Roman" pitchFamily="18" charset="0"/>
                <a:ea typeface="楷体_GB2312"/>
                <a:cs typeface="Times New Roman" pitchFamily="18" charset="0"/>
              </a:rPr>
              <a:t>所以</a:t>
            </a:r>
            <a:r>
              <a:rPr lang="en-US" altLang="zh-CN" sz="2400" dirty="0" smtClean="0">
                <a:solidFill>
                  <a:srgbClr val="002060"/>
                </a:solidFill>
                <a:latin typeface="Times New Roman" pitchFamily="18" charset="0"/>
                <a:ea typeface="楷体_GB2312"/>
                <a:cs typeface="Times New Roman" pitchFamily="18" charset="0"/>
              </a:rPr>
              <a:t>1803D=70BH</a:t>
            </a:r>
            <a:r>
              <a:rPr lang="zh-CN" altLang="zh-CN" sz="2400">
                <a:solidFill>
                  <a:srgbClr val="002060"/>
                </a:solidFill>
                <a:latin typeface="Times New Roman" pitchFamily="18" charset="0"/>
                <a:ea typeface="楷体_GB2312"/>
                <a:cs typeface="Times New Roman" pitchFamily="18" charset="0"/>
              </a:rPr>
              <a:t>，</a:t>
            </a:r>
            <a:r>
              <a:rPr lang="en-US" altLang="zh-CN" sz="2400" smtClean="0">
                <a:solidFill>
                  <a:srgbClr val="002060"/>
                </a:solidFill>
                <a:latin typeface="Times New Roman" pitchFamily="18" charset="0"/>
                <a:ea typeface="楷体_GB2312"/>
                <a:cs typeface="Times New Roman" pitchFamily="18" charset="0"/>
              </a:rPr>
              <a:t>0.65625D=0.A8H</a:t>
            </a:r>
            <a:r>
              <a:rPr lang="zh-CN" altLang="en-US" sz="2400" smtClean="0">
                <a:solidFill>
                  <a:srgbClr val="002060"/>
                </a:solidFill>
                <a:latin typeface="Times New Roman" pitchFamily="18" charset="0"/>
                <a:ea typeface="楷体_GB2312"/>
                <a:cs typeface="Times New Roman" pitchFamily="18" charset="0"/>
              </a:rPr>
              <a:t>。</a:t>
            </a:r>
            <a:r>
              <a:rPr lang="en-US" altLang="zh-CN" sz="2400" smtClean="0">
                <a:solidFill>
                  <a:srgbClr val="002060"/>
                </a:solidFill>
                <a:latin typeface="Times New Roman" pitchFamily="18" charset="0"/>
                <a:ea typeface="楷体_GB2312"/>
                <a:cs typeface="Times New Roman" pitchFamily="18" charset="0"/>
              </a:rPr>
              <a:t>1803.65625</a:t>
            </a:r>
            <a:r>
              <a:rPr lang="zh-CN" altLang="zh-CN" sz="2400" dirty="0" smtClean="0">
                <a:solidFill>
                  <a:srgbClr val="002060"/>
                </a:solidFill>
                <a:latin typeface="Times New Roman" pitchFamily="18" charset="0"/>
                <a:ea typeface="楷体_GB2312"/>
                <a:cs typeface="Times New Roman" pitchFamily="18" charset="0"/>
              </a:rPr>
              <a:t>D=70</a:t>
            </a:r>
            <a:r>
              <a:rPr lang="zh-CN" altLang="zh-CN" sz="2400" dirty="0">
                <a:solidFill>
                  <a:srgbClr val="002060"/>
                </a:solidFill>
                <a:latin typeface="Times New Roman" pitchFamily="18" charset="0"/>
                <a:ea typeface="楷体_GB2312"/>
                <a:cs typeface="Times New Roman" pitchFamily="18" charset="0"/>
              </a:rPr>
              <a:t>B.A8H</a:t>
            </a:r>
          </a:p>
        </p:txBody>
      </p:sp>
    </p:spTree>
    <p:extLst>
      <p:ext uri="{BB962C8B-B14F-4D97-AF65-F5344CB8AC3E}">
        <p14:creationId xmlns:p14="http://schemas.microsoft.com/office/powerpoint/2010/main" val="2815824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4097"/>
                                        </p:tgtEl>
                                        <p:attrNameLst>
                                          <p:attrName>style.visibility</p:attrName>
                                        </p:attrNameLst>
                                      </p:cBhvr>
                                      <p:to>
                                        <p:strVal val="visible"/>
                                      </p:to>
                                    </p:set>
                                    <p:animEffect transition="in" filter="wipe(up)">
                                      <p:cBhvr>
                                        <p:cTn id="21" dur="500"/>
                                        <p:tgtEl>
                                          <p:spTgt spid="4097"/>
                                        </p:tgtEl>
                                      </p:cBhvr>
                                    </p:animEffect>
                                  </p:childTnLst>
                                </p:cTn>
                              </p:par>
                              <p:par>
                                <p:cTn id="22" presetID="22"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smtClean="0">
                <a:solidFill>
                  <a:srgbClr val="0070C0"/>
                </a:solidFill>
                <a:ea typeface="楷体_GB2312"/>
              </a:rPr>
              <a:t>6</a:t>
            </a:r>
            <a:r>
              <a:rPr lang="zh-CN" altLang="zh-CN" sz="2800" dirty="0" smtClean="0">
                <a:solidFill>
                  <a:srgbClr val="0070C0"/>
                </a:solidFill>
                <a:ea typeface="楷体_GB2312"/>
              </a:rPr>
              <a:t>．</a:t>
            </a:r>
            <a:r>
              <a:rPr lang="zh-CN" altLang="en-US" sz="2800" dirty="0" smtClean="0">
                <a:solidFill>
                  <a:srgbClr val="0070C0"/>
                </a:solidFill>
                <a:ea typeface="楷体_GB2312"/>
              </a:rPr>
              <a:t>十进制数转换为八进</a:t>
            </a:r>
            <a:r>
              <a:rPr lang="zh-CN" altLang="zh-CN" sz="2800" dirty="0" smtClean="0">
                <a:solidFill>
                  <a:srgbClr val="0070C0"/>
                </a:solidFill>
                <a:ea typeface="楷体_GB2312"/>
              </a:rPr>
              <a:t>制</a:t>
            </a:r>
            <a:r>
              <a:rPr lang="zh-CN" altLang="en-US" sz="2800" dirty="0" smtClean="0">
                <a:solidFill>
                  <a:srgbClr val="0070C0"/>
                </a:solidFill>
                <a:ea typeface="楷体_GB2312"/>
              </a:rPr>
              <a:t>数</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1" name="TextBox 10"/>
          <p:cNvSpPr txBox="1"/>
          <p:nvPr/>
        </p:nvSpPr>
        <p:spPr>
          <a:xfrm>
            <a:off x="288000" y="2636912"/>
            <a:ext cx="8723221" cy="576248"/>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1.6</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zh-CN" sz="2400" dirty="0">
                <a:solidFill>
                  <a:srgbClr val="002060"/>
                </a:solidFill>
                <a:latin typeface="Times New Roman" pitchFamily="18" charset="0"/>
                <a:ea typeface="楷体_GB2312"/>
                <a:cs typeface="Times New Roman" pitchFamily="18" charset="0"/>
              </a:rPr>
              <a:t>十进制数</a:t>
            </a:r>
            <a:r>
              <a:rPr lang="en-US" altLang="zh-CN" sz="2400" dirty="0">
                <a:solidFill>
                  <a:srgbClr val="002060"/>
                </a:solidFill>
                <a:latin typeface="Times New Roman" pitchFamily="18" charset="0"/>
                <a:ea typeface="楷体_GB2312"/>
                <a:cs typeface="Times New Roman" pitchFamily="18" charset="0"/>
              </a:rPr>
              <a:t>(83.3125</a:t>
            </a:r>
            <a:r>
              <a:rPr lang="zh-CN" altLang="zh-CN" sz="2400" dirty="0" smtClean="0">
                <a:solidFill>
                  <a:srgbClr val="002060"/>
                </a:solidFill>
                <a:latin typeface="Times New Roman" pitchFamily="18" charset="0"/>
                <a:cs typeface="Times New Roman" pitchFamily="18" charset="0"/>
              </a:rPr>
              <a:t>)</a:t>
            </a:r>
            <a:r>
              <a:rPr lang="zh-CN" altLang="zh-CN" sz="2400" baseline="-25000" dirty="0">
                <a:solidFill>
                  <a:srgbClr val="002060"/>
                </a:solidFill>
                <a:latin typeface="Times New Roman" pitchFamily="18" charset="0"/>
                <a:cs typeface="Times New Roman" pitchFamily="18" charset="0"/>
              </a:rPr>
              <a:t>10</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2060"/>
                </a:solidFill>
                <a:latin typeface="Times New Roman" pitchFamily="18" charset="0"/>
                <a:ea typeface="楷体_GB2312"/>
                <a:cs typeface="Times New Roman" pitchFamily="18" charset="0"/>
              </a:rPr>
              <a:t>八</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12" name="TextBox 11"/>
          <p:cNvSpPr txBox="1"/>
          <p:nvPr/>
        </p:nvSpPr>
        <p:spPr>
          <a:xfrm>
            <a:off x="35496" y="3140784"/>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sp>
        <p:nvSpPr>
          <p:cNvPr id="8" name="TextBox 7"/>
          <p:cNvSpPr txBox="1"/>
          <p:nvPr/>
        </p:nvSpPr>
        <p:spPr>
          <a:xfrm>
            <a:off x="1763688" y="1877923"/>
            <a:ext cx="6120680" cy="830997"/>
          </a:xfrm>
          <a:prstGeom prst="rect">
            <a:avLst/>
          </a:prstGeom>
          <a:noFill/>
        </p:spPr>
        <p:txBody>
          <a:bodyPr wrap="square" rtlCol="0">
            <a:spAutoFit/>
          </a:bodyPr>
          <a:lstStyle>
            <a:defPPr>
              <a:defRPr lang="zh-CN"/>
            </a:defPPr>
            <a:lvl1pPr>
              <a:defRPr sz="2800" b="1">
                <a:solidFill>
                  <a:srgbClr val="0070C0"/>
                </a:solidFill>
                <a:ea typeface="楷体_GB2312"/>
              </a:defRPr>
            </a:lvl1pPr>
          </a:lstStyle>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整数</a:t>
            </a:r>
            <a:r>
              <a:rPr lang="zh-CN" altLang="zh-CN" sz="2400" b="0" dirty="0">
                <a:solidFill>
                  <a:srgbClr val="002060"/>
                </a:solidFill>
                <a:latin typeface="Times New Roman" pitchFamily="18" charset="0"/>
                <a:cs typeface="Times New Roman" pitchFamily="18" charset="0"/>
              </a:rPr>
              <a:t>部分的转换采用“</a:t>
            </a:r>
            <a:r>
              <a:rPr lang="zh-CN" altLang="zh-CN" sz="2400" b="0" dirty="0" smtClean="0">
                <a:solidFill>
                  <a:srgbClr val="002060"/>
                </a:solidFill>
                <a:latin typeface="Times New Roman" pitchFamily="18" charset="0"/>
                <a:cs typeface="Times New Roman" pitchFamily="18" charset="0"/>
              </a:rPr>
              <a:t>除</a:t>
            </a:r>
            <a:r>
              <a:rPr lang="en-US" altLang="zh-CN" sz="2400" b="0" dirty="0" smtClean="0">
                <a:solidFill>
                  <a:srgbClr val="002060"/>
                </a:solidFill>
                <a:latin typeface="Times New Roman" pitchFamily="18" charset="0"/>
                <a:cs typeface="Times New Roman" pitchFamily="18" charset="0"/>
              </a:rPr>
              <a:t>8</a:t>
            </a:r>
            <a:r>
              <a:rPr lang="zh-CN" altLang="zh-CN" sz="2400" b="0" dirty="0" smtClean="0">
                <a:solidFill>
                  <a:srgbClr val="002060"/>
                </a:solidFill>
                <a:latin typeface="Times New Roman" pitchFamily="18" charset="0"/>
                <a:cs typeface="Times New Roman" pitchFamily="18" charset="0"/>
              </a:rPr>
              <a:t>取</a:t>
            </a:r>
            <a:r>
              <a:rPr lang="zh-CN" altLang="zh-CN" sz="2400" b="0" dirty="0">
                <a:solidFill>
                  <a:srgbClr val="002060"/>
                </a:solidFill>
                <a:latin typeface="Times New Roman" pitchFamily="18" charset="0"/>
                <a:cs typeface="Times New Roman" pitchFamily="18" charset="0"/>
              </a:rPr>
              <a:t>余”</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endParaRPr lang="en-US" altLang="zh-CN" sz="2400" spc="200" dirty="0">
              <a:latin typeface="Times New Roman" pitchFamily="18" charset="0"/>
              <a:cs typeface="Times New Roman" pitchFamily="18" charset="0"/>
            </a:endParaRPr>
          </a:p>
          <a:p>
            <a:r>
              <a:rPr lang="zh-CN" altLang="en-US" sz="2400" spc="200" dirty="0">
                <a:latin typeface="Times New Roman" pitchFamily="18" charset="0"/>
                <a:cs typeface="Times New Roman" pitchFamily="18" charset="0"/>
              </a:rPr>
              <a:t>（</a:t>
            </a:r>
            <a:r>
              <a:rPr lang="zh-CN" altLang="zh-CN" sz="2400" b="0" dirty="0" smtClean="0">
                <a:solidFill>
                  <a:srgbClr val="002060"/>
                </a:solidFill>
                <a:latin typeface="Times New Roman" pitchFamily="18" charset="0"/>
                <a:cs typeface="Times New Roman" pitchFamily="18" charset="0"/>
              </a:rPr>
              <a:t>小数</a:t>
            </a:r>
            <a:r>
              <a:rPr lang="zh-CN" altLang="zh-CN" sz="2400" b="0" dirty="0">
                <a:solidFill>
                  <a:srgbClr val="002060"/>
                </a:solidFill>
                <a:latin typeface="Times New Roman" pitchFamily="18" charset="0"/>
                <a:cs typeface="Times New Roman" pitchFamily="18" charset="0"/>
              </a:rPr>
              <a:t>部分的转换采用“</a:t>
            </a:r>
            <a:r>
              <a:rPr lang="zh-CN" altLang="zh-CN" sz="2400" b="0" dirty="0" smtClean="0">
                <a:solidFill>
                  <a:srgbClr val="002060"/>
                </a:solidFill>
                <a:latin typeface="Times New Roman" pitchFamily="18" charset="0"/>
                <a:cs typeface="Times New Roman" pitchFamily="18" charset="0"/>
              </a:rPr>
              <a:t>乘</a:t>
            </a:r>
            <a:r>
              <a:rPr lang="en-US" altLang="zh-CN" sz="2400" b="0" dirty="0" smtClean="0">
                <a:solidFill>
                  <a:srgbClr val="002060"/>
                </a:solidFill>
                <a:latin typeface="Times New Roman" pitchFamily="18" charset="0"/>
                <a:cs typeface="Times New Roman" pitchFamily="18" charset="0"/>
              </a:rPr>
              <a:t>8</a:t>
            </a:r>
            <a:r>
              <a:rPr lang="zh-CN" altLang="zh-CN" sz="2400" b="0" dirty="0" smtClean="0">
                <a:solidFill>
                  <a:srgbClr val="002060"/>
                </a:solidFill>
                <a:latin typeface="Times New Roman" pitchFamily="18" charset="0"/>
                <a:cs typeface="Times New Roman" pitchFamily="18" charset="0"/>
              </a:rPr>
              <a:t>取</a:t>
            </a:r>
            <a:r>
              <a:rPr lang="zh-CN" altLang="zh-CN" sz="2400" b="0" dirty="0">
                <a:solidFill>
                  <a:srgbClr val="002060"/>
                </a:solidFill>
                <a:latin typeface="Times New Roman" pitchFamily="18" charset="0"/>
                <a:cs typeface="Times New Roman" pitchFamily="18" charset="0"/>
              </a:rPr>
              <a:t>整”</a:t>
            </a:r>
            <a:r>
              <a:rPr lang="zh-CN" altLang="zh-CN" sz="2400" b="0" dirty="0" smtClean="0">
                <a:solidFill>
                  <a:srgbClr val="002060"/>
                </a:solidFill>
                <a:latin typeface="Times New Roman" pitchFamily="18" charset="0"/>
                <a:cs typeface="Times New Roman" pitchFamily="18" charset="0"/>
              </a:rPr>
              <a:t>法</a:t>
            </a:r>
            <a:r>
              <a:rPr lang="zh-CN" altLang="en-US" sz="2400" spc="200" dirty="0">
                <a:latin typeface="Times New Roman" pitchFamily="18" charset="0"/>
                <a:cs typeface="Times New Roman" pitchFamily="18" charset="0"/>
              </a:rPr>
              <a:t>）</a:t>
            </a:r>
          </a:p>
        </p:txBody>
      </p:sp>
      <p:pic>
        <p:nvPicPr>
          <p:cNvPr id="5121" name="Picture 1" descr="C:\Users\Administrator\AppData\Roaming\Tencent\Users\44194298\QQ\WinTemp\RichOle\7DU7Q}HX5Z(~J6P@NIDABKX.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r="63295"/>
          <a:stretch/>
        </p:blipFill>
        <p:spPr bwMode="auto">
          <a:xfrm>
            <a:off x="436011" y="3737232"/>
            <a:ext cx="3410775" cy="19960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 descr="C:\Users\Administrator\AppData\Roaming\Tencent\Users\44194298\QQ\WinTemp\RichOle\7DU7Q}HX5Z(~J6P@NIDABKX.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54746"/>
          <a:stretch/>
        </p:blipFill>
        <p:spPr bwMode="auto">
          <a:xfrm>
            <a:off x="4283968" y="3737232"/>
            <a:ext cx="4205126" cy="1996024"/>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5496" y="5589240"/>
            <a:ext cx="8314672" cy="646331"/>
          </a:xfrm>
          <a:prstGeom prst="rect">
            <a:avLst/>
          </a:prstGeom>
          <a:noFill/>
          <a:ln w="12700">
            <a:noFill/>
          </a:ln>
        </p:spPr>
        <p:txBody>
          <a:bodyPr wrap="square" rtlCol="0">
            <a:spAutoFit/>
          </a:bodyPr>
          <a:lstStyle/>
          <a:p>
            <a:pPr marL="360000">
              <a:lnSpc>
                <a:spcPct val="150000"/>
              </a:lnSpc>
            </a:pPr>
            <a:r>
              <a:rPr lang="zh-CN" altLang="zh-CN" sz="2400" dirty="0">
                <a:solidFill>
                  <a:srgbClr val="002060"/>
                </a:solidFill>
                <a:latin typeface="Times New Roman" pitchFamily="18" charset="0"/>
                <a:ea typeface="楷体_GB2312"/>
                <a:cs typeface="Times New Roman" pitchFamily="18" charset="0"/>
              </a:rPr>
              <a:t>所以</a:t>
            </a:r>
            <a:r>
              <a:rPr lang="en-US" altLang="zh-CN" sz="2400" dirty="0" smtClean="0">
                <a:solidFill>
                  <a:srgbClr val="002060"/>
                </a:solidFill>
                <a:latin typeface="Times New Roman" pitchFamily="18" charset="0"/>
                <a:ea typeface="楷体_GB2312"/>
                <a:cs typeface="Times New Roman" pitchFamily="18" charset="0"/>
              </a:rPr>
              <a:t>83D=123Q</a:t>
            </a:r>
            <a:r>
              <a:rPr lang="zh-CN" altLang="zh-CN" sz="2400">
                <a:solidFill>
                  <a:srgbClr val="002060"/>
                </a:solidFill>
                <a:latin typeface="Times New Roman" pitchFamily="18" charset="0"/>
                <a:ea typeface="楷体_GB2312"/>
                <a:cs typeface="Times New Roman" pitchFamily="18" charset="0"/>
              </a:rPr>
              <a:t>，</a:t>
            </a:r>
            <a:r>
              <a:rPr lang="en-US" altLang="zh-CN" sz="2400" smtClean="0">
                <a:solidFill>
                  <a:srgbClr val="002060"/>
                </a:solidFill>
                <a:latin typeface="Times New Roman" pitchFamily="18" charset="0"/>
                <a:ea typeface="楷体_GB2312"/>
                <a:cs typeface="Times New Roman" pitchFamily="18" charset="0"/>
              </a:rPr>
              <a:t>0.3125D=0.24Q</a:t>
            </a:r>
            <a:r>
              <a:rPr lang="zh-CN" altLang="en-US" sz="2400" smtClean="0">
                <a:solidFill>
                  <a:srgbClr val="002060"/>
                </a:solidFill>
                <a:latin typeface="Times New Roman" pitchFamily="18" charset="0"/>
                <a:ea typeface="楷体_GB2312"/>
                <a:cs typeface="Times New Roman" pitchFamily="18" charset="0"/>
              </a:rPr>
              <a:t>。</a:t>
            </a:r>
            <a:r>
              <a:rPr lang="en-US" altLang="zh-CN" sz="2400" smtClean="0">
                <a:solidFill>
                  <a:srgbClr val="002060"/>
                </a:solidFill>
                <a:latin typeface="Times New Roman" pitchFamily="18" charset="0"/>
                <a:ea typeface="楷体_GB2312"/>
                <a:cs typeface="Times New Roman" pitchFamily="18" charset="0"/>
              </a:rPr>
              <a:t>83.3125D=123.24Q</a:t>
            </a:r>
            <a:endParaRPr lang="zh-CN" altLang="zh-CN" sz="2400" dirty="0">
              <a:solidFill>
                <a:srgbClr val="002060"/>
              </a:solidFill>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3894186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5121"/>
                                        </p:tgtEl>
                                        <p:attrNameLst>
                                          <p:attrName>style.visibility</p:attrName>
                                        </p:attrNameLst>
                                      </p:cBhvr>
                                      <p:to>
                                        <p:strVal val="visible"/>
                                      </p:to>
                                    </p:set>
                                    <p:animEffect transition="in" filter="wipe(up)">
                                      <p:cBhvr>
                                        <p:cTn id="21" dur="500"/>
                                        <p:tgtEl>
                                          <p:spTgt spid="5121"/>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0000" y="1340768"/>
            <a:ext cx="8784000" cy="523220"/>
          </a:xfrm>
          <a:noFill/>
        </p:spPr>
        <p:txBody>
          <a:bodyPr wrap="square" rtlCol="0">
            <a:spAutoFit/>
          </a:bodyPr>
          <a:lstStyle/>
          <a:p>
            <a:pPr algn="l"/>
            <a:r>
              <a:rPr lang="en-US" altLang="zh-CN" sz="2800" dirty="0" smtClean="0">
                <a:solidFill>
                  <a:srgbClr val="0070C0"/>
                </a:solidFill>
                <a:ea typeface="楷体_GB2312"/>
              </a:rPr>
              <a:t>7</a:t>
            </a:r>
            <a:r>
              <a:rPr lang="zh-CN" altLang="zh-CN" sz="2800" dirty="0" smtClean="0">
                <a:solidFill>
                  <a:srgbClr val="0070C0"/>
                </a:solidFill>
                <a:ea typeface="楷体_GB2312"/>
              </a:rPr>
              <a:t>．</a:t>
            </a:r>
            <a:r>
              <a:rPr lang="zh-CN" altLang="zh-CN" sz="2800" dirty="0">
                <a:solidFill>
                  <a:srgbClr val="0070C0"/>
                </a:solidFill>
                <a:ea typeface="楷体_GB2312"/>
              </a:rPr>
              <a:t>二进制与十六进制、八进制的相互转换</a:t>
            </a:r>
            <a:endParaRPr lang="zh-CN" altLang="en-US" sz="2800" dirty="0">
              <a:solidFill>
                <a:srgbClr val="0070C0"/>
              </a:solidFill>
              <a:ea typeface="楷体_GB2312"/>
            </a:endParaRPr>
          </a:p>
        </p:txBody>
      </p:sp>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0" name="矩形 9"/>
          <p:cNvSpPr/>
          <p:nvPr/>
        </p:nvSpPr>
        <p:spPr>
          <a:xfrm>
            <a:off x="2123728" y="5877272"/>
            <a:ext cx="5400600" cy="400110"/>
          </a:xfrm>
          <a:prstGeom prst="rect">
            <a:avLst/>
          </a:prstGeom>
          <a:noFill/>
          <a:ln>
            <a:noFill/>
          </a:ln>
        </p:spPr>
        <p:txBody>
          <a:bodyPr wrap="square" rtlCol="0">
            <a:spAutoFit/>
          </a:bodyPr>
          <a:lstStyle/>
          <a:p>
            <a:pPr algn="ctr"/>
            <a:r>
              <a:rPr lang="zh-CN" altLang="zh-CN" sz="2000" dirty="0">
                <a:solidFill>
                  <a:srgbClr val="002060"/>
                </a:solidFill>
              </a:rPr>
              <a:t>计算机中常用进制的对应关系</a:t>
            </a:r>
            <a:endParaRPr lang="zh-CN" altLang="en-US" sz="2000" dirty="0">
              <a:solidFill>
                <a:srgbClr val="002060"/>
              </a:solidFill>
            </a:endParaRPr>
          </a:p>
        </p:txBody>
      </p:sp>
      <p:graphicFrame>
        <p:nvGraphicFramePr>
          <p:cNvPr id="14" name="表格 13"/>
          <p:cNvGraphicFramePr>
            <a:graphicFrameLocks noGrp="1"/>
          </p:cNvGraphicFramePr>
          <p:nvPr>
            <p:extLst>
              <p:ext uri="{D42A27DB-BD31-4B8C-83A1-F6EECF244321}">
                <p14:modId xmlns:p14="http://schemas.microsoft.com/office/powerpoint/2010/main" val="988867122"/>
              </p:ext>
            </p:extLst>
          </p:nvPr>
        </p:nvGraphicFramePr>
        <p:xfrm>
          <a:off x="575552" y="2060848"/>
          <a:ext cx="7992896" cy="3816418"/>
        </p:xfrm>
        <a:graphic>
          <a:graphicData uri="http://schemas.openxmlformats.org/drawingml/2006/table">
            <a:tbl>
              <a:tblPr>
                <a:tableStyleId>{5C22544A-7EE6-4342-B048-85BDC9FD1C3A}</a:tableStyleId>
              </a:tblPr>
              <a:tblGrid>
                <a:gridCol w="999112"/>
                <a:gridCol w="999112"/>
                <a:gridCol w="999112"/>
                <a:gridCol w="999112"/>
                <a:gridCol w="999112"/>
                <a:gridCol w="999112"/>
                <a:gridCol w="999112"/>
                <a:gridCol w="999112"/>
              </a:tblGrid>
              <a:tr h="411682">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十进制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二进制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十六进制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八进制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十进制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二进制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十六进制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c>
                  <a:txBody>
                    <a:bodyPr/>
                    <a:lstStyle/>
                    <a:p>
                      <a:pPr algn="ctr">
                        <a:lnSpc>
                          <a:spcPts val="1200"/>
                        </a:lnSpc>
                        <a:spcBef>
                          <a:spcPts val="250"/>
                        </a:spcBef>
                        <a:spcAft>
                          <a:spcPts val="250"/>
                        </a:spcAft>
                      </a:pPr>
                      <a:r>
                        <a:rPr lang="zh-CN" sz="1600" kern="1050" dirty="0">
                          <a:solidFill>
                            <a:srgbClr val="002060"/>
                          </a:solidFill>
                          <a:effectLst/>
                          <a:latin typeface="Times New Roman" pitchFamily="18" charset="0"/>
                          <a:cs typeface="Times New Roman" pitchFamily="18" charset="0"/>
                        </a:rPr>
                        <a:t>八进制</a:t>
                      </a:r>
                      <a:endParaRPr lang="zh-CN" sz="1600" kern="1050" dirty="0">
                        <a:solidFill>
                          <a:srgbClr val="002060"/>
                        </a:solidFill>
                        <a:effectLst/>
                        <a:latin typeface="Times New Roman" pitchFamily="18" charset="0"/>
                        <a:ea typeface="黑体"/>
                        <a:cs typeface="Times New Roman" pitchFamily="18" charset="0"/>
                      </a:endParaRPr>
                    </a:p>
                  </a:txBody>
                  <a:tcPr marL="68580" marR="68580" marT="0" marB="0" anchor="ctr">
                    <a:solidFill>
                      <a:srgbClr val="99CCFF"/>
                    </a:solidFill>
                  </a:tcP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0000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8</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1000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8</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10</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0001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9</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1001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9</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11</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2</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0010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2</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2</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1010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A</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12</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3</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0011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3</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3</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1011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B</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13</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4</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0100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4</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4</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12</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1100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C</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14</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5</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0101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5</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5</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13</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1101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D</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15</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6</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0110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6</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6</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14</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1110</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E</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16</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r>
              <a:tr h="425592">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7</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0111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7</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a:solidFill>
                            <a:srgbClr val="002060"/>
                          </a:solidFill>
                          <a:effectLst/>
                          <a:latin typeface="Times New Roman" pitchFamily="18" charset="0"/>
                          <a:cs typeface="Times New Roman" pitchFamily="18" charset="0"/>
                        </a:rPr>
                        <a:t>7</a:t>
                      </a:r>
                      <a:endParaRPr lang="zh-CN" sz="2000" kern="900">
                        <a:solidFill>
                          <a:srgbClr val="002060"/>
                        </a:solidFill>
                        <a:effectLst/>
                        <a:latin typeface="Times New Roman" pitchFamily="18" charset="0"/>
                        <a:ea typeface="宋体"/>
                        <a:cs typeface="Times New Roman" pitchFamily="18" charset="0"/>
                      </a:endParaRPr>
                    </a:p>
                  </a:txBody>
                  <a:tcPr marL="68580" marR="68580" marT="0" marB="0" anchor="ct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15</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6FAE7"/>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1111</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EAEAEA"/>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F</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solidFill>
                      <a:srgbClr val="CCECFF"/>
                    </a:solidFill>
                  </a:tcPr>
                </a:tc>
                <a:tc>
                  <a:txBody>
                    <a:bodyPr/>
                    <a:lstStyle/>
                    <a:p>
                      <a:pPr algn="ctr">
                        <a:lnSpc>
                          <a:spcPts val="1200"/>
                        </a:lnSpc>
                        <a:spcBef>
                          <a:spcPts val="200"/>
                        </a:spcBef>
                        <a:spcAft>
                          <a:spcPts val="200"/>
                        </a:spcAft>
                      </a:pPr>
                      <a:r>
                        <a:rPr lang="en-US" sz="2000" kern="100" dirty="0">
                          <a:solidFill>
                            <a:srgbClr val="002060"/>
                          </a:solidFill>
                          <a:effectLst/>
                          <a:latin typeface="Times New Roman" pitchFamily="18" charset="0"/>
                          <a:cs typeface="Times New Roman" pitchFamily="18" charset="0"/>
                        </a:rPr>
                        <a:t>17</a:t>
                      </a:r>
                      <a:endParaRPr lang="zh-CN" sz="2000" kern="900" dirty="0">
                        <a:solidFill>
                          <a:srgbClr val="002060"/>
                        </a:solidFill>
                        <a:effectLst/>
                        <a:latin typeface="Times New Roman" pitchFamily="18" charset="0"/>
                        <a:ea typeface="宋体"/>
                        <a:cs typeface="Times New Roman" pitchFamily="18" charset="0"/>
                      </a:endParaRPr>
                    </a:p>
                  </a:txBody>
                  <a:tcPr marL="68580" marR="68580" marT="0" marB="0" anchor="ctr"/>
                </a:tc>
              </a:tr>
            </a:tbl>
          </a:graphicData>
        </a:graphic>
      </p:graphicFrame>
    </p:spTree>
    <p:extLst>
      <p:ext uri="{BB962C8B-B14F-4D97-AF65-F5344CB8AC3E}">
        <p14:creationId xmlns:p14="http://schemas.microsoft.com/office/powerpoint/2010/main" val="3584237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zh-CN" altLang="zh-CN" dirty="0"/>
              <a:t>1.1  微型计算机概述</a:t>
            </a:r>
            <a:endParaRPr lang="zh-CN" altLang="en-US" dirty="0"/>
          </a:p>
        </p:txBody>
      </p:sp>
      <p:sp>
        <p:nvSpPr>
          <p:cNvPr id="5" name="内容占位符 4"/>
          <p:cNvSpPr>
            <a:spLocks noGrp="1"/>
          </p:cNvSpPr>
          <p:nvPr>
            <p:ph idx="1"/>
          </p:nvPr>
        </p:nvSpPr>
        <p:spPr>
          <a:xfrm>
            <a:off x="1043608" y="1988840"/>
            <a:ext cx="7560840" cy="4536504"/>
          </a:xfrm>
        </p:spPr>
        <p:txBody>
          <a:bodyPr>
            <a:normAutofit/>
          </a:bodyPr>
          <a:lstStyle/>
          <a:p>
            <a:pPr>
              <a:lnSpc>
                <a:spcPct val="140000"/>
              </a:lnSpc>
            </a:pPr>
            <a:r>
              <a:rPr lang="en-US" altLang="zh-CN" dirty="0"/>
              <a:t>1.1.1  </a:t>
            </a:r>
            <a:r>
              <a:rPr lang="zh-CN" altLang="zh-CN" dirty="0"/>
              <a:t>微型计算机的产生与</a:t>
            </a:r>
            <a:r>
              <a:rPr lang="zh-CN" altLang="zh-CN" dirty="0" smtClean="0"/>
              <a:t>发展</a:t>
            </a:r>
            <a:endParaRPr lang="en-US" altLang="zh-CN" dirty="0" smtClean="0"/>
          </a:p>
          <a:p>
            <a:pPr>
              <a:lnSpc>
                <a:spcPct val="140000"/>
              </a:lnSpc>
            </a:pPr>
            <a:r>
              <a:rPr lang="en-US" altLang="zh-CN" dirty="0"/>
              <a:t>1.1.2  </a:t>
            </a:r>
            <a:r>
              <a:rPr lang="zh-CN" altLang="zh-CN" dirty="0"/>
              <a:t>微型计算机的特点</a:t>
            </a:r>
            <a:endParaRPr lang="en-US" altLang="zh-CN" dirty="0"/>
          </a:p>
          <a:p>
            <a:pPr>
              <a:lnSpc>
                <a:spcPct val="140000"/>
              </a:lnSpc>
            </a:pPr>
            <a:r>
              <a:rPr lang="en-US" altLang="zh-CN" dirty="0"/>
              <a:t>1.1.3  </a:t>
            </a:r>
            <a:r>
              <a:rPr lang="zh-CN" altLang="zh-CN" dirty="0"/>
              <a:t>微型计算机的分类</a:t>
            </a:r>
            <a:endParaRPr lang="en-US" altLang="zh-CN" dirty="0" smtClean="0"/>
          </a:p>
          <a:p>
            <a:pPr>
              <a:lnSpc>
                <a:spcPct val="140000"/>
              </a:lnSpc>
            </a:pPr>
            <a:r>
              <a:rPr lang="en-US" altLang="zh-CN" dirty="0"/>
              <a:t>1.1.4  </a:t>
            </a:r>
            <a:r>
              <a:rPr lang="zh-CN" altLang="zh-CN" dirty="0"/>
              <a:t>微型计算机系统的主要性能指标</a:t>
            </a:r>
            <a:endParaRPr lang="en-US" altLang="zh-CN" dirty="0"/>
          </a:p>
          <a:p>
            <a:pPr>
              <a:lnSpc>
                <a:spcPct val="140000"/>
              </a:lnSpc>
            </a:pPr>
            <a:r>
              <a:rPr lang="en-US" altLang="zh-CN" dirty="0"/>
              <a:t>1.1.5  </a:t>
            </a:r>
            <a:r>
              <a:rPr lang="zh-CN" altLang="zh-CN" dirty="0"/>
              <a:t>微型计算机的应用</a:t>
            </a:r>
            <a:endParaRPr lang="zh-CN" altLang="en-US" dirty="0"/>
          </a:p>
        </p:txBody>
      </p:sp>
      <p:sp>
        <p:nvSpPr>
          <p:cNvPr id="6" name="对角圆角矩形 5"/>
          <p:cNvSpPr/>
          <p:nvPr/>
        </p:nvSpPr>
        <p:spPr>
          <a:xfrm flipH="1">
            <a:off x="827584" y="1916832"/>
            <a:ext cx="7632848" cy="4248472"/>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2" name="组合 1"/>
          <p:cNvGrpSpPr/>
          <p:nvPr/>
        </p:nvGrpSpPr>
        <p:grpSpPr>
          <a:xfrm>
            <a:off x="971600" y="2103360"/>
            <a:ext cx="7272808" cy="3818156"/>
            <a:chOff x="971600" y="2103360"/>
            <a:chExt cx="7272808" cy="3818156"/>
          </a:xfrm>
        </p:grpSpPr>
        <p:sp>
          <p:nvSpPr>
            <p:cNvPr id="8" name="矩形 7">
              <a:hlinkClick r:id="rId3" action="ppaction://hlinksldjump"/>
            </p:cNvPr>
            <p:cNvSpPr/>
            <p:nvPr/>
          </p:nvSpPr>
          <p:spPr>
            <a:xfrm>
              <a:off x="971600" y="2103360"/>
              <a:ext cx="604867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4" action="ppaction://hlinksldjump"/>
            </p:cNvPr>
            <p:cNvSpPr/>
            <p:nvPr/>
          </p:nvSpPr>
          <p:spPr>
            <a:xfrm>
              <a:off x="971600" y="2870505"/>
              <a:ext cx="48245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5" action="ppaction://hlinksldjump"/>
            </p:cNvPr>
            <p:cNvSpPr/>
            <p:nvPr/>
          </p:nvSpPr>
          <p:spPr>
            <a:xfrm>
              <a:off x="971600" y="3637650"/>
              <a:ext cx="48245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6" action="ppaction://hlinksldjump"/>
            </p:cNvPr>
            <p:cNvSpPr/>
            <p:nvPr/>
          </p:nvSpPr>
          <p:spPr>
            <a:xfrm>
              <a:off x="971600" y="4404795"/>
              <a:ext cx="72728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7" action="ppaction://hlinksldjump"/>
            </p:cNvPr>
            <p:cNvSpPr/>
            <p:nvPr/>
          </p:nvSpPr>
          <p:spPr>
            <a:xfrm>
              <a:off x="971600" y="5345452"/>
              <a:ext cx="48245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47217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2" name="矩形 11"/>
          <p:cNvSpPr/>
          <p:nvPr/>
        </p:nvSpPr>
        <p:spPr>
          <a:xfrm>
            <a:off x="2550174" y="3376240"/>
            <a:ext cx="4614114" cy="646331"/>
          </a:xfrm>
          <a:prstGeom prst="rect">
            <a:avLst/>
          </a:prstGeom>
          <a:noFill/>
          <a:ln w="12700">
            <a:noFill/>
          </a:ln>
        </p:spPr>
        <p:txBody>
          <a:bodyPr wrap="square" rtlCol="0">
            <a:spAutoFit/>
          </a:bodyPr>
          <a:lstStyle/>
          <a:p>
            <a:pPr marL="360000">
              <a:lnSpc>
                <a:spcPct val="150000"/>
              </a:lnSpc>
            </a:pPr>
            <a:r>
              <a:rPr lang="zh-CN" altLang="zh-CN" sz="2400" dirty="0">
                <a:solidFill>
                  <a:srgbClr val="002060"/>
                </a:solidFill>
                <a:latin typeface="Times New Roman" pitchFamily="18" charset="0"/>
                <a:ea typeface="楷体_GB2312"/>
                <a:cs typeface="Times New Roman" pitchFamily="18" charset="0"/>
              </a:rPr>
              <a:t>所以1101011.001B</a:t>
            </a:r>
            <a:r>
              <a:rPr lang="en-US" altLang="zh-CN" sz="2400" dirty="0">
                <a:solidFill>
                  <a:srgbClr val="002060"/>
                </a:solidFill>
                <a:latin typeface="Times New Roman" pitchFamily="18" charset="0"/>
                <a:ea typeface="楷体_GB2312"/>
                <a:cs typeface="Times New Roman" pitchFamily="18" charset="0"/>
              </a:rPr>
              <a:t> = 6B.2H</a:t>
            </a:r>
            <a:endParaRPr lang="zh-CN" altLang="zh-CN" sz="2400" dirty="0">
              <a:solidFill>
                <a:srgbClr val="002060"/>
              </a:solidFill>
              <a:latin typeface="Times New Roman" pitchFamily="18" charset="0"/>
              <a:ea typeface="楷体_GB2312"/>
              <a:cs typeface="Times New Roman" pitchFamily="18" charset="0"/>
            </a:endParaRPr>
          </a:p>
        </p:txBody>
      </p:sp>
      <p:sp>
        <p:nvSpPr>
          <p:cNvPr id="15" name="TextBox 14"/>
          <p:cNvSpPr txBox="1"/>
          <p:nvPr/>
        </p:nvSpPr>
        <p:spPr>
          <a:xfrm>
            <a:off x="288000" y="1844824"/>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1.7</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en-US" sz="2400" dirty="0" smtClean="0">
                <a:solidFill>
                  <a:srgbClr val="000066"/>
                </a:solidFill>
                <a:latin typeface="Times New Roman" pitchFamily="18" charset="0"/>
                <a:ea typeface="楷体_GB2312"/>
                <a:cs typeface="Times New Roman" pitchFamily="18" charset="0"/>
              </a:rPr>
              <a:t>二</a:t>
            </a:r>
            <a:r>
              <a:rPr lang="zh-CN" altLang="zh-CN" sz="2400" dirty="0" smtClean="0">
                <a:solidFill>
                  <a:srgbClr val="002060"/>
                </a:solidFill>
                <a:latin typeface="Times New Roman" pitchFamily="18" charset="0"/>
                <a:ea typeface="楷体_GB2312"/>
                <a:cs typeface="Times New Roman" pitchFamily="18" charset="0"/>
              </a:rPr>
              <a:t>进制数</a:t>
            </a:r>
            <a:r>
              <a:rPr lang="en-US" altLang="zh-CN" sz="2400" dirty="0" smtClean="0">
                <a:solidFill>
                  <a:srgbClr val="002060"/>
                </a:solidFill>
                <a:latin typeface="Times New Roman" pitchFamily="18" charset="0"/>
                <a:ea typeface="楷体_GB2312"/>
                <a:cs typeface="Times New Roman" pitchFamily="18" charset="0"/>
              </a:rPr>
              <a:t>(1101011.001</a:t>
            </a:r>
            <a:r>
              <a:rPr lang="zh-CN" altLang="zh-CN" sz="2400" dirty="0" smtClean="0">
                <a:solidFill>
                  <a:srgbClr val="002060"/>
                </a:solidFill>
                <a:latin typeface="Times New Roman" pitchFamily="18" charset="0"/>
                <a:cs typeface="Times New Roman" pitchFamily="18" charset="0"/>
              </a:rPr>
              <a:t>)</a:t>
            </a:r>
            <a:r>
              <a:rPr lang="en-US" altLang="zh-CN" sz="2400" baseline="-25000" dirty="0" smtClean="0">
                <a:solidFill>
                  <a:srgbClr val="002060"/>
                </a:solidFill>
                <a:latin typeface="Times New Roman" pitchFamily="18" charset="0"/>
                <a:cs typeface="Times New Roman" pitchFamily="18" charset="0"/>
              </a:rPr>
              <a:t>2</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2060"/>
                </a:solidFill>
                <a:latin typeface="Times New Roman" pitchFamily="18" charset="0"/>
                <a:ea typeface="楷体_GB2312"/>
                <a:cs typeface="Times New Roman" pitchFamily="18" charset="0"/>
              </a:rPr>
              <a:t>十六</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16" name="TextBox 15"/>
          <p:cNvSpPr txBox="1"/>
          <p:nvPr/>
        </p:nvSpPr>
        <p:spPr>
          <a:xfrm>
            <a:off x="35496" y="2238137"/>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pic>
        <p:nvPicPr>
          <p:cNvPr id="6145" name="Picture 1" descr="C:\Users\Administrator\AppData\Roaming\Tencent\Users\44194298\QQ\WinTemp\RichOle\6U`@9GTRVWBPTM60$ZDTSEN.png"/>
          <p:cNvPicPr>
            <a:picLocks noChangeAspect="1" noChangeArrowheads="1"/>
          </p:cNvPicPr>
          <p:nvPr/>
        </p:nvPicPr>
        <p:blipFill>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427068" y="2742193"/>
            <a:ext cx="2344732" cy="1218731"/>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630294" y="5662989"/>
            <a:ext cx="4614114" cy="646331"/>
          </a:xfrm>
          <a:prstGeom prst="rect">
            <a:avLst/>
          </a:prstGeom>
          <a:noFill/>
          <a:ln w="12700">
            <a:noFill/>
          </a:ln>
        </p:spPr>
        <p:txBody>
          <a:bodyPr wrap="square" rtlCol="0">
            <a:spAutoFit/>
          </a:bodyPr>
          <a:lstStyle/>
          <a:p>
            <a:pPr marL="360000">
              <a:lnSpc>
                <a:spcPct val="150000"/>
              </a:lnSpc>
            </a:pPr>
            <a:r>
              <a:rPr lang="zh-CN" altLang="zh-CN" sz="2400" dirty="0">
                <a:solidFill>
                  <a:srgbClr val="002060"/>
                </a:solidFill>
                <a:latin typeface="Times New Roman" pitchFamily="18" charset="0"/>
                <a:ea typeface="楷体_GB2312"/>
                <a:cs typeface="Times New Roman" pitchFamily="18" charset="0"/>
              </a:rPr>
              <a:t>所以1101011.001B</a:t>
            </a:r>
            <a:r>
              <a:rPr lang="en-US" altLang="zh-CN" sz="2400" dirty="0">
                <a:solidFill>
                  <a:srgbClr val="002060"/>
                </a:solidFill>
                <a:latin typeface="Times New Roman" pitchFamily="18" charset="0"/>
                <a:ea typeface="楷体_GB2312"/>
                <a:cs typeface="Times New Roman" pitchFamily="18" charset="0"/>
              </a:rPr>
              <a:t> = </a:t>
            </a:r>
            <a:r>
              <a:rPr lang="en-US" altLang="zh-CN" sz="2400" dirty="0" smtClean="0">
                <a:solidFill>
                  <a:srgbClr val="002060"/>
                </a:solidFill>
                <a:latin typeface="Times New Roman" pitchFamily="18" charset="0"/>
                <a:ea typeface="楷体_GB2312"/>
                <a:cs typeface="Times New Roman" pitchFamily="18" charset="0"/>
              </a:rPr>
              <a:t>153.1Q</a:t>
            </a:r>
            <a:endParaRPr lang="zh-CN" altLang="zh-CN" sz="2400" dirty="0">
              <a:solidFill>
                <a:srgbClr val="002060"/>
              </a:solidFill>
              <a:latin typeface="Times New Roman" pitchFamily="18" charset="0"/>
              <a:ea typeface="楷体_GB2312"/>
              <a:cs typeface="Times New Roman" pitchFamily="18" charset="0"/>
            </a:endParaRPr>
          </a:p>
        </p:txBody>
      </p:sp>
      <p:sp>
        <p:nvSpPr>
          <p:cNvPr id="19" name="TextBox 18"/>
          <p:cNvSpPr txBox="1"/>
          <p:nvPr/>
        </p:nvSpPr>
        <p:spPr>
          <a:xfrm>
            <a:off x="288000" y="4148896"/>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1.8</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en-US" sz="2400" dirty="0" smtClean="0">
                <a:solidFill>
                  <a:srgbClr val="000066"/>
                </a:solidFill>
                <a:latin typeface="Times New Roman" pitchFamily="18" charset="0"/>
                <a:ea typeface="楷体_GB2312"/>
                <a:cs typeface="Times New Roman" pitchFamily="18" charset="0"/>
              </a:rPr>
              <a:t>二</a:t>
            </a:r>
            <a:r>
              <a:rPr lang="zh-CN" altLang="zh-CN" sz="2400" dirty="0" smtClean="0">
                <a:solidFill>
                  <a:srgbClr val="002060"/>
                </a:solidFill>
                <a:latin typeface="Times New Roman" pitchFamily="18" charset="0"/>
                <a:ea typeface="楷体_GB2312"/>
                <a:cs typeface="Times New Roman" pitchFamily="18" charset="0"/>
              </a:rPr>
              <a:t>进制数</a:t>
            </a:r>
            <a:r>
              <a:rPr lang="en-US" altLang="zh-CN" sz="2400" dirty="0" smtClean="0">
                <a:solidFill>
                  <a:srgbClr val="002060"/>
                </a:solidFill>
                <a:latin typeface="Times New Roman" pitchFamily="18" charset="0"/>
                <a:ea typeface="楷体_GB2312"/>
                <a:cs typeface="Times New Roman" pitchFamily="18" charset="0"/>
              </a:rPr>
              <a:t>(1101011.001</a:t>
            </a:r>
            <a:r>
              <a:rPr lang="zh-CN" altLang="zh-CN" sz="2400" dirty="0" smtClean="0">
                <a:solidFill>
                  <a:srgbClr val="002060"/>
                </a:solidFill>
                <a:latin typeface="Times New Roman" pitchFamily="18" charset="0"/>
                <a:cs typeface="Times New Roman" pitchFamily="18" charset="0"/>
              </a:rPr>
              <a:t>)</a:t>
            </a:r>
            <a:r>
              <a:rPr lang="en-US" altLang="zh-CN" sz="2400" baseline="-25000" dirty="0" smtClean="0">
                <a:solidFill>
                  <a:srgbClr val="002060"/>
                </a:solidFill>
                <a:latin typeface="Times New Roman" pitchFamily="18" charset="0"/>
                <a:cs typeface="Times New Roman" pitchFamily="18" charset="0"/>
              </a:rPr>
              <a:t>2</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2060"/>
                </a:solidFill>
                <a:latin typeface="Times New Roman" pitchFamily="18" charset="0"/>
                <a:ea typeface="楷体_GB2312"/>
                <a:cs typeface="Times New Roman" pitchFamily="18" charset="0"/>
              </a:rPr>
              <a:t>八</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20" name="TextBox 19"/>
          <p:cNvSpPr txBox="1"/>
          <p:nvPr/>
        </p:nvSpPr>
        <p:spPr>
          <a:xfrm>
            <a:off x="35496" y="4542393"/>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pic>
        <p:nvPicPr>
          <p:cNvPr id="6146" name="Picture 2" descr="C:\Users\Administrator\AppData\Roaming\Tencent\Users\44194298\QQ\WinTemp\RichOle\ORV_(}WP{JKM]5EKZUAYMYP.png"/>
          <p:cNvPicPr>
            <a:picLocks noChangeAspect="1" noChangeArrowheads="1"/>
          </p:cNvPicPr>
          <p:nvPr/>
        </p:nvPicPr>
        <p:blipFill>
          <a:blip r:embed="rId4">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445917" y="5100948"/>
            <a:ext cx="3348000" cy="1129447"/>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364004" y="980728"/>
            <a:ext cx="7880404" cy="873040"/>
          </a:xfrm>
        </p:spPr>
        <p:txBody>
          <a:bodyPr/>
          <a:lstStyle/>
          <a:p>
            <a:pPr algn="l"/>
            <a:r>
              <a:rPr lang="en-US" altLang="zh-CN" sz="2800" b="1" kern="1200" spc="200" baseline="0" dirty="0" smtClean="0">
                <a:solidFill>
                  <a:srgbClr val="0070C0"/>
                </a:solidFill>
                <a:effectLst/>
                <a:latin typeface="Times New Roman"/>
                <a:ea typeface="楷体_GB2312"/>
                <a:cs typeface="Times New Roman"/>
              </a:rPr>
              <a:t>7</a:t>
            </a:r>
            <a:r>
              <a:rPr lang="zh-CN" altLang="zh-CN" sz="2800" b="1" kern="1200" spc="200" baseline="0" dirty="0" smtClean="0">
                <a:solidFill>
                  <a:srgbClr val="0070C0"/>
                </a:solidFill>
                <a:effectLst/>
                <a:latin typeface="Times New Roman"/>
                <a:ea typeface="楷体_GB2312"/>
                <a:cs typeface="Times New Roman"/>
              </a:rPr>
              <a:t>．二进制与十六进制、八进制的相互转换</a:t>
            </a:r>
            <a:endParaRPr lang="zh-CN" altLang="en-US" dirty="0"/>
          </a:p>
        </p:txBody>
      </p:sp>
    </p:spTree>
    <p:extLst>
      <p:ext uri="{BB962C8B-B14F-4D97-AF65-F5344CB8AC3E}">
        <p14:creationId xmlns:p14="http://schemas.microsoft.com/office/powerpoint/2010/main" val="4204382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6145"/>
                                        </p:tgtEl>
                                        <p:attrNameLst>
                                          <p:attrName>style.visibility</p:attrName>
                                        </p:attrNameLst>
                                      </p:cBhvr>
                                      <p:to>
                                        <p:strVal val="visible"/>
                                      </p:to>
                                    </p:set>
                                    <p:animEffect transition="in" filter="wipe(up)">
                                      <p:cBhvr>
                                        <p:cTn id="16" dur="500"/>
                                        <p:tgtEl>
                                          <p:spTgt spid="614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6146"/>
                                        </p:tgtEl>
                                        <p:attrNameLst>
                                          <p:attrName>style.visibility</p:attrName>
                                        </p:attrNameLst>
                                      </p:cBhvr>
                                      <p:to>
                                        <p:strVal val="visible"/>
                                      </p:to>
                                    </p:set>
                                    <p:animEffect transition="in" filter="wipe(up)">
                                      <p:cBhvr>
                                        <p:cTn id="35" dur="500"/>
                                        <p:tgtEl>
                                          <p:spTgt spid="614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1.3.2  </a:t>
            </a:r>
            <a:r>
              <a:rPr lang="zh-CN" altLang="zh-CN" smtClean="0"/>
              <a:t>不同数制之间的转换</a:t>
            </a:r>
            <a:endParaRPr lang="zh-CN" altLang="en-US" dirty="0"/>
          </a:p>
        </p:txBody>
      </p:sp>
      <p:sp>
        <p:nvSpPr>
          <p:cNvPr id="12" name="矩形 11"/>
          <p:cNvSpPr/>
          <p:nvPr/>
        </p:nvSpPr>
        <p:spPr>
          <a:xfrm>
            <a:off x="3198246" y="3376240"/>
            <a:ext cx="5262186" cy="646331"/>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所以</a:t>
            </a:r>
            <a:r>
              <a:rPr lang="en-US" altLang="zh-CN" sz="2400" dirty="0" smtClean="0">
                <a:solidFill>
                  <a:srgbClr val="002060"/>
                </a:solidFill>
                <a:latin typeface="Times New Roman" pitchFamily="18" charset="0"/>
                <a:ea typeface="楷体_GB2312"/>
                <a:cs typeface="Times New Roman" pitchFamily="18" charset="0"/>
              </a:rPr>
              <a:t>27D</a:t>
            </a:r>
            <a:r>
              <a:rPr lang="zh-CN" altLang="zh-CN" sz="2400" dirty="0" smtClean="0">
                <a:solidFill>
                  <a:srgbClr val="002060"/>
                </a:solidFill>
                <a:latin typeface="Times New Roman" pitchFamily="18" charset="0"/>
                <a:ea typeface="楷体_GB2312"/>
                <a:cs typeface="Times New Roman" pitchFamily="18" charset="0"/>
              </a:rPr>
              <a:t>.</a:t>
            </a:r>
            <a:r>
              <a:rPr lang="en-US" altLang="zh-CN" sz="2400" dirty="0" smtClean="0">
                <a:solidFill>
                  <a:srgbClr val="002060"/>
                </a:solidFill>
                <a:latin typeface="Times New Roman" pitchFamily="18" charset="0"/>
                <a:ea typeface="楷体_GB2312"/>
                <a:cs typeface="Times New Roman" pitchFamily="18" charset="0"/>
              </a:rPr>
              <a:t>6H=1001111101.011B</a:t>
            </a:r>
            <a:endParaRPr lang="zh-CN" altLang="zh-CN" sz="2400" dirty="0">
              <a:solidFill>
                <a:srgbClr val="002060"/>
              </a:solidFill>
              <a:latin typeface="Times New Roman" pitchFamily="18" charset="0"/>
              <a:ea typeface="楷体_GB2312"/>
              <a:cs typeface="Times New Roman" pitchFamily="18" charset="0"/>
            </a:endParaRPr>
          </a:p>
        </p:txBody>
      </p:sp>
      <p:sp>
        <p:nvSpPr>
          <p:cNvPr id="15" name="TextBox 14"/>
          <p:cNvSpPr txBox="1"/>
          <p:nvPr/>
        </p:nvSpPr>
        <p:spPr>
          <a:xfrm>
            <a:off x="288000" y="1844824"/>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1.9</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en-US" sz="2400" dirty="0" smtClean="0">
                <a:solidFill>
                  <a:srgbClr val="000066"/>
                </a:solidFill>
                <a:latin typeface="Times New Roman" pitchFamily="18" charset="0"/>
                <a:ea typeface="楷体_GB2312"/>
                <a:cs typeface="Times New Roman" pitchFamily="18" charset="0"/>
              </a:rPr>
              <a:t>十六</a:t>
            </a:r>
            <a:r>
              <a:rPr lang="zh-CN" altLang="zh-CN" sz="2400" dirty="0" smtClean="0">
                <a:solidFill>
                  <a:srgbClr val="002060"/>
                </a:solidFill>
                <a:latin typeface="Times New Roman" pitchFamily="18" charset="0"/>
                <a:ea typeface="楷体_GB2312"/>
                <a:cs typeface="Times New Roman" pitchFamily="18" charset="0"/>
              </a:rPr>
              <a:t>进制数</a:t>
            </a:r>
            <a:r>
              <a:rPr lang="en-US" altLang="zh-CN" sz="2400" dirty="0" smtClean="0">
                <a:solidFill>
                  <a:srgbClr val="002060"/>
                </a:solidFill>
                <a:latin typeface="Times New Roman" pitchFamily="18" charset="0"/>
                <a:ea typeface="楷体_GB2312"/>
                <a:cs typeface="Times New Roman" pitchFamily="18" charset="0"/>
              </a:rPr>
              <a:t>(27D.6</a:t>
            </a:r>
            <a:r>
              <a:rPr lang="zh-CN" altLang="zh-CN" sz="2400" dirty="0" smtClean="0">
                <a:solidFill>
                  <a:srgbClr val="002060"/>
                </a:solidFill>
                <a:latin typeface="Times New Roman" pitchFamily="18" charset="0"/>
                <a:cs typeface="Times New Roman" pitchFamily="18" charset="0"/>
              </a:rPr>
              <a:t>)</a:t>
            </a:r>
            <a:r>
              <a:rPr lang="en-US" altLang="zh-CN" sz="2400" baseline="-25000" dirty="0" smtClean="0">
                <a:solidFill>
                  <a:srgbClr val="002060"/>
                </a:solidFill>
                <a:latin typeface="Times New Roman" pitchFamily="18" charset="0"/>
                <a:cs typeface="Times New Roman" pitchFamily="18" charset="0"/>
              </a:rPr>
              <a:t>16</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2060"/>
                </a:solidFill>
                <a:latin typeface="Times New Roman" pitchFamily="18" charset="0"/>
                <a:ea typeface="楷体_GB2312"/>
                <a:cs typeface="Times New Roman" pitchFamily="18" charset="0"/>
              </a:rPr>
              <a:t>二</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16" name="TextBox 15"/>
          <p:cNvSpPr txBox="1"/>
          <p:nvPr/>
        </p:nvSpPr>
        <p:spPr>
          <a:xfrm>
            <a:off x="35496" y="2238137"/>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sp>
        <p:nvSpPr>
          <p:cNvPr id="18" name="矩形 17"/>
          <p:cNvSpPr/>
          <p:nvPr/>
        </p:nvSpPr>
        <p:spPr>
          <a:xfrm>
            <a:off x="3131840" y="5662989"/>
            <a:ext cx="5406202" cy="646331"/>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所以11</a:t>
            </a:r>
            <a:r>
              <a:rPr lang="en-US" altLang="zh-CN" sz="2400" dirty="0" smtClean="0">
                <a:solidFill>
                  <a:srgbClr val="002060"/>
                </a:solidFill>
                <a:latin typeface="Times New Roman" pitchFamily="18" charset="0"/>
                <a:ea typeface="楷体_GB2312"/>
                <a:cs typeface="Times New Roman" pitchFamily="18" charset="0"/>
              </a:rPr>
              <a:t>75</a:t>
            </a:r>
            <a:r>
              <a:rPr lang="zh-CN" altLang="zh-CN" sz="2400" dirty="0" smtClean="0">
                <a:solidFill>
                  <a:srgbClr val="002060"/>
                </a:solidFill>
                <a:latin typeface="Times New Roman" pitchFamily="18" charset="0"/>
                <a:ea typeface="楷体_GB2312"/>
                <a:cs typeface="Times New Roman" pitchFamily="18" charset="0"/>
              </a:rPr>
              <a:t>.</a:t>
            </a:r>
            <a:r>
              <a:rPr lang="en-US" altLang="zh-CN" sz="2400" dirty="0" smtClean="0">
                <a:solidFill>
                  <a:srgbClr val="002060"/>
                </a:solidFill>
                <a:latin typeface="Times New Roman" pitchFamily="18" charset="0"/>
                <a:ea typeface="楷体_GB2312"/>
                <a:cs typeface="Times New Roman" pitchFamily="18" charset="0"/>
              </a:rPr>
              <a:t>3Q </a:t>
            </a:r>
            <a:r>
              <a:rPr lang="en-US" altLang="zh-CN" sz="2400" dirty="0">
                <a:solidFill>
                  <a:srgbClr val="002060"/>
                </a:solidFill>
                <a:latin typeface="Times New Roman" pitchFamily="18" charset="0"/>
                <a:ea typeface="楷体_GB2312"/>
                <a:cs typeface="Times New Roman" pitchFamily="18" charset="0"/>
              </a:rPr>
              <a:t>= </a:t>
            </a:r>
            <a:r>
              <a:rPr lang="en-US" altLang="zh-CN" sz="2400" dirty="0" smtClean="0">
                <a:solidFill>
                  <a:srgbClr val="002060"/>
                </a:solidFill>
                <a:latin typeface="Times New Roman" pitchFamily="18" charset="0"/>
                <a:ea typeface="楷体_GB2312"/>
                <a:cs typeface="Times New Roman" pitchFamily="18" charset="0"/>
              </a:rPr>
              <a:t>1001111101.011B</a:t>
            </a:r>
            <a:endParaRPr lang="zh-CN" altLang="zh-CN" sz="2400" dirty="0">
              <a:solidFill>
                <a:srgbClr val="002060"/>
              </a:solidFill>
              <a:latin typeface="Times New Roman" pitchFamily="18" charset="0"/>
              <a:ea typeface="楷体_GB2312"/>
              <a:cs typeface="Times New Roman" pitchFamily="18" charset="0"/>
            </a:endParaRPr>
          </a:p>
        </p:txBody>
      </p:sp>
      <p:sp>
        <p:nvSpPr>
          <p:cNvPr id="19" name="TextBox 18"/>
          <p:cNvSpPr txBox="1"/>
          <p:nvPr/>
        </p:nvSpPr>
        <p:spPr>
          <a:xfrm>
            <a:off x="288000" y="4148896"/>
            <a:ext cx="8723221" cy="646331"/>
          </a:xfrm>
          <a:prstGeom prst="rect">
            <a:avLst/>
          </a:prstGeom>
          <a:noFill/>
          <a:ln w="12700">
            <a:noFill/>
          </a:ln>
        </p:spPr>
        <p:txBody>
          <a:bodyPr wrap="square" rtlCol="0">
            <a:spAutoFit/>
          </a:bodyPr>
          <a:lstStyle/>
          <a:p>
            <a:pPr>
              <a:lnSpc>
                <a:spcPct val="150000"/>
              </a:lnSpc>
            </a:pPr>
            <a:r>
              <a:rPr lang="zh-CN" altLang="zh-CN" sz="2400" dirty="0">
                <a:solidFill>
                  <a:srgbClr val="000066"/>
                </a:solidFill>
                <a:latin typeface="Times New Roman" pitchFamily="18" charset="0"/>
                <a:ea typeface="楷体_GB2312"/>
                <a:cs typeface="Times New Roman" pitchFamily="18" charset="0"/>
              </a:rPr>
              <a:t>【例</a:t>
            </a:r>
            <a:r>
              <a:rPr lang="en-US" altLang="zh-CN" sz="2400" dirty="0" smtClean="0">
                <a:solidFill>
                  <a:srgbClr val="000066"/>
                </a:solidFill>
                <a:latin typeface="Times New Roman" pitchFamily="18" charset="0"/>
                <a:ea typeface="楷体_GB2312"/>
                <a:cs typeface="Times New Roman" pitchFamily="18" charset="0"/>
              </a:rPr>
              <a:t>1.10</a:t>
            </a:r>
            <a:r>
              <a:rPr lang="zh-CN" altLang="zh-CN" sz="2400" dirty="0" smtClean="0">
                <a:solidFill>
                  <a:srgbClr val="000066"/>
                </a:solidFill>
                <a:latin typeface="Times New Roman" pitchFamily="18" charset="0"/>
                <a:ea typeface="楷体_GB2312"/>
                <a:cs typeface="Times New Roman" pitchFamily="18" charset="0"/>
              </a:rPr>
              <a:t>】</a:t>
            </a:r>
            <a:r>
              <a:rPr lang="en-US" altLang="zh-CN" sz="2400" dirty="0" smtClean="0">
                <a:solidFill>
                  <a:srgbClr val="000066"/>
                </a:solidFill>
                <a:latin typeface="Times New Roman" pitchFamily="18" charset="0"/>
                <a:ea typeface="楷体_GB2312"/>
                <a:cs typeface="Times New Roman" pitchFamily="18" charset="0"/>
              </a:rPr>
              <a:t> </a:t>
            </a:r>
            <a:r>
              <a:rPr lang="zh-CN" altLang="zh-CN" sz="2400" dirty="0" smtClean="0">
                <a:solidFill>
                  <a:srgbClr val="000066"/>
                </a:solidFill>
                <a:latin typeface="Times New Roman" pitchFamily="18" charset="0"/>
                <a:ea typeface="楷体_GB2312"/>
                <a:cs typeface="Times New Roman" pitchFamily="18" charset="0"/>
              </a:rPr>
              <a:t>将</a:t>
            </a:r>
            <a:r>
              <a:rPr lang="zh-CN" altLang="en-US" sz="2400" dirty="0">
                <a:solidFill>
                  <a:srgbClr val="000066"/>
                </a:solidFill>
                <a:latin typeface="Times New Roman" pitchFamily="18" charset="0"/>
                <a:ea typeface="楷体_GB2312"/>
                <a:cs typeface="Times New Roman" pitchFamily="18" charset="0"/>
              </a:rPr>
              <a:t>八</a:t>
            </a:r>
            <a:r>
              <a:rPr lang="zh-CN" altLang="zh-CN" sz="2400" dirty="0" smtClean="0">
                <a:solidFill>
                  <a:srgbClr val="002060"/>
                </a:solidFill>
                <a:latin typeface="Times New Roman" pitchFamily="18" charset="0"/>
                <a:ea typeface="楷体_GB2312"/>
                <a:cs typeface="Times New Roman" pitchFamily="18" charset="0"/>
              </a:rPr>
              <a:t>进制数</a:t>
            </a:r>
            <a:r>
              <a:rPr lang="en-US" altLang="zh-CN" sz="2400" dirty="0" smtClean="0">
                <a:solidFill>
                  <a:srgbClr val="002060"/>
                </a:solidFill>
                <a:latin typeface="Times New Roman" pitchFamily="18" charset="0"/>
                <a:ea typeface="楷体_GB2312"/>
                <a:cs typeface="Times New Roman" pitchFamily="18" charset="0"/>
              </a:rPr>
              <a:t>(1175.3</a:t>
            </a:r>
            <a:r>
              <a:rPr lang="zh-CN" altLang="zh-CN" sz="2400" dirty="0" smtClean="0">
                <a:solidFill>
                  <a:srgbClr val="002060"/>
                </a:solidFill>
                <a:latin typeface="Times New Roman" pitchFamily="18" charset="0"/>
                <a:cs typeface="Times New Roman" pitchFamily="18" charset="0"/>
              </a:rPr>
              <a:t>)</a:t>
            </a:r>
            <a:r>
              <a:rPr lang="en-US" altLang="zh-CN" sz="2400" baseline="-25000" dirty="0" smtClean="0">
                <a:solidFill>
                  <a:srgbClr val="002060"/>
                </a:solidFill>
                <a:latin typeface="Times New Roman" pitchFamily="18" charset="0"/>
                <a:cs typeface="Times New Roman" pitchFamily="18" charset="0"/>
              </a:rPr>
              <a:t>8</a:t>
            </a:r>
            <a:r>
              <a:rPr lang="zh-CN" altLang="zh-CN" sz="2400" dirty="0" smtClean="0">
                <a:solidFill>
                  <a:srgbClr val="002060"/>
                </a:solidFill>
                <a:latin typeface="Times New Roman" pitchFamily="18" charset="0"/>
                <a:ea typeface="楷体_GB2312"/>
                <a:cs typeface="Times New Roman" pitchFamily="18" charset="0"/>
              </a:rPr>
              <a:t>转换为</a:t>
            </a:r>
            <a:r>
              <a:rPr lang="zh-CN" altLang="en-US" sz="2400" dirty="0" smtClean="0">
                <a:solidFill>
                  <a:srgbClr val="002060"/>
                </a:solidFill>
                <a:latin typeface="Times New Roman" pitchFamily="18" charset="0"/>
                <a:ea typeface="楷体_GB2312"/>
                <a:cs typeface="Times New Roman" pitchFamily="18" charset="0"/>
              </a:rPr>
              <a:t>二</a:t>
            </a:r>
            <a:r>
              <a:rPr lang="zh-CN" altLang="zh-CN" sz="2400" dirty="0" smtClean="0">
                <a:solidFill>
                  <a:srgbClr val="000066"/>
                </a:solidFill>
                <a:latin typeface="Times New Roman" pitchFamily="18" charset="0"/>
                <a:ea typeface="楷体_GB2312"/>
                <a:cs typeface="Times New Roman" pitchFamily="18" charset="0"/>
              </a:rPr>
              <a:t>进制数</a:t>
            </a:r>
            <a:endParaRPr lang="zh-CN" altLang="zh-CN" sz="2400" dirty="0">
              <a:solidFill>
                <a:srgbClr val="000066"/>
              </a:solidFill>
              <a:latin typeface="Times New Roman" pitchFamily="18" charset="0"/>
              <a:ea typeface="楷体_GB2312"/>
              <a:cs typeface="Times New Roman" pitchFamily="18" charset="0"/>
            </a:endParaRPr>
          </a:p>
        </p:txBody>
      </p:sp>
      <p:sp>
        <p:nvSpPr>
          <p:cNvPr id="20" name="TextBox 19"/>
          <p:cNvSpPr txBox="1"/>
          <p:nvPr/>
        </p:nvSpPr>
        <p:spPr>
          <a:xfrm>
            <a:off x="35496" y="4542393"/>
            <a:ext cx="8856984" cy="576248"/>
          </a:xfrm>
          <a:prstGeom prst="rect">
            <a:avLst/>
          </a:prstGeom>
          <a:noFill/>
          <a:ln w="12700">
            <a:noFill/>
          </a:ln>
        </p:spPr>
        <p:txBody>
          <a:bodyPr wrap="square" rtlCol="0">
            <a:spAutoFit/>
          </a:bodyPr>
          <a:lstStyle/>
          <a:p>
            <a:pPr marL="360000">
              <a:lnSpc>
                <a:spcPct val="150000"/>
              </a:lnSpc>
            </a:pPr>
            <a:r>
              <a:rPr lang="zh-CN" altLang="zh-CN" sz="2400" dirty="0" smtClean="0">
                <a:solidFill>
                  <a:srgbClr val="002060"/>
                </a:solidFill>
                <a:latin typeface="Times New Roman" pitchFamily="18" charset="0"/>
                <a:ea typeface="楷体_GB2312"/>
                <a:cs typeface="Times New Roman" pitchFamily="18" charset="0"/>
              </a:rPr>
              <a:t>转换</a:t>
            </a:r>
            <a:r>
              <a:rPr lang="zh-CN" altLang="zh-CN" sz="2400" dirty="0">
                <a:solidFill>
                  <a:srgbClr val="002060"/>
                </a:solidFill>
                <a:latin typeface="Times New Roman" pitchFamily="18" charset="0"/>
                <a:ea typeface="楷体_GB2312"/>
                <a:cs typeface="Times New Roman" pitchFamily="18" charset="0"/>
              </a:rPr>
              <a:t>过程</a:t>
            </a:r>
            <a:r>
              <a:rPr lang="zh-CN" altLang="zh-CN" sz="2400" dirty="0" smtClean="0">
                <a:solidFill>
                  <a:srgbClr val="002060"/>
                </a:solidFill>
                <a:latin typeface="Times New Roman" pitchFamily="18" charset="0"/>
                <a:ea typeface="楷体_GB2312"/>
                <a:cs typeface="Times New Roman" pitchFamily="18" charset="0"/>
              </a:rPr>
              <a:t>：</a:t>
            </a:r>
            <a:endParaRPr lang="en-US" altLang="zh-CN" sz="2400" dirty="0">
              <a:solidFill>
                <a:srgbClr val="002060"/>
              </a:solidFill>
              <a:latin typeface="Times New Roman" pitchFamily="18" charset="0"/>
              <a:ea typeface="楷体_GB2312"/>
              <a:cs typeface="Times New Roman" pitchFamily="18" charset="0"/>
            </a:endParaRPr>
          </a:p>
        </p:txBody>
      </p:sp>
      <p:pic>
        <p:nvPicPr>
          <p:cNvPr id="8194" name="Picture 2" descr="C:\Users\Administrator\AppData\Roaming\Tencent\Users\44194298\QQ\WinTemp\RichOle\~}L$CIJ}))P6`40)1[IAX0Y.png"/>
          <p:cNvPicPr>
            <a:picLocks noChangeAspect="1" noChangeArrowheads="1"/>
          </p:cNvPicPr>
          <p:nvPr/>
        </p:nvPicPr>
        <p:blipFill>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436012" y="2780928"/>
            <a:ext cx="2880000" cy="1109726"/>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4">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420246" y="5053652"/>
            <a:ext cx="2772000" cy="110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a:xfrm>
            <a:off x="360040" y="1068502"/>
            <a:ext cx="8460432" cy="791960"/>
          </a:xfrm>
        </p:spPr>
        <p:txBody>
          <a:bodyPr/>
          <a:lstStyle/>
          <a:p>
            <a:pPr algn="l"/>
            <a:r>
              <a:rPr lang="en-US" altLang="zh-CN" sz="2800" b="1" kern="1200" spc="200" baseline="0" dirty="0" smtClean="0">
                <a:solidFill>
                  <a:srgbClr val="0070C0"/>
                </a:solidFill>
                <a:effectLst/>
                <a:latin typeface="Times New Roman"/>
                <a:ea typeface="楷体_GB2312"/>
                <a:cs typeface="Times New Roman"/>
              </a:rPr>
              <a:t>7</a:t>
            </a:r>
            <a:r>
              <a:rPr lang="zh-CN" altLang="zh-CN" sz="2800" b="1" kern="1200" spc="200" baseline="0" dirty="0" smtClean="0">
                <a:solidFill>
                  <a:srgbClr val="0070C0"/>
                </a:solidFill>
                <a:effectLst/>
                <a:latin typeface="Times New Roman"/>
                <a:ea typeface="楷体_GB2312"/>
                <a:cs typeface="Times New Roman"/>
              </a:rPr>
              <a:t>．二进制与十六进制、八进制的相互转换</a:t>
            </a:r>
            <a:endParaRPr lang="zh-CN" altLang="en-US" dirty="0"/>
          </a:p>
        </p:txBody>
      </p:sp>
    </p:spTree>
    <p:extLst>
      <p:ext uri="{BB962C8B-B14F-4D97-AF65-F5344CB8AC3E}">
        <p14:creationId xmlns:p14="http://schemas.microsoft.com/office/powerpoint/2010/main" val="1145436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8194"/>
                                        </p:tgtEl>
                                        <p:attrNameLst>
                                          <p:attrName>style.visibility</p:attrName>
                                        </p:attrNameLst>
                                      </p:cBhvr>
                                      <p:to>
                                        <p:strVal val="visible"/>
                                      </p:to>
                                    </p:set>
                                    <p:animEffect transition="in" filter="wipe(up)">
                                      <p:cBhvr>
                                        <p:cTn id="16" dur="500"/>
                                        <p:tgtEl>
                                          <p:spTgt spid="819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8195"/>
                                        </p:tgtEl>
                                        <p:attrNameLst>
                                          <p:attrName>style.visibility</p:attrName>
                                        </p:attrNameLst>
                                      </p:cBhvr>
                                      <p:to>
                                        <p:strVal val="visible"/>
                                      </p:to>
                                    </p:set>
                                    <p:animEffect transition="in" filter="wipe(up)">
                                      <p:cBhvr>
                                        <p:cTn id="35" dur="500"/>
                                        <p:tgtEl>
                                          <p:spTgt spid="819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1.3.3  </a:t>
            </a:r>
            <a:r>
              <a:rPr lang="zh-CN" altLang="zh-CN" dirty="0"/>
              <a:t>计算机中数值信息的表示</a:t>
            </a:r>
            <a:endParaRPr lang="zh-CN" altLang="en-US" dirty="0"/>
          </a:p>
        </p:txBody>
      </p:sp>
      <p:sp>
        <p:nvSpPr>
          <p:cNvPr id="3" name="TextBox 2"/>
          <p:cNvSpPr txBox="1"/>
          <p:nvPr/>
        </p:nvSpPr>
        <p:spPr>
          <a:xfrm>
            <a:off x="540000" y="1268760"/>
            <a:ext cx="3695242"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a:t>1</a:t>
            </a:r>
            <a:r>
              <a:rPr lang="zh-CN" altLang="zh-CN" dirty="0"/>
              <a:t>．无符号二进制数</a:t>
            </a:r>
            <a:endParaRPr lang="zh-CN" altLang="en-US" dirty="0"/>
          </a:p>
        </p:txBody>
      </p:sp>
      <p:sp>
        <p:nvSpPr>
          <p:cNvPr id="7" name="TextBox 6"/>
          <p:cNvSpPr txBox="1"/>
          <p:nvPr/>
        </p:nvSpPr>
        <p:spPr>
          <a:xfrm>
            <a:off x="540000" y="4149080"/>
            <a:ext cx="3672800" cy="584775"/>
          </a:xfrm>
          <a:prstGeom prst="rect">
            <a:avLst/>
          </a:prstGeom>
          <a:noFill/>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smtClean="0"/>
              <a:t>2</a:t>
            </a:r>
            <a:r>
              <a:rPr lang="zh-CN" altLang="zh-CN" dirty="0" smtClean="0"/>
              <a:t>．</a:t>
            </a:r>
            <a:r>
              <a:rPr lang="zh-CN" altLang="en-US" dirty="0" smtClean="0"/>
              <a:t>带</a:t>
            </a:r>
            <a:r>
              <a:rPr lang="zh-CN" altLang="zh-CN" dirty="0" smtClean="0"/>
              <a:t>符号</a:t>
            </a:r>
            <a:r>
              <a:rPr lang="zh-CN" altLang="zh-CN" dirty="0"/>
              <a:t>二进制数</a:t>
            </a:r>
            <a:endParaRPr lang="zh-CN" altLang="en-US" dirty="0"/>
          </a:p>
        </p:txBody>
      </p:sp>
      <p:sp>
        <p:nvSpPr>
          <p:cNvPr id="8" name="TextBox 7"/>
          <p:cNvSpPr txBox="1"/>
          <p:nvPr/>
        </p:nvSpPr>
        <p:spPr>
          <a:xfrm>
            <a:off x="1147640" y="1897668"/>
            <a:ext cx="6952752" cy="461665"/>
          </a:xfrm>
          <a:prstGeom prst="rect">
            <a:avLst/>
          </a:prstGeom>
          <a:noFill/>
          <a:ln>
            <a:noFill/>
          </a:ln>
        </p:spPr>
        <p:txBody>
          <a:bodyPr wrap="square" rtlCol="0">
            <a:spAutoFit/>
          </a:bodyPr>
          <a:lstStyle>
            <a:defPPr>
              <a:defRPr lang="zh-CN"/>
            </a:defPPr>
            <a:lvl1pPr>
              <a:defRPr sz="2800"/>
            </a:lvl1pPr>
          </a:lstStyle>
          <a:p>
            <a:pPr>
              <a:spcAft>
                <a:spcPts val="600"/>
              </a:spcAft>
            </a:pPr>
            <a:r>
              <a:rPr lang="zh-CN" altLang="zh-CN" sz="2400" dirty="0" smtClean="0">
                <a:latin typeface="幼圆" pitchFamily="49" charset="-122"/>
                <a:ea typeface="幼圆" pitchFamily="49" charset="-122"/>
              </a:rPr>
              <a:t>没有</a:t>
            </a:r>
            <a:r>
              <a:rPr lang="zh-CN" altLang="zh-CN" sz="2400" dirty="0">
                <a:latin typeface="幼圆" pitchFamily="49" charset="-122"/>
                <a:ea typeface="幼圆" pitchFamily="49" charset="-122"/>
              </a:rPr>
              <a:t>符号位的</a:t>
            </a:r>
            <a:r>
              <a:rPr lang="zh-CN" altLang="zh-CN" sz="2400" dirty="0" smtClean="0">
                <a:latin typeface="幼圆" pitchFamily="49" charset="-122"/>
                <a:ea typeface="幼圆" pitchFamily="49" charset="-122"/>
              </a:rPr>
              <a:t>二进制编码</a:t>
            </a:r>
            <a:endParaRPr lang="zh-CN" altLang="zh-CN" sz="2400" dirty="0">
              <a:latin typeface="幼圆" pitchFamily="49" charset="-122"/>
              <a:ea typeface="幼圆" pitchFamily="49" charset="-122"/>
            </a:endParaRPr>
          </a:p>
        </p:txBody>
      </p:sp>
      <p:sp>
        <p:nvSpPr>
          <p:cNvPr id="9" name="TextBox 8"/>
          <p:cNvSpPr txBox="1"/>
          <p:nvPr/>
        </p:nvSpPr>
        <p:spPr>
          <a:xfrm>
            <a:off x="555318" y="4811087"/>
            <a:ext cx="8121138" cy="1354217"/>
          </a:xfrm>
          <a:prstGeom prst="rect">
            <a:avLst/>
          </a:prstGeom>
          <a:solidFill>
            <a:srgbClr val="EAEAEA"/>
          </a:solidFill>
          <a:ln>
            <a:solidFill>
              <a:srgbClr val="FF0000"/>
            </a:solidFill>
          </a:ln>
        </p:spPr>
        <p:txBody>
          <a:bodyPr wrap="square" rtlCol="0">
            <a:spAutoFit/>
          </a:bodyPr>
          <a:lstStyle>
            <a:defPPr>
              <a:defRPr lang="zh-CN"/>
            </a:defPPr>
            <a:lvl1pPr>
              <a:defRPr sz="2800"/>
            </a:lvl1pPr>
          </a:lstStyle>
          <a:p>
            <a:pPr indent="612000" algn="just">
              <a:spcBef>
                <a:spcPts val="600"/>
              </a:spcBef>
              <a:spcAft>
                <a:spcPts val="600"/>
              </a:spcAft>
            </a:pPr>
            <a:r>
              <a:rPr lang="zh-CN" altLang="zh-CN" sz="2400" dirty="0" smtClean="0">
                <a:latin typeface="Times New Roman" pitchFamily="18" charset="0"/>
                <a:ea typeface="宋体" pitchFamily="2" charset="-122"/>
                <a:cs typeface="Times New Roman" pitchFamily="18" charset="0"/>
              </a:rPr>
              <a:t>把二进制编码</a:t>
            </a:r>
            <a:r>
              <a:rPr lang="zh-CN" altLang="zh-CN" sz="2400" dirty="0">
                <a:latin typeface="Times New Roman" pitchFamily="18" charset="0"/>
                <a:ea typeface="宋体" pitchFamily="2" charset="-122"/>
                <a:cs typeface="Times New Roman" pitchFamily="18" charset="0"/>
              </a:rPr>
              <a:t>的最高位作为符号位</a:t>
            </a:r>
            <a:r>
              <a:rPr lang="zh-CN" altLang="zh-CN" sz="2400" dirty="0" smtClean="0">
                <a:latin typeface="Times New Roman" pitchFamily="18" charset="0"/>
                <a:ea typeface="宋体" pitchFamily="2" charset="-122"/>
                <a:cs typeface="Times New Roman" pitchFamily="18" charset="0"/>
              </a:rPr>
              <a:t>，0</a:t>
            </a:r>
            <a:r>
              <a:rPr lang="zh-CN" altLang="zh-CN" sz="2400" dirty="0">
                <a:latin typeface="Times New Roman" pitchFamily="18" charset="0"/>
                <a:ea typeface="宋体" pitchFamily="2" charset="-122"/>
                <a:cs typeface="Times New Roman" pitchFamily="18" charset="0"/>
              </a:rPr>
              <a:t>表示</a:t>
            </a:r>
            <a:r>
              <a:rPr lang="zh-CN" altLang="zh-CN" sz="2400" dirty="0" smtClean="0">
                <a:latin typeface="Times New Roman" pitchFamily="18" charset="0"/>
                <a:ea typeface="宋体" pitchFamily="2" charset="-122"/>
                <a:cs typeface="Times New Roman" pitchFamily="18" charset="0"/>
              </a:rPr>
              <a:t>“正</a:t>
            </a:r>
            <a:r>
              <a:rPr lang="zh-CN" altLang="en-US" sz="2400" dirty="0" smtClean="0">
                <a:latin typeface="Times New Roman" pitchFamily="18" charset="0"/>
                <a:ea typeface="宋体" pitchFamily="2" charset="-122"/>
                <a:cs typeface="Times New Roman" pitchFamily="18" charset="0"/>
              </a:rPr>
              <a:t>数</a:t>
            </a:r>
            <a:r>
              <a:rPr lang="zh-CN" altLang="zh-CN" sz="2400" dirty="0" smtClean="0">
                <a:latin typeface="Times New Roman" pitchFamily="18" charset="0"/>
                <a:ea typeface="宋体" pitchFamily="2" charset="-122"/>
                <a:cs typeface="Times New Roman" pitchFamily="18" charset="0"/>
              </a:rPr>
              <a:t>”</a:t>
            </a:r>
            <a:r>
              <a:rPr lang="zh-CN" altLang="en-US" sz="2400" dirty="0" smtClean="0">
                <a:latin typeface="Times New Roman" pitchFamily="18" charset="0"/>
                <a:ea typeface="宋体" pitchFamily="2" charset="-122"/>
                <a:cs typeface="Times New Roman" pitchFamily="18" charset="0"/>
              </a:rPr>
              <a:t>，</a:t>
            </a:r>
            <a:r>
              <a:rPr lang="zh-CN" altLang="zh-CN" sz="2400" dirty="0" smtClean="0">
                <a:latin typeface="Times New Roman" pitchFamily="18" charset="0"/>
                <a:ea typeface="宋体" pitchFamily="2" charset="-122"/>
                <a:cs typeface="Times New Roman" pitchFamily="18" charset="0"/>
              </a:rPr>
              <a:t>1</a:t>
            </a:r>
            <a:r>
              <a:rPr lang="zh-CN" altLang="zh-CN" sz="2400" dirty="0">
                <a:latin typeface="Times New Roman" pitchFamily="18" charset="0"/>
                <a:ea typeface="宋体" pitchFamily="2" charset="-122"/>
                <a:cs typeface="Times New Roman" pitchFamily="18" charset="0"/>
              </a:rPr>
              <a:t>表示</a:t>
            </a:r>
            <a:r>
              <a:rPr lang="zh-CN" altLang="zh-CN" sz="2400" dirty="0" smtClean="0">
                <a:latin typeface="Times New Roman" pitchFamily="18" charset="0"/>
                <a:ea typeface="宋体" pitchFamily="2" charset="-122"/>
                <a:cs typeface="Times New Roman" pitchFamily="18" charset="0"/>
              </a:rPr>
              <a:t>“负</a:t>
            </a:r>
            <a:r>
              <a:rPr lang="zh-CN" altLang="en-US" sz="2400" dirty="0" smtClean="0">
                <a:latin typeface="Times New Roman" pitchFamily="18" charset="0"/>
                <a:ea typeface="宋体" pitchFamily="2" charset="-122"/>
                <a:cs typeface="Times New Roman" pitchFamily="18" charset="0"/>
              </a:rPr>
              <a:t>数</a:t>
            </a:r>
            <a:r>
              <a:rPr lang="zh-CN" altLang="zh-CN" sz="2400" dirty="0" smtClean="0">
                <a:latin typeface="Times New Roman" pitchFamily="18" charset="0"/>
                <a:ea typeface="宋体" pitchFamily="2" charset="-122"/>
                <a:cs typeface="Times New Roman" pitchFamily="18" charset="0"/>
              </a:rPr>
              <a:t>”</a:t>
            </a:r>
            <a:r>
              <a:rPr lang="zh-CN" altLang="en-US" sz="2400" dirty="0" smtClean="0">
                <a:latin typeface="Times New Roman" pitchFamily="18" charset="0"/>
                <a:ea typeface="宋体" pitchFamily="2" charset="-122"/>
                <a:cs typeface="Times New Roman" pitchFamily="18" charset="0"/>
              </a:rPr>
              <a:t>，</a:t>
            </a:r>
            <a:r>
              <a:rPr lang="zh-CN" altLang="zh-CN" sz="2400" dirty="0">
                <a:latin typeface="Times New Roman" pitchFamily="18" charset="0"/>
                <a:ea typeface="宋体" pitchFamily="2" charset="-122"/>
                <a:cs typeface="Times New Roman" pitchFamily="18" charset="0"/>
              </a:rPr>
              <a:t>其余各位为数值位，表示数</a:t>
            </a:r>
            <a:r>
              <a:rPr lang="zh-CN" altLang="zh-CN" sz="2400" dirty="0" smtClean="0">
                <a:latin typeface="Times New Roman" pitchFamily="18" charset="0"/>
                <a:ea typeface="宋体" pitchFamily="2" charset="-122"/>
                <a:cs typeface="Times New Roman" pitchFamily="18" charset="0"/>
              </a:rPr>
              <a:t>的大小</a:t>
            </a:r>
            <a:r>
              <a:rPr lang="zh-CN" altLang="en-US" sz="2400" dirty="0" smtClean="0">
                <a:latin typeface="Times New Roman" pitchFamily="18" charset="0"/>
                <a:ea typeface="宋体" pitchFamily="2" charset="-122"/>
                <a:cs typeface="Times New Roman" pitchFamily="18" charset="0"/>
              </a:rPr>
              <a:t>。</a:t>
            </a:r>
            <a:endParaRPr lang="en-US" altLang="zh-CN" sz="2400" dirty="0" smtClean="0">
              <a:latin typeface="Times New Roman" pitchFamily="18" charset="0"/>
              <a:ea typeface="宋体" pitchFamily="2" charset="-122"/>
              <a:cs typeface="Times New Roman" pitchFamily="18" charset="0"/>
            </a:endParaRPr>
          </a:p>
          <a:p>
            <a:pPr indent="612000" algn="just">
              <a:spcBef>
                <a:spcPts val="600"/>
              </a:spcBef>
              <a:spcAft>
                <a:spcPts val="600"/>
              </a:spcAft>
            </a:pPr>
            <a:r>
              <a:rPr lang="zh-CN" altLang="en-US" sz="2400" dirty="0" smtClean="0">
                <a:latin typeface="Times New Roman" pitchFamily="18" charset="0"/>
                <a:ea typeface="宋体" pitchFamily="2" charset="-122"/>
                <a:cs typeface="Times New Roman" pitchFamily="18" charset="0"/>
              </a:rPr>
              <a:t>常用编码：原码、反码、补码、过余码</a:t>
            </a:r>
            <a:endParaRPr lang="zh-CN" altLang="zh-CN" sz="2400" dirty="0">
              <a:latin typeface="Times New Roman" pitchFamily="18" charset="0"/>
              <a:ea typeface="宋体" pitchFamily="2" charset="-122"/>
              <a:cs typeface="Times New Roman" pitchFamily="18"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3726178515"/>
              </p:ext>
            </p:extLst>
          </p:nvPr>
        </p:nvGraphicFramePr>
        <p:xfrm>
          <a:off x="1275398" y="2420888"/>
          <a:ext cx="5976664" cy="1584177"/>
        </p:xfrm>
        <a:graphic>
          <a:graphicData uri="http://schemas.openxmlformats.org/drawingml/2006/table">
            <a:tbl>
              <a:tblPr>
                <a:tableStyleId>{5C22544A-7EE6-4342-B048-85BDC9FD1C3A}</a:tableStyleId>
              </a:tblPr>
              <a:tblGrid>
                <a:gridCol w="1957509"/>
                <a:gridCol w="4019155"/>
              </a:tblGrid>
              <a:tr h="334173">
                <a:tc>
                  <a:txBody>
                    <a:bodyPr/>
                    <a:lstStyle/>
                    <a:p>
                      <a:pPr algn="ctr">
                        <a:lnSpc>
                          <a:spcPct val="100000"/>
                        </a:lnSpc>
                        <a:spcBef>
                          <a:spcPts val="250"/>
                        </a:spcBef>
                        <a:spcAft>
                          <a:spcPts val="250"/>
                        </a:spcAft>
                      </a:pPr>
                      <a:r>
                        <a:rPr lang="zh-CN" sz="2000" kern="1050" dirty="0">
                          <a:effectLst/>
                          <a:latin typeface="Times New Roman" pitchFamily="18" charset="0"/>
                          <a:cs typeface="Times New Roman" pitchFamily="18" charset="0"/>
                        </a:rPr>
                        <a:t>字长</a:t>
                      </a:r>
                      <a:endParaRPr lang="zh-CN" sz="2000" kern="1050" dirty="0">
                        <a:effectLst/>
                        <a:latin typeface="Times New Roman" pitchFamily="18" charset="0"/>
                        <a:ea typeface="黑体"/>
                        <a:cs typeface="Times New Roman" pitchFamily="18" charset="0"/>
                      </a:endParaRPr>
                    </a:p>
                  </a:txBody>
                  <a:tcPr marL="68580" marR="68580" marT="0" marB="0" anchor="ctr">
                    <a:solidFill>
                      <a:srgbClr val="B2B2B2"/>
                    </a:solidFill>
                  </a:tcPr>
                </a:tc>
                <a:tc>
                  <a:txBody>
                    <a:bodyPr/>
                    <a:lstStyle/>
                    <a:p>
                      <a:pPr algn="ctr">
                        <a:lnSpc>
                          <a:spcPct val="100000"/>
                        </a:lnSpc>
                        <a:spcBef>
                          <a:spcPts val="250"/>
                        </a:spcBef>
                        <a:spcAft>
                          <a:spcPts val="250"/>
                        </a:spcAft>
                      </a:pPr>
                      <a:r>
                        <a:rPr lang="zh-CN" sz="2000" kern="1050" dirty="0">
                          <a:effectLst/>
                          <a:latin typeface="Times New Roman" pitchFamily="18" charset="0"/>
                          <a:cs typeface="Times New Roman" pitchFamily="18" charset="0"/>
                        </a:rPr>
                        <a:t>表示范围</a:t>
                      </a:r>
                      <a:endParaRPr lang="zh-CN" sz="2000" kern="1050" dirty="0">
                        <a:effectLst/>
                        <a:latin typeface="Times New Roman" pitchFamily="18" charset="0"/>
                        <a:ea typeface="黑体"/>
                        <a:cs typeface="Times New Roman" pitchFamily="18" charset="0"/>
                      </a:endParaRPr>
                    </a:p>
                  </a:txBody>
                  <a:tcPr marL="68580" marR="68580" marT="0" marB="0" anchor="ctr">
                    <a:solidFill>
                      <a:srgbClr val="B2B2B2"/>
                    </a:solidFill>
                  </a:tcPr>
                </a:tc>
              </a:tr>
              <a:tr h="416668">
                <a:tc>
                  <a:txBody>
                    <a:bodyPr/>
                    <a:lstStyle/>
                    <a:p>
                      <a:pPr algn="ctr">
                        <a:lnSpc>
                          <a:spcPct val="100000"/>
                        </a:lnSpc>
                        <a:spcBef>
                          <a:spcPts val="200"/>
                        </a:spcBef>
                        <a:spcAft>
                          <a:spcPts val="200"/>
                        </a:spcAft>
                      </a:pPr>
                      <a:r>
                        <a:rPr lang="en-US" sz="2000" kern="100">
                          <a:effectLst/>
                          <a:latin typeface="Times New Roman" pitchFamily="18" charset="0"/>
                          <a:cs typeface="Times New Roman" pitchFamily="18" charset="0"/>
                        </a:rPr>
                        <a:t>8</a:t>
                      </a:r>
                      <a:endParaRPr lang="zh-CN" sz="2000" kern="90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c>
                  <a:txBody>
                    <a:bodyPr/>
                    <a:lstStyle/>
                    <a:p>
                      <a:pPr algn="l">
                        <a:lnSpc>
                          <a:spcPct val="100000"/>
                        </a:lnSpc>
                        <a:spcBef>
                          <a:spcPts val="200"/>
                        </a:spcBef>
                        <a:spcAft>
                          <a:spcPts val="200"/>
                        </a:spcAft>
                      </a:pPr>
                      <a:r>
                        <a:rPr lang="zh-CN" altLang="en-US" sz="2000" kern="900" dirty="0" smtClean="0">
                          <a:effectLst/>
                          <a:latin typeface="Times New Roman" pitchFamily="18" charset="0"/>
                          <a:cs typeface="Times New Roman" pitchFamily="18" charset="0"/>
                        </a:rPr>
                        <a:t>　　</a:t>
                      </a:r>
                      <a:r>
                        <a:rPr lang="zh-CN" sz="2000" kern="900" dirty="0" smtClean="0">
                          <a:effectLst/>
                          <a:latin typeface="Times New Roman" pitchFamily="18" charset="0"/>
                          <a:cs typeface="Times New Roman" pitchFamily="18" charset="0"/>
                        </a:rPr>
                        <a:t>0</a:t>
                      </a:r>
                      <a:r>
                        <a:rPr lang="en-US" altLang="zh-CN" sz="2000" kern="900" dirty="0" smtClean="0">
                          <a:effectLst/>
                          <a:latin typeface="Times New Roman" pitchFamily="18" charset="0"/>
                          <a:cs typeface="Times New Roman" pitchFamily="18" charset="0"/>
                        </a:rPr>
                        <a:t>~</a:t>
                      </a:r>
                      <a:r>
                        <a:rPr lang="zh-CN" sz="2000" kern="900" dirty="0" smtClean="0">
                          <a:effectLst/>
                          <a:latin typeface="Times New Roman" pitchFamily="18" charset="0"/>
                          <a:cs typeface="Times New Roman" pitchFamily="18" charset="0"/>
                        </a:rPr>
                        <a:t>2</a:t>
                      </a:r>
                      <a:r>
                        <a:rPr lang="zh-CN" sz="2000" kern="900" baseline="30000" dirty="0" smtClean="0">
                          <a:effectLst/>
                          <a:latin typeface="Times New Roman" pitchFamily="18" charset="0"/>
                          <a:cs typeface="Times New Roman" pitchFamily="18" charset="0"/>
                        </a:rPr>
                        <a:t>8</a:t>
                      </a:r>
                      <a:r>
                        <a:rPr lang="zh-CN" sz="2000" kern="900" dirty="0">
                          <a:effectLst/>
                          <a:latin typeface="Times New Roman" pitchFamily="18" charset="0"/>
                          <a:cs typeface="Times New Roman" pitchFamily="18" charset="0"/>
                        </a:rPr>
                        <a:t>-1（</a:t>
                      </a:r>
                      <a:r>
                        <a:rPr lang="zh-CN" sz="2000" kern="900" dirty="0" smtClean="0">
                          <a:effectLst/>
                          <a:latin typeface="Times New Roman" pitchFamily="18" charset="0"/>
                          <a:cs typeface="Times New Roman" pitchFamily="18" charset="0"/>
                        </a:rPr>
                        <a:t>0</a:t>
                      </a:r>
                      <a:r>
                        <a:rPr lang="en-US" altLang="zh-CN" sz="2000" kern="900" dirty="0" smtClean="0">
                          <a:effectLst/>
                          <a:latin typeface="Times New Roman" pitchFamily="18" charset="0"/>
                          <a:cs typeface="Times New Roman" pitchFamily="18" charset="0"/>
                        </a:rPr>
                        <a:t>~</a:t>
                      </a:r>
                      <a:r>
                        <a:rPr lang="zh-CN" sz="2000" kern="900" dirty="0" smtClean="0">
                          <a:effectLst/>
                          <a:latin typeface="Times New Roman" pitchFamily="18" charset="0"/>
                          <a:cs typeface="Times New Roman" pitchFamily="18" charset="0"/>
                        </a:rPr>
                        <a:t>255</a:t>
                      </a:r>
                      <a:r>
                        <a:rPr lang="zh-CN" sz="2000" kern="900" dirty="0">
                          <a:effectLst/>
                          <a:latin typeface="Times New Roman" pitchFamily="18" charset="0"/>
                          <a:cs typeface="Times New Roman" pitchFamily="18" charset="0"/>
                        </a:rPr>
                        <a:t>）</a:t>
                      </a:r>
                      <a:endParaRPr lang="zh-CN" sz="2000" kern="900" dirty="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r>
              <a:tr h="416668">
                <a:tc>
                  <a:txBody>
                    <a:bodyPr/>
                    <a:lstStyle/>
                    <a:p>
                      <a:pPr algn="ctr">
                        <a:lnSpc>
                          <a:spcPct val="100000"/>
                        </a:lnSpc>
                        <a:spcBef>
                          <a:spcPts val="200"/>
                        </a:spcBef>
                        <a:spcAft>
                          <a:spcPts val="200"/>
                        </a:spcAft>
                      </a:pPr>
                      <a:r>
                        <a:rPr lang="en-US" sz="2000" kern="100">
                          <a:effectLst/>
                          <a:latin typeface="Times New Roman" pitchFamily="18" charset="0"/>
                          <a:cs typeface="Times New Roman" pitchFamily="18" charset="0"/>
                        </a:rPr>
                        <a:t>16</a:t>
                      </a:r>
                      <a:endParaRPr lang="zh-CN" sz="2000" kern="90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c>
                  <a:txBody>
                    <a:bodyPr/>
                    <a:lstStyle/>
                    <a:p>
                      <a:pPr algn="l">
                        <a:lnSpc>
                          <a:spcPct val="100000"/>
                        </a:lnSpc>
                        <a:spcBef>
                          <a:spcPts val="200"/>
                        </a:spcBef>
                        <a:spcAft>
                          <a:spcPts val="200"/>
                        </a:spcAft>
                      </a:pPr>
                      <a:r>
                        <a:rPr lang="zh-CN" altLang="en-US" sz="2000" kern="900" dirty="0" smtClean="0">
                          <a:effectLst/>
                          <a:latin typeface="Times New Roman" pitchFamily="18" charset="0"/>
                          <a:cs typeface="Times New Roman" pitchFamily="18" charset="0"/>
                        </a:rPr>
                        <a:t>　　</a:t>
                      </a:r>
                      <a:r>
                        <a:rPr lang="zh-CN" sz="2000" kern="900" dirty="0" smtClean="0">
                          <a:effectLst/>
                          <a:latin typeface="Times New Roman" pitchFamily="18" charset="0"/>
                          <a:cs typeface="Times New Roman" pitchFamily="18" charset="0"/>
                        </a:rPr>
                        <a:t>0</a:t>
                      </a:r>
                      <a:r>
                        <a:rPr lang="en-US" altLang="zh-CN" sz="2000" kern="900" dirty="0" smtClean="0">
                          <a:effectLst/>
                          <a:latin typeface="Times New Roman" pitchFamily="18" charset="0"/>
                          <a:cs typeface="Times New Roman" pitchFamily="18" charset="0"/>
                        </a:rPr>
                        <a:t>~</a:t>
                      </a:r>
                      <a:r>
                        <a:rPr lang="zh-CN" sz="2000" kern="900" dirty="0" smtClean="0">
                          <a:effectLst/>
                          <a:latin typeface="Times New Roman" pitchFamily="18" charset="0"/>
                          <a:cs typeface="Times New Roman" pitchFamily="18" charset="0"/>
                        </a:rPr>
                        <a:t>2</a:t>
                      </a:r>
                      <a:r>
                        <a:rPr lang="zh-CN" sz="2000" kern="900" baseline="30000" dirty="0" smtClean="0">
                          <a:effectLst/>
                          <a:latin typeface="Times New Roman" pitchFamily="18" charset="0"/>
                          <a:cs typeface="Times New Roman" pitchFamily="18" charset="0"/>
                        </a:rPr>
                        <a:t>16</a:t>
                      </a:r>
                      <a:r>
                        <a:rPr lang="zh-CN" sz="2000" kern="900" dirty="0">
                          <a:effectLst/>
                          <a:latin typeface="Times New Roman" pitchFamily="18" charset="0"/>
                          <a:cs typeface="Times New Roman" pitchFamily="18" charset="0"/>
                        </a:rPr>
                        <a:t>-1（</a:t>
                      </a:r>
                      <a:r>
                        <a:rPr lang="zh-CN" sz="2000" kern="900" dirty="0" smtClean="0">
                          <a:effectLst/>
                          <a:latin typeface="Times New Roman" pitchFamily="18" charset="0"/>
                          <a:cs typeface="Times New Roman" pitchFamily="18" charset="0"/>
                        </a:rPr>
                        <a:t>0</a:t>
                      </a:r>
                      <a:r>
                        <a:rPr lang="en-US" altLang="zh-CN" sz="2000" kern="900" dirty="0" smtClean="0">
                          <a:effectLst/>
                          <a:latin typeface="Times New Roman" pitchFamily="18" charset="0"/>
                          <a:cs typeface="Times New Roman" pitchFamily="18" charset="0"/>
                        </a:rPr>
                        <a:t>~</a:t>
                      </a:r>
                      <a:r>
                        <a:rPr lang="zh-CN" sz="2000" kern="900" dirty="0" smtClean="0">
                          <a:effectLst/>
                          <a:latin typeface="Times New Roman" pitchFamily="18" charset="0"/>
                          <a:cs typeface="Times New Roman" pitchFamily="18" charset="0"/>
                        </a:rPr>
                        <a:t>65535</a:t>
                      </a:r>
                      <a:r>
                        <a:rPr lang="zh-CN" sz="2000" kern="900" dirty="0">
                          <a:effectLst/>
                          <a:latin typeface="Times New Roman" pitchFamily="18" charset="0"/>
                          <a:cs typeface="Times New Roman" pitchFamily="18" charset="0"/>
                        </a:rPr>
                        <a:t>）</a:t>
                      </a:r>
                      <a:endParaRPr lang="zh-CN" sz="2000" kern="900" dirty="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r>
              <a:tr h="416668">
                <a:tc>
                  <a:txBody>
                    <a:bodyPr/>
                    <a:lstStyle/>
                    <a:p>
                      <a:pPr algn="ctr">
                        <a:lnSpc>
                          <a:spcPct val="100000"/>
                        </a:lnSpc>
                        <a:spcBef>
                          <a:spcPts val="200"/>
                        </a:spcBef>
                        <a:spcAft>
                          <a:spcPts val="200"/>
                        </a:spcAft>
                      </a:pPr>
                      <a:r>
                        <a:rPr lang="en-US" sz="2000" kern="100" dirty="0" smtClean="0">
                          <a:effectLst/>
                          <a:latin typeface="Times New Roman" pitchFamily="18" charset="0"/>
                          <a:cs typeface="Times New Roman" pitchFamily="18" charset="0"/>
                        </a:rPr>
                        <a:t>n</a:t>
                      </a:r>
                      <a:endParaRPr lang="zh-CN" sz="2000" kern="900" dirty="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c>
                  <a:txBody>
                    <a:bodyPr/>
                    <a:lstStyle/>
                    <a:p>
                      <a:pPr algn="l">
                        <a:lnSpc>
                          <a:spcPct val="100000"/>
                        </a:lnSpc>
                        <a:spcBef>
                          <a:spcPts val="200"/>
                        </a:spcBef>
                        <a:spcAft>
                          <a:spcPts val="200"/>
                        </a:spcAft>
                      </a:pPr>
                      <a:r>
                        <a:rPr lang="zh-CN" altLang="en-US" sz="2000" kern="900" dirty="0" smtClean="0">
                          <a:effectLst/>
                          <a:latin typeface="Times New Roman" pitchFamily="18" charset="0"/>
                          <a:cs typeface="Times New Roman" pitchFamily="18" charset="0"/>
                        </a:rPr>
                        <a:t>　　</a:t>
                      </a:r>
                      <a:r>
                        <a:rPr lang="zh-CN" sz="2000" kern="900" dirty="0" smtClean="0">
                          <a:effectLst/>
                          <a:latin typeface="Times New Roman" pitchFamily="18" charset="0"/>
                          <a:cs typeface="Times New Roman" pitchFamily="18" charset="0"/>
                        </a:rPr>
                        <a:t>0</a:t>
                      </a:r>
                      <a:r>
                        <a:rPr lang="en-US" altLang="zh-CN" sz="2000" kern="900" dirty="0" smtClean="0">
                          <a:effectLst/>
                          <a:latin typeface="Times New Roman" pitchFamily="18" charset="0"/>
                          <a:cs typeface="Times New Roman" pitchFamily="18" charset="0"/>
                        </a:rPr>
                        <a:t>~</a:t>
                      </a:r>
                      <a:r>
                        <a:rPr lang="zh-CN" sz="2000" kern="900" dirty="0" smtClean="0">
                          <a:effectLst/>
                          <a:latin typeface="Times New Roman" pitchFamily="18" charset="0"/>
                          <a:cs typeface="Times New Roman" pitchFamily="18" charset="0"/>
                        </a:rPr>
                        <a:t>2</a:t>
                      </a:r>
                      <a:r>
                        <a:rPr lang="zh-CN" sz="2000" kern="900" baseline="30000" dirty="0">
                          <a:effectLst/>
                          <a:latin typeface="Times New Roman" pitchFamily="18" charset="0"/>
                          <a:cs typeface="Times New Roman" pitchFamily="18" charset="0"/>
                        </a:rPr>
                        <a:t>n</a:t>
                      </a:r>
                      <a:r>
                        <a:rPr lang="zh-CN" sz="2000" kern="900" dirty="0">
                          <a:effectLst/>
                          <a:latin typeface="Times New Roman" pitchFamily="18" charset="0"/>
                          <a:cs typeface="Times New Roman" pitchFamily="18" charset="0"/>
                        </a:rPr>
                        <a:t>-1</a:t>
                      </a:r>
                      <a:endParaRPr lang="zh-CN" sz="2000" kern="900" dirty="0">
                        <a:effectLst/>
                        <a:latin typeface="Times New Roman" pitchFamily="18" charset="0"/>
                        <a:ea typeface="宋体"/>
                        <a:cs typeface="Times New Roman" pitchFamily="18" charset="0"/>
                      </a:endParaRPr>
                    </a:p>
                  </a:txBody>
                  <a:tcPr marL="68580" marR="68580" marT="0" marB="0" anchor="ctr">
                    <a:solidFill>
                      <a:schemeClr val="accent2">
                        <a:lumMod val="20000"/>
                        <a:lumOff val="80000"/>
                      </a:schemeClr>
                    </a:solidFill>
                  </a:tcPr>
                </a:tc>
              </a:tr>
            </a:tbl>
          </a:graphicData>
        </a:graphic>
      </p:graphicFrame>
    </p:spTree>
    <p:extLst>
      <p:ext uri="{BB962C8B-B14F-4D97-AF65-F5344CB8AC3E}">
        <p14:creationId xmlns:p14="http://schemas.microsoft.com/office/powerpoint/2010/main" val="2780589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68760"/>
            <a:ext cx="2052165" cy="553998"/>
          </a:xfrm>
          <a:noFill/>
        </p:spPr>
        <p:txBody>
          <a:bodyPr wrap="none" rtlCol="0" anchor="ctr" anchorCtr="0">
            <a:spAutoFit/>
          </a:bodyPr>
          <a:lstStyle/>
          <a:p>
            <a:pPr algn="l"/>
            <a:r>
              <a:rPr lang="zh-CN" altLang="en-US" sz="3000" dirty="0" smtClean="0">
                <a:solidFill>
                  <a:schemeClr val="tx1"/>
                </a:solidFill>
                <a:latin typeface="黑体" pitchFamily="49" charset="-122"/>
                <a:ea typeface="黑体" pitchFamily="49" charset="-122"/>
                <a:cs typeface="+mn-cs"/>
              </a:rPr>
              <a:t>（</a:t>
            </a:r>
            <a:r>
              <a:rPr lang="en-US" altLang="zh-CN" sz="3000" dirty="0" smtClean="0">
                <a:solidFill>
                  <a:schemeClr val="tx1"/>
                </a:solidFill>
                <a:latin typeface="黑体" pitchFamily="49" charset="-122"/>
                <a:ea typeface="黑体" pitchFamily="49" charset="-122"/>
                <a:cs typeface="+mn-cs"/>
              </a:rPr>
              <a:t>1</a:t>
            </a:r>
            <a:r>
              <a:rPr lang="zh-CN" altLang="en-US" sz="3000" dirty="0" smtClean="0">
                <a:solidFill>
                  <a:schemeClr val="tx1"/>
                </a:solidFill>
                <a:latin typeface="黑体" pitchFamily="49" charset="-122"/>
                <a:ea typeface="黑体" pitchFamily="49" charset="-122"/>
                <a:cs typeface="+mn-cs"/>
              </a:rPr>
              <a:t>）原码</a:t>
            </a:r>
            <a:endParaRPr lang="zh-CN" altLang="en-US" sz="3000" dirty="0">
              <a:solidFill>
                <a:schemeClr val="tx1"/>
              </a:solidFill>
              <a:latin typeface="黑体" pitchFamily="49" charset="-122"/>
              <a:ea typeface="黑体" pitchFamily="49" charset="-122"/>
              <a:cs typeface="+mn-cs"/>
            </a:endParaRPr>
          </a:p>
        </p:txBody>
      </p:sp>
      <p:sp>
        <p:nvSpPr>
          <p:cNvPr id="11"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1.3.3  </a:t>
            </a:r>
            <a:r>
              <a:rPr lang="zh-CN" altLang="zh-CN" smtClean="0"/>
              <a:t>计算机中数值信息的表示</a:t>
            </a:r>
            <a:endParaRPr lang="zh-CN" altLang="en-US" dirty="0"/>
          </a:p>
        </p:txBody>
      </p:sp>
      <p:sp>
        <p:nvSpPr>
          <p:cNvPr id="12" name="Text Box 23"/>
          <p:cNvSpPr txBox="1">
            <a:spLocks noChangeArrowheads="1"/>
          </p:cNvSpPr>
          <p:nvPr/>
        </p:nvSpPr>
        <p:spPr bwMode="auto">
          <a:xfrm>
            <a:off x="827584" y="1916832"/>
            <a:ext cx="7488832" cy="831850"/>
          </a:xfrm>
          <a:prstGeom prst="rect">
            <a:avLst/>
          </a:prstGeom>
          <a:solidFill>
            <a:srgbClr val="EAEAEA"/>
          </a:solidFill>
          <a:ln w="9525">
            <a:solidFill>
              <a:srgbClr val="00B05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612000" algn="l">
              <a:spcBef>
                <a:spcPts val="600"/>
              </a:spcBef>
              <a:spcAft>
                <a:spcPts val="600"/>
              </a:spcAft>
              <a:buFontTx/>
              <a:buNone/>
            </a:pPr>
            <a:r>
              <a:rPr lang="zh-CN" altLang="en-US" sz="2400" dirty="0" smtClean="0">
                <a:solidFill>
                  <a:srgbClr val="002060"/>
                </a:solidFill>
                <a:latin typeface="Times New Roman" pitchFamily="18" charset="0"/>
                <a:ea typeface="宋体" pitchFamily="2" charset="-122"/>
                <a:cs typeface="Times New Roman" pitchFamily="18" charset="0"/>
              </a:rPr>
              <a:t>最高位</a:t>
            </a:r>
            <a:r>
              <a:rPr lang="zh-CN" altLang="en-US" sz="2400" dirty="0">
                <a:solidFill>
                  <a:srgbClr val="002060"/>
                </a:solidFill>
                <a:latin typeface="Times New Roman" pitchFamily="18" charset="0"/>
                <a:ea typeface="宋体" pitchFamily="2" charset="-122"/>
                <a:cs typeface="Times New Roman" pitchFamily="18" charset="0"/>
              </a:rPr>
              <a:t>为符号位，</a:t>
            </a:r>
            <a:r>
              <a:rPr lang="en-US" altLang="zh-CN" sz="2400" dirty="0">
                <a:solidFill>
                  <a:srgbClr val="002060"/>
                </a:solidFill>
                <a:latin typeface="Times New Roman" pitchFamily="18" charset="0"/>
                <a:ea typeface="宋体" pitchFamily="2" charset="-122"/>
                <a:cs typeface="Times New Roman" pitchFamily="18" charset="0"/>
              </a:rPr>
              <a:t>0</a:t>
            </a:r>
            <a:r>
              <a:rPr lang="zh-CN" altLang="en-US" sz="2400" dirty="0">
                <a:solidFill>
                  <a:srgbClr val="002060"/>
                </a:solidFill>
                <a:latin typeface="Times New Roman" pitchFamily="18" charset="0"/>
                <a:ea typeface="宋体" pitchFamily="2" charset="-122"/>
                <a:cs typeface="Times New Roman" pitchFamily="18" charset="0"/>
              </a:rPr>
              <a:t>表示正数，</a:t>
            </a:r>
            <a:r>
              <a:rPr lang="en-US" altLang="zh-CN" sz="2400" dirty="0">
                <a:solidFill>
                  <a:srgbClr val="002060"/>
                </a:solidFill>
                <a:latin typeface="Times New Roman" pitchFamily="18" charset="0"/>
                <a:ea typeface="宋体" pitchFamily="2" charset="-122"/>
                <a:cs typeface="Times New Roman" pitchFamily="18" charset="0"/>
              </a:rPr>
              <a:t>1</a:t>
            </a:r>
            <a:r>
              <a:rPr lang="zh-CN" altLang="en-US" sz="2400" dirty="0">
                <a:solidFill>
                  <a:srgbClr val="002060"/>
                </a:solidFill>
                <a:latin typeface="Times New Roman" pitchFamily="18" charset="0"/>
                <a:ea typeface="宋体" pitchFamily="2" charset="-122"/>
                <a:cs typeface="Times New Roman" pitchFamily="18" charset="0"/>
              </a:rPr>
              <a:t>表示负数，其余各位表示数值的绝对值大小 </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387521492"/>
              </p:ext>
            </p:extLst>
          </p:nvPr>
        </p:nvGraphicFramePr>
        <p:xfrm>
          <a:off x="905340" y="2852936"/>
          <a:ext cx="7419474" cy="3378169"/>
        </p:xfrm>
        <a:graphic>
          <a:graphicData uri="http://schemas.openxmlformats.org/drawingml/2006/table">
            <a:tbl>
              <a:tblPr firstRow="1" firstCol="1" bandRow="1">
                <a:tableStyleId>{0660B408-B3CF-4A94-85FC-2B1E0A45F4A2}</a:tableStyleId>
              </a:tblPr>
              <a:tblGrid>
                <a:gridCol w="2163763"/>
                <a:gridCol w="2232660"/>
                <a:gridCol w="3023051"/>
              </a:tblGrid>
              <a:tr h="482437">
                <a:tc gridSpan="3">
                  <a:txBody>
                    <a:bodyPr/>
                    <a:lstStyle/>
                    <a:p>
                      <a:pPr marL="0" marR="0" indent="0" algn="l" defTabSz="914400" rtl="0" eaLnBrk="1" fontAlgn="auto" latinLnBrk="0" hangingPunct="1">
                        <a:lnSpc>
                          <a:spcPts val="1560"/>
                        </a:lnSpc>
                        <a:spcBef>
                          <a:spcPts val="0"/>
                        </a:spcBef>
                        <a:spcAft>
                          <a:spcPts val="0"/>
                        </a:spcAft>
                        <a:buClrTx/>
                        <a:buSzTx/>
                        <a:buFontTx/>
                        <a:buNone/>
                        <a:tabLst>
                          <a:tab pos="2338070" algn="l"/>
                        </a:tabLst>
                        <a:defRPr/>
                      </a:pPr>
                      <a:r>
                        <a:rPr lang="zh-CN" altLang="en-US" sz="2000" b="0" kern="100" dirty="0" smtClean="0">
                          <a:solidFill>
                            <a:srgbClr val="002060"/>
                          </a:solidFill>
                          <a:effectLst/>
                          <a:latin typeface="Times New Roman" pitchFamily="18" charset="0"/>
                          <a:ea typeface="楷体_GB2312"/>
                          <a:cs typeface="Times New Roman" pitchFamily="18" charset="0"/>
                        </a:rPr>
                        <a:t>以</a:t>
                      </a:r>
                      <a:r>
                        <a:rPr lang="en-US" altLang="zh-CN" sz="2000" b="0" kern="100" dirty="0" smtClean="0">
                          <a:solidFill>
                            <a:srgbClr val="002060"/>
                          </a:solidFill>
                          <a:effectLst/>
                          <a:latin typeface="Times New Roman" pitchFamily="18" charset="0"/>
                          <a:ea typeface="楷体_GB2312"/>
                          <a:cs typeface="Times New Roman" pitchFamily="18" charset="0"/>
                        </a:rPr>
                        <a:t>8</a:t>
                      </a:r>
                      <a:r>
                        <a:rPr lang="zh-CN" altLang="en-US" sz="2000" b="0" kern="100" dirty="0" smtClean="0">
                          <a:solidFill>
                            <a:srgbClr val="002060"/>
                          </a:solidFill>
                          <a:effectLst/>
                          <a:latin typeface="Times New Roman" pitchFamily="18" charset="0"/>
                          <a:ea typeface="楷体_GB2312"/>
                          <a:cs typeface="Times New Roman" pitchFamily="18" charset="0"/>
                        </a:rPr>
                        <a:t>位字长为例：</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2437">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[+0D]</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=[+0000000B]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=00000000B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2659">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[-0D]</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=[-0000000B]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a:solidFill>
                            <a:srgbClr val="002060"/>
                          </a:solidFill>
                          <a:effectLst/>
                          <a:latin typeface="Times New Roman" pitchFamily="18" charset="0"/>
                          <a:ea typeface="楷体_GB2312"/>
                          <a:cs typeface="Times New Roman" pitchFamily="18" charset="0"/>
                        </a:rPr>
                        <a:t>=10000000B</a:t>
                      </a:r>
                      <a:endParaRPr lang="zh-CN" sz="2400" b="0" kern="100">
                        <a:solidFill>
                          <a:srgbClr val="002060"/>
                        </a:solidFill>
                        <a:effectLst/>
                        <a:latin typeface="Times New Roman" pitchFamily="18" charset="0"/>
                        <a:ea typeface="楷体_GB2312"/>
                        <a:cs typeface="Times New Roman" pitchFamily="18" charset="0"/>
                      </a:endParaRPr>
                    </a:p>
                  </a:txBody>
                  <a:tcPr marL="68580" marR="68580" marT="0" marB="0" anchor="ctr"/>
                </a:tc>
              </a:tr>
              <a:tr h="482659">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[+1D]</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=[+0000001B]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=00000001B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2659">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[-1D]</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=[-0000001B]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=10000001B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2659">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spc="-30" dirty="0">
                          <a:solidFill>
                            <a:srgbClr val="002060"/>
                          </a:solidFill>
                          <a:effectLst/>
                          <a:latin typeface="Times New Roman" pitchFamily="18" charset="0"/>
                          <a:ea typeface="楷体_GB2312"/>
                          <a:cs typeface="Times New Roman" pitchFamily="18" charset="0"/>
                        </a:rPr>
                        <a:t>+127D]</a:t>
                      </a:r>
                      <a:r>
                        <a:rPr lang="zh-CN" sz="2400" b="0" kern="100" spc="-3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=[+1111111B]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=01111111B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2659">
                <a:tc>
                  <a:txBody>
                    <a:bodyPr/>
                    <a:lstStyle/>
                    <a:p>
                      <a:pPr indent="72000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spc="-30" dirty="0">
                          <a:solidFill>
                            <a:srgbClr val="002060"/>
                          </a:solidFill>
                          <a:effectLst/>
                          <a:latin typeface="Times New Roman" pitchFamily="18" charset="0"/>
                          <a:ea typeface="楷体_GB2312"/>
                          <a:cs typeface="Times New Roman" pitchFamily="18" charset="0"/>
                        </a:rPr>
                        <a:t>-127D]</a:t>
                      </a:r>
                      <a:r>
                        <a:rPr lang="zh-CN" sz="2400" b="0" kern="100" spc="-3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=[-1111111B]</a:t>
                      </a:r>
                      <a:r>
                        <a:rPr lang="zh-CN" sz="2400" b="0" kern="100" baseline="-25000" dirty="0">
                          <a:solidFill>
                            <a:srgbClr val="002060"/>
                          </a:solidFill>
                          <a:effectLst/>
                          <a:latin typeface="Times New Roman" pitchFamily="18" charset="0"/>
                          <a:ea typeface="楷体_GB2312"/>
                          <a:cs typeface="Times New Roman" pitchFamily="18" charset="0"/>
                        </a:rPr>
                        <a:t>原</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ts val="156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=11111111B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bl>
          </a:graphicData>
        </a:graphic>
      </p:graphicFrame>
    </p:spTree>
    <p:extLst>
      <p:ext uri="{BB962C8B-B14F-4D97-AF65-F5344CB8AC3E}">
        <p14:creationId xmlns:p14="http://schemas.microsoft.com/office/powerpoint/2010/main" val="3348831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68760"/>
            <a:ext cx="2052165" cy="553998"/>
          </a:xfrm>
          <a:noFill/>
        </p:spPr>
        <p:txBody>
          <a:bodyPr wrap="none" rtlCol="0" anchor="ctr" anchorCtr="0">
            <a:spAutoFit/>
          </a:bodyPr>
          <a:lstStyle/>
          <a:p>
            <a:pPr algn="l"/>
            <a:r>
              <a:rPr lang="zh-CN" altLang="en-US" sz="3000" dirty="0" smtClean="0">
                <a:solidFill>
                  <a:schemeClr val="tx1"/>
                </a:solidFill>
                <a:latin typeface="黑体" pitchFamily="49" charset="-122"/>
                <a:ea typeface="黑体" pitchFamily="49" charset="-122"/>
                <a:cs typeface="+mn-cs"/>
              </a:rPr>
              <a:t>（</a:t>
            </a:r>
            <a:r>
              <a:rPr lang="en-US" altLang="zh-CN" sz="3000" dirty="0" smtClean="0">
                <a:solidFill>
                  <a:schemeClr val="tx1"/>
                </a:solidFill>
                <a:latin typeface="黑体" pitchFamily="49" charset="-122"/>
                <a:ea typeface="黑体" pitchFamily="49" charset="-122"/>
                <a:cs typeface="+mn-cs"/>
              </a:rPr>
              <a:t>2</a:t>
            </a:r>
            <a:r>
              <a:rPr lang="zh-CN" altLang="en-US" sz="3000" dirty="0" smtClean="0">
                <a:solidFill>
                  <a:schemeClr val="tx1"/>
                </a:solidFill>
                <a:latin typeface="黑体" pitchFamily="49" charset="-122"/>
                <a:ea typeface="黑体" pitchFamily="49" charset="-122"/>
                <a:cs typeface="+mn-cs"/>
              </a:rPr>
              <a:t>）反码</a:t>
            </a:r>
            <a:endParaRPr lang="zh-CN" altLang="en-US" sz="3000" dirty="0">
              <a:solidFill>
                <a:schemeClr val="tx1"/>
              </a:solidFill>
              <a:latin typeface="黑体" pitchFamily="49" charset="-122"/>
              <a:ea typeface="黑体" pitchFamily="49" charset="-122"/>
              <a:cs typeface="+mn-cs"/>
            </a:endParaRPr>
          </a:p>
        </p:txBody>
      </p:sp>
      <p:sp>
        <p:nvSpPr>
          <p:cNvPr id="11"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1.3.3  </a:t>
            </a:r>
            <a:r>
              <a:rPr lang="zh-CN" altLang="zh-CN" smtClean="0"/>
              <a:t>计算机中数值信息的表示</a:t>
            </a:r>
            <a:endParaRPr lang="zh-CN" altLang="en-US" dirty="0"/>
          </a:p>
        </p:txBody>
      </p:sp>
      <p:sp>
        <p:nvSpPr>
          <p:cNvPr id="12" name="Text Box 23"/>
          <p:cNvSpPr txBox="1">
            <a:spLocks noChangeArrowheads="1"/>
          </p:cNvSpPr>
          <p:nvPr/>
        </p:nvSpPr>
        <p:spPr bwMode="auto">
          <a:xfrm>
            <a:off x="827584" y="1916832"/>
            <a:ext cx="7488832" cy="1200329"/>
          </a:xfrm>
          <a:prstGeom prst="rect">
            <a:avLst/>
          </a:prstGeom>
          <a:solidFill>
            <a:srgbClr val="EAEAEA"/>
          </a:solidFill>
          <a:ln w="9525">
            <a:solidFill>
              <a:srgbClr val="007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612000">
              <a:spcBef>
                <a:spcPts val="600"/>
              </a:spcBef>
              <a:spcAft>
                <a:spcPts val="600"/>
              </a:spcAft>
            </a:pPr>
            <a:r>
              <a:rPr lang="zh-CN" altLang="en-US" sz="2400" dirty="0">
                <a:solidFill>
                  <a:srgbClr val="002060"/>
                </a:solidFill>
                <a:latin typeface="宋体" pitchFamily="2" charset="-122"/>
                <a:ea typeface="宋体" pitchFamily="2" charset="-122"/>
              </a:rPr>
              <a:t>最高位为符号位，</a:t>
            </a:r>
            <a:r>
              <a:rPr lang="en-US" altLang="zh-CN" sz="2400" dirty="0">
                <a:solidFill>
                  <a:srgbClr val="002060"/>
                </a:solidFill>
                <a:latin typeface="宋体" pitchFamily="2" charset="-122"/>
                <a:ea typeface="宋体" pitchFamily="2" charset="-122"/>
              </a:rPr>
              <a:t>0</a:t>
            </a:r>
            <a:r>
              <a:rPr lang="zh-CN" altLang="en-US" sz="2400" dirty="0">
                <a:solidFill>
                  <a:srgbClr val="002060"/>
                </a:solidFill>
                <a:latin typeface="宋体" pitchFamily="2" charset="-122"/>
                <a:ea typeface="宋体" pitchFamily="2" charset="-122"/>
              </a:rPr>
              <a:t>表示正数，</a:t>
            </a:r>
            <a:r>
              <a:rPr lang="en-US" altLang="zh-CN" sz="2400" dirty="0">
                <a:solidFill>
                  <a:srgbClr val="002060"/>
                </a:solidFill>
                <a:latin typeface="宋体" pitchFamily="2" charset="-122"/>
                <a:ea typeface="宋体" pitchFamily="2" charset="-122"/>
              </a:rPr>
              <a:t>1</a:t>
            </a:r>
            <a:r>
              <a:rPr lang="zh-CN" altLang="en-US" sz="2400" dirty="0">
                <a:solidFill>
                  <a:srgbClr val="002060"/>
                </a:solidFill>
                <a:latin typeface="宋体" pitchFamily="2" charset="-122"/>
                <a:ea typeface="宋体" pitchFamily="2" charset="-122"/>
              </a:rPr>
              <a:t>表示负数，正数</a:t>
            </a:r>
            <a:r>
              <a:rPr lang="zh-CN" altLang="en-US" sz="2400" dirty="0" smtClean="0">
                <a:solidFill>
                  <a:srgbClr val="002060"/>
                </a:solidFill>
                <a:latin typeface="宋体" pitchFamily="2" charset="-122"/>
                <a:ea typeface="宋体" pitchFamily="2" charset="-122"/>
              </a:rPr>
              <a:t>的反码</a:t>
            </a:r>
            <a:r>
              <a:rPr lang="zh-CN" altLang="en-US" sz="2400" dirty="0">
                <a:solidFill>
                  <a:srgbClr val="002060"/>
                </a:solidFill>
                <a:latin typeface="宋体" pitchFamily="2" charset="-122"/>
                <a:ea typeface="宋体" pitchFamily="2" charset="-122"/>
              </a:rPr>
              <a:t>与原码的表示相同，负数</a:t>
            </a:r>
            <a:r>
              <a:rPr lang="zh-CN" altLang="en-US" sz="2400" dirty="0" smtClean="0">
                <a:solidFill>
                  <a:srgbClr val="002060"/>
                </a:solidFill>
                <a:latin typeface="宋体" pitchFamily="2" charset="-122"/>
                <a:ea typeface="宋体" pitchFamily="2" charset="-122"/>
              </a:rPr>
              <a:t>的反码</a:t>
            </a:r>
            <a:r>
              <a:rPr lang="zh-CN" altLang="en-US" sz="2400" dirty="0">
                <a:solidFill>
                  <a:srgbClr val="002060"/>
                </a:solidFill>
                <a:latin typeface="宋体" pitchFamily="2" charset="-122"/>
                <a:ea typeface="宋体" pitchFamily="2" charset="-122"/>
              </a:rPr>
              <a:t>为其原码除符号位之外的其余各位按位</a:t>
            </a:r>
            <a:r>
              <a:rPr lang="zh-CN" altLang="en-US" sz="2400" dirty="0" smtClean="0">
                <a:solidFill>
                  <a:srgbClr val="002060"/>
                </a:solidFill>
                <a:latin typeface="宋体" pitchFamily="2" charset="-122"/>
                <a:ea typeface="宋体" pitchFamily="2" charset="-122"/>
              </a:rPr>
              <a:t>取反。</a:t>
            </a:r>
            <a:endParaRPr lang="zh-CN" altLang="en-US" sz="2400" dirty="0">
              <a:solidFill>
                <a:srgbClr val="002060"/>
              </a:solidFill>
              <a:latin typeface="Times New Roman" pitchFamily="18" charset="0"/>
              <a:ea typeface="宋体" pitchFamily="2" charset="-122"/>
              <a:cs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127356874"/>
              </p:ext>
            </p:extLst>
          </p:nvPr>
        </p:nvGraphicFramePr>
        <p:xfrm>
          <a:off x="827583" y="3212976"/>
          <a:ext cx="7488833" cy="2976815"/>
        </p:xfrm>
        <a:graphic>
          <a:graphicData uri="http://schemas.openxmlformats.org/drawingml/2006/table">
            <a:tbl>
              <a:tblPr firstRow="1" firstCol="1" bandRow="1">
                <a:tableStyleId>{0660B408-B3CF-4A94-85FC-2B1E0A45F4A2}</a:tableStyleId>
              </a:tblPr>
              <a:tblGrid>
                <a:gridCol w="1594211"/>
                <a:gridCol w="2287655"/>
                <a:gridCol w="1545444"/>
                <a:gridCol w="2061523"/>
              </a:tblGrid>
              <a:tr h="267707">
                <a:tc gridSpan="3">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r>
                        <a:rPr lang="zh-CN" altLang="en-US" sz="2000" b="0" kern="100" dirty="0" smtClean="0">
                          <a:solidFill>
                            <a:srgbClr val="002060"/>
                          </a:solidFill>
                          <a:effectLst/>
                          <a:latin typeface="Times New Roman" pitchFamily="18" charset="0"/>
                          <a:ea typeface="楷体_GB2312"/>
                          <a:cs typeface="Times New Roman" pitchFamily="18" charset="0"/>
                        </a:rPr>
                        <a:t>以</a:t>
                      </a:r>
                      <a:r>
                        <a:rPr lang="en-US" altLang="zh-CN" sz="2000" b="0" kern="100" dirty="0" smtClean="0">
                          <a:solidFill>
                            <a:srgbClr val="002060"/>
                          </a:solidFill>
                          <a:effectLst/>
                          <a:latin typeface="Times New Roman" pitchFamily="18" charset="0"/>
                          <a:ea typeface="楷体_GB2312"/>
                          <a:cs typeface="Times New Roman" pitchFamily="18" charset="0"/>
                        </a:rPr>
                        <a:t>8</a:t>
                      </a:r>
                      <a:r>
                        <a:rPr lang="zh-CN" altLang="en-US" sz="2000" b="0" kern="100" dirty="0" smtClean="0">
                          <a:solidFill>
                            <a:srgbClr val="002060"/>
                          </a:solidFill>
                          <a:effectLst/>
                          <a:latin typeface="Times New Roman" pitchFamily="18" charset="0"/>
                          <a:ea typeface="楷体_GB2312"/>
                          <a:cs typeface="Times New Roman" pitchFamily="18" charset="0"/>
                        </a:rPr>
                        <a:t>位字长为例：</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r>
              <a:tr h="445165">
                <a:tc>
                  <a:txBody>
                    <a:bodyPr/>
                    <a:lstStyle/>
                    <a:p>
                      <a:pPr indent="36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0D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0000000B</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=00000000B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36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1D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0000001B</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=00000001B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360000" algn="l">
                        <a:lnSpc>
                          <a:spcPct val="100000"/>
                        </a:lnSpc>
                        <a:spcAft>
                          <a:spcPts val="0"/>
                        </a:spcAft>
                        <a:tabLst>
                          <a:tab pos="2338070" algn="l"/>
                        </a:tabLst>
                      </a:pPr>
                      <a:r>
                        <a:rPr lang="en-US" sz="2000" b="0" kern="100" spc="-30" dirty="0">
                          <a:solidFill>
                            <a:srgbClr val="002060"/>
                          </a:solidFill>
                          <a:effectLst/>
                          <a:latin typeface="Times New Roman" pitchFamily="18" charset="0"/>
                          <a:ea typeface="楷体_GB2312"/>
                          <a:cs typeface="Times New Roman" pitchFamily="18" charset="0"/>
                        </a:rPr>
                        <a:t>[+</a:t>
                      </a:r>
                      <a:r>
                        <a:rPr lang="en-US" sz="2000" b="0" kern="100" spc="-30">
                          <a:solidFill>
                            <a:srgbClr val="002060"/>
                          </a:solidFill>
                          <a:effectLst/>
                          <a:latin typeface="Times New Roman" pitchFamily="18" charset="0"/>
                          <a:ea typeface="楷体_GB2312"/>
                          <a:cs typeface="Times New Roman" pitchFamily="18" charset="0"/>
                        </a:rPr>
                        <a:t>127D</a:t>
                      </a:r>
                      <a:r>
                        <a:rPr lang="en-US" sz="2000" b="0" kern="100" spc="-30" smtClean="0">
                          <a:solidFill>
                            <a:srgbClr val="002060"/>
                          </a:solidFill>
                          <a:effectLst/>
                          <a:latin typeface="Times New Roman" pitchFamily="18" charset="0"/>
                          <a:ea typeface="楷体_GB2312"/>
                          <a:cs typeface="Times New Roman" pitchFamily="18" charset="0"/>
                        </a:rPr>
                        <a:t>]</a:t>
                      </a:r>
                      <a:r>
                        <a:rPr lang="zh-CN" sz="2000" b="0" kern="100" spc="-3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1111111B</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=01111111B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36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0D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0D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r>
                        <a:rPr lang="zh-CN" sz="1800" b="0" kern="100" smtClean="0">
                          <a:solidFill>
                            <a:srgbClr val="002060"/>
                          </a:solidFill>
                          <a:effectLst/>
                          <a:latin typeface="Times New Roman" pitchFamily="18" charset="0"/>
                          <a:ea typeface="楷体_GB2312"/>
                          <a:cs typeface="Times New Roman" pitchFamily="18" charset="0"/>
                        </a:rPr>
                        <a:t>按</a:t>
                      </a:r>
                      <a:r>
                        <a:rPr lang="zh-CN" sz="1800" b="0" kern="100">
                          <a:solidFill>
                            <a:srgbClr val="002060"/>
                          </a:solidFill>
                          <a:effectLst/>
                          <a:latin typeface="Times New Roman" pitchFamily="18" charset="0"/>
                          <a:ea typeface="楷体_GB2312"/>
                          <a:cs typeface="Times New Roman" pitchFamily="18" charset="0"/>
                        </a:rPr>
                        <a:t>位</a:t>
                      </a:r>
                      <a:r>
                        <a:rPr lang="zh-CN" sz="1800" b="0" kern="100" smtClean="0">
                          <a:solidFill>
                            <a:srgbClr val="002060"/>
                          </a:solidFill>
                          <a:effectLst/>
                          <a:latin typeface="Times New Roman" pitchFamily="18" charset="0"/>
                          <a:ea typeface="楷体_GB2312"/>
                          <a:cs typeface="Times New Roman" pitchFamily="18" charset="0"/>
                        </a:rPr>
                        <a:t>取反</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a:solidFill>
                            <a:srgbClr val="002060"/>
                          </a:solidFill>
                          <a:effectLst/>
                          <a:latin typeface="Times New Roman" pitchFamily="18" charset="0"/>
                          <a:ea typeface="楷体_GB2312"/>
                          <a:cs typeface="Times New Roman" pitchFamily="18" charset="0"/>
                        </a:rPr>
                        <a:t>=00000000B</a:t>
                      </a:r>
                      <a:endParaRPr lang="zh-CN" sz="2000" b="0" kern="10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a:solidFill>
                            <a:srgbClr val="002060"/>
                          </a:solidFill>
                          <a:effectLst/>
                          <a:latin typeface="Times New Roman" pitchFamily="18" charset="0"/>
                          <a:ea typeface="楷体_GB2312"/>
                          <a:cs typeface="Times New Roman" pitchFamily="18" charset="0"/>
                        </a:rPr>
                        <a:t>=11111111B</a:t>
                      </a:r>
                      <a:endParaRPr lang="zh-CN" sz="2000" b="0" kern="10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36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1D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a:solidFill>
                            <a:srgbClr val="002060"/>
                          </a:solidFill>
                          <a:effectLst/>
                          <a:latin typeface="Times New Roman" pitchFamily="18" charset="0"/>
                          <a:ea typeface="楷体_GB2312"/>
                          <a:cs typeface="Times New Roman" pitchFamily="18" charset="0"/>
                        </a:rPr>
                        <a:t>1D</a:t>
                      </a:r>
                      <a:r>
                        <a:rPr lang="en-US" sz="2000" b="0" kern="100" smtClean="0">
                          <a:solidFill>
                            <a:srgbClr val="002060"/>
                          </a:solidFill>
                          <a:effectLst/>
                          <a:latin typeface="Times New Roman" pitchFamily="18" charset="0"/>
                          <a:ea typeface="楷体_GB2312"/>
                          <a:cs typeface="Times New Roman" pitchFamily="18" charset="0"/>
                        </a:rPr>
                        <a:t>]</a:t>
                      </a:r>
                      <a:r>
                        <a:rPr lang="zh-CN" sz="2000" b="0" kern="100" baseline="-25000" smtClean="0">
                          <a:solidFill>
                            <a:srgbClr val="002060"/>
                          </a:solidFill>
                          <a:effectLst/>
                          <a:latin typeface="Times New Roman" pitchFamily="18" charset="0"/>
                          <a:ea typeface="楷体_GB2312"/>
                          <a:cs typeface="Times New Roman" pitchFamily="18" charset="0"/>
                        </a:rPr>
                        <a:t>反</a:t>
                      </a:r>
                      <a:r>
                        <a:rPr lang="zh-CN" sz="1800" b="0" kern="100" smtClean="0">
                          <a:solidFill>
                            <a:srgbClr val="002060"/>
                          </a:solidFill>
                          <a:effectLst/>
                          <a:latin typeface="Times New Roman" pitchFamily="18" charset="0"/>
                          <a:ea typeface="楷体_GB2312"/>
                          <a:cs typeface="Times New Roman" pitchFamily="18" charset="0"/>
                        </a:rPr>
                        <a:t>按</a:t>
                      </a:r>
                      <a:r>
                        <a:rPr lang="zh-CN" sz="1800" b="0" kern="100">
                          <a:solidFill>
                            <a:srgbClr val="002060"/>
                          </a:solidFill>
                          <a:effectLst/>
                          <a:latin typeface="Times New Roman" pitchFamily="18" charset="0"/>
                          <a:ea typeface="楷体_GB2312"/>
                          <a:cs typeface="Times New Roman" pitchFamily="18" charset="0"/>
                        </a:rPr>
                        <a:t>位</a:t>
                      </a:r>
                      <a:r>
                        <a:rPr lang="zh-CN" sz="1800" b="0" kern="100" smtClean="0">
                          <a:solidFill>
                            <a:srgbClr val="002060"/>
                          </a:solidFill>
                          <a:effectLst/>
                          <a:latin typeface="Times New Roman" pitchFamily="18" charset="0"/>
                          <a:ea typeface="楷体_GB2312"/>
                          <a:cs typeface="Times New Roman" pitchFamily="18" charset="0"/>
                        </a:rPr>
                        <a:t>取反</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a:solidFill>
                            <a:srgbClr val="002060"/>
                          </a:solidFill>
                          <a:effectLst/>
                          <a:latin typeface="Times New Roman" pitchFamily="18" charset="0"/>
                          <a:ea typeface="楷体_GB2312"/>
                          <a:cs typeface="Times New Roman" pitchFamily="18" charset="0"/>
                        </a:rPr>
                        <a:t>=00000001B</a:t>
                      </a:r>
                      <a:endParaRPr lang="zh-CN" sz="2000" b="0" kern="10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a:solidFill>
                            <a:srgbClr val="002060"/>
                          </a:solidFill>
                          <a:effectLst/>
                          <a:latin typeface="Times New Roman" pitchFamily="18" charset="0"/>
                          <a:ea typeface="楷体_GB2312"/>
                          <a:cs typeface="Times New Roman" pitchFamily="18" charset="0"/>
                        </a:rPr>
                        <a:t>=11111110B</a:t>
                      </a:r>
                      <a:endParaRPr lang="zh-CN" sz="2000" b="0" kern="10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36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spc="-30" dirty="0">
                          <a:solidFill>
                            <a:srgbClr val="002060"/>
                          </a:solidFill>
                          <a:effectLst/>
                          <a:latin typeface="Times New Roman" pitchFamily="18" charset="0"/>
                          <a:ea typeface="楷体_GB2312"/>
                          <a:cs typeface="Times New Roman" pitchFamily="18" charset="0"/>
                        </a:rPr>
                        <a:t>-</a:t>
                      </a:r>
                      <a:r>
                        <a:rPr lang="en-US" sz="2000" b="0" kern="100" spc="-30">
                          <a:solidFill>
                            <a:srgbClr val="002060"/>
                          </a:solidFill>
                          <a:effectLst/>
                          <a:latin typeface="Times New Roman" pitchFamily="18" charset="0"/>
                          <a:ea typeface="楷体_GB2312"/>
                          <a:cs typeface="Times New Roman" pitchFamily="18" charset="0"/>
                        </a:rPr>
                        <a:t>127D</a:t>
                      </a:r>
                      <a:r>
                        <a:rPr lang="en-US" sz="2000" b="0" kern="100" spc="-30" smtClean="0">
                          <a:solidFill>
                            <a:srgbClr val="002060"/>
                          </a:solidFill>
                          <a:effectLst/>
                          <a:latin typeface="Times New Roman" pitchFamily="18" charset="0"/>
                          <a:ea typeface="楷体_GB2312"/>
                          <a:cs typeface="Times New Roman" pitchFamily="18" charset="0"/>
                        </a:rPr>
                        <a:t>]</a:t>
                      </a:r>
                      <a:r>
                        <a:rPr lang="zh-CN" sz="2000" b="0" kern="100" spc="-30" baseline="-25000" smtClean="0">
                          <a:solidFill>
                            <a:srgbClr val="002060"/>
                          </a:solidFill>
                          <a:effectLst/>
                          <a:latin typeface="Times New Roman" pitchFamily="18" charset="0"/>
                          <a:ea typeface="楷体_GB2312"/>
                          <a:cs typeface="Times New Roman" pitchFamily="18" charset="0"/>
                        </a:rPr>
                        <a:t>反</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spc="-40" dirty="0">
                          <a:solidFill>
                            <a:srgbClr val="002060"/>
                          </a:solidFill>
                          <a:effectLst/>
                          <a:latin typeface="Times New Roman" pitchFamily="18" charset="0"/>
                          <a:ea typeface="楷体_GB2312"/>
                          <a:cs typeface="Times New Roman" pitchFamily="18" charset="0"/>
                        </a:rPr>
                        <a:t>+</a:t>
                      </a:r>
                      <a:r>
                        <a:rPr lang="en-US" sz="2000" b="0" kern="100" spc="-40">
                          <a:solidFill>
                            <a:srgbClr val="002060"/>
                          </a:solidFill>
                          <a:effectLst/>
                          <a:latin typeface="Times New Roman" pitchFamily="18" charset="0"/>
                          <a:ea typeface="楷体_GB2312"/>
                          <a:cs typeface="Times New Roman" pitchFamily="18" charset="0"/>
                        </a:rPr>
                        <a:t>127D</a:t>
                      </a:r>
                      <a:r>
                        <a:rPr lang="en-US" sz="2000" b="0" kern="100" spc="-40" smtClean="0">
                          <a:solidFill>
                            <a:srgbClr val="002060"/>
                          </a:solidFill>
                          <a:effectLst/>
                          <a:latin typeface="Times New Roman" pitchFamily="18" charset="0"/>
                          <a:ea typeface="楷体_GB2312"/>
                          <a:cs typeface="Times New Roman" pitchFamily="18" charset="0"/>
                        </a:rPr>
                        <a:t>]</a:t>
                      </a:r>
                      <a:r>
                        <a:rPr lang="zh-CN" sz="2000" b="0" kern="100" spc="-40" baseline="-25000" smtClean="0">
                          <a:solidFill>
                            <a:srgbClr val="002060"/>
                          </a:solidFill>
                          <a:effectLst/>
                          <a:latin typeface="Times New Roman" pitchFamily="18" charset="0"/>
                          <a:ea typeface="楷体_GB2312"/>
                          <a:cs typeface="Times New Roman" pitchFamily="18" charset="0"/>
                        </a:rPr>
                        <a:t>反</a:t>
                      </a:r>
                      <a:r>
                        <a:rPr lang="zh-CN" sz="1800" b="0" kern="100" smtClean="0">
                          <a:solidFill>
                            <a:srgbClr val="002060"/>
                          </a:solidFill>
                          <a:effectLst/>
                          <a:latin typeface="Times New Roman" pitchFamily="18" charset="0"/>
                          <a:ea typeface="楷体_GB2312"/>
                          <a:cs typeface="Times New Roman" pitchFamily="18" charset="0"/>
                        </a:rPr>
                        <a:t>按</a:t>
                      </a:r>
                      <a:r>
                        <a:rPr lang="zh-CN" sz="1800" b="0" kern="100">
                          <a:solidFill>
                            <a:srgbClr val="002060"/>
                          </a:solidFill>
                          <a:effectLst/>
                          <a:latin typeface="Times New Roman" pitchFamily="18" charset="0"/>
                          <a:ea typeface="楷体_GB2312"/>
                          <a:cs typeface="Times New Roman" pitchFamily="18" charset="0"/>
                        </a:rPr>
                        <a:t>位</a:t>
                      </a:r>
                      <a:r>
                        <a:rPr lang="zh-CN" sz="1800" b="0" kern="100" smtClean="0">
                          <a:solidFill>
                            <a:srgbClr val="002060"/>
                          </a:solidFill>
                          <a:effectLst/>
                          <a:latin typeface="Times New Roman" pitchFamily="18" charset="0"/>
                          <a:ea typeface="楷体_GB2312"/>
                          <a:cs typeface="Times New Roman" pitchFamily="18" charset="0"/>
                        </a:rPr>
                        <a:t>取反</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a:solidFill>
                            <a:srgbClr val="002060"/>
                          </a:solidFill>
                          <a:effectLst/>
                          <a:latin typeface="Times New Roman" pitchFamily="18" charset="0"/>
                          <a:ea typeface="楷体_GB2312"/>
                          <a:cs typeface="Times New Roman" pitchFamily="18" charset="0"/>
                        </a:rPr>
                        <a:t>=01111111B</a:t>
                      </a:r>
                      <a:endParaRPr lang="zh-CN" sz="2000" b="0" kern="10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=10000000B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bl>
          </a:graphicData>
        </a:graphic>
      </p:graphicFrame>
      <p:grpSp>
        <p:nvGrpSpPr>
          <p:cNvPr id="3" name="组合 2"/>
          <p:cNvGrpSpPr/>
          <p:nvPr/>
        </p:nvGrpSpPr>
        <p:grpSpPr>
          <a:xfrm>
            <a:off x="4922466" y="4967672"/>
            <a:ext cx="972000" cy="890600"/>
            <a:chOff x="4953998" y="4967672"/>
            <a:chExt cx="936000" cy="890600"/>
          </a:xfrm>
        </p:grpSpPr>
        <p:cxnSp>
          <p:nvCxnSpPr>
            <p:cNvPr id="11266" name="AutoShape 2"/>
            <p:cNvCxnSpPr>
              <a:cxnSpLocks noChangeShapeType="1"/>
            </p:cNvCxnSpPr>
            <p:nvPr/>
          </p:nvCxnSpPr>
          <p:spPr bwMode="auto">
            <a:xfrm>
              <a:off x="4953998" y="4967672"/>
              <a:ext cx="936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cxnSp>
          <p:nvCxnSpPr>
            <p:cNvPr id="7" name="AutoShape 2"/>
            <p:cNvCxnSpPr>
              <a:cxnSpLocks noChangeShapeType="1"/>
            </p:cNvCxnSpPr>
            <p:nvPr/>
          </p:nvCxnSpPr>
          <p:spPr bwMode="auto">
            <a:xfrm>
              <a:off x="4953998" y="5404588"/>
              <a:ext cx="900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cxnSp>
          <p:nvCxnSpPr>
            <p:cNvPr id="8" name="AutoShape 2"/>
            <p:cNvCxnSpPr>
              <a:cxnSpLocks noChangeShapeType="1"/>
            </p:cNvCxnSpPr>
            <p:nvPr/>
          </p:nvCxnSpPr>
          <p:spPr bwMode="auto">
            <a:xfrm>
              <a:off x="4953998" y="5858272"/>
              <a:ext cx="864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831429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par>
                                <p:cTn id="8" presetID="14" presetClass="entr" presetSubtype="5"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68760"/>
            <a:ext cx="2052165" cy="553998"/>
          </a:xfrm>
          <a:noFill/>
        </p:spPr>
        <p:txBody>
          <a:bodyPr wrap="none" rtlCol="0" anchor="ctr" anchorCtr="0">
            <a:spAutoFit/>
          </a:bodyPr>
          <a:lstStyle/>
          <a:p>
            <a:pPr algn="l"/>
            <a:r>
              <a:rPr lang="zh-CN" altLang="en-US" sz="3000" dirty="0" smtClean="0">
                <a:solidFill>
                  <a:schemeClr val="tx1"/>
                </a:solidFill>
                <a:latin typeface="黑体" pitchFamily="49" charset="-122"/>
                <a:ea typeface="黑体" pitchFamily="49" charset="-122"/>
                <a:cs typeface="+mn-cs"/>
              </a:rPr>
              <a:t>（</a:t>
            </a:r>
            <a:r>
              <a:rPr lang="en-US" altLang="zh-CN" sz="3000" dirty="0" smtClean="0">
                <a:solidFill>
                  <a:schemeClr val="tx1"/>
                </a:solidFill>
                <a:latin typeface="黑体" pitchFamily="49" charset="-122"/>
                <a:ea typeface="黑体" pitchFamily="49" charset="-122"/>
                <a:cs typeface="+mn-cs"/>
              </a:rPr>
              <a:t>3</a:t>
            </a:r>
            <a:r>
              <a:rPr lang="zh-CN" altLang="en-US" sz="3000" dirty="0" smtClean="0">
                <a:solidFill>
                  <a:schemeClr val="tx1"/>
                </a:solidFill>
                <a:latin typeface="黑体" pitchFamily="49" charset="-122"/>
                <a:ea typeface="黑体" pitchFamily="49" charset="-122"/>
                <a:cs typeface="+mn-cs"/>
              </a:rPr>
              <a:t>）补码</a:t>
            </a:r>
            <a:endParaRPr lang="zh-CN" altLang="en-US" sz="3000" dirty="0">
              <a:solidFill>
                <a:schemeClr val="tx1"/>
              </a:solidFill>
              <a:latin typeface="黑体" pitchFamily="49" charset="-122"/>
              <a:ea typeface="黑体" pitchFamily="49" charset="-122"/>
              <a:cs typeface="+mn-cs"/>
            </a:endParaRPr>
          </a:p>
        </p:txBody>
      </p:sp>
      <p:sp>
        <p:nvSpPr>
          <p:cNvPr id="11"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1.3.3  </a:t>
            </a:r>
            <a:r>
              <a:rPr lang="zh-CN" altLang="zh-CN" smtClean="0"/>
              <a:t>计算机中数值信息的表示</a:t>
            </a:r>
            <a:endParaRPr lang="zh-CN" altLang="en-US" dirty="0"/>
          </a:p>
        </p:txBody>
      </p:sp>
      <p:sp>
        <p:nvSpPr>
          <p:cNvPr id="12" name="Text Box 23"/>
          <p:cNvSpPr txBox="1">
            <a:spLocks noChangeArrowheads="1"/>
          </p:cNvSpPr>
          <p:nvPr/>
        </p:nvSpPr>
        <p:spPr bwMode="auto">
          <a:xfrm>
            <a:off x="827584" y="1916832"/>
            <a:ext cx="7488832" cy="830997"/>
          </a:xfrm>
          <a:prstGeom prst="rect">
            <a:avLst/>
          </a:prstGeom>
          <a:solidFill>
            <a:srgbClr val="EAEAEA"/>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612000">
              <a:spcBef>
                <a:spcPct val="60000"/>
              </a:spcBef>
            </a:pPr>
            <a:r>
              <a:rPr lang="zh-CN" altLang="en-US" sz="2400" dirty="0">
                <a:solidFill>
                  <a:srgbClr val="002060"/>
                </a:solidFill>
                <a:latin typeface="宋体" pitchFamily="2" charset="-122"/>
                <a:ea typeface="宋体" pitchFamily="2" charset="-122"/>
              </a:rPr>
              <a:t>正数的补码与原码的表示相同，负数的补码为其原码除了符号位之外的各位按位</a:t>
            </a:r>
            <a:r>
              <a:rPr lang="zh-CN" altLang="en-US" sz="2400" dirty="0" smtClean="0">
                <a:solidFill>
                  <a:srgbClr val="002060"/>
                </a:solidFill>
                <a:latin typeface="宋体" pitchFamily="2" charset="-122"/>
                <a:ea typeface="宋体" pitchFamily="2" charset="-122"/>
              </a:rPr>
              <a:t>取反后</a:t>
            </a:r>
            <a:r>
              <a:rPr lang="zh-CN" altLang="en-US" sz="2400" dirty="0">
                <a:solidFill>
                  <a:srgbClr val="002060"/>
                </a:solidFill>
                <a:latin typeface="宋体" pitchFamily="2" charset="-122"/>
                <a:ea typeface="宋体" pitchFamily="2" charset="-122"/>
              </a:rPr>
              <a:t>，再加</a:t>
            </a:r>
            <a:r>
              <a:rPr lang="en-US" altLang="zh-CN" sz="2400" dirty="0" smtClean="0">
                <a:solidFill>
                  <a:srgbClr val="002060"/>
                </a:solidFill>
                <a:latin typeface="宋体" pitchFamily="2" charset="-122"/>
                <a:ea typeface="宋体" pitchFamily="2" charset="-122"/>
              </a:rPr>
              <a:t>1。</a:t>
            </a:r>
            <a:endParaRPr lang="en-US" altLang="zh-CN" sz="2400" dirty="0">
              <a:solidFill>
                <a:srgbClr val="002060"/>
              </a:solidFill>
              <a:latin typeface="宋体" pitchFamily="2" charset="-122"/>
              <a:ea typeface="宋体"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069998398"/>
              </p:ext>
            </p:extLst>
          </p:nvPr>
        </p:nvGraphicFramePr>
        <p:xfrm>
          <a:off x="827583" y="2924946"/>
          <a:ext cx="7488833" cy="3264845"/>
        </p:xfrm>
        <a:graphic>
          <a:graphicData uri="http://schemas.openxmlformats.org/drawingml/2006/table">
            <a:tbl>
              <a:tblPr firstRow="1" firstCol="1" bandRow="1">
                <a:tableStyleId>{0660B408-B3CF-4A94-85FC-2B1E0A45F4A2}</a:tableStyleId>
              </a:tblPr>
              <a:tblGrid>
                <a:gridCol w="1397318"/>
                <a:gridCol w="2506790"/>
                <a:gridCol w="1799273"/>
                <a:gridCol w="1785452"/>
              </a:tblGrid>
              <a:tr h="334292">
                <a:tc gridSpan="3">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r>
                        <a:rPr lang="zh-CN" altLang="en-US" sz="2000" b="0" kern="100" dirty="0" smtClean="0">
                          <a:solidFill>
                            <a:srgbClr val="002060"/>
                          </a:solidFill>
                          <a:effectLst/>
                          <a:latin typeface="Times New Roman" pitchFamily="18" charset="0"/>
                          <a:ea typeface="楷体_GB2312"/>
                          <a:cs typeface="Times New Roman" pitchFamily="18" charset="0"/>
                        </a:rPr>
                        <a:t>以</a:t>
                      </a:r>
                      <a:r>
                        <a:rPr lang="en-US" altLang="zh-CN" sz="2000" b="0" kern="100" dirty="0" smtClean="0">
                          <a:solidFill>
                            <a:srgbClr val="002060"/>
                          </a:solidFill>
                          <a:effectLst/>
                          <a:latin typeface="Times New Roman" pitchFamily="18" charset="0"/>
                          <a:ea typeface="楷体_GB2312"/>
                          <a:cs typeface="Times New Roman" pitchFamily="18" charset="0"/>
                        </a:rPr>
                        <a:t>8</a:t>
                      </a:r>
                      <a:r>
                        <a:rPr lang="zh-CN" altLang="en-US" sz="2000" b="0" kern="100" dirty="0" smtClean="0">
                          <a:solidFill>
                            <a:srgbClr val="002060"/>
                          </a:solidFill>
                          <a:effectLst/>
                          <a:latin typeface="Times New Roman" pitchFamily="18" charset="0"/>
                          <a:ea typeface="楷体_GB2312"/>
                          <a:cs typeface="Times New Roman" pitchFamily="18" charset="0"/>
                        </a:rPr>
                        <a:t>位字长为例：</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r>
              <a:tr h="488238">
                <a:tc>
                  <a:txBody>
                    <a:bodyPr/>
                    <a:lstStyle/>
                    <a:p>
                      <a:pPr indent="18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=[+0000000B</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=00000000B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8463">
                <a:tc>
                  <a:txBody>
                    <a:bodyPr/>
                    <a:lstStyle/>
                    <a:p>
                      <a:pPr indent="18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[+1D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=[+0000001B</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=00000001B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8463">
                <a:tc>
                  <a:txBody>
                    <a:bodyPr/>
                    <a:lstStyle/>
                    <a:p>
                      <a:pPr indent="180000" algn="l">
                        <a:lnSpc>
                          <a:spcPct val="100000"/>
                        </a:lnSpc>
                        <a:spcAft>
                          <a:spcPts val="0"/>
                        </a:spcAft>
                        <a:tabLst>
                          <a:tab pos="2338070" algn="l"/>
                        </a:tabLst>
                      </a:pPr>
                      <a:r>
                        <a:rPr lang="en-US" sz="2000" b="0" kern="100" spc="-30" dirty="0">
                          <a:solidFill>
                            <a:srgbClr val="002060"/>
                          </a:solidFill>
                          <a:effectLst/>
                          <a:latin typeface="Times New Roman" pitchFamily="18" charset="0"/>
                          <a:ea typeface="楷体_GB2312"/>
                          <a:cs typeface="Times New Roman" pitchFamily="18" charset="0"/>
                        </a:rPr>
                        <a:t>[+127D</a:t>
                      </a:r>
                      <a:r>
                        <a:rPr lang="en-US" sz="2000" b="0" kern="100" spc="-30" dirty="0" smtClean="0">
                          <a:solidFill>
                            <a:srgbClr val="002060"/>
                          </a:solidFill>
                          <a:effectLst/>
                          <a:latin typeface="Times New Roman" pitchFamily="18" charset="0"/>
                          <a:ea typeface="楷体_GB2312"/>
                          <a:cs typeface="Times New Roman" pitchFamily="18" charset="0"/>
                        </a:rPr>
                        <a:t>]</a:t>
                      </a:r>
                      <a:r>
                        <a:rPr lang="zh-CN" altLang="en-US" sz="2000" b="0" kern="100" spc="-3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=[+1111111B</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=01111111B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8463">
                <a:tc>
                  <a:txBody>
                    <a:bodyPr/>
                    <a:lstStyle/>
                    <a:p>
                      <a:pPr indent="18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=[+0D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r>
                        <a:rPr lang="zh-CN" sz="1800" b="0" kern="100" dirty="0" smtClean="0">
                          <a:solidFill>
                            <a:srgbClr val="002060"/>
                          </a:solidFill>
                          <a:effectLst/>
                          <a:latin typeface="Times New Roman" pitchFamily="18" charset="0"/>
                          <a:ea typeface="楷体_GB2312"/>
                          <a:cs typeface="Times New Roman" pitchFamily="18" charset="0"/>
                        </a:rPr>
                        <a:t>按</a:t>
                      </a:r>
                      <a:r>
                        <a:rPr lang="zh-CN" sz="1800" b="0" kern="100" dirty="0">
                          <a:solidFill>
                            <a:srgbClr val="002060"/>
                          </a:solidFill>
                          <a:effectLst/>
                          <a:latin typeface="Times New Roman" pitchFamily="18" charset="0"/>
                          <a:ea typeface="楷体_GB2312"/>
                          <a:cs typeface="Times New Roman" pitchFamily="18" charset="0"/>
                        </a:rPr>
                        <a:t>位</a:t>
                      </a:r>
                      <a:r>
                        <a:rPr lang="zh-CN" sz="1800" b="0" kern="100" dirty="0" smtClean="0">
                          <a:solidFill>
                            <a:srgbClr val="002060"/>
                          </a:solidFill>
                          <a:effectLst/>
                          <a:latin typeface="Times New Roman" pitchFamily="18" charset="0"/>
                          <a:ea typeface="楷体_GB2312"/>
                          <a:cs typeface="Times New Roman" pitchFamily="18" charset="0"/>
                        </a:rPr>
                        <a:t>取反</a:t>
                      </a:r>
                      <a:r>
                        <a:rPr lang="en-US" altLang="zh-CN" sz="1800" b="0" kern="100" dirty="0" smtClean="0">
                          <a:solidFill>
                            <a:srgbClr val="002060"/>
                          </a:solidFill>
                          <a:effectLst/>
                          <a:latin typeface="Times New Roman" pitchFamily="18" charset="0"/>
                          <a:ea typeface="楷体_GB2312"/>
                          <a:cs typeface="Times New Roman" pitchFamily="18" charset="0"/>
                        </a:rPr>
                        <a:t>+1</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dirty="0" smtClean="0">
                          <a:solidFill>
                            <a:srgbClr val="002060"/>
                          </a:solidFill>
                          <a:effectLst/>
                          <a:latin typeface="Times New Roman" pitchFamily="18" charset="0"/>
                          <a:ea typeface="楷体_GB2312"/>
                          <a:cs typeface="Times New Roman" pitchFamily="18" charset="0"/>
                        </a:rPr>
                        <a:t>00000000B+1</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smtClean="0">
                          <a:solidFill>
                            <a:srgbClr val="002060"/>
                          </a:solidFill>
                          <a:effectLst/>
                          <a:latin typeface="Times New Roman" pitchFamily="18" charset="0"/>
                          <a:ea typeface="楷体_GB2312"/>
                          <a:cs typeface="Times New Roman" pitchFamily="18" charset="0"/>
                        </a:rPr>
                        <a:t>=00000000B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8463">
                <a:tc>
                  <a:txBody>
                    <a:bodyPr/>
                    <a:lstStyle/>
                    <a:p>
                      <a:pPr indent="18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[-1D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=[+1D</a:t>
                      </a:r>
                      <a:r>
                        <a:rPr lang="en-US" sz="2000" b="0" kern="100" dirty="0" smtClean="0">
                          <a:solidFill>
                            <a:srgbClr val="002060"/>
                          </a:solidFill>
                          <a:effectLst/>
                          <a:latin typeface="Times New Roman" pitchFamily="18" charset="0"/>
                          <a:ea typeface="楷体_GB2312"/>
                          <a:cs typeface="Times New Roman" pitchFamily="18" charset="0"/>
                        </a:rPr>
                        <a:t>]</a:t>
                      </a:r>
                      <a:r>
                        <a:rPr lang="zh-CN" altLang="en-US" sz="2000" b="0" kern="100" baseline="-25000" dirty="0" smtClean="0">
                          <a:solidFill>
                            <a:srgbClr val="002060"/>
                          </a:solidFill>
                          <a:effectLst/>
                          <a:latin typeface="Times New Roman" pitchFamily="18" charset="0"/>
                          <a:ea typeface="楷体_GB2312"/>
                          <a:cs typeface="Times New Roman" pitchFamily="18" charset="0"/>
                        </a:rPr>
                        <a:t>补</a:t>
                      </a:r>
                      <a:r>
                        <a:rPr lang="zh-CN" sz="1800" b="0" kern="100" dirty="0" smtClean="0">
                          <a:solidFill>
                            <a:srgbClr val="002060"/>
                          </a:solidFill>
                          <a:effectLst/>
                          <a:latin typeface="Times New Roman" pitchFamily="18" charset="0"/>
                          <a:ea typeface="楷体_GB2312"/>
                          <a:cs typeface="Times New Roman" pitchFamily="18" charset="0"/>
                        </a:rPr>
                        <a:t>按</a:t>
                      </a:r>
                      <a:r>
                        <a:rPr lang="zh-CN" sz="1800" b="0" kern="100" dirty="0">
                          <a:solidFill>
                            <a:srgbClr val="002060"/>
                          </a:solidFill>
                          <a:effectLst/>
                          <a:latin typeface="Times New Roman" pitchFamily="18" charset="0"/>
                          <a:ea typeface="楷体_GB2312"/>
                          <a:cs typeface="Times New Roman" pitchFamily="18" charset="0"/>
                        </a:rPr>
                        <a:t>位</a:t>
                      </a:r>
                      <a:r>
                        <a:rPr lang="zh-CN" sz="1800" b="0" kern="100" dirty="0" smtClean="0">
                          <a:solidFill>
                            <a:srgbClr val="002060"/>
                          </a:solidFill>
                          <a:effectLst/>
                          <a:latin typeface="Times New Roman" pitchFamily="18" charset="0"/>
                          <a:ea typeface="楷体_GB2312"/>
                          <a:cs typeface="Times New Roman" pitchFamily="18" charset="0"/>
                        </a:rPr>
                        <a:t>取反</a:t>
                      </a:r>
                      <a:r>
                        <a:rPr lang="en-US" altLang="zh-CN" sz="1800" b="0" kern="100" dirty="0" smtClean="0">
                          <a:solidFill>
                            <a:srgbClr val="002060"/>
                          </a:solidFill>
                          <a:effectLst/>
                          <a:latin typeface="Times New Roman" pitchFamily="18" charset="0"/>
                          <a:ea typeface="楷体_GB2312"/>
                          <a:cs typeface="Times New Roman" pitchFamily="18" charset="0"/>
                        </a:rPr>
                        <a:t>+1</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dirty="0" smtClean="0">
                          <a:solidFill>
                            <a:srgbClr val="002060"/>
                          </a:solidFill>
                          <a:effectLst/>
                          <a:latin typeface="Times New Roman" pitchFamily="18" charset="0"/>
                          <a:ea typeface="楷体_GB2312"/>
                          <a:cs typeface="Times New Roman" pitchFamily="18" charset="0"/>
                        </a:rPr>
                        <a:t>00000001B+1</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dirty="0" smtClean="0">
                          <a:solidFill>
                            <a:srgbClr val="002060"/>
                          </a:solidFill>
                          <a:effectLst/>
                          <a:latin typeface="Times New Roman" pitchFamily="18" charset="0"/>
                          <a:ea typeface="楷体_GB2312"/>
                          <a:cs typeface="Times New Roman" pitchFamily="18" charset="0"/>
                        </a:rPr>
                        <a:t>11111111B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88463">
                <a:tc>
                  <a:txBody>
                    <a:bodyPr/>
                    <a:lstStyle/>
                    <a:p>
                      <a:pPr indent="18000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spc="-30" dirty="0">
                          <a:solidFill>
                            <a:srgbClr val="002060"/>
                          </a:solidFill>
                          <a:effectLst/>
                          <a:latin typeface="Times New Roman" pitchFamily="18" charset="0"/>
                          <a:ea typeface="楷体_GB2312"/>
                          <a:cs typeface="Times New Roman" pitchFamily="18" charset="0"/>
                        </a:rPr>
                        <a:t>-127D</a:t>
                      </a:r>
                      <a:r>
                        <a:rPr lang="en-US" sz="2000" b="0" kern="100" spc="-30" dirty="0" smtClean="0">
                          <a:solidFill>
                            <a:srgbClr val="002060"/>
                          </a:solidFill>
                          <a:effectLst/>
                          <a:latin typeface="Times New Roman" pitchFamily="18" charset="0"/>
                          <a:ea typeface="楷体_GB2312"/>
                          <a:cs typeface="Times New Roman" pitchFamily="18" charset="0"/>
                        </a:rPr>
                        <a:t>]</a:t>
                      </a:r>
                      <a:r>
                        <a:rPr lang="zh-CN" altLang="en-US" sz="2000" b="0" kern="100" spc="-30" baseline="-25000" dirty="0" smtClean="0">
                          <a:solidFill>
                            <a:srgbClr val="002060"/>
                          </a:solidFill>
                          <a:effectLst/>
                          <a:latin typeface="Times New Roman" pitchFamily="18" charset="0"/>
                          <a:ea typeface="楷体_GB2312"/>
                          <a:cs typeface="Times New Roman" pitchFamily="18" charset="0"/>
                        </a:rPr>
                        <a:t>补</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spc="-40" dirty="0">
                          <a:solidFill>
                            <a:srgbClr val="002060"/>
                          </a:solidFill>
                          <a:effectLst/>
                          <a:latin typeface="Times New Roman" pitchFamily="18" charset="0"/>
                          <a:ea typeface="楷体_GB2312"/>
                          <a:cs typeface="Times New Roman" pitchFamily="18" charset="0"/>
                        </a:rPr>
                        <a:t>+127D</a:t>
                      </a:r>
                      <a:r>
                        <a:rPr lang="en-US" sz="2000" b="0" kern="100" spc="-40" dirty="0" smtClean="0">
                          <a:solidFill>
                            <a:srgbClr val="002060"/>
                          </a:solidFill>
                          <a:effectLst/>
                          <a:latin typeface="Times New Roman" pitchFamily="18" charset="0"/>
                          <a:ea typeface="楷体_GB2312"/>
                          <a:cs typeface="Times New Roman" pitchFamily="18" charset="0"/>
                        </a:rPr>
                        <a:t>]</a:t>
                      </a:r>
                      <a:r>
                        <a:rPr lang="zh-CN" altLang="en-US" sz="2000" b="0" kern="100" spc="-40" baseline="-25000" dirty="0" smtClean="0">
                          <a:solidFill>
                            <a:srgbClr val="002060"/>
                          </a:solidFill>
                          <a:effectLst/>
                          <a:latin typeface="Times New Roman" pitchFamily="18" charset="0"/>
                          <a:ea typeface="楷体_GB2312"/>
                          <a:cs typeface="Times New Roman" pitchFamily="18" charset="0"/>
                        </a:rPr>
                        <a:t>补</a:t>
                      </a:r>
                      <a:r>
                        <a:rPr lang="zh-CN" sz="1800" b="0" kern="100" dirty="0" smtClean="0">
                          <a:solidFill>
                            <a:srgbClr val="002060"/>
                          </a:solidFill>
                          <a:effectLst/>
                          <a:latin typeface="Times New Roman" pitchFamily="18" charset="0"/>
                          <a:ea typeface="楷体_GB2312"/>
                          <a:cs typeface="Times New Roman" pitchFamily="18" charset="0"/>
                        </a:rPr>
                        <a:t>按</a:t>
                      </a:r>
                      <a:r>
                        <a:rPr lang="zh-CN" sz="1800" b="0" kern="100" dirty="0">
                          <a:solidFill>
                            <a:srgbClr val="002060"/>
                          </a:solidFill>
                          <a:effectLst/>
                          <a:latin typeface="Times New Roman" pitchFamily="18" charset="0"/>
                          <a:ea typeface="楷体_GB2312"/>
                          <a:cs typeface="Times New Roman" pitchFamily="18" charset="0"/>
                        </a:rPr>
                        <a:t>位</a:t>
                      </a:r>
                      <a:r>
                        <a:rPr lang="zh-CN" sz="1800" b="0" kern="100" dirty="0" smtClean="0">
                          <a:solidFill>
                            <a:srgbClr val="002060"/>
                          </a:solidFill>
                          <a:effectLst/>
                          <a:latin typeface="Times New Roman" pitchFamily="18" charset="0"/>
                          <a:ea typeface="楷体_GB2312"/>
                          <a:cs typeface="Times New Roman" pitchFamily="18" charset="0"/>
                        </a:rPr>
                        <a:t>取反</a:t>
                      </a:r>
                      <a:r>
                        <a:rPr lang="en-US" altLang="zh-CN" sz="1800" b="0" kern="100" dirty="0" smtClean="0">
                          <a:solidFill>
                            <a:srgbClr val="002060"/>
                          </a:solidFill>
                          <a:effectLst/>
                          <a:latin typeface="Times New Roman" pitchFamily="18" charset="0"/>
                          <a:ea typeface="楷体_GB2312"/>
                          <a:cs typeface="Times New Roman" pitchFamily="18" charset="0"/>
                        </a:rPr>
                        <a:t>+1</a:t>
                      </a:r>
                      <a:endParaRPr lang="zh-CN" sz="18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dirty="0" smtClean="0">
                          <a:solidFill>
                            <a:srgbClr val="002060"/>
                          </a:solidFill>
                          <a:effectLst/>
                          <a:latin typeface="Times New Roman" pitchFamily="18" charset="0"/>
                          <a:ea typeface="楷体_GB2312"/>
                          <a:cs typeface="Times New Roman" pitchFamily="18" charset="0"/>
                        </a:rPr>
                        <a:t>01111111B+1</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000" b="0" kern="100" dirty="0">
                          <a:solidFill>
                            <a:srgbClr val="002060"/>
                          </a:solidFill>
                          <a:effectLst/>
                          <a:latin typeface="Times New Roman" pitchFamily="18" charset="0"/>
                          <a:ea typeface="楷体_GB2312"/>
                          <a:cs typeface="Times New Roman" pitchFamily="18" charset="0"/>
                        </a:rPr>
                        <a:t>=</a:t>
                      </a:r>
                      <a:r>
                        <a:rPr lang="en-US" sz="2000" b="0" kern="100" dirty="0" smtClean="0">
                          <a:solidFill>
                            <a:srgbClr val="002060"/>
                          </a:solidFill>
                          <a:effectLst/>
                          <a:latin typeface="Times New Roman" pitchFamily="18" charset="0"/>
                          <a:ea typeface="楷体_GB2312"/>
                          <a:cs typeface="Times New Roman" pitchFamily="18" charset="0"/>
                        </a:rPr>
                        <a:t>10000001B</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bl>
          </a:graphicData>
        </a:graphic>
      </p:graphicFrame>
      <p:grpSp>
        <p:nvGrpSpPr>
          <p:cNvPr id="3" name="组合 2"/>
          <p:cNvGrpSpPr/>
          <p:nvPr/>
        </p:nvGrpSpPr>
        <p:grpSpPr>
          <a:xfrm>
            <a:off x="4946554" y="4833272"/>
            <a:ext cx="1008000" cy="972000"/>
            <a:chOff x="4953998" y="4967672"/>
            <a:chExt cx="900000" cy="890600"/>
          </a:xfrm>
        </p:grpSpPr>
        <p:cxnSp>
          <p:nvCxnSpPr>
            <p:cNvPr id="11266" name="AutoShape 2"/>
            <p:cNvCxnSpPr>
              <a:cxnSpLocks noChangeShapeType="1"/>
            </p:cNvCxnSpPr>
            <p:nvPr/>
          </p:nvCxnSpPr>
          <p:spPr bwMode="auto">
            <a:xfrm>
              <a:off x="4953998" y="4967672"/>
              <a:ext cx="900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cxnSp>
          <p:nvCxnSpPr>
            <p:cNvPr id="7" name="AutoShape 2"/>
            <p:cNvCxnSpPr>
              <a:cxnSpLocks noChangeShapeType="1"/>
            </p:cNvCxnSpPr>
            <p:nvPr/>
          </p:nvCxnSpPr>
          <p:spPr bwMode="auto">
            <a:xfrm>
              <a:off x="4953998" y="5404588"/>
              <a:ext cx="900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cxnSp>
          <p:nvCxnSpPr>
            <p:cNvPr id="8" name="AutoShape 2"/>
            <p:cNvCxnSpPr>
              <a:cxnSpLocks noChangeShapeType="1"/>
            </p:cNvCxnSpPr>
            <p:nvPr/>
          </p:nvCxnSpPr>
          <p:spPr bwMode="auto">
            <a:xfrm>
              <a:off x="4953998" y="5858272"/>
              <a:ext cx="900000" cy="0"/>
            </a:xfrm>
            <a:prstGeom prst="straightConnector1">
              <a:avLst/>
            </a:prstGeom>
            <a:noFill/>
            <a:ln w="9525">
              <a:solidFill>
                <a:srgbClr val="000066"/>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630493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68760"/>
            <a:ext cx="2464136" cy="553998"/>
          </a:xfrm>
          <a:noFill/>
        </p:spPr>
        <p:txBody>
          <a:bodyPr wrap="none" rtlCol="0" anchor="ctr" anchorCtr="0">
            <a:spAutoFit/>
          </a:bodyPr>
          <a:lstStyle/>
          <a:p>
            <a:pPr algn="l"/>
            <a:r>
              <a:rPr lang="zh-CN" altLang="en-US" sz="3000" dirty="0" smtClean="0">
                <a:solidFill>
                  <a:schemeClr val="tx1"/>
                </a:solidFill>
                <a:latin typeface="黑体" pitchFamily="49" charset="-122"/>
                <a:ea typeface="黑体" pitchFamily="49" charset="-122"/>
                <a:cs typeface="+mn-cs"/>
              </a:rPr>
              <a:t>（</a:t>
            </a:r>
            <a:r>
              <a:rPr lang="en-US" altLang="zh-CN" sz="3000" dirty="0" smtClean="0">
                <a:solidFill>
                  <a:schemeClr val="tx1"/>
                </a:solidFill>
                <a:latin typeface="黑体" pitchFamily="49" charset="-122"/>
                <a:ea typeface="黑体" pitchFamily="49" charset="-122"/>
                <a:cs typeface="+mn-cs"/>
              </a:rPr>
              <a:t>4</a:t>
            </a:r>
            <a:r>
              <a:rPr lang="zh-CN" altLang="en-US" sz="3000" dirty="0" smtClean="0">
                <a:solidFill>
                  <a:schemeClr val="tx1"/>
                </a:solidFill>
                <a:latin typeface="黑体" pitchFamily="49" charset="-122"/>
                <a:ea typeface="黑体" pitchFamily="49" charset="-122"/>
                <a:cs typeface="+mn-cs"/>
              </a:rPr>
              <a:t>）过余码</a:t>
            </a:r>
            <a:endParaRPr lang="zh-CN" altLang="en-US" sz="3000" dirty="0">
              <a:solidFill>
                <a:schemeClr val="tx1"/>
              </a:solidFill>
              <a:latin typeface="黑体" pitchFamily="49" charset="-122"/>
              <a:ea typeface="黑体" pitchFamily="49" charset="-122"/>
              <a:cs typeface="+mn-cs"/>
            </a:endParaRPr>
          </a:p>
        </p:txBody>
      </p:sp>
      <p:sp>
        <p:nvSpPr>
          <p:cNvPr id="11"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1.3.3  </a:t>
            </a:r>
            <a:r>
              <a:rPr lang="zh-CN" altLang="zh-CN" smtClean="0"/>
              <a:t>计算机中数值信息的表示</a:t>
            </a:r>
            <a:endParaRPr lang="zh-CN" altLang="en-US" dirty="0"/>
          </a:p>
        </p:txBody>
      </p:sp>
      <p:sp>
        <p:nvSpPr>
          <p:cNvPr id="12" name="Text Box 23"/>
          <p:cNvSpPr txBox="1">
            <a:spLocks noChangeArrowheads="1"/>
          </p:cNvSpPr>
          <p:nvPr/>
        </p:nvSpPr>
        <p:spPr bwMode="auto">
          <a:xfrm>
            <a:off x="827584" y="1916832"/>
            <a:ext cx="7488832" cy="1200329"/>
          </a:xfrm>
          <a:prstGeom prst="rect">
            <a:avLst/>
          </a:prstGeom>
          <a:solidFill>
            <a:srgbClr val="EAEAEA"/>
          </a:solidFill>
          <a:ln w="9525">
            <a:solidFill>
              <a:srgbClr val="7030A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612000">
              <a:spcBef>
                <a:spcPct val="60000"/>
              </a:spcBef>
            </a:pPr>
            <a:r>
              <a:rPr lang="zh-CN" altLang="en-US" sz="2400" dirty="0">
                <a:solidFill>
                  <a:srgbClr val="002060"/>
                </a:solidFill>
                <a:latin typeface="宋体" pitchFamily="2" charset="-122"/>
                <a:ea typeface="楷体_GB2312"/>
              </a:rPr>
              <a:t>又称移码，是将真值在数轴上往正方向平移</a:t>
            </a:r>
            <a:r>
              <a:rPr lang="en-US" altLang="zh-CN" sz="2400" dirty="0">
                <a:solidFill>
                  <a:srgbClr val="002060"/>
                </a:solidFill>
                <a:latin typeface="宋体" pitchFamily="2" charset="-122"/>
                <a:ea typeface="楷体_GB2312"/>
              </a:rPr>
              <a:t>2</a:t>
            </a:r>
            <a:r>
              <a:rPr lang="en-US" altLang="zh-CN" sz="2400" baseline="30000" dirty="0">
                <a:solidFill>
                  <a:srgbClr val="002060"/>
                </a:solidFill>
                <a:latin typeface="宋体" pitchFamily="2" charset="-122"/>
                <a:ea typeface="楷体_GB2312"/>
              </a:rPr>
              <a:t>n</a:t>
            </a:r>
            <a:r>
              <a:rPr lang="en-US" altLang="zh-CN" sz="2400" baseline="30000" dirty="0">
                <a:solidFill>
                  <a:srgbClr val="002060"/>
                </a:solidFill>
                <a:latin typeface="宋体" pitchFamily="2" charset="-122"/>
                <a:ea typeface="楷体_GB2312"/>
                <a:cs typeface="Times New Roman" pitchFamily="18" charset="0"/>
              </a:rPr>
              <a:t>-</a:t>
            </a:r>
            <a:r>
              <a:rPr lang="en-US" altLang="zh-CN" sz="2400" baseline="30000" dirty="0">
                <a:solidFill>
                  <a:srgbClr val="002060"/>
                </a:solidFill>
                <a:latin typeface="宋体" pitchFamily="2" charset="-122"/>
                <a:ea typeface="楷体_GB2312"/>
              </a:rPr>
              <a:t>1</a:t>
            </a:r>
            <a:r>
              <a:rPr lang="zh-CN" altLang="en-US" sz="2400" dirty="0">
                <a:solidFill>
                  <a:srgbClr val="002060"/>
                </a:solidFill>
                <a:latin typeface="宋体" pitchFamily="2" charset="-122"/>
                <a:ea typeface="楷体_GB2312"/>
              </a:rPr>
              <a:t>后得到的</a:t>
            </a:r>
            <a:r>
              <a:rPr lang="zh-CN" altLang="en-US" sz="2400" dirty="0" smtClean="0">
                <a:solidFill>
                  <a:srgbClr val="002060"/>
                </a:solidFill>
                <a:latin typeface="宋体" pitchFamily="2" charset="-122"/>
                <a:ea typeface="楷体_GB2312"/>
              </a:rPr>
              <a:t>编码。即将</a:t>
            </a:r>
            <a:r>
              <a:rPr lang="zh-CN" altLang="en-US" sz="2400" dirty="0">
                <a:solidFill>
                  <a:srgbClr val="002060"/>
                </a:solidFill>
                <a:latin typeface="宋体" pitchFamily="2" charset="-122"/>
                <a:ea typeface="楷体_GB2312"/>
              </a:rPr>
              <a:t>真值加上一个正</a:t>
            </a:r>
            <a:r>
              <a:rPr lang="zh-CN" altLang="en-US" sz="2400" dirty="0" smtClean="0">
                <a:solidFill>
                  <a:srgbClr val="002060"/>
                </a:solidFill>
                <a:latin typeface="宋体" pitchFamily="2" charset="-122"/>
                <a:ea typeface="楷体_GB2312"/>
              </a:rPr>
              <a:t>数</a:t>
            </a:r>
            <a:r>
              <a:rPr lang="en-US" altLang="zh-CN" sz="2400" dirty="0" smtClean="0">
                <a:solidFill>
                  <a:srgbClr val="002060"/>
                </a:solidFill>
                <a:latin typeface="宋体" pitchFamily="2" charset="-122"/>
                <a:ea typeface="楷体_GB2312"/>
              </a:rPr>
              <a:t>2</a:t>
            </a:r>
            <a:r>
              <a:rPr lang="en-US" altLang="zh-CN" sz="2400" baseline="30000" dirty="0" smtClean="0">
                <a:solidFill>
                  <a:srgbClr val="002060"/>
                </a:solidFill>
                <a:latin typeface="宋体" pitchFamily="2" charset="-122"/>
                <a:ea typeface="楷体_GB2312"/>
              </a:rPr>
              <a:t>n-1</a:t>
            </a:r>
            <a:r>
              <a:rPr lang="zh-CN" altLang="en-US" sz="2400" dirty="0">
                <a:solidFill>
                  <a:srgbClr val="002060"/>
                </a:solidFill>
                <a:latin typeface="宋体" pitchFamily="2" charset="-122"/>
                <a:ea typeface="楷体_GB2312"/>
              </a:rPr>
              <a:t>，这个加上去的正数称为过</a:t>
            </a:r>
            <a:r>
              <a:rPr lang="zh-CN" altLang="en-US" sz="2400" dirty="0" smtClean="0">
                <a:solidFill>
                  <a:srgbClr val="002060"/>
                </a:solidFill>
                <a:latin typeface="宋体" pitchFamily="2" charset="-122"/>
                <a:ea typeface="楷体_GB2312"/>
              </a:rPr>
              <a:t>余量。</a:t>
            </a:r>
            <a:endParaRPr lang="en-US" altLang="zh-CN" sz="2400" dirty="0">
              <a:solidFill>
                <a:srgbClr val="002060"/>
              </a:solidFill>
              <a:latin typeface="宋体" pitchFamily="2" charset="-122"/>
              <a:ea typeface="楷体_GB2312"/>
            </a:endParaRPr>
          </a:p>
        </p:txBody>
      </p:sp>
      <p:graphicFrame>
        <p:nvGraphicFramePr>
          <p:cNvPr id="4" name="表格 3"/>
          <p:cNvGraphicFramePr>
            <a:graphicFrameLocks noGrp="1"/>
          </p:cNvGraphicFramePr>
          <p:nvPr>
            <p:extLst>
              <p:ext uri="{D42A27DB-BD31-4B8C-83A1-F6EECF244321}">
                <p14:modId xmlns:p14="http://schemas.microsoft.com/office/powerpoint/2010/main" val="133208189"/>
              </p:ext>
            </p:extLst>
          </p:nvPr>
        </p:nvGraphicFramePr>
        <p:xfrm>
          <a:off x="827583" y="3212976"/>
          <a:ext cx="7488833" cy="3037775"/>
        </p:xfrm>
        <a:graphic>
          <a:graphicData uri="http://schemas.openxmlformats.org/drawingml/2006/table">
            <a:tbl>
              <a:tblPr firstRow="1" firstCol="1" bandRow="1">
                <a:tableStyleId>{0660B408-B3CF-4A94-85FC-2B1E0A45F4A2}</a:tableStyleId>
              </a:tblPr>
              <a:tblGrid>
                <a:gridCol w="2180273"/>
                <a:gridCol w="1470660"/>
                <a:gridCol w="842010"/>
                <a:gridCol w="2995890"/>
              </a:tblGrid>
              <a:tr h="304800">
                <a:tc gridSpan="3">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r>
                        <a:rPr lang="zh-CN" altLang="en-US" sz="2000" b="0" kern="100" dirty="0" smtClean="0">
                          <a:solidFill>
                            <a:srgbClr val="002060"/>
                          </a:solidFill>
                          <a:effectLst/>
                          <a:latin typeface="Times New Roman" pitchFamily="18" charset="0"/>
                          <a:ea typeface="楷体_GB2312"/>
                          <a:cs typeface="Times New Roman" pitchFamily="18" charset="0"/>
                        </a:rPr>
                        <a:t>以</a:t>
                      </a:r>
                      <a:r>
                        <a:rPr lang="en-US" altLang="zh-CN" sz="2000" b="0" kern="100" dirty="0" smtClean="0">
                          <a:solidFill>
                            <a:srgbClr val="002060"/>
                          </a:solidFill>
                          <a:effectLst/>
                          <a:latin typeface="Times New Roman" pitchFamily="18" charset="0"/>
                          <a:ea typeface="楷体_GB2312"/>
                          <a:cs typeface="Times New Roman" pitchFamily="18" charset="0"/>
                        </a:rPr>
                        <a:t>8</a:t>
                      </a:r>
                      <a:r>
                        <a:rPr lang="zh-CN" altLang="en-US" sz="2000" b="0" kern="100" dirty="0" smtClean="0">
                          <a:solidFill>
                            <a:srgbClr val="002060"/>
                          </a:solidFill>
                          <a:effectLst/>
                          <a:latin typeface="Times New Roman" pitchFamily="18" charset="0"/>
                          <a:ea typeface="楷体_GB2312"/>
                          <a:cs typeface="Times New Roman" pitchFamily="18" charset="0"/>
                        </a:rPr>
                        <a:t>位字长为例：</a:t>
                      </a:r>
                      <a:endParaRPr lang="zh-CN" sz="20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hMerge="1">
                  <a:txBody>
                    <a:bodyPr/>
                    <a:lstStyle/>
                    <a:p>
                      <a:pPr indent="0" algn="l">
                        <a:lnSpc>
                          <a:spcPts val="1560"/>
                        </a:lnSpc>
                        <a:spcAft>
                          <a:spcPts val="0"/>
                        </a:spcAft>
                        <a:tabLst>
                          <a:tab pos="2338070" algn="l"/>
                        </a:tabLst>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tab pos="2338070" algn="l"/>
                        </a:tabLst>
                        <a:defRPr/>
                      </a:pP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noFill/>
                  </a:tcPr>
                </a:tc>
              </a:tr>
              <a:tr h="445165">
                <a:tc>
                  <a:txBody>
                    <a:bodyPr/>
                    <a:lstStyle/>
                    <a:p>
                      <a:pPr indent="54000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[+0D</a:t>
                      </a:r>
                      <a:r>
                        <a:rPr lang="en-US" sz="2400" b="0" kern="100" dirty="0" smtClean="0">
                          <a:solidFill>
                            <a:srgbClr val="002060"/>
                          </a:solidFill>
                          <a:effectLst/>
                          <a:latin typeface="Times New Roman" pitchFamily="18" charset="0"/>
                          <a:ea typeface="楷体_GB2312"/>
                          <a:cs typeface="Times New Roman" pitchFamily="18" charset="0"/>
                        </a:rPr>
                        <a:t>]</a:t>
                      </a:r>
                      <a:r>
                        <a:rPr lang="zh-CN" altLang="en-US" sz="2400" b="0" kern="10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=128+0</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=128</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=10000000B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54000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[+1D</a:t>
                      </a:r>
                      <a:r>
                        <a:rPr lang="en-US" sz="2400" b="0" kern="100" dirty="0" smtClean="0">
                          <a:solidFill>
                            <a:srgbClr val="002060"/>
                          </a:solidFill>
                          <a:effectLst/>
                          <a:latin typeface="Times New Roman" pitchFamily="18" charset="0"/>
                          <a:ea typeface="楷体_GB2312"/>
                          <a:cs typeface="Times New Roman" pitchFamily="18" charset="0"/>
                        </a:rPr>
                        <a:t>]</a:t>
                      </a:r>
                      <a:r>
                        <a:rPr lang="zh-CN" altLang="en-US" sz="2400" b="0" kern="10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=128+1</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=129</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=10000001B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540000" algn="l">
                        <a:lnSpc>
                          <a:spcPct val="100000"/>
                        </a:lnSpc>
                        <a:spcAft>
                          <a:spcPts val="0"/>
                        </a:spcAft>
                        <a:tabLst>
                          <a:tab pos="2338070" algn="l"/>
                        </a:tabLst>
                      </a:pPr>
                      <a:r>
                        <a:rPr lang="en-US" sz="2400" b="0" kern="100" spc="-30" dirty="0">
                          <a:solidFill>
                            <a:srgbClr val="002060"/>
                          </a:solidFill>
                          <a:effectLst/>
                          <a:latin typeface="Times New Roman" pitchFamily="18" charset="0"/>
                          <a:ea typeface="楷体_GB2312"/>
                          <a:cs typeface="Times New Roman" pitchFamily="18" charset="0"/>
                        </a:rPr>
                        <a:t>[+127D</a:t>
                      </a:r>
                      <a:r>
                        <a:rPr lang="en-US" sz="2400" b="0" kern="100" spc="-30" dirty="0" smtClean="0">
                          <a:solidFill>
                            <a:srgbClr val="002060"/>
                          </a:solidFill>
                          <a:effectLst/>
                          <a:latin typeface="Times New Roman" pitchFamily="18" charset="0"/>
                          <a:ea typeface="楷体_GB2312"/>
                          <a:cs typeface="Times New Roman" pitchFamily="18" charset="0"/>
                        </a:rPr>
                        <a:t>]</a:t>
                      </a:r>
                      <a:r>
                        <a:rPr lang="zh-CN" altLang="en-US" sz="2400" b="0" kern="100" spc="-3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=128+127</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=255</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=11111111B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54000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[-0D</a:t>
                      </a:r>
                      <a:r>
                        <a:rPr lang="en-US" sz="2400" b="0" kern="100" dirty="0" smtClean="0">
                          <a:solidFill>
                            <a:srgbClr val="002060"/>
                          </a:solidFill>
                          <a:effectLst/>
                          <a:latin typeface="Times New Roman" pitchFamily="18" charset="0"/>
                          <a:ea typeface="楷体_GB2312"/>
                          <a:cs typeface="Times New Roman" pitchFamily="18" charset="0"/>
                        </a:rPr>
                        <a:t>]</a:t>
                      </a:r>
                      <a:r>
                        <a:rPr lang="zh-CN" altLang="en-US" sz="2400" b="0" kern="10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=128-0</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=128</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=10000000B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54000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[-1D</a:t>
                      </a:r>
                      <a:r>
                        <a:rPr lang="en-US" sz="2400" b="0" kern="100" dirty="0" smtClean="0">
                          <a:solidFill>
                            <a:srgbClr val="002060"/>
                          </a:solidFill>
                          <a:effectLst/>
                          <a:latin typeface="Times New Roman" pitchFamily="18" charset="0"/>
                          <a:ea typeface="楷体_GB2312"/>
                          <a:cs typeface="Times New Roman" pitchFamily="18" charset="0"/>
                        </a:rPr>
                        <a:t>]</a:t>
                      </a:r>
                      <a:r>
                        <a:rPr lang="zh-CN" altLang="en-US" sz="2400" b="0" kern="10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a:t>
                      </a:r>
                      <a:r>
                        <a:rPr lang="en-US" altLang="zh-CN" sz="2400" b="0" kern="100" dirty="0" smtClean="0">
                          <a:solidFill>
                            <a:srgbClr val="002060"/>
                          </a:solidFill>
                          <a:effectLst/>
                          <a:latin typeface="Times New Roman" pitchFamily="18" charset="0"/>
                          <a:ea typeface="楷体_GB2312"/>
                          <a:cs typeface="Times New Roman" pitchFamily="18" charset="0"/>
                        </a:rPr>
                        <a:t>1</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=127</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dirty="0" smtClean="0">
                          <a:solidFill>
                            <a:srgbClr val="002060"/>
                          </a:solidFill>
                          <a:effectLst/>
                          <a:latin typeface="Times New Roman" pitchFamily="18" charset="0"/>
                          <a:ea typeface="楷体_GB2312"/>
                          <a:cs typeface="Times New Roman" pitchFamily="18" charset="0"/>
                        </a:rPr>
                        <a:t>01111111B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r h="445370">
                <a:tc>
                  <a:txBody>
                    <a:bodyPr/>
                    <a:lstStyle/>
                    <a:p>
                      <a:pPr indent="54000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spc="-30" dirty="0">
                          <a:solidFill>
                            <a:srgbClr val="002060"/>
                          </a:solidFill>
                          <a:effectLst/>
                          <a:latin typeface="Times New Roman" pitchFamily="18" charset="0"/>
                          <a:ea typeface="楷体_GB2312"/>
                          <a:cs typeface="Times New Roman" pitchFamily="18" charset="0"/>
                        </a:rPr>
                        <a:t>-</a:t>
                      </a:r>
                      <a:r>
                        <a:rPr lang="en-US" sz="2400" b="0" kern="100" spc="-30" dirty="0" smtClean="0">
                          <a:solidFill>
                            <a:srgbClr val="002060"/>
                          </a:solidFill>
                          <a:effectLst/>
                          <a:latin typeface="Times New Roman" pitchFamily="18" charset="0"/>
                          <a:ea typeface="楷体_GB2312"/>
                          <a:cs typeface="Times New Roman" pitchFamily="18" charset="0"/>
                        </a:rPr>
                        <a:t>128D]</a:t>
                      </a:r>
                      <a:r>
                        <a:rPr lang="zh-CN" altLang="en-US" sz="2400" b="0" kern="100" spc="-30" baseline="-25000" dirty="0" smtClean="0">
                          <a:solidFill>
                            <a:srgbClr val="002060"/>
                          </a:solidFill>
                          <a:effectLst/>
                          <a:latin typeface="Times New Roman" pitchFamily="18" charset="0"/>
                          <a:ea typeface="楷体_GB2312"/>
                          <a:cs typeface="Times New Roman" pitchFamily="18" charset="0"/>
                        </a:rPr>
                        <a:t>过余</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smtClean="0">
                          <a:solidFill>
                            <a:srgbClr val="002060"/>
                          </a:solidFill>
                          <a:effectLst/>
                          <a:latin typeface="Times New Roman" pitchFamily="18" charset="0"/>
                          <a:ea typeface="楷体_GB2312"/>
                          <a:cs typeface="Times New Roman" pitchFamily="18" charset="0"/>
                        </a:rPr>
                        <a:t>=128-128</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r>
                        <a:rPr lang="en-US" altLang="zh-CN" sz="2400" b="0" kern="100" dirty="0" smtClean="0">
                          <a:solidFill>
                            <a:srgbClr val="002060"/>
                          </a:solidFill>
                          <a:effectLst/>
                          <a:latin typeface="Times New Roman" pitchFamily="18" charset="0"/>
                          <a:ea typeface="楷体_GB2312"/>
                          <a:cs typeface="Times New Roman" pitchFamily="18" charset="0"/>
                        </a:rPr>
                        <a:t>=0</a:t>
                      </a:r>
                      <a:endParaRPr lang="zh-CN" altLang="en-US"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c>
                  <a:txBody>
                    <a:bodyPr/>
                    <a:lstStyle/>
                    <a:p>
                      <a:pPr indent="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dirty="0" smtClean="0">
                          <a:solidFill>
                            <a:srgbClr val="002060"/>
                          </a:solidFill>
                          <a:effectLst/>
                          <a:latin typeface="Times New Roman" pitchFamily="18" charset="0"/>
                          <a:ea typeface="楷体_GB2312"/>
                          <a:cs typeface="Times New Roman" pitchFamily="18" charset="0"/>
                        </a:rPr>
                        <a:t>00000000B</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nchor="ctr"/>
                </a:tc>
              </a:tr>
            </a:tbl>
          </a:graphicData>
        </a:graphic>
      </p:graphicFrame>
    </p:spTree>
    <p:extLst>
      <p:ext uri="{BB962C8B-B14F-4D97-AF65-F5344CB8AC3E}">
        <p14:creationId xmlns:p14="http://schemas.microsoft.com/office/powerpoint/2010/main" val="1527192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53372"/>
            <a:ext cx="4355680" cy="584775"/>
          </a:xfrm>
          <a:noFill/>
        </p:spPr>
        <p:txBody>
          <a:bodyPr wrap="none" rtlCol="0" anchor="ctr" anchorCtr="0">
            <a:spAutoFit/>
          </a:bodyPr>
          <a:lstStyle/>
          <a:p>
            <a:pPr algn="l"/>
            <a:r>
              <a:rPr lang="en-US" altLang="zh-CN" sz="3200" dirty="0" smtClean="0">
                <a:solidFill>
                  <a:schemeClr val="tx1"/>
                </a:solidFill>
                <a:latin typeface="黑体" pitchFamily="49" charset="-122"/>
                <a:ea typeface="黑体" pitchFamily="49" charset="-122"/>
                <a:cs typeface="+mn-cs"/>
              </a:rPr>
              <a:t>3</a:t>
            </a:r>
            <a:r>
              <a:rPr lang="zh-CN" altLang="zh-CN" sz="3200" dirty="0"/>
              <a:t>．</a:t>
            </a:r>
            <a:r>
              <a:rPr lang="zh-CN" altLang="en-US" sz="3200" dirty="0" smtClean="0">
                <a:solidFill>
                  <a:schemeClr val="tx1"/>
                </a:solidFill>
                <a:latin typeface="黑体" pitchFamily="49" charset="-122"/>
                <a:ea typeface="黑体" pitchFamily="49" charset="-122"/>
                <a:cs typeface="+mn-cs"/>
              </a:rPr>
              <a:t>补码与真值的转换</a:t>
            </a:r>
            <a:endParaRPr lang="zh-CN" altLang="en-US" sz="3200" dirty="0">
              <a:solidFill>
                <a:schemeClr val="tx1"/>
              </a:solidFill>
              <a:latin typeface="黑体" pitchFamily="49" charset="-122"/>
              <a:ea typeface="黑体" pitchFamily="49" charset="-122"/>
              <a:cs typeface="+mn-cs"/>
            </a:endParaRPr>
          </a:p>
        </p:txBody>
      </p:sp>
      <p:sp>
        <p:nvSpPr>
          <p:cNvPr id="11"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1.3.3  </a:t>
            </a:r>
            <a:r>
              <a:rPr lang="zh-CN" altLang="zh-CN" smtClean="0"/>
              <a:t>计算机中数值信息的表示</a:t>
            </a:r>
            <a:endParaRPr lang="zh-CN" altLang="en-US" dirty="0"/>
          </a:p>
        </p:txBody>
      </p:sp>
      <p:sp>
        <p:nvSpPr>
          <p:cNvPr id="9" name="Text Box 1027"/>
          <p:cNvSpPr txBox="1">
            <a:spLocks noChangeArrowheads="1"/>
          </p:cNvSpPr>
          <p:nvPr/>
        </p:nvSpPr>
        <p:spPr bwMode="auto">
          <a:xfrm>
            <a:off x="755576" y="2564904"/>
            <a:ext cx="7632848" cy="892552"/>
          </a:xfrm>
          <a:prstGeom prst="rect">
            <a:avLst/>
          </a:prstGeom>
          <a:solidFill>
            <a:srgbClr val="C8F4CA"/>
          </a:solidFill>
          <a:ln w="9525">
            <a:solidFill>
              <a:schemeClr val="folHlink"/>
            </a:solidFill>
            <a:miter lim="800000"/>
            <a:headEnd/>
            <a:tailEnd/>
          </a:ln>
          <a:effectLst/>
          <a:extLst/>
        </p:spPr>
        <p:txBody>
          <a:bodyPr wrap="square">
            <a:spAutoFit/>
          </a:bodyPr>
          <a:lstStyle/>
          <a:p>
            <a:pPr indent="612000" algn="l">
              <a:spcBef>
                <a:spcPct val="20000"/>
              </a:spcBef>
              <a:buFontTx/>
              <a:buNone/>
            </a:pPr>
            <a:r>
              <a:rPr lang="zh-CN" altLang="en-US" sz="2600" dirty="0" smtClean="0">
                <a:solidFill>
                  <a:srgbClr val="002060"/>
                </a:solidFill>
                <a:latin typeface="Times New Roman" pitchFamily="18" charset="0"/>
                <a:ea typeface="宋体" pitchFamily="2" charset="-122"/>
              </a:rPr>
              <a:t>正数</a:t>
            </a:r>
            <a:r>
              <a:rPr lang="zh-CN" altLang="en-US" sz="2600" dirty="0">
                <a:solidFill>
                  <a:srgbClr val="002060"/>
                </a:solidFill>
                <a:latin typeface="Times New Roman" pitchFamily="18" charset="0"/>
                <a:ea typeface="宋体" pitchFamily="2" charset="-122"/>
              </a:rPr>
              <a:t>的补码等于其真值，即正数补码的真值就等于正数补码本身的二进制</a:t>
            </a:r>
            <a:r>
              <a:rPr lang="zh-CN" altLang="en-US" sz="2600" dirty="0" smtClean="0">
                <a:solidFill>
                  <a:srgbClr val="002060"/>
                </a:solidFill>
                <a:latin typeface="Times New Roman" pitchFamily="18" charset="0"/>
                <a:ea typeface="宋体" pitchFamily="2" charset="-122"/>
              </a:rPr>
              <a:t>值。</a:t>
            </a:r>
            <a:endParaRPr lang="zh-CN" altLang="en-US" sz="2600" dirty="0">
              <a:solidFill>
                <a:srgbClr val="002060"/>
              </a:solidFill>
              <a:latin typeface="Times New Roman" pitchFamily="18" charset="0"/>
              <a:ea typeface="宋体" pitchFamily="2" charset="-122"/>
            </a:endParaRPr>
          </a:p>
        </p:txBody>
      </p:sp>
      <p:sp>
        <p:nvSpPr>
          <p:cNvPr id="10" name="Text Box 1028"/>
          <p:cNvSpPr txBox="1">
            <a:spLocks noChangeArrowheads="1"/>
          </p:cNvSpPr>
          <p:nvPr/>
        </p:nvSpPr>
        <p:spPr bwMode="auto">
          <a:xfrm>
            <a:off x="755576" y="4513763"/>
            <a:ext cx="7632848" cy="1723549"/>
          </a:xfrm>
          <a:prstGeom prst="rect">
            <a:avLst/>
          </a:prstGeom>
          <a:solidFill>
            <a:srgbClr val="E7E7FF"/>
          </a:solidFill>
          <a:ln w="9525">
            <a:solidFill>
              <a:srgbClr val="C0C0C0"/>
            </a:solidFill>
            <a:miter lim="800000"/>
            <a:headEnd/>
            <a:tailEnd/>
          </a:ln>
          <a:effectLst/>
          <a:extLst/>
        </p:spPr>
        <p:txBody>
          <a:bodyPr wrap="square">
            <a:spAutoFit/>
          </a:bodyPr>
          <a:lstStyle/>
          <a:p>
            <a:pPr algn="l">
              <a:spcBef>
                <a:spcPts val="600"/>
              </a:spcBef>
              <a:buFontTx/>
              <a:buNone/>
            </a:pPr>
            <a:r>
              <a:rPr lang="zh-CN" altLang="en-US" sz="2400" dirty="0" smtClean="0">
                <a:solidFill>
                  <a:srgbClr val="002060"/>
                </a:solidFill>
                <a:latin typeface="Times New Roman" pitchFamily="18" charset="0"/>
                <a:ea typeface="楷体_GB2312" pitchFamily="49" charset="-122"/>
              </a:rPr>
              <a:t>以</a:t>
            </a:r>
            <a:r>
              <a:rPr lang="en-US" altLang="zh-CN" sz="2400" dirty="0" smtClean="0">
                <a:solidFill>
                  <a:srgbClr val="002060"/>
                </a:solidFill>
                <a:latin typeface="Times New Roman" pitchFamily="18" charset="0"/>
                <a:ea typeface="楷体_GB2312" pitchFamily="49" charset="-122"/>
              </a:rPr>
              <a:t>8</a:t>
            </a:r>
            <a:r>
              <a:rPr lang="zh-CN" altLang="en-US" sz="2400" dirty="0" smtClean="0">
                <a:solidFill>
                  <a:srgbClr val="002060"/>
                </a:solidFill>
                <a:latin typeface="Times New Roman" pitchFamily="18" charset="0"/>
                <a:ea typeface="楷体_GB2312" pitchFamily="49" charset="-122"/>
              </a:rPr>
              <a:t>位字长为例</a:t>
            </a:r>
            <a:r>
              <a:rPr lang="zh-CN" altLang="en-US" sz="2400" dirty="0">
                <a:solidFill>
                  <a:srgbClr val="002060"/>
                </a:solidFill>
                <a:latin typeface="Times New Roman" pitchFamily="18" charset="0"/>
                <a:ea typeface="楷体_GB2312" pitchFamily="49" charset="-122"/>
              </a:rPr>
              <a:t>：</a:t>
            </a:r>
          </a:p>
          <a:p>
            <a:pPr algn="l">
              <a:spcBef>
                <a:spcPts val="600"/>
              </a:spcBef>
              <a:buFontTx/>
              <a:buNone/>
            </a:pPr>
            <a:r>
              <a:rPr lang="zh-CN" altLang="en-US" sz="2400" dirty="0">
                <a:solidFill>
                  <a:srgbClr val="002060"/>
                </a:solidFill>
                <a:latin typeface="Times New Roman" pitchFamily="18" charset="0"/>
                <a:ea typeface="楷体_GB2312" pitchFamily="49" charset="-122"/>
              </a:rPr>
              <a:t>　</a:t>
            </a:r>
            <a:r>
              <a:rPr lang="en-US" altLang="zh-CN" sz="2400" dirty="0">
                <a:solidFill>
                  <a:srgbClr val="002060"/>
                </a:solidFill>
                <a:latin typeface="宋体" pitchFamily="2" charset="-122"/>
                <a:ea typeface="宋体" pitchFamily="2" charset="-122"/>
                <a:cs typeface="Times New Roman" pitchFamily="18" charset="0"/>
              </a:rPr>
              <a:t>[X]</a:t>
            </a:r>
            <a:r>
              <a:rPr lang="zh-CN" altLang="en-US" sz="2400" baseline="-30000" dirty="0">
                <a:solidFill>
                  <a:srgbClr val="002060"/>
                </a:solidFill>
                <a:latin typeface="Times New Roman" pitchFamily="18" charset="0"/>
                <a:ea typeface="宋体" pitchFamily="2" charset="-122"/>
              </a:rPr>
              <a:t>补</a:t>
            </a:r>
            <a:r>
              <a:rPr lang="en-US" altLang="zh-CN" sz="2400" dirty="0">
                <a:solidFill>
                  <a:srgbClr val="002060"/>
                </a:solidFill>
                <a:latin typeface="宋体" pitchFamily="2" charset="-122"/>
                <a:ea typeface="宋体" pitchFamily="2" charset="-122"/>
                <a:cs typeface="Times New Roman" pitchFamily="18" charset="0"/>
              </a:rPr>
              <a:t>=</a:t>
            </a:r>
            <a:r>
              <a:rPr lang="en-US" altLang="zh-CN" sz="2400" dirty="0">
                <a:solidFill>
                  <a:srgbClr val="FF0000"/>
                </a:solidFill>
                <a:latin typeface="宋体" pitchFamily="2" charset="-122"/>
                <a:ea typeface="宋体" pitchFamily="2" charset="-122"/>
                <a:cs typeface="Times New Roman" pitchFamily="18" charset="0"/>
              </a:rPr>
              <a:t>0</a:t>
            </a:r>
            <a:r>
              <a:rPr lang="en-US" altLang="zh-CN" sz="2400" dirty="0">
                <a:solidFill>
                  <a:srgbClr val="002060"/>
                </a:solidFill>
                <a:latin typeface="宋体" pitchFamily="2" charset="-122"/>
                <a:ea typeface="宋体" pitchFamily="2" charset="-122"/>
                <a:cs typeface="Times New Roman" pitchFamily="18" charset="0"/>
              </a:rPr>
              <a:t>1010011B</a:t>
            </a:r>
            <a:r>
              <a:rPr lang="zh-CN" altLang="en-US" sz="2400" dirty="0">
                <a:solidFill>
                  <a:srgbClr val="002060"/>
                </a:solidFill>
                <a:latin typeface="Times New Roman" pitchFamily="18" charset="0"/>
                <a:ea typeface="宋体" pitchFamily="2" charset="-122"/>
              </a:rPr>
              <a:t>时，正数，即</a:t>
            </a:r>
            <a:r>
              <a:rPr lang="en-US" altLang="zh-CN" sz="2400" dirty="0">
                <a:solidFill>
                  <a:srgbClr val="002060"/>
                </a:solidFill>
                <a:latin typeface="宋体" pitchFamily="2" charset="-122"/>
                <a:ea typeface="宋体" pitchFamily="2" charset="-122"/>
                <a:cs typeface="Times New Roman" pitchFamily="18" charset="0"/>
              </a:rPr>
              <a:t>X=+1010011B</a:t>
            </a:r>
            <a:r>
              <a:rPr lang="zh-CN" altLang="en-US" sz="2400" dirty="0">
                <a:solidFill>
                  <a:srgbClr val="002060"/>
                </a:solidFill>
                <a:latin typeface="宋体" pitchFamily="2" charset="-122"/>
                <a:ea typeface="宋体" pitchFamily="2" charset="-122"/>
                <a:cs typeface="Times New Roman" pitchFamily="18" charset="0"/>
              </a:rPr>
              <a:t>＝</a:t>
            </a:r>
            <a:r>
              <a:rPr lang="en-US" altLang="zh-CN" sz="2400" dirty="0">
                <a:solidFill>
                  <a:srgbClr val="002060"/>
                </a:solidFill>
                <a:latin typeface="宋体" pitchFamily="2" charset="-122"/>
                <a:ea typeface="宋体" pitchFamily="2" charset="-122"/>
                <a:cs typeface="Times New Roman" pitchFamily="18" charset="0"/>
              </a:rPr>
              <a:t>+83</a:t>
            </a:r>
            <a:endParaRPr lang="en-US" altLang="zh-CN" sz="2400" dirty="0">
              <a:solidFill>
                <a:srgbClr val="002060"/>
              </a:solidFill>
              <a:latin typeface="Times New Roman" pitchFamily="18" charset="0"/>
              <a:ea typeface="宋体" pitchFamily="2" charset="-122"/>
            </a:endParaRPr>
          </a:p>
          <a:p>
            <a:pPr algn="l">
              <a:spcBef>
                <a:spcPts val="600"/>
              </a:spcBef>
              <a:buFontTx/>
              <a:buNone/>
            </a:pPr>
            <a:r>
              <a:rPr lang="zh-CN" altLang="en-US" sz="2400" dirty="0">
                <a:solidFill>
                  <a:srgbClr val="002060"/>
                </a:solidFill>
                <a:latin typeface="Times New Roman" pitchFamily="18" charset="0"/>
                <a:ea typeface="宋体" pitchFamily="2" charset="-122"/>
              </a:rPr>
              <a:t>　</a:t>
            </a:r>
            <a:r>
              <a:rPr lang="en-US" altLang="zh-CN" sz="2400" dirty="0">
                <a:solidFill>
                  <a:srgbClr val="002060"/>
                </a:solidFill>
                <a:latin typeface="宋体" pitchFamily="2" charset="-122"/>
                <a:ea typeface="宋体" pitchFamily="2" charset="-122"/>
              </a:rPr>
              <a:t>[X]</a:t>
            </a:r>
            <a:r>
              <a:rPr lang="zh-CN" altLang="en-US" sz="2400" baseline="-30000" dirty="0">
                <a:solidFill>
                  <a:srgbClr val="002060"/>
                </a:solidFill>
                <a:latin typeface="Times New Roman" pitchFamily="18" charset="0"/>
                <a:ea typeface="宋体" pitchFamily="2" charset="-122"/>
              </a:rPr>
              <a:t>补</a:t>
            </a:r>
            <a:r>
              <a:rPr lang="en-US" altLang="zh-CN" sz="2400" dirty="0">
                <a:solidFill>
                  <a:srgbClr val="002060"/>
                </a:solidFill>
                <a:latin typeface="宋体" pitchFamily="2" charset="-122"/>
                <a:ea typeface="宋体" pitchFamily="2" charset="-122"/>
              </a:rPr>
              <a:t>=</a:t>
            </a:r>
            <a:r>
              <a:rPr lang="en-US" altLang="zh-CN" sz="2400" dirty="0">
                <a:solidFill>
                  <a:srgbClr val="FF0000"/>
                </a:solidFill>
                <a:latin typeface="宋体" pitchFamily="2" charset="-122"/>
                <a:ea typeface="宋体" pitchFamily="2" charset="-122"/>
              </a:rPr>
              <a:t>1</a:t>
            </a:r>
            <a:r>
              <a:rPr lang="en-US" altLang="zh-CN" sz="2400" dirty="0">
                <a:solidFill>
                  <a:srgbClr val="002060"/>
                </a:solidFill>
                <a:latin typeface="宋体" pitchFamily="2" charset="-122"/>
                <a:ea typeface="宋体" pitchFamily="2" charset="-122"/>
              </a:rPr>
              <a:t>0101101B</a:t>
            </a:r>
            <a:r>
              <a:rPr lang="zh-CN" altLang="en-US" sz="2400" dirty="0">
                <a:solidFill>
                  <a:srgbClr val="002060"/>
                </a:solidFill>
                <a:latin typeface="Times New Roman" pitchFamily="18" charset="0"/>
                <a:ea typeface="宋体" pitchFamily="2" charset="-122"/>
              </a:rPr>
              <a:t>时，负数，将</a:t>
            </a:r>
            <a:r>
              <a:rPr lang="en-US" altLang="zh-CN" sz="2400" dirty="0">
                <a:solidFill>
                  <a:srgbClr val="002060"/>
                </a:solidFill>
                <a:latin typeface="宋体" pitchFamily="2" charset="-122"/>
                <a:ea typeface="宋体" pitchFamily="2" charset="-122"/>
              </a:rPr>
              <a:t>[X]</a:t>
            </a:r>
            <a:r>
              <a:rPr lang="zh-CN" altLang="en-US" sz="2400" baseline="-30000" dirty="0">
                <a:solidFill>
                  <a:srgbClr val="002060"/>
                </a:solidFill>
                <a:latin typeface="Times New Roman" pitchFamily="18" charset="0"/>
                <a:ea typeface="宋体" pitchFamily="2" charset="-122"/>
              </a:rPr>
              <a:t>补</a:t>
            </a:r>
            <a:r>
              <a:rPr lang="zh-CN" altLang="en-US" sz="2400" dirty="0">
                <a:solidFill>
                  <a:srgbClr val="002060"/>
                </a:solidFill>
                <a:latin typeface="Times New Roman" pitchFamily="18" charset="0"/>
                <a:ea typeface="宋体" pitchFamily="2" charset="-122"/>
              </a:rPr>
              <a:t>按位取反再加</a:t>
            </a:r>
            <a:r>
              <a:rPr lang="en-US" altLang="zh-CN" sz="2400" dirty="0">
                <a:solidFill>
                  <a:srgbClr val="002060"/>
                </a:solidFill>
                <a:latin typeface="宋体" pitchFamily="2" charset="-122"/>
                <a:ea typeface="宋体" pitchFamily="2" charset="-122"/>
              </a:rPr>
              <a:t>1</a:t>
            </a:r>
            <a:r>
              <a:rPr lang="zh-CN" altLang="en-US" sz="2400" dirty="0">
                <a:solidFill>
                  <a:srgbClr val="002060"/>
                </a:solidFill>
                <a:latin typeface="Times New Roman" pitchFamily="18" charset="0"/>
                <a:ea typeface="宋体" pitchFamily="2" charset="-122"/>
              </a:rPr>
              <a:t>，得到</a:t>
            </a:r>
            <a:r>
              <a:rPr lang="en-US" altLang="zh-CN" sz="2400" dirty="0">
                <a:solidFill>
                  <a:srgbClr val="002060"/>
                </a:solidFill>
                <a:latin typeface="宋体" pitchFamily="2" charset="-122"/>
                <a:ea typeface="宋体" pitchFamily="2" charset="-122"/>
              </a:rPr>
              <a:t>01010011B</a:t>
            </a:r>
            <a:r>
              <a:rPr lang="zh-CN" altLang="en-US" sz="2400" dirty="0">
                <a:solidFill>
                  <a:srgbClr val="002060"/>
                </a:solidFill>
                <a:latin typeface="宋体" pitchFamily="2" charset="-122"/>
                <a:ea typeface="宋体" pitchFamily="2" charset="-122"/>
                <a:cs typeface="Times New Roman" pitchFamily="18" charset="0"/>
              </a:rPr>
              <a:t>＝</a:t>
            </a:r>
            <a:r>
              <a:rPr lang="en-US" altLang="zh-CN" sz="2400" dirty="0">
                <a:solidFill>
                  <a:srgbClr val="002060"/>
                </a:solidFill>
                <a:latin typeface="宋体" pitchFamily="2" charset="-122"/>
                <a:ea typeface="宋体" pitchFamily="2" charset="-122"/>
              </a:rPr>
              <a:t>83</a:t>
            </a:r>
            <a:r>
              <a:rPr lang="zh-CN" altLang="en-US" sz="2400" dirty="0">
                <a:solidFill>
                  <a:srgbClr val="002060"/>
                </a:solidFill>
                <a:latin typeface="Times New Roman" pitchFamily="18" charset="0"/>
                <a:ea typeface="宋体" pitchFamily="2" charset="-122"/>
              </a:rPr>
              <a:t>，即</a:t>
            </a:r>
            <a:r>
              <a:rPr lang="en-US" altLang="zh-CN" sz="2400" dirty="0">
                <a:solidFill>
                  <a:srgbClr val="002060"/>
                </a:solidFill>
                <a:latin typeface="宋体" pitchFamily="2" charset="-122"/>
                <a:ea typeface="宋体" pitchFamily="2" charset="-122"/>
              </a:rPr>
              <a:t>X</a:t>
            </a:r>
            <a:r>
              <a:rPr lang="zh-CN" altLang="en-US" sz="2400" dirty="0">
                <a:solidFill>
                  <a:srgbClr val="002060"/>
                </a:solidFill>
                <a:latin typeface="宋体" pitchFamily="2" charset="-122"/>
                <a:ea typeface="宋体" pitchFamily="2" charset="-122"/>
                <a:cs typeface="Times New Roman" pitchFamily="18" charset="0"/>
              </a:rPr>
              <a:t>＝</a:t>
            </a:r>
            <a:r>
              <a:rPr lang="en-US" altLang="zh-CN" sz="2400" dirty="0">
                <a:solidFill>
                  <a:srgbClr val="002060"/>
                </a:solidFill>
                <a:latin typeface="宋体" pitchFamily="2" charset="-122"/>
                <a:ea typeface="宋体" pitchFamily="2" charset="-122"/>
                <a:cs typeface="Times New Roman" pitchFamily="18" charset="0"/>
              </a:rPr>
              <a:t>-</a:t>
            </a:r>
            <a:r>
              <a:rPr lang="en-US" altLang="zh-CN" sz="2400" dirty="0">
                <a:solidFill>
                  <a:srgbClr val="002060"/>
                </a:solidFill>
                <a:latin typeface="宋体" pitchFamily="2" charset="-122"/>
                <a:ea typeface="宋体" pitchFamily="2" charset="-122"/>
              </a:rPr>
              <a:t>83</a:t>
            </a:r>
          </a:p>
        </p:txBody>
      </p:sp>
      <p:sp>
        <p:nvSpPr>
          <p:cNvPr id="13" name="Text Box 1031"/>
          <p:cNvSpPr txBox="1">
            <a:spLocks noChangeArrowheads="1"/>
          </p:cNvSpPr>
          <p:nvPr/>
        </p:nvSpPr>
        <p:spPr bwMode="auto">
          <a:xfrm>
            <a:off x="755576" y="3533254"/>
            <a:ext cx="7632848" cy="892552"/>
          </a:xfrm>
          <a:prstGeom prst="rect">
            <a:avLst/>
          </a:prstGeom>
          <a:solidFill>
            <a:srgbClr val="C8F4CA"/>
          </a:solidFill>
          <a:ln w="9525">
            <a:solidFill>
              <a:schemeClr val="folHlink"/>
            </a:solidFill>
            <a:miter lim="800000"/>
            <a:headEnd/>
            <a:tailEnd/>
          </a:ln>
          <a:effectLst/>
          <a:extLst/>
        </p:spPr>
        <p:txBody>
          <a:bodyPr wrap="square">
            <a:spAutoFit/>
          </a:bodyPr>
          <a:lstStyle/>
          <a:p>
            <a:pPr indent="612000" algn="l">
              <a:spcBef>
                <a:spcPct val="20000"/>
              </a:spcBef>
              <a:buFontTx/>
              <a:buNone/>
            </a:pPr>
            <a:r>
              <a:rPr lang="zh-CN" altLang="en-US" sz="2600" dirty="0" smtClean="0">
                <a:solidFill>
                  <a:srgbClr val="002060"/>
                </a:solidFill>
                <a:latin typeface="宋体" pitchFamily="2" charset="-122"/>
                <a:ea typeface="宋体" pitchFamily="2" charset="-122"/>
              </a:rPr>
              <a:t>对于</a:t>
            </a:r>
            <a:r>
              <a:rPr lang="zh-CN" altLang="en-US" sz="2600" dirty="0">
                <a:solidFill>
                  <a:srgbClr val="002060"/>
                </a:solidFill>
                <a:latin typeface="宋体" pitchFamily="2" charset="-122"/>
                <a:ea typeface="宋体" pitchFamily="2" charset="-122"/>
              </a:rPr>
              <a:t>负</a:t>
            </a:r>
            <a:r>
              <a:rPr lang="zh-CN" altLang="en-US" sz="2600" dirty="0">
                <a:solidFill>
                  <a:srgbClr val="002060"/>
                </a:solidFill>
                <a:latin typeface="Times New Roman" pitchFamily="18" charset="0"/>
                <a:ea typeface="宋体" pitchFamily="2" charset="-122"/>
              </a:rPr>
              <a:t>数的补码首先确定其符号位，然后将补码按位全部取反再加</a:t>
            </a:r>
            <a:r>
              <a:rPr lang="en-US" altLang="zh-CN" sz="2600" dirty="0">
                <a:solidFill>
                  <a:srgbClr val="002060"/>
                </a:solidFill>
                <a:latin typeface="Times New Roman" pitchFamily="18" charset="0"/>
                <a:ea typeface="宋体" pitchFamily="2" charset="-122"/>
              </a:rPr>
              <a:t>1</a:t>
            </a:r>
            <a:r>
              <a:rPr lang="zh-CN" altLang="en-US" sz="2600" dirty="0">
                <a:solidFill>
                  <a:srgbClr val="002060"/>
                </a:solidFill>
                <a:latin typeface="Times New Roman" pitchFamily="18" charset="0"/>
                <a:ea typeface="宋体" pitchFamily="2" charset="-122"/>
              </a:rPr>
              <a:t>，即得到其真值的</a:t>
            </a:r>
            <a:r>
              <a:rPr lang="zh-CN" altLang="en-US" sz="2600" dirty="0" smtClean="0">
                <a:solidFill>
                  <a:srgbClr val="002060"/>
                </a:solidFill>
                <a:latin typeface="Times New Roman" pitchFamily="18" charset="0"/>
                <a:ea typeface="宋体" pitchFamily="2" charset="-122"/>
              </a:rPr>
              <a:t>绝对值。</a:t>
            </a:r>
            <a:endParaRPr lang="zh-CN" altLang="en-US" sz="2600" dirty="0">
              <a:solidFill>
                <a:srgbClr val="002060"/>
              </a:solidFill>
              <a:latin typeface="Times New Roman" pitchFamily="18" charset="0"/>
              <a:ea typeface="宋体" pitchFamily="2" charset="-122"/>
            </a:endParaRPr>
          </a:p>
        </p:txBody>
      </p:sp>
      <p:pic>
        <p:nvPicPr>
          <p:cNvPr id="12292" name="Picture 4" descr="C:\Users\Administrator\AppData\Roaming\Tencent\Users\44194298\QQ\WinTemp\RichOle\@_P2HUNU{(JST5C0F0YRYW6.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5513" r="6029" b="17316"/>
          <a:stretch/>
        </p:blipFill>
        <p:spPr bwMode="auto">
          <a:xfrm>
            <a:off x="755576" y="1952896"/>
            <a:ext cx="2808312"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987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dissolve">
                                      <p:cBhvr>
                                        <p:cTn id="11" dur="500"/>
                                        <p:tgtEl>
                                          <p:spTgt spid="13"/>
                                        </p:tgtEl>
                                      </p:cBhvr>
                                    </p:animEffect>
                                  </p:childTnLst>
                                </p:cTn>
                              </p:par>
                            </p:childTnLst>
                          </p:cTn>
                        </p:par>
                        <p:par>
                          <p:cTn id="12" fill="hold">
                            <p:stCondLst>
                              <p:cond delay="1000"/>
                            </p:stCondLst>
                            <p:childTnLst>
                              <p:par>
                                <p:cTn id="13" presetID="9" presetClass="entr" presetSubtype="0" fill="hold" grpId="0" nodeType="after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3"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1.3.4  </a:t>
            </a:r>
            <a:r>
              <a:rPr lang="zh-CN" altLang="zh-CN" dirty="0"/>
              <a:t>数的定点及浮点表示</a:t>
            </a:r>
            <a:endParaRPr lang="zh-CN" altLang="en-US" dirty="0"/>
          </a:p>
        </p:txBody>
      </p:sp>
      <p:sp>
        <p:nvSpPr>
          <p:cNvPr id="11" name="Text Box 9"/>
          <p:cNvSpPr txBox="1">
            <a:spLocks noChangeArrowheads="1"/>
          </p:cNvSpPr>
          <p:nvPr/>
        </p:nvSpPr>
        <p:spPr bwMode="auto">
          <a:xfrm>
            <a:off x="1202614" y="1916832"/>
            <a:ext cx="4365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zh-CN" altLang="en-US" sz="2800" dirty="0" smtClean="0">
                <a:solidFill>
                  <a:srgbClr val="002060"/>
                </a:solidFill>
                <a:latin typeface="Times New Roman" pitchFamily="18" charset="0"/>
                <a:ea typeface="楷体_GB2312"/>
                <a:cs typeface="Times New Roman" pitchFamily="18" charset="0"/>
              </a:rPr>
              <a:t>小数点</a:t>
            </a:r>
            <a:r>
              <a:rPr lang="zh-CN" altLang="en-US" sz="2800" dirty="0">
                <a:solidFill>
                  <a:srgbClr val="002060"/>
                </a:solidFill>
                <a:latin typeface="Times New Roman" pitchFamily="18" charset="0"/>
                <a:ea typeface="楷体_GB2312"/>
                <a:cs typeface="Times New Roman" pitchFamily="18" charset="0"/>
              </a:rPr>
              <a:t>位置固定</a:t>
            </a:r>
            <a:r>
              <a:rPr lang="zh-CN" altLang="en-US" sz="2800" dirty="0" smtClean="0">
                <a:solidFill>
                  <a:srgbClr val="002060"/>
                </a:solidFill>
                <a:latin typeface="Times New Roman" pitchFamily="18" charset="0"/>
                <a:ea typeface="楷体_GB2312"/>
                <a:cs typeface="Times New Roman" pitchFamily="18" charset="0"/>
              </a:rPr>
              <a:t>不变。</a:t>
            </a:r>
            <a:endParaRPr lang="zh-CN" altLang="en-US" sz="2800" dirty="0">
              <a:solidFill>
                <a:srgbClr val="002060"/>
              </a:solidFill>
              <a:latin typeface="Times New Roman" pitchFamily="18" charset="0"/>
              <a:ea typeface="楷体_GB2312"/>
              <a:cs typeface="Times New Roman" pitchFamily="18" charset="0"/>
            </a:endParaRPr>
          </a:p>
        </p:txBody>
      </p:sp>
      <p:sp>
        <p:nvSpPr>
          <p:cNvPr id="13" name="Text Box 11"/>
          <p:cNvSpPr txBox="1">
            <a:spLocks noChangeArrowheads="1"/>
          </p:cNvSpPr>
          <p:nvPr/>
        </p:nvSpPr>
        <p:spPr bwMode="auto">
          <a:xfrm>
            <a:off x="1202614" y="4365104"/>
            <a:ext cx="45215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zh-CN" altLang="en-US" sz="2800" dirty="0" smtClean="0">
                <a:solidFill>
                  <a:srgbClr val="002060"/>
                </a:solidFill>
                <a:latin typeface="Times New Roman" pitchFamily="18" charset="0"/>
                <a:ea typeface="楷体_GB2312"/>
                <a:cs typeface="Times New Roman" pitchFamily="18" charset="0"/>
              </a:rPr>
              <a:t>小数点</a:t>
            </a:r>
            <a:r>
              <a:rPr lang="zh-CN" altLang="en-US" sz="2800" dirty="0">
                <a:solidFill>
                  <a:srgbClr val="002060"/>
                </a:solidFill>
                <a:latin typeface="Times New Roman" pitchFamily="18" charset="0"/>
                <a:ea typeface="楷体_GB2312"/>
                <a:cs typeface="Times New Roman" pitchFamily="18" charset="0"/>
              </a:rPr>
              <a:t>位置可以</a:t>
            </a:r>
            <a:r>
              <a:rPr lang="zh-CN" altLang="en-US" sz="2800" dirty="0" smtClean="0">
                <a:solidFill>
                  <a:srgbClr val="002060"/>
                </a:solidFill>
                <a:latin typeface="Times New Roman" pitchFamily="18" charset="0"/>
                <a:ea typeface="楷体_GB2312"/>
                <a:cs typeface="Times New Roman" pitchFamily="18" charset="0"/>
              </a:rPr>
              <a:t>改变。</a:t>
            </a:r>
            <a:endParaRPr lang="zh-CN" altLang="en-US" sz="2800" dirty="0">
              <a:solidFill>
                <a:srgbClr val="002060"/>
              </a:solidFill>
              <a:latin typeface="Times New Roman" pitchFamily="18" charset="0"/>
              <a:ea typeface="楷体_GB2312"/>
              <a:cs typeface="Times New Roman" pitchFamily="18" charset="0"/>
            </a:endParaRPr>
          </a:p>
        </p:txBody>
      </p:sp>
      <p:sp>
        <p:nvSpPr>
          <p:cNvPr id="15" name="标题 1"/>
          <p:cNvSpPr txBox="1">
            <a:spLocks/>
          </p:cNvSpPr>
          <p:nvPr/>
        </p:nvSpPr>
        <p:spPr>
          <a:xfrm>
            <a:off x="540000" y="1253372"/>
            <a:ext cx="2167581" cy="584775"/>
          </a:xfrm>
          <a:prstGeom prst="rect">
            <a:avLst/>
          </a:prstGeom>
          <a:noFill/>
        </p:spPr>
        <p:txBody>
          <a:bodyPr vert="horz" wrap="none" lIns="91440" tIns="45720" rIns="91440" bIns="45720" rtlCol="0" anchor="ctr" anchorCtr="0">
            <a:sp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altLang="zh-CN" sz="3200" dirty="0" smtClean="0">
                <a:solidFill>
                  <a:schemeClr val="tx1"/>
                </a:solidFill>
                <a:latin typeface="黑体" pitchFamily="49" charset="-122"/>
                <a:ea typeface="黑体" pitchFamily="49" charset="-122"/>
                <a:cs typeface="+mn-cs"/>
              </a:rPr>
              <a:t>1</a:t>
            </a:r>
            <a:r>
              <a:rPr lang="zh-CN" altLang="zh-CN" sz="3200" dirty="0" smtClean="0"/>
              <a:t>．</a:t>
            </a:r>
            <a:r>
              <a:rPr lang="zh-CN" altLang="en-US" sz="3200" dirty="0" smtClean="0">
                <a:solidFill>
                  <a:schemeClr val="tx1"/>
                </a:solidFill>
                <a:latin typeface="黑体" pitchFamily="49" charset="-122"/>
                <a:ea typeface="黑体" pitchFamily="49" charset="-122"/>
                <a:cs typeface="+mn-cs"/>
              </a:rPr>
              <a:t>定点数</a:t>
            </a:r>
            <a:endParaRPr lang="zh-CN" altLang="en-US" sz="3200" dirty="0">
              <a:solidFill>
                <a:schemeClr val="tx1"/>
              </a:solidFill>
              <a:latin typeface="黑体" pitchFamily="49" charset="-122"/>
              <a:ea typeface="黑体" pitchFamily="49" charset="-122"/>
              <a:cs typeface="+mn-cs"/>
            </a:endParaRPr>
          </a:p>
        </p:txBody>
      </p:sp>
      <p:sp>
        <p:nvSpPr>
          <p:cNvPr id="16" name="标题 1"/>
          <p:cNvSpPr txBox="1">
            <a:spLocks/>
          </p:cNvSpPr>
          <p:nvPr/>
        </p:nvSpPr>
        <p:spPr>
          <a:xfrm>
            <a:off x="540000" y="3708321"/>
            <a:ext cx="2167581" cy="584775"/>
          </a:xfrm>
          <a:prstGeom prst="rect">
            <a:avLst/>
          </a:prstGeom>
          <a:noFill/>
        </p:spPr>
        <p:txBody>
          <a:bodyPr vert="horz" wrap="none" lIns="91440" tIns="45720" rIns="91440" bIns="45720" rtlCol="0" anchor="ctr" anchorCtr="0">
            <a:sp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altLang="zh-CN" sz="3200" dirty="0">
                <a:solidFill>
                  <a:schemeClr val="tx1"/>
                </a:solidFill>
                <a:latin typeface="黑体" pitchFamily="49" charset="-122"/>
                <a:ea typeface="黑体" pitchFamily="49" charset="-122"/>
                <a:cs typeface="+mn-cs"/>
              </a:rPr>
              <a:t>2</a:t>
            </a:r>
            <a:r>
              <a:rPr lang="zh-CN" altLang="zh-CN" sz="3200" dirty="0">
                <a:solidFill>
                  <a:schemeClr val="tx1"/>
                </a:solidFill>
                <a:latin typeface="黑体" pitchFamily="49" charset="-122"/>
                <a:ea typeface="黑体" pitchFamily="49" charset="-122"/>
                <a:cs typeface="+mn-cs"/>
              </a:rPr>
              <a:t>．</a:t>
            </a:r>
            <a:r>
              <a:rPr lang="zh-CN" altLang="en-US" sz="3200" dirty="0" smtClean="0">
                <a:solidFill>
                  <a:schemeClr val="tx1"/>
                </a:solidFill>
                <a:latin typeface="黑体" pitchFamily="49" charset="-122"/>
                <a:ea typeface="黑体" pitchFamily="49" charset="-122"/>
                <a:cs typeface="+mn-cs"/>
              </a:rPr>
              <a:t>浮点数</a:t>
            </a:r>
            <a:endParaRPr lang="zh-CN" altLang="en-US" sz="3200" dirty="0">
              <a:solidFill>
                <a:schemeClr val="tx1"/>
              </a:solidFill>
              <a:latin typeface="黑体" pitchFamily="49" charset="-122"/>
              <a:ea typeface="黑体" pitchFamily="49" charset="-122"/>
              <a:cs typeface="+mn-cs"/>
            </a:endParaRPr>
          </a:p>
        </p:txBody>
      </p:sp>
      <p:grpSp>
        <p:nvGrpSpPr>
          <p:cNvPr id="18" name="组合 17"/>
          <p:cNvGrpSpPr/>
          <p:nvPr/>
        </p:nvGrpSpPr>
        <p:grpSpPr>
          <a:xfrm>
            <a:off x="1331640" y="2492896"/>
            <a:ext cx="7090483" cy="1054135"/>
            <a:chOff x="1727696" y="2413337"/>
            <a:chExt cx="7090483" cy="1054135"/>
          </a:xfrm>
        </p:grpSpPr>
        <p:sp>
          <p:nvSpPr>
            <p:cNvPr id="12" name="Text Box 10"/>
            <p:cNvSpPr txBox="1">
              <a:spLocks noChangeArrowheads="1"/>
            </p:cNvSpPr>
            <p:nvPr/>
          </p:nvSpPr>
          <p:spPr bwMode="auto">
            <a:xfrm>
              <a:off x="1807779" y="2413337"/>
              <a:ext cx="7010400" cy="105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zh-CN" altLang="en-US" sz="2500" dirty="0">
                  <a:solidFill>
                    <a:srgbClr val="002060"/>
                  </a:solidFill>
                  <a:latin typeface="Times New Roman" pitchFamily="18" charset="0"/>
                  <a:ea typeface="楷体_GB2312"/>
                  <a:cs typeface="Times New Roman" pitchFamily="18" charset="0"/>
                </a:rPr>
                <a:t>定点整数：小数点隐含于最</a:t>
              </a:r>
              <a:r>
                <a:rPr lang="zh-CN" altLang="en-US" sz="2500" dirty="0" smtClean="0">
                  <a:solidFill>
                    <a:srgbClr val="002060"/>
                  </a:solidFill>
                  <a:latin typeface="Times New Roman" pitchFamily="18" charset="0"/>
                  <a:ea typeface="楷体_GB2312"/>
                  <a:cs typeface="Times New Roman" pitchFamily="18" charset="0"/>
                </a:rPr>
                <a:t>末位之后</a:t>
              </a:r>
              <a:endParaRPr lang="zh-CN" altLang="en-US" sz="2500" dirty="0">
                <a:solidFill>
                  <a:srgbClr val="002060"/>
                </a:solidFill>
                <a:latin typeface="Times New Roman" pitchFamily="18" charset="0"/>
                <a:ea typeface="楷体_GB2312"/>
                <a:cs typeface="Times New Roman" pitchFamily="18" charset="0"/>
              </a:endParaRPr>
            </a:p>
            <a:p>
              <a:pPr>
                <a:spcBef>
                  <a:spcPct val="50000"/>
                </a:spcBef>
              </a:pPr>
              <a:r>
                <a:rPr lang="zh-CN" altLang="en-US" sz="2500" dirty="0">
                  <a:solidFill>
                    <a:srgbClr val="002060"/>
                  </a:solidFill>
                  <a:latin typeface="Times New Roman" pitchFamily="18" charset="0"/>
                  <a:ea typeface="楷体_GB2312"/>
                  <a:cs typeface="Times New Roman" pitchFamily="18" charset="0"/>
                </a:rPr>
                <a:t>定点小数</a:t>
              </a:r>
              <a:r>
                <a:rPr lang="zh-CN" altLang="en-US" sz="2500" dirty="0" smtClean="0">
                  <a:solidFill>
                    <a:srgbClr val="002060"/>
                  </a:solidFill>
                  <a:latin typeface="Times New Roman" pitchFamily="18" charset="0"/>
                  <a:ea typeface="楷体_GB2312"/>
                  <a:cs typeface="Times New Roman" pitchFamily="18" charset="0"/>
                </a:rPr>
                <a:t>：</a:t>
              </a:r>
              <a:r>
                <a:rPr lang="zh-CN" altLang="zh-CN" sz="2500" dirty="0">
                  <a:solidFill>
                    <a:srgbClr val="002060"/>
                  </a:solidFill>
                  <a:latin typeface="Times New Roman" pitchFamily="18" charset="0"/>
                  <a:ea typeface="楷体_GB2312"/>
                  <a:cs typeface="Times New Roman" pitchFamily="18" charset="0"/>
                </a:rPr>
                <a:t>小数点隐含于最高位（符号位）之后</a:t>
              </a:r>
              <a:endParaRPr lang="zh-CN" altLang="en-US" sz="2500" dirty="0">
                <a:solidFill>
                  <a:srgbClr val="002060"/>
                </a:solidFill>
                <a:latin typeface="Times New Roman" pitchFamily="18" charset="0"/>
                <a:ea typeface="楷体_GB2312"/>
                <a:cs typeface="Times New Roman" pitchFamily="18" charset="0"/>
              </a:endParaRPr>
            </a:p>
          </p:txBody>
        </p:sp>
        <p:sp>
          <p:nvSpPr>
            <p:cNvPr id="17" name="左大括号 16"/>
            <p:cNvSpPr/>
            <p:nvPr/>
          </p:nvSpPr>
          <p:spPr>
            <a:xfrm>
              <a:off x="1727696" y="2528325"/>
              <a:ext cx="108000" cy="792000"/>
            </a:xfrm>
            <a:prstGeom prst="leftBrace">
              <a:avLst>
                <a:gd name="adj1" fmla="val 43611"/>
                <a:gd name="adj2" fmla="val 50000"/>
              </a:avLst>
            </a:prstGeom>
            <a:ln>
              <a:solidFill>
                <a:srgbClr val="0000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p:cNvGrpSpPr/>
          <p:nvPr/>
        </p:nvGrpSpPr>
        <p:grpSpPr>
          <a:xfrm>
            <a:off x="1234146" y="5048495"/>
            <a:ext cx="6899208" cy="972793"/>
            <a:chOff x="504564" y="4709448"/>
            <a:chExt cx="8099884" cy="1051623"/>
          </a:xfrm>
        </p:grpSpPr>
        <p:sp>
          <p:nvSpPr>
            <p:cNvPr id="19" name="Text Box 2"/>
            <p:cNvSpPr txBox="1">
              <a:spLocks noChangeArrowheads="1"/>
            </p:cNvSpPr>
            <p:nvPr/>
          </p:nvSpPr>
          <p:spPr bwMode="auto">
            <a:xfrm>
              <a:off x="504564" y="4797370"/>
              <a:ext cx="1333422" cy="4606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lvl="0" indent="0" algn="ctr" eaLnBrk="1" fontAlgn="base" latinLnBrk="0" hangingPunct="1">
                <a:lnSpc>
                  <a:spcPct val="100000"/>
                </a:lnSpc>
                <a:spcBef>
                  <a:spcPct val="0"/>
                </a:spcBef>
                <a:spcAft>
                  <a:spcPct val="0"/>
                </a:spcAft>
                <a:tabLst/>
              </a:pPr>
              <a:r>
                <a:rPr kumimoji="0" lang="zh-CN" altLang="en-US" sz="2000" b="1" i="0" u="none" strike="noStrike" cap="none" normalizeH="0" baseline="0" dirty="0" smtClean="0">
                  <a:ln>
                    <a:noFill/>
                  </a:ln>
                  <a:solidFill>
                    <a:srgbClr val="CC66FF"/>
                  </a:solidFill>
                  <a:effectLst/>
                  <a:latin typeface="Times New Roman" pitchFamily="18" charset="0"/>
                  <a:ea typeface="宋体" pitchFamily="2" charset="-122"/>
                  <a:cs typeface="Times New Roman" pitchFamily="18" charset="0"/>
                </a:rPr>
                <a:t>符号位</a:t>
              </a:r>
              <a:endParaRPr kumimoji="0" lang="zh-CN" sz="2000" b="1" i="0" u="none" strike="noStrike" cap="none" normalizeH="0" baseline="0" dirty="0" smtClean="0">
                <a:ln>
                  <a:noFill/>
                </a:ln>
                <a:solidFill>
                  <a:srgbClr val="CC66FF"/>
                </a:solidFill>
                <a:effectLst/>
                <a:latin typeface="Times New Roman" pitchFamily="18" charset="0"/>
                <a:ea typeface="宋体" pitchFamily="2" charset="-122"/>
                <a:cs typeface="Times New Roman" pitchFamily="18" charset="0"/>
              </a:endParaRPr>
            </a:p>
          </p:txBody>
        </p:sp>
        <p:sp>
          <p:nvSpPr>
            <p:cNvPr id="20" name="Text Box 3"/>
            <p:cNvSpPr txBox="1">
              <a:spLocks noChangeArrowheads="1"/>
            </p:cNvSpPr>
            <p:nvPr/>
          </p:nvSpPr>
          <p:spPr bwMode="auto">
            <a:xfrm>
              <a:off x="1640348" y="4797370"/>
              <a:ext cx="1997104" cy="46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阶码</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1"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21" name="Text Box 4"/>
            <p:cNvSpPr txBox="1">
              <a:spLocks noChangeArrowheads="1"/>
            </p:cNvSpPr>
            <p:nvPr/>
          </p:nvSpPr>
          <p:spPr bwMode="auto">
            <a:xfrm>
              <a:off x="3640481" y="4788278"/>
              <a:ext cx="4963967" cy="46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C00000"/>
                  </a:solidFill>
                  <a:effectLst/>
                  <a:latin typeface="Times New Roman" pitchFamily="18" charset="0"/>
                  <a:ea typeface="宋体" pitchFamily="2" charset="-122"/>
                  <a:cs typeface="Times New Roman" pitchFamily="18" charset="0"/>
                </a:rPr>
                <a:t>尾数</a:t>
              </a:r>
              <a:endParaRPr kumimoji="0" lang="zh-CN" sz="2000" b="1" i="0" u="none" strike="noStrike" cap="none" normalizeH="0" baseline="0" dirty="0" smtClean="0">
                <a:ln>
                  <a:noFill/>
                </a:ln>
                <a:solidFill>
                  <a:srgbClr val="C00000"/>
                </a:solidFill>
                <a:effectLst/>
                <a:latin typeface="Times New Roman" pitchFamily="18" charset="0"/>
                <a:ea typeface="宋体" pitchFamily="2" charset="-122"/>
                <a:cs typeface="Times New Roman" pitchFamily="18" charset="0"/>
              </a:endParaRPr>
            </a:p>
          </p:txBody>
        </p:sp>
        <p:sp>
          <p:nvSpPr>
            <p:cNvPr id="22" name="Text Box 5"/>
            <p:cNvSpPr txBox="1">
              <a:spLocks noChangeArrowheads="1"/>
            </p:cNvSpPr>
            <p:nvPr/>
          </p:nvSpPr>
          <p:spPr bwMode="auto">
            <a:xfrm>
              <a:off x="634221" y="5300434"/>
              <a:ext cx="997037" cy="46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err="1" smtClean="0">
                  <a:ln>
                    <a:noFill/>
                  </a:ln>
                  <a:solidFill>
                    <a:srgbClr val="CC66FF"/>
                  </a:solidFill>
                  <a:effectLst/>
                  <a:latin typeface="Times New Roman" pitchFamily="18" charset="0"/>
                  <a:ea typeface="宋体" pitchFamily="2" charset="-122"/>
                  <a:cs typeface="Times New Roman" pitchFamily="18" charset="0"/>
                </a:rPr>
                <a:t>Ms</a:t>
              </a:r>
              <a:endParaRPr kumimoji="0" lang="zh-CN" altLang="zh-CN" sz="2000" b="1" i="0" u="none" strike="noStrike" cap="none" normalizeH="0" baseline="0" dirty="0" smtClean="0">
                <a:ln>
                  <a:noFill/>
                </a:ln>
                <a:solidFill>
                  <a:srgbClr val="CC66FF"/>
                </a:solidFill>
                <a:effectLst/>
                <a:latin typeface="Times New Roman" pitchFamily="18" charset="0"/>
                <a:ea typeface="宋体" pitchFamily="2" charset="-122"/>
                <a:cs typeface="Times New Roman" pitchFamily="18" charset="0"/>
              </a:endParaRPr>
            </a:p>
          </p:txBody>
        </p:sp>
        <p:sp>
          <p:nvSpPr>
            <p:cNvPr id="23" name="Text Box 6"/>
            <p:cNvSpPr txBox="1">
              <a:spLocks noChangeArrowheads="1"/>
            </p:cNvSpPr>
            <p:nvPr/>
          </p:nvSpPr>
          <p:spPr bwMode="auto">
            <a:xfrm>
              <a:off x="1640348" y="5300434"/>
              <a:ext cx="2000133" cy="46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rPr>
                <a:t>E</a:t>
              </a:r>
              <a:endParaRPr kumimoji="0" lang="zh-CN" altLang="zh-CN" sz="2000" b="1" i="0" u="none" strike="noStrike" cap="none" normalizeH="0" baseline="0" dirty="0" smtClean="0">
                <a:ln>
                  <a:noFill/>
                </a:ln>
                <a:solidFill>
                  <a:srgbClr val="0070C0"/>
                </a:solidFill>
                <a:effectLst/>
                <a:latin typeface="Times New Roman" pitchFamily="18" charset="0"/>
                <a:ea typeface="宋体" pitchFamily="2" charset="-122"/>
                <a:cs typeface="Times New Roman" pitchFamily="18" charset="0"/>
              </a:endParaRPr>
            </a:p>
          </p:txBody>
        </p:sp>
        <p:sp>
          <p:nvSpPr>
            <p:cNvPr id="24" name="Text Box 7"/>
            <p:cNvSpPr txBox="1">
              <a:spLocks noChangeArrowheads="1"/>
            </p:cNvSpPr>
            <p:nvPr/>
          </p:nvSpPr>
          <p:spPr bwMode="auto">
            <a:xfrm>
              <a:off x="3628359" y="5300434"/>
              <a:ext cx="4976089" cy="4606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C00000"/>
                  </a:solidFill>
                  <a:effectLst/>
                  <a:latin typeface="Times New Roman" pitchFamily="18" charset="0"/>
                  <a:ea typeface="宋体" pitchFamily="2" charset="-122"/>
                  <a:cs typeface="Times New Roman" pitchFamily="18" charset="0"/>
                </a:rPr>
                <a:t>M</a:t>
              </a:r>
              <a:endParaRPr kumimoji="0" lang="zh-CN" altLang="zh-CN" sz="2000" b="1" i="0" u="none" strike="noStrike" cap="none" normalizeH="0" baseline="0" smtClean="0">
                <a:ln>
                  <a:noFill/>
                </a:ln>
                <a:solidFill>
                  <a:srgbClr val="C00000"/>
                </a:solidFill>
                <a:effectLst/>
                <a:latin typeface="Times New Roman" pitchFamily="18" charset="0"/>
                <a:ea typeface="宋体" pitchFamily="2" charset="-122"/>
                <a:cs typeface="Times New Roman" pitchFamily="18" charset="0"/>
              </a:endParaRPr>
            </a:p>
          </p:txBody>
        </p:sp>
        <p:sp>
          <p:nvSpPr>
            <p:cNvPr id="25" name="Rectangle 8"/>
            <p:cNvSpPr>
              <a:spLocks noChangeArrowheads="1"/>
            </p:cNvSpPr>
            <p:nvPr/>
          </p:nvSpPr>
          <p:spPr bwMode="auto">
            <a:xfrm>
              <a:off x="643313" y="5233726"/>
              <a:ext cx="7961135" cy="46063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cxnSp>
          <p:nvCxnSpPr>
            <p:cNvPr id="26" name="AutoShape 9"/>
            <p:cNvCxnSpPr>
              <a:cxnSpLocks noChangeShapeType="1"/>
            </p:cNvCxnSpPr>
            <p:nvPr/>
          </p:nvCxnSpPr>
          <p:spPr bwMode="auto">
            <a:xfrm>
              <a:off x="1640348" y="5233726"/>
              <a:ext cx="0" cy="460637"/>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27" name="AutoShape 10"/>
            <p:cNvCxnSpPr>
              <a:cxnSpLocks noChangeShapeType="1"/>
            </p:cNvCxnSpPr>
            <p:nvPr/>
          </p:nvCxnSpPr>
          <p:spPr bwMode="auto">
            <a:xfrm>
              <a:off x="3637452" y="5233726"/>
              <a:ext cx="0" cy="460637"/>
            </a:xfrm>
            <a:prstGeom prst="straightConnector1">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28" name="AutoShape 11"/>
            <p:cNvCxnSpPr>
              <a:cxnSpLocks noChangeShapeType="1"/>
            </p:cNvCxnSpPr>
            <p:nvPr/>
          </p:nvCxnSpPr>
          <p:spPr bwMode="auto">
            <a:xfrm>
              <a:off x="643313" y="4712479"/>
              <a:ext cx="0" cy="460637"/>
            </a:xfrm>
            <a:prstGeom prst="straightConnector1">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9" name="AutoShape 12"/>
            <p:cNvCxnSpPr>
              <a:cxnSpLocks noChangeShapeType="1"/>
            </p:cNvCxnSpPr>
            <p:nvPr/>
          </p:nvCxnSpPr>
          <p:spPr bwMode="auto">
            <a:xfrm>
              <a:off x="8604448" y="4712479"/>
              <a:ext cx="0" cy="460637"/>
            </a:xfrm>
            <a:prstGeom prst="straightConnector1">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0" name="AutoShape 13"/>
            <p:cNvCxnSpPr>
              <a:cxnSpLocks noChangeShapeType="1"/>
            </p:cNvCxnSpPr>
            <p:nvPr/>
          </p:nvCxnSpPr>
          <p:spPr bwMode="auto">
            <a:xfrm>
              <a:off x="3640481" y="4709448"/>
              <a:ext cx="0" cy="460637"/>
            </a:xfrm>
            <a:prstGeom prst="straightConnector1">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1" name="AutoShape 14"/>
            <p:cNvCxnSpPr>
              <a:cxnSpLocks noChangeShapeType="1"/>
            </p:cNvCxnSpPr>
            <p:nvPr/>
          </p:nvCxnSpPr>
          <p:spPr bwMode="auto">
            <a:xfrm>
              <a:off x="1634287" y="4709448"/>
              <a:ext cx="0" cy="460637"/>
            </a:xfrm>
            <a:prstGeom prst="straightConnector1">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872642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1.3.5  </a:t>
            </a:r>
            <a:r>
              <a:rPr lang="zh-CN" altLang="zh-CN" dirty="0"/>
              <a:t>计算机中文字信息的表示</a:t>
            </a:r>
            <a:endParaRPr lang="zh-CN" altLang="en-US" dirty="0"/>
          </a:p>
        </p:txBody>
      </p:sp>
      <p:sp>
        <p:nvSpPr>
          <p:cNvPr id="3" name="TextBox 2"/>
          <p:cNvSpPr txBox="1"/>
          <p:nvPr/>
        </p:nvSpPr>
        <p:spPr>
          <a:xfrm>
            <a:off x="935596" y="1931576"/>
            <a:ext cx="7272808" cy="4019562"/>
          </a:xfrm>
          <a:prstGeom prst="rect">
            <a:avLst/>
          </a:prstGeom>
          <a:solidFill>
            <a:srgbClr val="E6FAE7">
              <a:alpha val="65098"/>
            </a:srgbClr>
          </a:solidFill>
          <a:ln w="19050">
            <a:solidFill>
              <a:srgbClr val="FF0000"/>
            </a:solidFill>
          </a:ln>
        </p:spPr>
        <p:txBody>
          <a:bodyPr wrap="square" rtlCol="0">
            <a:spAutoFit/>
          </a:bodyPr>
          <a:lstStyle>
            <a:defPPr>
              <a:defRPr lang="zh-CN"/>
            </a:defPPr>
            <a:lvl1pPr>
              <a:defRPr sz="2800"/>
            </a:lvl1pPr>
          </a:lstStyle>
          <a:p>
            <a:pPr>
              <a:lnSpc>
                <a:spcPct val="120000"/>
              </a:lnSpc>
              <a:spcBef>
                <a:spcPts val="600"/>
              </a:spcBef>
              <a:spcAft>
                <a:spcPts val="600"/>
              </a:spcAft>
            </a:pPr>
            <a:r>
              <a:rPr lang="zh-CN" altLang="en-US" sz="2400" dirty="0" smtClean="0">
                <a:solidFill>
                  <a:srgbClr val="002060"/>
                </a:solidFill>
                <a:latin typeface="Times New Roman" pitchFamily="18" charset="0"/>
                <a:ea typeface="楷体_GB2312"/>
                <a:cs typeface="Times New Roman" pitchFamily="18" charset="0"/>
              </a:rPr>
              <a:t>　　美国</a:t>
            </a:r>
            <a:r>
              <a:rPr lang="zh-CN" altLang="en-US" sz="2400" dirty="0">
                <a:solidFill>
                  <a:srgbClr val="002060"/>
                </a:solidFill>
                <a:latin typeface="Times New Roman" pitchFamily="18" charset="0"/>
                <a:ea typeface="楷体_GB2312"/>
                <a:cs typeface="Times New Roman" pitchFamily="18" charset="0"/>
              </a:rPr>
              <a:t>标准信息交换码（</a:t>
            </a:r>
            <a:r>
              <a:rPr lang="en-US" altLang="zh-CN" sz="2400" dirty="0">
                <a:solidFill>
                  <a:srgbClr val="002060"/>
                </a:solidFill>
                <a:latin typeface="Times New Roman" pitchFamily="18" charset="0"/>
                <a:ea typeface="楷体_GB2312"/>
                <a:cs typeface="Times New Roman" pitchFamily="18" charset="0"/>
              </a:rPr>
              <a:t>American Standard Code for Information Interchange</a:t>
            </a:r>
            <a:r>
              <a:rPr lang="zh-CN" altLang="en-US" sz="2400" dirty="0" smtClean="0">
                <a:solidFill>
                  <a:srgbClr val="002060"/>
                </a:solidFill>
                <a:latin typeface="Times New Roman" pitchFamily="18" charset="0"/>
                <a:ea typeface="楷体_GB2312"/>
                <a:cs typeface="Times New Roman" pitchFamily="18" charset="0"/>
              </a:rPr>
              <a:t>）是</a:t>
            </a:r>
            <a:r>
              <a:rPr lang="zh-CN" altLang="zh-CN" sz="2400" dirty="0" smtClean="0">
                <a:solidFill>
                  <a:srgbClr val="002060"/>
                </a:solidFill>
                <a:latin typeface="Times New Roman" pitchFamily="18" charset="0"/>
                <a:ea typeface="楷体_GB2312"/>
                <a:cs typeface="Times New Roman" pitchFamily="18" charset="0"/>
              </a:rPr>
              <a:t>计算机</a:t>
            </a:r>
            <a:r>
              <a:rPr lang="zh-CN" altLang="zh-CN" sz="2400" dirty="0">
                <a:solidFill>
                  <a:srgbClr val="002060"/>
                </a:solidFill>
                <a:latin typeface="Times New Roman" pitchFamily="18" charset="0"/>
                <a:ea typeface="楷体_GB2312"/>
                <a:cs typeface="Times New Roman" pitchFamily="18" charset="0"/>
              </a:rPr>
              <a:t>中最常用的字符编码，由</a:t>
            </a:r>
            <a:r>
              <a:rPr lang="en-US" altLang="zh-CN" sz="2400" dirty="0">
                <a:solidFill>
                  <a:srgbClr val="002060"/>
                </a:solidFill>
                <a:latin typeface="Times New Roman" pitchFamily="18" charset="0"/>
                <a:ea typeface="楷体_GB2312"/>
                <a:cs typeface="Times New Roman" pitchFamily="18" charset="0"/>
              </a:rPr>
              <a:t>7</a:t>
            </a:r>
            <a:r>
              <a:rPr lang="zh-CN" altLang="zh-CN" sz="2400" dirty="0">
                <a:solidFill>
                  <a:srgbClr val="002060"/>
                </a:solidFill>
                <a:latin typeface="Times New Roman" pitchFamily="18" charset="0"/>
                <a:ea typeface="楷体_GB2312"/>
                <a:cs typeface="Times New Roman" pitchFamily="18" charset="0"/>
              </a:rPr>
              <a:t>位二进制编码组成，共计</a:t>
            </a:r>
            <a:r>
              <a:rPr lang="en-US" altLang="zh-CN" sz="2400" dirty="0">
                <a:solidFill>
                  <a:srgbClr val="002060"/>
                </a:solidFill>
                <a:latin typeface="Times New Roman" pitchFamily="18" charset="0"/>
                <a:ea typeface="楷体_GB2312"/>
                <a:cs typeface="Times New Roman" pitchFamily="18" charset="0"/>
              </a:rPr>
              <a:t>128</a:t>
            </a:r>
            <a:r>
              <a:rPr lang="zh-CN" altLang="zh-CN" sz="2400" dirty="0">
                <a:solidFill>
                  <a:srgbClr val="002060"/>
                </a:solidFill>
                <a:latin typeface="Times New Roman" pitchFamily="18" charset="0"/>
                <a:ea typeface="楷体_GB2312"/>
                <a:cs typeface="Times New Roman" pitchFamily="18" charset="0"/>
              </a:rPr>
              <a:t>（</a:t>
            </a:r>
            <a:r>
              <a:rPr lang="en-US" altLang="zh-CN" sz="2400" dirty="0">
                <a:solidFill>
                  <a:srgbClr val="002060"/>
                </a:solidFill>
                <a:latin typeface="Times New Roman" pitchFamily="18" charset="0"/>
                <a:ea typeface="楷体_GB2312"/>
                <a:cs typeface="Times New Roman" pitchFamily="18" charset="0"/>
              </a:rPr>
              <a:t>2</a:t>
            </a:r>
            <a:r>
              <a:rPr lang="en-US" altLang="zh-CN" sz="2400" baseline="30000" dirty="0">
                <a:solidFill>
                  <a:srgbClr val="002060"/>
                </a:solidFill>
                <a:latin typeface="Times New Roman" pitchFamily="18" charset="0"/>
                <a:ea typeface="楷体_GB2312"/>
                <a:cs typeface="Times New Roman" pitchFamily="18" charset="0"/>
              </a:rPr>
              <a:t>7</a:t>
            </a:r>
            <a:r>
              <a:rPr lang="zh-CN" altLang="zh-CN" sz="2400" dirty="0">
                <a:solidFill>
                  <a:srgbClr val="002060"/>
                </a:solidFill>
                <a:latin typeface="Times New Roman" pitchFamily="18" charset="0"/>
                <a:ea typeface="楷体_GB2312"/>
                <a:cs typeface="Times New Roman" pitchFamily="18" charset="0"/>
              </a:rPr>
              <a:t>）</a:t>
            </a:r>
            <a:r>
              <a:rPr lang="zh-CN" altLang="zh-CN" sz="2400" dirty="0" smtClean="0">
                <a:solidFill>
                  <a:srgbClr val="002060"/>
                </a:solidFill>
                <a:latin typeface="Times New Roman" pitchFamily="18" charset="0"/>
                <a:ea typeface="楷体_GB2312"/>
                <a:cs typeface="Times New Roman" pitchFamily="18" charset="0"/>
              </a:rPr>
              <a:t>个</a:t>
            </a:r>
            <a:r>
              <a:rPr lang="zh-CN" altLang="en-US" sz="2400" dirty="0" smtClean="0">
                <a:solidFill>
                  <a:srgbClr val="002060"/>
                </a:solidFill>
                <a:latin typeface="Times New Roman" pitchFamily="18" charset="0"/>
                <a:ea typeface="楷体_GB2312"/>
                <a:cs typeface="Times New Roman" pitchFamily="18" charset="0"/>
              </a:rPr>
              <a:t>，</a:t>
            </a:r>
            <a:r>
              <a:rPr lang="zh-CN" altLang="zh-CN" sz="2400" dirty="0" smtClean="0">
                <a:solidFill>
                  <a:srgbClr val="002060"/>
                </a:solidFill>
                <a:latin typeface="Times New Roman" pitchFamily="18" charset="0"/>
                <a:ea typeface="楷体_GB2312"/>
                <a:cs typeface="Times New Roman" pitchFamily="18" charset="0"/>
              </a:rPr>
              <a:t>包括</a:t>
            </a:r>
            <a:r>
              <a:rPr lang="zh-CN" altLang="en-US" sz="2400" dirty="0" smtClean="0">
                <a:solidFill>
                  <a:srgbClr val="002060"/>
                </a:solidFill>
                <a:latin typeface="Times New Roman" pitchFamily="18" charset="0"/>
                <a:ea typeface="楷体_GB2312"/>
                <a:cs typeface="Times New Roman" pitchFamily="18" charset="0"/>
              </a:rPr>
              <a:t>：</a:t>
            </a:r>
            <a:endParaRPr lang="en-US" altLang="zh-CN" sz="2400" dirty="0" smtClean="0">
              <a:solidFill>
                <a:srgbClr val="002060"/>
              </a:solidFill>
              <a:latin typeface="Times New Roman" pitchFamily="18" charset="0"/>
              <a:ea typeface="楷体_GB2312"/>
              <a:cs typeface="Times New Roman" pitchFamily="18" charset="0"/>
            </a:endParaRPr>
          </a:p>
          <a:p>
            <a:pPr marL="541800" indent="-342900">
              <a:spcBef>
                <a:spcPts val="600"/>
              </a:spcBef>
              <a:spcAft>
                <a:spcPts val="600"/>
              </a:spcAft>
              <a:buFont typeface="Wingdings" pitchFamily="2" charset="2"/>
              <a:buChar char="Ø"/>
            </a:pPr>
            <a:r>
              <a:rPr lang="zh-CN" altLang="zh-CN" sz="2400" dirty="0" smtClean="0">
                <a:solidFill>
                  <a:srgbClr val="002060"/>
                </a:solidFill>
                <a:latin typeface="Times New Roman" pitchFamily="18" charset="0"/>
                <a:ea typeface="楷体_GB2312"/>
                <a:cs typeface="Times New Roman" pitchFamily="18" charset="0"/>
              </a:rPr>
              <a:t>26</a:t>
            </a:r>
            <a:r>
              <a:rPr lang="zh-CN" altLang="zh-CN" sz="2400" dirty="0">
                <a:solidFill>
                  <a:srgbClr val="002060"/>
                </a:solidFill>
                <a:latin typeface="Times New Roman" pitchFamily="18" charset="0"/>
                <a:ea typeface="楷体_GB2312"/>
                <a:cs typeface="Times New Roman" pitchFamily="18" charset="0"/>
              </a:rPr>
              <a:t>个大写字母、26个小写字母、10个</a:t>
            </a:r>
            <a:r>
              <a:rPr lang="zh-CN" altLang="zh-CN" sz="2400" dirty="0" smtClean="0">
                <a:solidFill>
                  <a:srgbClr val="002060"/>
                </a:solidFill>
                <a:latin typeface="Times New Roman" pitchFamily="18" charset="0"/>
                <a:ea typeface="楷体_GB2312"/>
                <a:cs typeface="Times New Roman" pitchFamily="18" charset="0"/>
              </a:rPr>
              <a:t>数字</a:t>
            </a:r>
            <a:r>
              <a:rPr lang="zh-CN" altLang="en-US" sz="2400" dirty="0" smtClean="0">
                <a:solidFill>
                  <a:srgbClr val="002060"/>
                </a:solidFill>
                <a:latin typeface="Times New Roman" pitchFamily="18" charset="0"/>
                <a:ea typeface="楷体_GB2312"/>
                <a:cs typeface="Times New Roman" pitchFamily="18" charset="0"/>
              </a:rPr>
              <a:t>、</a:t>
            </a:r>
            <a:r>
              <a:rPr lang="en-US" altLang="zh-CN" sz="2400" dirty="0" smtClean="0">
                <a:solidFill>
                  <a:srgbClr val="002060"/>
                </a:solidFill>
                <a:latin typeface="Times New Roman" pitchFamily="18" charset="0"/>
                <a:ea typeface="楷体_GB2312"/>
                <a:cs typeface="Times New Roman" pitchFamily="18" charset="0"/>
              </a:rPr>
              <a:t>1</a:t>
            </a:r>
            <a:r>
              <a:rPr lang="zh-CN" altLang="en-US" sz="2400" dirty="0" smtClean="0">
                <a:solidFill>
                  <a:srgbClr val="002060"/>
                </a:solidFill>
                <a:latin typeface="Times New Roman" pitchFamily="18" charset="0"/>
                <a:ea typeface="楷体_GB2312"/>
                <a:cs typeface="Times New Roman" pitchFamily="18" charset="0"/>
              </a:rPr>
              <a:t>个空格、</a:t>
            </a:r>
            <a:r>
              <a:rPr lang="en-US" altLang="zh-CN" sz="2400" dirty="0" smtClean="0">
                <a:solidFill>
                  <a:srgbClr val="002060"/>
                </a:solidFill>
                <a:latin typeface="Times New Roman" pitchFamily="18" charset="0"/>
                <a:ea typeface="楷体_GB2312"/>
                <a:cs typeface="Times New Roman" pitchFamily="18" charset="0"/>
              </a:rPr>
              <a:t>32</a:t>
            </a:r>
            <a:r>
              <a:rPr lang="zh-CN" altLang="en-US" sz="2400" dirty="0" smtClean="0">
                <a:solidFill>
                  <a:srgbClr val="002060"/>
                </a:solidFill>
                <a:latin typeface="Times New Roman" pitchFamily="18" charset="0"/>
                <a:ea typeface="楷体_GB2312"/>
                <a:cs typeface="Times New Roman" pitchFamily="18" charset="0"/>
              </a:rPr>
              <a:t>个标点符号和运算符号（这些字符有确定的结构形状，在键盘上能找到相应的键位）。</a:t>
            </a:r>
            <a:endParaRPr lang="en-US" altLang="zh-CN" sz="2400" dirty="0" smtClean="0">
              <a:solidFill>
                <a:srgbClr val="002060"/>
              </a:solidFill>
              <a:latin typeface="Times New Roman" pitchFamily="18" charset="0"/>
              <a:ea typeface="楷体_GB2312"/>
              <a:cs typeface="Times New Roman" pitchFamily="18" charset="0"/>
            </a:endParaRPr>
          </a:p>
          <a:p>
            <a:pPr marL="541800" indent="-342900">
              <a:spcBef>
                <a:spcPts val="600"/>
              </a:spcBef>
              <a:spcAft>
                <a:spcPts val="600"/>
              </a:spcAft>
              <a:buFont typeface="Wingdings" pitchFamily="2" charset="2"/>
              <a:buChar char="Ø"/>
            </a:pPr>
            <a:r>
              <a:rPr lang="en-US" altLang="zh-CN" sz="2400" dirty="0" smtClean="0">
                <a:solidFill>
                  <a:srgbClr val="002060"/>
                </a:solidFill>
                <a:latin typeface="Times New Roman" pitchFamily="18" charset="0"/>
                <a:ea typeface="楷体_GB2312"/>
                <a:cs typeface="Times New Roman" pitchFamily="18" charset="0"/>
              </a:rPr>
              <a:t>33</a:t>
            </a:r>
            <a:r>
              <a:rPr lang="zh-CN" altLang="en-US" sz="2400" dirty="0" smtClean="0">
                <a:solidFill>
                  <a:srgbClr val="002060"/>
                </a:solidFill>
                <a:latin typeface="Times New Roman" pitchFamily="18" charset="0"/>
                <a:ea typeface="楷体_GB2312"/>
                <a:cs typeface="Times New Roman" pitchFamily="18" charset="0"/>
              </a:rPr>
              <a:t>个控制字符（在通信、打印、显示输出时起控制作用）。</a:t>
            </a:r>
            <a:endParaRPr lang="zh-CN" altLang="zh-CN" sz="2400" dirty="0">
              <a:solidFill>
                <a:srgbClr val="002060"/>
              </a:solidFill>
              <a:latin typeface="Times New Roman" pitchFamily="18" charset="0"/>
              <a:ea typeface="楷体_GB2312"/>
              <a:cs typeface="Times New Roman" pitchFamily="18" charset="0"/>
            </a:endParaRPr>
          </a:p>
        </p:txBody>
      </p:sp>
      <p:sp>
        <p:nvSpPr>
          <p:cNvPr id="4" name="标题 1"/>
          <p:cNvSpPr txBox="1">
            <a:spLocks/>
          </p:cNvSpPr>
          <p:nvPr/>
        </p:nvSpPr>
        <p:spPr>
          <a:xfrm>
            <a:off x="540000" y="1253372"/>
            <a:ext cx="2454518" cy="584775"/>
          </a:xfrm>
          <a:prstGeom prst="rect">
            <a:avLst/>
          </a:prstGeom>
          <a:noFill/>
        </p:spPr>
        <p:txBody>
          <a:bodyPr vert="horz" wrap="none" lIns="91440" tIns="45720" rIns="91440" bIns="45720" rtlCol="0" anchor="ctr" anchorCtr="0">
            <a:sp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altLang="zh-CN" sz="3200" dirty="0">
                <a:solidFill>
                  <a:schemeClr val="tx1"/>
                </a:solidFill>
                <a:latin typeface="黑体" pitchFamily="49" charset="-122"/>
                <a:ea typeface="黑体" pitchFamily="49" charset="-122"/>
                <a:cs typeface="+mn-cs"/>
              </a:rPr>
              <a:t>1</a:t>
            </a:r>
            <a:r>
              <a:rPr lang="zh-CN" altLang="zh-CN" sz="3200" dirty="0" smtClean="0">
                <a:solidFill>
                  <a:schemeClr val="tx1"/>
                </a:solidFill>
                <a:latin typeface="黑体" pitchFamily="49" charset="-122"/>
                <a:ea typeface="黑体" pitchFamily="49" charset="-122"/>
                <a:cs typeface="+mn-cs"/>
              </a:rPr>
              <a:t>．</a:t>
            </a:r>
            <a:r>
              <a:rPr lang="en-US" altLang="zh-CN" sz="3200" dirty="0" smtClean="0">
                <a:solidFill>
                  <a:schemeClr val="tx1"/>
                </a:solidFill>
                <a:latin typeface="黑体" pitchFamily="49" charset="-122"/>
                <a:ea typeface="黑体" pitchFamily="49" charset="-122"/>
                <a:cs typeface="+mn-cs"/>
              </a:rPr>
              <a:t>ASCII</a:t>
            </a:r>
            <a:r>
              <a:rPr lang="zh-CN" altLang="en-US" sz="3200" dirty="0" smtClean="0">
                <a:solidFill>
                  <a:schemeClr val="tx1"/>
                </a:solidFill>
                <a:latin typeface="黑体" pitchFamily="49" charset="-122"/>
                <a:ea typeface="黑体" pitchFamily="49" charset="-122"/>
                <a:cs typeface="+mn-cs"/>
              </a:rPr>
              <a:t>码</a:t>
            </a:r>
            <a:endParaRPr lang="zh-CN" altLang="en-US" sz="3200" dirty="0">
              <a:solidFill>
                <a:schemeClr val="tx1"/>
              </a:solidFill>
              <a:latin typeface="黑体" pitchFamily="49" charset="-122"/>
              <a:ea typeface="黑体" pitchFamily="49" charset="-122"/>
              <a:cs typeface="+mn-cs"/>
            </a:endParaRPr>
          </a:p>
        </p:txBody>
      </p:sp>
    </p:spTree>
    <p:extLst>
      <p:ext uri="{BB962C8B-B14F-4D97-AF65-F5344CB8AC3E}">
        <p14:creationId xmlns:p14="http://schemas.microsoft.com/office/powerpoint/2010/main" val="3994331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71400"/>
            <a:ext cx="9144000" cy="1152000"/>
          </a:xfrm>
        </p:spPr>
        <p:txBody>
          <a:bodyPr>
            <a:normAutofit/>
          </a:bodyPr>
          <a:lstStyle/>
          <a:p>
            <a:r>
              <a:rPr lang="en-US" altLang="zh-CN" dirty="0"/>
              <a:t>1.1.1  </a:t>
            </a:r>
            <a:r>
              <a:rPr lang="zh-CN" altLang="zh-CN" dirty="0"/>
              <a:t>微型计算机的产生与</a:t>
            </a:r>
            <a:r>
              <a:rPr lang="zh-CN" altLang="zh-CN" dirty="0" smtClean="0"/>
              <a:t>发展</a:t>
            </a:r>
            <a:endParaRPr lang="zh-CN" altLang="en-US" dirty="0"/>
          </a:p>
        </p:txBody>
      </p:sp>
      <p:sp>
        <p:nvSpPr>
          <p:cNvPr id="2" name="TextBox 1"/>
          <p:cNvSpPr txBox="1"/>
          <p:nvPr/>
        </p:nvSpPr>
        <p:spPr>
          <a:xfrm>
            <a:off x="540000" y="1124744"/>
            <a:ext cx="3262432" cy="584775"/>
          </a:xfrm>
          <a:prstGeom prst="rect">
            <a:avLst/>
          </a:prstGeom>
          <a:noFill/>
        </p:spPr>
        <p:txBody>
          <a:bodyPr wrap="none" rtlCol="0" anchor="ctr" anchorCtr="0">
            <a:spAutoFit/>
          </a:bodyPr>
          <a:lstStyle/>
          <a:p>
            <a:r>
              <a:rPr lang="en-US" altLang="zh-CN" sz="3200" dirty="0">
                <a:latin typeface="黑体" pitchFamily="49" charset="-122"/>
                <a:ea typeface="黑体" pitchFamily="49" charset="-122"/>
              </a:rPr>
              <a:t>1</a:t>
            </a:r>
            <a:r>
              <a:rPr lang="zh-CN" altLang="zh-CN" sz="3200" dirty="0">
                <a:latin typeface="黑体" pitchFamily="49" charset="-122"/>
                <a:ea typeface="黑体" pitchFamily="49" charset="-122"/>
              </a:rPr>
              <a:t>．计算机</a:t>
            </a:r>
            <a:r>
              <a:rPr lang="zh-CN" altLang="zh-CN" sz="3200" dirty="0" smtClean="0">
                <a:latin typeface="黑体" pitchFamily="49" charset="-122"/>
                <a:ea typeface="黑体" pitchFamily="49" charset="-122"/>
              </a:rPr>
              <a:t>的诞生</a:t>
            </a:r>
            <a:endParaRPr lang="zh-CN" altLang="en-US" sz="3200" dirty="0">
              <a:latin typeface="黑体" pitchFamily="49" charset="-122"/>
              <a:ea typeface="黑体" pitchFamily="49" charset="-122"/>
            </a:endParaRPr>
          </a:p>
        </p:txBody>
      </p:sp>
      <p:sp>
        <p:nvSpPr>
          <p:cNvPr id="6" name="TextBox 5"/>
          <p:cNvSpPr txBox="1"/>
          <p:nvPr/>
        </p:nvSpPr>
        <p:spPr>
          <a:xfrm>
            <a:off x="4875272" y="1305962"/>
            <a:ext cx="3810560" cy="4931350"/>
          </a:xfrm>
          <a:prstGeom prst="rect">
            <a:avLst/>
          </a:prstGeom>
          <a:noFill/>
          <a:ln w="19050">
            <a:solidFill>
              <a:srgbClr val="0070C0"/>
            </a:solidFill>
          </a:ln>
        </p:spPr>
        <p:txBody>
          <a:bodyPr wrap="square" rtlCol="0">
            <a:spAutoFit/>
          </a:bodyPr>
          <a:lstStyle/>
          <a:p>
            <a:pPr indent="612000" algn="just">
              <a:lnSpc>
                <a:spcPct val="110000"/>
              </a:lnSpc>
            </a:pPr>
            <a:r>
              <a:rPr lang="zh-CN" altLang="zh-CN" sz="2400" dirty="0" smtClean="0">
                <a:solidFill>
                  <a:srgbClr val="002060"/>
                </a:solidFill>
                <a:latin typeface="Times New Roman" pitchFamily="18" charset="0"/>
                <a:ea typeface="楷体_GB2312"/>
                <a:cs typeface="Times New Roman" pitchFamily="18" charset="0"/>
              </a:rPr>
              <a:t>1946年</a:t>
            </a:r>
            <a:r>
              <a:rPr lang="zh-CN" altLang="zh-CN" sz="2400" dirty="0">
                <a:solidFill>
                  <a:srgbClr val="002060"/>
                </a:solidFill>
                <a:latin typeface="Times New Roman" pitchFamily="18" charset="0"/>
                <a:ea typeface="楷体_GB2312"/>
                <a:cs typeface="Times New Roman" pitchFamily="18" charset="0"/>
              </a:rPr>
              <a:t>第一台电子数字计算机（ENIAC</a:t>
            </a:r>
            <a:r>
              <a:rPr lang="zh-CN" altLang="zh-CN" sz="2400" dirty="0" smtClean="0">
                <a:solidFill>
                  <a:srgbClr val="002060"/>
                </a:solidFill>
                <a:latin typeface="Times New Roman" pitchFamily="18" charset="0"/>
                <a:ea typeface="楷体_GB2312"/>
                <a:cs typeface="Times New Roman" pitchFamily="18" charset="0"/>
              </a:rPr>
              <a:t>）</a:t>
            </a:r>
            <a:r>
              <a:rPr lang="zh-CN" altLang="en-US" sz="2400" dirty="0">
                <a:solidFill>
                  <a:srgbClr val="002060"/>
                </a:solidFill>
                <a:latin typeface="Times New Roman" pitchFamily="18" charset="0"/>
                <a:ea typeface="楷体_GB2312"/>
                <a:cs typeface="Times New Roman" pitchFamily="18" charset="0"/>
              </a:rPr>
              <a:t>于</a:t>
            </a:r>
            <a:r>
              <a:rPr lang="zh-CN" altLang="zh-CN" sz="2400" dirty="0" smtClean="0">
                <a:solidFill>
                  <a:srgbClr val="002060"/>
                </a:solidFill>
                <a:latin typeface="Times New Roman" pitchFamily="18" charset="0"/>
                <a:ea typeface="楷体_GB2312"/>
                <a:cs typeface="Times New Roman" pitchFamily="18" charset="0"/>
              </a:rPr>
              <a:t>美国宾夕法尼亚大学</a:t>
            </a:r>
            <a:r>
              <a:rPr lang="zh-CN" altLang="en-US" sz="2400" dirty="0" smtClean="0">
                <a:solidFill>
                  <a:srgbClr val="002060"/>
                </a:solidFill>
                <a:latin typeface="Times New Roman" pitchFamily="18" charset="0"/>
                <a:ea typeface="楷体_GB2312"/>
                <a:cs typeface="Times New Roman" pitchFamily="18" charset="0"/>
              </a:rPr>
              <a:t>诞生：</a:t>
            </a:r>
            <a:endParaRPr lang="en-US" altLang="zh-CN" sz="2400" dirty="0" smtClean="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zh-CN" sz="2400" dirty="0" smtClean="0">
                <a:solidFill>
                  <a:srgbClr val="002060"/>
                </a:solidFill>
                <a:latin typeface="Times New Roman" pitchFamily="18" charset="0"/>
                <a:ea typeface="楷体_GB2312"/>
                <a:cs typeface="Times New Roman" pitchFamily="18" charset="0"/>
              </a:rPr>
              <a:t>18800</a:t>
            </a:r>
            <a:r>
              <a:rPr lang="zh-CN" altLang="zh-CN" sz="2400" dirty="0">
                <a:solidFill>
                  <a:srgbClr val="002060"/>
                </a:solidFill>
                <a:latin typeface="Times New Roman" pitchFamily="18" charset="0"/>
                <a:ea typeface="楷体_GB2312"/>
                <a:cs typeface="Times New Roman" pitchFamily="18" charset="0"/>
              </a:rPr>
              <a:t>多个</a:t>
            </a:r>
            <a:r>
              <a:rPr lang="zh-CN" altLang="zh-CN" sz="2400" dirty="0" smtClean="0">
                <a:solidFill>
                  <a:srgbClr val="002060"/>
                </a:solidFill>
                <a:latin typeface="Times New Roman" pitchFamily="18" charset="0"/>
                <a:ea typeface="楷体_GB2312"/>
                <a:cs typeface="Times New Roman" pitchFamily="18" charset="0"/>
              </a:rPr>
              <a:t>电子管</a:t>
            </a:r>
            <a:endParaRPr lang="en-US" altLang="zh-CN" sz="2400" dirty="0" smtClean="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zh-CN" sz="2400" dirty="0">
                <a:solidFill>
                  <a:srgbClr val="002060"/>
                </a:solidFill>
                <a:latin typeface="Times New Roman" pitchFamily="18" charset="0"/>
                <a:ea typeface="楷体_GB2312"/>
                <a:cs typeface="Times New Roman" pitchFamily="18" charset="0"/>
              </a:rPr>
              <a:t>1500多个继电器</a:t>
            </a:r>
            <a:endParaRPr lang="en-US" altLang="zh-CN" sz="2400" dirty="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zh-CN" sz="2400" dirty="0">
                <a:solidFill>
                  <a:srgbClr val="002060"/>
                </a:solidFill>
                <a:latin typeface="Times New Roman" pitchFamily="18" charset="0"/>
                <a:ea typeface="楷体_GB2312"/>
                <a:cs typeface="Times New Roman" pitchFamily="18" charset="0"/>
              </a:rPr>
              <a:t>占地面积170平方米</a:t>
            </a:r>
            <a:endParaRPr lang="en-US" altLang="zh-CN" sz="2400" dirty="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zh-CN" sz="2400" dirty="0" smtClean="0">
                <a:solidFill>
                  <a:srgbClr val="002060"/>
                </a:solidFill>
                <a:latin typeface="Times New Roman" pitchFamily="18" charset="0"/>
                <a:ea typeface="楷体_GB2312"/>
                <a:cs typeface="Times New Roman" pitchFamily="18" charset="0"/>
              </a:rPr>
              <a:t>重</a:t>
            </a:r>
            <a:r>
              <a:rPr lang="zh-CN" altLang="zh-CN" sz="2400" dirty="0">
                <a:solidFill>
                  <a:srgbClr val="002060"/>
                </a:solidFill>
                <a:latin typeface="Times New Roman" pitchFamily="18" charset="0"/>
                <a:ea typeface="楷体_GB2312"/>
                <a:cs typeface="Times New Roman" pitchFamily="18" charset="0"/>
              </a:rPr>
              <a:t>约30余</a:t>
            </a:r>
            <a:r>
              <a:rPr lang="zh-CN" altLang="zh-CN" sz="2400" dirty="0" smtClean="0">
                <a:solidFill>
                  <a:srgbClr val="002060"/>
                </a:solidFill>
                <a:latin typeface="Times New Roman" pitchFamily="18" charset="0"/>
                <a:ea typeface="楷体_GB2312"/>
                <a:cs typeface="Times New Roman" pitchFamily="18" charset="0"/>
              </a:rPr>
              <a:t>吨</a:t>
            </a:r>
            <a:endParaRPr lang="en-US" altLang="zh-CN" sz="2400" dirty="0" smtClean="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zh-CN" sz="2400" dirty="0">
                <a:solidFill>
                  <a:srgbClr val="002060"/>
                </a:solidFill>
                <a:latin typeface="Times New Roman" pitchFamily="18" charset="0"/>
                <a:ea typeface="楷体_GB2312"/>
                <a:cs typeface="Times New Roman" pitchFamily="18" charset="0"/>
              </a:rPr>
              <a:t>耗电150千瓦</a:t>
            </a:r>
            <a:endParaRPr lang="en-US" altLang="zh-CN" sz="2400" dirty="0">
              <a:solidFill>
                <a:srgbClr val="002060"/>
              </a:solidFill>
              <a:latin typeface="Times New Roman" pitchFamily="18" charset="0"/>
              <a:ea typeface="楷体_GB2312"/>
              <a:cs typeface="Times New Roman" pitchFamily="18" charset="0"/>
            </a:endParaRPr>
          </a:p>
          <a:p>
            <a:pPr marL="612000" indent="-342900" algn="just">
              <a:lnSpc>
                <a:spcPct val="110000"/>
              </a:lnSpc>
              <a:buClr>
                <a:srgbClr val="D23024"/>
              </a:buClr>
              <a:buFont typeface="Arial" pitchFamily="34" charset="0"/>
              <a:buChar char="•"/>
            </a:pPr>
            <a:r>
              <a:rPr lang="zh-CN" altLang="en-US" sz="2400" dirty="0">
                <a:solidFill>
                  <a:srgbClr val="002060"/>
                </a:solidFill>
                <a:latin typeface="Times New Roman" pitchFamily="18" charset="0"/>
                <a:ea typeface="楷体_GB2312"/>
                <a:cs typeface="Times New Roman" pitchFamily="18" charset="0"/>
              </a:rPr>
              <a:t>每</a:t>
            </a:r>
            <a:r>
              <a:rPr lang="zh-CN" altLang="en-US" sz="2400" dirty="0" smtClean="0">
                <a:solidFill>
                  <a:srgbClr val="002060"/>
                </a:solidFill>
                <a:latin typeface="Times New Roman" pitchFamily="18" charset="0"/>
                <a:ea typeface="楷体_GB2312"/>
                <a:cs typeface="Times New Roman" pitchFamily="18" charset="0"/>
              </a:rPr>
              <a:t>秒钟完</a:t>
            </a:r>
            <a:r>
              <a:rPr lang="zh-CN" altLang="en-US" sz="2400" dirty="0">
                <a:solidFill>
                  <a:srgbClr val="002060"/>
                </a:solidFill>
                <a:latin typeface="Times New Roman" pitchFamily="18" charset="0"/>
                <a:ea typeface="楷体_GB2312"/>
                <a:cs typeface="Times New Roman" pitchFamily="18" charset="0"/>
              </a:rPr>
              <a:t>成</a:t>
            </a:r>
            <a:r>
              <a:rPr lang="en-US" altLang="zh-CN" sz="2400" dirty="0">
                <a:solidFill>
                  <a:srgbClr val="002060"/>
                </a:solidFill>
                <a:latin typeface="Times New Roman" pitchFamily="18" charset="0"/>
                <a:ea typeface="楷体_GB2312"/>
                <a:cs typeface="Times New Roman" pitchFamily="18" charset="0"/>
              </a:rPr>
              <a:t>5000</a:t>
            </a:r>
            <a:r>
              <a:rPr lang="zh-CN" altLang="zh-CN" sz="2400" dirty="0">
                <a:solidFill>
                  <a:srgbClr val="002060"/>
                </a:solidFill>
                <a:latin typeface="Times New Roman" pitchFamily="18" charset="0"/>
                <a:ea typeface="楷体_GB2312"/>
                <a:cs typeface="Times New Roman" pitchFamily="18" charset="0"/>
              </a:rPr>
              <a:t>次加法</a:t>
            </a:r>
            <a:r>
              <a:rPr lang="zh-CN" altLang="en-US" sz="2400" dirty="0">
                <a:solidFill>
                  <a:srgbClr val="002060"/>
                </a:solidFill>
                <a:latin typeface="Times New Roman" pitchFamily="18" charset="0"/>
                <a:ea typeface="楷体_GB2312"/>
                <a:cs typeface="Times New Roman" pitchFamily="18" charset="0"/>
              </a:rPr>
              <a:t>或</a:t>
            </a:r>
            <a:r>
              <a:rPr lang="en-US" altLang="zh-CN" sz="2400" dirty="0">
                <a:solidFill>
                  <a:srgbClr val="002060"/>
                </a:solidFill>
                <a:latin typeface="Times New Roman" pitchFamily="18" charset="0"/>
                <a:ea typeface="楷体_GB2312"/>
                <a:cs typeface="Times New Roman" pitchFamily="18" charset="0"/>
              </a:rPr>
              <a:t>400</a:t>
            </a:r>
            <a:r>
              <a:rPr lang="zh-CN" altLang="zh-CN" sz="2400" dirty="0">
                <a:solidFill>
                  <a:srgbClr val="002060"/>
                </a:solidFill>
                <a:latin typeface="Times New Roman" pitchFamily="18" charset="0"/>
                <a:ea typeface="楷体_GB2312"/>
                <a:cs typeface="Times New Roman" pitchFamily="18" charset="0"/>
              </a:rPr>
              <a:t>次乘法运算</a:t>
            </a:r>
          </a:p>
          <a:p>
            <a:pPr indent="612000" algn="just">
              <a:lnSpc>
                <a:spcPct val="110000"/>
              </a:lnSpc>
            </a:pPr>
            <a:r>
              <a:rPr lang="zh-CN" altLang="zh-CN" sz="2400" dirty="0" smtClean="0">
                <a:solidFill>
                  <a:srgbClr val="002060"/>
                </a:solidFill>
                <a:latin typeface="Times New Roman" pitchFamily="18" charset="0"/>
                <a:ea typeface="楷体_GB2312"/>
                <a:cs typeface="Times New Roman" pitchFamily="18" charset="0"/>
              </a:rPr>
              <a:t>ENIAC的诞生，标识着计算机时代的到来。</a:t>
            </a:r>
            <a:endParaRPr lang="zh-CN" altLang="en-US" sz="2400" dirty="0">
              <a:solidFill>
                <a:srgbClr val="002060"/>
              </a:solidFill>
              <a:latin typeface="Times New Roman" pitchFamily="18" charset="0"/>
              <a:ea typeface="楷体_GB2312"/>
              <a:cs typeface="Times New Roman" pitchFamily="18" charset="0"/>
            </a:endParaRPr>
          </a:p>
        </p:txBody>
      </p:sp>
      <p:pic>
        <p:nvPicPr>
          <p:cNvPr id="7" name="Picture 2" descr="世界第一台计算机ENIA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4008" y="2201290"/>
            <a:ext cx="4392489" cy="3459958"/>
          </a:xfrm>
          <a:prstGeom prst="rect">
            <a:avLst/>
          </a:prstGeom>
          <a:noFill/>
          <a:ln w="38100">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280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par>
                          <p:cTn id="8" fill="hold">
                            <p:stCondLst>
                              <p:cond delay="1500"/>
                            </p:stCondLst>
                            <p:childTnLst>
                              <p:par>
                                <p:cTn id="9" presetID="42" presetClass="entr" presetSubtype="0"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253372"/>
            <a:ext cx="1784463" cy="584775"/>
          </a:xfrm>
          <a:noFill/>
        </p:spPr>
        <p:txBody>
          <a:bodyPr vert="horz" wrap="none" lIns="91440" tIns="45720" rIns="91440" bIns="45720" rtlCol="0" anchor="ctr" anchorCtr="0">
            <a:spAutoFit/>
          </a:bodyPr>
          <a:lstStyle/>
          <a:p>
            <a:pPr algn="l"/>
            <a:r>
              <a:rPr lang="en-US" altLang="zh-CN" sz="3200" dirty="0" smtClean="0">
                <a:solidFill>
                  <a:schemeClr val="tx1"/>
                </a:solidFill>
                <a:latin typeface="黑体" pitchFamily="49" charset="-122"/>
                <a:ea typeface="黑体" pitchFamily="49" charset="-122"/>
                <a:cs typeface="+mn-cs"/>
              </a:rPr>
              <a:t>2.BCD</a:t>
            </a:r>
            <a:r>
              <a:rPr lang="zh-CN" altLang="en-US" sz="3200" dirty="0" smtClean="0">
                <a:solidFill>
                  <a:schemeClr val="tx1"/>
                </a:solidFill>
                <a:latin typeface="黑体" pitchFamily="49" charset="-122"/>
                <a:ea typeface="黑体" pitchFamily="49" charset="-122"/>
                <a:cs typeface="+mn-cs"/>
              </a:rPr>
              <a:t>码</a:t>
            </a:r>
            <a:endParaRPr lang="zh-CN" altLang="en-US" sz="3200" dirty="0">
              <a:solidFill>
                <a:schemeClr val="tx1"/>
              </a:solidFill>
              <a:latin typeface="黑体" pitchFamily="49" charset="-122"/>
              <a:ea typeface="黑体" pitchFamily="49" charset="-122"/>
              <a:cs typeface="+mn-cs"/>
            </a:endParaRPr>
          </a:p>
        </p:txBody>
      </p:sp>
      <p:sp>
        <p:nvSpPr>
          <p:cNvPr id="3" name="TextBox 2"/>
          <p:cNvSpPr txBox="1"/>
          <p:nvPr/>
        </p:nvSpPr>
        <p:spPr>
          <a:xfrm>
            <a:off x="935596" y="1931576"/>
            <a:ext cx="7272808" cy="1421928"/>
          </a:xfrm>
          <a:prstGeom prst="rect">
            <a:avLst/>
          </a:prstGeom>
          <a:solidFill>
            <a:srgbClr val="F3F3FF">
              <a:alpha val="50196"/>
            </a:srgbClr>
          </a:solidFill>
          <a:ln w="19050">
            <a:solidFill>
              <a:srgbClr val="0070C0"/>
            </a:solidFill>
          </a:ln>
        </p:spPr>
        <p:txBody>
          <a:bodyPr wrap="square" rtlCol="0">
            <a:spAutoFit/>
          </a:bodyPr>
          <a:lstStyle>
            <a:defPPr>
              <a:defRPr lang="zh-CN"/>
            </a:defPPr>
            <a:lvl1pPr>
              <a:defRPr sz="2800"/>
            </a:lvl1pPr>
          </a:lstStyle>
          <a:p>
            <a:pPr>
              <a:lnSpc>
                <a:spcPct val="120000"/>
              </a:lnSpc>
              <a:spcBef>
                <a:spcPts val="600"/>
              </a:spcBef>
              <a:spcAft>
                <a:spcPts val="600"/>
              </a:spcAft>
            </a:pPr>
            <a:r>
              <a:rPr lang="zh-CN" altLang="en-US" sz="2400" dirty="0" smtClean="0">
                <a:solidFill>
                  <a:srgbClr val="002060"/>
                </a:solidFill>
                <a:latin typeface="Times New Roman" pitchFamily="18" charset="0"/>
                <a:ea typeface="楷体_GB2312"/>
                <a:cs typeface="Times New Roman" pitchFamily="18" charset="0"/>
              </a:rPr>
              <a:t>　　</a:t>
            </a:r>
            <a:r>
              <a:rPr lang="zh-CN" altLang="zh-CN" sz="2400" dirty="0" smtClean="0">
                <a:solidFill>
                  <a:srgbClr val="002060"/>
                </a:solidFill>
                <a:latin typeface="Times New Roman" pitchFamily="18" charset="0"/>
                <a:ea typeface="楷体_GB2312" pitchFamily="49" charset="-122"/>
              </a:rPr>
              <a:t>用</a:t>
            </a:r>
            <a:r>
              <a:rPr lang="en-US" altLang="zh-CN" sz="2400" dirty="0">
                <a:solidFill>
                  <a:srgbClr val="002060"/>
                </a:solidFill>
                <a:latin typeface="Times New Roman" pitchFamily="18" charset="0"/>
                <a:ea typeface="楷体_GB2312" pitchFamily="49" charset="-122"/>
              </a:rPr>
              <a:t>4</a:t>
            </a:r>
            <a:r>
              <a:rPr lang="zh-CN" altLang="en-US" sz="2400" dirty="0">
                <a:solidFill>
                  <a:srgbClr val="002060"/>
                </a:solidFill>
                <a:latin typeface="Times New Roman" pitchFamily="18" charset="0"/>
                <a:ea typeface="楷体_GB2312" pitchFamily="49" charset="-122"/>
              </a:rPr>
              <a:t>位</a:t>
            </a:r>
            <a:r>
              <a:rPr lang="zh-CN" altLang="zh-CN" sz="2400" dirty="0">
                <a:solidFill>
                  <a:srgbClr val="002060"/>
                </a:solidFill>
                <a:latin typeface="Times New Roman" pitchFamily="18" charset="0"/>
                <a:ea typeface="楷体_GB2312" pitchFamily="49" charset="-122"/>
              </a:rPr>
              <a:t>二进制数来表示</a:t>
            </a:r>
            <a:r>
              <a:rPr lang="en-US" altLang="zh-CN" sz="2400" dirty="0">
                <a:solidFill>
                  <a:srgbClr val="002060"/>
                </a:solidFill>
                <a:latin typeface="Times New Roman" pitchFamily="18" charset="0"/>
                <a:ea typeface="楷体_GB2312" pitchFamily="49" charset="-122"/>
              </a:rPr>
              <a:t>1</a:t>
            </a:r>
            <a:r>
              <a:rPr lang="zh-CN" altLang="zh-CN" sz="2400" dirty="0">
                <a:solidFill>
                  <a:srgbClr val="002060"/>
                </a:solidFill>
                <a:latin typeface="Times New Roman" pitchFamily="18" charset="0"/>
                <a:ea typeface="楷体_GB2312" pitchFamily="49" charset="-122"/>
              </a:rPr>
              <a:t>位十进制数的编码方法</a:t>
            </a:r>
            <a:r>
              <a:rPr lang="zh-CN" altLang="en-US" sz="2400" dirty="0">
                <a:solidFill>
                  <a:srgbClr val="002060"/>
                </a:solidFill>
                <a:latin typeface="Times New Roman" pitchFamily="18" charset="0"/>
                <a:ea typeface="楷体_GB2312" pitchFamily="49" charset="-122"/>
              </a:rPr>
              <a:t>称为二进制编码的十进数或称为二</a:t>
            </a:r>
            <a:r>
              <a:rPr lang="en-US" altLang="zh-CN" sz="2400" dirty="0">
                <a:solidFill>
                  <a:srgbClr val="002060"/>
                </a:solidFill>
                <a:latin typeface="Times New Roman" pitchFamily="18" charset="0"/>
                <a:ea typeface="楷体_GB2312" pitchFamily="49" charset="-122"/>
              </a:rPr>
              <a:t>—</a:t>
            </a:r>
            <a:r>
              <a:rPr lang="zh-CN" altLang="en-US" sz="2400" dirty="0">
                <a:solidFill>
                  <a:srgbClr val="002060"/>
                </a:solidFill>
                <a:latin typeface="Times New Roman" pitchFamily="18" charset="0"/>
                <a:ea typeface="楷体_GB2312" pitchFamily="49" charset="-122"/>
              </a:rPr>
              <a:t>十进制数，简称</a:t>
            </a:r>
            <a:r>
              <a:rPr lang="en-US" altLang="zh-CN" sz="2400" dirty="0">
                <a:solidFill>
                  <a:srgbClr val="002060"/>
                </a:solidFill>
                <a:latin typeface="Times New Roman" pitchFamily="18" charset="0"/>
                <a:ea typeface="楷体_GB2312" pitchFamily="49" charset="-122"/>
              </a:rPr>
              <a:t>BCD</a:t>
            </a:r>
            <a:r>
              <a:rPr lang="zh-CN" altLang="en-US" sz="2400" dirty="0" smtClean="0">
                <a:solidFill>
                  <a:srgbClr val="002060"/>
                </a:solidFill>
                <a:latin typeface="Times New Roman" pitchFamily="18" charset="0"/>
                <a:ea typeface="楷体_GB2312" pitchFamily="49" charset="-122"/>
              </a:rPr>
              <a:t>码。</a:t>
            </a:r>
            <a:endParaRPr lang="zh-CN" altLang="zh-CN" sz="2400" dirty="0">
              <a:solidFill>
                <a:srgbClr val="002060"/>
              </a:solidFill>
              <a:latin typeface="Times New Roman" pitchFamily="18" charset="0"/>
              <a:ea typeface="楷体_GB2312"/>
              <a:cs typeface="Times New Roman" pitchFamily="18" charset="0"/>
            </a:endParaRPr>
          </a:p>
        </p:txBody>
      </p:sp>
      <p:sp>
        <p:nvSpPr>
          <p:cNvPr id="5"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1.3.5  </a:t>
            </a:r>
            <a:r>
              <a:rPr lang="zh-CN" altLang="zh-CN" smtClean="0"/>
              <a:t>计算机中文字信息的表示</a:t>
            </a:r>
            <a:endParaRPr lang="zh-CN" altLang="en-US" dirty="0"/>
          </a:p>
        </p:txBody>
      </p:sp>
      <p:grpSp>
        <p:nvGrpSpPr>
          <p:cNvPr id="4" name="组合 3"/>
          <p:cNvGrpSpPr/>
          <p:nvPr/>
        </p:nvGrpSpPr>
        <p:grpSpPr>
          <a:xfrm>
            <a:off x="935595" y="3429000"/>
            <a:ext cx="7251728" cy="2963863"/>
            <a:chOff x="935595" y="3429000"/>
            <a:chExt cx="7251728" cy="2963863"/>
          </a:xfrm>
        </p:grpSpPr>
        <p:grpSp>
          <p:nvGrpSpPr>
            <p:cNvPr id="7" name="Group 64"/>
            <p:cNvGrpSpPr>
              <a:grpSpLocks/>
            </p:cNvGrpSpPr>
            <p:nvPr/>
          </p:nvGrpSpPr>
          <p:grpSpPr bwMode="auto">
            <a:xfrm>
              <a:off x="935595" y="3429000"/>
              <a:ext cx="7251728" cy="2599284"/>
              <a:chOff x="776" y="1867"/>
              <a:chExt cx="4128" cy="2070"/>
            </a:xfrm>
            <a:solidFill>
              <a:srgbClr val="E6FAE7"/>
            </a:solidFill>
          </p:grpSpPr>
          <p:sp>
            <p:nvSpPr>
              <p:cNvPr id="9" name="Rectangle 65"/>
              <p:cNvSpPr>
                <a:spLocks noChangeArrowheads="1"/>
              </p:cNvSpPr>
              <p:nvPr/>
            </p:nvSpPr>
            <p:spPr bwMode="auto">
              <a:xfrm>
                <a:off x="2840" y="370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1111</a:t>
                </a:r>
              </a:p>
            </p:txBody>
          </p:sp>
          <p:sp>
            <p:nvSpPr>
              <p:cNvPr id="10" name="Rectangle 66"/>
              <p:cNvSpPr>
                <a:spLocks noChangeArrowheads="1"/>
              </p:cNvSpPr>
              <p:nvPr/>
            </p:nvSpPr>
            <p:spPr bwMode="auto">
              <a:xfrm>
                <a:off x="1808" y="370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7</a:t>
                </a:r>
              </a:p>
            </p:txBody>
          </p:sp>
          <p:sp>
            <p:nvSpPr>
              <p:cNvPr id="11" name="Rectangle 67"/>
              <p:cNvSpPr>
                <a:spLocks noChangeArrowheads="1"/>
              </p:cNvSpPr>
              <p:nvPr/>
            </p:nvSpPr>
            <p:spPr bwMode="auto">
              <a:xfrm>
                <a:off x="776" y="370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0111</a:t>
                </a:r>
              </a:p>
            </p:txBody>
          </p:sp>
          <p:sp>
            <p:nvSpPr>
              <p:cNvPr id="12" name="Rectangle 68"/>
              <p:cNvSpPr>
                <a:spLocks noChangeArrowheads="1"/>
              </p:cNvSpPr>
              <p:nvPr/>
            </p:nvSpPr>
            <p:spPr bwMode="auto">
              <a:xfrm>
                <a:off x="2840" y="347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1110</a:t>
                </a:r>
              </a:p>
            </p:txBody>
          </p:sp>
          <p:sp>
            <p:nvSpPr>
              <p:cNvPr id="13" name="Rectangle 69"/>
              <p:cNvSpPr>
                <a:spLocks noChangeArrowheads="1"/>
              </p:cNvSpPr>
              <p:nvPr/>
            </p:nvSpPr>
            <p:spPr bwMode="auto">
              <a:xfrm>
                <a:off x="1808" y="347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6</a:t>
                </a:r>
              </a:p>
            </p:txBody>
          </p:sp>
          <p:sp>
            <p:nvSpPr>
              <p:cNvPr id="14" name="Rectangle 70"/>
              <p:cNvSpPr>
                <a:spLocks noChangeArrowheads="1"/>
              </p:cNvSpPr>
              <p:nvPr/>
            </p:nvSpPr>
            <p:spPr bwMode="auto">
              <a:xfrm>
                <a:off x="776" y="347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0110</a:t>
                </a:r>
              </a:p>
            </p:txBody>
          </p:sp>
          <p:sp>
            <p:nvSpPr>
              <p:cNvPr id="15" name="Rectangle 71"/>
              <p:cNvSpPr>
                <a:spLocks noChangeArrowheads="1"/>
              </p:cNvSpPr>
              <p:nvPr/>
            </p:nvSpPr>
            <p:spPr bwMode="auto">
              <a:xfrm>
                <a:off x="2840" y="324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1101</a:t>
                </a:r>
              </a:p>
            </p:txBody>
          </p:sp>
          <p:sp>
            <p:nvSpPr>
              <p:cNvPr id="16" name="Rectangle 72"/>
              <p:cNvSpPr>
                <a:spLocks noChangeArrowheads="1"/>
              </p:cNvSpPr>
              <p:nvPr/>
            </p:nvSpPr>
            <p:spPr bwMode="auto">
              <a:xfrm>
                <a:off x="1808" y="324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5</a:t>
                </a:r>
              </a:p>
            </p:txBody>
          </p:sp>
          <p:sp>
            <p:nvSpPr>
              <p:cNvPr id="17" name="Rectangle 73"/>
              <p:cNvSpPr>
                <a:spLocks noChangeArrowheads="1"/>
              </p:cNvSpPr>
              <p:nvPr/>
            </p:nvSpPr>
            <p:spPr bwMode="auto">
              <a:xfrm>
                <a:off x="776" y="324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0101</a:t>
                </a:r>
              </a:p>
            </p:txBody>
          </p:sp>
          <p:sp>
            <p:nvSpPr>
              <p:cNvPr id="18" name="Rectangle 74"/>
              <p:cNvSpPr>
                <a:spLocks noChangeArrowheads="1"/>
              </p:cNvSpPr>
              <p:nvPr/>
            </p:nvSpPr>
            <p:spPr bwMode="auto">
              <a:xfrm>
                <a:off x="2840" y="301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1100</a:t>
                </a:r>
              </a:p>
            </p:txBody>
          </p:sp>
          <p:sp>
            <p:nvSpPr>
              <p:cNvPr id="19" name="Rectangle 75"/>
              <p:cNvSpPr>
                <a:spLocks noChangeArrowheads="1"/>
              </p:cNvSpPr>
              <p:nvPr/>
            </p:nvSpPr>
            <p:spPr bwMode="auto">
              <a:xfrm>
                <a:off x="1808" y="301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4</a:t>
                </a:r>
              </a:p>
            </p:txBody>
          </p:sp>
          <p:sp>
            <p:nvSpPr>
              <p:cNvPr id="20" name="Rectangle 76"/>
              <p:cNvSpPr>
                <a:spLocks noChangeArrowheads="1"/>
              </p:cNvSpPr>
              <p:nvPr/>
            </p:nvSpPr>
            <p:spPr bwMode="auto">
              <a:xfrm>
                <a:off x="776" y="301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0100</a:t>
                </a:r>
              </a:p>
            </p:txBody>
          </p:sp>
          <p:sp>
            <p:nvSpPr>
              <p:cNvPr id="21" name="Rectangle 77"/>
              <p:cNvSpPr>
                <a:spLocks noChangeArrowheads="1"/>
              </p:cNvSpPr>
              <p:nvPr/>
            </p:nvSpPr>
            <p:spPr bwMode="auto">
              <a:xfrm>
                <a:off x="2840" y="278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1011</a:t>
                </a:r>
              </a:p>
            </p:txBody>
          </p:sp>
          <p:sp>
            <p:nvSpPr>
              <p:cNvPr id="22" name="Rectangle 78"/>
              <p:cNvSpPr>
                <a:spLocks noChangeArrowheads="1"/>
              </p:cNvSpPr>
              <p:nvPr/>
            </p:nvSpPr>
            <p:spPr bwMode="auto">
              <a:xfrm>
                <a:off x="1808" y="278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3</a:t>
                </a:r>
              </a:p>
            </p:txBody>
          </p:sp>
          <p:sp>
            <p:nvSpPr>
              <p:cNvPr id="23" name="Rectangle 79"/>
              <p:cNvSpPr>
                <a:spLocks noChangeArrowheads="1"/>
              </p:cNvSpPr>
              <p:nvPr/>
            </p:nvSpPr>
            <p:spPr bwMode="auto">
              <a:xfrm>
                <a:off x="776" y="278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0011</a:t>
                </a:r>
              </a:p>
            </p:txBody>
          </p:sp>
          <p:sp>
            <p:nvSpPr>
              <p:cNvPr id="24" name="Rectangle 80"/>
              <p:cNvSpPr>
                <a:spLocks noChangeArrowheads="1"/>
              </p:cNvSpPr>
              <p:nvPr/>
            </p:nvSpPr>
            <p:spPr bwMode="auto">
              <a:xfrm>
                <a:off x="3872" y="2557"/>
                <a:ext cx="1032" cy="138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buFontTx/>
                  <a:buNone/>
                </a:pPr>
                <a:r>
                  <a:rPr lang="en-US" altLang="zh-CN" sz="1800">
                    <a:solidFill>
                      <a:srgbClr val="002060"/>
                    </a:solidFill>
                    <a:latin typeface="Times New Roman" pitchFamily="18" charset="0"/>
                    <a:ea typeface="宋体" pitchFamily="2" charset="-122"/>
                    <a:cs typeface="Times New Roman" pitchFamily="18" charset="0"/>
                  </a:rPr>
                  <a:t>A</a:t>
                </a:r>
              </a:p>
              <a:p>
                <a:pPr marL="72000">
                  <a:buFontTx/>
                  <a:buNone/>
                </a:pPr>
                <a:r>
                  <a:rPr lang="en-US" altLang="zh-CN" sz="1800">
                    <a:solidFill>
                      <a:srgbClr val="002060"/>
                    </a:solidFill>
                    <a:latin typeface="Times New Roman" pitchFamily="18" charset="0"/>
                    <a:ea typeface="宋体" pitchFamily="2" charset="-122"/>
                    <a:cs typeface="Times New Roman" pitchFamily="18" charset="0"/>
                  </a:rPr>
                  <a:t>B</a:t>
                </a:r>
              </a:p>
              <a:p>
                <a:pPr marL="72000">
                  <a:buFontTx/>
                  <a:buNone/>
                </a:pPr>
                <a:r>
                  <a:rPr lang="en-US" altLang="zh-CN" sz="1800">
                    <a:solidFill>
                      <a:srgbClr val="002060"/>
                    </a:solidFill>
                    <a:latin typeface="Times New Roman" pitchFamily="18" charset="0"/>
                    <a:ea typeface="宋体" pitchFamily="2" charset="-122"/>
                    <a:cs typeface="Times New Roman" pitchFamily="18" charset="0"/>
                  </a:rPr>
                  <a:t>C</a:t>
                </a:r>
              </a:p>
              <a:p>
                <a:pPr marL="72000">
                  <a:buFontTx/>
                  <a:buNone/>
                </a:pPr>
                <a:r>
                  <a:rPr lang="en-US" altLang="zh-CN" sz="1800">
                    <a:solidFill>
                      <a:srgbClr val="002060"/>
                    </a:solidFill>
                    <a:latin typeface="Times New Roman" pitchFamily="18" charset="0"/>
                    <a:ea typeface="宋体" pitchFamily="2" charset="-122"/>
                    <a:cs typeface="Times New Roman" pitchFamily="18" charset="0"/>
                  </a:rPr>
                  <a:t>D</a:t>
                </a:r>
              </a:p>
              <a:p>
                <a:pPr marL="72000">
                  <a:buFontTx/>
                  <a:buNone/>
                </a:pPr>
                <a:r>
                  <a:rPr lang="en-US" altLang="zh-CN" sz="1800">
                    <a:solidFill>
                      <a:srgbClr val="002060"/>
                    </a:solidFill>
                    <a:latin typeface="Times New Roman" pitchFamily="18" charset="0"/>
                    <a:ea typeface="宋体" pitchFamily="2" charset="-122"/>
                    <a:cs typeface="Times New Roman" pitchFamily="18" charset="0"/>
                  </a:rPr>
                  <a:t>E</a:t>
                </a:r>
              </a:p>
              <a:p>
                <a:pPr marL="72000">
                  <a:buFontTx/>
                  <a:buNone/>
                </a:pPr>
                <a:r>
                  <a:rPr lang="en-US" altLang="zh-CN" sz="1800">
                    <a:solidFill>
                      <a:srgbClr val="002060"/>
                    </a:solidFill>
                    <a:latin typeface="Times New Roman" pitchFamily="18" charset="0"/>
                    <a:ea typeface="宋体" pitchFamily="2" charset="-122"/>
                    <a:cs typeface="Times New Roman" pitchFamily="18" charset="0"/>
                  </a:rPr>
                  <a:t>F</a:t>
                </a:r>
              </a:p>
            </p:txBody>
          </p:sp>
          <p:sp>
            <p:nvSpPr>
              <p:cNvPr id="25" name="Rectangle 81"/>
              <p:cNvSpPr>
                <a:spLocks noChangeArrowheads="1"/>
              </p:cNvSpPr>
              <p:nvPr/>
            </p:nvSpPr>
            <p:spPr bwMode="auto">
              <a:xfrm>
                <a:off x="2840" y="255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1010</a:t>
                </a:r>
              </a:p>
            </p:txBody>
          </p:sp>
          <p:sp>
            <p:nvSpPr>
              <p:cNvPr id="26" name="Rectangle 82"/>
              <p:cNvSpPr>
                <a:spLocks noChangeArrowheads="1"/>
              </p:cNvSpPr>
              <p:nvPr/>
            </p:nvSpPr>
            <p:spPr bwMode="auto">
              <a:xfrm>
                <a:off x="1808" y="255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2</a:t>
                </a:r>
              </a:p>
            </p:txBody>
          </p:sp>
          <p:sp>
            <p:nvSpPr>
              <p:cNvPr id="27" name="Rectangle 83"/>
              <p:cNvSpPr>
                <a:spLocks noChangeArrowheads="1"/>
              </p:cNvSpPr>
              <p:nvPr/>
            </p:nvSpPr>
            <p:spPr bwMode="auto">
              <a:xfrm>
                <a:off x="776" y="255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0010</a:t>
                </a:r>
              </a:p>
            </p:txBody>
          </p:sp>
          <p:sp>
            <p:nvSpPr>
              <p:cNvPr id="28" name="Rectangle 84"/>
              <p:cNvSpPr>
                <a:spLocks noChangeArrowheads="1"/>
              </p:cNvSpPr>
              <p:nvPr/>
            </p:nvSpPr>
            <p:spPr bwMode="auto">
              <a:xfrm>
                <a:off x="3872" y="232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9</a:t>
                </a:r>
              </a:p>
            </p:txBody>
          </p:sp>
          <p:sp>
            <p:nvSpPr>
              <p:cNvPr id="29" name="Rectangle 85"/>
              <p:cNvSpPr>
                <a:spLocks noChangeArrowheads="1"/>
              </p:cNvSpPr>
              <p:nvPr/>
            </p:nvSpPr>
            <p:spPr bwMode="auto">
              <a:xfrm>
                <a:off x="2840" y="232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dirty="0">
                    <a:solidFill>
                      <a:srgbClr val="002060"/>
                    </a:solidFill>
                    <a:latin typeface="Times New Roman" pitchFamily="18" charset="0"/>
                    <a:ea typeface="宋体" pitchFamily="2" charset="-122"/>
                    <a:cs typeface="Times New Roman" pitchFamily="18" charset="0"/>
                  </a:rPr>
                  <a:t>1001</a:t>
                </a:r>
              </a:p>
            </p:txBody>
          </p:sp>
          <p:sp>
            <p:nvSpPr>
              <p:cNvPr id="30" name="Rectangle 86"/>
              <p:cNvSpPr>
                <a:spLocks noChangeArrowheads="1"/>
              </p:cNvSpPr>
              <p:nvPr/>
            </p:nvSpPr>
            <p:spPr bwMode="auto">
              <a:xfrm>
                <a:off x="1808" y="232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1</a:t>
                </a:r>
              </a:p>
            </p:txBody>
          </p:sp>
          <p:sp>
            <p:nvSpPr>
              <p:cNvPr id="31" name="Rectangle 87"/>
              <p:cNvSpPr>
                <a:spLocks noChangeArrowheads="1"/>
              </p:cNvSpPr>
              <p:nvPr/>
            </p:nvSpPr>
            <p:spPr bwMode="auto">
              <a:xfrm>
                <a:off x="776" y="232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0001</a:t>
                </a:r>
              </a:p>
            </p:txBody>
          </p:sp>
          <p:sp>
            <p:nvSpPr>
              <p:cNvPr id="32" name="Rectangle 88"/>
              <p:cNvSpPr>
                <a:spLocks noChangeArrowheads="1"/>
              </p:cNvSpPr>
              <p:nvPr/>
            </p:nvSpPr>
            <p:spPr bwMode="auto">
              <a:xfrm>
                <a:off x="3872" y="209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8</a:t>
                </a:r>
              </a:p>
            </p:txBody>
          </p:sp>
          <p:sp>
            <p:nvSpPr>
              <p:cNvPr id="33" name="Rectangle 89"/>
              <p:cNvSpPr>
                <a:spLocks noChangeArrowheads="1"/>
              </p:cNvSpPr>
              <p:nvPr/>
            </p:nvSpPr>
            <p:spPr bwMode="auto">
              <a:xfrm>
                <a:off x="2840" y="209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dirty="0">
                    <a:solidFill>
                      <a:srgbClr val="002060"/>
                    </a:solidFill>
                    <a:latin typeface="Times New Roman" pitchFamily="18" charset="0"/>
                    <a:ea typeface="宋体" pitchFamily="2" charset="-122"/>
                    <a:cs typeface="Times New Roman" pitchFamily="18" charset="0"/>
                  </a:rPr>
                  <a:t>1000</a:t>
                </a:r>
              </a:p>
            </p:txBody>
          </p:sp>
          <p:sp>
            <p:nvSpPr>
              <p:cNvPr id="34" name="Rectangle 90"/>
              <p:cNvSpPr>
                <a:spLocks noChangeArrowheads="1"/>
              </p:cNvSpPr>
              <p:nvPr/>
            </p:nvSpPr>
            <p:spPr bwMode="auto">
              <a:xfrm>
                <a:off x="1808" y="209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a:solidFill>
                      <a:srgbClr val="002060"/>
                    </a:solidFill>
                    <a:latin typeface="Times New Roman" pitchFamily="18" charset="0"/>
                    <a:ea typeface="宋体" pitchFamily="2" charset="-122"/>
                    <a:cs typeface="Times New Roman" pitchFamily="18" charset="0"/>
                  </a:rPr>
                  <a:t>0</a:t>
                </a:r>
              </a:p>
            </p:txBody>
          </p:sp>
          <p:sp>
            <p:nvSpPr>
              <p:cNvPr id="35" name="Rectangle 91"/>
              <p:cNvSpPr>
                <a:spLocks noChangeArrowheads="1"/>
              </p:cNvSpPr>
              <p:nvPr/>
            </p:nvSpPr>
            <p:spPr bwMode="auto">
              <a:xfrm>
                <a:off x="776" y="2097"/>
                <a:ext cx="1032" cy="230"/>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dirty="0">
                    <a:solidFill>
                      <a:srgbClr val="002060"/>
                    </a:solidFill>
                    <a:latin typeface="Times New Roman" pitchFamily="18" charset="0"/>
                    <a:ea typeface="宋体" pitchFamily="2" charset="-122"/>
                    <a:cs typeface="Times New Roman" pitchFamily="18" charset="0"/>
                  </a:rPr>
                  <a:t>0000</a:t>
                </a:r>
              </a:p>
            </p:txBody>
          </p:sp>
          <p:sp>
            <p:nvSpPr>
              <p:cNvPr id="36" name="Rectangle 92"/>
              <p:cNvSpPr>
                <a:spLocks noChangeArrowheads="1"/>
              </p:cNvSpPr>
              <p:nvPr/>
            </p:nvSpPr>
            <p:spPr bwMode="auto">
              <a:xfrm>
                <a:off x="3872" y="1867"/>
                <a:ext cx="1032" cy="230"/>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zh-CN" altLang="en-US" sz="1800" dirty="0">
                    <a:solidFill>
                      <a:srgbClr val="002060"/>
                    </a:solidFill>
                    <a:latin typeface="Times New Roman" pitchFamily="18" charset="0"/>
                    <a:ea typeface="楷体_GB2312"/>
                    <a:cs typeface="Times New Roman" pitchFamily="18" charset="0"/>
                  </a:rPr>
                  <a:t>十进制数</a:t>
                </a:r>
              </a:p>
            </p:txBody>
          </p:sp>
          <p:sp>
            <p:nvSpPr>
              <p:cNvPr id="37" name="Rectangle 93"/>
              <p:cNvSpPr>
                <a:spLocks noChangeArrowheads="1"/>
              </p:cNvSpPr>
              <p:nvPr/>
            </p:nvSpPr>
            <p:spPr bwMode="auto">
              <a:xfrm>
                <a:off x="2840" y="1867"/>
                <a:ext cx="1032" cy="230"/>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dirty="0" smtClean="0">
                    <a:solidFill>
                      <a:srgbClr val="002060"/>
                    </a:solidFill>
                    <a:latin typeface="Times New Roman" pitchFamily="18" charset="0"/>
                    <a:ea typeface="楷体_GB2312"/>
                    <a:cs typeface="Times New Roman" pitchFamily="18" charset="0"/>
                  </a:rPr>
                  <a:t>8421BCD</a:t>
                </a:r>
                <a:r>
                  <a:rPr lang="zh-CN" altLang="en-US" sz="1800" dirty="0" smtClean="0">
                    <a:solidFill>
                      <a:srgbClr val="002060"/>
                    </a:solidFill>
                    <a:latin typeface="Times New Roman" pitchFamily="18" charset="0"/>
                    <a:ea typeface="楷体_GB2312"/>
                    <a:cs typeface="Times New Roman" pitchFamily="18" charset="0"/>
                  </a:rPr>
                  <a:t>码</a:t>
                </a:r>
                <a:endParaRPr lang="zh-CN" altLang="en-US" sz="1800" dirty="0">
                  <a:solidFill>
                    <a:srgbClr val="002060"/>
                  </a:solidFill>
                  <a:latin typeface="Times New Roman" pitchFamily="18" charset="0"/>
                  <a:ea typeface="楷体_GB2312"/>
                  <a:cs typeface="Times New Roman" pitchFamily="18" charset="0"/>
                </a:endParaRPr>
              </a:p>
            </p:txBody>
          </p:sp>
          <p:sp>
            <p:nvSpPr>
              <p:cNvPr id="38" name="Rectangle 94"/>
              <p:cNvSpPr>
                <a:spLocks noChangeArrowheads="1"/>
              </p:cNvSpPr>
              <p:nvPr/>
            </p:nvSpPr>
            <p:spPr bwMode="auto">
              <a:xfrm>
                <a:off x="1808" y="1867"/>
                <a:ext cx="1032" cy="230"/>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zh-CN" altLang="en-US" sz="1800" dirty="0">
                    <a:solidFill>
                      <a:srgbClr val="002060"/>
                    </a:solidFill>
                    <a:latin typeface="Times New Roman" pitchFamily="18" charset="0"/>
                    <a:ea typeface="楷体_GB2312"/>
                    <a:cs typeface="Times New Roman" pitchFamily="18" charset="0"/>
                  </a:rPr>
                  <a:t>十进制数</a:t>
                </a:r>
              </a:p>
            </p:txBody>
          </p:sp>
          <p:sp>
            <p:nvSpPr>
              <p:cNvPr id="39" name="Rectangle 95"/>
              <p:cNvSpPr>
                <a:spLocks noChangeArrowheads="1"/>
              </p:cNvSpPr>
              <p:nvPr/>
            </p:nvSpPr>
            <p:spPr bwMode="auto">
              <a:xfrm>
                <a:off x="776" y="1867"/>
                <a:ext cx="1032" cy="230"/>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lnSpc>
                    <a:spcPct val="85000"/>
                  </a:lnSpc>
                  <a:buFontTx/>
                  <a:buNone/>
                </a:pPr>
                <a:r>
                  <a:rPr lang="en-US" altLang="zh-CN" sz="1800" dirty="0" smtClean="0">
                    <a:solidFill>
                      <a:srgbClr val="002060"/>
                    </a:solidFill>
                    <a:latin typeface="Times New Roman" pitchFamily="18" charset="0"/>
                    <a:ea typeface="楷体_GB2312"/>
                    <a:cs typeface="Times New Roman" pitchFamily="18" charset="0"/>
                  </a:rPr>
                  <a:t>8421BCD</a:t>
                </a:r>
                <a:r>
                  <a:rPr lang="zh-CN" altLang="en-US" sz="1800" dirty="0" smtClean="0">
                    <a:solidFill>
                      <a:srgbClr val="002060"/>
                    </a:solidFill>
                    <a:latin typeface="Times New Roman" pitchFamily="18" charset="0"/>
                    <a:ea typeface="楷体_GB2312"/>
                    <a:cs typeface="Times New Roman" pitchFamily="18" charset="0"/>
                  </a:rPr>
                  <a:t>码</a:t>
                </a:r>
                <a:endParaRPr lang="zh-CN" altLang="en-US" sz="1800" dirty="0">
                  <a:solidFill>
                    <a:srgbClr val="002060"/>
                  </a:solidFill>
                  <a:latin typeface="Times New Roman" pitchFamily="18" charset="0"/>
                  <a:ea typeface="楷体_GB2312"/>
                  <a:cs typeface="Times New Roman" pitchFamily="18" charset="0"/>
                </a:endParaRPr>
              </a:p>
            </p:txBody>
          </p:sp>
          <p:sp>
            <p:nvSpPr>
              <p:cNvPr id="40" name="Line 96"/>
              <p:cNvSpPr>
                <a:spLocks noChangeShapeType="1"/>
              </p:cNvSpPr>
              <p:nvPr/>
            </p:nvSpPr>
            <p:spPr bwMode="auto">
              <a:xfrm>
                <a:off x="776" y="1867"/>
                <a:ext cx="4128" cy="0"/>
              </a:xfrm>
              <a:prstGeom prst="line">
                <a:avLst/>
              </a:prstGeom>
              <a:grpFill/>
              <a:ln w="28575" cap="sq">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41" name="Line 97"/>
              <p:cNvSpPr>
                <a:spLocks noChangeShapeType="1"/>
              </p:cNvSpPr>
              <p:nvPr/>
            </p:nvSpPr>
            <p:spPr bwMode="auto">
              <a:xfrm>
                <a:off x="776" y="2097"/>
                <a:ext cx="4128"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42" name="Line 98"/>
              <p:cNvSpPr>
                <a:spLocks noChangeShapeType="1"/>
              </p:cNvSpPr>
              <p:nvPr/>
            </p:nvSpPr>
            <p:spPr bwMode="auto">
              <a:xfrm>
                <a:off x="776" y="2327"/>
                <a:ext cx="4128"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43" name="Line 99"/>
              <p:cNvSpPr>
                <a:spLocks noChangeShapeType="1"/>
              </p:cNvSpPr>
              <p:nvPr/>
            </p:nvSpPr>
            <p:spPr bwMode="auto">
              <a:xfrm>
                <a:off x="776" y="2557"/>
                <a:ext cx="4128"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44" name="Line 100"/>
              <p:cNvSpPr>
                <a:spLocks noChangeShapeType="1"/>
              </p:cNvSpPr>
              <p:nvPr/>
            </p:nvSpPr>
            <p:spPr bwMode="auto">
              <a:xfrm>
                <a:off x="776" y="2787"/>
                <a:ext cx="3096"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endParaRPr lang="zh-CN" altLang="en-US">
                  <a:solidFill>
                    <a:srgbClr val="002060"/>
                  </a:solidFill>
                  <a:latin typeface="Times New Roman" pitchFamily="18" charset="0"/>
                  <a:cs typeface="Times New Roman" pitchFamily="18" charset="0"/>
                </a:endParaRPr>
              </a:p>
            </p:txBody>
          </p:sp>
          <p:sp>
            <p:nvSpPr>
              <p:cNvPr id="45" name="Line 101"/>
              <p:cNvSpPr>
                <a:spLocks noChangeShapeType="1"/>
              </p:cNvSpPr>
              <p:nvPr/>
            </p:nvSpPr>
            <p:spPr bwMode="auto">
              <a:xfrm>
                <a:off x="776" y="3017"/>
                <a:ext cx="3096"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endParaRPr lang="zh-CN" altLang="en-US">
                  <a:solidFill>
                    <a:srgbClr val="002060"/>
                  </a:solidFill>
                  <a:latin typeface="Times New Roman" pitchFamily="18" charset="0"/>
                  <a:cs typeface="Times New Roman" pitchFamily="18" charset="0"/>
                </a:endParaRPr>
              </a:p>
            </p:txBody>
          </p:sp>
          <p:sp>
            <p:nvSpPr>
              <p:cNvPr id="46" name="Line 102"/>
              <p:cNvSpPr>
                <a:spLocks noChangeShapeType="1"/>
              </p:cNvSpPr>
              <p:nvPr/>
            </p:nvSpPr>
            <p:spPr bwMode="auto">
              <a:xfrm>
                <a:off x="776" y="3247"/>
                <a:ext cx="3096"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endParaRPr lang="zh-CN" altLang="en-US">
                  <a:solidFill>
                    <a:srgbClr val="002060"/>
                  </a:solidFill>
                  <a:latin typeface="Times New Roman" pitchFamily="18" charset="0"/>
                  <a:cs typeface="Times New Roman" pitchFamily="18" charset="0"/>
                </a:endParaRPr>
              </a:p>
            </p:txBody>
          </p:sp>
          <p:sp>
            <p:nvSpPr>
              <p:cNvPr id="47" name="Line 103"/>
              <p:cNvSpPr>
                <a:spLocks noChangeShapeType="1"/>
              </p:cNvSpPr>
              <p:nvPr/>
            </p:nvSpPr>
            <p:spPr bwMode="auto">
              <a:xfrm>
                <a:off x="776" y="3477"/>
                <a:ext cx="3096"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lgn="ctr"/>
                <a:endParaRPr lang="zh-CN" altLang="en-US">
                  <a:solidFill>
                    <a:srgbClr val="002060"/>
                  </a:solidFill>
                  <a:latin typeface="Times New Roman" pitchFamily="18" charset="0"/>
                  <a:cs typeface="Times New Roman" pitchFamily="18" charset="0"/>
                </a:endParaRPr>
              </a:p>
            </p:txBody>
          </p:sp>
          <p:sp>
            <p:nvSpPr>
              <p:cNvPr id="48" name="Line 104"/>
              <p:cNvSpPr>
                <a:spLocks noChangeShapeType="1"/>
              </p:cNvSpPr>
              <p:nvPr/>
            </p:nvSpPr>
            <p:spPr bwMode="auto">
              <a:xfrm>
                <a:off x="776" y="3707"/>
                <a:ext cx="3096" cy="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49" name="Line 105"/>
              <p:cNvSpPr>
                <a:spLocks noChangeShapeType="1"/>
              </p:cNvSpPr>
              <p:nvPr/>
            </p:nvSpPr>
            <p:spPr bwMode="auto">
              <a:xfrm>
                <a:off x="776" y="3937"/>
                <a:ext cx="4128" cy="0"/>
              </a:xfrm>
              <a:prstGeom prst="line">
                <a:avLst/>
              </a:prstGeom>
              <a:grpFill/>
              <a:ln w="28575" cap="sq">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0" name="Line 106"/>
              <p:cNvSpPr>
                <a:spLocks noChangeShapeType="1"/>
              </p:cNvSpPr>
              <p:nvPr/>
            </p:nvSpPr>
            <p:spPr bwMode="auto">
              <a:xfrm>
                <a:off x="776" y="1867"/>
                <a:ext cx="0" cy="2070"/>
              </a:xfrm>
              <a:prstGeom prst="line">
                <a:avLst/>
              </a:prstGeom>
              <a:grpFill/>
              <a:ln w="28575" cap="sq">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1" name="Line 107"/>
              <p:cNvSpPr>
                <a:spLocks noChangeShapeType="1"/>
              </p:cNvSpPr>
              <p:nvPr/>
            </p:nvSpPr>
            <p:spPr bwMode="auto">
              <a:xfrm>
                <a:off x="1808" y="1867"/>
                <a:ext cx="0" cy="207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2" name="Line 108"/>
              <p:cNvSpPr>
                <a:spLocks noChangeShapeType="1"/>
              </p:cNvSpPr>
              <p:nvPr/>
            </p:nvSpPr>
            <p:spPr bwMode="auto">
              <a:xfrm>
                <a:off x="2840" y="1867"/>
                <a:ext cx="0" cy="207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3" name="Line 109"/>
              <p:cNvSpPr>
                <a:spLocks noChangeShapeType="1"/>
              </p:cNvSpPr>
              <p:nvPr/>
            </p:nvSpPr>
            <p:spPr bwMode="auto">
              <a:xfrm>
                <a:off x="3872" y="1867"/>
                <a:ext cx="0" cy="2070"/>
              </a:xfrm>
              <a:prstGeom prst="line">
                <a:avLst/>
              </a:prstGeom>
              <a:grpFill/>
              <a:ln w="12700">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4" name="Line 110"/>
              <p:cNvSpPr>
                <a:spLocks noChangeShapeType="1"/>
              </p:cNvSpPr>
              <p:nvPr/>
            </p:nvSpPr>
            <p:spPr bwMode="auto">
              <a:xfrm>
                <a:off x="4904" y="1867"/>
                <a:ext cx="0" cy="2070"/>
              </a:xfrm>
              <a:prstGeom prst="line">
                <a:avLst/>
              </a:prstGeom>
              <a:grpFill/>
              <a:ln w="28575" cap="sq">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2000"/>
                <a:endParaRPr lang="zh-CN" altLang="en-US">
                  <a:solidFill>
                    <a:srgbClr val="002060"/>
                  </a:solidFill>
                  <a:latin typeface="Times New Roman" pitchFamily="18" charset="0"/>
                  <a:cs typeface="Times New Roman" pitchFamily="18" charset="0"/>
                </a:endParaRPr>
              </a:p>
            </p:txBody>
          </p:sp>
          <p:sp>
            <p:nvSpPr>
              <p:cNvPr id="55" name="AutoShape 111"/>
              <p:cNvSpPr>
                <a:spLocks/>
              </p:cNvSpPr>
              <p:nvPr/>
            </p:nvSpPr>
            <p:spPr bwMode="auto">
              <a:xfrm>
                <a:off x="4090" y="2617"/>
                <a:ext cx="96" cy="1245"/>
              </a:xfrm>
              <a:prstGeom prst="rightBrace">
                <a:avLst>
                  <a:gd name="adj1" fmla="val 108073"/>
                  <a:gd name="adj2" fmla="val 50000"/>
                </a:avLst>
              </a:prstGeom>
              <a:grpFill/>
              <a:ln w="9525">
                <a:solidFill>
                  <a:srgbClr val="007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72000"/>
                <a:endParaRPr lang="zh-CN" altLang="en-US">
                  <a:solidFill>
                    <a:srgbClr val="002060"/>
                  </a:solidFill>
                  <a:latin typeface="Times New Roman" pitchFamily="18" charset="0"/>
                  <a:cs typeface="Times New Roman" pitchFamily="18" charset="0"/>
                </a:endParaRPr>
              </a:p>
            </p:txBody>
          </p:sp>
          <p:sp>
            <p:nvSpPr>
              <p:cNvPr id="56" name="Text Box 112"/>
              <p:cNvSpPr txBox="1">
                <a:spLocks noChangeArrowheads="1"/>
              </p:cNvSpPr>
              <p:nvPr/>
            </p:nvSpPr>
            <p:spPr bwMode="auto">
              <a:xfrm>
                <a:off x="4199" y="2826"/>
                <a:ext cx="685" cy="824"/>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85000"/>
                  </a:lnSpc>
                  <a:buFontTx/>
                  <a:buNone/>
                </a:pPr>
                <a:r>
                  <a:rPr lang="zh-CN" altLang="en-US" sz="1800" dirty="0" smtClean="0">
                    <a:solidFill>
                      <a:srgbClr val="002060"/>
                    </a:solidFill>
                    <a:latin typeface="Times New Roman" pitchFamily="18" charset="0"/>
                    <a:ea typeface="宋体" pitchFamily="2" charset="-122"/>
                    <a:cs typeface="Times New Roman" pitchFamily="18" charset="0"/>
                  </a:rPr>
                  <a:t>这</a:t>
                </a:r>
                <a:r>
                  <a:rPr lang="en-US" altLang="zh-CN" sz="1800" dirty="0" smtClean="0">
                    <a:solidFill>
                      <a:srgbClr val="002060"/>
                    </a:solidFill>
                    <a:latin typeface="Times New Roman" pitchFamily="18" charset="0"/>
                    <a:ea typeface="宋体" pitchFamily="2" charset="-122"/>
                    <a:cs typeface="Times New Roman" pitchFamily="18" charset="0"/>
                  </a:rPr>
                  <a:t>6</a:t>
                </a:r>
                <a:r>
                  <a:rPr lang="zh-CN" altLang="en-US" sz="1800" dirty="0" smtClean="0">
                    <a:solidFill>
                      <a:srgbClr val="002060"/>
                    </a:solidFill>
                    <a:latin typeface="Times New Roman" pitchFamily="18" charset="0"/>
                    <a:ea typeface="宋体" pitchFamily="2" charset="-122"/>
                    <a:cs typeface="Times New Roman" pitchFamily="18" charset="0"/>
                  </a:rPr>
                  <a:t>种</a:t>
                </a:r>
                <a:r>
                  <a:rPr lang="zh-CN" altLang="en-US" sz="1800" dirty="0">
                    <a:solidFill>
                      <a:srgbClr val="002060"/>
                    </a:solidFill>
                    <a:latin typeface="Times New Roman" pitchFamily="18" charset="0"/>
                    <a:ea typeface="宋体" pitchFamily="2" charset="-122"/>
                    <a:cs typeface="Times New Roman" pitchFamily="18" charset="0"/>
                  </a:rPr>
                  <a:t>编码在</a:t>
                </a:r>
                <a:r>
                  <a:rPr lang="en-US" altLang="zh-CN" sz="1800" dirty="0">
                    <a:solidFill>
                      <a:srgbClr val="002060"/>
                    </a:solidFill>
                    <a:latin typeface="Times New Roman" pitchFamily="18" charset="0"/>
                    <a:ea typeface="宋体" pitchFamily="2" charset="-122"/>
                    <a:cs typeface="Times New Roman" pitchFamily="18" charset="0"/>
                  </a:rPr>
                  <a:t>BCD</a:t>
                </a:r>
                <a:r>
                  <a:rPr lang="zh-CN" altLang="en-US" sz="1800" dirty="0">
                    <a:solidFill>
                      <a:srgbClr val="002060"/>
                    </a:solidFill>
                    <a:latin typeface="Times New Roman" pitchFamily="18" charset="0"/>
                    <a:ea typeface="宋体" pitchFamily="2" charset="-122"/>
                    <a:cs typeface="Times New Roman" pitchFamily="18" charset="0"/>
                  </a:rPr>
                  <a:t>码中不允许出现</a:t>
                </a:r>
              </a:p>
            </p:txBody>
          </p:sp>
        </p:grpSp>
        <p:sp>
          <p:nvSpPr>
            <p:cNvPr id="8" name="Text Box 113"/>
            <p:cNvSpPr txBox="1">
              <a:spLocks noChangeArrowheads="1"/>
            </p:cNvSpPr>
            <p:nvPr/>
          </p:nvSpPr>
          <p:spPr bwMode="auto">
            <a:xfrm>
              <a:off x="3787775" y="6067425"/>
              <a:ext cx="1885950" cy="32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85000"/>
                </a:lnSpc>
                <a:buFontTx/>
                <a:buNone/>
              </a:pPr>
              <a:r>
                <a:rPr lang="en-US" altLang="zh-CN" sz="1800">
                  <a:solidFill>
                    <a:schemeClr val="tx1"/>
                  </a:solidFill>
                  <a:latin typeface="Times New Roman" pitchFamily="18" charset="0"/>
                  <a:ea typeface="华文仿宋" pitchFamily="2" charset="-122"/>
                </a:rPr>
                <a:t>8421-BCD</a:t>
              </a:r>
              <a:r>
                <a:rPr lang="zh-CN" altLang="en-US" sz="1800">
                  <a:solidFill>
                    <a:schemeClr val="tx1"/>
                  </a:solidFill>
                  <a:latin typeface="Times New Roman" pitchFamily="18" charset="0"/>
                  <a:ea typeface="华文仿宋" pitchFamily="2" charset="-122"/>
                </a:rPr>
                <a:t>编码表</a:t>
              </a:r>
            </a:p>
          </p:txBody>
        </p:sp>
      </p:grpSp>
    </p:spTree>
    <p:extLst>
      <p:ext uri="{BB962C8B-B14F-4D97-AF65-F5344CB8AC3E}">
        <p14:creationId xmlns:p14="http://schemas.microsoft.com/office/powerpoint/2010/main" val="4201685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2060848"/>
            <a:ext cx="7990361" cy="3960440"/>
          </a:xfrm>
          <a:prstGeom prst="rect">
            <a:avLst/>
          </a:prstGeom>
          <a:solidFill>
            <a:srgbClr val="CCCCFF">
              <a:alpha val="50000"/>
            </a:srgbClr>
          </a:solidFill>
          <a:ln>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40000" y="1253372"/>
            <a:ext cx="2400016" cy="584775"/>
          </a:xfrm>
          <a:noFill/>
        </p:spPr>
        <p:txBody>
          <a:bodyPr vert="horz" wrap="none" lIns="91440" tIns="45720" rIns="91440" bIns="45720" rtlCol="0" anchor="ctr" anchorCtr="0">
            <a:spAutoFit/>
          </a:bodyPr>
          <a:lstStyle/>
          <a:p>
            <a:pPr algn="l"/>
            <a:r>
              <a:rPr lang="en-US" altLang="zh-CN" sz="3200" dirty="0" smtClean="0">
                <a:solidFill>
                  <a:schemeClr val="tx1"/>
                </a:solidFill>
                <a:latin typeface="黑体" pitchFamily="49" charset="-122"/>
                <a:ea typeface="黑体" pitchFamily="49" charset="-122"/>
                <a:cs typeface="+mn-cs"/>
              </a:rPr>
              <a:t>3.</a:t>
            </a:r>
            <a:r>
              <a:rPr lang="zh-CN" altLang="en-US" sz="3200" dirty="0" smtClean="0">
                <a:solidFill>
                  <a:schemeClr val="tx1"/>
                </a:solidFill>
                <a:latin typeface="黑体" pitchFamily="49" charset="-122"/>
                <a:ea typeface="黑体" pitchFamily="49" charset="-122"/>
                <a:cs typeface="+mn-cs"/>
              </a:rPr>
              <a:t>汉字编码</a:t>
            </a:r>
            <a:endParaRPr lang="zh-CN" altLang="en-US" sz="3200" dirty="0">
              <a:solidFill>
                <a:schemeClr val="tx1"/>
              </a:solidFill>
              <a:latin typeface="黑体" pitchFamily="49" charset="-122"/>
              <a:ea typeface="黑体" pitchFamily="49" charset="-122"/>
              <a:cs typeface="+mn-cs"/>
            </a:endParaRPr>
          </a:p>
        </p:txBody>
      </p:sp>
      <p:sp>
        <p:nvSpPr>
          <p:cNvPr id="5"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1.3.5  </a:t>
            </a:r>
            <a:r>
              <a:rPr lang="zh-CN" altLang="zh-CN" smtClean="0"/>
              <a:t>计算机中文字信息的表示</a:t>
            </a:r>
            <a:endParaRPr lang="zh-CN" altLang="en-US" dirty="0"/>
          </a:p>
        </p:txBody>
      </p:sp>
      <p:grpSp>
        <p:nvGrpSpPr>
          <p:cNvPr id="57" name="组合 56"/>
          <p:cNvGrpSpPr/>
          <p:nvPr/>
        </p:nvGrpSpPr>
        <p:grpSpPr>
          <a:xfrm>
            <a:off x="971600" y="2328666"/>
            <a:ext cx="7295548" cy="3404589"/>
            <a:chOff x="1043608" y="1988840"/>
            <a:chExt cx="7056784" cy="3200400"/>
          </a:xfrm>
        </p:grpSpPr>
        <p:grpSp>
          <p:nvGrpSpPr>
            <p:cNvPr id="58" name="Group 5"/>
            <p:cNvGrpSpPr>
              <a:grpSpLocks/>
            </p:cNvGrpSpPr>
            <p:nvPr/>
          </p:nvGrpSpPr>
          <p:grpSpPr bwMode="auto">
            <a:xfrm>
              <a:off x="3172727" y="2279785"/>
              <a:ext cx="463169" cy="2618509"/>
              <a:chOff x="3558" y="7303"/>
              <a:chExt cx="215" cy="1404"/>
            </a:xfrm>
          </p:grpSpPr>
          <p:sp>
            <p:nvSpPr>
              <p:cNvPr id="76" name="Line 6"/>
              <p:cNvSpPr>
                <a:spLocks noChangeShapeType="1"/>
              </p:cNvSpPr>
              <p:nvPr/>
            </p:nvSpPr>
            <p:spPr bwMode="auto">
              <a:xfrm>
                <a:off x="3563" y="7303"/>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sp>
            <p:nvSpPr>
              <p:cNvPr id="77" name="Line 7"/>
              <p:cNvSpPr>
                <a:spLocks noChangeShapeType="1"/>
              </p:cNvSpPr>
              <p:nvPr/>
            </p:nvSpPr>
            <p:spPr bwMode="auto">
              <a:xfrm>
                <a:off x="3563" y="7696"/>
                <a:ext cx="20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sp>
            <p:nvSpPr>
              <p:cNvPr id="78" name="Line 8"/>
              <p:cNvSpPr>
                <a:spLocks noChangeShapeType="1"/>
              </p:cNvSpPr>
              <p:nvPr/>
            </p:nvSpPr>
            <p:spPr bwMode="auto">
              <a:xfrm>
                <a:off x="3558" y="8083"/>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sp>
            <p:nvSpPr>
              <p:cNvPr id="79" name="Line 9"/>
              <p:cNvSpPr>
                <a:spLocks noChangeShapeType="1"/>
              </p:cNvSpPr>
              <p:nvPr/>
            </p:nvSpPr>
            <p:spPr bwMode="auto">
              <a:xfrm>
                <a:off x="3558" y="8707"/>
                <a:ext cx="210"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grpSp>
        <p:sp>
          <p:nvSpPr>
            <p:cNvPr id="59" name="Text Box 10"/>
            <p:cNvSpPr txBox="1">
              <a:spLocks noChangeArrowheads="1"/>
            </p:cNvSpPr>
            <p:nvPr/>
          </p:nvSpPr>
          <p:spPr bwMode="auto">
            <a:xfrm>
              <a:off x="3635897" y="1988840"/>
              <a:ext cx="579441"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400" spc="600" dirty="0">
                  <a:solidFill>
                    <a:srgbClr val="0000A4"/>
                  </a:solidFill>
                  <a:latin typeface="Times New Roman" pitchFamily="18" charset="0"/>
                  <a:ea typeface="仿宋_GB2312"/>
                </a:rPr>
                <a:t>国标码</a:t>
              </a:r>
              <a:endParaRPr lang="zh-CN" altLang="en-US" sz="2400" spc="600" dirty="0">
                <a:solidFill>
                  <a:srgbClr val="0000A4"/>
                </a:solidFill>
                <a:ea typeface="仿宋_GB2312"/>
              </a:endParaRPr>
            </a:p>
          </p:txBody>
        </p:sp>
        <p:sp>
          <p:nvSpPr>
            <p:cNvPr id="60" name="Line 11"/>
            <p:cNvSpPr>
              <a:spLocks noChangeShapeType="1"/>
            </p:cNvSpPr>
            <p:nvPr/>
          </p:nvSpPr>
          <p:spPr bwMode="auto">
            <a:xfrm>
              <a:off x="4216721" y="3443567"/>
              <a:ext cx="43204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sp>
          <p:nvSpPr>
            <p:cNvPr id="61" name="Line 12"/>
            <p:cNvSpPr>
              <a:spLocks noChangeShapeType="1"/>
            </p:cNvSpPr>
            <p:nvPr/>
          </p:nvSpPr>
          <p:spPr bwMode="auto">
            <a:xfrm>
              <a:off x="5224833" y="3443567"/>
              <a:ext cx="43204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grpSp>
          <p:nvGrpSpPr>
            <p:cNvPr id="62" name="组合 61"/>
            <p:cNvGrpSpPr/>
            <p:nvPr/>
          </p:nvGrpSpPr>
          <p:grpSpPr>
            <a:xfrm>
              <a:off x="6228184" y="2861676"/>
              <a:ext cx="436807" cy="1454728"/>
              <a:chOff x="6295432" y="2861676"/>
              <a:chExt cx="567765" cy="1454728"/>
            </a:xfrm>
          </p:grpSpPr>
          <p:sp>
            <p:nvSpPr>
              <p:cNvPr id="74" name="Line 13"/>
              <p:cNvSpPr>
                <a:spLocks noChangeShapeType="1"/>
              </p:cNvSpPr>
              <p:nvPr/>
            </p:nvSpPr>
            <p:spPr bwMode="auto">
              <a:xfrm>
                <a:off x="6295432" y="2861676"/>
                <a:ext cx="56776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sp>
            <p:nvSpPr>
              <p:cNvPr id="75" name="Line 14"/>
              <p:cNvSpPr>
                <a:spLocks noChangeShapeType="1"/>
              </p:cNvSpPr>
              <p:nvPr/>
            </p:nvSpPr>
            <p:spPr bwMode="auto">
              <a:xfrm>
                <a:off x="6295432" y="4316404"/>
                <a:ext cx="56776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sz="2400">
                  <a:ea typeface="仿宋_GB2312"/>
                </a:endParaRPr>
              </a:p>
            </p:txBody>
          </p:sp>
        </p:grpSp>
        <p:grpSp>
          <p:nvGrpSpPr>
            <p:cNvPr id="63" name="Group 15"/>
            <p:cNvGrpSpPr>
              <a:grpSpLocks/>
            </p:cNvGrpSpPr>
            <p:nvPr/>
          </p:nvGrpSpPr>
          <p:grpSpPr bwMode="auto">
            <a:xfrm>
              <a:off x="6680980" y="2570731"/>
              <a:ext cx="1419412" cy="2036618"/>
              <a:chOff x="7233" y="4963"/>
              <a:chExt cx="1260" cy="1092"/>
            </a:xfrm>
          </p:grpSpPr>
          <p:sp>
            <p:nvSpPr>
              <p:cNvPr id="72" name="Text Box 16"/>
              <p:cNvSpPr txBox="1">
                <a:spLocks noChangeArrowheads="1"/>
              </p:cNvSpPr>
              <p:nvPr/>
            </p:nvSpPr>
            <p:spPr bwMode="auto">
              <a:xfrm>
                <a:off x="7233" y="5743"/>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dirty="0">
                    <a:solidFill>
                      <a:srgbClr val="7030A0"/>
                    </a:solidFill>
                    <a:latin typeface="Times New Roman" pitchFamily="18" charset="0"/>
                    <a:ea typeface="仿宋_GB2312"/>
                  </a:rPr>
                  <a:t>打印汉字</a:t>
                </a:r>
                <a:endParaRPr lang="zh-CN" altLang="en-US" sz="2400" dirty="0">
                  <a:solidFill>
                    <a:srgbClr val="7030A0"/>
                  </a:solidFill>
                  <a:ea typeface="仿宋_GB2312"/>
                </a:endParaRPr>
              </a:p>
            </p:txBody>
          </p:sp>
          <p:sp>
            <p:nvSpPr>
              <p:cNvPr id="73" name="Text Box 17"/>
              <p:cNvSpPr txBox="1">
                <a:spLocks noChangeArrowheads="1"/>
              </p:cNvSpPr>
              <p:nvPr/>
            </p:nvSpPr>
            <p:spPr bwMode="auto">
              <a:xfrm>
                <a:off x="7233" y="4963"/>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dirty="0">
                    <a:solidFill>
                      <a:srgbClr val="7030A0"/>
                    </a:solidFill>
                    <a:latin typeface="Times New Roman" pitchFamily="18" charset="0"/>
                    <a:ea typeface="仿宋_GB2312"/>
                  </a:rPr>
                  <a:t>显示汉字</a:t>
                </a:r>
                <a:endParaRPr lang="zh-CN" altLang="en-US" sz="2400" dirty="0">
                  <a:solidFill>
                    <a:srgbClr val="7030A0"/>
                  </a:solidFill>
                  <a:ea typeface="仿宋_GB2312"/>
                </a:endParaRPr>
              </a:p>
            </p:txBody>
          </p:sp>
        </p:grpSp>
        <p:grpSp>
          <p:nvGrpSpPr>
            <p:cNvPr id="64" name="Group 18"/>
            <p:cNvGrpSpPr>
              <a:grpSpLocks/>
            </p:cNvGrpSpPr>
            <p:nvPr/>
          </p:nvGrpSpPr>
          <p:grpSpPr bwMode="auto">
            <a:xfrm>
              <a:off x="1043608" y="1988840"/>
              <a:ext cx="2129118" cy="3200400"/>
              <a:chOff x="2193" y="7147"/>
              <a:chExt cx="1260" cy="1716"/>
            </a:xfrm>
          </p:grpSpPr>
          <p:sp>
            <p:nvSpPr>
              <p:cNvPr id="67" name="Text Box 19"/>
              <p:cNvSpPr txBox="1">
                <a:spLocks noChangeArrowheads="1"/>
              </p:cNvSpPr>
              <p:nvPr/>
            </p:nvSpPr>
            <p:spPr bwMode="auto">
              <a:xfrm>
                <a:off x="2193" y="7534"/>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dirty="0">
                    <a:solidFill>
                      <a:srgbClr val="002060"/>
                    </a:solidFill>
                    <a:latin typeface="Times New Roman" pitchFamily="18" charset="0"/>
                    <a:ea typeface="仿宋_GB2312"/>
                  </a:rPr>
                  <a:t>搜狗拼音输入</a:t>
                </a:r>
                <a:endParaRPr lang="zh-CN" altLang="en-US" sz="2400" dirty="0">
                  <a:solidFill>
                    <a:srgbClr val="002060"/>
                  </a:solidFill>
                  <a:ea typeface="仿宋_GB2312"/>
                </a:endParaRPr>
              </a:p>
            </p:txBody>
          </p:sp>
          <p:sp>
            <p:nvSpPr>
              <p:cNvPr id="68" name="Text Box 20"/>
              <p:cNvSpPr txBox="1">
                <a:spLocks noChangeArrowheads="1"/>
              </p:cNvSpPr>
              <p:nvPr/>
            </p:nvSpPr>
            <p:spPr bwMode="auto">
              <a:xfrm>
                <a:off x="2193" y="7927"/>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dirty="0">
                    <a:solidFill>
                      <a:srgbClr val="002060"/>
                    </a:solidFill>
                    <a:latin typeface="Times New Roman" pitchFamily="18" charset="0"/>
                    <a:ea typeface="仿宋_GB2312"/>
                  </a:rPr>
                  <a:t>五笔字型输入</a:t>
                </a:r>
                <a:endParaRPr lang="zh-CN" altLang="en-US" sz="2400" dirty="0">
                  <a:solidFill>
                    <a:srgbClr val="002060"/>
                  </a:solidFill>
                  <a:ea typeface="仿宋_GB2312"/>
                </a:endParaRPr>
              </a:p>
            </p:txBody>
          </p:sp>
          <p:sp>
            <p:nvSpPr>
              <p:cNvPr id="69" name="Text Box 21"/>
              <p:cNvSpPr txBox="1">
                <a:spLocks noChangeArrowheads="1"/>
              </p:cNvSpPr>
              <p:nvPr/>
            </p:nvSpPr>
            <p:spPr bwMode="auto">
              <a:xfrm>
                <a:off x="2193" y="8551"/>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dirty="0">
                    <a:solidFill>
                      <a:srgbClr val="002060"/>
                    </a:solidFill>
                    <a:latin typeface="Times New Roman" pitchFamily="18" charset="0"/>
                    <a:ea typeface="仿宋_GB2312"/>
                  </a:rPr>
                  <a:t>自然码输入</a:t>
                </a:r>
                <a:endParaRPr lang="zh-CN" altLang="en-US" sz="2400" dirty="0">
                  <a:solidFill>
                    <a:srgbClr val="002060"/>
                  </a:solidFill>
                  <a:ea typeface="仿宋_GB2312"/>
                </a:endParaRPr>
              </a:p>
            </p:txBody>
          </p:sp>
          <p:sp>
            <p:nvSpPr>
              <p:cNvPr id="70" name="Text Box 22"/>
              <p:cNvSpPr txBox="1">
                <a:spLocks noChangeArrowheads="1"/>
              </p:cNvSpPr>
              <p:nvPr/>
            </p:nvSpPr>
            <p:spPr bwMode="auto">
              <a:xfrm>
                <a:off x="2505" y="8242"/>
                <a:ext cx="63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1"/>
                    </a:solidFill>
                    <a:miter lim="800000"/>
                    <a:headEnd/>
                    <a:tailEnd/>
                  </a14:hiddenLine>
                </a:ext>
              </a:extLst>
            </p:spPr>
            <p:txBody>
              <a:bodyPr lIns="0" tIns="180000" rIns="0" bIns="0"/>
              <a:lstStyle/>
              <a:p>
                <a:pPr algn="ctr"/>
                <a:r>
                  <a:rPr lang="en-US" altLang="zh-CN" sz="2400" dirty="0">
                    <a:latin typeface="Times New Roman" pitchFamily="18" charset="0"/>
                    <a:ea typeface="仿宋_GB2312"/>
                  </a:rPr>
                  <a:t>┇</a:t>
                </a:r>
                <a:endParaRPr lang="en-US" altLang="zh-CN" sz="2400" dirty="0">
                  <a:ea typeface="仿宋_GB2312"/>
                </a:endParaRPr>
              </a:p>
            </p:txBody>
          </p:sp>
          <p:sp>
            <p:nvSpPr>
              <p:cNvPr id="71" name="Text Box 23"/>
              <p:cNvSpPr txBox="1">
                <a:spLocks noChangeArrowheads="1"/>
              </p:cNvSpPr>
              <p:nvPr/>
            </p:nvSpPr>
            <p:spPr bwMode="auto">
              <a:xfrm>
                <a:off x="2193" y="7147"/>
                <a:ext cx="1260" cy="31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nchorCtr="1"/>
              <a:lstStyle/>
              <a:p>
                <a:pPr algn="ctr"/>
                <a:r>
                  <a:rPr lang="zh-CN" altLang="en-US" sz="2400" spc="300" dirty="0">
                    <a:solidFill>
                      <a:srgbClr val="002060"/>
                    </a:solidFill>
                    <a:latin typeface="Times New Roman" pitchFamily="18" charset="0"/>
                    <a:ea typeface="仿宋_GB2312"/>
                  </a:rPr>
                  <a:t>区位码输入</a:t>
                </a:r>
                <a:endParaRPr lang="zh-CN" altLang="en-US" sz="2400" spc="300" dirty="0">
                  <a:solidFill>
                    <a:srgbClr val="002060"/>
                  </a:solidFill>
                  <a:ea typeface="仿宋_GB2312"/>
                </a:endParaRPr>
              </a:p>
            </p:txBody>
          </p:sp>
        </p:grpSp>
        <p:sp>
          <p:nvSpPr>
            <p:cNvPr id="65" name="Text Box 24"/>
            <p:cNvSpPr txBox="1">
              <a:spLocks noChangeArrowheads="1"/>
            </p:cNvSpPr>
            <p:nvPr/>
          </p:nvSpPr>
          <p:spPr bwMode="auto">
            <a:xfrm>
              <a:off x="4648769" y="1988840"/>
              <a:ext cx="576064"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400" spc="600" dirty="0">
                  <a:solidFill>
                    <a:srgbClr val="0000DA"/>
                  </a:solidFill>
                  <a:latin typeface="Times New Roman" pitchFamily="18" charset="0"/>
                  <a:ea typeface="仿宋_GB2312"/>
                </a:rPr>
                <a:t>机内码</a:t>
              </a:r>
            </a:p>
          </p:txBody>
        </p:sp>
        <p:sp>
          <p:nvSpPr>
            <p:cNvPr id="66" name="Text Box 25"/>
            <p:cNvSpPr txBox="1">
              <a:spLocks noChangeArrowheads="1"/>
            </p:cNvSpPr>
            <p:nvPr/>
          </p:nvSpPr>
          <p:spPr bwMode="auto">
            <a:xfrm>
              <a:off x="5656881" y="1988840"/>
              <a:ext cx="561782" cy="3200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lIns="0" tIns="0" rIns="0" bIns="0" anchor="ctr" anchorCtr="1"/>
            <a:lstStyle/>
            <a:p>
              <a:pPr algn="ctr"/>
              <a:r>
                <a:rPr lang="zh-CN" altLang="en-US" sz="2400" spc="600" dirty="0">
                  <a:solidFill>
                    <a:srgbClr val="4B4BFF"/>
                  </a:solidFill>
                  <a:latin typeface="Times New Roman" pitchFamily="18" charset="0"/>
                  <a:ea typeface="仿宋_GB2312"/>
                </a:rPr>
                <a:t>字形码</a:t>
              </a:r>
              <a:endParaRPr lang="zh-CN" altLang="en-US" sz="2400" spc="600" dirty="0">
                <a:solidFill>
                  <a:srgbClr val="4B4BFF"/>
                </a:solidFill>
                <a:ea typeface="仿宋_GB2312"/>
              </a:endParaRPr>
            </a:p>
          </p:txBody>
        </p:sp>
      </p:grpSp>
    </p:spTree>
    <p:extLst>
      <p:ext uri="{BB962C8B-B14F-4D97-AF65-F5344CB8AC3E}">
        <p14:creationId xmlns:p14="http://schemas.microsoft.com/office/powerpoint/2010/main" val="3356108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0" y="44624"/>
            <a:ext cx="9144000" cy="1152000"/>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1.3.5  </a:t>
            </a:r>
            <a:r>
              <a:rPr lang="zh-CN" altLang="zh-CN" smtClean="0"/>
              <a:t>计算机中文字信息的表示</a:t>
            </a:r>
            <a:endParaRPr lang="zh-CN" altLang="en-US" dirty="0"/>
          </a:p>
        </p:txBody>
      </p:sp>
      <p:sp>
        <p:nvSpPr>
          <p:cNvPr id="44" name="Rectangle 5"/>
          <p:cNvSpPr txBox="1">
            <a:spLocks noChangeArrowheads="1"/>
          </p:cNvSpPr>
          <p:nvPr/>
        </p:nvSpPr>
        <p:spPr>
          <a:xfrm>
            <a:off x="683568" y="1877455"/>
            <a:ext cx="3960440" cy="4575881"/>
          </a:xfrm>
          <a:prstGeom prst="rect">
            <a:avLst/>
          </a:prstGeom>
        </p:spPr>
        <p:txBody>
          <a:bodyPr/>
          <a:lstStyle>
            <a:lvl1pPr marL="342900" indent="-342900" algn="l" defTabSz="914400" rtl="0" eaLnBrk="1" latinLnBrk="0" hangingPunct="1">
              <a:spcBef>
                <a:spcPct val="20000"/>
              </a:spcBef>
              <a:buFont typeface="Arial" pitchFamily="34" charset="0"/>
              <a:buChar char="•"/>
              <a:defRPr kumimoji="0" lang="zh-CN"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zh-CN"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zh-CN"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zh-CN" sz="2000" kern="1200">
                <a:solidFill>
                  <a:schemeClr val="tx1"/>
                </a:solidFill>
                <a:latin typeface="+mn-lt"/>
                <a:ea typeface="+mn-ea"/>
                <a:cs typeface="+mn-cs"/>
              </a:defRPr>
            </a:lvl9pPr>
          </a:lstStyle>
          <a:p>
            <a:pPr>
              <a:lnSpc>
                <a:spcPct val="200000"/>
              </a:lnSpc>
              <a:spcBef>
                <a:spcPct val="50000"/>
              </a:spcBef>
            </a:pPr>
            <a:r>
              <a:rPr lang="zh-CN" altLang="en-US" dirty="0">
                <a:solidFill>
                  <a:srgbClr val="000066"/>
                </a:solidFill>
                <a:latin typeface="黑体" pitchFamily="49" charset="-122"/>
                <a:ea typeface="黑体" pitchFamily="49" charset="-122"/>
              </a:rPr>
              <a:t>国标码（交换码）</a:t>
            </a:r>
          </a:p>
          <a:p>
            <a:pPr>
              <a:lnSpc>
                <a:spcPct val="200000"/>
              </a:lnSpc>
              <a:spcBef>
                <a:spcPct val="50000"/>
              </a:spcBef>
            </a:pPr>
            <a:r>
              <a:rPr lang="zh-CN" altLang="en-US" dirty="0">
                <a:solidFill>
                  <a:srgbClr val="000066"/>
                </a:solidFill>
                <a:latin typeface="黑体" pitchFamily="49" charset="-122"/>
                <a:ea typeface="黑体" pitchFamily="49" charset="-122"/>
              </a:rPr>
              <a:t>输入码（机外码）</a:t>
            </a:r>
          </a:p>
          <a:p>
            <a:pPr>
              <a:lnSpc>
                <a:spcPct val="200000"/>
              </a:lnSpc>
              <a:spcBef>
                <a:spcPct val="50000"/>
              </a:spcBef>
            </a:pPr>
            <a:r>
              <a:rPr lang="zh-CN" altLang="en-US" dirty="0">
                <a:solidFill>
                  <a:srgbClr val="000066"/>
                </a:solidFill>
                <a:latin typeface="黑体" pitchFamily="49" charset="-122"/>
                <a:ea typeface="黑体" pitchFamily="49" charset="-122"/>
              </a:rPr>
              <a:t>机内码</a:t>
            </a:r>
          </a:p>
          <a:p>
            <a:pPr>
              <a:lnSpc>
                <a:spcPct val="200000"/>
              </a:lnSpc>
              <a:spcBef>
                <a:spcPct val="50000"/>
              </a:spcBef>
            </a:pPr>
            <a:r>
              <a:rPr lang="zh-CN" altLang="en-US" dirty="0">
                <a:solidFill>
                  <a:srgbClr val="000066"/>
                </a:solidFill>
                <a:latin typeface="黑体" pitchFamily="49" charset="-122"/>
                <a:ea typeface="黑体" pitchFamily="49" charset="-122"/>
              </a:rPr>
              <a:t>字</a:t>
            </a:r>
            <a:r>
              <a:rPr lang="zh-CN" altLang="en-US" dirty="0" smtClean="0">
                <a:solidFill>
                  <a:srgbClr val="000066"/>
                </a:solidFill>
                <a:latin typeface="黑体" pitchFamily="49" charset="-122"/>
                <a:ea typeface="黑体" pitchFamily="49" charset="-122"/>
              </a:rPr>
              <a:t>形码</a:t>
            </a:r>
            <a:endParaRPr lang="zh-CN" altLang="en-US" dirty="0">
              <a:solidFill>
                <a:srgbClr val="000066"/>
              </a:solidFill>
              <a:latin typeface="黑体" pitchFamily="49" charset="-122"/>
              <a:ea typeface="黑体" pitchFamily="49" charset="-122"/>
            </a:endParaRPr>
          </a:p>
        </p:txBody>
      </p:sp>
      <p:sp>
        <p:nvSpPr>
          <p:cNvPr id="2" name="标题 1"/>
          <p:cNvSpPr>
            <a:spLocks noGrp="1"/>
          </p:cNvSpPr>
          <p:nvPr>
            <p:ph type="title"/>
          </p:nvPr>
        </p:nvSpPr>
        <p:spPr>
          <a:xfrm>
            <a:off x="532444" y="1005566"/>
            <a:ext cx="4139952" cy="863968"/>
          </a:xfrm>
        </p:spPr>
        <p:txBody>
          <a:bodyPr/>
          <a:lstStyle/>
          <a:p>
            <a:pPr algn="l" rtl="0" eaLnBrk="1" latinLnBrk="0" hangingPunct="1"/>
            <a:r>
              <a:rPr lang="en-US" altLang="zh-CN" sz="3200" kern="1200" dirty="0" smtClean="0">
                <a:solidFill>
                  <a:srgbClr val="000000"/>
                </a:solidFill>
                <a:effectLst/>
                <a:latin typeface="黑体"/>
                <a:ea typeface="黑体"/>
                <a:cs typeface="+mn-cs"/>
              </a:rPr>
              <a:t>3.</a:t>
            </a:r>
            <a:r>
              <a:rPr lang="zh-CN" altLang="zh-CN" sz="3200" kern="1200" dirty="0" smtClean="0">
                <a:solidFill>
                  <a:srgbClr val="000000"/>
                </a:solidFill>
                <a:effectLst/>
                <a:latin typeface="黑体"/>
                <a:ea typeface="黑体"/>
                <a:cs typeface="+mn-cs"/>
              </a:rPr>
              <a:t>汉字编码</a:t>
            </a:r>
            <a:endParaRPr lang="zh-CN" altLang="en-US" dirty="0"/>
          </a:p>
        </p:txBody>
      </p:sp>
      <p:sp>
        <p:nvSpPr>
          <p:cNvPr id="45" name="矩形 44"/>
          <p:cNvSpPr/>
          <p:nvPr/>
        </p:nvSpPr>
        <p:spPr>
          <a:xfrm>
            <a:off x="4356456" y="2204864"/>
            <a:ext cx="4356000" cy="3021542"/>
          </a:xfrm>
          <a:prstGeom prst="rect">
            <a:avLst/>
          </a:prstGeom>
          <a:solidFill>
            <a:srgbClr val="D9D9FF"/>
          </a:solidFill>
          <a:ln>
            <a:solidFill>
              <a:srgbClr val="C00000"/>
            </a:solidFill>
          </a:ln>
        </p:spPr>
        <p:txBody>
          <a:bodyPr wrap="square" lIns="216000" tIns="216000" rIns="216000" bIns="216000">
            <a:spAutoFit/>
          </a:bodyPr>
          <a:lstStyle/>
          <a:p>
            <a:pPr indent="612000" algn="just">
              <a:lnSpc>
                <a:spcPct val="140000"/>
              </a:lnSpc>
            </a:pPr>
            <a:r>
              <a:rPr lang="zh-CN" altLang="zh-CN" sz="2400" dirty="0">
                <a:latin typeface="Times New Roman" pitchFamily="18" charset="0"/>
                <a:ea typeface="宋体" pitchFamily="2" charset="-122"/>
                <a:cs typeface="Times New Roman" pitchFamily="18" charset="0"/>
              </a:rPr>
              <a:t>国家汉字编码标准GB2312-80</a:t>
            </a:r>
            <a:r>
              <a:rPr lang="zh-CN" altLang="en-US" sz="2400" dirty="0">
                <a:latin typeface="Times New Roman" pitchFamily="18" charset="0"/>
                <a:ea typeface="宋体" pitchFamily="2" charset="-122"/>
                <a:cs typeface="Times New Roman" pitchFamily="18" charset="0"/>
              </a:rPr>
              <a:t>，收录</a:t>
            </a:r>
            <a:r>
              <a:rPr lang="en-US" altLang="zh-CN" sz="2400" dirty="0">
                <a:latin typeface="Times New Roman" pitchFamily="18" charset="0"/>
                <a:ea typeface="宋体" pitchFamily="2" charset="-122"/>
                <a:cs typeface="Times New Roman" pitchFamily="18" charset="0"/>
              </a:rPr>
              <a:t>7445</a:t>
            </a:r>
            <a:r>
              <a:rPr lang="zh-CN" altLang="en-US" sz="2400" dirty="0">
                <a:latin typeface="Times New Roman" pitchFamily="18" charset="0"/>
                <a:ea typeface="宋体" pitchFamily="2" charset="-122"/>
                <a:cs typeface="Times New Roman" pitchFamily="18" charset="0"/>
              </a:rPr>
              <a:t>个</a:t>
            </a:r>
            <a:r>
              <a:rPr lang="zh-CN" altLang="zh-CN" sz="2400" dirty="0">
                <a:latin typeface="Times New Roman" pitchFamily="18" charset="0"/>
                <a:ea typeface="宋体" pitchFamily="2" charset="-122"/>
                <a:cs typeface="Times New Roman" pitchFamily="18" charset="0"/>
              </a:rPr>
              <a:t>图形符号和常用汉字</a:t>
            </a:r>
            <a:r>
              <a:rPr lang="zh-CN" altLang="en-US" sz="2400" dirty="0">
                <a:latin typeface="Times New Roman" pitchFamily="18" charset="0"/>
                <a:ea typeface="宋体" pitchFamily="2" charset="-122"/>
                <a:cs typeface="Times New Roman" pitchFamily="18" charset="0"/>
              </a:rPr>
              <a:t>（其中</a:t>
            </a:r>
            <a:r>
              <a:rPr lang="en-US" altLang="zh-CN" sz="2400" dirty="0">
                <a:latin typeface="Times New Roman" pitchFamily="18" charset="0"/>
                <a:ea typeface="宋体" pitchFamily="2" charset="-122"/>
                <a:cs typeface="Times New Roman" pitchFamily="18" charset="0"/>
              </a:rPr>
              <a:t>3755</a:t>
            </a:r>
            <a:r>
              <a:rPr lang="zh-CN" altLang="en-US" sz="2400" dirty="0">
                <a:latin typeface="Times New Roman" pitchFamily="18" charset="0"/>
                <a:ea typeface="宋体" pitchFamily="2" charset="-122"/>
                <a:cs typeface="Times New Roman" pitchFamily="18" charset="0"/>
              </a:rPr>
              <a:t>个一级汉字，</a:t>
            </a:r>
            <a:r>
              <a:rPr lang="en-US" altLang="zh-CN" sz="2400" dirty="0">
                <a:latin typeface="Times New Roman" pitchFamily="18" charset="0"/>
                <a:ea typeface="宋体" pitchFamily="2" charset="-122"/>
                <a:cs typeface="Times New Roman" pitchFamily="18" charset="0"/>
              </a:rPr>
              <a:t>3008</a:t>
            </a:r>
            <a:r>
              <a:rPr lang="zh-CN" altLang="en-US" sz="2400" dirty="0">
                <a:latin typeface="Times New Roman" pitchFamily="18" charset="0"/>
                <a:ea typeface="宋体" pitchFamily="2" charset="-122"/>
                <a:cs typeface="Times New Roman" pitchFamily="18" charset="0"/>
              </a:rPr>
              <a:t>个二级汉字</a:t>
            </a:r>
            <a:r>
              <a:rPr lang="zh-CN" altLang="en-US" sz="2400" dirty="0" smtClean="0">
                <a:latin typeface="Times New Roman" pitchFamily="18" charset="0"/>
                <a:ea typeface="宋体" pitchFamily="2" charset="-122"/>
                <a:cs typeface="Times New Roman" pitchFamily="18" charset="0"/>
              </a:rPr>
              <a:t>）</a:t>
            </a:r>
            <a:r>
              <a:rPr lang="zh-CN" altLang="en-US" sz="2400" dirty="0">
                <a:latin typeface="Times New Roman" pitchFamily="18" charset="0"/>
                <a:ea typeface="宋体" pitchFamily="2" charset="-122"/>
                <a:cs typeface="Times New Roman" pitchFamily="18" charset="0"/>
              </a:rPr>
              <a:t>。</a:t>
            </a:r>
          </a:p>
        </p:txBody>
      </p:sp>
      <p:sp>
        <p:nvSpPr>
          <p:cNvPr id="46" name="矩形 45"/>
          <p:cNvSpPr/>
          <p:nvPr/>
        </p:nvSpPr>
        <p:spPr>
          <a:xfrm>
            <a:off x="4214541" y="2468892"/>
            <a:ext cx="4356000" cy="2772000"/>
          </a:xfrm>
          <a:prstGeom prst="rect">
            <a:avLst/>
          </a:prstGeom>
          <a:solidFill>
            <a:srgbClr val="D9D9FF"/>
          </a:solidFill>
          <a:ln>
            <a:solidFill>
              <a:srgbClr val="C00000"/>
            </a:solidFill>
          </a:ln>
        </p:spPr>
        <p:txBody>
          <a:bodyPr wrap="square" lIns="216000" tIns="216000" rIns="216000" bIns="216000">
            <a:spAutoFit/>
          </a:bodyPr>
          <a:lstStyle/>
          <a:p>
            <a:pPr indent="612000" algn="just">
              <a:lnSpc>
                <a:spcPct val="145000"/>
              </a:lnSpc>
            </a:pPr>
            <a:r>
              <a:rPr lang="zh-CN" altLang="en-US" sz="2400" dirty="0">
                <a:latin typeface="Times New Roman" pitchFamily="18" charset="0"/>
                <a:ea typeface="宋体" pitchFamily="2" charset="-122"/>
                <a:cs typeface="Times New Roman" pitchFamily="18" charset="0"/>
              </a:rPr>
              <a:t>分为数字码、音码、形码、</a:t>
            </a:r>
            <a:r>
              <a:rPr lang="zh-CN" altLang="en-US" sz="2400">
                <a:latin typeface="Times New Roman" pitchFamily="18" charset="0"/>
                <a:ea typeface="宋体" pitchFamily="2" charset="-122"/>
                <a:cs typeface="Times New Roman" pitchFamily="18" charset="0"/>
              </a:rPr>
              <a:t>音</a:t>
            </a:r>
            <a:r>
              <a:rPr lang="zh-CN" altLang="en-US" sz="2400" smtClean="0">
                <a:latin typeface="Times New Roman" pitchFamily="18" charset="0"/>
                <a:ea typeface="宋体" pitchFamily="2" charset="-122"/>
                <a:cs typeface="Times New Roman" pitchFamily="18" charset="0"/>
              </a:rPr>
              <a:t>形码。</a:t>
            </a:r>
            <a:r>
              <a:rPr lang="zh-CN" altLang="zh-CN" sz="2400" smtClean="0">
                <a:latin typeface="Times New Roman" pitchFamily="18" charset="0"/>
                <a:ea typeface="宋体" pitchFamily="2" charset="-122"/>
                <a:cs typeface="Times New Roman" pitchFamily="18" charset="0"/>
              </a:rPr>
              <a:t>好的</a:t>
            </a:r>
            <a:r>
              <a:rPr lang="zh-CN" altLang="zh-CN" sz="2400" dirty="0">
                <a:latin typeface="Times New Roman" pitchFamily="18" charset="0"/>
                <a:ea typeface="宋体" pitchFamily="2" charset="-122"/>
                <a:cs typeface="Times New Roman" pitchFamily="18" charset="0"/>
              </a:rPr>
              <a:t>汉字输入码应具有简单、易学、易记、编码短和重码少等</a:t>
            </a:r>
            <a:r>
              <a:rPr lang="zh-CN" altLang="zh-CN" sz="2400" dirty="0" smtClean="0">
                <a:latin typeface="Times New Roman" pitchFamily="18" charset="0"/>
                <a:ea typeface="宋体" pitchFamily="2" charset="-122"/>
                <a:cs typeface="Times New Roman" pitchFamily="18" charset="0"/>
              </a:rPr>
              <a:t>特点</a:t>
            </a:r>
            <a:endParaRPr lang="zh-CN" altLang="en-US" sz="2400" dirty="0">
              <a:latin typeface="Times New Roman" pitchFamily="18" charset="0"/>
              <a:ea typeface="宋体" pitchFamily="2" charset="-122"/>
              <a:cs typeface="Times New Roman" pitchFamily="18" charset="0"/>
            </a:endParaRPr>
          </a:p>
        </p:txBody>
      </p:sp>
      <p:sp>
        <p:nvSpPr>
          <p:cNvPr id="47" name="矩形 46"/>
          <p:cNvSpPr/>
          <p:nvPr/>
        </p:nvSpPr>
        <p:spPr>
          <a:xfrm>
            <a:off x="4072626" y="2732922"/>
            <a:ext cx="4356000" cy="2772000"/>
          </a:xfrm>
          <a:prstGeom prst="rect">
            <a:avLst/>
          </a:prstGeom>
          <a:solidFill>
            <a:srgbClr val="D9D9FF"/>
          </a:solidFill>
          <a:ln>
            <a:solidFill>
              <a:srgbClr val="C00000"/>
            </a:solidFill>
          </a:ln>
        </p:spPr>
        <p:txBody>
          <a:bodyPr wrap="square" lIns="216000" tIns="216000" rIns="216000" bIns="216000">
            <a:spAutoFit/>
          </a:bodyPr>
          <a:lstStyle/>
          <a:p>
            <a:pPr indent="612000" algn="just">
              <a:lnSpc>
                <a:spcPct val="130000"/>
              </a:lnSpc>
            </a:pPr>
            <a:r>
              <a:rPr lang="zh-CN" altLang="zh-CN" sz="2400" dirty="0">
                <a:latin typeface="Times New Roman" pitchFamily="18" charset="0"/>
                <a:ea typeface="宋体" pitchFamily="2" charset="-122"/>
                <a:cs typeface="Times New Roman" pitchFamily="18" charset="0"/>
              </a:rPr>
              <a:t>汉字信息</a:t>
            </a:r>
            <a:r>
              <a:rPr lang="zh-CN" altLang="en-US" sz="2400" dirty="0">
                <a:latin typeface="Times New Roman" pitchFamily="18" charset="0"/>
                <a:ea typeface="宋体" pitchFamily="2" charset="-122"/>
                <a:cs typeface="Times New Roman" pitchFamily="18" charset="0"/>
              </a:rPr>
              <a:t>在</a:t>
            </a:r>
            <a:r>
              <a:rPr kumimoji="1" lang="zh-CN" altLang="en-US" sz="2400" dirty="0">
                <a:latin typeface="Times New Roman" pitchFamily="18" charset="0"/>
                <a:ea typeface="宋体" pitchFamily="2" charset="-122"/>
                <a:cs typeface="Times New Roman" pitchFamily="18" charset="0"/>
              </a:rPr>
              <a:t>计算机系统内部存储、处理、传输</a:t>
            </a:r>
            <a:r>
              <a:rPr lang="zh-CN" altLang="zh-CN" sz="2400" dirty="0">
                <a:latin typeface="Times New Roman" pitchFamily="18" charset="0"/>
                <a:ea typeface="宋体" pitchFamily="2" charset="-122"/>
                <a:cs typeface="Times New Roman" pitchFamily="18" charset="0"/>
              </a:rPr>
              <a:t>的编码</a:t>
            </a:r>
            <a:r>
              <a:rPr lang="zh-CN" altLang="en-US" sz="2400" dirty="0">
                <a:latin typeface="Times New Roman" pitchFamily="18" charset="0"/>
                <a:ea typeface="宋体" pitchFamily="2" charset="-122"/>
                <a:cs typeface="Times New Roman" pitchFamily="18" charset="0"/>
              </a:rPr>
              <a:t>，</a:t>
            </a:r>
            <a:r>
              <a:rPr lang="zh-CN" altLang="zh-CN" sz="2400" dirty="0">
                <a:latin typeface="Times New Roman" pitchFamily="18" charset="0"/>
                <a:ea typeface="宋体" pitchFamily="2" charset="-122"/>
                <a:cs typeface="Times New Roman" pitchFamily="18" charset="0"/>
              </a:rPr>
              <a:t>机内码=国标码+8080H</a:t>
            </a:r>
            <a:r>
              <a:rPr lang="zh-CN" altLang="zh-CN" sz="2400" dirty="0" smtClean="0">
                <a:latin typeface="Times New Roman" pitchFamily="18" charset="0"/>
                <a:ea typeface="楷体_GB2312"/>
                <a:cs typeface="Times New Roman" pitchFamily="18" charset="0"/>
              </a:rPr>
              <a:t>处理器</a:t>
            </a:r>
            <a:r>
              <a:rPr lang="zh-CN" altLang="zh-CN" sz="2400" dirty="0">
                <a:latin typeface="Times New Roman" pitchFamily="18" charset="0"/>
                <a:ea typeface="楷体_GB2312"/>
                <a:cs typeface="Times New Roman" pitchFamily="18" charset="0"/>
              </a:rPr>
              <a:t>与外部设备之间进行信息</a:t>
            </a:r>
            <a:r>
              <a:rPr lang="zh-CN" altLang="zh-CN" sz="2400" dirty="0" smtClean="0">
                <a:latin typeface="Times New Roman" pitchFamily="18" charset="0"/>
                <a:ea typeface="楷体_GB2312"/>
                <a:cs typeface="Times New Roman" pitchFamily="18" charset="0"/>
              </a:rPr>
              <a:t>中转</a:t>
            </a:r>
            <a:endParaRPr lang="zh-CN" altLang="en-US" sz="2400" dirty="0">
              <a:latin typeface="Times New Roman" pitchFamily="18" charset="0"/>
              <a:ea typeface="楷体_GB2312"/>
              <a:cs typeface="Times New Roman" pitchFamily="18" charset="0"/>
            </a:endParaRPr>
          </a:p>
        </p:txBody>
      </p:sp>
      <p:sp>
        <p:nvSpPr>
          <p:cNvPr id="48" name="矩形 47"/>
          <p:cNvSpPr/>
          <p:nvPr/>
        </p:nvSpPr>
        <p:spPr>
          <a:xfrm>
            <a:off x="3930711" y="2996952"/>
            <a:ext cx="4356000" cy="2772000"/>
          </a:xfrm>
          <a:prstGeom prst="rect">
            <a:avLst/>
          </a:prstGeom>
          <a:solidFill>
            <a:srgbClr val="D9D9FF"/>
          </a:solidFill>
          <a:ln>
            <a:solidFill>
              <a:srgbClr val="C00000"/>
            </a:solidFill>
          </a:ln>
        </p:spPr>
        <p:txBody>
          <a:bodyPr wrap="square" lIns="216000" tIns="216000" rIns="216000" bIns="216000">
            <a:spAutoFit/>
          </a:bodyPr>
          <a:lstStyle/>
          <a:p>
            <a:pPr indent="612000" algn="just">
              <a:lnSpc>
                <a:spcPct val="130000"/>
              </a:lnSpc>
            </a:pPr>
            <a:r>
              <a:rPr kumimoji="1" lang="zh-CN" altLang="en-US" sz="2400" dirty="0">
                <a:latin typeface="Times New Roman" pitchFamily="18" charset="0"/>
                <a:ea typeface="宋体" pitchFamily="2" charset="-122"/>
                <a:cs typeface="Times New Roman" pitchFamily="18" charset="0"/>
              </a:rPr>
              <a:t>表示汉字形状</a:t>
            </a:r>
            <a:r>
              <a:rPr kumimoji="1" lang="zh-CN" altLang="en-US" sz="2400">
                <a:latin typeface="Times New Roman" pitchFamily="18" charset="0"/>
                <a:ea typeface="宋体" pitchFamily="2" charset="-122"/>
                <a:cs typeface="Times New Roman" pitchFamily="18" charset="0"/>
              </a:rPr>
              <a:t>的</a:t>
            </a:r>
            <a:r>
              <a:rPr kumimoji="1" lang="zh-CN" altLang="en-US" sz="2400" smtClean="0">
                <a:latin typeface="Times New Roman" pitchFamily="18" charset="0"/>
                <a:ea typeface="宋体" pitchFamily="2" charset="-122"/>
                <a:cs typeface="Times New Roman" pitchFamily="18" charset="0"/>
              </a:rPr>
              <a:t>编码。对</a:t>
            </a:r>
            <a:r>
              <a:rPr kumimoji="1" lang="zh-CN" altLang="en-US" sz="2400" dirty="0">
                <a:latin typeface="Times New Roman" pitchFamily="18" charset="0"/>
                <a:ea typeface="宋体" pitchFamily="2" charset="-122"/>
                <a:cs typeface="Times New Roman" pitchFamily="18" charset="0"/>
              </a:rPr>
              <a:t>字形数字化，存储于汉字字库中，用于汉字的显示</a:t>
            </a:r>
            <a:r>
              <a:rPr kumimoji="1" lang="zh-CN" altLang="en-US" sz="2400">
                <a:latin typeface="Times New Roman" pitchFamily="18" charset="0"/>
                <a:ea typeface="宋体" pitchFamily="2" charset="-122"/>
                <a:cs typeface="Times New Roman" pitchFamily="18" charset="0"/>
              </a:rPr>
              <a:t>和</a:t>
            </a:r>
            <a:r>
              <a:rPr kumimoji="1" lang="zh-CN" altLang="en-US" sz="2400" smtClean="0">
                <a:latin typeface="Times New Roman" pitchFamily="18" charset="0"/>
                <a:ea typeface="宋体" pitchFamily="2" charset="-122"/>
                <a:cs typeface="Times New Roman" pitchFamily="18" charset="0"/>
              </a:rPr>
              <a:t>打印。如</a:t>
            </a:r>
            <a:r>
              <a:rPr kumimoji="1" lang="en-US" altLang="zh-CN" sz="2400" dirty="0">
                <a:solidFill>
                  <a:srgbClr val="FF0000"/>
                </a:solidFill>
                <a:latin typeface="Times New Roman" pitchFamily="18" charset="0"/>
                <a:ea typeface="宋体" pitchFamily="2" charset="-122"/>
                <a:cs typeface="Times New Roman" pitchFamily="18" charset="0"/>
              </a:rPr>
              <a:t>48×48</a:t>
            </a:r>
            <a:r>
              <a:rPr kumimoji="1" lang="zh-CN" altLang="en-US" sz="2400" dirty="0">
                <a:latin typeface="Times New Roman" pitchFamily="18" charset="0"/>
                <a:ea typeface="宋体" pitchFamily="2" charset="-122"/>
                <a:cs typeface="Times New Roman" pitchFamily="18" charset="0"/>
              </a:rPr>
              <a:t>点阵汉字，占用</a:t>
            </a:r>
            <a:r>
              <a:rPr kumimoji="1" lang="en-US" altLang="zh-CN" sz="2400" dirty="0">
                <a:solidFill>
                  <a:srgbClr val="FF0000"/>
                </a:solidFill>
                <a:latin typeface="Times New Roman" pitchFamily="18" charset="0"/>
                <a:ea typeface="宋体" pitchFamily="2" charset="-122"/>
                <a:cs typeface="Times New Roman" pitchFamily="18" charset="0"/>
              </a:rPr>
              <a:t>288</a:t>
            </a:r>
            <a:r>
              <a:rPr kumimoji="1" lang="zh-CN" altLang="en-US" sz="2400" dirty="0">
                <a:solidFill>
                  <a:srgbClr val="FF0000"/>
                </a:solidFill>
                <a:latin typeface="Times New Roman" pitchFamily="18" charset="0"/>
                <a:ea typeface="宋体" pitchFamily="2" charset="-122"/>
                <a:cs typeface="Times New Roman" pitchFamily="18" charset="0"/>
              </a:rPr>
              <a:t>Ｂ</a:t>
            </a:r>
            <a:r>
              <a:rPr kumimoji="1" lang="zh-CN" altLang="en-US" sz="2400" dirty="0">
                <a:latin typeface="Times New Roman" pitchFamily="18" charset="0"/>
                <a:ea typeface="宋体" pitchFamily="2" charset="-122"/>
                <a:cs typeface="Times New Roman" pitchFamily="18" charset="0"/>
              </a:rPr>
              <a:t>存储空间</a:t>
            </a:r>
            <a:endParaRPr lang="zh-CN" altLang="zh-CN" sz="2400"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54730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44">
                                            <p:txEl>
                                              <p:pRg st="0" end="0"/>
                                            </p:txEl>
                                          </p:spTgt>
                                        </p:tgtEl>
                                        <p:attrNameLst>
                                          <p:attrName>style.color</p:attrName>
                                        </p:attrNameLst>
                                      </p:cBhvr>
                                      <p:to>
                                        <a:srgbClr val="FF3300"/>
                                      </p:to>
                                    </p:animClr>
                                    <p:animClr clrSpc="rgb" dir="cw">
                                      <p:cBhvr>
                                        <p:cTn id="7" dur="100" fill="hold"/>
                                        <p:tgtEl>
                                          <p:spTgt spid="44">
                                            <p:txEl>
                                              <p:pRg st="0" end="0"/>
                                            </p:txEl>
                                          </p:spTgt>
                                        </p:tgtEl>
                                        <p:attrNameLst>
                                          <p:attrName>fillcolor</p:attrName>
                                        </p:attrNameLst>
                                      </p:cBhvr>
                                      <p:to>
                                        <a:srgbClr val="FF3300"/>
                                      </p:to>
                                    </p:animClr>
                                    <p:set>
                                      <p:cBhvr>
                                        <p:cTn id="8" dur="100" fill="hold"/>
                                        <p:tgtEl>
                                          <p:spTgt spid="44">
                                            <p:txEl>
                                              <p:pRg st="0" end="0"/>
                                            </p:txEl>
                                          </p:spTgt>
                                        </p:tgtEl>
                                        <p:attrNameLst>
                                          <p:attrName>fill.type</p:attrName>
                                        </p:attrNameLst>
                                      </p:cBhvr>
                                      <p:to>
                                        <p:strVal val="solid"/>
                                      </p:to>
                                    </p:set>
                                    <p:set>
                                      <p:cBhvr>
                                        <p:cTn id="9" dur="100" fill="hold"/>
                                        <p:tgtEl>
                                          <p:spTgt spid="44">
                                            <p:txEl>
                                              <p:pRg st="0" end="0"/>
                                            </p:txEl>
                                          </p:spTgt>
                                        </p:tgtEl>
                                        <p:attrNameLst>
                                          <p:attrName>fill.on</p:attrName>
                                        </p:attrNameLst>
                                      </p:cBhvr>
                                      <p:to>
                                        <p:strVal val="true"/>
                                      </p:to>
                                    </p:set>
                                    <p:animRot by="120000">
                                      <p:cBhvr>
                                        <p:cTn id="10" dur="100" fill="hold">
                                          <p:stCondLst>
                                            <p:cond delay="0"/>
                                          </p:stCondLst>
                                        </p:cTn>
                                        <p:tgtEl>
                                          <p:spTgt spid="44">
                                            <p:txEl>
                                              <p:pRg st="0" end="0"/>
                                            </p:txEl>
                                          </p:spTgt>
                                        </p:tgtEl>
                                        <p:attrNameLst>
                                          <p:attrName>r</p:attrName>
                                        </p:attrNameLst>
                                      </p:cBhvr>
                                    </p:animRot>
                                    <p:animRot by="-240000">
                                      <p:cBhvr>
                                        <p:cTn id="11" dur="200" fill="hold">
                                          <p:stCondLst>
                                            <p:cond delay="200"/>
                                          </p:stCondLst>
                                        </p:cTn>
                                        <p:tgtEl>
                                          <p:spTgt spid="44">
                                            <p:txEl>
                                              <p:pRg st="0" end="0"/>
                                            </p:txEl>
                                          </p:spTgt>
                                        </p:tgtEl>
                                        <p:attrNameLst>
                                          <p:attrName>r</p:attrName>
                                        </p:attrNameLst>
                                      </p:cBhvr>
                                    </p:animRot>
                                    <p:animRot by="240000">
                                      <p:cBhvr>
                                        <p:cTn id="12" dur="200" fill="hold">
                                          <p:stCondLst>
                                            <p:cond delay="400"/>
                                          </p:stCondLst>
                                        </p:cTn>
                                        <p:tgtEl>
                                          <p:spTgt spid="44">
                                            <p:txEl>
                                              <p:pRg st="0" end="0"/>
                                            </p:txEl>
                                          </p:spTgt>
                                        </p:tgtEl>
                                        <p:attrNameLst>
                                          <p:attrName>r</p:attrName>
                                        </p:attrNameLst>
                                      </p:cBhvr>
                                    </p:animRot>
                                    <p:animRot by="-240000">
                                      <p:cBhvr>
                                        <p:cTn id="13" dur="200" fill="hold">
                                          <p:stCondLst>
                                            <p:cond delay="600"/>
                                          </p:stCondLst>
                                        </p:cTn>
                                        <p:tgtEl>
                                          <p:spTgt spid="44">
                                            <p:txEl>
                                              <p:pRg st="0" end="0"/>
                                            </p:txEl>
                                          </p:spTgt>
                                        </p:tgtEl>
                                        <p:attrNameLst>
                                          <p:attrName>r</p:attrName>
                                        </p:attrNameLst>
                                      </p:cBhvr>
                                    </p:animRot>
                                    <p:animRot by="120000">
                                      <p:cBhvr>
                                        <p:cTn id="14" dur="200" fill="hold">
                                          <p:stCondLst>
                                            <p:cond delay="800"/>
                                          </p:stCondLst>
                                        </p:cTn>
                                        <p:tgtEl>
                                          <p:spTgt spid="44">
                                            <p:txEl>
                                              <p:pRg st="0" end="0"/>
                                            </p:txEl>
                                          </p:spTgt>
                                        </p:tgtEl>
                                        <p:attrNameLst>
                                          <p:attrName>r</p:attrName>
                                        </p:attrNameLst>
                                      </p:cBhvr>
                                    </p:animRo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2" presetClass="emph" presetSubtype="0" fill="hold" nodeType="clickEffect">
                                  <p:stCondLst>
                                    <p:cond delay="0"/>
                                  </p:stCondLst>
                                  <p:childTnLst>
                                    <p:animClr clrSpc="rgb" dir="cw">
                                      <p:cBhvr override="childStyle">
                                        <p:cTn id="21" dur="100" fill="hold"/>
                                        <p:tgtEl>
                                          <p:spTgt spid="44">
                                            <p:txEl>
                                              <p:pRg st="1" end="1"/>
                                            </p:txEl>
                                          </p:spTgt>
                                        </p:tgtEl>
                                        <p:attrNameLst>
                                          <p:attrName>style.color</p:attrName>
                                        </p:attrNameLst>
                                      </p:cBhvr>
                                      <p:to>
                                        <a:srgbClr val="FF3300"/>
                                      </p:to>
                                    </p:animClr>
                                    <p:animClr clrSpc="rgb" dir="cw">
                                      <p:cBhvr>
                                        <p:cTn id="22" dur="100" fill="hold"/>
                                        <p:tgtEl>
                                          <p:spTgt spid="44">
                                            <p:txEl>
                                              <p:pRg st="1" end="1"/>
                                            </p:txEl>
                                          </p:spTgt>
                                        </p:tgtEl>
                                        <p:attrNameLst>
                                          <p:attrName>fillcolor</p:attrName>
                                        </p:attrNameLst>
                                      </p:cBhvr>
                                      <p:to>
                                        <a:srgbClr val="FF3300"/>
                                      </p:to>
                                    </p:animClr>
                                    <p:set>
                                      <p:cBhvr>
                                        <p:cTn id="23" dur="100" fill="hold"/>
                                        <p:tgtEl>
                                          <p:spTgt spid="44">
                                            <p:txEl>
                                              <p:pRg st="1" end="1"/>
                                            </p:txEl>
                                          </p:spTgt>
                                        </p:tgtEl>
                                        <p:attrNameLst>
                                          <p:attrName>fill.type</p:attrName>
                                        </p:attrNameLst>
                                      </p:cBhvr>
                                      <p:to>
                                        <p:strVal val="solid"/>
                                      </p:to>
                                    </p:set>
                                    <p:set>
                                      <p:cBhvr>
                                        <p:cTn id="24" dur="100" fill="hold"/>
                                        <p:tgtEl>
                                          <p:spTgt spid="44">
                                            <p:txEl>
                                              <p:pRg st="1" end="1"/>
                                            </p:txEl>
                                          </p:spTgt>
                                        </p:tgtEl>
                                        <p:attrNameLst>
                                          <p:attrName>fill.on</p:attrName>
                                        </p:attrNameLst>
                                      </p:cBhvr>
                                      <p:to>
                                        <p:strVal val="true"/>
                                      </p:to>
                                    </p:set>
                                    <p:animRot by="120000">
                                      <p:cBhvr>
                                        <p:cTn id="25" dur="100" fill="hold">
                                          <p:stCondLst>
                                            <p:cond delay="0"/>
                                          </p:stCondLst>
                                        </p:cTn>
                                        <p:tgtEl>
                                          <p:spTgt spid="44">
                                            <p:txEl>
                                              <p:pRg st="1" end="1"/>
                                            </p:txEl>
                                          </p:spTgt>
                                        </p:tgtEl>
                                        <p:attrNameLst>
                                          <p:attrName>r</p:attrName>
                                        </p:attrNameLst>
                                      </p:cBhvr>
                                    </p:animRot>
                                    <p:animRot by="-240000">
                                      <p:cBhvr>
                                        <p:cTn id="26" dur="200" fill="hold">
                                          <p:stCondLst>
                                            <p:cond delay="200"/>
                                          </p:stCondLst>
                                        </p:cTn>
                                        <p:tgtEl>
                                          <p:spTgt spid="44">
                                            <p:txEl>
                                              <p:pRg st="1" end="1"/>
                                            </p:txEl>
                                          </p:spTgt>
                                        </p:tgtEl>
                                        <p:attrNameLst>
                                          <p:attrName>r</p:attrName>
                                        </p:attrNameLst>
                                      </p:cBhvr>
                                    </p:animRot>
                                    <p:animRot by="240000">
                                      <p:cBhvr>
                                        <p:cTn id="27" dur="200" fill="hold">
                                          <p:stCondLst>
                                            <p:cond delay="400"/>
                                          </p:stCondLst>
                                        </p:cTn>
                                        <p:tgtEl>
                                          <p:spTgt spid="44">
                                            <p:txEl>
                                              <p:pRg st="1" end="1"/>
                                            </p:txEl>
                                          </p:spTgt>
                                        </p:tgtEl>
                                        <p:attrNameLst>
                                          <p:attrName>r</p:attrName>
                                        </p:attrNameLst>
                                      </p:cBhvr>
                                    </p:animRot>
                                    <p:animRot by="-240000">
                                      <p:cBhvr>
                                        <p:cTn id="28" dur="200" fill="hold">
                                          <p:stCondLst>
                                            <p:cond delay="600"/>
                                          </p:stCondLst>
                                        </p:cTn>
                                        <p:tgtEl>
                                          <p:spTgt spid="44">
                                            <p:txEl>
                                              <p:pRg st="1" end="1"/>
                                            </p:txEl>
                                          </p:spTgt>
                                        </p:tgtEl>
                                        <p:attrNameLst>
                                          <p:attrName>r</p:attrName>
                                        </p:attrNameLst>
                                      </p:cBhvr>
                                    </p:animRot>
                                    <p:animRot by="120000">
                                      <p:cBhvr>
                                        <p:cTn id="29" dur="200" fill="hold">
                                          <p:stCondLst>
                                            <p:cond delay="800"/>
                                          </p:stCondLst>
                                        </p:cTn>
                                        <p:tgtEl>
                                          <p:spTgt spid="44">
                                            <p:txEl>
                                              <p:pRg st="1" end="1"/>
                                            </p:txEl>
                                          </p:spTgt>
                                        </p:tgtEl>
                                        <p:attrNameLst>
                                          <p:attrName>r</p:attrName>
                                        </p:attrNameLst>
                                      </p:cBhvr>
                                    </p:animRot>
                                  </p:childTnLst>
                                </p:cTn>
                              </p:par>
                            </p:childTnLst>
                          </p:cTn>
                        </p:par>
                        <p:par>
                          <p:cTn id="30" fill="hold">
                            <p:stCondLst>
                              <p:cond delay="1000"/>
                            </p:stCondLst>
                            <p:childTnLst>
                              <p:par>
                                <p:cTn id="31" presetID="1" presetClass="entr" presetSubtype="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2" presetClass="emph" presetSubtype="0" fill="hold" nodeType="clickEffect">
                                  <p:stCondLst>
                                    <p:cond delay="0"/>
                                  </p:stCondLst>
                                  <p:childTnLst>
                                    <p:animClr clrSpc="rgb" dir="cw">
                                      <p:cBhvr override="childStyle">
                                        <p:cTn id="36" dur="100" fill="hold"/>
                                        <p:tgtEl>
                                          <p:spTgt spid="44">
                                            <p:txEl>
                                              <p:pRg st="2" end="2"/>
                                            </p:txEl>
                                          </p:spTgt>
                                        </p:tgtEl>
                                        <p:attrNameLst>
                                          <p:attrName>style.color</p:attrName>
                                        </p:attrNameLst>
                                      </p:cBhvr>
                                      <p:to>
                                        <a:srgbClr val="FF3300"/>
                                      </p:to>
                                    </p:animClr>
                                    <p:animClr clrSpc="rgb" dir="cw">
                                      <p:cBhvr>
                                        <p:cTn id="37" dur="100" fill="hold"/>
                                        <p:tgtEl>
                                          <p:spTgt spid="44">
                                            <p:txEl>
                                              <p:pRg st="2" end="2"/>
                                            </p:txEl>
                                          </p:spTgt>
                                        </p:tgtEl>
                                        <p:attrNameLst>
                                          <p:attrName>fillcolor</p:attrName>
                                        </p:attrNameLst>
                                      </p:cBhvr>
                                      <p:to>
                                        <a:srgbClr val="FF3300"/>
                                      </p:to>
                                    </p:animClr>
                                    <p:set>
                                      <p:cBhvr>
                                        <p:cTn id="38" dur="100" fill="hold"/>
                                        <p:tgtEl>
                                          <p:spTgt spid="44">
                                            <p:txEl>
                                              <p:pRg st="2" end="2"/>
                                            </p:txEl>
                                          </p:spTgt>
                                        </p:tgtEl>
                                        <p:attrNameLst>
                                          <p:attrName>fill.type</p:attrName>
                                        </p:attrNameLst>
                                      </p:cBhvr>
                                      <p:to>
                                        <p:strVal val="solid"/>
                                      </p:to>
                                    </p:set>
                                    <p:set>
                                      <p:cBhvr>
                                        <p:cTn id="39" dur="100" fill="hold"/>
                                        <p:tgtEl>
                                          <p:spTgt spid="44">
                                            <p:txEl>
                                              <p:pRg st="2" end="2"/>
                                            </p:txEl>
                                          </p:spTgt>
                                        </p:tgtEl>
                                        <p:attrNameLst>
                                          <p:attrName>fill.on</p:attrName>
                                        </p:attrNameLst>
                                      </p:cBhvr>
                                      <p:to>
                                        <p:strVal val="true"/>
                                      </p:to>
                                    </p:set>
                                    <p:animRot by="120000">
                                      <p:cBhvr>
                                        <p:cTn id="40" dur="100" fill="hold">
                                          <p:stCondLst>
                                            <p:cond delay="0"/>
                                          </p:stCondLst>
                                        </p:cTn>
                                        <p:tgtEl>
                                          <p:spTgt spid="44">
                                            <p:txEl>
                                              <p:pRg st="2" end="2"/>
                                            </p:txEl>
                                          </p:spTgt>
                                        </p:tgtEl>
                                        <p:attrNameLst>
                                          <p:attrName>r</p:attrName>
                                        </p:attrNameLst>
                                      </p:cBhvr>
                                    </p:animRot>
                                    <p:animRot by="-240000">
                                      <p:cBhvr>
                                        <p:cTn id="41" dur="200" fill="hold">
                                          <p:stCondLst>
                                            <p:cond delay="200"/>
                                          </p:stCondLst>
                                        </p:cTn>
                                        <p:tgtEl>
                                          <p:spTgt spid="44">
                                            <p:txEl>
                                              <p:pRg st="2" end="2"/>
                                            </p:txEl>
                                          </p:spTgt>
                                        </p:tgtEl>
                                        <p:attrNameLst>
                                          <p:attrName>r</p:attrName>
                                        </p:attrNameLst>
                                      </p:cBhvr>
                                    </p:animRot>
                                    <p:animRot by="240000">
                                      <p:cBhvr>
                                        <p:cTn id="42" dur="200" fill="hold">
                                          <p:stCondLst>
                                            <p:cond delay="400"/>
                                          </p:stCondLst>
                                        </p:cTn>
                                        <p:tgtEl>
                                          <p:spTgt spid="44">
                                            <p:txEl>
                                              <p:pRg st="2" end="2"/>
                                            </p:txEl>
                                          </p:spTgt>
                                        </p:tgtEl>
                                        <p:attrNameLst>
                                          <p:attrName>r</p:attrName>
                                        </p:attrNameLst>
                                      </p:cBhvr>
                                    </p:animRot>
                                    <p:animRot by="-240000">
                                      <p:cBhvr>
                                        <p:cTn id="43" dur="200" fill="hold">
                                          <p:stCondLst>
                                            <p:cond delay="600"/>
                                          </p:stCondLst>
                                        </p:cTn>
                                        <p:tgtEl>
                                          <p:spTgt spid="44">
                                            <p:txEl>
                                              <p:pRg st="2" end="2"/>
                                            </p:txEl>
                                          </p:spTgt>
                                        </p:tgtEl>
                                        <p:attrNameLst>
                                          <p:attrName>r</p:attrName>
                                        </p:attrNameLst>
                                      </p:cBhvr>
                                    </p:animRot>
                                    <p:animRot by="120000">
                                      <p:cBhvr>
                                        <p:cTn id="44" dur="200" fill="hold">
                                          <p:stCondLst>
                                            <p:cond delay="800"/>
                                          </p:stCondLst>
                                        </p:cTn>
                                        <p:tgtEl>
                                          <p:spTgt spid="44">
                                            <p:txEl>
                                              <p:pRg st="2" end="2"/>
                                            </p:txEl>
                                          </p:spTgt>
                                        </p:tgtEl>
                                        <p:attrNameLst>
                                          <p:attrName>r</p:attrName>
                                        </p:attrNameLst>
                                      </p:cBhvr>
                                    </p:animRot>
                                  </p:childTnLst>
                                </p:cTn>
                              </p:par>
                            </p:childTnLst>
                          </p:cTn>
                        </p:par>
                        <p:par>
                          <p:cTn id="45" fill="hold">
                            <p:stCondLst>
                              <p:cond delay="1000"/>
                            </p:stCondLst>
                            <p:childTnLst>
                              <p:par>
                                <p:cTn id="46" presetID="1" presetClass="entr" presetSubtype="0"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32" presetClass="emph" presetSubtype="0" fill="hold" nodeType="clickEffect">
                                  <p:stCondLst>
                                    <p:cond delay="0"/>
                                  </p:stCondLst>
                                  <p:childTnLst>
                                    <p:animClr clrSpc="rgb" dir="cw">
                                      <p:cBhvr override="childStyle">
                                        <p:cTn id="51" dur="100" fill="hold"/>
                                        <p:tgtEl>
                                          <p:spTgt spid="44">
                                            <p:txEl>
                                              <p:pRg st="3" end="3"/>
                                            </p:txEl>
                                          </p:spTgt>
                                        </p:tgtEl>
                                        <p:attrNameLst>
                                          <p:attrName>style.color</p:attrName>
                                        </p:attrNameLst>
                                      </p:cBhvr>
                                      <p:to>
                                        <a:srgbClr val="FF3300"/>
                                      </p:to>
                                    </p:animClr>
                                    <p:animClr clrSpc="rgb" dir="cw">
                                      <p:cBhvr>
                                        <p:cTn id="52" dur="100" fill="hold"/>
                                        <p:tgtEl>
                                          <p:spTgt spid="44">
                                            <p:txEl>
                                              <p:pRg st="3" end="3"/>
                                            </p:txEl>
                                          </p:spTgt>
                                        </p:tgtEl>
                                        <p:attrNameLst>
                                          <p:attrName>fillcolor</p:attrName>
                                        </p:attrNameLst>
                                      </p:cBhvr>
                                      <p:to>
                                        <a:srgbClr val="FF3300"/>
                                      </p:to>
                                    </p:animClr>
                                    <p:set>
                                      <p:cBhvr>
                                        <p:cTn id="53" dur="100" fill="hold"/>
                                        <p:tgtEl>
                                          <p:spTgt spid="44">
                                            <p:txEl>
                                              <p:pRg st="3" end="3"/>
                                            </p:txEl>
                                          </p:spTgt>
                                        </p:tgtEl>
                                        <p:attrNameLst>
                                          <p:attrName>fill.type</p:attrName>
                                        </p:attrNameLst>
                                      </p:cBhvr>
                                      <p:to>
                                        <p:strVal val="solid"/>
                                      </p:to>
                                    </p:set>
                                    <p:set>
                                      <p:cBhvr>
                                        <p:cTn id="54" dur="100" fill="hold"/>
                                        <p:tgtEl>
                                          <p:spTgt spid="44">
                                            <p:txEl>
                                              <p:pRg st="3" end="3"/>
                                            </p:txEl>
                                          </p:spTgt>
                                        </p:tgtEl>
                                        <p:attrNameLst>
                                          <p:attrName>fill.on</p:attrName>
                                        </p:attrNameLst>
                                      </p:cBhvr>
                                      <p:to>
                                        <p:strVal val="true"/>
                                      </p:to>
                                    </p:set>
                                    <p:animRot by="120000">
                                      <p:cBhvr>
                                        <p:cTn id="55" dur="100" fill="hold">
                                          <p:stCondLst>
                                            <p:cond delay="0"/>
                                          </p:stCondLst>
                                        </p:cTn>
                                        <p:tgtEl>
                                          <p:spTgt spid="44">
                                            <p:txEl>
                                              <p:pRg st="3" end="3"/>
                                            </p:txEl>
                                          </p:spTgt>
                                        </p:tgtEl>
                                        <p:attrNameLst>
                                          <p:attrName>r</p:attrName>
                                        </p:attrNameLst>
                                      </p:cBhvr>
                                    </p:animRot>
                                    <p:animRot by="-240000">
                                      <p:cBhvr>
                                        <p:cTn id="56" dur="200" fill="hold">
                                          <p:stCondLst>
                                            <p:cond delay="200"/>
                                          </p:stCondLst>
                                        </p:cTn>
                                        <p:tgtEl>
                                          <p:spTgt spid="44">
                                            <p:txEl>
                                              <p:pRg st="3" end="3"/>
                                            </p:txEl>
                                          </p:spTgt>
                                        </p:tgtEl>
                                        <p:attrNameLst>
                                          <p:attrName>r</p:attrName>
                                        </p:attrNameLst>
                                      </p:cBhvr>
                                    </p:animRot>
                                    <p:animRot by="240000">
                                      <p:cBhvr>
                                        <p:cTn id="57" dur="200" fill="hold">
                                          <p:stCondLst>
                                            <p:cond delay="400"/>
                                          </p:stCondLst>
                                        </p:cTn>
                                        <p:tgtEl>
                                          <p:spTgt spid="44">
                                            <p:txEl>
                                              <p:pRg st="3" end="3"/>
                                            </p:txEl>
                                          </p:spTgt>
                                        </p:tgtEl>
                                        <p:attrNameLst>
                                          <p:attrName>r</p:attrName>
                                        </p:attrNameLst>
                                      </p:cBhvr>
                                    </p:animRot>
                                    <p:animRot by="-240000">
                                      <p:cBhvr>
                                        <p:cTn id="58" dur="200" fill="hold">
                                          <p:stCondLst>
                                            <p:cond delay="600"/>
                                          </p:stCondLst>
                                        </p:cTn>
                                        <p:tgtEl>
                                          <p:spTgt spid="44">
                                            <p:txEl>
                                              <p:pRg st="3" end="3"/>
                                            </p:txEl>
                                          </p:spTgt>
                                        </p:tgtEl>
                                        <p:attrNameLst>
                                          <p:attrName>r</p:attrName>
                                        </p:attrNameLst>
                                      </p:cBhvr>
                                    </p:animRot>
                                    <p:animRot by="120000">
                                      <p:cBhvr>
                                        <p:cTn id="59" dur="200" fill="hold">
                                          <p:stCondLst>
                                            <p:cond delay="800"/>
                                          </p:stCondLst>
                                        </p:cTn>
                                        <p:tgtEl>
                                          <p:spTgt spid="44">
                                            <p:txEl>
                                              <p:pRg st="3" end="3"/>
                                            </p:txEl>
                                          </p:spTgt>
                                        </p:tgtEl>
                                        <p:attrNameLst>
                                          <p:attrName>r</p:attrName>
                                        </p:attrNameLst>
                                      </p:cBhvr>
                                    </p:animRot>
                                  </p:childTnLst>
                                </p:cTn>
                              </p:par>
                            </p:childTnLst>
                          </p:cTn>
                        </p:par>
                        <p:par>
                          <p:cTn id="60" fill="hold">
                            <p:stCondLst>
                              <p:cond delay="1000"/>
                            </p:stCondLst>
                            <p:childTnLst>
                              <p:par>
                                <p:cTn id="61" presetID="1"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85800"/>
            <a:ext cx="9144000" cy="1143000"/>
          </a:xfrm>
        </p:spPr>
        <p:txBody>
          <a:bodyPr/>
          <a:lstStyle/>
          <a:p>
            <a:r>
              <a:rPr lang="en-US" altLang="zh-CN" dirty="0"/>
              <a:t>1.4  </a:t>
            </a:r>
            <a:r>
              <a:rPr lang="zh-CN" altLang="zh-CN" dirty="0"/>
              <a:t>二进制运算</a:t>
            </a:r>
            <a:endParaRPr lang="zh-CN" altLang="en-US" dirty="0"/>
          </a:p>
        </p:txBody>
      </p:sp>
      <p:sp>
        <p:nvSpPr>
          <p:cNvPr id="3" name="内容占位符 2"/>
          <p:cNvSpPr>
            <a:spLocks noGrp="1"/>
          </p:cNvSpPr>
          <p:nvPr>
            <p:ph idx="1"/>
          </p:nvPr>
        </p:nvSpPr>
        <p:spPr>
          <a:xfrm>
            <a:off x="1836456" y="2276872"/>
            <a:ext cx="6840000" cy="3528392"/>
          </a:xfrm>
        </p:spPr>
        <p:txBody>
          <a:bodyPr/>
          <a:lstStyle/>
          <a:p>
            <a:pPr>
              <a:lnSpc>
                <a:spcPct val="180000"/>
              </a:lnSpc>
            </a:pPr>
            <a:r>
              <a:rPr lang="en-US" altLang="zh-CN" dirty="0"/>
              <a:t>1.4.1  </a:t>
            </a:r>
            <a:r>
              <a:rPr lang="zh-CN" altLang="zh-CN" dirty="0"/>
              <a:t>二进制算术运算</a:t>
            </a:r>
            <a:r>
              <a:rPr lang="zh-CN" altLang="zh-CN" dirty="0" smtClean="0"/>
              <a:t>规则</a:t>
            </a:r>
            <a:endParaRPr lang="en-US" altLang="zh-CN" dirty="0" smtClean="0"/>
          </a:p>
          <a:p>
            <a:pPr>
              <a:lnSpc>
                <a:spcPct val="180000"/>
              </a:lnSpc>
            </a:pPr>
            <a:r>
              <a:rPr lang="en-US" altLang="zh-CN" dirty="0"/>
              <a:t>1.4.2  </a:t>
            </a:r>
            <a:r>
              <a:rPr lang="zh-CN" altLang="zh-CN" dirty="0"/>
              <a:t>二进制逻辑运算规则</a:t>
            </a:r>
            <a:endParaRPr lang="en-US" altLang="zh-CN" dirty="0"/>
          </a:p>
          <a:p>
            <a:pPr>
              <a:lnSpc>
                <a:spcPct val="180000"/>
              </a:lnSpc>
            </a:pPr>
            <a:r>
              <a:rPr lang="en-US" altLang="zh-CN" dirty="0"/>
              <a:t>1.4.3  </a:t>
            </a:r>
            <a:r>
              <a:rPr lang="zh-CN" altLang="zh-CN" dirty="0"/>
              <a:t>补码的加减法运算</a:t>
            </a:r>
            <a:endParaRPr lang="zh-CN" altLang="en-US" dirty="0"/>
          </a:p>
        </p:txBody>
      </p:sp>
      <p:sp>
        <p:nvSpPr>
          <p:cNvPr id="4" name="对角圆角矩形 3"/>
          <p:cNvSpPr/>
          <p:nvPr/>
        </p:nvSpPr>
        <p:spPr>
          <a:xfrm flipH="1">
            <a:off x="1115616" y="2204863"/>
            <a:ext cx="6984776" cy="3384377"/>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763688" y="2577920"/>
            <a:ext cx="5256584" cy="2566256"/>
            <a:chOff x="1763688" y="2577920"/>
            <a:chExt cx="5256584" cy="2566256"/>
          </a:xfrm>
        </p:grpSpPr>
        <p:sp>
          <p:nvSpPr>
            <p:cNvPr id="7" name="矩形 6">
              <a:hlinkClick r:id="rId3" action="ppaction://hlinksldjump"/>
            </p:cNvPr>
            <p:cNvSpPr/>
            <p:nvPr/>
          </p:nvSpPr>
          <p:spPr>
            <a:xfrm>
              <a:off x="1763688" y="2577920"/>
              <a:ext cx="525658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4" action="ppaction://hlinksldjump"/>
            </p:cNvPr>
            <p:cNvSpPr/>
            <p:nvPr/>
          </p:nvSpPr>
          <p:spPr>
            <a:xfrm>
              <a:off x="1763688" y="3573016"/>
              <a:ext cx="51845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5" action="ppaction://hlinksldjump"/>
            </p:cNvPr>
            <p:cNvSpPr/>
            <p:nvPr/>
          </p:nvSpPr>
          <p:spPr>
            <a:xfrm>
              <a:off x="1763688" y="4568112"/>
              <a:ext cx="48245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47155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1.4.1  </a:t>
            </a:r>
            <a:r>
              <a:rPr lang="zh-CN" altLang="zh-CN" dirty="0"/>
              <a:t>二进制算术运算规则</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1587768044"/>
              </p:ext>
            </p:extLst>
          </p:nvPr>
        </p:nvGraphicFramePr>
        <p:xfrm>
          <a:off x="573442" y="1484784"/>
          <a:ext cx="7997115" cy="4608512"/>
        </p:xfrm>
        <a:graphic>
          <a:graphicData uri="http://schemas.openxmlformats.org/drawingml/2006/table">
            <a:tbl>
              <a:tblPr>
                <a:tableStyleId>{5C22544A-7EE6-4342-B048-85BDC9FD1C3A}</a:tableStyleId>
              </a:tblPr>
              <a:tblGrid>
                <a:gridCol w="1854523"/>
                <a:gridCol w="1776171"/>
                <a:gridCol w="1924186"/>
                <a:gridCol w="2442235"/>
              </a:tblGrid>
              <a:tr h="877154">
                <a:tc>
                  <a:txBody>
                    <a:bodyPr/>
                    <a:lstStyle/>
                    <a:p>
                      <a:pPr algn="ctr">
                        <a:lnSpc>
                          <a:spcPct val="100000"/>
                        </a:lnSpc>
                        <a:spcBef>
                          <a:spcPts val="250"/>
                        </a:spcBef>
                        <a:spcAft>
                          <a:spcPts val="250"/>
                        </a:spcAft>
                      </a:pPr>
                      <a:r>
                        <a:rPr lang="zh-CN" sz="2800" kern="1050" dirty="0">
                          <a:effectLst/>
                          <a:latin typeface="Times New Roman" pitchFamily="18" charset="0"/>
                          <a:cs typeface="Times New Roman" pitchFamily="18" charset="0"/>
                        </a:rPr>
                        <a:t>加法运算</a:t>
                      </a:r>
                      <a:endParaRPr lang="zh-CN" sz="2800" kern="1050" dirty="0">
                        <a:effectLst/>
                        <a:latin typeface="Times New Roman" pitchFamily="18" charset="0"/>
                        <a:ea typeface="楷体_GB2312"/>
                        <a:cs typeface="Times New Roman" pitchFamily="18" charset="0"/>
                      </a:endParaRPr>
                    </a:p>
                  </a:txBody>
                  <a:tcPr marL="68580" marR="68580" marT="0" marB="0" anchor="ctr">
                    <a:lnL w="38100" cap="flat" cmpd="sng" algn="ctr">
                      <a:solidFill>
                        <a:schemeClr val="bg1">
                          <a:lumMod val="75000"/>
                        </a:schemeClr>
                      </a:solidFill>
                      <a:prstDash val="solid"/>
                      <a:round/>
                      <a:headEnd type="none" w="med" len="med"/>
                      <a:tailEnd type="none" w="med" len="med"/>
                    </a:lnL>
                    <a:lnT w="38100" cap="flat" cmpd="sng" algn="ctr">
                      <a:solidFill>
                        <a:schemeClr val="bg1">
                          <a:lumMod val="75000"/>
                        </a:schemeClr>
                      </a:solidFill>
                      <a:prstDash val="solid"/>
                      <a:round/>
                      <a:headEnd type="none" w="med" len="med"/>
                      <a:tailEnd type="none" w="med" len="med"/>
                    </a:lnT>
                    <a:solidFill>
                      <a:schemeClr val="tx2">
                        <a:lumMod val="20000"/>
                        <a:lumOff val="80000"/>
                      </a:schemeClr>
                    </a:solidFill>
                  </a:tcPr>
                </a:tc>
                <a:tc>
                  <a:txBody>
                    <a:bodyPr/>
                    <a:lstStyle/>
                    <a:p>
                      <a:pPr algn="ctr">
                        <a:lnSpc>
                          <a:spcPct val="100000"/>
                        </a:lnSpc>
                        <a:spcBef>
                          <a:spcPts val="250"/>
                        </a:spcBef>
                        <a:spcAft>
                          <a:spcPts val="250"/>
                        </a:spcAft>
                      </a:pPr>
                      <a:r>
                        <a:rPr lang="zh-CN" sz="2800" kern="1050" dirty="0">
                          <a:effectLst/>
                          <a:latin typeface="Times New Roman" pitchFamily="18" charset="0"/>
                          <a:cs typeface="Times New Roman" pitchFamily="18" charset="0"/>
                        </a:rPr>
                        <a:t>减法运算</a:t>
                      </a:r>
                      <a:endParaRPr lang="zh-CN" sz="2800" kern="1050" dirty="0">
                        <a:effectLst/>
                        <a:latin typeface="Times New Roman" pitchFamily="18" charset="0"/>
                        <a:ea typeface="楷体_GB2312"/>
                        <a:cs typeface="Times New Roman" pitchFamily="18" charset="0"/>
                      </a:endParaRPr>
                    </a:p>
                  </a:txBody>
                  <a:tcPr marL="68580" marR="68580" marT="0" marB="0" anchor="ctr">
                    <a:lnT w="38100" cap="flat" cmpd="sng" algn="ctr">
                      <a:solidFill>
                        <a:schemeClr val="bg1">
                          <a:lumMod val="75000"/>
                        </a:schemeClr>
                      </a:solidFill>
                      <a:prstDash val="solid"/>
                      <a:round/>
                      <a:headEnd type="none" w="med" len="med"/>
                      <a:tailEnd type="none" w="med" len="med"/>
                    </a:lnT>
                    <a:solidFill>
                      <a:schemeClr val="tx2">
                        <a:lumMod val="20000"/>
                        <a:lumOff val="80000"/>
                      </a:schemeClr>
                    </a:solidFill>
                  </a:tcPr>
                </a:tc>
                <a:tc>
                  <a:txBody>
                    <a:bodyPr/>
                    <a:lstStyle/>
                    <a:p>
                      <a:pPr algn="ctr">
                        <a:lnSpc>
                          <a:spcPct val="100000"/>
                        </a:lnSpc>
                        <a:spcBef>
                          <a:spcPts val="250"/>
                        </a:spcBef>
                        <a:spcAft>
                          <a:spcPts val="250"/>
                        </a:spcAft>
                      </a:pPr>
                      <a:r>
                        <a:rPr lang="zh-CN" sz="2800" kern="1050" dirty="0">
                          <a:effectLst/>
                          <a:latin typeface="Times New Roman" pitchFamily="18" charset="0"/>
                          <a:cs typeface="Times New Roman" pitchFamily="18" charset="0"/>
                        </a:rPr>
                        <a:t>乘法运算</a:t>
                      </a:r>
                      <a:endParaRPr lang="zh-CN" sz="2800" kern="1050" dirty="0">
                        <a:effectLst/>
                        <a:latin typeface="Times New Roman" pitchFamily="18" charset="0"/>
                        <a:ea typeface="楷体_GB2312"/>
                        <a:cs typeface="Times New Roman" pitchFamily="18" charset="0"/>
                      </a:endParaRPr>
                    </a:p>
                  </a:txBody>
                  <a:tcPr marL="68580" marR="68580" marT="0" marB="0" anchor="ctr">
                    <a:lnT w="38100" cap="flat" cmpd="sng" algn="ctr">
                      <a:solidFill>
                        <a:schemeClr val="bg1">
                          <a:lumMod val="75000"/>
                        </a:schemeClr>
                      </a:solidFill>
                      <a:prstDash val="solid"/>
                      <a:round/>
                      <a:headEnd type="none" w="med" len="med"/>
                      <a:tailEnd type="none" w="med" len="med"/>
                    </a:lnT>
                    <a:solidFill>
                      <a:schemeClr val="tx2">
                        <a:lumMod val="20000"/>
                        <a:lumOff val="80000"/>
                      </a:schemeClr>
                    </a:solidFill>
                  </a:tcPr>
                </a:tc>
                <a:tc>
                  <a:txBody>
                    <a:bodyPr/>
                    <a:lstStyle/>
                    <a:p>
                      <a:pPr algn="ctr">
                        <a:lnSpc>
                          <a:spcPct val="100000"/>
                        </a:lnSpc>
                        <a:spcBef>
                          <a:spcPts val="250"/>
                        </a:spcBef>
                        <a:spcAft>
                          <a:spcPts val="250"/>
                        </a:spcAft>
                      </a:pPr>
                      <a:r>
                        <a:rPr lang="zh-CN" sz="2800" kern="1050" dirty="0">
                          <a:effectLst/>
                          <a:latin typeface="Times New Roman" pitchFamily="18" charset="0"/>
                          <a:cs typeface="Times New Roman" pitchFamily="18" charset="0"/>
                        </a:rPr>
                        <a:t>除法运算</a:t>
                      </a:r>
                      <a:endParaRPr lang="zh-CN" sz="2800" kern="1050" dirty="0">
                        <a:effectLst/>
                        <a:latin typeface="Times New Roman" pitchFamily="18" charset="0"/>
                        <a:ea typeface="楷体_GB2312"/>
                        <a:cs typeface="Times New Roman" pitchFamily="18" charset="0"/>
                      </a:endParaRPr>
                    </a:p>
                  </a:txBody>
                  <a:tcPr marL="68580" marR="68580" marT="0" marB="0" anchor="ctr">
                    <a:lnR w="38100" cap="flat" cmpd="sng" algn="ctr">
                      <a:solidFill>
                        <a:schemeClr val="bg1">
                          <a:lumMod val="75000"/>
                        </a:schemeClr>
                      </a:solidFill>
                      <a:prstDash val="solid"/>
                      <a:round/>
                      <a:headEnd type="none" w="med" len="med"/>
                      <a:tailEnd type="none" w="med" len="med"/>
                    </a:lnR>
                    <a:lnT w="38100" cap="flat" cmpd="sng" algn="ctr">
                      <a:solidFill>
                        <a:schemeClr val="bg1">
                          <a:lumMod val="75000"/>
                        </a:schemeClr>
                      </a:solidFill>
                      <a:prstDash val="solid"/>
                      <a:round/>
                      <a:headEnd type="none" w="med" len="med"/>
                      <a:tailEnd type="none" w="med" len="med"/>
                    </a:lnT>
                    <a:solidFill>
                      <a:schemeClr val="tx2">
                        <a:lumMod val="20000"/>
                        <a:lumOff val="80000"/>
                      </a:schemeClr>
                    </a:solidFill>
                  </a:tcPr>
                </a:tc>
              </a:tr>
              <a:tr h="906794">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0+0=0</a:t>
                      </a:r>
                      <a:endParaRPr lang="zh-CN" sz="2800" kern="900" dirty="0">
                        <a:effectLst/>
                        <a:latin typeface="Times New Roman" pitchFamily="18" charset="0"/>
                        <a:ea typeface="楷体_GB2312"/>
                        <a:cs typeface="Times New Roman" pitchFamily="18" charset="0"/>
                      </a:endParaRPr>
                    </a:p>
                  </a:txBody>
                  <a:tcPr marL="68580" marR="68580" marT="0" marB="0" anchor="ctr">
                    <a:lnL w="38100" cap="flat" cmpd="sng" algn="ctr">
                      <a:solidFill>
                        <a:schemeClr val="bg1">
                          <a:lumMod val="75000"/>
                        </a:schemeClr>
                      </a:solidFill>
                      <a:prstDash val="solid"/>
                      <a:round/>
                      <a:headEnd type="none" w="med" len="med"/>
                      <a:tailEnd type="none" w="med" len="med"/>
                    </a:lnL>
                  </a:tcPr>
                </a:tc>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0-0=0</a:t>
                      </a:r>
                      <a:endParaRPr lang="zh-CN" sz="28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0</a:t>
                      </a:r>
                      <a:r>
                        <a:rPr lang="zh-CN" sz="2800" kern="100" dirty="0">
                          <a:effectLst/>
                          <a:latin typeface="Times New Roman" pitchFamily="18" charset="0"/>
                          <a:cs typeface="Times New Roman" pitchFamily="18" charset="0"/>
                        </a:rPr>
                        <a:t>×</a:t>
                      </a:r>
                      <a:r>
                        <a:rPr lang="en-US" sz="2800" kern="100" dirty="0">
                          <a:effectLst/>
                          <a:latin typeface="Times New Roman" pitchFamily="18" charset="0"/>
                          <a:cs typeface="Times New Roman" pitchFamily="18" charset="0"/>
                        </a:rPr>
                        <a:t>0=0</a:t>
                      </a:r>
                      <a:endParaRPr lang="zh-CN" sz="28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en-US" sz="2800" kern="100">
                          <a:effectLst/>
                          <a:latin typeface="Times New Roman" pitchFamily="18" charset="0"/>
                          <a:cs typeface="Times New Roman" pitchFamily="18" charset="0"/>
                        </a:rPr>
                        <a:t>0</a:t>
                      </a:r>
                      <a:r>
                        <a:rPr lang="zh-CN" sz="2800" kern="100">
                          <a:effectLst/>
                          <a:latin typeface="Times New Roman" pitchFamily="18" charset="0"/>
                          <a:cs typeface="Times New Roman" pitchFamily="18" charset="0"/>
                        </a:rPr>
                        <a:t>÷</a:t>
                      </a:r>
                      <a:r>
                        <a:rPr lang="en-US" sz="2800" kern="100">
                          <a:effectLst/>
                          <a:latin typeface="Times New Roman" pitchFamily="18" charset="0"/>
                          <a:cs typeface="Times New Roman" pitchFamily="18" charset="0"/>
                        </a:rPr>
                        <a:t>1=0</a:t>
                      </a:r>
                      <a:endParaRPr lang="zh-CN" sz="2800" kern="900">
                        <a:effectLst/>
                        <a:latin typeface="Times New Roman" pitchFamily="18" charset="0"/>
                        <a:ea typeface="楷体_GB2312"/>
                        <a:cs typeface="Times New Roman" pitchFamily="18" charset="0"/>
                      </a:endParaRPr>
                    </a:p>
                  </a:txBody>
                  <a:tcPr marL="68580" marR="68580" marT="0" marB="0" anchor="ctr">
                    <a:lnR w="38100" cap="flat" cmpd="sng" algn="ctr">
                      <a:solidFill>
                        <a:schemeClr val="bg1">
                          <a:lumMod val="75000"/>
                        </a:schemeClr>
                      </a:solidFill>
                      <a:prstDash val="solid"/>
                      <a:round/>
                      <a:headEnd type="none" w="med" len="med"/>
                      <a:tailEnd type="none" w="med" len="med"/>
                    </a:lnR>
                  </a:tcPr>
                </a:tc>
              </a:tr>
              <a:tr h="906794">
                <a:tc>
                  <a:txBody>
                    <a:bodyPr/>
                    <a:lstStyle/>
                    <a:p>
                      <a:pPr algn="ctr">
                        <a:lnSpc>
                          <a:spcPct val="90000"/>
                        </a:lnSpc>
                        <a:spcBef>
                          <a:spcPts val="200"/>
                        </a:spcBef>
                        <a:spcAft>
                          <a:spcPts val="200"/>
                        </a:spcAft>
                      </a:pPr>
                      <a:r>
                        <a:rPr lang="en-US" sz="2800" kern="100">
                          <a:effectLst/>
                          <a:latin typeface="Times New Roman" pitchFamily="18" charset="0"/>
                          <a:cs typeface="Times New Roman" pitchFamily="18" charset="0"/>
                        </a:rPr>
                        <a:t>1+0=1</a:t>
                      </a:r>
                      <a:endParaRPr lang="zh-CN" sz="2800" kern="900">
                        <a:effectLst/>
                        <a:latin typeface="Times New Roman" pitchFamily="18" charset="0"/>
                        <a:ea typeface="楷体_GB2312"/>
                        <a:cs typeface="Times New Roman" pitchFamily="18" charset="0"/>
                      </a:endParaRPr>
                    </a:p>
                  </a:txBody>
                  <a:tcPr marL="68580" marR="68580" marT="0" marB="0" anchor="ctr">
                    <a:lnL w="38100" cap="flat" cmpd="sng" algn="ctr">
                      <a:solidFill>
                        <a:schemeClr val="bg1">
                          <a:lumMod val="75000"/>
                        </a:schemeClr>
                      </a:solidFill>
                      <a:prstDash val="solid"/>
                      <a:round/>
                      <a:headEnd type="none" w="med" len="med"/>
                      <a:tailEnd type="none" w="med" len="med"/>
                    </a:lnL>
                  </a:tcPr>
                </a:tc>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1-0=1</a:t>
                      </a:r>
                      <a:endParaRPr lang="zh-CN" sz="28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1</a:t>
                      </a:r>
                      <a:r>
                        <a:rPr lang="zh-CN" sz="2800" kern="100" dirty="0">
                          <a:effectLst/>
                          <a:latin typeface="Times New Roman" pitchFamily="18" charset="0"/>
                          <a:cs typeface="Times New Roman" pitchFamily="18" charset="0"/>
                        </a:rPr>
                        <a:t>×</a:t>
                      </a:r>
                      <a:r>
                        <a:rPr lang="en-US" sz="2800" kern="100" dirty="0">
                          <a:effectLst/>
                          <a:latin typeface="Times New Roman" pitchFamily="18" charset="0"/>
                          <a:cs typeface="Times New Roman" pitchFamily="18" charset="0"/>
                        </a:rPr>
                        <a:t>0=0</a:t>
                      </a:r>
                      <a:endParaRPr lang="zh-CN" sz="28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en-US" sz="2800" kern="100" dirty="0">
                          <a:effectLst/>
                          <a:latin typeface="Times New Roman" pitchFamily="18" charset="0"/>
                          <a:cs typeface="Times New Roman" pitchFamily="18" charset="0"/>
                        </a:rPr>
                        <a:t>1</a:t>
                      </a:r>
                      <a:r>
                        <a:rPr lang="zh-CN" sz="2800" kern="100" dirty="0">
                          <a:effectLst/>
                          <a:latin typeface="Times New Roman" pitchFamily="18" charset="0"/>
                          <a:cs typeface="Times New Roman" pitchFamily="18" charset="0"/>
                        </a:rPr>
                        <a:t>÷</a:t>
                      </a:r>
                      <a:r>
                        <a:rPr lang="en-US" sz="2800" kern="100" dirty="0">
                          <a:effectLst/>
                          <a:latin typeface="Times New Roman" pitchFamily="18" charset="0"/>
                          <a:cs typeface="Times New Roman" pitchFamily="18" charset="0"/>
                        </a:rPr>
                        <a:t>1=1</a:t>
                      </a:r>
                      <a:endParaRPr lang="zh-CN" sz="28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chemeClr val="bg1">
                          <a:lumMod val="75000"/>
                        </a:schemeClr>
                      </a:solidFill>
                      <a:prstDash val="solid"/>
                      <a:round/>
                      <a:headEnd type="none" w="med" len="med"/>
                      <a:tailEnd type="none" w="med" len="med"/>
                    </a:lnR>
                  </a:tcPr>
                </a:tc>
              </a:tr>
              <a:tr h="958885">
                <a:tc>
                  <a:txBody>
                    <a:bodyPr/>
                    <a:lstStyle/>
                    <a:p>
                      <a:pPr algn="ctr">
                        <a:lnSpc>
                          <a:spcPct val="90000"/>
                        </a:lnSpc>
                        <a:spcBef>
                          <a:spcPts val="200"/>
                        </a:spcBef>
                        <a:spcAft>
                          <a:spcPts val="200"/>
                        </a:spcAft>
                      </a:pPr>
                      <a:r>
                        <a:rPr lang="en-US" sz="2800" kern="100">
                          <a:effectLst/>
                          <a:latin typeface="Times New Roman" pitchFamily="18" charset="0"/>
                          <a:cs typeface="Times New Roman" pitchFamily="18" charset="0"/>
                        </a:rPr>
                        <a:t>0+1=1</a:t>
                      </a:r>
                      <a:endParaRPr lang="zh-CN" sz="2800" kern="900">
                        <a:effectLst/>
                        <a:latin typeface="Times New Roman" pitchFamily="18" charset="0"/>
                        <a:ea typeface="楷体_GB2312"/>
                        <a:cs typeface="Times New Roman" pitchFamily="18" charset="0"/>
                      </a:endParaRPr>
                    </a:p>
                  </a:txBody>
                  <a:tcPr marL="68580" marR="68580" marT="0" marB="0" anchor="ctr">
                    <a:lnL w="38100" cap="flat" cmpd="sng" algn="ctr">
                      <a:solidFill>
                        <a:schemeClr val="bg1">
                          <a:lumMod val="75000"/>
                        </a:schemeClr>
                      </a:solidFill>
                      <a:prstDash val="solid"/>
                      <a:round/>
                      <a:headEnd type="none" w="med" len="med"/>
                      <a:tailEnd type="none" w="med" len="med"/>
                    </a:lnL>
                  </a:tcPr>
                </a:tc>
                <a:tc>
                  <a:txBody>
                    <a:bodyPr/>
                    <a:lstStyle/>
                    <a:p>
                      <a:pPr algn="ctr">
                        <a:lnSpc>
                          <a:spcPct val="90000"/>
                        </a:lnSpc>
                        <a:spcBef>
                          <a:spcPts val="200"/>
                        </a:spcBef>
                        <a:spcAft>
                          <a:spcPts val="200"/>
                        </a:spcAft>
                      </a:pPr>
                      <a:r>
                        <a:rPr lang="en-US" sz="2800" kern="100" dirty="0" smtClean="0">
                          <a:effectLst/>
                          <a:latin typeface="Times New Roman" pitchFamily="18" charset="0"/>
                          <a:cs typeface="Times New Roman" pitchFamily="18" charset="0"/>
                        </a:rPr>
                        <a:t>0-1=1</a:t>
                      </a:r>
                    </a:p>
                    <a:p>
                      <a:pPr algn="ctr">
                        <a:lnSpc>
                          <a:spcPct val="90000"/>
                        </a:lnSpc>
                        <a:spcBef>
                          <a:spcPts val="200"/>
                        </a:spcBef>
                        <a:spcAft>
                          <a:spcPts val="200"/>
                        </a:spcAft>
                      </a:pPr>
                      <a:r>
                        <a:rPr lang="zh-CN" sz="2600" kern="100" dirty="0" smtClean="0">
                          <a:effectLst/>
                          <a:latin typeface="Times New Roman" pitchFamily="18" charset="0"/>
                          <a:cs typeface="Times New Roman" pitchFamily="18" charset="0"/>
                        </a:rPr>
                        <a:t>（</a:t>
                      </a:r>
                      <a:r>
                        <a:rPr lang="zh-CN" sz="2600" kern="100" dirty="0">
                          <a:effectLst/>
                          <a:latin typeface="Times New Roman" pitchFamily="18" charset="0"/>
                          <a:cs typeface="Times New Roman" pitchFamily="18" charset="0"/>
                        </a:rPr>
                        <a:t>有借位）</a:t>
                      </a:r>
                      <a:endParaRPr lang="zh-CN" sz="26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zh-CN" sz="2800" kern="100" dirty="0">
                          <a:effectLst/>
                          <a:latin typeface="Times New Roman" pitchFamily="18" charset="0"/>
                          <a:cs typeface="Times New Roman" pitchFamily="18" charset="0"/>
                        </a:rPr>
                        <a:t>0×1=0</a:t>
                      </a:r>
                      <a:endParaRPr lang="zh-CN" sz="2800" kern="900" dirty="0">
                        <a:effectLst/>
                        <a:latin typeface="Times New Roman" pitchFamily="18" charset="0"/>
                        <a:ea typeface="楷体_GB2312"/>
                        <a:cs typeface="Times New Roman" pitchFamily="18" charset="0"/>
                      </a:endParaRPr>
                    </a:p>
                  </a:txBody>
                  <a:tcPr marL="68580" marR="68580" marT="0" marB="0" anchor="ctr"/>
                </a:tc>
                <a:tc>
                  <a:txBody>
                    <a:bodyPr/>
                    <a:lstStyle/>
                    <a:p>
                      <a:pPr algn="ctr">
                        <a:lnSpc>
                          <a:spcPct val="90000"/>
                        </a:lnSpc>
                        <a:spcBef>
                          <a:spcPts val="200"/>
                        </a:spcBef>
                        <a:spcAft>
                          <a:spcPts val="200"/>
                        </a:spcAft>
                      </a:pPr>
                      <a:r>
                        <a:rPr lang="zh-CN" sz="2600" kern="100" dirty="0">
                          <a:effectLst/>
                          <a:latin typeface="Times New Roman" pitchFamily="18" charset="0"/>
                          <a:cs typeface="Times New Roman" pitchFamily="18" charset="0"/>
                        </a:rPr>
                        <a:t>（0不能作除数）</a:t>
                      </a:r>
                      <a:endParaRPr lang="zh-CN" sz="26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chemeClr val="bg1">
                          <a:lumMod val="75000"/>
                        </a:schemeClr>
                      </a:solidFill>
                      <a:prstDash val="solid"/>
                      <a:round/>
                      <a:headEnd type="none" w="med" len="med"/>
                      <a:tailEnd type="none" w="med" len="med"/>
                    </a:lnR>
                  </a:tcPr>
                </a:tc>
              </a:tr>
              <a:tr h="958885">
                <a:tc>
                  <a:txBody>
                    <a:bodyPr/>
                    <a:lstStyle/>
                    <a:p>
                      <a:pPr algn="ctr">
                        <a:lnSpc>
                          <a:spcPct val="90000"/>
                        </a:lnSpc>
                        <a:spcBef>
                          <a:spcPts val="200"/>
                        </a:spcBef>
                        <a:spcAft>
                          <a:spcPts val="200"/>
                        </a:spcAft>
                      </a:pPr>
                      <a:r>
                        <a:rPr lang="zh-CN" sz="2800" kern="100" dirty="0">
                          <a:effectLst/>
                          <a:latin typeface="Times New Roman" pitchFamily="18" charset="0"/>
                          <a:cs typeface="Times New Roman" pitchFamily="18" charset="0"/>
                        </a:rPr>
                        <a:t>1+1=</a:t>
                      </a:r>
                      <a:r>
                        <a:rPr lang="zh-CN" sz="2800" kern="100" dirty="0" smtClean="0">
                          <a:effectLst/>
                          <a:latin typeface="Times New Roman" pitchFamily="18" charset="0"/>
                          <a:cs typeface="Times New Roman" pitchFamily="18" charset="0"/>
                        </a:rPr>
                        <a:t>0</a:t>
                      </a:r>
                      <a:endParaRPr lang="en-US" altLang="zh-CN" sz="2800" kern="100" dirty="0" smtClean="0">
                        <a:effectLst/>
                        <a:latin typeface="Times New Roman" pitchFamily="18" charset="0"/>
                        <a:cs typeface="Times New Roman" pitchFamily="18" charset="0"/>
                      </a:endParaRPr>
                    </a:p>
                    <a:p>
                      <a:pPr algn="ctr">
                        <a:lnSpc>
                          <a:spcPct val="90000"/>
                        </a:lnSpc>
                        <a:spcBef>
                          <a:spcPts val="200"/>
                        </a:spcBef>
                        <a:spcAft>
                          <a:spcPts val="200"/>
                        </a:spcAft>
                      </a:pPr>
                      <a:r>
                        <a:rPr lang="zh-CN" sz="2600" kern="100" dirty="0" smtClean="0">
                          <a:effectLst/>
                          <a:latin typeface="Times New Roman" pitchFamily="18" charset="0"/>
                          <a:cs typeface="Times New Roman" pitchFamily="18" charset="0"/>
                        </a:rPr>
                        <a:t>（</a:t>
                      </a:r>
                      <a:r>
                        <a:rPr lang="zh-CN" sz="2600" kern="100" dirty="0">
                          <a:effectLst/>
                          <a:latin typeface="Times New Roman" pitchFamily="18" charset="0"/>
                          <a:cs typeface="Times New Roman" pitchFamily="18" charset="0"/>
                        </a:rPr>
                        <a:t>有进位）</a:t>
                      </a:r>
                      <a:endParaRPr lang="zh-CN" sz="2600" kern="900" dirty="0">
                        <a:effectLst/>
                        <a:latin typeface="Times New Roman" pitchFamily="18" charset="0"/>
                        <a:ea typeface="楷体_GB2312"/>
                        <a:cs typeface="Times New Roman" pitchFamily="18" charset="0"/>
                      </a:endParaRPr>
                    </a:p>
                  </a:txBody>
                  <a:tcPr marL="68580" marR="68580" marT="0" marB="0" anchor="ctr">
                    <a:lnL w="38100" cap="flat" cmpd="sng" algn="ctr">
                      <a:solidFill>
                        <a:schemeClr val="bg1">
                          <a:lumMod val="75000"/>
                        </a:schemeClr>
                      </a:solidFill>
                      <a:prstDash val="solid"/>
                      <a:round/>
                      <a:headEnd type="none" w="med" len="med"/>
                      <a:tailEnd type="none" w="med" len="med"/>
                    </a:lnL>
                    <a:lnB w="38100" cap="flat" cmpd="sng" algn="ctr">
                      <a:solidFill>
                        <a:schemeClr val="bg1">
                          <a:lumMod val="75000"/>
                        </a:schemeClr>
                      </a:solidFill>
                      <a:prstDash val="solid"/>
                      <a:round/>
                      <a:headEnd type="none" w="med" len="med"/>
                      <a:tailEnd type="none" w="med" len="med"/>
                    </a:lnB>
                  </a:tcPr>
                </a:tc>
                <a:tc>
                  <a:txBody>
                    <a:bodyPr/>
                    <a:lstStyle/>
                    <a:p>
                      <a:pPr algn="ctr">
                        <a:lnSpc>
                          <a:spcPct val="90000"/>
                        </a:lnSpc>
                        <a:spcBef>
                          <a:spcPts val="200"/>
                        </a:spcBef>
                        <a:spcAft>
                          <a:spcPts val="200"/>
                        </a:spcAft>
                      </a:pPr>
                      <a:r>
                        <a:rPr lang="zh-CN" sz="2800" kern="100">
                          <a:effectLst/>
                          <a:latin typeface="Times New Roman" pitchFamily="18" charset="0"/>
                          <a:cs typeface="Times New Roman" pitchFamily="18" charset="0"/>
                        </a:rPr>
                        <a:t>1</a:t>
                      </a:r>
                      <a:r>
                        <a:rPr lang="en-US" sz="2800" kern="100">
                          <a:effectLst/>
                          <a:latin typeface="Times New Roman" pitchFamily="18" charset="0"/>
                          <a:cs typeface="Times New Roman" pitchFamily="18" charset="0"/>
                        </a:rPr>
                        <a:t>-</a:t>
                      </a:r>
                      <a:r>
                        <a:rPr lang="zh-CN" sz="2800" kern="100">
                          <a:effectLst/>
                          <a:latin typeface="Times New Roman" pitchFamily="18" charset="0"/>
                          <a:cs typeface="Times New Roman" pitchFamily="18" charset="0"/>
                        </a:rPr>
                        <a:t>1=0</a:t>
                      </a:r>
                      <a:endParaRPr lang="zh-CN" sz="2800" kern="900">
                        <a:effectLst/>
                        <a:latin typeface="Times New Roman" pitchFamily="18" charset="0"/>
                        <a:ea typeface="楷体_GB2312"/>
                        <a:cs typeface="Times New Roman" pitchFamily="18" charset="0"/>
                      </a:endParaRPr>
                    </a:p>
                  </a:txBody>
                  <a:tcPr marL="68580" marR="68580" marT="0" marB="0" anchor="ctr">
                    <a:lnB w="38100" cap="flat" cmpd="sng" algn="ctr">
                      <a:solidFill>
                        <a:schemeClr val="bg1">
                          <a:lumMod val="75000"/>
                        </a:schemeClr>
                      </a:solidFill>
                      <a:prstDash val="solid"/>
                      <a:round/>
                      <a:headEnd type="none" w="med" len="med"/>
                      <a:tailEnd type="none" w="med" len="med"/>
                    </a:lnB>
                  </a:tcPr>
                </a:tc>
                <a:tc>
                  <a:txBody>
                    <a:bodyPr/>
                    <a:lstStyle/>
                    <a:p>
                      <a:pPr algn="ctr">
                        <a:lnSpc>
                          <a:spcPct val="90000"/>
                        </a:lnSpc>
                        <a:spcBef>
                          <a:spcPts val="200"/>
                        </a:spcBef>
                        <a:spcAft>
                          <a:spcPts val="200"/>
                        </a:spcAft>
                      </a:pPr>
                      <a:r>
                        <a:rPr lang="zh-CN" sz="2800" kern="100" dirty="0">
                          <a:effectLst/>
                          <a:latin typeface="Times New Roman" pitchFamily="18" charset="0"/>
                          <a:cs typeface="Times New Roman" pitchFamily="18" charset="0"/>
                        </a:rPr>
                        <a:t>1×1=1</a:t>
                      </a:r>
                      <a:endParaRPr lang="zh-CN" sz="2800" kern="900" dirty="0">
                        <a:effectLst/>
                        <a:latin typeface="Times New Roman" pitchFamily="18" charset="0"/>
                        <a:ea typeface="楷体_GB2312"/>
                        <a:cs typeface="Times New Roman" pitchFamily="18" charset="0"/>
                      </a:endParaRPr>
                    </a:p>
                  </a:txBody>
                  <a:tcPr marL="68580" marR="68580" marT="0" marB="0" anchor="ctr">
                    <a:lnB w="38100" cap="flat" cmpd="sng" algn="ctr">
                      <a:solidFill>
                        <a:schemeClr val="bg1">
                          <a:lumMod val="75000"/>
                        </a:schemeClr>
                      </a:solidFill>
                      <a:prstDash val="solid"/>
                      <a:round/>
                      <a:headEnd type="none" w="med" len="med"/>
                      <a:tailEnd type="none" w="med" len="med"/>
                    </a:lnB>
                  </a:tcPr>
                </a:tc>
                <a:tc>
                  <a:txBody>
                    <a:bodyPr/>
                    <a:lstStyle/>
                    <a:p>
                      <a:pPr algn="ctr">
                        <a:lnSpc>
                          <a:spcPct val="90000"/>
                        </a:lnSpc>
                        <a:spcBef>
                          <a:spcPts val="200"/>
                        </a:spcBef>
                        <a:spcAft>
                          <a:spcPts val="200"/>
                        </a:spcAft>
                      </a:pPr>
                      <a:r>
                        <a:rPr lang="zh-CN" sz="2800" kern="100" dirty="0">
                          <a:effectLst/>
                          <a:latin typeface="Times New Roman" pitchFamily="18" charset="0"/>
                          <a:cs typeface="Times New Roman" pitchFamily="18" charset="0"/>
                        </a:rPr>
                        <a:t> </a:t>
                      </a:r>
                      <a:endParaRPr lang="zh-CN" sz="28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chemeClr val="bg1">
                          <a:lumMod val="75000"/>
                        </a:schemeClr>
                      </a:solidFill>
                      <a:prstDash val="solid"/>
                      <a:round/>
                      <a:headEnd type="none" w="med" len="med"/>
                      <a:tailEnd type="none" w="med" len="med"/>
                    </a:lnR>
                    <a:lnB w="38100" cap="flat" cmpd="sng" algn="ctr">
                      <a:solidFill>
                        <a:schemeClr val="bg1">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50106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C:\Users\Administrator\AppData\Roaming\Tencent\Users\44194298\QQ\WinTemp\RichOle\L%T{CC{{}H`LCFM[(HS2`EI.png"/>
          <p:cNvPicPr>
            <a:picLocks noChangeAspect="1" noChangeArrowheads="1"/>
          </p:cNvPicPr>
          <p:nvPr/>
        </p:nvPicPr>
        <p:blipFill>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1864500" y="1772816"/>
            <a:ext cx="5975242" cy="1296000"/>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C:\Users\Administrator\AppData\Roaming\Tencent\Users\44194298\QQ\WinTemp\RichOle\9%N]QLJXE}W6~R(VZ(DDS_A.png"/>
          <p:cNvPicPr>
            <a:picLocks noChangeAspect="1" noChangeArrowheads="1"/>
          </p:cNvPicPr>
          <p:nvPr/>
        </p:nvPicPr>
        <p:blipFill>
          <a:blip r:embed="rId4">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1864500" y="3717032"/>
            <a:ext cx="6101730" cy="25202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88000" y="1268760"/>
            <a:ext cx="8856000" cy="646331"/>
          </a:xfrm>
          <a:prstGeom prst="rect">
            <a:avLst/>
          </a:prstGeom>
          <a:noFill/>
          <a:ln w="12700">
            <a:noFill/>
          </a:ln>
        </p:spPr>
        <p:txBody>
          <a:bodyPr wrap="square" rtlCol="0">
            <a:spAutoFit/>
          </a:bodyPr>
          <a:lstStyle>
            <a:defPPr>
              <a:defRPr lang="zh-CN"/>
            </a:defPPr>
            <a:lvl1pPr>
              <a:lnSpc>
                <a:spcPct val="150000"/>
              </a:lnSpc>
              <a:defRPr sz="2400">
                <a:solidFill>
                  <a:srgbClr val="000066"/>
                </a:solidFill>
                <a:latin typeface="Times New Roman" pitchFamily="18" charset="0"/>
                <a:ea typeface="楷体_GB2312"/>
                <a:cs typeface="Times New Roman" pitchFamily="18" charset="0"/>
              </a:defRPr>
            </a:lvl1pPr>
          </a:lstStyle>
          <a:p>
            <a:r>
              <a:rPr lang="zh-CN" altLang="zh-CN" dirty="0"/>
              <a:t>【例</a:t>
            </a:r>
            <a:r>
              <a:rPr lang="en-US" altLang="zh-CN" dirty="0" smtClean="0"/>
              <a:t>1.23</a:t>
            </a:r>
            <a:r>
              <a:rPr lang="zh-CN" altLang="zh-CN" dirty="0" smtClean="0"/>
              <a:t>】</a:t>
            </a:r>
            <a:r>
              <a:rPr lang="en-US" altLang="zh-CN" dirty="0" smtClean="0"/>
              <a:t>  </a:t>
            </a:r>
            <a:r>
              <a:rPr lang="zh-CN" altLang="zh-CN" dirty="0"/>
              <a:t>计算二进制数</a:t>
            </a:r>
            <a:r>
              <a:rPr lang="en-US" altLang="zh-CN" dirty="0"/>
              <a:t>0011</a:t>
            </a:r>
            <a:r>
              <a:rPr lang="zh-CN" altLang="zh-CN" dirty="0"/>
              <a:t>与</a:t>
            </a:r>
            <a:r>
              <a:rPr lang="en-US" altLang="zh-CN" dirty="0"/>
              <a:t>1001</a:t>
            </a:r>
            <a:r>
              <a:rPr lang="zh-CN" altLang="zh-CN" dirty="0"/>
              <a:t>之和，</a:t>
            </a:r>
            <a:r>
              <a:rPr lang="en-US" altLang="zh-CN" dirty="0"/>
              <a:t>0101</a:t>
            </a:r>
            <a:r>
              <a:rPr lang="zh-CN" altLang="zh-CN" dirty="0"/>
              <a:t>与</a:t>
            </a:r>
            <a:r>
              <a:rPr lang="en-US" altLang="zh-CN" dirty="0"/>
              <a:t>0011</a:t>
            </a:r>
            <a:r>
              <a:rPr lang="zh-CN" altLang="zh-CN" dirty="0"/>
              <a:t>之差</a:t>
            </a:r>
          </a:p>
        </p:txBody>
      </p:sp>
      <p:sp>
        <p:nvSpPr>
          <p:cNvPr id="9" name="TextBox 8"/>
          <p:cNvSpPr txBox="1"/>
          <p:nvPr/>
        </p:nvSpPr>
        <p:spPr>
          <a:xfrm>
            <a:off x="288000" y="3214717"/>
            <a:ext cx="8856000" cy="646331"/>
          </a:xfrm>
          <a:prstGeom prst="rect">
            <a:avLst/>
          </a:prstGeom>
          <a:noFill/>
          <a:ln w="12700">
            <a:noFill/>
          </a:ln>
        </p:spPr>
        <p:txBody>
          <a:bodyPr wrap="square" rtlCol="0">
            <a:spAutoFit/>
          </a:bodyPr>
          <a:lstStyle>
            <a:defPPr>
              <a:defRPr lang="zh-CN"/>
            </a:defPPr>
            <a:lvl1pPr>
              <a:lnSpc>
                <a:spcPct val="150000"/>
              </a:lnSpc>
              <a:defRPr sz="2400">
                <a:solidFill>
                  <a:srgbClr val="000066"/>
                </a:solidFill>
                <a:latin typeface="Times New Roman" pitchFamily="18" charset="0"/>
                <a:ea typeface="楷体_GB2312"/>
                <a:cs typeface="Times New Roman" pitchFamily="18" charset="0"/>
              </a:defRPr>
            </a:lvl1pPr>
          </a:lstStyle>
          <a:p>
            <a:r>
              <a:rPr lang="zh-CN" altLang="zh-CN" dirty="0"/>
              <a:t>【例</a:t>
            </a:r>
            <a:r>
              <a:rPr lang="en-US" altLang="zh-CN" dirty="0" smtClean="0"/>
              <a:t>1.24</a:t>
            </a:r>
            <a:r>
              <a:rPr lang="zh-CN" altLang="zh-CN" dirty="0" smtClean="0"/>
              <a:t>】</a:t>
            </a:r>
            <a:r>
              <a:rPr lang="en-US" altLang="zh-CN" dirty="0" smtClean="0"/>
              <a:t>  </a:t>
            </a:r>
            <a:r>
              <a:rPr lang="zh-CN" altLang="zh-CN" dirty="0" smtClean="0"/>
              <a:t>计算</a:t>
            </a:r>
            <a:r>
              <a:rPr lang="zh-CN" altLang="zh-CN" dirty="0"/>
              <a:t>二进制数</a:t>
            </a:r>
            <a:r>
              <a:rPr lang="en-US" altLang="zh-CN" dirty="0"/>
              <a:t>1101</a:t>
            </a:r>
            <a:r>
              <a:rPr lang="zh-CN" altLang="zh-CN" dirty="0"/>
              <a:t>×</a:t>
            </a:r>
            <a:r>
              <a:rPr lang="en-US" altLang="zh-CN" dirty="0"/>
              <a:t>0011</a:t>
            </a:r>
            <a:r>
              <a:rPr lang="zh-CN" altLang="zh-CN" dirty="0"/>
              <a:t>和</a:t>
            </a:r>
            <a:r>
              <a:rPr lang="en-US" altLang="zh-CN" dirty="0"/>
              <a:t>1000101</a:t>
            </a:r>
            <a:r>
              <a:rPr lang="zh-CN" altLang="zh-CN" dirty="0"/>
              <a:t>÷</a:t>
            </a:r>
            <a:r>
              <a:rPr lang="en-US" altLang="zh-CN" dirty="0"/>
              <a:t>1011</a:t>
            </a:r>
            <a:r>
              <a:rPr lang="zh-CN" altLang="zh-CN" dirty="0"/>
              <a:t>的值</a:t>
            </a:r>
          </a:p>
        </p:txBody>
      </p:sp>
      <p:sp>
        <p:nvSpPr>
          <p:cNvPr id="3" name="标题 2"/>
          <p:cNvSpPr>
            <a:spLocks noGrp="1"/>
          </p:cNvSpPr>
          <p:nvPr>
            <p:ph type="title"/>
          </p:nvPr>
        </p:nvSpPr>
        <p:spPr>
          <a:xfrm>
            <a:off x="0" y="44752"/>
            <a:ext cx="9144000" cy="1152000"/>
          </a:xfrm>
        </p:spPr>
        <p:txBody>
          <a:bodyPr vert="horz" lIns="91440" tIns="45720" rIns="91440" bIns="45720" rtlCol="0" anchor="b">
            <a:normAutofit/>
          </a:bodyPr>
          <a:lstStyle/>
          <a:p>
            <a:r>
              <a:rPr lang="en-US" altLang="zh-CN" dirty="0"/>
              <a:t>1.4.1  </a:t>
            </a:r>
            <a:r>
              <a:rPr lang="zh-CN" altLang="zh-CN" dirty="0"/>
              <a:t>二进制算术运算规则</a:t>
            </a:r>
            <a:endParaRPr lang="zh-CN" altLang="en-US" dirty="0"/>
          </a:p>
        </p:txBody>
      </p:sp>
    </p:spTree>
    <p:extLst>
      <p:ext uri="{BB962C8B-B14F-4D97-AF65-F5344CB8AC3E}">
        <p14:creationId xmlns:p14="http://schemas.microsoft.com/office/powerpoint/2010/main" val="197919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385"/>
                                        </p:tgtEl>
                                        <p:attrNameLst>
                                          <p:attrName>style.visibility</p:attrName>
                                        </p:attrNameLst>
                                      </p:cBhvr>
                                      <p:to>
                                        <p:strVal val="visible"/>
                                      </p:to>
                                    </p:set>
                                    <p:animEffect transition="in" filter="wipe(up)">
                                      <p:cBhvr>
                                        <p:cTn id="12" dur="500"/>
                                        <p:tgtEl>
                                          <p:spTgt spid="163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wipe(up)">
                                      <p:cBhvr>
                                        <p:cTn id="2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1.4.2  </a:t>
            </a:r>
            <a:r>
              <a:rPr lang="zh-CN" altLang="zh-CN" dirty="0" smtClean="0"/>
              <a:t>二进制</a:t>
            </a:r>
            <a:r>
              <a:rPr lang="zh-CN" altLang="en-US" dirty="0"/>
              <a:t>逻辑</a:t>
            </a:r>
            <a:r>
              <a:rPr lang="zh-CN" altLang="zh-CN" dirty="0" smtClean="0"/>
              <a:t>运算</a:t>
            </a:r>
            <a:r>
              <a:rPr lang="zh-CN" altLang="zh-CN" dirty="0"/>
              <a:t>规则</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841836416"/>
              </p:ext>
            </p:extLst>
          </p:nvPr>
        </p:nvGraphicFramePr>
        <p:xfrm>
          <a:off x="573442" y="1484784"/>
          <a:ext cx="7997115" cy="4608512"/>
        </p:xfrm>
        <a:graphic>
          <a:graphicData uri="http://schemas.openxmlformats.org/drawingml/2006/table">
            <a:tbl>
              <a:tblPr>
                <a:tableStyleId>{5C22544A-7EE6-4342-B048-85BDC9FD1C3A}</a:tableStyleId>
              </a:tblPr>
              <a:tblGrid>
                <a:gridCol w="1854523"/>
                <a:gridCol w="1776171"/>
                <a:gridCol w="1924186"/>
                <a:gridCol w="2442235"/>
              </a:tblGrid>
              <a:tr h="877154">
                <a:tc>
                  <a:txBody>
                    <a:bodyPr/>
                    <a:lstStyle/>
                    <a:p>
                      <a:pPr algn="ctr">
                        <a:lnSpc>
                          <a:spcPct val="100000"/>
                        </a:lnSpc>
                        <a:spcBef>
                          <a:spcPts val="250"/>
                        </a:spcBef>
                        <a:spcAft>
                          <a:spcPts val="250"/>
                        </a:spcAft>
                      </a:pPr>
                      <a:r>
                        <a:rPr lang="zh-CN" altLang="en-US" sz="2800" kern="1050" dirty="0" smtClean="0">
                          <a:effectLst/>
                          <a:latin typeface="Times New Roman" pitchFamily="18" charset="0"/>
                          <a:cs typeface="Times New Roman" pitchFamily="18" charset="0"/>
                        </a:rPr>
                        <a:t>与</a:t>
                      </a:r>
                      <a:r>
                        <a:rPr lang="zh-CN" sz="2800" kern="1050" dirty="0" smtClean="0">
                          <a:effectLst/>
                          <a:latin typeface="Times New Roman" pitchFamily="18" charset="0"/>
                          <a:cs typeface="Times New Roman" pitchFamily="18" charset="0"/>
                        </a:rPr>
                        <a:t>运算</a:t>
                      </a:r>
                      <a:endParaRPr lang="zh-CN" sz="2800" kern="1050" dirty="0">
                        <a:effectLst/>
                        <a:latin typeface="Times New Roman" pitchFamily="18" charset="0"/>
                        <a:ea typeface="楷体_GB2312"/>
                        <a:cs typeface="Times New Roman" pitchFamily="18" charset="0"/>
                      </a:endParaRPr>
                    </a:p>
                  </a:txBody>
                  <a:tcPr marL="68580" marR="68580" marT="0" marB="0" anchor="ctr">
                    <a:lnL w="38100" cap="flat" cmpd="sng" algn="ctr">
                      <a:solidFill>
                        <a:srgbClr val="66CCFF"/>
                      </a:solidFill>
                      <a:prstDash val="solid"/>
                      <a:round/>
                      <a:headEnd type="none" w="med" len="med"/>
                      <a:tailEnd type="none" w="med" len="med"/>
                    </a:lnL>
                    <a:lnT w="38100" cap="flat" cmpd="sng" algn="ctr">
                      <a:solidFill>
                        <a:srgbClr val="66CCFF"/>
                      </a:solidFill>
                      <a:prstDash val="solid"/>
                      <a:round/>
                      <a:headEnd type="none" w="med" len="med"/>
                      <a:tailEnd type="none" w="med" len="med"/>
                    </a:lnT>
                    <a:solidFill>
                      <a:srgbClr val="81D5FF"/>
                    </a:solidFill>
                  </a:tcPr>
                </a:tc>
                <a:tc>
                  <a:txBody>
                    <a:bodyPr/>
                    <a:lstStyle/>
                    <a:p>
                      <a:pPr algn="ctr">
                        <a:lnSpc>
                          <a:spcPct val="100000"/>
                        </a:lnSpc>
                        <a:spcBef>
                          <a:spcPts val="250"/>
                        </a:spcBef>
                        <a:spcAft>
                          <a:spcPts val="250"/>
                        </a:spcAft>
                      </a:pPr>
                      <a:r>
                        <a:rPr lang="zh-CN" altLang="en-US" sz="2800" kern="1050" dirty="0" smtClean="0">
                          <a:effectLst/>
                          <a:latin typeface="Times New Roman" pitchFamily="18" charset="0"/>
                          <a:cs typeface="Times New Roman" pitchFamily="18" charset="0"/>
                        </a:rPr>
                        <a:t>或</a:t>
                      </a:r>
                      <a:r>
                        <a:rPr lang="zh-CN" sz="2800" kern="1050" dirty="0" smtClean="0">
                          <a:effectLst/>
                          <a:latin typeface="Times New Roman" pitchFamily="18" charset="0"/>
                          <a:cs typeface="Times New Roman" pitchFamily="18" charset="0"/>
                        </a:rPr>
                        <a:t>运算</a:t>
                      </a:r>
                      <a:endParaRPr lang="zh-CN" sz="2800" kern="1050" dirty="0">
                        <a:effectLst/>
                        <a:latin typeface="Times New Roman" pitchFamily="18" charset="0"/>
                        <a:ea typeface="楷体_GB2312"/>
                        <a:cs typeface="Times New Roman" pitchFamily="18" charset="0"/>
                      </a:endParaRPr>
                    </a:p>
                  </a:txBody>
                  <a:tcPr marL="68580" marR="68580" marT="0" marB="0" anchor="ctr">
                    <a:lnT w="38100" cap="flat" cmpd="sng" algn="ctr">
                      <a:solidFill>
                        <a:srgbClr val="66CCFF"/>
                      </a:solidFill>
                      <a:prstDash val="solid"/>
                      <a:round/>
                      <a:headEnd type="none" w="med" len="med"/>
                      <a:tailEnd type="none" w="med" len="med"/>
                    </a:lnT>
                    <a:solidFill>
                      <a:srgbClr val="81D5FF"/>
                    </a:solidFill>
                  </a:tcPr>
                </a:tc>
                <a:tc>
                  <a:txBody>
                    <a:bodyPr/>
                    <a:lstStyle/>
                    <a:p>
                      <a:pPr algn="ctr">
                        <a:lnSpc>
                          <a:spcPct val="100000"/>
                        </a:lnSpc>
                        <a:spcBef>
                          <a:spcPts val="250"/>
                        </a:spcBef>
                        <a:spcAft>
                          <a:spcPts val="250"/>
                        </a:spcAft>
                      </a:pPr>
                      <a:r>
                        <a:rPr lang="zh-CN" altLang="en-US" sz="2800" kern="1050" dirty="0" smtClean="0">
                          <a:effectLst/>
                          <a:latin typeface="Times New Roman" pitchFamily="18" charset="0"/>
                          <a:cs typeface="Times New Roman" pitchFamily="18" charset="0"/>
                        </a:rPr>
                        <a:t>异或</a:t>
                      </a:r>
                      <a:r>
                        <a:rPr lang="zh-CN" sz="2800" kern="1050" dirty="0" smtClean="0">
                          <a:effectLst/>
                          <a:latin typeface="Times New Roman" pitchFamily="18" charset="0"/>
                          <a:cs typeface="Times New Roman" pitchFamily="18" charset="0"/>
                        </a:rPr>
                        <a:t>运算</a:t>
                      </a:r>
                      <a:endParaRPr lang="zh-CN" sz="2800" kern="1050" dirty="0">
                        <a:effectLst/>
                        <a:latin typeface="Times New Roman" pitchFamily="18" charset="0"/>
                        <a:ea typeface="楷体_GB2312"/>
                        <a:cs typeface="Times New Roman" pitchFamily="18" charset="0"/>
                      </a:endParaRPr>
                    </a:p>
                  </a:txBody>
                  <a:tcPr marL="68580" marR="68580" marT="0" marB="0" anchor="ctr">
                    <a:lnT w="38100" cap="flat" cmpd="sng" algn="ctr">
                      <a:solidFill>
                        <a:srgbClr val="66CCFF"/>
                      </a:solidFill>
                      <a:prstDash val="solid"/>
                      <a:round/>
                      <a:headEnd type="none" w="med" len="med"/>
                      <a:tailEnd type="none" w="med" len="med"/>
                    </a:lnT>
                    <a:solidFill>
                      <a:srgbClr val="81D5FF"/>
                    </a:solidFill>
                  </a:tcPr>
                </a:tc>
                <a:tc>
                  <a:txBody>
                    <a:bodyPr/>
                    <a:lstStyle/>
                    <a:p>
                      <a:pPr algn="ctr">
                        <a:lnSpc>
                          <a:spcPct val="100000"/>
                        </a:lnSpc>
                        <a:spcBef>
                          <a:spcPts val="250"/>
                        </a:spcBef>
                        <a:spcAft>
                          <a:spcPts val="250"/>
                        </a:spcAft>
                      </a:pPr>
                      <a:r>
                        <a:rPr lang="zh-CN" altLang="en-US" sz="2800" kern="1050" dirty="0" smtClean="0">
                          <a:effectLst/>
                          <a:latin typeface="Times New Roman" pitchFamily="18" charset="0"/>
                          <a:cs typeface="Times New Roman" pitchFamily="18" charset="0"/>
                        </a:rPr>
                        <a:t>非</a:t>
                      </a:r>
                      <a:r>
                        <a:rPr lang="zh-CN" sz="2800" kern="1050" dirty="0" smtClean="0">
                          <a:effectLst/>
                          <a:latin typeface="Times New Roman" pitchFamily="18" charset="0"/>
                          <a:cs typeface="Times New Roman" pitchFamily="18" charset="0"/>
                        </a:rPr>
                        <a:t>运算</a:t>
                      </a:r>
                      <a:endParaRPr lang="zh-CN" sz="2800" kern="1050" dirty="0">
                        <a:effectLst/>
                        <a:latin typeface="Times New Roman" pitchFamily="18" charset="0"/>
                        <a:ea typeface="楷体_GB2312"/>
                        <a:cs typeface="Times New Roman" pitchFamily="18" charset="0"/>
                      </a:endParaRPr>
                    </a:p>
                  </a:txBody>
                  <a:tcPr marL="68580" marR="68580" marT="0" marB="0" anchor="ctr">
                    <a:lnR w="38100" cap="flat" cmpd="sng" algn="ctr">
                      <a:solidFill>
                        <a:srgbClr val="66CCFF"/>
                      </a:solidFill>
                      <a:prstDash val="solid"/>
                      <a:round/>
                      <a:headEnd type="none" w="med" len="med"/>
                      <a:tailEnd type="none" w="med" len="med"/>
                    </a:lnR>
                    <a:lnT w="38100" cap="flat" cmpd="sng" algn="ctr">
                      <a:solidFill>
                        <a:srgbClr val="66CCFF"/>
                      </a:solidFill>
                      <a:prstDash val="solid"/>
                      <a:round/>
                      <a:headEnd type="none" w="med" len="med"/>
                      <a:tailEnd type="none" w="med" len="med"/>
                    </a:lnT>
                    <a:solidFill>
                      <a:srgbClr val="81D5FF"/>
                    </a:solidFill>
                  </a:tcPr>
                </a:tc>
              </a:tr>
              <a:tr h="906794">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a:t>
                      </a:r>
                      <a:r>
                        <a:rPr lang="zh-CN" altLang="zh-CN" sz="2800" kern="100" dirty="0" smtClean="0">
                          <a:effectLst/>
                        </a:rPr>
                        <a:t>∧</a:t>
                      </a:r>
                      <a:r>
                        <a:rPr lang="en-US" sz="2800" kern="100" dirty="0" smtClean="0">
                          <a:effectLst/>
                          <a:latin typeface="Times New Roman" pitchFamily="18" charset="0"/>
                          <a:cs typeface="Times New Roman" pitchFamily="18" charset="0"/>
                        </a:rPr>
                        <a:t>0=0</a:t>
                      </a:r>
                      <a:endParaRPr lang="zh-CN" sz="2800" kern="900" dirty="0">
                        <a:effectLst/>
                        <a:latin typeface="Times New Roman" pitchFamily="18" charset="0"/>
                        <a:ea typeface="楷体_GB2312"/>
                        <a:cs typeface="Times New Roman" pitchFamily="18" charset="0"/>
                      </a:endParaRPr>
                    </a:p>
                  </a:txBody>
                  <a:tcPr marL="68580" marR="68580" marT="0" marB="0" anchor="ctr">
                    <a:lnL w="38100" cap="flat" cmpd="sng" algn="ctr">
                      <a:solidFill>
                        <a:srgbClr val="66CCFF"/>
                      </a:solidFill>
                      <a:prstDash val="solid"/>
                      <a:round/>
                      <a:headEnd type="none" w="med" len="med"/>
                      <a:tailEnd type="none" w="med" len="med"/>
                    </a:lnL>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a:t>
                      </a:r>
                      <a:r>
                        <a:rPr lang="zh-CN" altLang="zh-CN" sz="2800" kern="100" dirty="0" smtClean="0">
                          <a:effectLst/>
                        </a:rPr>
                        <a:t>∨</a:t>
                      </a:r>
                      <a:r>
                        <a:rPr lang="en-US" sz="2800" kern="100" dirty="0" smtClean="0">
                          <a:effectLst/>
                          <a:latin typeface="Times New Roman" pitchFamily="18" charset="0"/>
                          <a:cs typeface="Times New Roman" pitchFamily="18" charset="0"/>
                        </a:rPr>
                        <a:t>0=0</a:t>
                      </a:r>
                      <a:endParaRPr lang="zh-CN" sz="2800" kern="900" dirty="0">
                        <a:effectLst/>
                        <a:latin typeface="Times New Roman" pitchFamily="18" charset="0"/>
                        <a:ea typeface="楷体_GB2312"/>
                        <a:cs typeface="Times New Roman" pitchFamily="18" charset="0"/>
                      </a:endParaRPr>
                    </a:p>
                  </a:txBody>
                  <a:tcPr marL="68580" marR="68580" marT="0" marB="0" anchor="ctr">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　0=0</a:t>
                      </a:r>
                      <a:endParaRPr lang="zh-CN" sz="2800" kern="900" dirty="0">
                        <a:effectLst/>
                        <a:latin typeface="Times New Roman" pitchFamily="18" charset="0"/>
                        <a:ea typeface="楷体_GB2312"/>
                        <a:cs typeface="Times New Roman" pitchFamily="18" charset="0"/>
                      </a:endParaRPr>
                    </a:p>
                  </a:txBody>
                  <a:tcPr marL="68580" marR="68580" marT="0" marB="0" anchor="ctr">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0=1</a:t>
                      </a:r>
                      <a:endParaRPr lang="zh-CN" sz="28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rgbClr val="66CCFF"/>
                      </a:solidFill>
                      <a:prstDash val="solid"/>
                      <a:round/>
                      <a:headEnd type="none" w="med" len="med"/>
                      <a:tailEnd type="none" w="med" len="med"/>
                    </a:lnR>
                    <a:solidFill>
                      <a:srgbClr val="CCECFF"/>
                    </a:solidFill>
                  </a:tcPr>
                </a:tc>
              </a:tr>
              <a:tr h="906794">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1</a:t>
                      </a:r>
                      <a:r>
                        <a:rPr lang="zh-CN" altLang="zh-CN" sz="2800" kern="100" dirty="0" smtClean="0">
                          <a:effectLst/>
                        </a:rPr>
                        <a:t>∧</a:t>
                      </a:r>
                      <a:r>
                        <a:rPr lang="en-US" sz="2800" kern="100" dirty="0" smtClean="0">
                          <a:effectLst/>
                          <a:latin typeface="Times New Roman" pitchFamily="18" charset="0"/>
                          <a:cs typeface="Times New Roman" pitchFamily="18" charset="0"/>
                        </a:rPr>
                        <a:t>0=0</a:t>
                      </a:r>
                      <a:endParaRPr lang="zh-CN" sz="2800" kern="900" dirty="0">
                        <a:effectLst/>
                        <a:latin typeface="Times New Roman" pitchFamily="18" charset="0"/>
                        <a:ea typeface="楷体_GB2312"/>
                        <a:cs typeface="Times New Roman" pitchFamily="18" charset="0"/>
                      </a:endParaRPr>
                    </a:p>
                  </a:txBody>
                  <a:tcPr marL="68580" marR="68580" marT="0" marB="0" anchor="ctr">
                    <a:lnL w="38100" cap="flat" cmpd="sng" algn="ctr">
                      <a:solidFill>
                        <a:srgbClr val="66CCFF"/>
                      </a:solidFill>
                      <a:prstDash val="solid"/>
                      <a:round/>
                      <a:headEnd type="none" w="med" len="med"/>
                      <a:tailEnd type="none" w="med" len="med"/>
                    </a:lnL>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1</a:t>
                      </a:r>
                      <a:r>
                        <a:rPr lang="zh-CN" altLang="zh-CN" sz="2800" kern="100" dirty="0" smtClean="0">
                          <a:effectLst/>
                        </a:rPr>
                        <a:t>∨</a:t>
                      </a:r>
                      <a:r>
                        <a:rPr lang="en-US" sz="2800" kern="100" dirty="0" smtClean="0">
                          <a:effectLst/>
                          <a:latin typeface="Times New Roman" pitchFamily="18" charset="0"/>
                          <a:cs typeface="Times New Roman" pitchFamily="18" charset="0"/>
                        </a:rPr>
                        <a:t>0=1</a:t>
                      </a:r>
                      <a:endParaRPr lang="zh-CN" sz="2800" kern="900" dirty="0">
                        <a:effectLst/>
                        <a:latin typeface="Times New Roman" pitchFamily="18" charset="0"/>
                        <a:ea typeface="楷体_GB2312"/>
                        <a:cs typeface="Times New Roman" pitchFamily="18" charset="0"/>
                      </a:endParaRPr>
                    </a:p>
                  </a:txBody>
                  <a:tcPr marL="68580" marR="68580" marT="0" marB="0" anchor="ctr">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1</a:t>
                      </a:r>
                      <a:r>
                        <a:rPr lang="en-US" sz="2800" kern="100" baseline="0" dirty="0">
                          <a:effectLst/>
                          <a:latin typeface="Times New Roman" pitchFamily="18" charset="0"/>
                          <a:cs typeface="Times New Roman" pitchFamily="18" charset="0"/>
                        </a:rPr>
                        <a:t>　</a:t>
                      </a:r>
                      <a:r>
                        <a:rPr lang="en-US" sz="2800" kern="100" dirty="0" smtClean="0">
                          <a:effectLst/>
                          <a:latin typeface="Times New Roman" pitchFamily="18" charset="0"/>
                          <a:cs typeface="Times New Roman" pitchFamily="18" charset="0"/>
                        </a:rPr>
                        <a:t>0=1</a:t>
                      </a:r>
                      <a:endParaRPr lang="zh-CN" sz="2800" kern="900" dirty="0">
                        <a:effectLst/>
                        <a:latin typeface="Times New Roman" pitchFamily="18" charset="0"/>
                        <a:ea typeface="楷体_GB2312"/>
                        <a:cs typeface="Times New Roman" pitchFamily="18" charset="0"/>
                      </a:endParaRPr>
                    </a:p>
                  </a:txBody>
                  <a:tcPr marL="68580" marR="68580" marT="0" marB="0" anchor="ctr">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1=0</a:t>
                      </a:r>
                      <a:endParaRPr lang="zh-CN" sz="28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rgbClr val="66CCFF"/>
                      </a:solidFill>
                      <a:prstDash val="solid"/>
                      <a:round/>
                      <a:headEnd type="none" w="med" len="med"/>
                      <a:tailEnd type="none" w="med" len="med"/>
                    </a:lnR>
                    <a:solidFill>
                      <a:srgbClr val="CCECFF"/>
                    </a:solidFill>
                  </a:tcPr>
                </a:tc>
              </a:tr>
              <a:tr h="958885">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a:t>
                      </a:r>
                      <a:r>
                        <a:rPr lang="zh-CN" altLang="zh-CN" sz="2800" kern="100" dirty="0" smtClean="0">
                          <a:effectLst/>
                        </a:rPr>
                        <a:t>∧</a:t>
                      </a:r>
                      <a:r>
                        <a:rPr lang="en-US" sz="2800" kern="100" dirty="0" smtClean="0">
                          <a:effectLst/>
                          <a:latin typeface="Times New Roman" pitchFamily="18" charset="0"/>
                          <a:cs typeface="Times New Roman" pitchFamily="18" charset="0"/>
                        </a:rPr>
                        <a:t>1=0</a:t>
                      </a:r>
                      <a:endParaRPr lang="zh-CN" sz="2800" kern="900" dirty="0">
                        <a:effectLst/>
                        <a:latin typeface="Times New Roman" pitchFamily="18" charset="0"/>
                        <a:ea typeface="楷体_GB2312"/>
                        <a:cs typeface="Times New Roman" pitchFamily="18" charset="0"/>
                      </a:endParaRPr>
                    </a:p>
                  </a:txBody>
                  <a:tcPr marL="68580" marR="68580" marT="0" marB="0" anchor="ctr">
                    <a:lnL w="38100" cap="flat" cmpd="sng" algn="ctr">
                      <a:solidFill>
                        <a:srgbClr val="66CCFF"/>
                      </a:solidFill>
                      <a:prstDash val="solid"/>
                      <a:round/>
                      <a:headEnd type="none" w="med" len="med"/>
                      <a:tailEnd type="none" w="med" len="med"/>
                    </a:lnL>
                    <a:solidFill>
                      <a:srgbClr val="CCECFF"/>
                    </a:solidFill>
                  </a:tcPr>
                </a:tc>
                <a:tc>
                  <a:txBody>
                    <a:bodyPr/>
                    <a:lstStyle/>
                    <a:p>
                      <a:pPr algn="ctr">
                        <a:lnSpc>
                          <a:spcPct val="100000"/>
                        </a:lnSpc>
                        <a:spcBef>
                          <a:spcPts val="200"/>
                        </a:spcBef>
                        <a:spcAft>
                          <a:spcPts val="200"/>
                        </a:spcAft>
                      </a:pPr>
                      <a:r>
                        <a:rPr lang="en-US" sz="2800" kern="100" dirty="0" smtClean="0">
                          <a:effectLst/>
                          <a:latin typeface="Times New Roman" pitchFamily="18" charset="0"/>
                          <a:cs typeface="Times New Roman" pitchFamily="18" charset="0"/>
                        </a:rPr>
                        <a:t>0</a:t>
                      </a:r>
                      <a:r>
                        <a:rPr lang="zh-CN" altLang="zh-CN" sz="2800" kern="100" dirty="0" smtClean="0">
                          <a:effectLst/>
                        </a:rPr>
                        <a:t>∨</a:t>
                      </a:r>
                      <a:r>
                        <a:rPr lang="en-US" sz="2800" kern="100" dirty="0" smtClean="0">
                          <a:effectLst/>
                          <a:latin typeface="Times New Roman" pitchFamily="18" charset="0"/>
                          <a:cs typeface="Times New Roman" pitchFamily="18" charset="0"/>
                        </a:rPr>
                        <a:t>1=1</a:t>
                      </a:r>
                    </a:p>
                  </a:txBody>
                  <a:tcPr marL="68580" marR="68580" marT="0" marB="0" anchor="ctr">
                    <a:solidFill>
                      <a:srgbClr val="CCECFF"/>
                    </a:solidFill>
                  </a:tcPr>
                </a:tc>
                <a:tc>
                  <a:txBody>
                    <a:bodyPr/>
                    <a:lstStyle/>
                    <a:p>
                      <a:pPr algn="ctr">
                        <a:lnSpc>
                          <a:spcPct val="100000"/>
                        </a:lnSpc>
                        <a:spcBef>
                          <a:spcPts val="200"/>
                        </a:spcBef>
                        <a:spcAft>
                          <a:spcPts val="200"/>
                        </a:spcAft>
                      </a:pPr>
                      <a:r>
                        <a:rPr lang="zh-CN" sz="2800" kern="100" dirty="0" smtClean="0">
                          <a:effectLst/>
                          <a:latin typeface="Times New Roman" pitchFamily="18" charset="0"/>
                          <a:cs typeface="Times New Roman" pitchFamily="18" charset="0"/>
                        </a:rPr>
                        <a:t>0</a:t>
                      </a:r>
                      <a:r>
                        <a:rPr lang="zh-CN" altLang="en-US" sz="2800" kern="100" dirty="0" smtClean="0">
                          <a:effectLst/>
                          <a:latin typeface="Times New Roman" pitchFamily="18" charset="0"/>
                          <a:cs typeface="Times New Roman" pitchFamily="18" charset="0"/>
                        </a:rPr>
                        <a:t>　</a:t>
                      </a:r>
                      <a:r>
                        <a:rPr lang="zh-CN" sz="2800" kern="100" dirty="0" smtClean="0">
                          <a:effectLst/>
                          <a:latin typeface="Times New Roman" pitchFamily="18" charset="0"/>
                          <a:cs typeface="Times New Roman" pitchFamily="18" charset="0"/>
                        </a:rPr>
                        <a:t>1=</a:t>
                      </a:r>
                      <a:r>
                        <a:rPr lang="en-US" altLang="zh-CN" sz="2800" kern="100" dirty="0" smtClean="0">
                          <a:effectLst/>
                          <a:latin typeface="Times New Roman" pitchFamily="18" charset="0"/>
                          <a:cs typeface="Times New Roman" pitchFamily="18" charset="0"/>
                        </a:rPr>
                        <a:t>1</a:t>
                      </a:r>
                      <a:endParaRPr lang="zh-CN" sz="2800" kern="900" dirty="0">
                        <a:effectLst/>
                        <a:latin typeface="Times New Roman" pitchFamily="18" charset="0"/>
                        <a:ea typeface="楷体_GB2312"/>
                        <a:cs typeface="Times New Roman" pitchFamily="18" charset="0"/>
                      </a:endParaRPr>
                    </a:p>
                  </a:txBody>
                  <a:tcPr marL="68580" marR="68580" marT="0" marB="0" anchor="ctr">
                    <a:solidFill>
                      <a:srgbClr val="CCECFF"/>
                    </a:solidFill>
                  </a:tcPr>
                </a:tc>
                <a:tc>
                  <a:txBody>
                    <a:bodyPr/>
                    <a:lstStyle/>
                    <a:p>
                      <a:pPr algn="ctr">
                        <a:lnSpc>
                          <a:spcPct val="100000"/>
                        </a:lnSpc>
                        <a:spcBef>
                          <a:spcPts val="200"/>
                        </a:spcBef>
                        <a:spcAft>
                          <a:spcPts val="200"/>
                        </a:spcAft>
                      </a:pPr>
                      <a:endParaRPr lang="zh-CN" sz="26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rgbClr val="66CCFF"/>
                      </a:solidFill>
                      <a:prstDash val="solid"/>
                      <a:round/>
                      <a:headEnd type="none" w="med" len="med"/>
                      <a:tailEnd type="none" w="med" len="med"/>
                    </a:lnR>
                    <a:solidFill>
                      <a:srgbClr val="CCECFF"/>
                    </a:solidFill>
                  </a:tcPr>
                </a:tc>
              </a:tr>
              <a:tr h="958885">
                <a:tc>
                  <a:txBody>
                    <a:bodyPr/>
                    <a:lstStyle/>
                    <a:p>
                      <a:pPr algn="ctr">
                        <a:lnSpc>
                          <a:spcPct val="100000"/>
                        </a:lnSpc>
                        <a:spcBef>
                          <a:spcPts val="200"/>
                        </a:spcBef>
                        <a:spcAft>
                          <a:spcPts val="200"/>
                        </a:spcAft>
                      </a:pPr>
                      <a:r>
                        <a:rPr lang="zh-CN" sz="2800" kern="100" dirty="0" smtClean="0">
                          <a:effectLst/>
                          <a:latin typeface="Times New Roman" pitchFamily="18" charset="0"/>
                          <a:cs typeface="Times New Roman" pitchFamily="18" charset="0"/>
                        </a:rPr>
                        <a:t>1</a:t>
                      </a:r>
                      <a:r>
                        <a:rPr lang="zh-CN" altLang="zh-CN" sz="2800" kern="100" dirty="0" smtClean="0">
                          <a:effectLst/>
                        </a:rPr>
                        <a:t>∧</a:t>
                      </a:r>
                      <a:r>
                        <a:rPr lang="zh-CN" sz="2800" kern="100" dirty="0" smtClean="0">
                          <a:effectLst/>
                          <a:latin typeface="Times New Roman" pitchFamily="18" charset="0"/>
                          <a:cs typeface="Times New Roman" pitchFamily="18" charset="0"/>
                        </a:rPr>
                        <a:t>1=</a:t>
                      </a:r>
                      <a:r>
                        <a:rPr lang="en-US" altLang="zh-CN" sz="2800" kern="100" dirty="0" smtClean="0">
                          <a:effectLst/>
                          <a:latin typeface="Times New Roman" pitchFamily="18" charset="0"/>
                          <a:cs typeface="Times New Roman" pitchFamily="18" charset="0"/>
                        </a:rPr>
                        <a:t>1</a:t>
                      </a:r>
                    </a:p>
                  </a:txBody>
                  <a:tcPr marL="68580" marR="68580" marT="0" marB="0" anchor="ctr">
                    <a:lnL w="38100" cap="flat" cmpd="sng" algn="ctr">
                      <a:solidFill>
                        <a:srgbClr val="66CCFF"/>
                      </a:solidFill>
                      <a:prstDash val="solid"/>
                      <a:round/>
                      <a:headEnd type="none" w="med" len="med"/>
                      <a:tailEnd type="none" w="med" len="med"/>
                    </a:lnL>
                    <a:lnB w="38100" cap="flat" cmpd="sng" algn="ctr">
                      <a:solidFill>
                        <a:srgbClr val="66CCFF"/>
                      </a:solidFill>
                      <a:prstDash val="solid"/>
                      <a:round/>
                      <a:headEnd type="none" w="med" len="med"/>
                      <a:tailEnd type="none" w="med" len="med"/>
                    </a:lnB>
                    <a:solidFill>
                      <a:srgbClr val="CCECFF"/>
                    </a:solidFill>
                  </a:tcPr>
                </a:tc>
                <a:tc>
                  <a:txBody>
                    <a:bodyPr/>
                    <a:lstStyle/>
                    <a:p>
                      <a:pPr algn="ctr">
                        <a:lnSpc>
                          <a:spcPct val="100000"/>
                        </a:lnSpc>
                        <a:spcBef>
                          <a:spcPts val="200"/>
                        </a:spcBef>
                        <a:spcAft>
                          <a:spcPts val="200"/>
                        </a:spcAft>
                      </a:pPr>
                      <a:r>
                        <a:rPr lang="zh-CN" sz="2800" kern="100" dirty="0" smtClean="0">
                          <a:effectLst/>
                          <a:latin typeface="Times New Roman" pitchFamily="18" charset="0"/>
                          <a:cs typeface="Times New Roman" pitchFamily="18" charset="0"/>
                        </a:rPr>
                        <a:t>1</a:t>
                      </a:r>
                      <a:r>
                        <a:rPr lang="zh-CN" altLang="zh-CN" sz="2800" kern="100" dirty="0" smtClean="0">
                          <a:effectLst/>
                        </a:rPr>
                        <a:t>∨</a:t>
                      </a:r>
                      <a:r>
                        <a:rPr lang="zh-CN" sz="2800" kern="100" dirty="0" smtClean="0">
                          <a:effectLst/>
                          <a:latin typeface="Times New Roman" pitchFamily="18" charset="0"/>
                          <a:cs typeface="Times New Roman" pitchFamily="18" charset="0"/>
                        </a:rPr>
                        <a:t>1=</a:t>
                      </a:r>
                      <a:r>
                        <a:rPr lang="en-US" altLang="zh-CN" sz="2800" kern="100" dirty="0" smtClean="0">
                          <a:effectLst/>
                          <a:latin typeface="Times New Roman" pitchFamily="18" charset="0"/>
                          <a:cs typeface="Times New Roman" pitchFamily="18" charset="0"/>
                        </a:rPr>
                        <a:t>1</a:t>
                      </a:r>
                      <a:endParaRPr lang="zh-CN" sz="2800" kern="900" dirty="0">
                        <a:effectLst/>
                        <a:latin typeface="Times New Roman" pitchFamily="18" charset="0"/>
                        <a:ea typeface="楷体_GB2312"/>
                        <a:cs typeface="Times New Roman" pitchFamily="18" charset="0"/>
                      </a:endParaRPr>
                    </a:p>
                  </a:txBody>
                  <a:tcPr marL="68580" marR="68580" marT="0" marB="0" anchor="ctr">
                    <a:lnB w="38100" cap="flat" cmpd="sng" algn="ctr">
                      <a:solidFill>
                        <a:srgbClr val="66CCFF"/>
                      </a:solidFill>
                      <a:prstDash val="solid"/>
                      <a:round/>
                      <a:headEnd type="none" w="med" len="med"/>
                      <a:tailEnd type="none" w="med" len="med"/>
                    </a:lnB>
                    <a:solidFill>
                      <a:srgbClr val="CCECFF"/>
                    </a:solidFill>
                  </a:tcPr>
                </a:tc>
                <a:tc>
                  <a:txBody>
                    <a:bodyPr/>
                    <a:lstStyle/>
                    <a:p>
                      <a:pPr algn="ctr">
                        <a:lnSpc>
                          <a:spcPct val="100000"/>
                        </a:lnSpc>
                        <a:spcBef>
                          <a:spcPts val="200"/>
                        </a:spcBef>
                        <a:spcAft>
                          <a:spcPts val="200"/>
                        </a:spcAft>
                      </a:pPr>
                      <a:r>
                        <a:rPr lang="zh-CN" sz="2800" kern="100" dirty="0" smtClean="0">
                          <a:effectLst/>
                          <a:latin typeface="Times New Roman" pitchFamily="18" charset="0"/>
                          <a:cs typeface="Times New Roman" pitchFamily="18" charset="0"/>
                        </a:rPr>
                        <a:t>1</a:t>
                      </a:r>
                      <a:r>
                        <a:rPr lang="zh-CN" altLang="en-US" sz="2800" kern="100" dirty="0" smtClean="0">
                          <a:effectLst/>
                          <a:latin typeface="Times New Roman" pitchFamily="18" charset="0"/>
                          <a:cs typeface="Times New Roman" pitchFamily="18" charset="0"/>
                        </a:rPr>
                        <a:t>　</a:t>
                      </a:r>
                      <a:r>
                        <a:rPr lang="zh-CN" sz="2800" kern="100" dirty="0" smtClean="0">
                          <a:effectLst/>
                          <a:latin typeface="Times New Roman" pitchFamily="18" charset="0"/>
                          <a:cs typeface="Times New Roman" pitchFamily="18" charset="0"/>
                        </a:rPr>
                        <a:t>1=</a:t>
                      </a:r>
                      <a:r>
                        <a:rPr lang="en-US" altLang="zh-CN" sz="2800" kern="100" dirty="0" smtClean="0">
                          <a:effectLst/>
                          <a:latin typeface="Times New Roman" pitchFamily="18" charset="0"/>
                          <a:cs typeface="Times New Roman" pitchFamily="18" charset="0"/>
                        </a:rPr>
                        <a:t>0</a:t>
                      </a:r>
                      <a:endParaRPr lang="zh-CN" sz="2800" kern="900" dirty="0">
                        <a:effectLst/>
                        <a:latin typeface="Times New Roman" pitchFamily="18" charset="0"/>
                        <a:ea typeface="楷体_GB2312"/>
                        <a:cs typeface="Times New Roman" pitchFamily="18" charset="0"/>
                      </a:endParaRPr>
                    </a:p>
                  </a:txBody>
                  <a:tcPr marL="68580" marR="68580" marT="0" marB="0" anchor="ctr">
                    <a:lnB w="38100" cap="flat" cmpd="sng" algn="ctr">
                      <a:solidFill>
                        <a:srgbClr val="66CCFF"/>
                      </a:solidFill>
                      <a:prstDash val="solid"/>
                      <a:round/>
                      <a:headEnd type="none" w="med" len="med"/>
                      <a:tailEnd type="none" w="med" len="med"/>
                    </a:lnB>
                    <a:solidFill>
                      <a:srgbClr val="CCECFF"/>
                    </a:solidFill>
                  </a:tcPr>
                </a:tc>
                <a:tc>
                  <a:txBody>
                    <a:bodyPr/>
                    <a:lstStyle/>
                    <a:p>
                      <a:pPr algn="ctr">
                        <a:lnSpc>
                          <a:spcPct val="100000"/>
                        </a:lnSpc>
                        <a:spcBef>
                          <a:spcPts val="200"/>
                        </a:spcBef>
                        <a:spcAft>
                          <a:spcPts val="200"/>
                        </a:spcAft>
                      </a:pPr>
                      <a:r>
                        <a:rPr lang="zh-CN" sz="2800" kern="100" dirty="0">
                          <a:effectLst/>
                          <a:latin typeface="Times New Roman" pitchFamily="18" charset="0"/>
                          <a:cs typeface="Times New Roman" pitchFamily="18" charset="0"/>
                        </a:rPr>
                        <a:t> </a:t>
                      </a:r>
                      <a:endParaRPr lang="zh-CN" sz="2800" kern="900" dirty="0">
                        <a:effectLst/>
                        <a:latin typeface="Times New Roman" pitchFamily="18" charset="0"/>
                        <a:ea typeface="楷体_GB2312"/>
                        <a:cs typeface="Times New Roman" pitchFamily="18" charset="0"/>
                      </a:endParaRPr>
                    </a:p>
                  </a:txBody>
                  <a:tcPr marL="68580" marR="68580" marT="0" marB="0" anchor="ctr">
                    <a:lnR w="38100" cap="flat" cmpd="sng" algn="ctr">
                      <a:solidFill>
                        <a:srgbClr val="66CCFF"/>
                      </a:solidFill>
                      <a:prstDash val="solid"/>
                      <a:round/>
                      <a:headEnd type="none" w="med" len="med"/>
                      <a:tailEnd type="none" w="med" len="med"/>
                    </a:lnR>
                    <a:lnB w="38100" cap="flat" cmpd="sng" algn="ctr">
                      <a:solidFill>
                        <a:srgbClr val="66CCFF"/>
                      </a:solidFill>
                      <a:prstDash val="solid"/>
                      <a:round/>
                      <a:headEnd type="none" w="med" len="med"/>
                      <a:tailEnd type="none" w="med" len="med"/>
                    </a:lnB>
                    <a:solidFill>
                      <a:srgbClr val="CCECFF"/>
                    </a:solidFill>
                  </a:tcPr>
                </a:tc>
              </a:tr>
            </a:tbl>
          </a:graphicData>
        </a:graphic>
      </p:graphicFrame>
      <p:grpSp>
        <p:nvGrpSpPr>
          <p:cNvPr id="19" name="组合 18"/>
          <p:cNvGrpSpPr/>
          <p:nvPr/>
        </p:nvGrpSpPr>
        <p:grpSpPr>
          <a:xfrm>
            <a:off x="4763314" y="2627968"/>
            <a:ext cx="2479780" cy="3213528"/>
            <a:chOff x="4763314" y="2627968"/>
            <a:chExt cx="2479780" cy="3213528"/>
          </a:xfrm>
        </p:grpSpPr>
        <p:graphicFrame>
          <p:nvGraphicFramePr>
            <p:cNvPr id="10" name="对象 9"/>
            <p:cNvGraphicFramePr>
              <a:graphicFrameLocks noChangeAspect="1"/>
            </p:cNvGraphicFramePr>
            <p:nvPr>
              <p:extLst>
                <p:ext uri="{D42A27DB-BD31-4B8C-83A1-F6EECF244321}">
                  <p14:modId xmlns:p14="http://schemas.microsoft.com/office/powerpoint/2010/main" val="1112832818"/>
                </p:ext>
              </p:extLst>
            </p:nvPr>
          </p:nvGraphicFramePr>
          <p:xfrm>
            <a:off x="4772839" y="2627968"/>
            <a:ext cx="566738" cy="398463"/>
          </p:xfrm>
          <a:graphic>
            <a:graphicData uri="http://schemas.openxmlformats.org/presentationml/2006/ole">
              <mc:AlternateContent xmlns:mc="http://schemas.openxmlformats.org/markup-compatibility/2006">
                <mc:Choice xmlns:v="urn:schemas-microsoft-com:vml" Requires="v">
                  <p:oleObj spid="_x0000_s30462" r:id="rId4" imgW="126835" imgH="139518" progId="Equation.DSMT4">
                    <p:embed/>
                  </p:oleObj>
                </mc:Choice>
                <mc:Fallback>
                  <p:oleObj r:id="rId4" imgW="126835" imgH="139518" progId="Equation.DSMT4">
                    <p:embed/>
                    <p:pic>
                      <p:nvPicPr>
                        <p:cNvPr id="0" name="对象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839" y="2627968"/>
                          <a:ext cx="56673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897619850"/>
                </p:ext>
              </p:extLst>
            </p:nvPr>
          </p:nvGraphicFramePr>
          <p:xfrm>
            <a:off x="4779080" y="3542854"/>
            <a:ext cx="566738" cy="398462"/>
          </p:xfrm>
          <a:graphic>
            <a:graphicData uri="http://schemas.openxmlformats.org/presentationml/2006/ole">
              <mc:AlternateContent xmlns:mc="http://schemas.openxmlformats.org/markup-compatibility/2006">
                <mc:Choice xmlns:v="urn:schemas-microsoft-com:vml" Requires="v">
                  <p:oleObj spid="_x0000_s30463" r:id="rId6" imgW="126835" imgH="139518" progId="Equation.DSMT4">
                    <p:embed/>
                  </p:oleObj>
                </mc:Choice>
                <mc:Fallback>
                  <p:oleObj r:id="rId6" imgW="126835" imgH="139518" progId="Equation.DSMT4">
                    <p:embed/>
                    <p:pic>
                      <p:nvPicPr>
                        <p:cNvPr id="0" name="对象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9080" y="3542854"/>
                          <a:ext cx="5667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2695374091"/>
                </p:ext>
              </p:extLst>
            </p:nvPr>
          </p:nvGraphicFramePr>
          <p:xfrm>
            <a:off x="4779080" y="4494798"/>
            <a:ext cx="566738" cy="398463"/>
          </p:xfrm>
          <a:graphic>
            <a:graphicData uri="http://schemas.openxmlformats.org/presentationml/2006/ole">
              <mc:AlternateContent xmlns:mc="http://schemas.openxmlformats.org/markup-compatibility/2006">
                <mc:Choice xmlns:v="urn:schemas-microsoft-com:vml" Requires="v">
                  <p:oleObj spid="_x0000_s30464" r:id="rId7" imgW="126835" imgH="139518" progId="Equation.DSMT4">
                    <p:embed/>
                  </p:oleObj>
                </mc:Choice>
                <mc:Fallback>
                  <p:oleObj r:id="rId7" imgW="126835" imgH="139518" progId="Equation.DSMT4">
                    <p:embed/>
                    <p:pic>
                      <p:nvPicPr>
                        <p:cNvPr id="0" name="对象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9080" y="4494798"/>
                          <a:ext cx="56673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907675369"/>
                </p:ext>
              </p:extLst>
            </p:nvPr>
          </p:nvGraphicFramePr>
          <p:xfrm>
            <a:off x="4763314" y="5443033"/>
            <a:ext cx="566738" cy="398463"/>
          </p:xfrm>
          <a:graphic>
            <a:graphicData uri="http://schemas.openxmlformats.org/presentationml/2006/ole">
              <mc:AlternateContent xmlns:mc="http://schemas.openxmlformats.org/markup-compatibility/2006">
                <mc:Choice xmlns:v="urn:schemas-microsoft-com:vml" Requires="v">
                  <p:oleObj spid="_x0000_s30465" r:id="rId8" imgW="126835" imgH="139518" progId="Equation.DSMT4">
                    <p:embed/>
                  </p:oleObj>
                </mc:Choice>
                <mc:Fallback>
                  <p:oleObj r:id="rId8" imgW="126835" imgH="139518" progId="Equation.DSMT4">
                    <p:embed/>
                    <p:pic>
                      <p:nvPicPr>
                        <p:cNvPr id="0" name="对象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3314" y="5443033"/>
                          <a:ext cx="56673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7" name="直接连接符 16"/>
            <p:cNvCxnSpPr/>
            <p:nvPr/>
          </p:nvCxnSpPr>
          <p:spPr>
            <a:xfrm>
              <a:off x="7027094" y="2661622"/>
              <a:ext cx="216000" cy="0"/>
            </a:xfrm>
            <a:prstGeom prst="line">
              <a:avLst/>
            </a:prstGeom>
            <a:ln>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027094" y="3548306"/>
              <a:ext cx="216000" cy="0"/>
            </a:xfrm>
            <a:prstGeom prst="line">
              <a:avLst/>
            </a:prstGeom>
            <a:ln>
              <a:solidFill>
                <a:srgbClr val="00006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8222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8000" y="1484784"/>
            <a:ext cx="8856000" cy="646331"/>
          </a:xfrm>
          <a:prstGeom prst="rect">
            <a:avLst/>
          </a:prstGeom>
          <a:noFill/>
          <a:ln w="12700">
            <a:noFill/>
          </a:ln>
        </p:spPr>
        <p:txBody>
          <a:bodyPr wrap="square" rtlCol="0">
            <a:spAutoFit/>
          </a:bodyPr>
          <a:lstStyle>
            <a:defPPr>
              <a:defRPr lang="zh-CN"/>
            </a:defPPr>
            <a:lvl1pPr>
              <a:lnSpc>
                <a:spcPct val="150000"/>
              </a:lnSpc>
              <a:defRPr sz="2400">
                <a:solidFill>
                  <a:srgbClr val="000066"/>
                </a:solidFill>
                <a:latin typeface="Times New Roman" pitchFamily="18" charset="0"/>
                <a:ea typeface="楷体_GB2312"/>
                <a:cs typeface="Times New Roman" pitchFamily="18" charset="0"/>
              </a:defRPr>
            </a:lvl1pPr>
          </a:lstStyle>
          <a:p>
            <a:r>
              <a:rPr lang="zh-CN" altLang="zh-CN" dirty="0"/>
              <a:t>【例</a:t>
            </a:r>
            <a:r>
              <a:rPr lang="en-US" altLang="zh-CN" dirty="0" smtClean="0"/>
              <a:t>1.25</a:t>
            </a:r>
            <a:r>
              <a:rPr lang="zh-CN" altLang="zh-CN" dirty="0" smtClean="0"/>
              <a:t>】</a:t>
            </a:r>
            <a:r>
              <a:rPr lang="en-US" altLang="zh-CN" dirty="0" smtClean="0"/>
              <a:t>  </a:t>
            </a:r>
            <a:r>
              <a:rPr lang="zh-CN" altLang="zh-CN" dirty="0"/>
              <a:t>计算二进制数</a:t>
            </a:r>
            <a:r>
              <a:rPr lang="en-US" altLang="zh-CN" dirty="0"/>
              <a:t>0011</a:t>
            </a:r>
            <a:r>
              <a:rPr lang="zh-CN" altLang="zh-CN" dirty="0"/>
              <a:t>与</a:t>
            </a:r>
            <a:r>
              <a:rPr lang="en-US" altLang="zh-CN" dirty="0" smtClean="0"/>
              <a:t>1010</a:t>
            </a:r>
            <a:r>
              <a:rPr lang="zh-CN" altLang="en-US" dirty="0" smtClean="0"/>
              <a:t>相与、相或、相异或的结果</a:t>
            </a:r>
            <a:endParaRPr lang="zh-CN" altLang="zh-CN" dirty="0"/>
          </a:p>
        </p:txBody>
      </p:sp>
      <p:grpSp>
        <p:nvGrpSpPr>
          <p:cNvPr id="2" name="组合 1"/>
          <p:cNvGrpSpPr/>
          <p:nvPr/>
        </p:nvGrpSpPr>
        <p:grpSpPr>
          <a:xfrm>
            <a:off x="1551475" y="2276872"/>
            <a:ext cx="4967677" cy="3024336"/>
            <a:chOff x="1551475" y="2060848"/>
            <a:chExt cx="4612843" cy="2808312"/>
          </a:xfrm>
        </p:grpSpPr>
        <p:pic>
          <p:nvPicPr>
            <p:cNvPr id="25601" name="Picture 1" descr="C:\Users\Administrator\AppData\Roaming\Tencent\Users\44194298\QQ\WinTemp\RichOle\EZV%QIZ9[XX8CPYJ3BH3M(8.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2145" r="37259"/>
            <a:stretch/>
          </p:blipFill>
          <p:spPr bwMode="auto">
            <a:xfrm>
              <a:off x="1844566" y="2060848"/>
              <a:ext cx="4319752" cy="12634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 descr="C:\Users\Administrator\AppData\Roaming\Tencent\Users\44194298\QQ\WinTemp\RichOle\EZV%QIZ9[XX8CPYJ3BH3M(8.png"/>
            <p:cNvPicPr>
              <a:picLocks noChangeAspect="1" noChangeArrowheads="1"/>
            </p:cNvPicPr>
            <p:nvPr/>
          </p:nvPicPr>
          <p:blipFill rotWithShape="1">
            <a:blip r:embed="rId3">
              <a:clrChange>
                <a:clrFrom>
                  <a:srgbClr val="C7EDCC"/>
                </a:clrFrom>
                <a:clrTo>
                  <a:srgbClr val="C7EDCC">
                    <a:alpha val="0"/>
                  </a:srgbClr>
                </a:clrTo>
              </a:clrChange>
              <a:extLst>
                <a:ext uri="{28A0092B-C50C-407E-A947-70E740481C1C}">
                  <a14:useLocalDpi xmlns:a14="http://schemas.microsoft.com/office/drawing/2010/main" val="0"/>
                </a:ext>
              </a:extLst>
            </a:blip>
            <a:srcRect l="73791"/>
            <a:stretch/>
          </p:blipFill>
          <p:spPr bwMode="auto">
            <a:xfrm>
              <a:off x="1551475" y="3605661"/>
              <a:ext cx="1868397" cy="1263499"/>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标题 2"/>
          <p:cNvSpPr>
            <a:spLocks noGrp="1"/>
          </p:cNvSpPr>
          <p:nvPr>
            <p:ph type="title"/>
          </p:nvPr>
        </p:nvSpPr>
        <p:spPr>
          <a:xfrm>
            <a:off x="0" y="44624"/>
            <a:ext cx="9144000" cy="1152000"/>
          </a:xfrm>
        </p:spPr>
        <p:txBody>
          <a:bodyPr vert="horz" lIns="91440" tIns="45720" rIns="91440" bIns="45720" rtlCol="0" anchor="b">
            <a:normAutofit/>
          </a:bodyPr>
          <a:lstStyle/>
          <a:p>
            <a:r>
              <a:rPr lang="en-US" altLang="zh-CN" dirty="0" smtClean="0"/>
              <a:t>1.4.2  </a:t>
            </a:r>
            <a:r>
              <a:rPr lang="zh-CN" altLang="zh-CN" dirty="0"/>
              <a:t>二进</a:t>
            </a:r>
            <a:r>
              <a:rPr lang="zh-CN" altLang="zh-CN" dirty="0" smtClean="0"/>
              <a:t>制</a:t>
            </a:r>
            <a:r>
              <a:rPr lang="zh-CN" altLang="en-US" dirty="0"/>
              <a:t>逻辑</a:t>
            </a:r>
            <a:r>
              <a:rPr lang="zh-CN" altLang="zh-CN" dirty="0" smtClean="0"/>
              <a:t>运</a:t>
            </a:r>
            <a:r>
              <a:rPr lang="zh-CN" altLang="zh-CN" dirty="0"/>
              <a:t>算规则</a:t>
            </a:r>
            <a:endParaRPr lang="zh-CN" altLang="en-US" dirty="0"/>
          </a:p>
        </p:txBody>
      </p:sp>
    </p:spTree>
    <p:extLst>
      <p:ext uri="{BB962C8B-B14F-4D97-AF65-F5344CB8AC3E}">
        <p14:creationId xmlns:p14="http://schemas.microsoft.com/office/powerpoint/2010/main" val="1505627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9552" y="2212045"/>
            <a:ext cx="7848872" cy="1880103"/>
          </a:xfrm>
          <a:prstGeom prst="rect">
            <a:avLst/>
          </a:prstGeom>
          <a:solidFill>
            <a:srgbClr val="CCECFF"/>
          </a:solidFill>
          <a:ln>
            <a:solidFill>
              <a:srgbClr val="7030A0"/>
            </a:solidFill>
          </a:ln>
        </p:spPr>
        <p:txBody>
          <a:bodyPr wrap="square" tIns="72000" bIns="108000">
            <a:spAutoFit/>
          </a:bodyPr>
          <a:lstStyle/>
          <a:p>
            <a:pPr indent="1080000" algn="just">
              <a:lnSpc>
                <a:spcPct val="150000"/>
              </a:lnSpc>
            </a:pPr>
            <a:r>
              <a:rPr kumimoji="1" lang="en-US" altLang="zh-CN" sz="2400" dirty="0">
                <a:latin typeface="Times New Roman" pitchFamily="18" charset="0"/>
                <a:ea typeface="楷体_GB2312"/>
                <a:cs typeface="Times New Roman" pitchFamily="18" charset="0"/>
              </a:rPr>
              <a:t>[X]</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 [Y]</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=[X]</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+[-Y]</a:t>
            </a:r>
            <a:r>
              <a:rPr kumimoji="1" lang="zh-CN" altLang="zh-CN" sz="2400" baseline="-25000" dirty="0">
                <a:latin typeface="Times New Roman" pitchFamily="18" charset="0"/>
                <a:ea typeface="楷体_GB2312"/>
                <a:cs typeface="Times New Roman" pitchFamily="18" charset="0"/>
              </a:rPr>
              <a:t>补</a:t>
            </a:r>
          </a:p>
          <a:p>
            <a:pPr indent="1080000" algn="just">
              <a:lnSpc>
                <a:spcPct val="150000"/>
              </a:lnSpc>
            </a:pPr>
            <a:r>
              <a:rPr kumimoji="1" lang="en-US" altLang="zh-CN" sz="2400" dirty="0">
                <a:latin typeface="Times New Roman" pitchFamily="18" charset="0"/>
                <a:ea typeface="楷体_GB2312"/>
                <a:cs typeface="Times New Roman" pitchFamily="18" charset="0"/>
              </a:rPr>
              <a:t>[X+Y]</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=[X]</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+[Y]</a:t>
            </a:r>
            <a:r>
              <a:rPr kumimoji="1" lang="zh-CN" altLang="zh-CN" sz="2400" baseline="-25000" dirty="0">
                <a:latin typeface="Times New Roman" pitchFamily="18" charset="0"/>
                <a:ea typeface="楷体_GB2312"/>
                <a:cs typeface="Times New Roman" pitchFamily="18" charset="0"/>
              </a:rPr>
              <a:t>补</a:t>
            </a:r>
          </a:p>
          <a:p>
            <a:pPr indent="1080000" algn="just">
              <a:lnSpc>
                <a:spcPct val="150000"/>
              </a:lnSpc>
            </a:pPr>
            <a:r>
              <a:rPr kumimoji="1" lang="en-US" altLang="zh-CN" sz="2400" dirty="0">
                <a:latin typeface="Times New Roman" pitchFamily="18" charset="0"/>
                <a:ea typeface="楷体_GB2312"/>
                <a:cs typeface="Times New Roman" pitchFamily="18" charset="0"/>
              </a:rPr>
              <a:t>[X-Y]</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=[X]</a:t>
            </a:r>
            <a:r>
              <a:rPr kumimoji="1" lang="zh-CN" altLang="zh-CN" sz="2400" baseline="-25000" dirty="0">
                <a:latin typeface="Times New Roman" pitchFamily="18" charset="0"/>
                <a:ea typeface="楷体_GB2312"/>
                <a:cs typeface="Times New Roman" pitchFamily="18" charset="0"/>
              </a:rPr>
              <a:t>补</a:t>
            </a:r>
            <a:r>
              <a:rPr kumimoji="1" lang="en-US" altLang="zh-CN" sz="2400" dirty="0">
                <a:latin typeface="Times New Roman" pitchFamily="18" charset="0"/>
                <a:ea typeface="楷体_GB2312"/>
                <a:cs typeface="Times New Roman" pitchFamily="18" charset="0"/>
              </a:rPr>
              <a:t>- [Y]</a:t>
            </a:r>
            <a:r>
              <a:rPr kumimoji="1" lang="zh-CN" altLang="zh-CN" sz="2400" baseline="-25000" dirty="0">
                <a:latin typeface="Times New Roman" pitchFamily="18" charset="0"/>
                <a:ea typeface="楷体_GB2312"/>
                <a:cs typeface="Times New Roman" pitchFamily="18" charset="0"/>
              </a:rPr>
              <a:t>补</a:t>
            </a:r>
          </a:p>
        </p:txBody>
      </p:sp>
      <p:sp>
        <p:nvSpPr>
          <p:cNvPr id="2" name="标题 1"/>
          <p:cNvSpPr>
            <a:spLocks noGrp="1"/>
          </p:cNvSpPr>
          <p:nvPr>
            <p:ph type="title"/>
          </p:nvPr>
        </p:nvSpPr>
        <p:spPr/>
        <p:txBody>
          <a:bodyPr/>
          <a:lstStyle/>
          <a:p>
            <a:r>
              <a:rPr lang="en-US" altLang="zh-CN" dirty="0"/>
              <a:t>1.4.3  </a:t>
            </a:r>
            <a:r>
              <a:rPr lang="zh-CN" altLang="zh-CN" dirty="0"/>
              <a:t>补码的加减法运算</a:t>
            </a:r>
            <a:endParaRPr lang="zh-CN" altLang="en-US" dirty="0"/>
          </a:p>
        </p:txBody>
      </p:sp>
      <p:sp>
        <p:nvSpPr>
          <p:cNvPr id="3" name="TextBox 2"/>
          <p:cNvSpPr txBox="1"/>
          <p:nvPr/>
        </p:nvSpPr>
        <p:spPr>
          <a:xfrm>
            <a:off x="288000" y="1373867"/>
            <a:ext cx="8604480" cy="830997"/>
          </a:xfrm>
          <a:prstGeom prst="rect">
            <a:avLst/>
          </a:prstGeom>
          <a:noFill/>
          <a:ln w="12700">
            <a:noFill/>
          </a:ln>
        </p:spPr>
        <p:txBody>
          <a:bodyPr wrap="square" rtlCol="0">
            <a:spAutoFit/>
          </a:bodyPr>
          <a:lstStyle>
            <a:defPPr>
              <a:defRPr lang="zh-CN"/>
            </a:defPPr>
            <a:lvl1pPr>
              <a:lnSpc>
                <a:spcPct val="150000"/>
              </a:lnSpc>
              <a:defRPr sz="2400">
                <a:solidFill>
                  <a:srgbClr val="000066"/>
                </a:solidFill>
                <a:latin typeface="Times New Roman" pitchFamily="18" charset="0"/>
                <a:ea typeface="楷体_GB2312"/>
                <a:cs typeface="Times New Roman" pitchFamily="18" charset="0"/>
              </a:defRPr>
            </a:lvl1pPr>
          </a:lstStyle>
          <a:p>
            <a:pPr>
              <a:lnSpc>
                <a:spcPct val="100000"/>
              </a:lnSpc>
            </a:pPr>
            <a:r>
              <a:rPr lang="zh-CN" altLang="zh-CN" dirty="0"/>
              <a:t>【例</a:t>
            </a:r>
            <a:r>
              <a:rPr lang="en-US" altLang="zh-CN" dirty="0" smtClean="0"/>
              <a:t>1.26</a:t>
            </a:r>
            <a:r>
              <a:rPr lang="zh-CN" altLang="zh-CN" dirty="0" smtClean="0"/>
              <a:t>】</a:t>
            </a:r>
            <a:r>
              <a:rPr lang="en-US" altLang="zh-CN" dirty="0" smtClean="0"/>
              <a:t>  </a:t>
            </a:r>
            <a:r>
              <a:rPr lang="en-US" altLang="zh-CN" dirty="0"/>
              <a:t>X=26</a:t>
            </a:r>
            <a:r>
              <a:rPr lang="zh-CN" altLang="zh-CN" dirty="0"/>
              <a:t>，</a:t>
            </a:r>
            <a:r>
              <a:rPr lang="en-US" altLang="zh-CN" dirty="0"/>
              <a:t>Y=30</a:t>
            </a:r>
            <a:r>
              <a:rPr lang="zh-CN" altLang="zh-CN" dirty="0"/>
              <a:t>，分别计算</a:t>
            </a:r>
            <a:r>
              <a:rPr lang="en-US" altLang="zh-CN" dirty="0"/>
              <a:t>[X]</a:t>
            </a:r>
            <a:r>
              <a:rPr lang="zh-CN" altLang="zh-CN" baseline="-25000" dirty="0"/>
              <a:t>补</a:t>
            </a:r>
            <a:r>
              <a:rPr lang="en-US" altLang="zh-CN" dirty="0"/>
              <a:t>+[Y]</a:t>
            </a:r>
            <a:r>
              <a:rPr lang="zh-CN" altLang="zh-CN" baseline="-25000" dirty="0"/>
              <a:t>补</a:t>
            </a:r>
            <a:r>
              <a:rPr lang="zh-CN" altLang="zh-CN" dirty="0"/>
              <a:t>和</a:t>
            </a:r>
            <a:r>
              <a:rPr lang="en-US" altLang="zh-CN" dirty="0"/>
              <a:t>[X]</a:t>
            </a:r>
            <a:r>
              <a:rPr lang="zh-CN" altLang="zh-CN" baseline="-25000" dirty="0"/>
              <a:t>补</a:t>
            </a:r>
            <a:r>
              <a:rPr lang="en-US" altLang="zh-CN" dirty="0"/>
              <a:t>- [Y]</a:t>
            </a:r>
            <a:r>
              <a:rPr lang="zh-CN" altLang="zh-CN" baseline="-25000" dirty="0"/>
              <a:t>补</a:t>
            </a:r>
            <a:r>
              <a:rPr lang="zh-CN" altLang="zh-CN" dirty="0"/>
              <a:t>，要求用二进制</a:t>
            </a:r>
            <a:r>
              <a:rPr lang="en-US" altLang="zh-CN" dirty="0"/>
              <a:t>8</a:t>
            </a:r>
            <a:r>
              <a:rPr lang="zh-CN" altLang="zh-CN" dirty="0"/>
              <a:t>位表示</a:t>
            </a:r>
          </a:p>
        </p:txBody>
      </p:sp>
      <p:graphicFrame>
        <p:nvGraphicFramePr>
          <p:cNvPr id="4" name="表格 3"/>
          <p:cNvGraphicFramePr>
            <a:graphicFrameLocks noGrp="1"/>
          </p:cNvGraphicFramePr>
          <p:nvPr>
            <p:extLst>
              <p:ext uri="{D42A27DB-BD31-4B8C-83A1-F6EECF244321}">
                <p14:modId xmlns:p14="http://schemas.microsoft.com/office/powerpoint/2010/main" val="3356395915"/>
              </p:ext>
            </p:extLst>
          </p:nvPr>
        </p:nvGraphicFramePr>
        <p:xfrm>
          <a:off x="539552" y="2204864"/>
          <a:ext cx="7881747" cy="1692000"/>
        </p:xfrm>
        <a:graphic>
          <a:graphicData uri="http://schemas.openxmlformats.org/drawingml/2006/table">
            <a:tbl>
              <a:tblPr firstRow="1" firstCol="1" bandRow="1">
                <a:tableStyleId>{0660B408-B3CF-4A94-85FC-2B1E0A45F4A2}</a:tableStyleId>
              </a:tblPr>
              <a:tblGrid>
                <a:gridCol w="826135"/>
                <a:gridCol w="842010"/>
                <a:gridCol w="803275"/>
                <a:gridCol w="3355848"/>
                <a:gridCol w="2054479"/>
              </a:tblGrid>
              <a:tr h="27952">
                <a:tc>
                  <a:txBody>
                    <a:bodyPr/>
                    <a:lstStyle/>
                    <a:p>
                      <a:pPr indent="0" algn="just">
                        <a:lnSpc>
                          <a:spcPct val="100000"/>
                        </a:lnSpc>
                        <a:spcAft>
                          <a:spcPts val="0"/>
                        </a:spcAft>
                        <a:tabLst>
                          <a:tab pos="2338070" algn="l"/>
                        </a:tabLst>
                      </a:pP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a:txBody>
                    <a:bodyPr/>
                    <a:lstStyle/>
                    <a:p>
                      <a:pPr indent="0" algn="just">
                        <a:lnSpc>
                          <a:spcPct val="100000"/>
                        </a:lnSpc>
                        <a:spcAft>
                          <a:spcPts val="0"/>
                        </a:spcAft>
                        <a:tabLst>
                          <a:tab pos="2338070" algn="l"/>
                        </a:tabLst>
                      </a:pP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gridSpan="3">
                  <a:txBody>
                    <a:bodyPr/>
                    <a:lstStyle/>
                    <a:p>
                      <a:pPr indent="0" algn="l">
                        <a:lnSpc>
                          <a:spcPct val="100000"/>
                        </a:lnSpc>
                        <a:spcAft>
                          <a:spcPts val="0"/>
                        </a:spcAft>
                        <a:tabLst>
                          <a:tab pos="2338070" algn="l"/>
                        </a:tabLst>
                      </a:pPr>
                      <a:r>
                        <a:rPr lang="en-US" sz="100" b="0" kern="100" dirty="0">
                          <a:solidFill>
                            <a:srgbClr val="002060"/>
                          </a:solidFill>
                          <a:effectLst/>
                          <a:latin typeface="Times New Roman" pitchFamily="18" charset="0"/>
                          <a:ea typeface="楷体_GB2312"/>
                          <a:cs typeface="Times New Roman" pitchFamily="18" charset="0"/>
                        </a:rPr>
                        <a:t> </a:t>
                      </a: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16012">
                <a:tc>
                  <a:txBody>
                    <a:bodyPr/>
                    <a:lstStyle/>
                    <a:p>
                      <a:pPr indent="0" algn="r">
                        <a:lnSpc>
                          <a:spcPct val="100000"/>
                        </a:lnSpc>
                        <a:spcAft>
                          <a:spcPts val="0"/>
                        </a:spcAft>
                        <a:tabLst>
                          <a:tab pos="2338070" algn="l"/>
                        </a:tabLst>
                      </a:pPr>
                      <a:r>
                        <a:rPr lang="zh-CN" sz="2400" b="0" kern="100" dirty="0">
                          <a:solidFill>
                            <a:srgbClr val="002060"/>
                          </a:solidFill>
                          <a:effectLst/>
                          <a:latin typeface="Times New Roman" pitchFamily="18" charset="0"/>
                          <a:ea typeface="楷体_GB2312"/>
                          <a:cs typeface="Times New Roman" pitchFamily="18" charset="0"/>
                        </a:rPr>
                        <a:t>解：</a:t>
                      </a:r>
                    </a:p>
                  </a:txBody>
                  <a:tcPr marL="68580" marR="68580" marT="0" marB="0"/>
                </a:tc>
                <a:tc>
                  <a:txBody>
                    <a:bodyPr/>
                    <a:lstStyle/>
                    <a:p>
                      <a:pPr indent="0" algn="just">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[X]</a:t>
                      </a:r>
                      <a:r>
                        <a:rPr lang="zh-CN" sz="2400" b="0" kern="100" baseline="-25000" dirty="0">
                          <a:solidFill>
                            <a:srgbClr val="002060"/>
                          </a:solidFill>
                          <a:effectLst/>
                          <a:latin typeface="Times New Roman" pitchFamily="18" charset="0"/>
                          <a:ea typeface="楷体_GB2312"/>
                          <a:cs typeface="Times New Roman" pitchFamily="18" charset="0"/>
                        </a:rPr>
                        <a:t>补</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tc>
                <a:tc gridSpan="3">
                  <a:txBody>
                    <a:bodyPr/>
                    <a:lstStyle/>
                    <a:p>
                      <a:pPr indent="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dirty="0" smtClean="0">
                          <a:solidFill>
                            <a:srgbClr val="002060"/>
                          </a:solidFill>
                          <a:effectLst/>
                          <a:latin typeface="Times New Roman" pitchFamily="18" charset="0"/>
                          <a:ea typeface="楷体_GB2312"/>
                          <a:cs typeface="Times New Roman" pitchFamily="18" charset="0"/>
                        </a:rPr>
                        <a:t>00011010B</a:t>
                      </a:r>
                      <a:r>
                        <a:rPr lang="en-US" sz="2400" b="0" kern="100" dirty="0">
                          <a:solidFill>
                            <a:srgbClr val="002060"/>
                          </a:solidFill>
                          <a:effectLst/>
                          <a:latin typeface="Times New Roman" pitchFamily="18" charset="0"/>
                          <a:ea typeface="楷体_GB2312"/>
                          <a:cs typeface="Times New Roman" pitchFamily="18" charset="0"/>
                        </a:rPr>
                        <a:t> </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16012">
                <a:tc>
                  <a:txBody>
                    <a:bodyPr/>
                    <a:lstStyle/>
                    <a:p>
                      <a:pPr indent="269875" algn="just">
                        <a:lnSpc>
                          <a:spcPct val="100000"/>
                        </a:lnSpc>
                        <a:spcAft>
                          <a:spcPts val="0"/>
                        </a:spcAft>
                        <a:tabLst>
                          <a:tab pos="2338070" algn="l"/>
                        </a:tabLst>
                      </a:pPr>
                      <a:r>
                        <a:rPr lang="en-US" sz="2400" kern="100">
                          <a:solidFill>
                            <a:srgbClr val="002060"/>
                          </a:solidFill>
                          <a:effectLst/>
                          <a:latin typeface="Times New Roman" pitchFamily="18" charset="0"/>
                          <a:ea typeface="楷体_GB2312"/>
                          <a:cs typeface="Times New Roman" pitchFamily="18" charset="0"/>
                        </a:rPr>
                        <a:t> </a:t>
                      </a:r>
                      <a:endParaRPr lang="zh-CN" sz="2400" kern="100">
                        <a:solidFill>
                          <a:srgbClr val="002060"/>
                        </a:solidFill>
                        <a:effectLst/>
                        <a:latin typeface="Times New Roman" pitchFamily="18" charset="0"/>
                        <a:ea typeface="楷体_GB2312"/>
                        <a:cs typeface="Times New Roman" pitchFamily="18" charset="0"/>
                      </a:endParaRPr>
                    </a:p>
                  </a:txBody>
                  <a:tcPr marL="68580" marR="68580" marT="0" marB="0"/>
                </a:tc>
                <a:tc>
                  <a:txBody>
                    <a:bodyPr/>
                    <a:lstStyle/>
                    <a:p>
                      <a:pPr indent="0"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[Y]</a:t>
                      </a:r>
                      <a:r>
                        <a:rPr lang="zh-CN" sz="2400" kern="100" baseline="-25000" dirty="0">
                          <a:solidFill>
                            <a:srgbClr val="002060"/>
                          </a:solidFill>
                          <a:effectLst/>
                          <a:latin typeface="Times New Roman" pitchFamily="18" charset="0"/>
                          <a:ea typeface="楷体_GB2312"/>
                          <a:cs typeface="Times New Roman" pitchFamily="18" charset="0"/>
                        </a:rPr>
                        <a:t>补</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gridSpan="3">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a:t>
                      </a:r>
                      <a:r>
                        <a:rPr lang="en-US" sz="2400" kern="100" dirty="0" smtClean="0">
                          <a:solidFill>
                            <a:srgbClr val="002060"/>
                          </a:solidFill>
                          <a:effectLst/>
                          <a:latin typeface="Times New Roman" pitchFamily="18" charset="0"/>
                          <a:ea typeface="楷体_GB2312"/>
                          <a:cs typeface="Times New Roman" pitchFamily="18" charset="0"/>
                        </a:rPr>
                        <a:t>00011110B</a:t>
                      </a:r>
                      <a:r>
                        <a:rPr lang="en-US" sz="2400" kern="100" dirty="0">
                          <a:solidFill>
                            <a:srgbClr val="002060"/>
                          </a:solidFill>
                          <a:effectLst/>
                          <a:latin typeface="Times New Roman" pitchFamily="18" charset="0"/>
                          <a:ea typeface="楷体_GB2312"/>
                          <a:cs typeface="Times New Roman" pitchFamily="18" charset="0"/>
                        </a:rPr>
                        <a:t> </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16012">
                <a:tc>
                  <a:txBody>
                    <a:bodyPr/>
                    <a:lstStyle/>
                    <a:p>
                      <a:pPr indent="269875"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 </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gridSpan="2">
                  <a:txBody>
                    <a:bodyPr/>
                    <a:lstStyle/>
                    <a:p>
                      <a:pPr indent="0"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[X]</a:t>
                      </a:r>
                      <a:r>
                        <a:rPr lang="zh-CN" sz="2400" kern="100" baseline="-25000" dirty="0">
                          <a:solidFill>
                            <a:srgbClr val="002060"/>
                          </a:solidFill>
                          <a:effectLst/>
                          <a:latin typeface="Times New Roman" pitchFamily="18" charset="0"/>
                          <a:ea typeface="楷体_GB2312"/>
                          <a:cs typeface="Times New Roman" pitchFamily="18" charset="0"/>
                        </a:rPr>
                        <a:t>补</a:t>
                      </a:r>
                      <a:r>
                        <a:rPr lang="en-US" sz="2400" kern="100" dirty="0">
                          <a:solidFill>
                            <a:srgbClr val="002060"/>
                          </a:solidFill>
                          <a:effectLst/>
                          <a:latin typeface="Times New Roman" pitchFamily="18" charset="0"/>
                          <a:ea typeface="楷体_GB2312"/>
                          <a:cs typeface="Times New Roman" pitchFamily="18" charset="0"/>
                        </a:rPr>
                        <a:t>+[Y]</a:t>
                      </a:r>
                      <a:r>
                        <a:rPr lang="zh-CN" sz="2400" kern="100" baseline="-25000" dirty="0">
                          <a:solidFill>
                            <a:srgbClr val="002060"/>
                          </a:solidFill>
                          <a:effectLst/>
                          <a:latin typeface="Times New Roman" pitchFamily="18" charset="0"/>
                          <a:ea typeface="楷体_GB2312"/>
                          <a:cs typeface="Times New Roman" pitchFamily="18" charset="0"/>
                        </a:rPr>
                        <a:t>补</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=00011010B+00011110B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a:txBody>
                    <a:bodyPr/>
                    <a:lstStyle/>
                    <a:p>
                      <a:pPr indent="0" algn="l">
                        <a:lnSpc>
                          <a:spcPct val="100000"/>
                        </a:lnSpc>
                        <a:spcAft>
                          <a:spcPts val="0"/>
                        </a:spcAft>
                      </a:pPr>
                      <a:r>
                        <a:rPr lang="en-US" sz="2400" kern="100" dirty="0">
                          <a:solidFill>
                            <a:srgbClr val="002060"/>
                          </a:solidFill>
                          <a:effectLst/>
                          <a:latin typeface="Times New Roman" pitchFamily="18" charset="0"/>
                          <a:ea typeface="楷体_GB2312"/>
                          <a:cs typeface="Times New Roman" pitchFamily="18" charset="0"/>
                        </a:rPr>
                        <a:t>=00111000B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r>
              <a:tr h="416012">
                <a:tc>
                  <a:txBody>
                    <a:bodyPr/>
                    <a:lstStyle/>
                    <a:p>
                      <a:pPr indent="269875" algn="just">
                        <a:lnSpc>
                          <a:spcPct val="100000"/>
                        </a:lnSpc>
                        <a:spcAft>
                          <a:spcPts val="0"/>
                        </a:spcAft>
                        <a:tabLst>
                          <a:tab pos="2338070" algn="l"/>
                        </a:tabLst>
                      </a:pPr>
                      <a:r>
                        <a:rPr lang="en-US" sz="2400" kern="100">
                          <a:solidFill>
                            <a:srgbClr val="002060"/>
                          </a:solidFill>
                          <a:effectLst/>
                          <a:latin typeface="Times New Roman" pitchFamily="18" charset="0"/>
                          <a:ea typeface="楷体_GB2312"/>
                          <a:cs typeface="Times New Roman" pitchFamily="18" charset="0"/>
                        </a:rPr>
                        <a:t> </a:t>
                      </a:r>
                      <a:endParaRPr lang="zh-CN" sz="2400" kern="100">
                        <a:solidFill>
                          <a:srgbClr val="002060"/>
                        </a:solidFill>
                        <a:effectLst/>
                        <a:latin typeface="Times New Roman" pitchFamily="18" charset="0"/>
                        <a:ea typeface="楷体_GB2312"/>
                        <a:cs typeface="Times New Roman" pitchFamily="18" charset="0"/>
                      </a:endParaRPr>
                    </a:p>
                  </a:txBody>
                  <a:tcPr marL="68580" marR="68580" marT="0" marB="0"/>
                </a:tc>
                <a:tc gridSpan="2">
                  <a:txBody>
                    <a:bodyPr/>
                    <a:lstStyle/>
                    <a:p>
                      <a:pPr indent="0"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[X]</a:t>
                      </a:r>
                      <a:r>
                        <a:rPr lang="zh-CN" sz="2400" kern="100" baseline="-25000" dirty="0">
                          <a:solidFill>
                            <a:srgbClr val="002060"/>
                          </a:solidFill>
                          <a:effectLst/>
                          <a:latin typeface="Times New Roman" pitchFamily="18" charset="0"/>
                          <a:ea typeface="楷体_GB2312"/>
                          <a:cs typeface="Times New Roman" pitchFamily="18" charset="0"/>
                        </a:rPr>
                        <a:t>补</a:t>
                      </a:r>
                      <a:r>
                        <a:rPr lang="en-US" sz="2400" kern="100" dirty="0">
                          <a:solidFill>
                            <a:srgbClr val="002060"/>
                          </a:solidFill>
                          <a:effectLst/>
                          <a:latin typeface="Times New Roman" pitchFamily="18" charset="0"/>
                          <a:ea typeface="楷体_GB2312"/>
                          <a:cs typeface="Times New Roman" pitchFamily="18" charset="0"/>
                        </a:rPr>
                        <a:t>- [Y]</a:t>
                      </a:r>
                      <a:r>
                        <a:rPr lang="zh-CN" sz="2400" kern="100" baseline="-25000" dirty="0">
                          <a:solidFill>
                            <a:srgbClr val="002060"/>
                          </a:solidFill>
                          <a:effectLst/>
                          <a:latin typeface="Times New Roman" pitchFamily="18" charset="0"/>
                          <a:ea typeface="楷体_GB2312"/>
                          <a:cs typeface="Times New Roman" pitchFamily="18" charset="0"/>
                        </a:rPr>
                        <a:t>补</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=00011010B-00011110B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=11111100B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r>
            </a:tbl>
          </a:graphicData>
        </a:graphic>
      </p:graphicFrame>
      <p:sp>
        <p:nvSpPr>
          <p:cNvPr id="5" name="TextBox 4"/>
          <p:cNvSpPr txBox="1"/>
          <p:nvPr/>
        </p:nvSpPr>
        <p:spPr>
          <a:xfrm>
            <a:off x="288000" y="4221088"/>
            <a:ext cx="8856000" cy="461665"/>
          </a:xfrm>
          <a:prstGeom prst="rect">
            <a:avLst/>
          </a:prstGeom>
          <a:noFill/>
          <a:ln w="12700">
            <a:noFill/>
          </a:ln>
        </p:spPr>
        <p:txBody>
          <a:bodyPr wrap="square" rtlCol="0">
            <a:spAutoFit/>
          </a:bodyPr>
          <a:lstStyle>
            <a:defPPr>
              <a:defRPr lang="zh-CN"/>
            </a:defPPr>
            <a:lvl1pPr>
              <a:lnSpc>
                <a:spcPct val="150000"/>
              </a:lnSpc>
              <a:defRPr sz="2400">
                <a:solidFill>
                  <a:srgbClr val="000066"/>
                </a:solidFill>
                <a:latin typeface="Times New Roman" pitchFamily="18" charset="0"/>
                <a:ea typeface="楷体_GB2312"/>
                <a:cs typeface="Times New Roman" pitchFamily="18" charset="0"/>
              </a:defRPr>
            </a:lvl1pPr>
          </a:lstStyle>
          <a:p>
            <a:pPr>
              <a:lnSpc>
                <a:spcPct val="100000"/>
              </a:lnSpc>
            </a:pPr>
            <a:r>
              <a:rPr lang="zh-CN" altLang="zh-CN" dirty="0"/>
              <a:t>【例</a:t>
            </a:r>
            <a:r>
              <a:rPr lang="en-US" altLang="zh-CN" dirty="0" smtClean="0"/>
              <a:t>1.27</a:t>
            </a:r>
            <a:r>
              <a:rPr lang="zh-CN" altLang="zh-CN" dirty="0" smtClean="0"/>
              <a:t>】</a:t>
            </a:r>
            <a:r>
              <a:rPr lang="en-US" altLang="zh-CN" dirty="0" smtClean="0"/>
              <a:t>  </a:t>
            </a:r>
            <a:r>
              <a:rPr lang="en-US" altLang="zh-CN" dirty="0"/>
              <a:t>X=126</a:t>
            </a:r>
            <a:r>
              <a:rPr lang="zh-CN" altLang="zh-CN" dirty="0"/>
              <a:t>，</a:t>
            </a:r>
            <a:r>
              <a:rPr lang="en-US" altLang="zh-CN" dirty="0"/>
              <a:t>Y=30</a:t>
            </a:r>
            <a:r>
              <a:rPr lang="zh-CN" altLang="zh-CN" dirty="0"/>
              <a:t>，计算</a:t>
            </a:r>
            <a:r>
              <a:rPr lang="en-US" altLang="zh-CN" dirty="0"/>
              <a:t>[X]</a:t>
            </a:r>
            <a:r>
              <a:rPr lang="zh-CN" altLang="zh-CN" baseline="-25000" dirty="0"/>
              <a:t>补</a:t>
            </a:r>
            <a:r>
              <a:rPr lang="en-US" altLang="zh-CN" dirty="0"/>
              <a:t>+[Y]</a:t>
            </a:r>
            <a:r>
              <a:rPr lang="zh-CN" altLang="zh-CN" baseline="-25000" dirty="0"/>
              <a:t>补</a:t>
            </a:r>
            <a:r>
              <a:rPr lang="zh-CN" altLang="zh-CN" dirty="0" smtClean="0"/>
              <a:t>，用</a:t>
            </a:r>
            <a:r>
              <a:rPr lang="zh-CN" altLang="zh-CN" dirty="0"/>
              <a:t>二进制</a:t>
            </a:r>
            <a:r>
              <a:rPr lang="en-US" altLang="zh-CN" dirty="0"/>
              <a:t>8</a:t>
            </a:r>
            <a:r>
              <a:rPr lang="zh-CN" altLang="zh-CN" dirty="0"/>
              <a:t>位表示</a:t>
            </a:r>
          </a:p>
        </p:txBody>
      </p:sp>
      <p:graphicFrame>
        <p:nvGraphicFramePr>
          <p:cNvPr id="6" name="表格 5"/>
          <p:cNvGraphicFramePr>
            <a:graphicFrameLocks noGrp="1"/>
          </p:cNvGraphicFramePr>
          <p:nvPr>
            <p:extLst>
              <p:ext uri="{D42A27DB-BD31-4B8C-83A1-F6EECF244321}">
                <p14:modId xmlns:p14="http://schemas.microsoft.com/office/powerpoint/2010/main" val="4139983042"/>
              </p:ext>
            </p:extLst>
          </p:nvPr>
        </p:nvGraphicFramePr>
        <p:xfrm>
          <a:off x="539552" y="4754760"/>
          <a:ext cx="7875397" cy="1332000"/>
        </p:xfrm>
        <a:graphic>
          <a:graphicData uri="http://schemas.openxmlformats.org/drawingml/2006/table">
            <a:tbl>
              <a:tblPr firstRow="1" firstCol="1" bandRow="1">
                <a:tableStyleId>{0660B408-B3CF-4A94-85FC-2B1E0A45F4A2}</a:tableStyleId>
              </a:tblPr>
              <a:tblGrid>
                <a:gridCol w="826135"/>
                <a:gridCol w="842010"/>
                <a:gridCol w="796925"/>
                <a:gridCol w="3355848"/>
                <a:gridCol w="2054479"/>
              </a:tblGrid>
              <a:tr h="29181">
                <a:tc>
                  <a:txBody>
                    <a:bodyPr/>
                    <a:lstStyle/>
                    <a:p>
                      <a:pPr indent="0" algn="just">
                        <a:lnSpc>
                          <a:spcPct val="100000"/>
                        </a:lnSpc>
                        <a:spcAft>
                          <a:spcPts val="0"/>
                        </a:spcAft>
                        <a:tabLst>
                          <a:tab pos="2338070" algn="l"/>
                        </a:tabLst>
                      </a:pP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a:txBody>
                    <a:bodyPr/>
                    <a:lstStyle/>
                    <a:p>
                      <a:pPr indent="0" algn="just">
                        <a:lnSpc>
                          <a:spcPct val="100000"/>
                        </a:lnSpc>
                        <a:spcAft>
                          <a:spcPts val="0"/>
                        </a:spcAft>
                        <a:tabLst>
                          <a:tab pos="2338070" algn="l"/>
                        </a:tabLst>
                      </a:pP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gridSpan="3">
                  <a:txBody>
                    <a:bodyPr/>
                    <a:lstStyle/>
                    <a:p>
                      <a:pPr indent="0" algn="l">
                        <a:lnSpc>
                          <a:spcPct val="100000"/>
                        </a:lnSpc>
                        <a:spcAft>
                          <a:spcPts val="0"/>
                        </a:spcAft>
                        <a:tabLst>
                          <a:tab pos="2338070" algn="l"/>
                        </a:tabLst>
                      </a:pPr>
                      <a:r>
                        <a:rPr lang="en-US" sz="100" b="0" kern="100" dirty="0">
                          <a:solidFill>
                            <a:srgbClr val="002060"/>
                          </a:solidFill>
                          <a:effectLst/>
                          <a:latin typeface="Times New Roman" pitchFamily="18" charset="0"/>
                          <a:ea typeface="楷体_GB2312"/>
                          <a:cs typeface="Times New Roman" pitchFamily="18" charset="0"/>
                        </a:rPr>
                        <a:t> </a:t>
                      </a:r>
                      <a:endParaRPr lang="zh-CN" sz="100" b="0" kern="100" dirty="0">
                        <a:solidFill>
                          <a:srgbClr val="002060"/>
                        </a:solidFill>
                        <a:effectLst/>
                        <a:latin typeface="Times New Roman" pitchFamily="18" charset="0"/>
                        <a:ea typeface="楷体_GB2312"/>
                        <a:cs typeface="Times New Roman" pitchFamily="18" charset="0"/>
                      </a:endParaRPr>
                    </a:p>
                  </a:txBody>
                  <a:tcPr marL="68580" marR="68580" marT="0" marB="0">
                    <a:solidFill>
                      <a:srgbClr val="EBFBEC"/>
                    </a:solidFill>
                  </a:tcPr>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34273">
                <a:tc>
                  <a:txBody>
                    <a:bodyPr/>
                    <a:lstStyle/>
                    <a:p>
                      <a:pPr indent="0" algn="r">
                        <a:lnSpc>
                          <a:spcPct val="100000"/>
                        </a:lnSpc>
                        <a:spcAft>
                          <a:spcPts val="0"/>
                        </a:spcAft>
                        <a:tabLst>
                          <a:tab pos="2338070" algn="l"/>
                        </a:tabLst>
                      </a:pPr>
                      <a:r>
                        <a:rPr lang="zh-CN" sz="2400" b="0" kern="100" dirty="0">
                          <a:solidFill>
                            <a:srgbClr val="002060"/>
                          </a:solidFill>
                          <a:effectLst/>
                          <a:latin typeface="Times New Roman" pitchFamily="18" charset="0"/>
                          <a:ea typeface="楷体_GB2312"/>
                          <a:cs typeface="Times New Roman" pitchFamily="18" charset="0"/>
                        </a:rPr>
                        <a:t>解：</a:t>
                      </a:r>
                    </a:p>
                  </a:txBody>
                  <a:tcPr marL="68580" marR="68580" marT="0" marB="0"/>
                </a:tc>
                <a:tc>
                  <a:txBody>
                    <a:bodyPr/>
                    <a:lstStyle/>
                    <a:p>
                      <a:pPr indent="0" algn="just">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[X]</a:t>
                      </a:r>
                      <a:r>
                        <a:rPr lang="zh-CN" sz="2400" b="0" kern="100" baseline="-25000" dirty="0">
                          <a:solidFill>
                            <a:srgbClr val="002060"/>
                          </a:solidFill>
                          <a:effectLst/>
                          <a:latin typeface="Times New Roman" pitchFamily="18" charset="0"/>
                          <a:ea typeface="楷体_GB2312"/>
                          <a:cs typeface="Times New Roman" pitchFamily="18" charset="0"/>
                        </a:rPr>
                        <a:t>补</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tc>
                <a:tc gridSpan="3">
                  <a:txBody>
                    <a:bodyPr/>
                    <a:lstStyle/>
                    <a:p>
                      <a:pPr indent="0" algn="l">
                        <a:lnSpc>
                          <a:spcPct val="100000"/>
                        </a:lnSpc>
                        <a:spcAft>
                          <a:spcPts val="0"/>
                        </a:spcAft>
                        <a:tabLst>
                          <a:tab pos="2338070" algn="l"/>
                        </a:tabLst>
                      </a:pPr>
                      <a:r>
                        <a:rPr lang="en-US" sz="2400" b="0" kern="100" dirty="0">
                          <a:solidFill>
                            <a:srgbClr val="002060"/>
                          </a:solidFill>
                          <a:effectLst/>
                          <a:latin typeface="Times New Roman" pitchFamily="18" charset="0"/>
                          <a:ea typeface="楷体_GB2312"/>
                          <a:cs typeface="Times New Roman" pitchFamily="18" charset="0"/>
                        </a:rPr>
                        <a:t>=</a:t>
                      </a:r>
                      <a:r>
                        <a:rPr lang="en-US" sz="2400" b="0" kern="100" dirty="0" smtClean="0">
                          <a:solidFill>
                            <a:srgbClr val="002060"/>
                          </a:solidFill>
                          <a:effectLst/>
                          <a:latin typeface="Times New Roman" pitchFamily="18" charset="0"/>
                          <a:ea typeface="楷体_GB2312"/>
                          <a:cs typeface="Times New Roman" pitchFamily="18" charset="0"/>
                        </a:rPr>
                        <a:t>01111110B</a:t>
                      </a:r>
                      <a:r>
                        <a:rPr lang="en-US" sz="2400" b="0" kern="100" dirty="0">
                          <a:solidFill>
                            <a:srgbClr val="002060"/>
                          </a:solidFill>
                          <a:effectLst/>
                          <a:latin typeface="Times New Roman" pitchFamily="18" charset="0"/>
                          <a:ea typeface="楷体_GB2312"/>
                          <a:cs typeface="Times New Roman" pitchFamily="18" charset="0"/>
                        </a:rPr>
                        <a:t> </a:t>
                      </a:r>
                      <a:endParaRPr lang="zh-CN" sz="2400" b="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34273">
                <a:tc>
                  <a:txBody>
                    <a:bodyPr/>
                    <a:lstStyle/>
                    <a:p>
                      <a:pPr indent="269875"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 </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a:txBody>
                    <a:bodyPr/>
                    <a:lstStyle/>
                    <a:p>
                      <a:pPr indent="0"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[Y]</a:t>
                      </a:r>
                      <a:r>
                        <a:rPr lang="zh-CN" sz="2400" kern="100" baseline="-25000" dirty="0">
                          <a:solidFill>
                            <a:srgbClr val="002060"/>
                          </a:solidFill>
                          <a:effectLst/>
                          <a:latin typeface="Times New Roman" pitchFamily="18" charset="0"/>
                          <a:ea typeface="楷体_GB2312"/>
                          <a:cs typeface="Times New Roman" pitchFamily="18" charset="0"/>
                        </a:rPr>
                        <a:t>补</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gridSpan="3">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a:t>
                      </a:r>
                      <a:r>
                        <a:rPr lang="en-US" sz="2400" kern="100" dirty="0" smtClean="0">
                          <a:solidFill>
                            <a:srgbClr val="002060"/>
                          </a:solidFill>
                          <a:effectLst/>
                          <a:latin typeface="Times New Roman" pitchFamily="18" charset="0"/>
                          <a:ea typeface="楷体_GB2312"/>
                          <a:cs typeface="Times New Roman" pitchFamily="18" charset="0"/>
                        </a:rPr>
                        <a:t>00011110B</a:t>
                      </a:r>
                      <a:r>
                        <a:rPr lang="en-US" sz="2400" kern="100" dirty="0">
                          <a:solidFill>
                            <a:srgbClr val="002060"/>
                          </a:solidFill>
                          <a:effectLst/>
                          <a:latin typeface="Times New Roman" pitchFamily="18" charset="0"/>
                          <a:ea typeface="楷体_GB2312"/>
                          <a:cs typeface="Times New Roman" pitchFamily="18" charset="0"/>
                        </a:rPr>
                        <a:t> </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hMerge="1">
                  <a:txBody>
                    <a:bodyPr/>
                    <a:lstStyle/>
                    <a:p>
                      <a:pPr>
                        <a:lnSpc>
                          <a:spcPct val="100000"/>
                        </a:lnSpc>
                      </a:pPr>
                      <a:endParaRPr lang="zh-CN" altLang="en-US" sz="2400" dirty="0">
                        <a:latin typeface="Times New Roman" pitchFamily="18" charset="0"/>
                        <a:ea typeface="楷体_GB2312"/>
                        <a:cs typeface="Times New Roman" pitchFamily="18" charset="0"/>
                      </a:endParaRPr>
                    </a:p>
                  </a:txBody>
                  <a:tcPr/>
                </a:tc>
              </a:tr>
              <a:tr h="434273">
                <a:tc>
                  <a:txBody>
                    <a:bodyPr/>
                    <a:lstStyle/>
                    <a:p>
                      <a:pPr indent="269875"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 </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gridSpan="2">
                  <a:txBody>
                    <a:bodyPr/>
                    <a:lstStyle/>
                    <a:p>
                      <a:pPr indent="0" algn="just">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[X]</a:t>
                      </a:r>
                      <a:r>
                        <a:rPr lang="zh-CN" sz="2400" kern="100" baseline="-25000" dirty="0">
                          <a:solidFill>
                            <a:srgbClr val="002060"/>
                          </a:solidFill>
                          <a:effectLst/>
                          <a:latin typeface="Times New Roman" pitchFamily="18" charset="0"/>
                          <a:ea typeface="楷体_GB2312"/>
                          <a:cs typeface="Times New Roman" pitchFamily="18" charset="0"/>
                        </a:rPr>
                        <a:t>补</a:t>
                      </a:r>
                      <a:r>
                        <a:rPr lang="en-US" sz="2400" kern="100" dirty="0">
                          <a:solidFill>
                            <a:srgbClr val="002060"/>
                          </a:solidFill>
                          <a:effectLst/>
                          <a:latin typeface="Times New Roman" pitchFamily="18" charset="0"/>
                          <a:ea typeface="楷体_GB2312"/>
                          <a:cs typeface="Times New Roman" pitchFamily="18" charset="0"/>
                        </a:rPr>
                        <a:t>+[Y]</a:t>
                      </a:r>
                      <a:r>
                        <a:rPr lang="zh-CN" sz="2400" kern="100" baseline="-25000" dirty="0">
                          <a:solidFill>
                            <a:srgbClr val="002060"/>
                          </a:solidFill>
                          <a:effectLst/>
                          <a:latin typeface="Times New Roman" pitchFamily="18" charset="0"/>
                          <a:ea typeface="楷体_GB2312"/>
                          <a:cs typeface="Times New Roman" pitchFamily="18" charset="0"/>
                        </a:rPr>
                        <a:t>补</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hMerge="1">
                  <a:txBody>
                    <a:bodyPr/>
                    <a:lstStyle/>
                    <a:p>
                      <a:endParaRPr lang="zh-CN" altLang="en-US"/>
                    </a:p>
                  </a:txBody>
                  <a:tcPr/>
                </a:tc>
                <a:tc>
                  <a:txBody>
                    <a:bodyPr/>
                    <a:lstStyle/>
                    <a:p>
                      <a:pPr indent="0" algn="l">
                        <a:lnSpc>
                          <a:spcPct val="100000"/>
                        </a:lnSpc>
                        <a:spcAft>
                          <a:spcPts val="0"/>
                        </a:spcAft>
                        <a:tabLst>
                          <a:tab pos="2338070" algn="l"/>
                        </a:tabLst>
                      </a:pPr>
                      <a:r>
                        <a:rPr lang="en-US" sz="2400" kern="100" dirty="0">
                          <a:solidFill>
                            <a:srgbClr val="002060"/>
                          </a:solidFill>
                          <a:effectLst/>
                          <a:latin typeface="Times New Roman" pitchFamily="18" charset="0"/>
                          <a:ea typeface="楷体_GB2312"/>
                          <a:cs typeface="Times New Roman" pitchFamily="18" charset="0"/>
                        </a:rPr>
                        <a:t>=</a:t>
                      </a:r>
                      <a:r>
                        <a:rPr lang="en-US" sz="2400" kern="100" dirty="0" smtClean="0">
                          <a:solidFill>
                            <a:srgbClr val="002060"/>
                          </a:solidFill>
                          <a:effectLst/>
                          <a:latin typeface="Times New Roman" pitchFamily="18" charset="0"/>
                          <a:ea typeface="楷体_GB2312"/>
                          <a:cs typeface="Times New Roman" pitchFamily="18" charset="0"/>
                        </a:rPr>
                        <a:t>01111110B+00011110B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c>
                  <a:txBody>
                    <a:bodyPr/>
                    <a:lstStyle/>
                    <a:p>
                      <a:pPr indent="0" algn="l">
                        <a:lnSpc>
                          <a:spcPct val="100000"/>
                        </a:lnSpc>
                        <a:spcAft>
                          <a:spcPts val="0"/>
                        </a:spcAft>
                      </a:pPr>
                      <a:r>
                        <a:rPr lang="en-US" sz="2400" kern="100" dirty="0" smtClean="0">
                          <a:solidFill>
                            <a:srgbClr val="002060"/>
                          </a:solidFill>
                          <a:effectLst/>
                          <a:latin typeface="Times New Roman" pitchFamily="18" charset="0"/>
                          <a:ea typeface="楷体_GB2312"/>
                          <a:cs typeface="Times New Roman" pitchFamily="18" charset="0"/>
                        </a:rPr>
                        <a:t>=11111100B</a:t>
                      </a:r>
                      <a:endParaRPr lang="zh-CN" sz="2400" kern="100" dirty="0">
                        <a:solidFill>
                          <a:srgbClr val="002060"/>
                        </a:solidFill>
                        <a:effectLst/>
                        <a:latin typeface="Times New Roman" pitchFamily="18" charset="0"/>
                        <a:ea typeface="楷体_GB2312"/>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3684074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afterEffect">
                                  <p:stCondLst>
                                    <p:cond delay="0"/>
                                  </p:stCondLst>
                                  <p:childTnLst>
                                    <p:animMotion origin="layout" path="M 0.004 0.0615 L 0.004 -0.09595 " pathEditMode="relative" rAng="0" ptsTypes="AA">
                                      <p:cBhvr>
                                        <p:cTn id="6" dur="1000" fill="hold"/>
                                        <p:tgtEl>
                                          <p:spTgt spid="7"/>
                                        </p:tgtEl>
                                        <p:attrNameLst>
                                          <p:attrName>ppt_x</p:attrName>
                                          <p:attrName>ppt_y</p:attrName>
                                        </p:attrNameLst>
                                      </p:cBhvr>
                                      <p:rCtr x="0" y="-7884"/>
                                    </p:animMotion>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500"/>
                            </p:stCondLst>
                            <p:childTnLst>
                              <p:par>
                                <p:cTn id="13" presetID="47"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anim calcmode="lin" valueType="num">
                                      <p:cBhvr>
                                        <p:cTn id="16" dur="750" fill="hold"/>
                                        <p:tgtEl>
                                          <p:spTgt spid="4"/>
                                        </p:tgtEl>
                                        <p:attrNameLst>
                                          <p:attrName>ppt_x</p:attrName>
                                        </p:attrNameLst>
                                      </p:cBhvr>
                                      <p:tavLst>
                                        <p:tav tm="0">
                                          <p:val>
                                            <p:strVal val="#ppt_x"/>
                                          </p:val>
                                        </p:tav>
                                        <p:tav tm="100000">
                                          <p:val>
                                            <p:strVal val="#ppt_x"/>
                                          </p:val>
                                        </p:tav>
                                      </p:tavLst>
                                    </p:anim>
                                    <p:anim calcmode="lin" valueType="num">
                                      <p:cBhvr>
                                        <p:cTn id="17" dur="7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500"/>
                            </p:stCondLst>
                            <p:childTnLst>
                              <p:par>
                                <p:cTn id="24" presetID="47" presetClass="entr" presetSubtype="0" fill="hold"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4"/>
          <p:cNvSpPr txBox="1">
            <a:spLocks noChangeArrowheads="1"/>
          </p:cNvSpPr>
          <p:nvPr/>
        </p:nvSpPr>
        <p:spPr bwMode="auto">
          <a:xfrm>
            <a:off x="968682" y="1563439"/>
            <a:ext cx="7740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buFontTx/>
              <a:buNone/>
            </a:pPr>
            <a:r>
              <a:rPr lang="en-US" altLang="zh-CN" sz="2800" dirty="0" smtClean="0">
                <a:solidFill>
                  <a:srgbClr val="004284"/>
                </a:solidFill>
                <a:latin typeface="Times New Roman" pitchFamily="18" charset="0"/>
                <a:ea typeface="隶书" pitchFamily="49" charset="-122"/>
                <a:cs typeface="Times New Roman" pitchFamily="18" charset="0"/>
              </a:rPr>
              <a:t>1</a:t>
            </a:r>
            <a:r>
              <a:rPr lang="zh-CN" altLang="en-US" sz="2800" dirty="0" smtClean="0">
                <a:solidFill>
                  <a:srgbClr val="004284"/>
                </a:solidFill>
                <a:latin typeface="Times New Roman" pitchFamily="18" charset="0"/>
                <a:ea typeface="隶书" pitchFamily="49" charset="-122"/>
                <a:cs typeface="Times New Roman" pitchFamily="18" charset="0"/>
              </a:rPr>
              <a:t>、微型计算机</a:t>
            </a:r>
            <a:r>
              <a:rPr lang="zh-CN" altLang="en-US" sz="2800" dirty="0">
                <a:solidFill>
                  <a:srgbClr val="004284"/>
                </a:solidFill>
                <a:latin typeface="Times New Roman" pitchFamily="18" charset="0"/>
                <a:ea typeface="隶书" pitchFamily="49" charset="-122"/>
                <a:cs typeface="Times New Roman" pitchFamily="18" charset="0"/>
              </a:rPr>
              <a:t>系统由</a:t>
            </a:r>
            <a:r>
              <a:rPr lang="en-US" altLang="zh-CN" sz="2800" dirty="0" smtClean="0">
                <a:solidFill>
                  <a:srgbClr val="004284"/>
                </a:solidFill>
                <a:latin typeface="Times New Roman" pitchFamily="18" charset="0"/>
                <a:ea typeface="隶书" pitchFamily="49" charset="-122"/>
                <a:cs typeface="Times New Roman" pitchFamily="18" charset="0"/>
              </a:rPr>
              <a:t>_____</a:t>
            </a:r>
            <a:r>
              <a:rPr lang="zh-CN" altLang="en-US" sz="2800" dirty="0" smtClean="0">
                <a:solidFill>
                  <a:srgbClr val="004284"/>
                </a:solidFill>
                <a:latin typeface="Times New Roman" pitchFamily="18" charset="0"/>
                <a:ea typeface="隶书" pitchFamily="49" charset="-122"/>
                <a:cs typeface="Times New Roman" pitchFamily="18" charset="0"/>
              </a:rPr>
              <a:t>系统</a:t>
            </a:r>
            <a:r>
              <a:rPr lang="zh-CN" altLang="en-US" sz="2800" dirty="0">
                <a:solidFill>
                  <a:srgbClr val="004284"/>
                </a:solidFill>
                <a:latin typeface="Times New Roman" pitchFamily="18" charset="0"/>
                <a:ea typeface="隶书" pitchFamily="49" charset="-122"/>
                <a:cs typeface="Times New Roman" pitchFamily="18" charset="0"/>
              </a:rPr>
              <a:t>和</a:t>
            </a:r>
            <a:r>
              <a:rPr lang="en-US" altLang="zh-CN" sz="2800" dirty="0" smtClean="0">
                <a:solidFill>
                  <a:srgbClr val="004284"/>
                </a:solidFill>
                <a:latin typeface="Times New Roman" pitchFamily="18" charset="0"/>
                <a:ea typeface="隶书" pitchFamily="49" charset="-122"/>
                <a:cs typeface="Times New Roman" pitchFamily="18" charset="0"/>
              </a:rPr>
              <a:t>_____</a:t>
            </a:r>
            <a:r>
              <a:rPr lang="zh-CN" altLang="en-US" sz="2800" dirty="0" smtClean="0">
                <a:solidFill>
                  <a:srgbClr val="004284"/>
                </a:solidFill>
                <a:latin typeface="Times New Roman" pitchFamily="18" charset="0"/>
                <a:ea typeface="隶书" pitchFamily="49" charset="-122"/>
                <a:cs typeface="Times New Roman" pitchFamily="18" charset="0"/>
              </a:rPr>
              <a:t>系统两部分</a:t>
            </a:r>
            <a:r>
              <a:rPr lang="zh-CN" altLang="en-US" sz="2800" dirty="0">
                <a:solidFill>
                  <a:srgbClr val="004284"/>
                </a:solidFill>
                <a:latin typeface="Times New Roman" pitchFamily="18" charset="0"/>
                <a:ea typeface="隶书" pitchFamily="49" charset="-122"/>
                <a:cs typeface="Times New Roman" pitchFamily="18" charset="0"/>
              </a:rPr>
              <a:t>组成</a:t>
            </a:r>
          </a:p>
        </p:txBody>
      </p:sp>
      <p:sp>
        <p:nvSpPr>
          <p:cNvPr id="7" name="Text Box 25"/>
          <p:cNvSpPr txBox="1">
            <a:spLocks noChangeArrowheads="1"/>
          </p:cNvSpPr>
          <p:nvPr/>
        </p:nvSpPr>
        <p:spPr bwMode="auto">
          <a:xfrm>
            <a:off x="968682" y="2491487"/>
            <a:ext cx="7740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buFontTx/>
              <a:buNone/>
            </a:pPr>
            <a:r>
              <a:rPr lang="en-US" altLang="zh-CN" sz="2800" dirty="0">
                <a:solidFill>
                  <a:srgbClr val="004284"/>
                </a:solidFill>
                <a:latin typeface="Times New Roman" pitchFamily="18" charset="0"/>
                <a:ea typeface="隶书" pitchFamily="49" charset="-122"/>
                <a:cs typeface="Times New Roman" pitchFamily="18" charset="0"/>
              </a:rPr>
              <a:t>2</a:t>
            </a:r>
            <a:r>
              <a:rPr lang="zh-CN" altLang="en-US" sz="2800" dirty="0" smtClean="0">
                <a:solidFill>
                  <a:srgbClr val="004284"/>
                </a:solidFill>
                <a:latin typeface="Times New Roman" pitchFamily="18" charset="0"/>
                <a:ea typeface="隶书" pitchFamily="49" charset="-122"/>
                <a:cs typeface="Times New Roman" pitchFamily="18" charset="0"/>
              </a:rPr>
              <a:t>、计算机</a:t>
            </a:r>
            <a:r>
              <a:rPr lang="zh-CN" altLang="en-US" sz="2800" dirty="0">
                <a:solidFill>
                  <a:srgbClr val="004284"/>
                </a:solidFill>
                <a:latin typeface="Times New Roman" pitchFamily="18" charset="0"/>
                <a:ea typeface="隶书" pitchFamily="49" charset="-122"/>
                <a:cs typeface="Times New Roman" pitchFamily="18" charset="0"/>
              </a:rPr>
              <a:t>软件分为</a:t>
            </a:r>
            <a:r>
              <a:rPr lang="en-US" altLang="zh-CN" sz="2800" dirty="0">
                <a:solidFill>
                  <a:srgbClr val="004284"/>
                </a:solidFill>
                <a:latin typeface="Times New Roman" pitchFamily="18" charset="0"/>
                <a:ea typeface="隶书" pitchFamily="49" charset="-122"/>
                <a:cs typeface="Times New Roman" pitchFamily="18" charset="0"/>
              </a:rPr>
              <a:t>_____</a:t>
            </a:r>
            <a:r>
              <a:rPr lang="zh-CN" altLang="en-US" sz="2800" dirty="0">
                <a:solidFill>
                  <a:srgbClr val="004284"/>
                </a:solidFill>
                <a:latin typeface="Times New Roman" pitchFamily="18" charset="0"/>
                <a:ea typeface="隶书" pitchFamily="49" charset="-122"/>
                <a:cs typeface="Times New Roman" pitchFamily="18" charset="0"/>
              </a:rPr>
              <a:t>软件和</a:t>
            </a:r>
            <a:r>
              <a:rPr lang="en-US" altLang="zh-CN" sz="2800" dirty="0">
                <a:solidFill>
                  <a:srgbClr val="004284"/>
                </a:solidFill>
                <a:latin typeface="Times New Roman" pitchFamily="18" charset="0"/>
                <a:ea typeface="隶书" pitchFamily="49" charset="-122"/>
                <a:cs typeface="Times New Roman" pitchFamily="18" charset="0"/>
              </a:rPr>
              <a:t>_____</a:t>
            </a:r>
            <a:r>
              <a:rPr lang="zh-CN" altLang="en-US" sz="2800" dirty="0">
                <a:solidFill>
                  <a:srgbClr val="004284"/>
                </a:solidFill>
                <a:latin typeface="Times New Roman" pitchFamily="18" charset="0"/>
                <a:ea typeface="隶书" pitchFamily="49" charset="-122"/>
                <a:cs typeface="Times New Roman" pitchFamily="18" charset="0"/>
              </a:rPr>
              <a:t>软件</a:t>
            </a:r>
          </a:p>
        </p:txBody>
      </p:sp>
      <p:sp>
        <p:nvSpPr>
          <p:cNvPr id="2" name="标题 1"/>
          <p:cNvSpPr>
            <a:spLocks noGrp="1"/>
          </p:cNvSpPr>
          <p:nvPr>
            <p:ph type="title"/>
          </p:nvPr>
        </p:nvSpPr>
        <p:spPr/>
        <p:txBody>
          <a:bodyPr/>
          <a:lstStyle/>
          <a:p>
            <a:r>
              <a:rPr lang="zh-CN" altLang="en-US" dirty="0" smtClean="0"/>
              <a:t>习题与思考</a:t>
            </a:r>
            <a:endParaRPr lang="zh-CN" altLang="en-US" dirty="0"/>
          </a:p>
        </p:txBody>
      </p:sp>
      <p:sp>
        <p:nvSpPr>
          <p:cNvPr id="3" name="Text Box 8"/>
          <p:cNvSpPr txBox="1">
            <a:spLocks noChangeArrowheads="1"/>
          </p:cNvSpPr>
          <p:nvPr/>
        </p:nvSpPr>
        <p:spPr bwMode="auto">
          <a:xfrm>
            <a:off x="540000" y="5105400"/>
            <a:ext cx="8001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a:solidFill>
                  <a:srgbClr val="004284"/>
                </a:solidFill>
                <a:latin typeface="Times New Roman" pitchFamily="18" charset="0"/>
                <a:ea typeface="隶书" pitchFamily="49" charset="-122"/>
                <a:cs typeface="Times New Roman" pitchFamily="18" charset="0"/>
              </a:rPr>
              <a:t>  </a:t>
            </a:r>
            <a:r>
              <a:rPr lang="zh-CN" altLang="en-US" sz="2800">
                <a:solidFill>
                  <a:srgbClr val="004284"/>
                </a:solidFill>
                <a:latin typeface="Times New Roman" pitchFamily="18" charset="0"/>
                <a:ea typeface="隶书" pitchFamily="49" charset="-122"/>
                <a:cs typeface="Times New Roman" pitchFamily="18" charset="0"/>
              </a:rPr>
              <a:t>简述微型计算机系统的组成及各部分作用</a:t>
            </a:r>
          </a:p>
        </p:txBody>
      </p:sp>
      <p:sp>
        <p:nvSpPr>
          <p:cNvPr id="4" name="Text Box 12"/>
          <p:cNvSpPr txBox="1">
            <a:spLocks noChangeArrowheads="1"/>
          </p:cNvSpPr>
          <p:nvPr/>
        </p:nvSpPr>
        <p:spPr bwMode="auto">
          <a:xfrm>
            <a:off x="540000" y="1143000"/>
            <a:ext cx="175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Times New Roman" pitchFamily="18" charset="0"/>
                <a:ea typeface="隶书" pitchFamily="49" charset="-122"/>
                <a:cs typeface="Times New Roman" pitchFamily="18" charset="0"/>
              </a:rPr>
              <a:t>  </a:t>
            </a:r>
            <a:r>
              <a:rPr lang="zh-CN" altLang="en-US" sz="2800" dirty="0">
                <a:solidFill>
                  <a:srgbClr val="004284"/>
                </a:solidFill>
                <a:latin typeface="Times New Roman" pitchFamily="18" charset="0"/>
                <a:ea typeface="隶书" pitchFamily="49" charset="-122"/>
                <a:cs typeface="Times New Roman" pitchFamily="18" charset="0"/>
              </a:rPr>
              <a:t>填空</a:t>
            </a:r>
          </a:p>
        </p:txBody>
      </p:sp>
      <p:sp>
        <p:nvSpPr>
          <p:cNvPr id="8" name="Text Box 26"/>
          <p:cNvSpPr txBox="1">
            <a:spLocks noChangeArrowheads="1"/>
          </p:cNvSpPr>
          <p:nvPr/>
        </p:nvSpPr>
        <p:spPr bwMode="auto">
          <a:xfrm>
            <a:off x="4475212" y="1510332"/>
            <a:ext cx="1104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pPr>
            <a:r>
              <a:rPr lang="zh-CN" altLang="en-US" sz="2800" dirty="0">
                <a:solidFill>
                  <a:srgbClr val="FF0000"/>
                </a:solidFill>
                <a:latin typeface="Times New Roman" pitchFamily="18" charset="0"/>
                <a:cs typeface="Times New Roman" pitchFamily="18" charset="0"/>
              </a:rPr>
              <a:t>硬件</a:t>
            </a:r>
          </a:p>
        </p:txBody>
      </p:sp>
      <p:sp>
        <p:nvSpPr>
          <p:cNvPr id="9" name="Text Box 27"/>
          <p:cNvSpPr txBox="1">
            <a:spLocks noChangeArrowheads="1"/>
          </p:cNvSpPr>
          <p:nvPr/>
        </p:nvSpPr>
        <p:spPr bwMode="auto">
          <a:xfrm>
            <a:off x="6491436" y="1510332"/>
            <a:ext cx="1104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chemeClr val="bg2">
                    <a:lumMod val="60000"/>
                    <a:lumOff val="40000"/>
                  </a:schemeClr>
                </a:solidFill>
                <a:latin typeface="Times New Roman" pitchFamily="18" charset="0"/>
                <a:cs typeface="Times New Roman" pitchFamily="18" charset="0"/>
              </a:defRPr>
            </a:lvl1pPr>
          </a:lstStyle>
          <a:p>
            <a:r>
              <a:rPr lang="zh-CN" altLang="en-US" dirty="0">
                <a:solidFill>
                  <a:srgbClr val="FF0000"/>
                </a:solidFill>
              </a:rPr>
              <a:t>软件</a:t>
            </a:r>
          </a:p>
        </p:txBody>
      </p:sp>
      <p:sp>
        <p:nvSpPr>
          <p:cNvPr id="10" name="Text Box 28"/>
          <p:cNvSpPr txBox="1">
            <a:spLocks noChangeArrowheads="1"/>
          </p:cNvSpPr>
          <p:nvPr/>
        </p:nvSpPr>
        <p:spPr bwMode="auto">
          <a:xfrm>
            <a:off x="3971156" y="2455885"/>
            <a:ext cx="1104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zh-CN" altLang="en-US" dirty="0"/>
              <a:t>系统</a:t>
            </a:r>
          </a:p>
        </p:txBody>
      </p:sp>
      <p:sp>
        <p:nvSpPr>
          <p:cNvPr id="11" name="Text Box 29"/>
          <p:cNvSpPr txBox="1">
            <a:spLocks noChangeArrowheads="1"/>
          </p:cNvSpPr>
          <p:nvPr/>
        </p:nvSpPr>
        <p:spPr bwMode="auto">
          <a:xfrm>
            <a:off x="5915372" y="2455885"/>
            <a:ext cx="11049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buFontTx/>
              <a:buNone/>
              <a:defRPr sz="2800">
                <a:solidFill>
                  <a:srgbClr val="FF0000"/>
                </a:solidFill>
                <a:latin typeface="Times New Roman" pitchFamily="18" charset="0"/>
                <a:cs typeface="Times New Roman" pitchFamily="18" charset="0"/>
              </a:defRPr>
            </a:lvl1pPr>
          </a:lstStyle>
          <a:p>
            <a:r>
              <a:rPr lang="zh-CN" altLang="en-US" dirty="0"/>
              <a:t>应用</a:t>
            </a:r>
          </a:p>
        </p:txBody>
      </p:sp>
      <p:sp>
        <p:nvSpPr>
          <p:cNvPr id="12" name="Text Box 30"/>
          <p:cNvSpPr txBox="1">
            <a:spLocks noChangeArrowheads="1"/>
          </p:cNvSpPr>
          <p:nvPr/>
        </p:nvSpPr>
        <p:spPr bwMode="auto">
          <a:xfrm>
            <a:off x="540000" y="5638800"/>
            <a:ext cx="7924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a:solidFill>
                  <a:srgbClr val="004284"/>
                </a:solidFill>
                <a:latin typeface="Times New Roman" pitchFamily="18" charset="0"/>
                <a:ea typeface="隶书" pitchFamily="49" charset="-122"/>
                <a:cs typeface="Times New Roman" pitchFamily="18" charset="0"/>
              </a:rPr>
              <a:t>  </a:t>
            </a:r>
            <a:r>
              <a:rPr lang="zh-CN" altLang="en-US" sz="2800">
                <a:solidFill>
                  <a:srgbClr val="004284"/>
                </a:solidFill>
                <a:latin typeface="Times New Roman" pitchFamily="18" charset="0"/>
                <a:ea typeface="隶书" pitchFamily="49" charset="-122"/>
                <a:cs typeface="Times New Roman" pitchFamily="18" charset="0"/>
              </a:rPr>
              <a:t>举例说明微型计算机的特点及其应用</a:t>
            </a:r>
          </a:p>
        </p:txBody>
      </p:sp>
      <p:sp>
        <p:nvSpPr>
          <p:cNvPr id="13" name="Text Box 31"/>
          <p:cNvSpPr txBox="1">
            <a:spLocks noChangeArrowheads="1"/>
          </p:cNvSpPr>
          <p:nvPr/>
        </p:nvSpPr>
        <p:spPr bwMode="auto">
          <a:xfrm>
            <a:off x="968682" y="3633788"/>
            <a:ext cx="73914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None/>
            </a:pPr>
            <a:r>
              <a:rPr lang="en-US" altLang="zh-CN" sz="2800" dirty="0" smtClean="0">
                <a:solidFill>
                  <a:srgbClr val="004284"/>
                </a:solidFill>
                <a:latin typeface="Times New Roman" pitchFamily="18" charset="0"/>
                <a:ea typeface="隶书" pitchFamily="49" charset="-122"/>
                <a:cs typeface="Times New Roman" pitchFamily="18" charset="0"/>
              </a:rPr>
              <a:t>(　) 17H=23D=1100111B</a:t>
            </a:r>
            <a:endParaRPr lang="en-US" altLang="zh-CN" sz="2800" dirty="0">
              <a:solidFill>
                <a:srgbClr val="004284"/>
              </a:solidFill>
              <a:latin typeface="Times New Roman" pitchFamily="18" charset="0"/>
              <a:ea typeface="隶书" pitchFamily="49" charset="-122"/>
              <a:cs typeface="Times New Roman" pitchFamily="18" charset="0"/>
            </a:endParaRPr>
          </a:p>
          <a:p>
            <a:pPr algn="l">
              <a:buFontTx/>
              <a:buNone/>
            </a:pPr>
            <a:r>
              <a:rPr lang="en-US" altLang="zh-CN" sz="2800" dirty="0" smtClean="0">
                <a:solidFill>
                  <a:srgbClr val="004284"/>
                </a:solidFill>
                <a:latin typeface="Times New Roman" pitchFamily="18" charset="0"/>
                <a:ea typeface="隶书" pitchFamily="49" charset="-122"/>
                <a:cs typeface="Times New Roman" pitchFamily="18" charset="0"/>
              </a:rPr>
              <a:t>(　) </a:t>
            </a:r>
            <a:r>
              <a:rPr lang="en-US" altLang="zh-CN" sz="2800" dirty="0">
                <a:solidFill>
                  <a:srgbClr val="004284"/>
                </a:solidFill>
                <a:latin typeface="Times New Roman" pitchFamily="18" charset="0"/>
                <a:ea typeface="隶书" pitchFamily="49" charset="-122"/>
                <a:cs typeface="Times New Roman" pitchFamily="18" charset="0"/>
              </a:rPr>
              <a:t>8</a:t>
            </a:r>
            <a:r>
              <a:rPr lang="zh-CN" altLang="en-US" sz="2800" dirty="0">
                <a:solidFill>
                  <a:srgbClr val="004284"/>
                </a:solidFill>
                <a:latin typeface="Times New Roman" pitchFamily="18" charset="0"/>
                <a:ea typeface="隶书" pitchFamily="49" charset="-122"/>
                <a:cs typeface="Times New Roman" pitchFamily="18" charset="0"/>
              </a:rPr>
              <a:t>位二进制补</a:t>
            </a:r>
            <a:r>
              <a:rPr lang="zh-CN" altLang="en-US" sz="2800" dirty="0" smtClean="0">
                <a:solidFill>
                  <a:srgbClr val="004284"/>
                </a:solidFill>
                <a:latin typeface="Times New Roman" pitchFamily="18" charset="0"/>
                <a:ea typeface="隶书" pitchFamily="49" charset="-122"/>
                <a:cs typeface="Times New Roman" pitchFamily="18" charset="0"/>
              </a:rPr>
              <a:t>码</a:t>
            </a:r>
            <a:r>
              <a:rPr lang="en-US" altLang="zh-CN" sz="2800" dirty="0" smtClean="0">
                <a:solidFill>
                  <a:srgbClr val="004284"/>
                </a:solidFill>
                <a:latin typeface="Times New Roman" pitchFamily="18" charset="0"/>
                <a:ea typeface="隶书" pitchFamily="49" charset="-122"/>
                <a:cs typeface="Times New Roman" pitchFamily="18" charset="0"/>
              </a:rPr>
              <a:t>E6H</a:t>
            </a:r>
            <a:r>
              <a:rPr lang="zh-CN" altLang="en-US" sz="2800" dirty="0">
                <a:solidFill>
                  <a:srgbClr val="004284"/>
                </a:solidFill>
                <a:latin typeface="Times New Roman" pitchFamily="18" charset="0"/>
                <a:ea typeface="隶书" pitchFamily="49" charset="-122"/>
                <a:cs typeface="Times New Roman" pitchFamily="18" charset="0"/>
              </a:rPr>
              <a:t>表示的真值</a:t>
            </a:r>
            <a:r>
              <a:rPr lang="zh-CN" altLang="en-US" sz="2800" dirty="0" smtClean="0">
                <a:solidFill>
                  <a:srgbClr val="004284"/>
                </a:solidFill>
                <a:latin typeface="Times New Roman" pitchFamily="18" charset="0"/>
                <a:ea typeface="隶书" pitchFamily="49" charset="-122"/>
                <a:cs typeface="Times New Roman" pitchFamily="18" charset="0"/>
              </a:rPr>
              <a:t>是</a:t>
            </a:r>
            <a:r>
              <a:rPr lang="en-US" altLang="zh-CN" sz="2800" dirty="0" smtClean="0">
                <a:solidFill>
                  <a:srgbClr val="004284"/>
                </a:solidFill>
                <a:latin typeface="Times New Roman" pitchFamily="18" charset="0"/>
                <a:ea typeface="隶书" pitchFamily="49" charset="-122"/>
                <a:cs typeface="Times New Roman" pitchFamily="18" charset="0"/>
              </a:rPr>
              <a:t>–26</a:t>
            </a:r>
          </a:p>
          <a:p>
            <a:r>
              <a:rPr lang="en-US" altLang="zh-CN" sz="2800" dirty="0">
                <a:solidFill>
                  <a:srgbClr val="004284"/>
                </a:solidFill>
                <a:latin typeface="Times New Roman" pitchFamily="18" charset="0"/>
                <a:ea typeface="隶书" pitchFamily="49" charset="-122"/>
                <a:cs typeface="Times New Roman" pitchFamily="18" charset="0"/>
              </a:rPr>
              <a:t>(　) </a:t>
            </a:r>
            <a:r>
              <a:rPr lang="zh-CN" altLang="en-US" sz="2800" dirty="0">
                <a:solidFill>
                  <a:srgbClr val="004284"/>
                </a:solidFill>
                <a:latin typeface="Times New Roman" pitchFamily="18" charset="0"/>
                <a:ea typeface="隶书" pitchFamily="49" charset="-122"/>
                <a:cs typeface="Times New Roman" pitchFamily="18" charset="0"/>
              </a:rPr>
              <a:t>求一个数的补码就是对其求</a:t>
            </a:r>
            <a:r>
              <a:rPr lang="zh-CN" altLang="en-US" sz="2800" dirty="0" smtClean="0">
                <a:solidFill>
                  <a:srgbClr val="004284"/>
                </a:solidFill>
                <a:latin typeface="Times New Roman" pitchFamily="18" charset="0"/>
                <a:ea typeface="隶书" pitchFamily="49" charset="-122"/>
                <a:cs typeface="Times New Roman" pitchFamily="18" charset="0"/>
              </a:rPr>
              <a:t>补</a:t>
            </a:r>
            <a:endParaRPr lang="zh-CN" altLang="en-US" sz="2800" dirty="0">
              <a:solidFill>
                <a:srgbClr val="004284"/>
              </a:solidFill>
              <a:latin typeface="Times New Roman" pitchFamily="18" charset="0"/>
              <a:ea typeface="隶书" pitchFamily="49" charset="-122"/>
              <a:cs typeface="Times New Roman" pitchFamily="18" charset="0"/>
            </a:endParaRPr>
          </a:p>
        </p:txBody>
      </p:sp>
      <p:sp>
        <p:nvSpPr>
          <p:cNvPr id="14" name="Text Box 32"/>
          <p:cNvSpPr txBox="1">
            <a:spLocks noChangeArrowheads="1"/>
          </p:cNvSpPr>
          <p:nvPr/>
        </p:nvSpPr>
        <p:spPr bwMode="auto">
          <a:xfrm>
            <a:off x="1115615" y="4534668"/>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5" name="Text Box 33"/>
          <p:cNvSpPr txBox="1">
            <a:spLocks noChangeArrowheads="1"/>
          </p:cNvSpPr>
          <p:nvPr/>
        </p:nvSpPr>
        <p:spPr bwMode="auto">
          <a:xfrm>
            <a:off x="1115616" y="3685844"/>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6" name="Text Box 35"/>
          <p:cNvSpPr txBox="1">
            <a:spLocks noChangeArrowheads="1"/>
          </p:cNvSpPr>
          <p:nvPr/>
        </p:nvSpPr>
        <p:spPr bwMode="auto">
          <a:xfrm>
            <a:off x="1167153" y="4117644"/>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7" name="Text Box 37"/>
          <p:cNvSpPr txBox="1">
            <a:spLocks noChangeArrowheads="1"/>
          </p:cNvSpPr>
          <p:nvPr/>
        </p:nvSpPr>
        <p:spPr bwMode="auto">
          <a:xfrm>
            <a:off x="540000" y="3124200"/>
            <a:ext cx="251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a:solidFill>
                  <a:srgbClr val="004284"/>
                </a:solidFill>
                <a:latin typeface="Times New Roman" pitchFamily="18" charset="0"/>
                <a:ea typeface="隶书" pitchFamily="49" charset="-122"/>
                <a:cs typeface="Times New Roman" pitchFamily="18" charset="0"/>
              </a:rPr>
              <a:t>  </a:t>
            </a:r>
            <a:r>
              <a:rPr lang="zh-CN" altLang="en-US" sz="2800">
                <a:solidFill>
                  <a:srgbClr val="004284"/>
                </a:solidFill>
                <a:latin typeface="Times New Roman" pitchFamily="18" charset="0"/>
                <a:ea typeface="隶书" pitchFamily="49" charset="-122"/>
                <a:cs typeface="Times New Roman" pitchFamily="18" charset="0"/>
              </a:rPr>
              <a:t>判断对错</a:t>
            </a:r>
          </a:p>
        </p:txBody>
      </p:sp>
      <p:sp>
        <p:nvSpPr>
          <p:cNvPr id="24" name="椭圆 23">
            <a:hlinkClick r:id="" action="ppaction://noaction" highlightClick="1"/>
            <a:hlinkHover r:id="" action="ppaction://noaction" highlightClick="1"/>
          </p:cNvPr>
          <p:cNvSpPr/>
          <p:nvPr/>
        </p:nvSpPr>
        <p:spPr>
          <a:xfrm>
            <a:off x="287584" y="1693986"/>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27" name="矩形 26"/>
          <p:cNvSpPr/>
          <p:nvPr/>
        </p:nvSpPr>
        <p:spPr>
          <a:xfrm>
            <a:off x="6629886" y="1570439"/>
            <a:ext cx="828000" cy="432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5" name="矩形 24"/>
          <p:cNvSpPr/>
          <p:nvPr/>
        </p:nvSpPr>
        <p:spPr>
          <a:xfrm>
            <a:off x="4613662" y="1567706"/>
            <a:ext cx="828000" cy="432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1" name="椭圆 30">
            <a:hlinkClick r:id="" action="ppaction://noaction" highlightClick="1"/>
            <a:hlinkHover r:id="" action="ppaction://noaction" highlightClick="1"/>
          </p:cNvPr>
          <p:cNvSpPr/>
          <p:nvPr/>
        </p:nvSpPr>
        <p:spPr>
          <a:xfrm>
            <a:off x="282018" y="2589195"/>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32" name="矩形 31"/>
          <p:cNvSpPr/>
          <p:nvPr/>
        </p:nvSpPr>
        <p:spPr>
          <a:xfrm>
            <a:off x="6084168" y="2492944"/>
            <a:ext cx="828000" cy="432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3" name="矩形 32"/>
          <p:cNvSpPr/>
          <p:nvPr/>
        </p:nvSpPr>
        <p:spPr>
          <a:xfrm>
            <a:off x="4104040" y="2492944"/>
            <a:ext cx="828000" cy="432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4" name="矩形 33"/>
          <p:cNvSpPr/>
          <p:nvPr/>
        </p:nvSpPr>
        <p:spPr>
          <a:xfrm>
            <a:off x="1179120" y="3749768"/>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34"/>
          <p:cNvSpPr/>
          <p:nvPr/>
        </p:nvSpPr>
        <p:spPr>
          <a:xfrm>
            <a:off x="1179120" y="4180184"/>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1179120" y="4608424"/>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椭圆 36">
            <a:hlinkClick r:id="" action="ppaction://noaction" highlightClick="1"/>
            <a:hlinkHover r:id="" action="ppaction://noaction" highlightClick="1"/>
          </p:cNvPr>
          <p:cNvSpPr/>
          <p:nvPr/>
        </p:nvSpPr>
        <p:spPr>
          <a:xfrm>
            <a:off x="282018" y="3757976"/>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Tree>
    <p:extLst>
      <p:ext uri="{BB962C8B-B14F-4D97-AF65-F5344CB8AC3E}">
        <p14:creationId xmlns:p14="http://schemas.microsoft.com/office/powerpoint/2010/main" val="3466212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0" nodeType="clickEffect">
                                  <p:stCondLst>
                                    <p:cond delay="0"/>
                                  </p:stCondLst>
                                  <p:childTnLst>
                                    <p:set>
                                      <p:cBhvr rctx="PPT">
                                        <p:cTn id="6" dur="3000"/>
                                        <p:tgtEl>
                                          <p:spTgt spid="27"/>
                                        </p:tgtEl>
                                        <p:attrNameLst>
                                          <p:attrName>style.opacity</p:attrName>
                                        </p:attrNameLst>
                                      </p:cBhvr>
                                      <p:to>
                                        <p:strVal val="0"/>
                                      </p:to>
                                    </p:set>
                                    <p:animEffect filter="image" prLst="opacity: 0">
                                      <p:cBhvr rctx="IE">
                                        <p:cTn id="7" dur="3000"/>
                                        <p:tgtEl>
                                          <p:spTgt spid="27"/>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0" nodeType="clickEffect">
                                  <p:stCondLst>
                                    <p:cond delay="0"/>
                                  </p:stCondLst>
                                  <p:childTnLst>
                                    <p:set>
                                      <p:cBhvr rctx="PPT">
                                        <p:cTn id="12" dur="3000"/>
                                        <p:tgtEl>
                                          <p:spTgt spid="25"/>
                                        </p:tgtEl>
                                        <p:attrNameLst>
                                          <p:attrName>style.opacity</p:attrName>
                                        </p:attrNameLst>
                                      </p:cBhvr>
                                      <p:to>
                                        <p:strVal val="0"/>
                                      </p:to>
                                    </p:set>
                                    <p:animEffect filter="image" prLst="opacity: 0">
                                      <p:cBhvr rctx="IE">
                                        <p:cTn id="13" dur="3000"/>
                                        <p:tgtEl>
                                          <p:spTgt spid="25"/>
                                        </p:tgtEl>
                                      </p:cBhvr>
                                    </p:animEffec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1" nodeType="clickEffect">
                                  <p:stCondLst>
                                    <p:cond delay="0"/>
                                  </p:stCondLst>
                                  <p:childTnLst>
                                    <p:set>
                                      <p:cBhvr rctx="PPT">
                                        <p:cTn id="18" dur="indefinite"/>
                                        <p:tgtEl>
                                          <p:spTgt spid="27"/>
                                        </p:tgtEl>
                                        <p:attrNameLst>
                                          <p:attrName>style.opacity</p:attrName>
                                        </p:attrNameLst>
                                      </p:cBhvr>
                                      <p:to>
                                        <p:strVal val="0.25"/>
                                      </p:to>
                                    </p:set>
                                    <p:animEffect filter="image" prLst="opacity: 0.25">
                                      <p:cBhvr rctx="IE">
                                        <p:cTn id="19" dur="indefinite"/>
                                        <p:tgtEl>
                                          <p:spTgt spid="27"/>
                                        </p:tgtEl>
                                      </p:cBhvr>
                                    </p:animEffect>
                                  </p:childTnLst>
                                </p:cTn>
                              </p:par>
                              <p:par>
                                <p:cTn id="20" presetID="9" presetClass="emph" presetSubtype="0" grpId="1" nodeType="withEffect">
                                  <p:stCondLst>
                                    <p:cond delay="0"/>
                                  </p:stCondLst>
                                  <p:childTnLst>
                                    <p:set>
                                      <p:cBhvr rctx="PPT">
                                        <p:cTn id="21" dur="indefinite"/>
                                        <p:tgtEl>
                                          <p:spTgt spid="25"/>
                                        </p:tgtEl>
                                        <p:attrNameLst>
                                          <p:attrName>style.opacity</p:attrName>
                                        </p:attrNameLst>
                                      </p:cBhvr>
                                      <p:to>
                                        <p:strVal val="0.25"/>
                                      </p:to>
                                    </p:set>
                                    <p:animEffect filter="image" prLst="opacity: 0.25">
                                      <p:cBhvr rctx="IE">
                                        <p:cTn id="22" dur="indefinite"/>
                                        <p:tgtEl>
                                          <p:spTgt spid="25"/>
                                        </p:tgtEl>
                                      </p:cBhvr>
                                    </p:animEffect>
                                  </p:childTnLst>
                                </p:cTn>
                              </p:par>
                            </p:childTnLst>
                          </p:cTn>
                        </p:par>
                      </p:childTnLst>
                    </p:cTn>
                  </p:par>
                </p:childTnLst>
              </p:cTn>
              <p:nextCondLst>
                <p:cond evt="onClick" delay="0">
                  <p:tgtEl>
                    <p:spTgt spid="24"/>
                  </p:tgtEl>
                </p:cond>
              </p:nextCondLst>
            </p:seq>
            <p:seq concurrent="1" nextAc="seek">
              <p:cTn id="23" restart="whenNotActive" fill="hold" evtFilter="cancelBubble" nodeType="interactiveSeq">
                <p:stCondLst>
                  <p:cond evt="onClick" delay="0">
                    <p:tgtEl>
                      <p:spTgt spid="32"/>
                    </p:tgtEl>
                  </p:cond>
                </p:stCondLst>
                <p:endSync evt="end" delay="0">
                  <p:rtn val="all"/>
                </p:endSync>
                <p:childTnLst>
                  <p:par>
                    <p:cTn id="24" fill="hold">
                      <p:stCondLst>
                        <p:cond delay="0"/>
                      </p:stCondLst>
                      <p:childTnLst>
                        <p:par>
                          <p:cTn id="25" fill="hold">
                            <p:stCondLst>
                              <p:cond delay="0"/>
                            </p:stCondLst>
                            <p:childTnLst>
                              <p:par>
                                <p:cTn id="26" presetID="9" presetClass="emph" presetSubtype="0" grpId="0" nodeType="clickEffect">
                                  <p:stCondLst>
                                    <p:cond delay="0"/>
                                  </p:stCondLst>
                                  <p:childTnLst>
                                    <p:set>
                                      <p:cBhvr rctx="PPT">
                                        <p:cTn id="27" dur="3000"/>
                                        <p:tgtEl>
                                          <p:spTgt spid="32"/>
                                        </p:tgtEl>
                                        <p:attrNameLst>
                                          <p:attrName>style.opacity</p:attrName>
                                        </p:attrNameLst>
                                      </p:cBhvr>
                                      <p:to>
                                        <p:strVal val="0"/>
                                      </p:to>
                                    </p:set>
                                    <p:animEffect filter="image" prLst="opacity: 0">
                                      <p:cBhvr rctx="IE">
                                        <p:cTn id="28" dur="3000"/>
                                        <p:tgtEl>
                                          <p:spTgt spid="32"/>
                                        </p:tgtEl>
                                      </p:cBhvr>
                                    </p:animEffect>
                                  </p:childTnLst>
                                </p:cTn>
                              </p:par>
                            </p:childTnLst>
                          </p:cTn>
                        </p:par>
                      </p:childTnLst>
                    </p:cTn>
                  </p:par>
                </p:childTnLst>
              </p:cTn>
              <p:nextCondLst>
                <p:cond evt="onClick" delay="0">
                  <p:tgtEl>
                    <p:spTgt spid="32"/>
                  </p:tgtEl>
                </p:cond>
              </p:nextCondLst>
            </p:seq>
            <p:seq concurrent="1" nextAc="seek">
              <p:cTn id="29" restart="whenNotActive" fill="hold" evtFilter="cancelBubble" nodeType="interactiveSeq">
                <p:stCondLst>
                  <p:cond evt="onClick" delay="0">
                    <p:tgtEl>
                      <p:spTgt spid="33"/>
                    </p:tgtEl>
                  </p:cond>
                </p:stCondLst>
                <p:endSync evt="end" delay="0">
                  <p:rtn val="all"/>
                </p:endSync>
                <p:childTnLst>
                  <p:par>
                    <p:cTn id="30" fill="hold">
                      <p:stCondLst>
                        <p:cond delay="0"/>
                      </p:stCondLst>
                      <p:childTnLst>
                        <p:par>
                          <p:cTn id="31" fill="hold">
                            <p:stCondLst>
                              <p:cond delay="0"/>
                            </p:stCondLst>
                            <p:childTnLst>
                              <p:par>
                                <p:cTn id="32" presetID="9" presetClass="emph" presetSubtype="0" grpId="0" nodeType="clickEffect">
                                  <p:stCondLst>
                                    <p:cond delay="0"/>
                                  </p:stCondLst>
                                  <p:childTnLst>
                                    <p:set>
                                      <p:cBhvr rctx="PPT">
                                        <p:cTn id="33" dur="3000"/>
                                        <p:tgtEl>
                                          <p:spTgt spid="33"/>
                                        </p:tgtEl>
                                        <p:attrNameLst>
                                          <p:attrName>style.opacity</p:attrName>
                                        </p:attrNameLst>
                                      </p:cBhvr>
                                      <p:to>
                                        <p:strVal val="0"/>
                                      </p:to>
                                    </p:set>
                                    <p:animEffect filter="image" prLst="opacity: 0">
                                      <p:cBhvr rctx="IE">
                                        <p:cTn id="34" dur="3000"/>
                                        <p:tgtEl>
                                          <p:spTgt spid="33"/>
                                        </p:tgtEl>
                                      </p:cBhvr>
                                    </p:animEffect>
                                  </p:childTnLst>
                                </p:cTn>
                              </p:par>
                            </p:childTnLst>
                          </p:cTn>
                        </p:par>
                      </p:childTnLst>
                    </p:cTn>
                  </p:par>
                </p:childTnLst>
              </p:cTn>
              <p:nextCondLst>
                <p:cond evt="onClick" delay="0">
                  <p:tgtEl>
                    <p:spTgt spid="33"/>
                  </p:tgtEl>
                </p:cond>
              </p:nextCondLst>
            </p:seq>
            <p:seq concurrent="1" nextAc="seek">
              <p:cTn id="35" restart="whenNotActive" fill="hold" evtFilter="cancelBubble" nodeType="interactiveSeq">
                <p:stCondLst>
                  <p:cond evt="onClick" delay="0">
                    <p:tgtEl>
                      <p:spTgt spid="31"/>
                    </p:tgtEl>
                  </p:cond>
                </p:stCondLst>
                <p:endSync evt="end" delay="0">
                  <p:rtn val="all"/>
                </p:endSync>
                <p:childTnLst>
                  <p:par>
                    <p:cTn id="36" fill="hold">
                      <p:stCondLst>
                        <p:cond delay="0"/>
                      </p:stCondLst>
                      <p:childTnLst>
                        <p:par>
                          <p:cTn id="37" fill="hold">
                            <p:stCondLst>
                              <p:cond delay="0"/>
                            </p:stCondLst>
                            <p:childTnLst>
                              <p:par>
                                <p:cTn id="38" presetID="9" presetClass="emph" presetSubtype="0" grpId="1" nodeType="clickEffect">
                                  <p:stCondLst>
                                    <p:cond delay="0"/>
                                  </p:stCondLst>
                                  <p:childTnLst>
                                    <p:set>
                                      <p:cBhvr rctx="PPT">
                                        <p:cTn id="39" dur="indefinite"/>
                                        <p:tgtEl>
                                          <p:spTgt spid="32"/>
                                        </p:tgtEl>
                                        <p:attrNameLst>
                                          <p:attrName>style.opacity</p:attrName>
                                        </p:attrNameLst>
                                      </p:cBhvr>
                                      <p:to>
                                        <p:strVal val="0.25"/>
                                      </p:to>
                                    </p:set>
                                    <p:animEffect filter="image" prLst="opacity: 0.25">
                                      <p:cBhvr rctx="IE">
                                        <p:cTn id="40" dur="indefinite"/>
                                        <p:tgtEl>
                                          <p:spTgt spid="32"/>
                                        </p:tgtEl>
                                      </p:cBhvr>
                                    </p:animEffect>
                                  </p:childTnLst>
                                </p:cTn>
                              </p:par>
                              <p:par>
                                <p:cTn id="41" presetID="9" presetClass="emph" presetSubtype="0" grpId="1" nodeType="withEffect">
                                  <p:stCondLst>
                                    <p:cond delay="0"/>
                                  </p:stCondLst>
                                  <p:childTnLst>
                                    <p:set>
                                      <p:cBhvr rctx="PPT">
                                        <p:cTn id="42" dur="indefinite"/>
                                        <p:tgtEl>
                                          <p:spTgt spid="33"/>
                                        </p:tgtEl>
                                        <p:attrNameLst>
                                          <p:attrName>style.opacity</p:attrName>
                                        </p:attrNameLst>
                                      </p:cBhvr>
                                      <p:to>
                                        <p:strVal val="0.25"/>
                                      </p:to>
                                    </p:set>
                                    <p:animEffect filter="image" prLst="opacity: 0.25">
                                      <p:cBhvr rctx="IE">
                                        <p:cTn id="43" dur="indefinite"/>
                                        <p:tgtEl>
                                          <p:spTgt spid="33"/>
                                        </p:tgtEl>
                                      </p:cBhvr>
                                    </p:animEffect>
                                  </p:childTnLst>
                                </p:cTn>
                              </p:par>
                            </p:childTnLst>
                          </p:cTn>
                        </p:par>
                      </p:childTnLst>
                    </p:cTn>
                  </p:par>
                </p:childTnLst>
              </p:cTn>
              <p:nextCondLst>
                <p:cond evt="onClick" delay="0">
                  <p:tgtEl>
                    <p:spTgt spid="31"/>
                  </p:tgtEl>
                </p:cond>
              </p:nextCondLst>
            </p:seq>
            <p:seq concurrent="1" nextAc="seek">
              <p:cTn id="44" restart="whenNotActive" fill="hold" evtFilter="cancelBubble" nodeType="interactiveSeq">
                <p:stCondLst>
                  <p:cond evt="onClick" delay="0">
                    <p:tgtEl>
                      <p:spTgt spid="34"/>
                    </p:tgtEl>
                  </p:cond>
                </p:stCondLst>
                <p:endSync evt="end" delay="0">
                  <p:rtn val="all"/>
                </p:endSync>
                <p:childTnLst>
                  <p:par>
                    <p:cTn id="45" fill="hold">
                      <p:stCondLst>
                        <p:cond delay="0"/>
                      </p:stCondLst>
                      <p:childTnLst>
                        <p:par>
                          <p:cTn id="46" fill="hold">
                            <p:stCondLst>
                              <p:cond delay="0"/>
                            </p:stCondLst>
                            <p:childTnLst>
                              <p:par>
                                <p:cTn id="47" presetID="9" presetClass="emph" presetSubtype="0" grpId="0" nodeType="clickEffect">
                                  <p:stCondLst>
                                    <p:cond delay="0"/>
                                  </p:stCondLst>
                                  <p:childTnLst>
                                    <p:set>
                                      <p:cBhvr rctx="PPT">
                                        <p:cTn id="48" dur="3000"/>
                                        <p:tgtEl>
                                          <p:spTgt spid="34"/>
                                        </p:tgtEl>
                                        <p:attrNameLst>
                                          <p:attrName>style.opacity</p:attrName>
                                        </p:attrNameLst>
                                      </p:cBhvr>
                                      <p:to>
                                        <p:strVal val="0"/>
                                      </p:to>
                                    </p:set>
                                    <p:animEffect filter="image" prLst="opacity: 0">
                                      <p:cBhvr rctx="IE">
                                        <p:cTn id="49" dur="3000"/>
                                        <p:tgtEl>
                                          <p:spTgt spid="34"/>
                                        </p:tgtEl>
                                      </p:cBhvr>
                                    </p:animEffect>
                                  </p:childTnLst>
                                </p:cTn>
                              </p:par>
                            </p:childTnLst>
                          </p:cTn>
                        </p:par>
                      </p:childTnLst>
                    </p:cTn>
                  </p:par>
                </p:childTnLst>
              </p:cTn>
              <p:nextCondLst>
                <p:cond evt="onClick" delay="0">
                  <p:tgtEl>
                    <p:spTgt spid="34"/>
                  </p:tgtEl>
                </p:cond>
              </p:nextCondLst>
            </p:seq>
            <p:seq concurrent="1" nextAc="seek">
              <p:cTn id="50" restart="whenNotActive" fill="hold" evtFilter="cancelBubble" nodeType="interactiveSeq">
                <p:stCondLst>
                  <p:cond evt="onClick" delay="0">
                    <p:tgtEl>
                      <p:spTgt spid="35"/>
                    </p:tgtEl>
                  </p:cond>
                </p:stCondLst>
                <p:endSync evt="end" delay="0">
                  <p:rtn val="all"/>
                </p:endSync>
                <p:childTnLst>
                  <p:par>
                    <p:cTn id="51" fill="hold">
                      <p:stCondLst>
                        <p:cond delay="0"/>
                      </p:stCondLst>
                      <p:childTnLst>
                        <p:par>
                          <p:cTn id="52" fill="hold">
                            <p:stCondLst>
                              <p:cond delay="0"/>
                            </p:stCondLst>
                            <p:childTnLst>
                              <p:par>
                                <p:cTn id="53" presetID="9" presetClass="emph" presetSubtype="0" grpId="0" nodeType="clickEffect">
                                  <p:stCondLst>
                                    <p:cond delay="0"/>
                                  </p:stCondLst>
                                  <p:childTnLst>
                                    <p:set>
                                      <p:cBhvr rctx="PPT">
                                        <p:cTn id="54" dur="3000"/>
                                        <p:tgtEl>
                                          <p:spTgt spid="35"/>
                                        </p:tgtEl>
                                        <p:attrNameLst>
                                          <p:attrName>style.opacity</p:attrName>
                                        </p:attrNameLst>
                                      </p:cBhvr>
                                      <p:to>
                                        <p:strVal val="0"/>
                                      </p:to>
                                    </p:set>
                                    <p:animEffect filter="image" prLst="opacity: 0">
                                      <p:cBhvr rctx="IE">
                                        <p:cTn id="55" dur="3000"/>
                                        <p:tgtEl>
                                          <p:spTgt spid="35"/>
                                        </p:tgtEl>
                                      </p:cBhvr>
                                    </p:animEffect>
                                  </p:childTnLst>
                                </p:cTn>
                              </p:par>
                            </p:childTnLst>
                          </p:cTn>
                        </p:par>
                      </p:childTnLst>
                    </p:cTn>
                  </p:par>
                </p:childTnLst>
              </p:cTn>
              <p:nextCondLst>
                <p:cond evt="onClick" delay="0">
                  <p:tgtEl>
                    <p:spTgt spid="35"/>
                  </p:tgtEl>
                </p:cond>
              </p:nextCondLst>
            </p:seq>
            <p:seq concurrent="1" nextAc="seek">
              <p:cTn id="56" restart="whenNotActive" fill="hold" evtFilter="cancelBubble" nodeType="interactiveSeq">
                <p:stCondLst>
                  <p:cond evt="onClick" delay="0">
                    <p:tgtEl>
                      <p:spTgt spid="36"/>
                    </p:tgtEl>
                  </p:cond>
                </p:stCondLst>
                <p:endSync evt="end" delay="0">
                  <p:rtn val="all"/>
                </p:endSync>
                <p:childTnLst>
                  <p:par>
                    <p:cTn id="57" fill="hold">
                      <p:stCondLst>
                        <p:cond delay="0"/>
                      </p:stCondLst>
                      <p:childTnLst>
                        <p:par>
                          <p:cTn id="58" fill="hold">
                            <p:stCondLst>
                              <p:cond delay="0"/>
                            </p:stCondLst>
                            <p:childTnLst>
                              <p:par>
                                <p:cTn id="59" presetID="9" presetClass="emph" presetSubtype="0" grpId="0" nodeType="clickEffect">
                                  <p:stCondLst>
                                    <p:cond delay="0"/>
                                  </p:stCondLst>
                                  <p:childTnLst>
                                    <p:set>
                                      <p:cBhvr rctx="PPT">
                                        <p:cTn id="60" dur="3000"/>
                                        <p:tgtEl>
                                          <p:spTgt spid="36"/>
                                        </p:tgtEl>
                                        <p:attrNameLst>
                                          <p:attrName>style.opacity</p:attrName>
                                        </p:attrNameLst>
                                      </p:cBhvr>
                                      <p:to>
                                        <p:strVal val="0"/>
                                      </p:to>
                                    </p:set>
                                    <p:animEffect filter="image" prLst="opacity: 0">
                                      <p:cBhvr rctx="IE">
                                        <p:cTn id="61" dur="3000"/>
                                        <p:tgtEl>
                                          <p:spTgt spid="36"/>
                                        </p:tgtEl>
                                      </p:cBhvr>
                                    </p:animEffect>
                                  </p:childTnLst>
                                </p:cTn>
                              </p:par>
                            </p:childTnLst>
                          </p:cTn>
                        </p:par>
                      </p:childTnLst>
                    </p:cTn>
                  </p:par>
                </p:childTnLst>
              </p:cTn>
              <p:nextCondLst>
                <p:cond evt="onClick" delay="0">
                  <p:tgtEl>
                    <p:spTgt spid="36"/>
                  </p:tgtEl>
                </p:cond>
              </p:nextCondLst>
            </p:seq>
            <p:seq concurrent="1" nextAc="seek">
              <p:cTn id="62" restart="whenNotActive" fill="hold" evtFilter="cancelBubble" nodeType="interactiveSeq">
                <p:stCondLst>
                  <p:cond evt="onClick" delay="0">
                    <p:tgtEl>
                      <p:spTgt spid="37"/>
                    </p:tgtEl>
                  </p:cond>
                </p:stCondLst>
                <p:endSync evt="end" delay="0">
                  <p:rtn val="all"/>
                </p:endSync>
                <p:childTnLst>
                  <p:par>
                    <p:cTn id="63" fill="hold">
                      <p:stCondLst>
                        <p:cond delay="0"/>
                      </p:stCondLst>
                      <p:childTnLst>
                        <p:par>
                          <p:cTn id="64" fill="hold">
                            <p:stCondLst>
                              <p:cond delay="0"/>
                            </p:stCondLst>
                            <p:childTnLst>
                              <p:par>
                                <p:cTn id="65" presetID="9" presetClass="emph" presetSubtype="0" grpId="2" nodeType="clickEffect">
                                  <p:stCondLst>
                                    <p:cond delay="0"/>
                                  </p:stCondLst>
                                  <p:childTnLst>
                                    <p:set>
                                      <p:cBhvr rctx="PPT">
                                        <p:cTn id="66" dur="indefinite"/>
                                        <p:tgtEl>
                                          <p:spTgt spid="34"/>
                                        </p:tgtEl>
                                        <p:attrNameLst>
                                          <p:attrName>style.opacity</p:attrName>
                                        </p:attrNameLst>
                                      </p:cBhvr>
                                      <p:to>
                                        <p:strVal val="0.25"/>
                                      </p:to>
                                    </p:set>
                                    <p:animEffect filter="image" prLst="opacity: 0.25">
                                      <p:cBhvr rctx="IE">
                                        <p:cTn id="67" dur="indefinite"/>
                                        <p:tgtEl>
                                          <p:spTgt spid="34"/>
                                        </p:tgtEl>
                                      </p:cBhvr>
                                    </p:animEffect>
                                  </p:childTnLst>
                                </p:cTn>
                              </p:par>
                              <p:par>
                                <p:cTn id="68" presetID="9" presetClass="emph" presetSubtype="0" grpId="2" nodeType="withEffect">
                                  <p:stCondLst>
                                    <p:cond delay="0"/>
                                  </p:stCondLst>
                                  <p:childTnLst>
                                    <p:set>
                                      <p:cBhvr rctx="PPT">
                                        <p:cTn id="69" dur="indefinite"/>
                                        <p:tgtEl>
                                          <p:spTgt spid="35"/>
                                        </p:tgtEl>
                                        <p:attrNameLst>
                                          <p:attrName>style.opacity</p:attrName>
                                        </p:attrNameLst>
                                      </p:cBhvr>
                                      <p:to>
                                        <p:strVal val="0.25"/>
                                      </p:to>
                                    </p:set>
                                    <p:animEffect filter="image" prLst="opacity: 0.25">
                                      <p:cBhvr rctx="IE">
                                        <p:cTn id="70" dur="indefinite"/>
                                        <p:tgtEl>
                                          <p:spTgt spid="35"/>
                                        </p:tgtEl>
                                      </p:cBhvr>
                                    </p:animEffect>
                                  </p:childTnLst>
                                </p:cTn>
                              </p:par>
                              <p:par>
                                <p:cTn id="71" presetID="9" presetClass="emph" presetSubtype="0" grpId="2" nodeType="withEffect">
                                  <p:stCondLst>
                                    <p:cond delay="0"/>
                                  </p:stCondLst>
                                  <p:childTnLst>
                                    <p:set>
                                      <p:cBhvr rctx="PPT">
                                        <p:cTn id="72" dur="indefinite"/>
                                        <p:tgtEl>
                                          <p:spTgt spid="36"/>
                                        </p:tgtEl>
                                        <p:attrNameLst>
                                          <p:attrName>style.opacity</p:attrName>
                                        </p:attrNameLst>
                                      </p:cBhvr>
                                      <p:to>
                                        <p:strVal val="0.25"/>
                                      </p:to>
                                    </p:set>
                                    <p:animEffect filter="image" prLst="opacity: 0.25">
                                      <p:cBhvr rctx="IE">
                                        <p:cTn id="73" dur="indefinite"/>
                                        <p:tgtEl>
                                          <p:spTgt spid="36"/>
                                        </p:tgtEl>
                                      </p:cBhvr>
                                    </p:animEffect>
                                  </p:childTnLst>
                                </p:cTn>
                              </p:par>
                            </p:childTnLst>
                          </p:cTn>
                        </p:par>
                      </p:childTnLst>
                    </p:cTn>
                  </p:par>
                </p:childTnLst>
              </p:cTn>
              <p:nextCondLst>
                <p:cond evt="onClick" delay="0">
                  <p:tgtEl>
                    <p:spTgt spid="37"/>
                  </p:tgtEl>
                </p:cond>
              </p:nextCondLst>
            </p:seq>
          </p:childTnLst>
        </p:cTn>
      </p:par>
    </p:tnLst>
    <p:bldLst>
      <p:bldP spid="27" grpId="0" animBg="1"/>
      <p:bldP spid="27" grpId="1" animBg="1"/>
      <p:bldP spid="25" grpId="0" animBg="1"/>
      <p:bldP spid="25" grpId="1" animBg="1"/>
      <p:bldP spid="32" grpId="0" animBg="1"/>
      <p:bldP spid="32" grpId="1" animBg="1"/>
      <p:bldP spid="33" grpId="0" animBg="1"/>
      <p:bldP spid="33" grpId="1" animBg="1"/>
      <p:bldP spid="34" grpId="0" animBg="1"/>
      <p:bldP spid="34" grpId="2" animBg="1"/>
      <p:bldP spid="35" grpId="0" animBg="1"/>
      <p:bldP spid="35" grpId="2" animBg="1"/>
      <p:bldP spid="36" grpId="0" animBg="1"/>
      <p:bldP spid="36"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3399" y="4234122"/>
            <a:ext cx="1734345" cy="1899244"/>
            <a:chOff x="339472" y="4234122"/>
            <a:chExt cx="1734345" cy="1899244"/>
          </a:xfrm>
        </p:grpSpPr>
        <p:pic>
          <p:nvPicPr>
            <p:cNvPr id="9" name="Picture 9" descr="000234437"/>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339472" y="4234122"/>
              <a:ext cx="1734344" cy="1404000"/>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39473" y="5733256"/>
              <a:ext cx="1734344" cy="400110"/>
            </a:xfrm>
            <a:prstGeom prst="rect">
              <a:avLst/>
            </a:prstGeom>
            <a:noFill/>
          </p:spPr>
          <p:txBody>
            <a:bodyPr wrap="square" rtlCol="0" anchor="ctr" anchorCtr="0">
              <a:spAutoFit/>
            </a:bodyPr>
            <a:lstStyle/>
            <a:p>
              <a:pPr algn="ctr"/>
              <a:r>
                <a:rPr lang="zh-CN" altLang="en-US" sz="2000" dirty="0" smtClean="0">
                  <a:latin typeface="黑体" pitchFamily="49" charset="-122"/>
                  <a:ea typeface="楷体_GB2312"/>
                </a:rPr>
                <a:t>电子管</a:t>
              </a:r>
              <a:endParaRPr lang="zh-CN" altLang="en-US" sz="2000" dirty="0">
                <a:latin typeface="黑体" pitchFamily="49" charset="-122"/>
                <a:ea typeface="楷体_GB2312"/>
              </a:endParaRPr>
            </a:p>
          </p:txBody>
        </p:sp>
      </p:grpSp>
      <p:sp>
        <p:nvSpPr>
          <p:cNvPr id="6" name="TextBox 5"/>
          <p:cNvSpPr txBox="1"/>
          <p:nvPr/>
        </p:nvSpPr>
        <p:spPr>
          <a:xfrm>
            <a:off x="339120" y="1916832"/>
            <a:ext cx="8465760" cy="2166747"/>
          </a:xfrm>
          <a:prstGeom prst="rect">
            <a:avLst/>
          </a:prstGeom>
          <a:noFill/>
          <a:ln w="19050">
            <a:solidFill>
              <a:srgbClr val="0070C0"/>
            </a:solidFill>
          </a:ln>
        </p:spPr>
        <p:txBody>
          <a:bodyPr wrap="square" rtlCol="0">
            <a:spAutoFit/>
          </a:bodyPr>
          <a:lstStyle>
            <a:defPPr>
              <a:defRPr lang="zh-CN"/>
            </a:defPPr>
            <a:lvl1pPr indent="612000" algn="just">
              <a:lnSpc>
                <a:spcPct val="110000"/>
              </a:lnSpc>
              <a:defRPr sz="2400">
                <a:solidFill>
                  <a:srgbClr val="002060"/>
                </a:solidFill>
                <a:latin typeface="Times New Roman" pitchFamily="18" charset="0"/>
                <a:ea typeface="楷体_GB2312"/>
                <a:cs typeface="Times New Roman" pitchFamily="18" charset="0"/>
              </a:defRPr>
            </a:lvl1pPr>
          </a:lstStyle>
          <a:p>
            <a:pPr>
              <a:lnSpc>
                <a:spcPct val="130000"/>
              </a:lnSpc>
              <a:spcBef>
                <a:spcPts val="600"/>
              </a:spcBef>
              <a:spcAft>
                <a:spcPts val="600"/>
              </a:spcAft>
            </a:pPr>
            <a:r>
              <a:rPr lang="zh-CN" altLang="zh-CN" dirty="0" smtClean="0"/>
              <a:t>计算机</a:t>
            </a:r>
            <a:r>
              <a:rPr lang="zh-CN" altLang="zh-CN" dirty="0"/>
              <a:t>逻辑元件经历了电子管、晶体管、集成电路、超大规模集成电路、甚大规模集成电路多个</a:t>
            </a:r>
            <a:r>
              <a:rPr lang="zh-CN" altLang="zh-CN" dirty="0" smtClean="0"/>
              <a:t>时代。</a:t>
            </a:r>
            <a:endParaRPr lang="en-US" altLang="zh-CN" dirty="0" smtClean="0"/>
          </a:p>
          <a:p>
            <a:pPr>
              <a:lnSpc>
                <a:spcPct val="130000"/>
              </a:lnSpc>
              <a:spcBef>
                <a:spcPts val="600"/>
              </a:spcBef>
              <a:spcAft>
                <a:spcPts val="600"/>
              </a:spcAft>
            </a:pPr>
            <a:r>
              <a:rPr lang="zh-CN" altLang="zh-CN" dirty="0" smtClean="0"/>
              <a:t>计算机</a:t>
            </a:r>
            <a:r>
              <a:rPr lang="zh-CN" altLang="zh-CN" dirty="0"/>
              <a:t>的运算</a:t>
            </a:r>
            <a:r>
              <a:rPr lang="zh-CN" altLang="zh-CN" dirty="0" smtClean="0"/>
              <a:t>速度</a:t>
            </a:r>
            <a:r>
              <a:rPr lang="zh-CN" altLang="en-US" dirty="0" smtClean="0"/>
              <a:t>、</a:t>
            </a:r>
            <a:r>
              <a:rPr lang="zh-CN" altLang="zh-CN" dirty="0" smtClean="0"/>
              <a:t>存储容量</a:t>
            </a:r>
            <a:r>
              <a:rPr lang="zh-CN" altLang="en-US" dirty="0" smtClean="0"/>
              <a:t>、</a:t>
            </a:r>
            <a:r>
              <a:rPr lang="zh-CN" altLang="zh-CN" dirty="0" smtClean="0"/>
              <a:t>体积</a:t>
            </a:r>
            <a:r>
              <a:rPr lang="zh-CN" altLang="zh-CN" dirty="0"/>
              <a:t>、重量、</a:t>
            </a:r>
            <a:r>
              <a:rPr lang="zh-CN" altLang="zh-CN" dirty="0" smtClean="0"/>
              <a:t>功耗</a:t>
            </a:r>
            <a:r>
              <a:rPr lang="zh-CN" altLang="en-US" dirty="0" smtClean="0"/>
              <a:t>、</a:t>
            </a:r>
            <a:r>
              <a:rPr lang="zh-CN" altLang="zh-CN" dirty="0" smtClean="0"/>
              <a:t>成本</a:t>
            </a:r>
            <a:r>
              <a:rPr lang="zh-CN" altLang="en-US" dirty="0" smtClean="0"/>
              <a:t>、</a:t>
            </a:r>
            <a:r>
              <a:rPr lang="zh-CN" altLang="zh-CN" dirty="0" smtClean="0"/>
              <a:t>功能</a:t>
            </a:r>
            <a:r>
              <a:rPr lang="zh-CN" altLang="en-US" dirty="0" smtClean="0"/>
              <a:t>、</a:t>
            </a:r>
            <a:r>
              <a:rPr lang="zh-CN" altLang="zh-CN" dirty="0" smtClean="0"/>
              <a:t>可靠性</a:t>
            </a:r>
            <a:r>
              <a:rPr lang="zh-CN" altLang="en-US" dirty="0" smtClean="0"/>
              <a:t>、</a:t>
            </a:r>
            <a:r>
              <a:rPr lang="zh-CN" altLang="zh-CN" dirty="0" smtClean="0"/>
              <a:t>软件功能不断完善，性能</a:t>
            </a:r>
            <a:r>
              <a:rPr lang="zh-CN" altLang="zh-CN" dirty="0"/>
              <a:t>价格比</a:t>
            </a:r>
            <a:r>
              <a:rPr lang="zh-CN" altLang="zh-CN" dirty="0" smtClean="0"/>
              <a:t>越来越高。</a:t>
            </a:r>
            <a:endParaRPr lang="zh-CN" altLang="en-US" dirty="0"/>
          </a:p>
        </p:txBody>
      </p:sp>
      <p:sp>
        <p:nvSpPr>
          <p:cNvPr id="8" name="标题 3"/>
          <p:cNvSpPr txBox="1">
            <a:spLocks/>
          </p:cNvSpPr>
          <p:nvPr/>
        </p:nvSpPr>
        <p:spPr>
          <a:xfrm>
            <a:off x="0" y="44624"/>
            <a:ext cx="9144000" cy="926976"/>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1.1.1  </a:t>
            </a:r>
            <a:r>
              <a:rPr lang="zh-CN" altLang="zh-CN" dirty="0" smtClean="0"/>
              <a:t>微型计算机的产生与发展</a:t>
            </a:r>
            <a:endParaRPr lang="zh-CN" altLang="en-US" dirty="0"/>
          </a:p>
        </p:txBody>
      </p:sp>
      <p:grpSp>
        <p:nvGrpSpPr>
          <p:cNvPr id="17" name="组合 16"/>
          <p:cNvGrpSpPr/>
          <p:nvPr/>
        </p:nvGrpSpPr>
        <p:grpSpPr>
          <a:xfrm>
            <a:off x="2605034" y="4247646"/>
            <a:ext cx="1966966" cy="1885720"/>
            <a:chOff x="2571016" y="4247646"/>
            <a:chExt cx="1966966" cy="1885720"/>
          </a:xfrm>
        </p:grpSpPr>
        <p:pic>
          <p:nvPicPr>
            <p:cNvPr id="10" name="Picture 2" descr="http://a3.att.hudong.com/35/40/300485859609133223409853488_950.jpg"/>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522"/>
            <a:stretch/>
          </p:blipFill>
          <p:spPr bwMode="auto">
            <a:xfrm rot="5400000" flipV="1">
              <a:off x="2852499" y="3966163"/>
              <a:ext cx="1404000" cy="1966965"/>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571016" y="5733256"/>
              <a:ext cx="1966966" cy="400110"/>
            </a:xfrm>
            <a:prstGeom prst="rect">
              <a:avLst/>
            </a:prstGeom>
            <a:noFill/>
          </p:spPr>
          <p:txBody>
            <a:bodyPr wrap="square" rtlCol="0" anchor="ctr" anchorCtr="0">
              <a:spAutoFit/>
            </a:bodyPr>
            <a:lstStyle/>
            <a:p>
              <a:pPr algn="ctr"/>
              <a:r>
                <a:rPr lang="zh-CN" altLang="en-US" sz="2000" dirty="0">
                  <a:latin typeface="黑体" pitchFamily="49" charset="-122"/>
                  <a:ea typeface="楷体_GB2312"/>
                </a:rPr>
                <a:t>晶体管</a:t>
              </a:r>
            </a:p>
          </p:txBody>
        </p:sp>
      </p:grpSp>
      <p:grpSp>
        <p:nvGrpSpPr>
          <p:cNvPr id="16" name="组合 15"/>
          <p:cNvGrpSpPr/>
          <p:nvPr/>
        </p:nvGrpSpPr>
        <p:grpSpPr>
          <a:xfrm>
            <a:off x="4572000" y="4234145"/>
            <a:ext cx="2376264" cy="1899221"/>
            <a:chOff x="4659248" y="4234145"/>
            <a:chExt cx="2376264" cy="1899221"/>
          </a:xfrm>
        </p:grpSpPr>
        <p:pic>
          <p:nvPicPr>
            <p:cNvPr id="11" name="Picture 6" descr="http://imgt1.bdstatic.com/it/u=3531030228,3971833649&amp;fm=23&amp;gp=0.jpg"/>
            <p:cNvPicPr>
              <a:picLocks noChangeAspect="1" noChangeArrowheads="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5034528" y="4234145"/>
              <a:ext cx="1636615" cy="1418400"/>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659248" y="5733256"/>
              <a:ext cx="2376264" cy="400110"/>
            </a:xfrm>
            <a:prstGeom prst="rect">
              <a:avLst/>
            </a:prstGeom>
            <a:noFill/>
          </p:spPr>
          <p:txBody>
            <a:bodyPr wrap="square" rtlCol="0" anchor="ctr" anchorCtr="0">
              <a:spAutoFit/>
            </a:bodyPr>
            <a:lstStyle/>
            <a:p>
              <a:pPr algn="ctr"/>
              <a:r>
                <a:rPr lang="zh-CN" altLang="en-US" sz="2000" dirty="0" smtClean="0">
                  <a:latin typeface="黑体" pitchFamily="49" charset="-122"/>
                  <a:ea typeface="楷体_GB2312"/>
                </a:rPr>
                <a:t>集成电路</a:t>
              </a:r>
              <a:endParaRPr lang="zh-CN" altLang="en-US" sz="2000" dirty="0">
                <a:latin typeface="黑体" pitchFamily="49" charset="-122"/>
                <a:ea typeface="楷体_GB2312"/>
              </a:endParaRPr>
            </a:p>
          </p:txBody>
        </p:sp>
      </p:grpSp>
      <p:grpSp>
        <p:nvGrpSpPr>
          <p:cNvPr id="5" name="组合 4"/>
          <p:cNvGrpSpPr/>
          <p:nvPr/>
        </p:nvGrpSpPr>
        <p:grpSpPr>
          <a:xfrm>
            <a:off x="6588224" y="4234145"/>
            <a:ext cx="2376264" cy="1899221"/>
            <a:chOff x="6804248" y="4234145"/>
            <a:chExt cx="2376264" cy="1899221"/>
          </a:xfrm>
        </p:grpSpPr>
        <p:pic>
          <p:nvPicPr>
            <p:cNvPr id="12" name="Picture 2" descr="http://imgt2.bdstatic.com/it/u=4234410727,1230477791&amp;fm=23&amp;gp=0.jpg"/>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7185232" y="4234145"/>
              <a:ext cx="1620000" cy="1417500"/>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804248" y="5733256"/>
              <a:ext cx="2376264" cy="400110"/>
            </a:xfrm>
            <a:prstGeom prst="rect">
              <a:avLst/>
            </a:prstGeom>
            <a:noFill/>
          </p:spPr>
          <p:txBody>
            <a:bodyPr wrap="square" rtlCol="0" anchor="ctr" anchorCtr="0">
              <a:spAutoFit/>
            </a:bodyPr>
            <a:lstStyle/>
            <a:p>
              <a:pPr algn="ctr"/>
              <a:r>
                <a:rPr lang="zh-CN" altLang="en-US" sz="2000" dirty="0" smtClean="0">
                  <a:latin typeface="黑体" pitchFamily="49" charset="-122"/>
                  <a:ea typeface="楷体_GB2312"/>
                </a:rPr>
                <a:t>超大规模集成电路</a:t>
              </a:r>
              <a:endParaRPr lang="zh-CN" altLang="en-US" sz="2000" dirty="0">
                <a:latin typeface="黑体" pitchFamily="49" charset="-122"/>
                <a:ea typeface="楷体_GB2312"/>
              </a:endParaRPr>
            </a:p>
          </p:txBody>
        </p:sp>
      </p:grpSp>
      <p:sp>
        <p:nvSpPr>
          <p:cNvPr id="19" name="TextBox 18"/>
          <p:cNvSpPr txBox="1"/>
          <p:nvPr/>
        </p:nvSpPr>
        <p:spPr>
          <a:xfrm>
            <a:off x="540000" y="1124744"/>
            <a:ext cx="3262432" cy="584775"/>
          </a:xfrm>
          <a:prstGeom prst="rect">
            <a:avLst/>
          </a:prstGeom>
          <a:noFill/>
        </p:spPr>
        <p:txBody>
          <a:bodyPr wrap="none" rtlCol="0" anchor="ctr" anchorCtr="0">
            <a:spAutoFit/>
          </a:bodyPr>
          <a:lstStyle/>
          <a:p>
            <a:r>
              <a:rPr lang="en-US" altLang="zh-CN" sz="3200" dirty="0">
                <a:latin typeface="黑体" pitchFamily="49" charset="-122"/>
                <a:ea typeface="黑体" pitchFamily="49" charset="-122"/>
              </a:rPr>
              <a:t>1</a:t>
            </a:r>
            <a:r>
              <a:rPr lang="zh-CN" altLang="zh-CN" sz="3200" dirty="0">
                <a:latin typeface="黑体" pitchFamily="49" charset="-122"/>
                <a:ea typeface="黑体" pitchFamily="49" charset="-122"/>
              </a:rPr>
              <a:t>．计算机</a:t>
            </a:r>
            <a:r>
              <a:rPr lang="zh-CN" altLang="zh-CN" sz="3200" dirty="0" smtClean="0">
                <a:latin typeface="黑体" pitchFamily="49" charset="-122"/>
                <a:ea typeface="黑体" pitchFamily="49" charset="-122"/>
              </a:rPr>
              <a:t>的诞生</a:t>
            </a:r>
            <a:endParaRPr lang="zh-CN" altLang="en-US" sz="3200" dirty="0">
              <a:latin typeface="黑体" pitchFamily="49" charset="-122"/>
              <a:ea typeface="黑体" pitchFamily="49" charset="-122"/>
            </a:endParaRPr>
          </a:p>
        </p:txBody>
      </p:sp>
    </p:spTree>
    <p:extLst>
      <p:ext uri="{BB962C8B-B14F-4D97-AF65-F5344CB8AC3E}">
        <p14:creationId xmlns:p14="http://schemas.microsoft.com/office/powerpoint/2010/main" val="4178800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500"/>
                                        <p:tgtEl>
                                          <p:spTgt spid="18"/>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500"/>
                                        <p:tgtEl>
                                          <p:spTgt spid="17"/>
                                        </p:tgtEl>
                                      </p:cBhvr>
                                    </p:animEffect>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500"/>
                                        <p:tgtEl>
                                          <p:spTgt spid="16"/>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1</a:t>
            </a:r>
            <a:r>
              <a:rPr lang="zh-CN" altLang="en-US" dirty="0" smtClean="0"/>
              <a:t>章  学习目标</a:t>
            </a:r>
            <a:endParaRPr lang="zh-CN" altLang="en-US" dirty="0"/>
          </a:p>
        </p:txBody>
      </p:sp>
      <p:sp>
        <p:nvSpPr>
          <p:cNvPr id="20" name="Text Box 17"/>
          <p:cNvSpPr txBox="1">
            <a:spLocks noChangeArrowheads="1"/>
          </p:cNvSpPr>
          <p:nvPr/>
        </p:nvSpPr>
        <p:spPr bwMode="auto">
          <a:xfrm>
            <a:off x="683568" y="1628800"/>
            <a:ext cx="7770813" cy="4561203"/>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tIns="180000" rIns="180000" bIns="180000">
            <a:spAutoFit/>
          </a:bodyPr>
          <a:lstStyle>
            <a:lvl1pPr eaLnBrk="0" hangingPunct="0">
              <a:defRPr kumimoji="1" sz="2400" b="1">
                <a:solidFill>
                  <a:schemeClr val="tx1"/>
                </a:solidFill>
                <a:latin typeface="Times New Roman" pitchFamily="18" charset="0"/>
                <a:ea typeface="华文楷体" pitchFamily="2" charset="-122"/>
              </a:defRPr>
            </a:lvl1pPr>
            <a:lvl2pPr marL="742950" indent="-285750" eaLnBrk="0" hangingPunct="0">
              <a:defRPr kumimoji="1" sz="2400" b="1">
                <a:solidFill>
                  <a:schemeClr val="tx1"/>
                </a:solidFill>
                <a:latin typeface="Times New Roman" pitchFamily="18" charset="0"/>
                <a:ea typeface="华文楷体" pitchFamily="2" charset="-122"/>
              </a:defRPr>
            </a:lvl2pPr>
            <a:lvl3pPr marL="1143000" indent="-228600" eaLnBrk="0" hangingPunct="0">
              <a:defRPr kumimoji="1" sz="2400" b="1">
                <a:solidFill>
                  <a:schemeClr val="tx1"/>
                </a:solidFill>
                <a:latin typeface="Times New Roman" pitchFamily="18" charset="0"/>
                <a:ea typeface="华文楷体" pitchFamily="2" charset="-122"/>
              </a:defRPr>
            </a:lvl3pPr>
            <a:lvl4pPr marL="1600200" indent="-228600" eaLnBrk="0" hangingPunct="0">
              <a:defRPr kumimoji="1" sz="2400" b="1">
                <a:solidFill>
                  <a:schemeClr val="tx1"/>
                </a:solidFill>
                <a:latin typeface="Times New Roman" pitchFamily="18" charset="0"/>
                <a:ea typeface="华文楷体" pitchFamily="2" charset="-122"/>
              </a:defRPr>
            </a:lvl4pPr>
            <a:lvl5pPr marL="2057400" indent="-228600" eaLnBrk="0" hangingPunct="0">
              <a:defRPr kumimoji="1" sz="2400" b="1">
                <a:solidFill>
                  <a:schemeClr val="tx1"/>
                </a:solidFill>
                <a:latin typeface="Times New Roman" pitchFamily="18" charset="0"/>
                <a:ea typeface="华文楷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华文楷体" pitchFamily="2" charset="-122"/>
              </a:defRPr>
            </a:lvl9pPr>
          </a:lstStyle>
          <a:p>
            <a:pPr indent="648000" algn="just">
              <a:lnSpc>
                <a:spcPct val="110000"/>
              </a:lnSpc>
              <a:spcBef>
                <a:spcPts val="600"/>
              </a:spcBef>
              <a:spcAft>
                <a:spcPts val="600"/>
              </a:spcAft>
            </a:pPr>
            <a:r>
              <a:rPr lang="zh-CN" altLang="zh-CN" dirty="0">
                <a:solidFill>
                  <a:srgbClr val="000066"/>
                </a:solidFill>
              </a:rPr>
              <a:t>本章介绍了微型计算机的发展、应用、特点及主要性能指标，概述了微型计算机的工作原理、系统组成、软硬件特点；同时介绍了计算机中各种进制数、数据编码、字符编码、二进制数运算</a:t>
            </a:r>
            <a:r>
              <a:rPr lang="zh-CN" altLang="zh-CN" dirty="0" smtClean="0">
                <a:solidFill>
                  <a:srgbClr val="000066"/>
                </a:solidFill>
              </a:rPr>
              <a:t>规则。</a:t>
            </a:r>
            <a:endParaRPr lang="en-US" altLang="zh-CN" dirty="0" smtClean="0">
              <a:solidFill>
                <a:srgbClr val="000066"/>
              </a:solidFill>
            </a:endParaRPr>
          </a:p>
          <a:p>
            <a:pPr indent="648000" algn="just">
              <a:lnSpc>
                <a:spcPct val="110000"/>
              </a:lnSpc>
              <a:spcBef>
                <a:spcPts val="600"/>
              </a:spcBef>
              <a:spcAft>
                <a:spcPts val="600"/>
              </a:spcAft>
            </a:pPr>
            <a:r>
              <a:rPr lang="zh-CN" altLang="zh-CN" dirty="0" smtClean="0">
                <a:solidFill>
                  <a:srgbClr val="000066"/>
                </a:solidFill>
              </a:rPr>
              <a:t>通过</a:t>
            </a:r>
            <a:r>
              <a:rPr lang="zh-CN" altLang="zh-CN" dirty="0">
                <a:solidFill>
                  <a:srgbClr val="000066"/>
                </a:solidFill>
              </a:rPr>
              <a:t>本章的学习，读者应了解微型计算机的特点、分类及应用，掌握微型计算机的系统组成、主要技术指标，掌握各种进制数及其相互转换，理解带符号数的原码</a:t>
            </a:r>
            <a:r>
              <a:rPr lang="zh-CN" altLang="zh-CN" dirty="0" smtClean="0">
                <a:solidFill>
                  <a:srgbClr val="000066"/>
                </a:solidFill>
              </a:rPr>
              <a:t>、反码</a:t>
            </a:r>
            <a:r>
              <a:rPr lang="zh-CN" altLang="zh-CN" dirty="0">
                <a:solidFill>
                  <a:srgbClr val="000066"/>
                </a:solidFill>
              </a:rPr>
              <a:t>、补码以及字符的ASCII码、BCD码、汉字编码的表示及应用特点，从而为后续内容的学习打下良好的</a:t>
            </a:r>
            <a:r>
              <a:rPr lang="zh-CN" altLang="zh-CN" dirty="0" smtClean="0">
                <a:solidFill>
                  <a:srgbClr val="000066"/>
                </a:solidFill>
              </a:rPr>
              <a:t>基础。</a:t>
            </a:r>
            <a:endParaRPr lang="zh-CN" altLang="en-US" dirty="0">
              <a:solidFill>
                <a:srgbClr val="000066"/>
              </a:solidFill>
            </a:endParaRPr>
          </a:p>
        </p:txBody>
      </p:sp>
    </p:spTree>
    <p:extLst>
      <p:ext uri="{BB962C8B-B14F-4D97-AF65-F5344CB8AC3E}">
        <p14:creationId xmlns:p14="http://schemas.microsoft.com/office/powerpoint/2010/main" val="191797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8197" y="1901848"/>
            <a:ext cx="8465760" cy="1311128"/>
          </a:xfrm>
          <a:prstGeom prst="rect">
            <a:avLst/>
          </a:prstGeom>
          <a:noFill/>
          <a:ln w="19050">
            <a:noFill/>
          </a:ln>
        </p:spPr>
        <p:txBody>
          <a:bodyPr wrap="square" rtlCol="0">
            <a:spAutoFit/>
          </a:bodyPr>
          <a:lstStyle>
            <a:defPPr>
              <a:defRPr lang="zh-CN"/>
            </a:defPPr>
            <a:lvl1pPr indent="612000" algn="just">
              <a:lnSpc>
                <a:spcPct val="110000"/>
              </a:lnSpc>
              <a:defRPr sz="2400">
                <a:solidFill>
                  <a:srgbClr val="002060"/>
                </a:solidFill>
                <a:latin typeface="Times New Roman" pitchFamily="18" charset="0"/>
                <a:ea typeface="楷体_GB2312"/>
                <a:cs typeface="Times New Roman" pitchFamily="18" charset="0"/>
              </a:defRPr>
            </a:lvl1pPr>
          </a:lstStyle>
          <a:p>
            <a:r>
              <a:rPr lang="zh-CN" altLang="zh-CN" dirty="0"/>
              <a:t>1971年第一个</a:t>
            </a:r>
            <a:r>
              <a:rPr lang="zh-CN" altLang="zh-CN" dirty="0" smtClean="0"/>
              <a:t>微处理器诞生</a:t>
            </a:r>
            <a:r>
              <a:rPr lang="zh-CN" altLang="en-US" dirty="0" smtClean="0"/>
              <a:t>，</a:t>
            </a:r>
            <a:r>
              <a:rPr lang="zh-CN" altLang="zh-CN" dirty="0" smtClean="0"/>
              <a:t>标志</a:t>
            </a:r>
            <a:r>
              <a:rPr lang="zh-CN" altLang="zh-CN" dirty="0"/>
              <a:t>着微型计算机时代</a:t>
            </a:r>
            <a:r>
              <a:rPr lang="zh-CN" altLang="zh-CN"/>
              <a:t>的</a:t>
            </a:r>
            <a:r>
              <a:rPr lang="zh-CN" altLang="zh-CN" smtClean="0"/>
              <a:t>开始。微型计算机</a:t>
            </a:r>
            <a:r>
              <a:rPr lang="zh-CN" altLang="zh-CN" dirty="0" smtClean="0"/>
              <a:t>以微处理器为</a:t>
            </a:r>
            <a:r>
              <a:rPr lang="zh-CN" altLang="zh-CN" dirty="0"/>
              <a:t>标志，主要表现在微处理器的字长、主频、结构和功能</a:t>
            </a:r>
            <a:r>
              <a:rPr lang="zh-CN" altLang="zh-CN"/>
              <a:t>等</a:t>
            </a:r>
            <a:r>
              <a:rPr lang="zh-CN" altLang="zh-CN" smtClean="0"/>
              <a:t>方面</a:t>
            </a:r>
            <a:r>
              <a:rPr lang="zh-CN" altLang="en-US" smtClean="0"/>
              <a:t>。</a:t>
            </a:r>
            <a:endParaRPr lang="zh-CN" altLang="en-US" dirty="0"/>
          </a:p>
        </p:txBody>
      </p:sp>
      <p:sp>
        <p:nvSpPr>
          <p:cNvPr id="8" name="标题 3"/>
          <p:cNvSpPr txBox="1">
            <a:spLocks/>
          </p:cNvSpPr>
          <p:nvPr/>
        </p:nvSpPr>
        <p:spPr>
          <a:xfrm>
            <a:off x="0" y="44624"/>
            <a:ext cx="9144000" cy="926976"/>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1.1.1  </a:t>
            </a:r>
            <a:r>
              <a:rPr lang="zh-CN" altLang="zh-CN" dirty="0" smtClean="0"/>
              <a:t>微型计算机的产生与发展</a:t>
            </a:r>
            <a:endParaRPr lang="zh-CN" altLang="en-US" dirty="0"/>
          </a:p>
        </p:txBody>
      </p:sp>
      <p:sp>
        <p:nvSpPr>
          <p:cNvPr id="19" name="TextBox 18"/>
          <p:cNvSpPr txBox="1"/>
          <p:nvPr/>
        </p:nvSpPr>
        <p:spPr>
          <a:xfrm>
            <a:off x="540000" y="1124744"/>
            <a:ext cx="5314275"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2</a:t>
            </a:r>
            <a:r>
              <a:rPr lang="zh-CN" altLang="zh-CN" sz="3200" dirty="0" smtClean="0">
                <a:latin typeface="黑体" pitchFamily="49" charset="-122"/>
                <a:ea typeface="黑体" pitchFamily="49" charset="-122"/>
              </a:rPr>
              <a:t>．</a:t>
            </a:r>
            <a:r>
              <a:rPr lang="zh-CN" altLang="en-US" sz="3200" dirty="0" smtClean="0">
                <a:latin typeface="黑体" pitchFamily="49" charset="-122"/>
                <a:ea typeface="黑体" pitchFamily="49" charset="-122"/>
              </a:rPr>
              <a:t>微型</a:t>
            </a:r>
            <a:r>
              <a:rPr lang="zh-CN" altLang="zh-CN" sz="3200" dirty="0" smtClean="0">
                <a:latin typeface="黑体" pitchFamily="49" charset="-122"/>
                <a:ea typeface="黑体" pitchFamily="49" charset="-122"/>
              </a:rPr>
              <a:t>计算机的</a:t>
            </a:r>
            <a:r>
              <a:rPr lang="zh-CN" altLang="en-US" sz="3200" dirty="0" smtClean="0">
                <a:latin typeface="黑体" pitchFamily="49" charset="-122"/>
                <a:ea typeface="黑体" pitchFamily="49" charset="-122"/>
              </a:rPr>
              <a:t>产</a:t>
            </a:r>
            <a:r>
              <a:rPr lang="zh-CN" altLang="zh-CN" sz="3200" dirty="0" smtClean="0">
                <a:latin typeface="黑体" pitchFamily="49" charset="-122"/>
                <a:ea typeface="黑体" pitchFamily="49" charset="-122"/>
              </a:rPr>
              <a:t>生</a:t>
            </a:r>
            <a:r>
              <a:rPr lang="zh-CN" altLang="en-US" sz="3200" dirty="0" smtClean="0">
                <a:latin typeface="黑体" pitchFamily="49" charset="-122"/>
                <a:ea typeface="黑体" pitchFamily="49" charset="-122"/>
              </a:rPr>
              <a:t>与发</a:t>
            </a:r>
            <a:r>
              <a:rPr lang="zh-CN" altLang="en-US" sz="3200" dirty="0">
                <a:latin typeface="黑体" pitchFamily="49" charset="-122"/>
                <a:ea typeface="黑体" pitchFamily="49" charset="-122"/>
              </a:rPr>
              <a:t>展</a:t>
            </a:r>
          </a:p>
        </p:txBody>
      </p:sp>
      <p:grpSp>
        <p:nvGrpSpPr>
          <p:cNvPr id="2" name="组合 1"/>
          <p:cNvGrpSpPr/>
          <p:nvPr/>
        </p:nvGrpSpPr>
        <p:grpSpPr>
          <a:xfrm>
            <a:off x="701155" y="2996952"/>
            <a:ext cx="8045033" cy="3270840"/>
            <a:chOff x="701155" y="3068960"/>
            <a:chExt cx="8045033" cy="3270840"/>
          </a:xfrm>
        </p:grpSpPr>
        <p:pic>
          <p:nvPicPr>
            <p:cNvPr id="34818" name="Picture 2" descr="微机--台式机"/>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t="7846" b="2411"/>
            <a:stretch>
              <a:fillRect/>
            </a:stretch>
          </p:blipFill>
          <p:spPr bwMode="auto">
            <a:xfrm>
              <a:off x="2483767" y="3403326"/>
              <a:ext cx="3960699" cy="26708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4" name="Rectangle 25"/>
            <p:cNvSpPr>
              <a:spLocks noChangeArrowheads="1"/>
            </p:cNvSpPr>
            <p:nvPr/>
          </p:nvSpPr>
          <p:spPr bwMode="auto">
            <a:xfrm>
              <a:off x="858155" y="3068960"/>
              <a:ext cx="7506111" cy="3270840"/>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7" name="Group 6"/>
            <p:cNvGrpSpPr>
              <a:grpSpLocks/>
            </p:cNvGrpSpPr>
            <p:nvPr/>
          </p:nvGrpSpPr>
          <p:grpSpPr bwMode="auto">
            <a:xfrm>
              <a:off x="701155" y="3929857"/>
              <a:ext cx="2430685" cy="1690753"/>
              <a:chOff x="2904" y="5365"/>
              <a:chExt cx="1979" cy="1488"/>
            </a:xfrm>
          </p:grpSpPr>
          <p:grpSp>
            <p:nvGrpSpPr>
              <p:cNvPr id="37" name="Group 7"/>
              <p:cNvGrpSpPr>
                <a:grpSpLocks/>
              </p:cNvGrpSpPr>
              <p:nvPr/>
            </p:nvGrpSpPr>
            <p:grpSpPr bwMode="auto">
              <a:xfrm>
                <a:off x="3852" y="5388"/>
                <a:ext cx="1031" cy="159"/>
                <a:chOff x="3873" y="5335"/>
                <a:chExt cx="1050" cy="212"/>
              </a:xfrm>
            </p:grpSpPr>
            <p:sp>
              <p:nvSpPr>
                <p:cNvPr id="43" name="Line 8"/>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9"/>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8" name="Group 10"/>
              <p:cNvGrpSpPr>
                <a:grpSpLocks/>
              </p:cNvGrpSpPr>
              <p:nvPr/>
            </p:nvGrpSpPr>
            <p:grpSpPr bwMode="auto">
              <a:xfrm>
                <a:off x="3873" y="6607"/>
                <a:ext cx="630" cy="106"/>
                <a:chOff x="3873" y="5335"/>
                <a:chExt cx="1050" cy="212"/>
              </a:xfrm>
            </p:grpSpPr>
            <p:sp>
              <p:nvSpPr>
                <p:cNvPr id="41" name="Line 11"/>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12"/>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9" name="Text Box 13"/>
              <p:cNvSpPr txBox="1">
                <a:spLocks noChangeArrowheads="1"/>
              </p:cNvSpPr>
              <p:nvPr/>
            </p:nvSpPr>
            <p:spPr bwMode="auto">
              <a:xfrm>
                <a:off x="2904" y="5365"/>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zh-CN" altLang="en-US" sz="2000" dirty="0">
                    <a:latin typeface="Times New Roman" pitchFamily="18" charset="0"/>
                    <a:ea typeface="楷体_GB2312"/>
                  </a:rPr>
                  <a:t>显示器</a:t>
                </a:r>
                <a:endParaRPr lang="zh-CN" altLang="en-US" sz="4000" dirty="0">
                  <a:ea typeface="楷体_GB2312"/>
                </a:endParaRPr>
              </a:p>
            </p:txBody>
          </p:sp>
          <p:sp>
            <p:nvSpPr>
              <p:cNvPr id="40" name="Text Box 14"/>
              <p:cNvSpPr txBox="1">
                <a:spLocks noChangeArrowheads="1"/>
              </p:cNvSpPr>
              <p:nvPr/>
            </p:nvSpPr>
            <p:spPr bwMode="auto">
              <a:xfrm>
                <a:off x="2928" y="6541"/>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r"/>
                <a:r>
                  <a:rPr lang="zh-CN" altLang="en-US" sz="2000" dirty="0">
                    <a:latin typeface="Times New Roman" pitchFamily="18" charset="0"/>
                    <a:ea typeface="楷体_GB2312"/>
                  </a:rPr>
                  <a:t>键盘</a:t>
                </a:r>
                <a:endParaRPr lang="zh-CN" altLang="en-US" sz="4000" dirty="0">
                  <a:ea typeface="楷体_GB2312"/>
                </a:endParaRPr>
              </a:p>
            </p:txBody>
          </p:sp>
        </p:grpSp>
        <p:grpSp>
          <p:nvGrpSpPr>
            <p:cNvPr id="28" name="Group 15"/>
            <p:cNvGrpSpPr>
              <a:grpSpLocks/>
            </p:cNvGrpSpPr>
            <p:nvPr/>
          </p:nvGrpSpPr>
          <p:grpSpPr bwMode="auto">
            <a:xfrm>
              <a:off x="5243250" y="4643428"/>
              <a:ext cx="3502938" cy="1280563"/>
              <a:chOff x="6675" y="5993"/>
              <a:chExt cx="2852" cy="1127"/>
            </a:xfrm>
          </p:grpSpPr>
          <p:grpSp>
            <p:nvGrpSpPr>
              <p:cNvPr id="29" name="Group 16"/>
              <p:cNvGrpSpPr>
                <a:grpSpLocks/>
              </p:cNvGrpSpPr>
              <p:nvPr/>
            </p:nvGrpSpPr>
            <p:grpSpPr bwMode="auto">
              <a:xfrm flipH="1">
                <a:off x="7578" y="5993"/>
                <a:ext cx="989" cy="190"/>
                <a:chOff x="3873" y="5335"/>
                <a:chExt cx="1050" cy="212"/>
              </a:xfrm>
            </p:grpSpPr>
            <p:sp>
              <p:nvSpPr>
                <p:cNvPr id="35" name="Line 17"/>
                <p:cNvSpPr>
                  <a:spLocks noChangeShapeType="1"/>
                </p:cNvSpPr>
                <p:nvPr/>
              </p:nvSpPr>
              <p:spPr bwMode="auto">
                <a:xfrm flipH="1" flipV="1">
                  <a:off x="3873" y="5547"/>
                  <a:ext cx="8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18"/>
                <p:cNvSpPr>
                  <a:spLocks noChangeShapeType="1"/>
                </p:cNvSpPr>
                <p:nvPr/>
              </p:nvSpPr>
              <p:spPr bwMode="auto">
                <a:xfrm flipH="1">
                  <a:off x="4713" y="5335"/>
                  <a:ext cx="210" cy="2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0" name="Group 19"/>
              <p:cNvGrpSpPr>
                <a:grpSpLocks/>
              </p:cNvGrpSpPr>
              <p:nvPr/>
            </p:nvGrpSpPr>
            <p:grpSpPr bwMode="auto">
              <a:xfrm>
                <a:off x="6675" y="6831"/>
                <a:ext cx="1891" cy="152"/>
                <a:chOff x="7652" y="6879"/>
                <a:chExt cx="1891" cy="152"/>
              </a:xfrm>
            </p:grpSpPr>
            <p:sp>
              <p:nvSpPr>
                <p:cNvPr id="33" name="Line 20"/>
                <p:cNvSpPr>
                  <a:spLocks noChangeShapeType="1"/>
                </p:cNvSpPr>
                <p:nvPr/>
              </p:nvSpPr>
              <p:spPr bwMode="auto">
                <a:xfrm flipV="1">
                  <a:off x="7800" y="7031"/>
                  <a:ext cx="174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21"/>
                <p:cNvSpPr>
                  <a:spLocks noChangeShapeType="1"/>
                </p:cNvSpPr>
                <p:nvPr/>
              </p:nvSpPr>
              <p:spPr bwMode="auto">
                <a:xfrm>
                  <a:off x="7652" y="6879"/>
                  <a:ext cx="147" cy="15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 name="Text Box 22"/>
              <p:cNvSpPr txBox="1">
                <a:spLocks noChangeArrowheads="1"/>
              </p:cNvSpPr>
              <p:nvPr/>
            </p:nvSpPr>
            <p:spPr bwMode="auto">
              <a:xfrm>
                <a:off x="8577" y="6013"/>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2000" dirty="0">
                    <a:latin typeface="Times New Roman" pitchFamily="18" charset="0"/>
                    <a:ea typeface="楷体_GB2312"/>
                  </a:rPr>
                  <a:t>机箱</a:t>
                </a:r>
                <a:endParaRPr lang="zh-CN" altLang="en-US" sz="4000" dirty="0">
                  <a:ea typeface="楷体_GB2312"/>
                </a:endParaRPr>
              </a:p>
            </p:txBody>
          </p:sp>
          <p:sp>
            <p:nvSpPr>
              <p:cNvPr id="32" name="Text Box 23"/>
              <p:cNvSpPr txBox="1">
                <a:spLocks noChangeArrowheads="1"/>
              </p:cNvSpPr>
              <p:nvPr/>
            </p:nvSpPr>
            <p:spPr bwMode="auto">
              <a:xfrm>
                <a:off x="8582" y="6808"/>
                <a:ext cx="945" cy="31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36000" rIns="36000" bIns="36000"/>
              <a:lstStyle/>
              <a:p>
                <a:pPr algn="just"/>
                <a:r>
                  <a:rPr lang="zh-CN" altLang="en-US" sz="2000" dirty="0">
                    <a:latin typeface="Times New Roman" pitchFamily="18" charset="0"/>
                    <a:ea typeface="楷体_GB2312"/>
                  </a:rPr>
                  <a:t>鼠标</a:t>
                </a:r>
                <a:endParaRPr lang="zh-CN" altLang="en-US" sz="4000" dirty="0">
                  <a:ea typeface="楷体_GB2312"/>
                </a:endParaRPr>
              </a:p>
            </p:txBody>
          </p:sp>
        </p:grpSp>
      </p:grpSp>
    </p:spTree>
    <p:extLst>
      <p:ext uri="{BB962C8B-B14F-4D97-AF65-F5344CB8AC3E}">
        <p14:creationId xmlns:p14="http://schemas.microsoft.com/office/powerpoint/2010/main" val="2652140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txBox="1">
            <a:spLocks/>
          </p:cNvSpPr>
          <p:nvPr/>
        </p:nvSpPr>
        <p:spPr>
          <a:xfrm>
            <a:off x="0" y="44624"/>
            <a:ext cx="9144000" cy="926976"/>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dirty="0" smtClean="0"/>
              <a:t>1.1.1  </a:t>
            </a:r>
            <a:r>
              <a:rPr lang="zh-CN" altLang="zh-CN" dirty="0" smtClean="0"/>
              <a:t>微型计算机的产生与发展</a:t>
            </a:r>
            <a:endParaRPr lang="zh-CN" altLang="en-US" dirty="0"/>
          </a:p>
        </p:txBody>
      </p:sp>
      <p:sp>
        <p:nvSpPr>
          <p:cNvPr id="19" name="TextBox 18"/>
          <p:cNvSpPr txBox="1"/>
          <p:nvPr/>
        </p:nvSpPr>
        <p:spPr>
          <a:xfrm>
            <a:off x="540000" y="1124744"/>
            <a:ext cx="5314275"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2</a:t>
            </a:r>
            <a:r>
              <a:rPr lang="zh-CN" altLang="zh-CN" sz="3200" dirty="0" smtClean="0">
                <a:latin typeface="黑体" pitchFamily="49" charset="-122"/>
                <a:ea typeface="黑体" pitchFamily="49" charset="-122"/>
              </a:rPr>
              <a:t>．</a:t>
            </a:r>
            <a:r>
              <a:rPr lang="zh-CN" altLang="en-US" sz="3200" dirty="0" smtClean="0">
                <a:latin typeface="黑体" pitchFamily="49" charset="-122"/>
                <a:ea typeface="黑体" pitchFamily="49" charset="-122"/>
              </a:rPr>
              <a:t>微型</a:t>
            </a:r>
            <a:r>
              <a:rPr lang="zh-CN" altLang="zh-CN" sz="3200" dirty="0" smtClean="0">
                <a:latin typeface="黑体" pitchFamily="49" charset="-122"/>
                <a:ea typeface="黑体" pitchFamily="49" charset="-122"/>
              </a:rPr>
              <a:t>计算机的</a:t>
            </a:r>
            <a:r>
              <a:rPr lang="zh-CN" altLang="en-US" sz="3200" dirty="0" smtClean="0">
                <a:latin typeface="黑体" pitchFamily="49" charset="-122"/>
                <a:ea typeface="黑体" pitchFamily="49" charset="-122"/>
              </a:rPr>
              <a:t>产</a:t>
            </a:r>
            <a:r>
              <a:rPr lang="zh-CN" altLang="zh-CN" sz="3200" dirty="0" smtClean="0">
                <a:latin typeface="黑体" pitchFamily="49" charset="-122"/>
                <a:ea typeface="黑体" pitchFamily="49" charset="-122"/>
              </a:rPr>
              <a:t>生</a:t>
            </a:r>
            <a:r>
              <a:rPr lang="zh-CN" altLang="en-US" sz="3200" dirty="0" smtClean="0">
                <a:latin typeface="黑体" pitchFamily="49" charset="-122"/>
                <a:ea typeface="黑体" pitchFamily="49" charset="-122"/>
              </a:rPr>
              <a:t>与发</a:t>
            </a:r>
            <a:r>
              <a:rPr lang="zh-CN" altLang="en-US" sz="3200" dirty="0">
                <a:latin typeface="黑体" pitchFamily="49" charset="-122"/>
                <a:ea typeface="黑体" pitchFamily="49" charset="-122"/>
              </a:rPr>
              <a:t>展</a:t>
            </a:r>
          </a:p>
        </p:txBody>
      </p:sp>
      <p:graphicFrame>
        <p:nvGraphicFramePr>
          <p:cNvPr id="21" name="表格 20"/>
          <p:cNvGraphicFramePr>
            <a:graphicFrameLocks noGrp="1"/>
          </p:cNvGraphicFramePr>
          <p:nvPr>
            <p:extLst>
              <p:ext uri="{D42A27DB-BD31-4B8C-83A1-F6EECF244321}">
                <p14:modId xmlns:p14="http://schemas.microsoft.com/office/powerpoint/2010/main" val="841230152"/>
              </p:ext>
            </p:extLst>
          </p:nvPr>
        </p:nvGraphicFramePr>
        <p:xfrm>
          <a:off x="269364" y="1916832"/>
          <a:ext cx="8605272" cy="4320480"/>
        </p:xfrm>
        <a:graphic>
          <a:graphicData uri="http://schemas.openxmlformats.org/drawingml/2006/table">
            <a:tbl>
              <a:tblPr>
                <a:effectLst/>
                <a:tableStyleId>{5C22544A-7EE6-4342-B048-85BDC9FD1C3A}</a:tableStyleId>
              </a:tblPr>
              <a:tblGrid>
                <a:gridCol w="3103632"/>
                <a:gridCol w="1203671"/>
                <a:gridCol w="2545329"/>
                <a:gridCol w="1752640"/>
              </a:tblGrid>
              <a:tr h="478690">
                <a:tc>
                  <a:txBody>
                    <a:bodyPr/>
                    <a:lstStyle/>
                    <a:p>
                      <a:pPr marL="36000" algn="ctr">
                        <a:lnSpc>
                          <a:spcPct val="100000"/>
                        </a:lnSpc>
                        <a:spcBef>
                          <a:spcPts val="250"/>
                        </a:spcBef>
                        <a:spcAft>
                          <a:spcPts val="250"/>
                        </a:spcAft>
                      </a:pPr>
                      <a:r>
                        <a:rPr lang="zh-CN" altLang="en-US" sz="1800" kern="1050" dirty="0" smtClean="0">
                          <a:solidFill>
                            <a:schemeClr val="dk1"/>
                          </a:solidFill>
                          <a:effectLst/>
                          <a:latin typeface="Times New Roman" pitchFamily="18" charset="0"/>
                          <a:ea typeface="+mn-ea"/>
                          <a:cs typeface="Times New Roman" pitchFamily="18" charset="0"/>
                        </a:rPr>
                        <a:t>时代</a:t>
                      </a:r>
                      <a:endParaRPr lang="zh-CN" sz="1800" kern="105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rgbClr val="CCECFF"/>
                    </a:solidFill>
                  </a:tcPr>
                </a:tc>
                <a:tc>
                  <a:txBody>
                    <a:bodyPr/>
                    <a:lstStyle/>
                    <a:p>
                      <a:pPr marL="36000" algn="ctr">
                        <a:lnSpc>
                          <a:spcPct val="100000"/>
                        </a:lnSpc>
                        <a:spcBef>
                          <a:spcPts val="250"/>
                        </a:spcBef>
                        <a:spcAft>
                          <a:spcPts val="250"/>
                        </a:spcAft>
                      </a:pPr>
                      <a:r>
                        <a:rPr lang="zh-CN" sz="1800" kern="1050" dirty="0">
                          <a:effectLst/>
                          <a:latin typeface="Times New Roman" pitchFamily="18" charset="0"/>
                          <a:cs typeface="Times New Roman" pitchFamily="18" charset="0"/>
                        </a:rPr>
                        <a:t>起止年份</a:t>
                      </a:r>
                      <a:endParaRPr lang="zh-CN" sz="1800" kern="1050" dirty="0">
                        <a:effectLst/>
                        <a:latin typeface="Times New Roman" pitchFamily="18" charset="0"/>
                        <a:ea typeface="黑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rgbClr val="CCECFF"/>
                    </a:solidFill>
                  </a:tcPr>
                </a:tc>
                <a:tc>
                  <a:txBody>
                    <a:bodyPr/>
                    <a:lstStyle/>
                    <a:p>
                      <a:pPr marL="36000" algn="ctr">
                        <a:lnSpc>
                          <a:spcPct val="100000"/>
                        </a:lnSpc>
                        <a:spcBef>
                          <a:spcPts val="250"/>
                        </a:spcBef>
                        <a:spcAft>
                          <a:spcPts val="250"/>
                        </a:spcAft>
                      </a:pPr>
                      <a:r>
                        <a:rPr lang="zh-CN" sz="1800" kern="1050" dirty="0">
                          <a:effectLst/>
                          <a:latin typeface="Times New Roman" pitchFamily="18" charset="0"/>
                          <a:cs typeface="Times New Roman" pitchFamily="18" charset="0"/>
                        </a:rPr>
                        <a:t>典型</a:t>
                      </a:r>
                      <a:r>
                        <a:rPr lang="zh-CN" sz="1800" kern="1050" dirty="0" smtClean="0">
                          <a:effectLst/>
                          <a:latin typeface="Times New Roman" pitchFamily="18" charset="0"/>
                          <a:cs typeface="Times New Roman" pitchFamily="18" charset="0"/>
                        </a:rPr>
                        <a:t>微处理器</a:t>
                      </a:r>
                      <a:endParaRPr lang="zh-CN" sz="1600" kern="1050" dirty="0">
                        <a:effectLst/>
                        <a:latin typeface="Times New Roman" pitchFamily="18" charset="0"/>
                        <a:ea typeface="黑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rgbClr val="CCECFF"/>
                    </a:solidFill>
                  </a:tcPr>
                </a:tc>
                <a:tc>
                  <a:txBody>
                    <a:bodyPr/>
                    <a:lstStyle/>
                    <a:p>
                      <a:pPr marL="36000" algn="ctr">
                        <a:lnSpc>
                          <a:spcPct val="100000"/>
                        </a:lnSpc>
                        <a:spcBef>
                          <a:spcPts val="250"/>
                        </a:spcBef>
                        <a:spcAft>
                          <a:spcPts val="250"/>
                        </a:spcAft>
                      </a:pPr>
                      <a:r>
                        <a:rPr lang="zh-CN" sz="1800" kern="1050" dirty="0">
                          <a:effectLst/>
                          <a:latin typeface="Times New Roman" pitchFamily="18" charset="0"/>
                          <a:cs typeface="Times New Roman" pitchFamily="18" charset="0"/>
                        </a:rPr>
                        <a:t>主频</a:t>
                      </a:r>
                      <a:endParaRPr lang="zh-CN" sz="1800" kern="1050" dirty="0">
                        <a:effectLst/>
                        <a:latin typeface="Times New Roman" pitchFamily="18" charset="0"/>
                        <a:ea typeface="黑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rgbClr val="CCECFF"/>
                    </a:solidFill>
                  </a:tcPr>
                </a:tc>
              </a:tr>
              <a:tr h="647704">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4</a:t>
                      </a:r>
                      <a:r>
                        <a:rPr lang="zh-CN" sz="1800" kern="900" dirty="0">
                          <a:solidFill>
                            <a:schemeClr val="dk1"/>
                          </a:solidFill>
                          <a:effectLst/>
                          <a:latin typeface="Times New Roman" pitchFamily="18" charset="0"/>
                          <a:ea typeface="+mn-ea"/>
                          <a:cs typeface="Times New Roman" pitchFamily="18" charset="0"/>
                        </a:rPr>
                        <a:t>位和</a:t>
                      </a:r>
                      <a:r>
                        <a:rPr lang="en-US" sz="1800" kern="900" dirty="0">
                          <a:solidFill>
                            <a:schemeClr val="dk1"/>
                          </a:solidFill>
                          <a:effectLst/>
                          <a:latin typeface="Times New Roman" pitchFamily="18" charset="0"/>
                          <a:ea typeface="+mn-ea"/>
                          <a:cs typeface="Times New Roman" pitchFamily="18" charset="0"/>
                        </a:rPr>
                        <a:t>8</a:t>
                      </a:r>
                      <a:r>
                        <a:rPr lang="zh-CN" sz="1800" kern="900" dirty="0">
                          <a:solidFill>
                            <a:schemeClr val="dk1"/>
                          </a:solidFill>
                          <a:effectLst/>
                          <a:latin typeface="Times New Roman" pitchFamily="18" charset="0"/>
                          <a:ea typeface="+mn-ea"/>
                          <a:cs typeface="Times New Roman" pitchFamily="18" charset="0"/>
                        </a:rPr>
                        <a:t>位低档</a:t>
                      </a:r>
                      <a:r>
                        <a:rPr lang="zh-CN" sz="1800" kern="900" dirty="0" smtClean="0">
                          <a:solidFill>
                            <a:schemeClr val="dk1"/>
                          </a:solidFill>
                          <a:effectLst/>
                          <a:latin typeface="Times New Roman" pitchFamily="18" charset="0"/>
                          <a:ea typeface="+mn-ea"/>
                          <a:cs typeface="Times New Roman" pitchFamily="18" charset="0"/>
                        </a:rPr>
                        <a:t>微处理器</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ctr">
                        <a:lnSpc>
                          <a:spcPct val="100000"/>
                        </a:lnSpc>
                        <a:spcBef>
                          <a:spcPts val="200"/>
                        </a:spcBef>
                        <a:spcAft>
                          <a:spcPts val="200"/>
                        </a:spcAft>
                      </a:pPr>
                      <a:r>
                        <a:rPr lang="en-US" sz="1800" kern="900" dirty="0" smtClean="0">
                          <a:effectLst/>
                          <a:latin typeface="Times New Roman" pitchFamily="18" charset="0"/>
                          <a:cs typeface="Times New Roman" pitchFamily="18" charset="0"/>
                        </a:rPr>
                        <a:t>1971</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1973</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Intel 4004 8008</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en-US" sz="1800" kern="900" dirty="0">
                          <a:effectLst/>
                          <a:latin typeface="Times New Roman" pitchFamily="18" charset="0"/>
                          <a:cs typeface="Times New Roman" pitchFamily="18" charset="0"/>
                        </a:rPr>
                        <a:t>1 MHz</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r h="647704">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8</a:t>
                      </a:r>
                      <a:r>
                        <a:rPr lang="zh-CN" sz="1800" kern="900" dirty="0">
                          <a:solidFill>
                            <a:schemeClr val="dk1"/>
                          </a:solidFill>
                          <a:effectLst/>
                          <a:latin typeface="Times New Roman" pitchFamily="18" charset="0"/>
                          <a:ea typeface="+mn-ea"/>
                          <a:cs typeface="Times New Roman" pitchFamily="18" charset="0"/>
                        </a:rPr>
                        <a:t>位中高档</a:t>
                      </a:r>
                      <a:r>
                        <a:rPr lang="zh-CN" sz="1800" kern="900" dirty="0" smtClean="0">
                          <a:solidFill>
                            <a:schemeClr val="dk1"/>
                          </a:solidFill>
                          <a:effectLst/>
                          <a:latin typeface="Times New Roman" pitchFamily="18" charset="0"/>
                          <a:ea typeface="+mn-ea"/>
                          <a:cs typeface="Times New Roman" pitchFamily="18" charset="0"/>
                        </a:rPr>
                        <a:t>微处理器</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ctr">
                        <a:lnSpc>
                          <a:spcPct val="100000"/>
                        </a:lnSpc>
                        <a:spcBef>
                          <a:spcPts val="200"/>
                        </a:spcBef>
                        <a:spcAft>
                          <a:spcPts val="200"/>
                        </a:spcAft>
                      </a:pPr>
                      <a:r>
                        <a:rPr lang="en-US" sz="1800" kern="900" dirty="0" smtClean="0">
                          <a:effectLst/>
                          <a:latin typeface="Times New Roman" pitchFamily="18" charset="0"/>
                          <a:cs typeface="Times New Roman" pitchFamily="18" charset="0"/>
                        </a:rPr>
                        <a:t>1974</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1977</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Intel 8080 8085</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en-US" sz="1800" kern="900" dirty="0" smtClean="0">
                          <a:effectLst/>
                          <a:latin typeface="Times New Roman" pitchFamily="18" charset="0"/>
                          <a:cs typeface="Times New Roman" pitchFamily="18" charset="0"/>
                        </a:rPr>
                        <a:t>2</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5 </a:t>
                      </a:r>
                      <a:r>
                        <a:rPr lang="en-US" sz="1800" kern="900" dirty="0">
                          <a:effectLst/>
                          <a:latin typeface="Times New Roman" pitchFamily="18" charset="0"/>
                          <a:cs typeface="Times New Roman" pitchFamily="18" charset="0"/>
                        </a:rPr>
                        <a:t>MHz</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r h="647704">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16</a:t>
                      </a:r>
                      <a:r>
                        <a:rPr lang="zh-CN" sz="1800" kern="900" dirty="0">
                          <a:solidFill>
                            <a:schemeClr val="dk1"/>
                          </a:solidFill>
                          <a:effectLst/>
                          <a:latin typeface="Times New Roman" pitchFamily="18" charset="0"/>
                          <a:ea typeface="+mn-ea"/>
                          <a:cs typeface="Times New Roman" pitchFamily="18" charset="0"/>
                        </a:rPr>
                        <a:t>位</a:t>
                      </a:r>
                      <a:r>
                        <a:rPr lang="zh-CN" sz="1800" kern="900" dirty="0" smtClean="0">
                          <a:solidFill>
                            <a:schemeClr val="dk1"/>
                          </a:solidFill>
                          <a:effectLst/>
                          <a:latin typeface="Times New Roman" pitchFamily="18" charset="0"/>
                          <a:ea typeface="+mn-ea"/>
                          <a:cs typeface="Times New Roman" pitchFamily="18" charset="0"/>
                        </a:rPr>
                        <a:t>微处理器</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ctr">
                        <a:lnSpc>
                          <a:spcPct val="100000"/>
                        </a:lnSpc>
                        <a:spcBef>
                          <a:spcPts val="200"/>
                        </a:spcBef>
                        <a:spcAft>
                          <a:spcPts val="200"/>
                        </a:spcAft>
                      </a:pPr>
                      <a:r>
                        <a:rPr lang="en-US" sz="1800" kern="900" dirty="0" smtClean="0">
                          <a:effectLst/>
                          <a:latin typeface="Times New Roman" pitchFamily="18" charset="0"/>
                          <a:cs typeface="Times New Roman" pitchFamily="18" charset="0"/>
                        </a:rPr>
                        <a:t>1978</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1984</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Intel 8086/8088 80286</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en-US" sz="1800" kern="900" dirty="0" smtClean="0">
                          <a:effectLst/>
                          <a:latin typeface="Times New Roman" pitchFamily="18" charset="0"/>
                          <a:cs typeface="Times New Roman" pitchFamily="18" charset="0"/>
                        </a:rPr>
                        <a:t>5</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25 </a:t>
                      </a:r>
                      <a:r>
                        <a:rPr lang="en-US" sz="1800" kern="900" dirty="0">
                          <a:effectLst/>
                          <a:latin typeface="Times New Roman" pitchFamily="18" charset="0"/>
                          <a:cs typeface="Times New Roman" pitchFamily="18" charset="0"/>
                        </a:rPr>
                        <a:t>MHz</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r h="647704">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32</a:t>
                      </a:r>
                      <a:r>
                        <a:rPr lang="zh-CN" sz="1800" kern="900" dirty="0">
                          <a:solidFill>
                            <a:schemeClr val="dk1"/>
                          </a:solidFill>
                          <a:effectLst/>
                          <a:latin typeface="Times New Roman" pitchFamily="18" charset="0"/>
                          <a:ea typeface="+mn-ea"/>
                          <a:cs typeface="Times New Roman" pitchFamily="18" charset="0"/>
                        </a:rPr>
                        <a:t>位</a:t>
                      </a:r>
                      <a:r>
                        <a:rPr lang="zh-CN" sz="1800" kern="900" dirty="0" smtClean="0">
                          <a:solidFill>
                            <a:schemeClr val="dk1"/>
                          </a:solidFill>
                          <a:effectLst/>
                          <a:latin typeface="Times New Roman" pitchFamily="18" charset="0"/>
                          <a:ea typeface="+mn-ea"/>
                          <a:cs typeface="Times New Roman" pitchFamily="18" charset="0"/>
                        </a:rPr>
                        <a:t>微处理器</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ctr">
                        <a:lnSpc>
                          <a:spcPct val="100000"/>
                        </a:lnSpc>
                        <a:spcBef>
                          <a:spcPts val="200"/>
                        </a:spcBef>
                        <a:spcAft>
                          <a:spcPts val="200"/>
                        </a:spcAft>
                      </a:pPr>
                      <a:r>
                        <a:rPr lang="en-US" sz="1800" kern="900" dirty="0" smtClean="0">
                          <a:effectLst/>
                          <a:latin typeface="Times New Roman" pitchFamily="18" charset="0"/>
                          <a:cs typeface="Times New Roman" pitchFamily="18" charset="0"/>
                        </a:rPr>
                        <a:t>1985</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1992</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Intel 80386 80486</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en-US" sz="1800" kern="900" dirty="0" smtClean="0">
                          <a:effectLst/>
                          <a:latin typeface="Times New Roman" pitchFamily="18" charset="0"/>
                          <a:cs typeface="Times New Roman" pitchFamily="18" charset="0"/>
                        </a:rPr>
                        <a:t>12</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100 </a:t>
                      </a:r>
                      <a:r>
                        <a:rPr lang="en-US" sz="1800" kern="900" dirty="0">
                          <a:effectLst/>
                          <a:latin typeface="Times New Roman" pitchFamily="18" charset="0"/>
                          <a:cs typeface="Times New Roman" pitchFamily="18" charset="0"/>
                        </a:rPr>
                        <a:t>MHz</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r h="651534">
                <a:tc>
                  <a:txBody>
                    <a:bodyPr/>
                    <a:lstStyle/>
                    <a:p>
                      <a:pPr marL="36000" algn="l" defTabSz="914400" rtl="0" eaLnBrk="1" latinLnBrk="0" hangingPunct="1">
                        <a:lnSpc>
                          <a:spcPct val="100000"/>
                        </a:lnSpc>
                        <a:spcBef>
                          <a:spcPts val="200"/>
                        </a:spcBef>
                        <a:spcAft>
                          <a:spcPts val="200"/>
                        </a:spcAft>
                      </a:pPr>
                      <a:r>
                        <a:rPr lang="zh-CN" sz="1800" kern="900" dirty="0">
                          <a:solidFill>
                            <a:schemeClr val="dk1"/>
                          </a:solidFill>
                          <a:effectLst/>
                          <a:latin typeface="Times New Roman" pitchFamily="18" charset="0"/>
                          <a:ea typeface="+mn-ea"/>
                          <a:cs typeface="Times New Roman" pitchFamily="18" charset="0"/>
                        </a:rPr>
                        <a:t>奔腾系列</a:t>
                      </a:r>
                      <a:r>
                        <a:rPr lang="zh-CN" sz="1800" kern="900" dirty="0" smtClean="0">
                          <a:solidFill>
                            <a:schemeClr val="dk1"/>
                          </a:solidFill>
                          <a:effectLst/>
                          <a:latin typeface="Times New Roman" pitchFamily="18" charset="0"/>
                          <a:ea typeface="+mn-ea"/>
                          <a:cs typeface="Times New Roman" pitchFamily="18" charset="0"/>
                        </a:rPr>
                        <a:t>微处理器（</a:t>
                      </a:r>
                      <a:r>
                        <a:rPr lang="en-US" sz="1800" kern="900" dirty="0" smtClean="0">
                          <a:solidFill>
                            <a:schemeClr val="dk1"/>
                          </a:solidFill>
                          <a:effectLst/>
                          <a:latin typeface="Times New Roman" pitchFamily="18" charset="0"/>
                          <a:ea typeface="+mn-ea"/>
                          <a:cs typeface="Times New Roman" pitchFamily="18" charset="0"/>
                        </a:rPr>
                        <a:t>32/64</a:t>
                      </a:r>
                      <a:r>
                        <a:rPr lang="zh-CN" sz="1800" kern="900" dirty="0" smtClean="0">
                          <a:solidFill>
                            <a:schemeClr val="dk1"/>
                          </a:solidFill>
                          <a:effectLst/>
                          <a:latin typeface="Times New Roman" pitchFamily="18" charset="0"/>
                          <a:ea typeface="+mn-ea"/>
                          <a:cs typeface="Times New Roman" pitchFamily="18" charset="0"/>
                        </a:rPr>
                        <a:t>位）</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ctr">
                        <a:lnSpc>
                          <a:spcPct val="100000"/>
                        </a:lnSpc>
                        <a:spcBef>
                          <a:spcPts val="200"/>
                        </a:spcBef>
                        <a:spcAft>
                          <a:spcPts val="200"/>
                        </a:spcAft>
                      </a:pPr>
                      <a:r>
                        <a:rPr lang="en-US" sz="1800" kern="900" dirty="0" smtClean="0">
                          <a:effectLst/>
                          <a:latin typeface="Times New Roman" pitchFamily="18" charset="0"/>
                          <a:cs typeface="Times New Roman" pitchFamily="18" charset="0"/>
                        </a:rPr>
                        <a:t>1993</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2005</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Pentium</a:t>
                      </a:r>
                      <a:r>
                        <a:rPr lang="zh-CN" sz="1800" kern="900" spc="-180" baseline="0" dirty="0">
                          <a:solidFill>
                            <a:schemeClr val="dk1"/>
                          </a:solidFill>
                          <a:effectLst/>
                          <a:latin typeface="Times New Roman" pitchFamily="18" charset="0"/>
                          <a:ea typeface="+mn-ea"/>
                          <a:cs typeface="Times New Roman" pitchFamily="18" charset="0"/>
                        </a:rPr>
                        <a:t>（Ⅱ、Ⅲ、</a:t>
                      </a:r>
                      <a:r>
                        <a:rPr lang="en-US" sz="1800" kern="900" spc="-180" baseline="0" dirty="0">
                          <a:solidFill>
                            <a:schemeClr val="dk1"/>
                          </a:solidFill>
                          <a:effectLst/>
                          <a:latin typeface="Times New Roman" pitchFamily="18" charset="0"/>
                          <a:ea typeface="+mn-ea"/>
                          <a:cs typeface="Times New Roman" pitchFamily="18" charset="0"/>
                        </a:rPr>
                        <a:t>4</a:t>
                      </a:r>
                      <a:r>
                        <a:rPr lang="zh-CN" sz="1800" kern="900" spc="-180" baseline="0" dirty="0" smtClean="0">
                          <a:solidFill>
                            <a:schemeClr val="dk1"/>
                          </a:solidFill>
                          <a:effectLst/>
                          <a:latin typeface="Times New Roman" pitchFamily="18" charset="0"/>
                          <a:ea typeface="+mn-ea"/>
                          <a:cs typeface="Times New Roman" pitchFamily="18" charset="0"/>
                        </a:rPr>
                        <a:t>、</a:t>
                      </a:r>
                      <a:r>
                        <a:rPr lang="en-US" sz="1800" kern="900" spc="-180" baseline="0" dirty="0" smtClean="0">
                          <a:solidFill>
                            <a:schemeClr val="dk1"/>
                          </a:solidFill>
                          <a:effectLst/>
                          <a:latin typeface="Times New Roman" pitchFamily="18" charset="0"/>
                          <a:ea typeface="+mn-ea"/>
                          <a:cs typeface="Times New Roman" pitchFamily="18" charset="0"/>
                        </a:rPr>
                        <a:t>M</a:t>
                      </a:r>
                      <a:r>
                        <a:rPr lang="zh-CN" sz="1800" kern="900" spc="-180" baseline="0" dirty="0" smtClean="0">
                          <a:solidFill>
                            <a:schemeClr val="dk1"/>
                          </a:solidFill>
                          <a:effectLst/>
                          <a:latin typeface="Times New Roman" pitchFamily="18" charset="0"/>
                          <a:ea typeface="+mn-ea"/>
                          <a:cs typeface="Times New Roman" pitchFamily="18" charset="0"/>
                        </a:rPr>
                        <a:t>）</a:t>
                      </a:r>
                      <a:endParaRPr lang="zh-CN" sz="1800" kern="900" spc="-180" baseline="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60 </a:t>
                      </a:r>
                      <a:r>
                        <a:rPr lang="en-US" sz="1800" kern="900" dirty="0" smtClean="0">
                          <a:solidFill>
                            <a:schemeClr val="dk1"/>
                          </a:solidFill>
                          <a:effectLst/>
                          <a:latin typeface="Times New Roman" pitchFamily="18" charset="0"/>
                          <a:ea typeface="+mn-ea"/>
                          <a:cs typeface="Times New Roman" pitchFamily="18" charset="0"/>
                        </a:rPr>
                        <a:t>MHz~3.8GHz</a:t>
                      </a:r>
                      <a:endParaRPr lang="zh-CN" sz="1800" kern="900" dirty="0">
                        <a:solidFill>
                          <a:schemeClr val="dk1"/>
                        </a:solidFill>
                        <a:effectLst/>
                        <a:latin typeface="Times New Roman" pitchFamily="18" charset="0"/>
                        <a:ea typeface="+mn-ea"/>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r h="455424">
                <a:tc>
                  <a:txBody>
                    <a:bodyPr/>
                    <a:lstStyle/>
                    <a:p>
                      <a:pPr marL="36000" algn="l" defTabSz="914400" rtl="0" eaLnBrk="1" latinLnBrk="0" hangingPunct="1">
                        <a:lnSpc>
                          <a:spcPct val="100000"/>
                        </a:lnSpc>
                        <a:spcBef>
                          <a:spcPts val="200"/>
                        </a:spcBef>
                        <a:spcAft>
                          <a:spcPts val="200"/>
                        </a:spcAft>
                      </a:pPr>
                      <a:r>
                        <a:rPr lang="zh-CN" sz="1800" kern="900" dirty="0">
                          <a:solidFill>
                            <a:schemeClr val="dk1"/>
                          </a:solidFill>
                          <a:effectLst/>
                          <a:latin typeface="Times New Roman" pitchFamily="18" charset="0"/>
                          <a:ea typeface="+mn-ea"/>
                          <a:cs typeface="Times New Roman" pitchFamily="18" charset="0"/>
                        </a:rPr>
                        <a:t>酷睿系列</a:t>
                      </a:r>
                      <a:r>
                        <a:rPr lang="zh-CN" sz="1800" kern="900" dirty="0" smtClean="0">
                          <a:solidFill>
                            <a:schemeClr val="dk1"/>
                          </a:solidFill>
                          <a:effectLst/>
                          <a:latin typeface="Times New Roman" pitchFamily="18" charset="0"/>
                          <a:ea typeface="+mn-ea"/>
                          <a:cs typeface="Times New Roman" pitchFamily="18" charset="0"/>
                        </a:rPr>
                        <a:t>微处理器（</a:t>
                      </a:r>
                      <a:r>
                        <a:rPr lang="en-US" sz="1800" kern="900" dirty="0">
                          <a:solidFill>
                            <a:schemeClr val="dk1"/>
                          </a:solidFill>
                          <a:effectLst/>
                          <a:latin typeface="Times New Roman" pitchFamily="18" charset="0"/>
                          <a:ea typeface="+mn-ea"/>
                          <a:cs typeface="Times New Roman" pitchFamily="18" charset="0"/>
                        </a:rPr>
                        <a:t>64</a:t>
                      </a:r>
                      <a:r>
                        <a:rPr lang="zh-CN" sz="1800" kern="900" dirty="0">
                          <a:solidFill>
                            <a:schemeClr val="dk1"/>
                          </a:solidFill>
                          <a:effectLst/>
                          <a:latin typeface="Times New Roman" pitchFamily="18" charset="0"/>
                          <a:ea typeface="+mn-ea"/>
                          <a:cs typeface="Times New Roman" pitchFamily="18" charset="0"/>
                        </a:rPr>
                        <a:t>位）</a:t>
                      </a: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zh-CN" altLang="en-US" sz="1800" kern="900" baseline="0" dirty="0" smtClean="0">
                          <a:effectLst/>
                          <a:latin typeface="Times New Roman" pitchFamily="18" charset="0"/>
                          <a:cs typeface="Times New Roman" pitchFamily="18" charset="0"/>
                        </a:rPr>
                        <a:t> </a:t>
                      </a:r>
                      <a:r>
                        <a:rPr lang="en-US" sz="1800" kern="900" dirty="0" smtClean="0">
                          <a:effectLst/>
                          <a:latin typeface="Times New Roman" pitchFamily="18" charset="0"/>
                          <a:cs typeface="Times New Roman" pitchFamily="18" charset="0"/>
                        </a:rPr>
                        <a:t>2006</a:t>
                      </a:r>
                      <a:r>
                        <a:rPr lang="en-US" altLang="zh-CN" sz="1800" kern="900" dirty="0" smtClean="0">
                          <a:effectLst/>
                          <a:latin typeface="Times New Roman" pitchFamily="18" charset="0"/>
                          <a:cs typeface="Times New Roman" pitchFamily="18" charset="0"/>
                        </a:rPr>
                        <a:t>~</a:t>
                      </a:r>
                      <a:r>
                        <a:rPr lang="zh-CN" sz="1800" kern="900" dirty="0" smtClean="0">
                          <a:effectLst/>
                          <a:latin typeface="Times New Roman" pitchFamily="18" charset="0"/>
                          <a:cs typeface="Times New Roman" pitchFamily="18" charset="0"/>
                        </a:rPr>
                        <a:t>今</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defTabSz="914400" rtl="0" eaLnBrk="1" latinLnBrk="0" hangingPunct="1">
                        <a:lnSpc>
                          <a:spcPct val="100000"/>
                        </a:lnSpc>
                        <a:spcBef>
                          <a:spcPts val="200"/>
                        </a:spcBef>
                        <a:spcAft>
                          <a:spcPts val="200"/>
                        </a:spcAft>
                      </a:pPr>
                      <a:r>
                        <a:rPr lang="en-US" sz="1800" kern="900" dirty="0">
                          <a:solidFill>
                            <a:schemeClr val="dk1"/>
                          </a:solidFill>
                          <a:effectLst/>
                          <a:latin typeface="Times New Roman" pitchFamily="18" charset="0"/>
                          <a:ea typeface="+mn-ea"/>
                          <a:cs typeface="Times New Roman" pitchFamily="18" charset="0"/>
                        </a:rPr>
                        <a:t>Core 2 Duo</a:t>
                      </a:r>
                      <a:r>
                        <a:rPr lang="zh-CN" sz="1800" kern="900" dirty="0" smtClean="0">
                          <a:solidFill>
                            <a:schemeClr val="dk1"/>
                          </a:solidFill>
                          <a:effectLst/>
                          <a:latin typeface="Times New Roman" pitchFamily="18" charset="0"/>
                          <a:ea typeface="+mn-ea"/>
                          <a:cs typeface="Times New Roman" pitchFamily="18" charset="0"/>
                        </a:rPr>
                        <a:t>、</a:t>
                      </a:r>
                      <a:endParaRPr lang="en-US" altLang="zh-CN" sz="1800" kern="900" dirty="0" smtClean="0">
                        <a:solidFill>
                          <a:schemeClr val="dk1"/>
                        </a:solidFill>
                        <a:effectLst/>
                        <a:latin typeface="Times New Roman" pitchFamily="18" charset="0"/>
                        <a:ea typeface="+mn-ea"/>
                        <a:cs typeface="Times New Roman" pitchFamily="18" charset="0"/>
                      </a:endParaRPr>
                    </a:p>
                    <a:p>
                      <a:pPr marL="36000" algn="l" defTabSz="914400" rtl="0" eaLnBrk="1" latinLnBrk="0" hangingPunct="1">
                        <a:lnSpc>
                          <a:spcPct val="100000"/>
                        </a:lnSpc>
                        <a:spcBef>
                          <a:spcPts val="200"/>
                        </a:spcBef>
                        <a:spcAft>
                          <a:spcPts val="200"/>
                        </a:spcAft>
                      </a:pPr>
                      <a:r>
                        <a:rPr lang="en-US" sz="1800" kern="900" dirty="0" smtClean="0">
                          <a:solidFill>
                            <a:schemeClr val="dk1"/>
                          </a:solidFill>
                          <a:effectLst/>
                          <a:latin typeface="Times New Roman" pitchFamily="18" charset="0"/>
                          <a:ea typeface="+mn-ea"/>
                          <a:cs typeface="Times New Roman" pitchFamily="18" charset="0"/>
                        </a:rPr>
                        <a:t>Core</a:t>
                      </a:r>
                      <a:r>
                        <a:rPr lang="zh-CN" sz="1800" kern="900" dirty="0" smtClean="0">
                          <a:solidFill>
                            <a:schemeClr val="dk1"/>
                          </a:solidFill>
                          <a:effectLst/>
                          <a:latin typeface="Times New Roman" pitchFamily="18" charset="0"/>
                          <a:ea typeface="+mn-ea"/>
                          <a:cs typeface="Times New Roman" pitchFamily="18" charset="0"/>
                        </a:rPr>
                        <a:t>（</a:t>
                      </a:r>
                      <a:r>
                        <a:rPr lang="en-US" sz="1800" kern="900" dirty="0">
                          <a:solidFill>
                            <a:schemeClr val="dk1"/>
                          </a:solidFill>
                          <a:effectLst/>
                          <a:latin typeface="Times New Roman" pitchFamily="18" charset="0"/>
                          <a:ea typeface="+mn-ea"/>
                          <a:cs typeface="Times New Roman" pitchFamily="18" charset="0"/>
                        </a:rPr>
                        <a:t>i7</a:t>
                      </a:r>
                      <a:r>
                        <a:rPr lang="zh-CN" sz="1800" kern="900" dirty="0">
                          <a:solidFill>
                            <a:schemeClr val="dk1"/>
                          </a:solidFill>
                          <a:effectLst/>
                          <a:latin typeface="Times New Roman" pitchFamily="18" charset="0"/>
                          <a:ea typeface="+mn-ea"/>
                          <a:cs typeface="Times New Roman" pitchFamily="18" charset="0"/>
                        </a:rPr>
                        <a:t>、</a:t>
                      </a:r>
                      <a:r>
                        <a:rPr lang="en-US" sz="1800" kern="900" dirty="0">
                          <a:solidFill>
                            <a:schemeClr val="dk1"/>
                          </a:solidFill>
                          <a:effectLst/>
                          <a:latin typeface="Times New Roman" pitchFamily="18" charset="0"/>
                          <a:ea typeface="+mn-ea"/>
                          <a:cs typeface="Times New Roman" pitchFamily="18" charset="0"/>
                        </a:rPr>
                        <a:t>i5</a:t>
                      </a:r>
                      <a:r>
                        <a:rPr lang="zh-CN" sz="1800" kern="900" dirty="0">
                          <a:solidFill>
                            <a:schemeClr val="dk1"/>
                          </a:solidFill>
                          <a:effectLst/>
                          <a:latin typeface="Times New Roman" pitchFamily="18" charset="0"/>
                          <a:ea typeface="+mn-ea"/>
                          <a:cs typeface="Times New Roman" pitchFamily="18" charset="0"/>
                        </a:rPr>
                        <a:t>、</a:t>
                      </a:r>
                      <a:r>
                        <a:rPr lang="en-US" sz="1800" kern="900" dirty="0">
                          <a:solidFill>
                            <a:schemeClr val="dk1"/>
                          </a:solidFill>
                          <a:effectLst/>
                          <a:latin typeface="Times New Roman" pitchFamily="18" charset="0"/>
                          <a:ea typeface="+mn-ea"/>
                          <a:cs typeface="Times New Roman" pitchFamily="18" charset="0"/>
                        </a:rPr>
                        <a:t>i3</a:t>
                      </a:r>
                      <a:r>
                        <a:rPr lang="zh-CN" sz="1800" kern="900" dirty="0">
                          <a:solidFill>
                            <a:schemeClr val="dk1"/>
                          </a:solidFill>
                          <a:effectLst/>
                          <a:latin typeface="Times New Roman" pitchFamily="18" charset="0"/>
                          <a:ea typeface="+mn-ea"/>
                          <a:cs typeface="Times New Roman" pitchFamily="18" charset="0"/>
                        </a:rPr>
                        <a:t>）</a:t>
                      </a: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c>
                  <a:txBody>
                    <a:bodyPr/>
                    <a:lstStyle/>
                    <a:p>
                      <a:pPr marL="36000" algn="l">
                        <a:lnSpc>
                          <a:spcPct val="100000"/>
                        </a:lnSpc>
                        <a:spcBef>
                          <a:spcPts val="200"/>
                        </a:spcBef>
                        <a:spcAft>
                          <a:spcPts val="200"/>
                        </a:spcAft>
                      </a:pPr>
                      <a:r>
                        <a:rPr lang="en-US" sz="1800" kern="900" dirty="0" smtClean="0">
                          <a:effectLst/>
                          <a:latin typeface="Times New Roman" pitchFamily="18" charset="0"/>
                          <a:cs typeface="Times New Roman" pitchFamily="18" charset="0"/>
                        </a:rPr>
                        <a:t>1</a:t>
                      </a:r>
                      <a:r>
                        <a:rPr lang="en-US" altLang="zh-CN" sz="1800" kern="900" dirty="0" smtClean="0">
                          <a:effectLst/>
                          <a:latin typeface="Times New Roman" pitchFamily="18" charset="0"/>
                          <a:cs typeface="Times New Roman" pitchFamily="18" charset="0"/>
                        </a:rPr>
                        <a:t>~</a:t>
                      </a:r>
                      <a:r>
                        <a:rPr lang="en-US" sz="1800" kern="900" dirty="0" smtClean="0">
                          <a:effectLst/>
                          <a:latin typeface="Times New Roman" pitchFamily="18" charset="0"/>
                          <a:cs typeface="Times New Roman" pitchFamily="18" charset="0"/>
                        </a:rPr>
                        <a:t>3.6GHz</a:t>
                      </a:r>
                      <a:r>
                        <a:rPr lang="zh-CN" sz="1800" kern="900" dirty="0" smtClean="0">
                          <a:effectLst/>
                          <a:latin typeface="Times New Roman" pitchFamily="18" charset="0"/>
                          <a:cs typeface="Times New Roman" pitchFamily="18" charset="0"/>
                        </a:rPr>
                        <a:t>多</a:t>
                      </a:r>
                      <a:r>
                        <a:rPr lang="zh-CN" sz="1800" kern="900" dirty="0">
                          <a:effectLst/>
                          <a:latin typeface="Times New Roman" pitchFamily="18" charset="0"/>
                          <a:cs typeface="Times New Roman" pitchFamily="18" charset="0"/>
                        </a:rPr>
                        <a:t>核心技术</a:t>
                      </a:r>
                      <a:endParaRPr lang="zh-CN" sz="1800" kern="900" dirty="0">
                        <a:effectLst/>
                        <a:latin typeface="Times New Roman" pitchFamily="18" charset="0"/>
                        <a:ea typeface="宋体"/>
                        <a:cs typeface="Times New Roman" pitchFamily="18" charset="0"/>
                      </a:endParaRPr>
                    </a:p>
                  </a:txBody>
                  <a:tcPr marL="36195" marR="36195" marT="0" marB="0" anchor="ctr">
                    <a:lnL w="12700" cap="flat" cmpd="sng" algn="ctr">
                      <a:solidFill>
                        <a:schemeClr val="accent3">
                          <a:lumMod val="60000"/>
                          <a:lumOff val="40000"/>
                        </a:schemeClr>
                      </a:solidFill>
                      <a:prstDash val="solid"/>
                      <a:round/>
                      <a:headEnd type="none" w="med" len="med"/>
                      <a:tailEnd type="none" w="med" len="med"/>
                    </a:lnL>
                    <a:lnR w="12700" cap="flat" cmpd="sng" algn="ctr">
                      <a:solidFill>
                        <a:schemeClr val="accent3">
                          <a:lumMod val="60000"/>
                          <a:lumOff val="40000"/>
                        </a:schemeClr>
                      </a:solidFill>
                      <a:prstDash val="solid"/>
                      <a:round/>
                      <a:headEnd type="none" w="med" len="med"/>
                      <a:tailEnd type="none" w="med" len="med"/>
                    </a:lnR>
                    <a:lnT w="12700" cap="flat" cmpd="sng" algn="ctr">
                      <a:solidFill>
                        <a:schemeClr val="accent3">
                          <a:lumMod val="60000"/>
                          <a:lumOff val="40000"/>
                        </a:schemeClr>
                      </a:solidFill>
                      <a:prstDash val="solid"/>
                      <a:round/>
                      <a:headEnd type="none" w="med" len="med"/>
                      <a:tailEnd type="none" w="med" len="med"/>
                    </a:lnT>
                    <a:lnB w="12700" cap="flat" cmpd="sng" algn="ctr">
                      <a:solidFill>
                        <a:schemeClr val="accent3">
                          <a:lumMod val="60000"/>
                          <a:lumOff val="40000"/>
                        </a:schemeClr>
                      </a:solidFill>
                      <a:prstDash val="solid"/>
                      <a:round/>
                      <a:headEnd type="none" w="med" len="med"/>
                      <a:tailEnd type="none" w="med" len="med"/>
                    </a:lnB>
                    <a:solidFill>
                      <a:schemeClr val="accent4">
                        <a:lumMod val="20000"/>
                        <a:lumOff val="80000"/>
                      </a:schemeClr>
                    </a:solidFill>
                  </a:tcPr>
                </a:tc>
              </a:tr>
            </a:tbl>
          </a:graphicData>
        </a:graphic>
      </p:graphicFrame>
    </p:spTree>
    <p:extLst>
      <p:ext uri="{BB962C8B-B14F-4D97-AF65-F5344CB8AC3E}">
        <p14:creationId xmlns:p14="http://schemas.microsoft.com/office/powerpoint/2010/main" val="476287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41784"/>
            <a:ext cx="9144000" cy="926976"/>
          </a:xfrm>
        </p:spPr>
        <p:txBody>
          <a:bodyPr/>
          <a:lstStyle/>
          <a:p>
            <a:r>
              <a:rPr lang="en-US" altLang="zh-CN" dirty="0"/>
              <a:t>1.1.2  </a:t>
            </a:r>
            <a:r>
              <a:rPr lang="zh-CN" altLang="zh-CN" dirty="0"/>
              <a:t>微型计算机的特点</a:t>
            </a:r>
            <a:endParaRPr lang="zh-CN" altLang="en-US" dirty="0"/>
          </a:p>
        </p:txBody>
      </p:sp>
      <p:sp>
        <p:nvSpPr>
          <p:cNvPr id="3" name="Text Box 17"/>
          <p:cNvSpPr txBox="1">
            <a:spLocks noChangeArrowheads="1"/>
          </p:cNvSpPr>
          <p:nvPr/>
        </p:nvSpPr>
        <p:spPr bwMode="auto">
          <a:xfrm>
            <a:off x="1037558" y="1775491"/>
            <a:ext cx="7062834" cy="4087612"/>
          </a:xfrm>
          <a:prstGeom prst="rect">
            <a:avLst/>
          </a:prstGeom>
          <a:solidFill>
            <a:srgbClr val="CCFFCC">
              <a:alpha val="50195"/>
            </a:srgbClr>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pPr>
              <a:lnSpc>
                <a:spcPct val="100000"/>
              </a:lnSpc>
            </a:pPr>
            <a:r>
              <a:rPr lang="en-US" altLang="zh-CN" sz="3200" b="0" dirty="0">
                <a:cs typeface="Times New Roman" pitchFamily="18" charset="0"/>
              </a:rPr>
              <a:t>1</a:t>
            </a:r>
            <a:r>
              <a:rPr lang="zh-CN" altLang="zh-CN" sz="3200" b="0" dirty="0">
                <a:cs typeface="Times New Roman" pitchFamily="18" charset="0"/>
              </a:rPr>
              <a:t>．体积小、重量轻、功耗低</a:t>
            </a:r>
          </a:p>
          <a:p>
            <a:pPr>
              <a:lnSpc>
                <a:spcPct val="100000"/>
              </a:lnSpc>
            </a:pPr>
            <a:r>
              <a:rPr lang="en-US" altLang="zh-CN" sz="3200" b="0" dirty="0">
                <a:cs typeface="Times New Roman" pitchFamily="18" charset="0"/>
              </a:rPr>
              <a:t>2</a:t>
            </a:r>
            <a:r>
              <a:rPr lang="zh-CN" altLang="zh-CN" sz="3200" b="0" dirty="0">
                <a:cs typeface="Times New Roman" pitchFamily="18" charset="0"/>
              </a:rPr>
              <a:t>．功能强</a:t>
            </a:r>
          </a:p>
          <a:p>
            <a:pPr>
              <a:lnSpc>
                <a:spcPct val="100000"/>
              </a:lnSpc>
            </a:pPr>
            <a:r>
              <a:rPr lang="en-US" altLang="zh-CN" sz="3200" b="0" dirty="0">
                <a:cs typeface="Times New Roman" pitchFamily="18" charset="0"/>
              </a:rPr>
              <a:t>3</a:t>
            </a:r>
            <a:r>
              <a:rPr lang="zh-CN" altLang="zh-CN" sz="3200" b="0" dirty="0">
                <a:cs typeface="Times New Roman" pitchFamily="18" charset="0"/>
              </a:rPr>
              <a:t>．可靠性高</a:t>
            </a:r>
          </a:p>
          <a:p>
            <a:pPr>
              <a:lnSpc>
                <a:spcPct val="100000"/>
              </a:lnSpc>
            </a:pPr>
            <a:r>
              <a:rPr lang="en-US" altLang="zh-CN" sz="3200" b="0" dirty="0">
                <a:cs typeface="Times New Roman" pitchFamily="18" charset="0"/>
              </a:rPr>
              <a:t>4</a:t>
            </a:r>
            <a:r>
              <a:rPr lang="zh-CN" altLang="zh-CN" sz="3200" b="0" dirty="0">
                <a:cs typeface="Times New Roman" pitchFamily="18" charset="0"/>
              </a:rPr>
              <a:t>．价格低廉</a:t>
            </a:r>
          </a:p>
          <a:p>
            <a:pPr>
              <a:lnSpc>
                <a:spcPct val="100000"/>
              </a:lnSpc>
            </a:pPr>
            <a:r>
              <a:rPr lang="en-US" altLang="zh-CN" sz="3200" b="0" dirty="0">
                <a:cs typeface="Times New Roman" pitchFamily="18" charset="0"/>
              </a:rPr>
              <a:t>5</a:t>
            </a:r>
            <a:r>
              <a:rPr lang="zh-CN" altLang="zh-CN" sz="3200" b="0" dirty="0">
                <a:cs typeface="Times New Roman" pitchFamily="18" charset="0"/>
              </a:rPr>
              <a:t>．结构灵活、适应性强</a:t>
            </a:r>
          </a:p>
          <a:p>
            <a:pPr>
              <a:lnSpc>
                <a:spcPct val="100000"/>
              </a:lnSpc>
            </a:pPr>
            <a:r>
              <a:rPr lang="en-US" altLang="zh-CN" sz="3200" b="0" dirty="0">
                <a:cs typeface="Times New Roman" pitchFamily="18" charset="0"/>
              </a:rPr>
              <a:t>6</a:t>
            </a:r>
            <a:r>
              <a:rPr lang="zh-CN" altLang="zh-CN" sz="3200" b="0" dirty="0">
                <a:cs typeface="Times New Roman" pitchFamily="18" charset="0"/>
              </a:rPr>
              <a:t>．使用方便、维护</a:t>
            </a:r>
            <a:r>
              <a:rPr lang="zh-CN" altLang="zh-CN" sz="3200" b="0" dirty="0" smtClean="0">
                <a:cs typeface="Times New Roman" pitchFamily="18" charset="0"/>
              </a:rPr>
              <a:t>容易</a:t>
            </a:r>
            <a:endParaRPr lang="zh-CN" altLang="zh-CN" sz="3200" b="0" dirty="0">
              <a:cs typeface="Times New Roman" pitchFamily="18" charset="0"/>
            </a:endParaRPr>
          </a:p>
        </p:txBody>
      </p:sp>
    </p:spTree>
    <p:extLst>
      <p:ext uri="{BB962C8B-B14F-4D97-AF65-F5344CB8AC3E}">
        <p14:creationId xmlns:p14="http://schemas.microsoft.com/office/powerpoint/2010/main" val="3069127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9" presetClass="emph" presetSubtype="0" fill="hold" nodeType="clickEffect">
                                  <p:stCondLst>
                                    <p:cond delay="0"/>
                                  </p:stCondLst>
                                  <p:iterate type="lt">
                                    <p:tmPct val="0"/>
                                  </p:iterate>
                                  <p:childTnLst>
                                    <p:animClr clrSpc="rgb" dir="cw">
                                      <p:cBhvr override="childStyle">
                                        <p:cTn id="11" dur="500" fill="hold"/>
                                        <p:tgtEl>
                                          <p:spTgt spid="3">
                                            <p:txEl>
                                              <p:pRg st="0" end="0"/>
                                            </p:txEl>
                                          </p:spTgt>
                                        </p:tgtEl>
                                        <p:attrNameLst>
                                          <p:attrName>style.color</p:attrName>
                                        </p:attrNameLst>
                                      </p:cBhvr>
                                      <p:to>
                                        <a:srgbClr val="FF0000"/>
                                      </p:to>
                                    </p:animClr>
                                    <p:animClr clrSpc="rgb" dir="cw">
                                      <p:cBhvr>
                                        <p:cTn id="12" dur="500" fill="hold"/>
                                        <p:tgtEl>
                                          <p:spTgt spid="3">
                                            <p:txEl>
                                              <p:pRg st="0" end="0"/>
                                            </p:txEl>
                                          </p:spTgt>
                                        </p:tgtEl>
                                        <p:attrNameLst>
                                          <p:attrName>fillcolor</p:attrName>
                                        </p:attrNameLst>
                                      </p:cBhvr>
                                      <p:to>
                                        <a:srgbClr val="FF0000"/>
                                      </p:to>
                                    </p:animClr>
                                    <p:set>
                                      <p:cBhvr>
                                        <p:cTn id="13" dur="500" fill="hold"/>
                                        <p:tgtEl>
                                          <p:spTgt spid="3">
                                            <p:txEl>
                                              <p:pRg st="0" end="0"/>
                                            </p:txEl>
                                          </p:spTgt>
                                        </p:tgtEl>
                                        <p:attrNameLst>
                                          <p:attrName>fill.type</p:attrName>
                                        </p:attrNameLst>
                                      </p:cBhvr>
                                      <p:to>
                                        <p:strVal val="solid"/>
                                      </p:to>
                                    </p:set>
                                    <p:set>
                                      <p:cBhvr>
                                        <p:cTn id="14" dur="500" fill="hold"/>
                                        <p:tgtEl>
                                          <p:spTgt spid="3">
                                            <p:txEl>
                                              <p:pRg st="0" end="0"/>
                                            </p:txEl>
                                          </p:spTgt>
                                        </p:tgtEl>
                                        <p:attrNameLst>
                                          <p:attrName>fill.on</p:attrName>
                                        </p:attrNameLst>
                                      </p:cBhvr>
                                      <p:to>
                                        <p:strVal val="true"/>
                                      </p:to>
                                    </p:set>
                                  </p:childTnLst>
                                </p:cTn>
                              </p:par>
                              <p:par>
                                <p:cTn id="15" presetID="34" presetClass="emph" presetSubtype="0" fill="hold" nodeType="withEffect">
                                  <p:stCondLst>
                                    <p:cond delay="0"/>
                                  </p:stCondLst>
                                  <p:iterate type="lt">
                                    <p:tmPct val="10000"/>
                                  </p:iterate>
                                  <p:childTnLst>
                                    <p:animMotion origin="layout" path="M 0.0 0.0 L 0.0 -0.07213" pathEditMode="relative" ptsTypes="">
                                      <p:cBhvr>
                                        <p:cTn id="16" dur="500" accel="50000" decel="50000" autoRev="1" fill="hold">
                                          <p:stCondLst>
                                            <p:cond delay="0"/>
                                          </p:stCondLst>
                                        </p:cTn>
                                        <p:tgtEl>
                                          <p:spTgt spid="3">
                                            <p:txEl>
                                              <p:pRg st="0" end="0"/>
                                            </p:txEl>
                                          </p:spTgt>
                                        </p:tgtEl>
                                        <p:attrNameLst>
                                          <p:attrName>ppt_x</p:attrName>
                                          <p:attrName>ppt_y</p:attrName>
                                        </p:attrNameLst>
                                      </p:cBhvr>
                                    </p:animMotion>
                                    <p:animRot by="1500000">
                                      <p:cBhvr>
                                        <p:cTn id="17" dur="250" fill="hold">
                                          <p:stCondLst>
                                            <p:cond delay="0"/>
                                          </p:stCondLst>
                                        </p:cTn>
                                        <p:tgtEl>
                                          <p:spTgt spid="3">
                                            <p:txEl>
                                              <p:pRg st="0" end="0"/>
                                            </p:txEl>
                                          </p:spTgt>
                                        </p:tgtEl>
                                        <p:attrNameLst>
                                          <p:attrName>r</p:attrName>
                                        </p:attrNameLst>
                                      </p:cBhvr>
                                    </p:animRot>
                                    <p:animRot by="-1500000">
                                      <p:cBhvr>
                                        <p:cTn id="18" dur="250" fill="hold">
                                          <p:stCondLst>
                                            <p:cond delay="250"/>
                                          </p:stCondLst>
                                        </p:cTn>
                                        <p:tgtEl>
                                          <p:spTgt spid="3">
                                            <p:txEl>
                                              <p:pRg st="0" end="0"/>
                                            </p:txEl>
                                          </p:spTgt>
                                        </p:tgtEl>
                                        <p:attrNameLst>
                                          <p:attrName>r</p:attrName>
                                        </p:attrNameLst>
                                      </p:cBhvr>
                                    </p:animRot>
                                    <p:animRot by="-1500000">
                                      <p:cBhvr>
                                        <p:cTn id="19" dur="250" fill="hold">
                                          <p:stCondLst>
                                            <p:cond delay="500"/>
                                          </p:stCondLst>
                                        </p:cTn>
                                        <p:tgtEl>
                                          <p:spTgt spid="3">
                                            <p:txEl>
                                              <p:pRg st="0" end="0"/>
                                            </p:txEl>
                                          </p:spTgt>
                                        </p:tgtEl>
                                        <p:attrNameLst>
                                          <p:attrName>r</p:attrName>
                                        </p:attrNameLst>
                                      </p:cBhvr>
                                    </p:animRot>
                                    <p:animRot by="1500000">
                                      <p:cBhvr>
                                        <p:cTn id="20" dur="250" fill="hold">
                                          <p:stCondLst>
                                            <p:cond delay="750"/>
                                          </p:stCondLst>
                                        </p:cTn>
                                        <p:tgtEl>
                                          <p:spTgt spid="3">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nodeType="clickEffect">
                                  <p:stCondLst>
                                    <p:cond delay="0"/>
                                  </p:stCondLst>
                                  <p:iterate type="lt">
                                    <p:tmPct val="0"/>
                                  </p:iterate>
                                  <p:childTnLst>
                                    <p:animClr clrSpc="rgb" dir="cw">
                                      <p:cBhvr override="childStyle">
                                        <p:cTn id="24" dur="500" fill="hold"/>
                                        <p:tgtEl>
                                          <p:spTgt spid="3">
                                            <p:txEl>
                                              <p:pRg st="1" end="1"/>
                                            </p:txEl>
                                          </p:spTgt>
                                        </p:tgtEl>
                                        <p:attrNameLst>
                                          <p:attrName>style.color</p:attrName>
                                        </p:attrNameLst>
                                      </p:cBhvr>
                                      <p:to>
                                        <a:srgbClr val="FF0000"/>
                                      </p:to>
                                    </p:animClr>
                                    <p:animClr clrSpc="rgb" dir="cw">
                                      <p:cBhvr>
                                        <p:cTn id="25" dur="500" fill="hold"/>
                                        <p:tgtEl>
                                          <p:spTgt spid="3">
                                            <p:txEl>
                                              <p:pRg st="1" end="1"/>
                                            </p:txEl>
                                          </p:spTgt>
                                        </p:tgtEl>
                                        <p:attrNameLst>
                                          <p:attrName>fillcolor</p:attrName>
                                        </p:attrNameLst>
                                      </p:cBhvr>
                                      <p:to>
                                        <a:srgbClr val="FF0000"/>
                                      </p:to>
                                    </p:animClr>
                                    <p:set>
                                      <p:cBhvr>
                                        <p:cTn id="26" dur="500" fill="hold"/>
                                        <p:tgtEl>
                                          <p:spTgt spid="3">
                                            <p:txEl>
                                              <p:pRg st="1" end="1"/>
                                            </p:txEl>
                                          </p:spTgt>
                                        </p:tgtEl>
                                        <p:attrNameLst>
                                          <p:attrName>fill.type</p:attrName>
                                        </p:attrNameLst>
                                      </p:cBhvr>
                                      <p:to>
                                        <p:strVal val="solid"/>
                                      </p:to>
                                    </p:set>
                                    <p:set>
                                      <p:cBhvr>
                                        <p:cTn id="27" dur="500" fill="hold"/>
                                        <p:tgtEl>
                                          <p:spTgt spid="3">
                                            <p:txEl>
                                              <p:pRg st="1" end="1"/>
                                            </p:txEl>
                                          </p:spTgt>
                                        </p:tgtEl>
                                        <p:attrNameLst>
                                          <p:attrName>fill.on</p:attrName>
                                        </p:attrNameLst>
                                      </p:cBhvr>
                                      <p:to>
                                        <p:strVal val="true"/>
                                      </p:to>
                                    </p:set>
                                  </p:childTnLst>
                                </p:cTn>
                              </p:par>
                              <p:par>
                                <p:cTn id="28" presetID="34" presetClass="emph" presetSubtype="0" fill="hold" nodeType="withEffect">
                                  <p:stCondLst>
                                    <p:cond delay="0"/>
                                  </p:stCondLst>
                                  <p:iterate type="lt">
                                    <p:tmPct val="10000"/>
                                  </p:iterate>
                                  <p:childTnLst>
                                    <p:animMotion origin="layout" path="M 0.0 0.0 L 0.0 -0.07213" pathEditMode="relative" ptsTypes="">
                                      <p:cBhvr>
                                        <p:cTn id="29" dur="500" accel="50000" decel="50000" autoRev="1" fill="hold">
                                          <p:stCondLst>
                                            <p:cond delay="0"/>
                                          </p:stCondLst>
                                        </p:cTn>
                                        <p:tgtEl>
                                          <p:spTgt spid="3">
                                            <p:txEl>
                                              <p:pRg st="1" end="1"/>
                                            </p:txEl>
                                          </p:spTgt>
                                        </p:tgtEl>
                                        <p:attrNameLst>
                                          <p:attrName>ppt_x</p:attrName>
                                          <p:attrName>ppt_y</p:attrName>
                                        </p:attrNameLst>
                                      </p:cBhvr>
                                    </p:animMotion>
                                    <p:animRot by="1500000">
                                      <p:cBhvr>
                                        <p:cTn id="30" dur="250" fill="hold">
                                          <p:stCondLst>
                                            <p:cond delay="0"/>
                                          </p:stCondLst>
                                        </p:cTn>
                                        <p:tgtEl>
                                          <p:spTgt spid="3">
                                            <p:txEl>
                                              <p:pRg st="1" end="1"/>
                                            </p:txEl>
                                          </p:spTgt>
                                        </p:tgtEl>
                                        <p:attrNameLst>
                                          <p:attrName>r</p:attrName>
                                        </p:attrNameLst>
                                      </p:cBhvr>
                                    </p:animRot>
                                    <p:animRot by="-1500000">
                                      <p:cBhvr>
                                        <p:cTn id="31" dur="250" fill="hold">
                                          <p:stCondLst>
                                            <p:cond delay="250"/>
                                          </p:stCondLst>
                                        </p:cTn>
                                        <p:tgtEl>
                                          <p:spTgt spid="3">
                                            <p:txEl>
                                              <p:pRg st="1" end="1"/>
                                            </p:txEl>
                                          </p:spTgt>
                                        </p:tgtEl>
                                        <p:attrNameLst>
                                          <p:attrName>r</p:attrName>
                                        </p:attrNameLst>
                                      </p:cBhvr>
                                    </p:animRot>
                                    <p:animRot by="-1500000">
                                      <p:cBhvr>
                                        <p:cTn id="32" dur="250" fill="hold">
                                          <p:stCondLst>
                                            <p:cond delay="500"/>
                                          </p:stCondLst>
                                        </p:cTn>
                                        <p:tgtEl>
                                          <p:spTgt spid="3">
                                            <p:txEl>
                                              <p:pRg st="1" end="1"/>
                                            </p:txEl>
                                          </p:spTgt>
                                        </p:tgtEl>
                                        <p:attrNameLst>
                                          <p:attrName>r</p:attrName>
                                        </p:attrNameLst>
                                      </p:cBhvr>
                                    </p:animRot>
                                    <p:animRot by="1500000">
                                      <p:cBhvr>
                                        <p:cTn id="33" dur="250" fill="hold">
                                          <p:stCondLst>
                                            <p:cond delay="750"/>
                                          </p:stCondLst>
                                        </p:cTn>
                                        <p:tgtEl>
                                          <p:spTgt spid="3">
                                            <p:txEl>
                                              <p:pRg st="1" end="1"/>
                                            </p:txEl>
                                          </p:spTgt>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19" presetClass="emph" presetSubtype="0" fill="hold" nodeType="clickEffect">
                                  <p:stCondLst>
                                    <p:cond delay="0"/>
                                  </p:stCondLst>
                                  <p:iterate type="lt">
                                    <p:tmPct val="0"/>
                                  </p:iterate>
                                  <p:childTnLst>
                                    <p:animClr clrSpc="rgb" dir="cw">
                                      <p:cBhvr override="childStyle">
                                        <p:cTn id="37" dur="500" fill="hold"/>
                                        <p:tgtEl>
                                          <p:spTgt spid="3">
                                            <p:txEl>
                                              <p:pRg st="2" end="2"/>
                                            </p:txEl>
                                          </p:spTgt>
                                        </p:tgtEl>
                                        <p:attrNameLst>
                                          <p:attrName>style.color</p:attrName>
                                        </p:attrNameLst>
                                      </p:cBhvr>
                                      <p:to>
                                        <a:srgbClr val="FF0000"/>
                                      </p:to>
                                    </p:animClr>
                                    <p:animClr clrSpc="rgb" dir="cw">
                                      <p:cBhvr>
                                        <p:cTn id="38" dur="500" fill="hold"/>
                                        <p:tgtEl>
                                          <p:spTgt spid="3">
                                            <p:txEl>
                                              <p:pRg st="2" end="2"/>
                                            </p:txEl>
                                          </p:spTgt>
                                        </p:tgtEl>
                                        <p:attrNameLst>
                                          <p:attrName>fillcolor</p:attrName>
                                        </p:attrNameLst>
                                      </p:cBhvr>
                                      <p:to>
                                        <a:srgbClr val="FF0000"/>
                                      </p:to>
                                    </p:animClr>
                                    <p:set>
                                      <p:cBhvr>
                                        <p:cTn id="39" dur="500" fill="hold"/>
                                        <p:tgtEl>
                                          <p:spTgt spid="3">
                                            <p:txEl>
                                              <p:pRg st="2" end="2"/>
                                            </p:txEl>
                                          </p:spTgt>
                                        </p:tgtEl>
                                        <p:attrNameLst>
                                          <p:attrName>fill.type</p:attrName>
                                        </p:attrNameLst>
                                      </p:cBhvr>
                                      <p:to>
                                        <p:strVal val="solid"/>
                                      </p:to>
                                    </p:set>
                                    <p:set>
                                      <p:cBhvr>
                                        <p:cTn id="40" dur="500" fill="hold"/>
                                        <p:tgtEl>
                                          <p:spTgt spid="3">
                                            <p:txEl>
                                              <p:pRg st="2" end="2"/>
                                            </p:txEl>
                                          </p:spTgt>
                                        </p:tgtEl>
                                        <p:attrNameLst>
                                          <p:attrName>fill.on</p:attrName>
                                        </p:attrNameLst>
                                      </p:cBhvr>
                                      <p:to>
                                        <p:strVal val="true"/>
                                      </p:to>
                                    </p:set>
                                  </p:childTnLst>
                                </p:cTn>
                              </p:par>
                              <p:par>
                                <p:cTn id="41" presetID="34" presetClass="emph" presetSubtype="0" fill="hold" nodeType="withEffect">
                                  <p:stCondLst>
                                    <p:cond delay="0"/>
                                  </p:stCondLst>
                                  <p:iterate type="lt">
                                    <p:tmPct val="10000"/>
                                  </p:iterate>
                                  <p:childTnLst>
                                    <p:animMotion origin="layout" path="M 0.0 0.0 L 0.0 -0.07213" pathEditMode="relative" ptsTypes="">
                                      <p:cBhvr>
                                        <p:cTn id="42" dur="500" accel="50000" decel="50000" autoRev="1" fill="hold">
                                          <p:stCondLst>
                                            <p:cond delay="0"/>
                                          </p:stCondLst>
                                        </p:cTn>
                                        <p:tgtEl>
                                          <p:spTgt spid="3">
                                            <p:txEl>
                                              <p:pRg st="2" end="2"/>
                                            </p:txEl>
                                          </p:spTgt>
                                        </p:tgtEl>
                                        <p:attrNameLst>
                                          <p:attrName>ppt_x</p:attrName>
                                          <p:attrName>ppt_y</p:attrName>
                                        </p:attrNameLst>
                                      </p:cBhvr>
                                    </p:animMotion>
                                    <p:animRot by="1500000">
                                      <p:cBhvr>
                                        <p:cTn id="43" dur="250" fill="hold">
                                          <p:stCondLst>
                                            <p:cond delay="0"/>
                                          </p:stCondLst>
                                        </p:cTn>
                                        <p:tgtEl>
                                          <p:spTgt spid="3">
                                            <p:txEl>
                                              <p:pRg st="2" end="2"/>
                                            </p:txEl>
                                          </p:spTgt>
                                        </p:tgtEl>
                                        <p:attrNameLst>
                                          <p:attrName>r</p:attrName>
                                        </p:attrNameLst>
                                      </p:cBhvr>
                                    </p:animRot>
                                    <p:animRot by="-1500000">
                                      <p:cBhvr>
                                        <p:cTn id="44" dur="250" fill="hold">
                                          <p:stCondLst>
                                            <p:cond delay="250"/>
                                          </p:stCondLst>
                                        </p:cTn>
                                        <p:tgtEl>
                                          <p:spTgt spid="3">
                                            <p:txEl>
                                              <p:pRg st="2" end="2"/>
                                            </p:txEl>
                                          </p:spTgt>
                                        </p:tgtEl>
                                        <p:attrNameLst>
                                          <p:attrName>r</p:attrName>
                                        </p:attrNameLst>
                                      </p:cBhvr>
                                    </p:animRot>
                                    <p:animRot by="-1500000">
                                      <p:cBhvr>
                                        <p:cTn id="45" dur="250" fill="hold">
                                          <p:stCondLst>
                                            <p:cond delay="500"/>
                                          </p:stCondLst>
                                        </p:cTn>
                                        <p:tgtEl>
                                          <p:spTgt spid="3">
                                            <p:txEl>
                                              <p:pRg st="2" end="2"/>
                                            </p:txEl>
                                          </p:spTgt>
                                        </p:tgtEl>
                                        <p:attrNameLst>
                                          <p:attrName>r</p:attrName>
                                        </p:attrNameLst>
                                      </p:cBhvr>
                                    </p:animRot>
                                    <p:animRot by="1500000">
                                      <p:cBhvr>
                                        <p:cTn id="46" dur="250" fill="hold">
                                          <p:stCondLst>
                                            <p:cond delay="750"/>
                                          </p:stCondLst>
                                        </p:cTn>
                                        <p:tgtEl>
                                          <p:spTgt spid="3">
                                            <p:txEl>
                                              <p:pRg st="2" end="2"/>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19" presetClass="emph" presetSubtype="0" fill="hold" nodeType="clickEffect">
                                  <p:stCondLst>
                                    <p:cond delay="0"/>
                                  </p:stCondLst>
                                  <p:iterate type="lt">
                                    <p:tmPct val="0"/>
                                  </p:iterate>
                                  <p:childTnLst>
                                    <p:animClr clrSpc="rgb" dir="cw">
                                      <p:cBhvr override="childStyle">
                                        <p:cTn id="50" dur="500" fill="hold"/>
                                        <p:tgtEl>
                                          <p:spTgt spid="3">
                                            <p:txEl>
                                              <p:pRg st="3" end="3"/>
                                            </p:txEl>
                                          </p:spTgt>
                                        </p:tgtEl>
                                        <p:attrNameLst>
                                          <p:attrName>style.color</p:attrName>
                                        </p:attrNameLst>
                                      </p:cBhvr>
                                      <p:to>
                                        <a:srgbClr val="FF0000"/>
                                      </p:to>
                                    </p:animClr>
                                    <p:animClr clrSpc="rgb" dir="cw">
                                      <p:cBhvr>
                                        <p:cTn id="51" dur="500" fill="hold"/>
                                        <p:tgtEl>
                                          <p:spTgt spid="3">
                                            <p:txEl>
                                              <p:pRg st="3" end="3"/>
                                            </p:txEl>
                                          </p:spTgt>
                                        </p:tgtEl>
                                        <p:attrNameLst>
                                          <p:attrName>fillcolor</p:attrName>
                                        </p:attrNameLst>
                                      </p:cBhvr>
                                      <p:to>
                                        <a:srgbClr val="FF0000"/>
                                      </p:to>
                                    </p:animClr>
                                    <p:set>
                                      <p:cBhvr>
                                        <p:cTn id="52" dur="500" fill="hold"/>
                                        <p:tgtEl>
                                          <p:spTgt spid="3">
                                            <p:txEl>
                                              <p:pRg st="3" end="3"/>
                                            </p:txEl>
                                          </p:spTgt>
                                        </p:tgtEl>
                                        <p:attrNameLst>
                                          <p:attrName>fill.type</p:attrName>
                                        </p:attrNameLst>
                                      </p:cBhvr>
                                      <p:to>
                                        <p:strVal val="solid"/>
                                      </p:to>
                                    </p:set>
                                    <p:set>
                                      <p:cBhvr>
                                        <p:cTn id="53" dur="500" fill="hold"/>
                                        <p:tgtEl>
                                          <p:spTgt spid="3">
                                            <p:txEl>
                                              <p:pRg st="3" end="3"/>
                                            </p:txEl>
                                          </p:spTgt>
                                        </p:tgtEl>
                                        <p:attrNameLst>
                                          <p:attrName>fill.on</p:attrName>
                                        </p:attrNameLst>
                                      </p:cBhvr>
                                      <p:to>
                                        <p:strVal val="true"/>
                                      </p:to>
                                    </p:set>
                                  </p:childTnLst>
                                </p:cTn>
                              </p:par>
                              <p:par>
                                <p:cTn id="54" presetID="34" presetClass="emph" presetSubtype="0" fill="hold" nodeType="withEffect">
                                  <p:stCondLst>
                                    <p:cond delay="0"/>
                                  </p:stCondLst>
                                  <p:iterate type="lt">
                                    <p:tmPct val="10000"/>
                                  </p:iterate>
                                  <p:childTnLst>
                                    <p:animMotion origin="layout" path="M 0.0 0.0 L 0.0 -0.07213" pathEditMode="relative" ptsTypes="">
                                      <p:cBhvr>
                                        <p:cTn id="55" dur="500" accel="50000" decel="50000" autoRev="1" fill="hold">
                                          <p:stCondLst>
                                            <p:cond delay="0"/>
                                          </p:stCondLst>
                                        </p:cTn>
                                        <p:tgtEl>
                                          <p:spTgt spid="3">
                                            <p:txEl>
                                              <p:pRg st="3" end="3"/>
                                            </p:txEl>
                                          </p:spTgt>
                                        </p:tgtEl>
                                        <p:attrNameLst>
                                          <p:attrName>ppt_x</p:attrName>
                                          <p:attrName>ppt_y</p:attrName>
                                        </p:attrNameLst>
                                      </p:cBhvr>
                                    </p:animMotion>
                                    <p:animRot by="1500000">
                                      <p:cBhvr>
                                        <p:cTn id="56" dur="250" fill="hold">
                                          <p:stCondLst>
                                            <p:cond delay="0"/>
                                          </p:stCondLst>
                                        </p:cTn>
                                        <p:tgtEl>
                                          <p:spTgt spid="3">
                                            <p:txEl>
                                              <p:pRg st="3" end="3"/>
                                            </p:txEl>
                                          </p:spTgt>
                                        </p:tgtEl>
                                        <p:attrNameLst>
                                          <p:attrName>r</p:attrName>
                                        </p:attrNameLst>
                                      </p:cBhvr>
                                    </p:animRot>
                                    <p:animRot by="-1500000">
                                      <p:cBhvr>
                                        <p:cTn id="57" dur="250" fill="hold">
                                          <p:stCondLst>
                                            <p:cond delay="250"/>
                                          </p:stCondLst>
                                        </p:cTn>
                                        <p:tgtEl>
                                          <p:spTgt spid="3">
                                            <p:txEl>
                                              <p:pRg st="3" end="3"/>
                                            </p:txEl>
                                          </p:spTgt>
                                        </p:tgtEl>
                                        <p:attrNameLst>
                                          <p:attrName>r</p:attrName>
                                        </p:attrNameLst>
                                      </p:cBhvr>
                                    </p:animRot>
                                    <p:animRot by="-1500000">
                                      <p:cBhvr>
                                        <p:cTn id="58" dur="250" fill="hold">
                                          <p:stCondLst>
                                            <p:cond delay="500"/>
                                          </p:stCondLst>
                                        </p:cTn>
                                        <p:tgtEl>
                                          <p:spTgt spid="3">
                                            <p:txEl>
                                              <p:pRg st="3" end="3"/>
                                            </p:txEl>
                                          </p:spTgt>
                                        </p:tgtEl>
                                        <p:attrNameLst>
                                          <p:attrName>r</p:attrName>
                                        </p:attrNameLst>
                                      </p:cBhvr>
                                    </p:animRot>
                                    <p:animRot by="1500000">
                                      <p:cBhvr>
                                        <p:cTn id="59" dur="250" fill="hold">
                                          <p:stCondLst>
                                            <p:cond delay="750"/>
                                          </p:stCondLst>
                                        </p:cTn>
                                        <p:tgtEl>
                                          <p:spTgt spid="3">
                                            <p:txEl>
                                              <p:pRg st="3" end="3"/>
                                            </p:txEl>
                                          </p:spTgt>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19" presetClass="emph" presetSubtype="0" fill="hold" nodeType="clickEffect">
                                  <p:stCondLst>
                                    <p:cond delay="0"/>
                                  </p:stCondLst>
                                  <p:iterate type="lt">
                                    <p:tmPct val="0"/>
                                  </p:iterate>
                                  <p:childTnLst>
                                    <p:animClr clrSpc="rgb" dir="cw">
                                      <p:cBhvr override="childStyle">
                                        <p:cTn id="63" dur="500" fill="hold"/>
                                        <p:tgtEl>
                                          <p:spTgt spid="3">
                                            <p:txEl>
                                              <p:pRg st="4" end="4"/>
                                            </p:txEl>
                                          </p:spTgt>
                                        </p:tgtEl>
                                        <p:attrNameLst>
                                          <p:attrName>style.color</p:attrName>
                                        </p:attrNameLst>
                                      </p:cBhvr>
                                      <p:to>
                                        <a:srgbClr val="FF0000"/>
                                      </p:to>
                                    </p:animClr>
                                    <p:animClr clrSpc="rgb" dir="cw">
                                      <p:cBhvr>
                                        <p:cTn id="64" dur="500" fill="hold"/>
                                        <p:tgtEl>
                                          <p:spTgt spid="3">
                                            <p:txEl>
                                              <p:pRg st="4" end="4"/>
                                            </p:txEl>
                                          </p:spTgt>
                                        </p:tgtEl>
                                        <p:attrNameLst>
                                          <p:attrName>fillcolor</p:attrName>
                                        </p:attrNameLst>
                                      </p:cBhvr>
                                      <p:to>
                                        <a:srgbClr val="FF0000"/>
                                      </p:to>
                                    </p:animClr>
                                    <p:set>
                                      <p:cBhvr>
                                        <p:cTn id="65" dur="500" fill="hold"/>
                                        <p:tgtEl>
                                          <p:spTgt spid="3">
                                            <p:txEl>
                                              <p:pRg st="4" end="4"/>
                                            </p:txEl>
                                          </p:spTgt>
                                        </p:tgtEl>
                                        <p:attrNameLst>
                                          <p:attrName>fill.type</p:attrName>
                                        </p:attrNameLst>
                                      </p:cBhvr>
                                      <p:to>
                                        <p:strVal val="solid"/>
                                      </p:to>
                                    </p:set>
                                    <p:set>
                                      <p:cBhvr>
                                        <p:cTn id="66" dur="500" fill="hold"/>
                                        <p:tgtEl>
                                          <p:spTgt spid="3">
                                            <p:txEl>
                                              <p:pRg st="4" end="4"/>
                                            </p:txEl>
                                          </p:spTgt>
                                        </p:tgtEl>
                                        <p:attrNameLst>
                                          <p:attrName>fill.on</p:attrName>
                                        </p:attrNameLst>
                                      </p:cBhvr>
                                      <p:to>
                                        <p:strVal val="true"/>
                                      </p:to>
                                    </p:set>
                                  </p:childTnLst>
                                </p:cTn>
                              </p:par>
                              <p:par>
                                <p:cTn id="67" presetID="34" presetClass="emph" presetSubtype="0" fill="hold" nodeType="withEffect">
                                  <p:stCondLst>
                                    <p:cond delay="0"/>
                                  </p:stCondLst>
                                  <p:iterate type="lt">
                                    <p:tmPct val="10000"/>
                                  </p:iterate>
                                  <p:childTnLst>
                                    <p:animMotion origin="layout" path="M 0.0 0.0 L 0.0 -0.07213" pathEditMode="relative" ptsTypes="">
                                      <p:cBhvr>
                                        <p:cTn id="68" dur="500" accel="50000" decel="50000" autoRev="1" fill="hold">
                                          <p:stCondLst>
                                            <p:cond delay="0"/>
                                          </p:stCondLst>
                                        </p:cTn>
                                        <p:tgtEl>
                                          <p:spTgt spid="3">
                                            <p:txEl>
                                              <p:pRg st="4" end="4"/>
                                            </p:txEl>
                                          </p:spTgt>
                                        </p:tgtEl>
                                        <p:attrNameLst>
                                          <p:attrName>ppt_x</p:attrName>
                                          <p:attrName>ppt_y</p:attrName>
                                        </p:attrNameLst>
                                      </p:cBhvr>
                                    </p:animMotion>
                                    <p:animRot by="1500000">
                                      <p:cBhvr>
                                        <p:cTn id="69" dur="250" fill="hold">
                                          <p:stCondLst>
                                            <p:cond delay="0"/>
                                          </p:stCondLst>
                                        </p:cTn>
                                        <p:tgtEl>
                                          <p:spTgt spid="3">
                                            <p:txEl>
                                              <p:pRg st="4" end="4"/>
                                            </p:txEl>
                                          </p:spTgt>
                                        </p:tgtEl>
                                        <p:attrNameLst>
                                          <p:attrName>r</p:attrName>
                                        </p:attrNameLst>
                                      </p:cBhvr>
                                    </p:animRot>
                                    <p:animRot by="-1500000">
                                      <p:cBhvr>
                                        <p:cTn id="70" dur="250" fill="hold">
                                          <p:stCondLst>
                                            <p:cond delay="250"/>
                                          </p:stCondLst>
                                        </p:cTn>
                                        <p:tgtEl>
                                          <p:spTgt spid="3">
                                            <p:txEl>
                                              <p:pRg st="4" end="4"/>
                                            </p:txEl>
                                          </p:spTgt>
                                        </p:tgtEl>
                                        <p:attrNameLst>
                                          <p:attrName>r</p:attrName>
                                        </p:attrNameLst>
                                      </p:cBhvr>
                                    </p:animRot>
                                    <p:animRot by="-1500000">
                                      <p:cBhvr>
                                        <p:cTn id="71" dur="250" fill="hold">
                                          <p:stCondLst>
                                            <p:cond delay="500"/>
                                          </p:stCondLst>
                                        </p:cTn>
                                        <p:tgtEl>
                                          <p:spTgt spid="3">
                                            <p:txEl>
                                              <p:pRg st="4" end="4"/>
                                            </p:txEl>
                                          </p:spTgt>
                                        </p:tgtEl>
                                        <p:attrNameLst>
                                          <p:attrName>r</p:attrName>
                                        </p:attrNameLst>
                                      </p:cBhvr>
                                    </p:animRot>
                                    <p:animRot by="1500000">
                                      <p:cBhvr>
                                        <p:cTn id="72" dur="250" fill="hold">
                                          <p:stCondLst>
                                            <p:cond delay="750"/>
                                          </p:stCondLst>
                                        </p:cTn>
                                        <p:tgtEl>
                                          <p:spTgt spid="3">
                                            <p:txEl>
                                              <p:pRg st="4" end="4"/>
                                            </p:txEl>
                                          </p:spTgt>
                                        </p:tgtEl>
                                        <p:attrNameLst>
                                          <p:attrName>r</p:attrName>
                                        </p:attrNameLst>
                                      </p:cBhvr>
                                    </p:animRot>
                                  </p:childTnLst>
                                </p:cTn>
                              </p:par>
                            </p:childTnLst>
                          </p:cTn>
                        </p:par>
                      </p:childTnLst>
                    </p:cTn>
                  </p:par>
                  <p:par>
                    <p:cTn id="73" fill="hold">
                      <p:stCondLst>
                        <p:cond delay="indefinite"/>
                      </p:stCondLst>
                      <p:childTnLst>
                        <p:par>
                          <p:cTn id="74" fill="hold">
                            <p:stCondLst>
                              <p:cond delay="0"/>
                            </p:stCondLst>
                            <p:childTnLst>
                              <p:par>
                                <p:cTn id="75" presetID="19" presetClass="emph" presetSubtype="0" fill="hold" nodeType="clickEffect">
                                  <p:stCondLst>
                                    <p:cond delay="0"/>
                                  </p:stCondLst>
                                  <p:iterate type="lt">
                                    <p:tmPct val="0"/>
                                  </p:iterate>
                                  <p:childTnLst>
                                    <p:animClr clrSpc="rgb" dir="cw">
                                      <p:cBhvr override="childStyle">
                                        <p:cTn id="76" dur="500" fill="hold"/>
                                        <p:tgtEl>
                                          <p:spTgt spid="3">
                                            <p:txEl>
                                              <p:pRg st="5" end="5"/>
                                            </p:txEl>
                                          </p:spTgt>
                                        </p:tgtEl>
                                        <p:attrNameLst>
                                          <p:attrName>style.color</p:attrName>
                                        </p:attrNameLst>
                                      </p:cBhvr>
                                      <p:to>
                                        <a:srgbClr val="FF0000"/>
                                      </p:to>
                                    </p:animClr>
                                    <p:animClr clrSpc="rgb" dir="cw">
                                      <p:cBhvr>
                                        <p:cTn id="77" dur="500" fill="hold"/>
                                        <p:tgtEl>
                                          <p:spTgt spid="3">
                                            <p:txEl>
                                              <p:pRg st="5" end="5"/>
                                            </p:txEl>
                                          </p:spTgt>
                                        </p:tgtEl>
                                        <p:attrNameLst>
                                          <p:attrName>fillcolor</p:attrName>
                                        </p:attrNameLst>
                                      </p:cBhvr>
                                      <p:to>
                                        <a:srgbClr val="FF0000"/>
                                      </p:to>
                                    </p:animClr>
                                    <p:set>
                                      <p:cBhvr>
                                        <p:cTn id="78" dur="500" fill="hold"/>
                                        <p:tgtEl>
                                          <p:spTgt spid="3">
                                            <p:txEl>
                                              <p:pRg st="5" end="5"/>
                                            </p:txEl>
                                          </p:spTgt>
                                        </p:tgtEl>
                                        <p:attrNameLst>
                                          <p:attrName>fill.type</p:attrName>
                                        </p:attrNameLst>
                                      </p:cBhvr>
                                      <p:to>
                                        <p:strVal val="solid"/>
                                      </p:to>
                                    </p:set>
                                    <p:set>
                                      <p:cBhvr>
                                        <p:cTn id="79" dur="500" fill="hold"/>
                                        <p:tgtEl>
                                          <p:spTgt spid="3">
                                            <p:txEl>
                                              <p:pRg st="5" end="5"/>
                                            </p:txEl>
                                          </p:spTgt>
                                        </p:tgtEl>
                                        <p:attrNameLst>
                                          <p:attrName>fill.on</p:attrName>
                                        </p:attrNameLst>
                                      </p:cBhvr>
                                      <p:to>
                                        <p:strVal val="true"/>
                                      </p:to>
                                    </p:set>
                                  </p:childTnLst>
                                </p:cTn>
                              </p:par>
                              <p:par>
                                <p:cTn id="80" presetID="34" presetClass="emph" presetSubtype="0" fill="hold" nodeType="withEffect">
                                  <p:stCondLst>
                                    <p:cond delay="0"/>
                                  </p:stCondLst>
                                  <p:iterate type="lt">
                                    <p:tmPct val="10000"/>
                                  </p:iterate>
                                  <p:childTnLst>
                                    <p:animMotion origin="layout" path="M 0.0 0.0 L 0.0 -0.07213" pathEditMode="relative" ptsTypes="">
                                      <p:cBhvr>
                                        <p:cTn id="81" dur="500" accel="50000" decel="50000" autoRev="1" fill="hold">
                                          <p:stCondLst>
                                            <p:cond delay="0"/>
                                          </p:stCondLst>
                                        </p:cTn>
                                        <p:tgtEl>
                                          <p:spTgt spid="3">
                                            <p:txEl>
                                              <p:pRg st="5" end="5"/>
                                            </p:txEl>
                                          </p:spTgt>
                                        </p:tgtEl>
                                        <p:attrNameLst>
                                          <p:attrName>ppt_x</p:attrName>
                                          <p:attrName>ppt_y</p:attrName>
                                        </p:attrNameLst>
                                      </p:cBhvr>
                                    </p:animMotion>
                                    <p:animRot by="1500000">
                                      <p:cBhvr>
                                        <p:cTn id="82" dur="250" fill="hold">
                                          <p:stCondLst>
                                            <p:cond delay="0"/>
                                          </p:stCondLst>
                                        </p:cTn>
                                        <p:tgtEl>
                                          <p:spTgt spid="3">
                                            <p:txEl>
                                              <p:pRg st="5" end="5"/>
                                            </p:txEl>
                                          </p:spTgt>
                                        </p:tgtEl>
                                        <p:attrNameLst>
                                          <p:attrName>r</p:attrName>
                                        </p:attrNameLst>
                                      </p:cBhvr>
                                    </p:animRot>
                                    <p:animRot by="-1500000">
                                      <p:cBhvr>
                                        <p:cTn id="83" dur="250" fill="hold">
                                          <p:stCondLst>
                                            <p:cond delay="250"/>
                                          </p:stCondLst>
                                        </p:cTn>
                                        <p:tgtEl>
                                          <p:spTgt spid="3">
                                            <p:txEl>
                                              <p:pRg st="5" end="5"/>
                                            </p:txEl>
                                          </p:spTgt>
                                        </p:tgtEl>
                                        <p:attrNameLst>
                                          <p:attrName>r</p:attrName>
                                        </p:attrNameLst>
                                      </p:cBhvr>
                                    </p:animRot>
                                    <p:animRot by="-1500000">
                                      <p:cBhvr>
                                        <p:cTn id="84" dur="250" fill="hold">
                                          <p:stCondLst>
                                            <p:cond delay="500"/>
                                          </p:stCondLst>
                                        </p:cTn>
                                        <p:tgtEl>
                                          <p:spTgt spid="3">
                                            <p:txEl>
                                              <p:pRg st="5" end="5"/>
                                            </p:txEl>
                                          </p:spTgt>
                                        </p:tgtEl>
                                        <p:attrNameLst>
                                          <p:attrName>r</p:attrName>
                                        </p:attrNameLst>
                                      </p:cBhvr>
                                    </p:animRot>
                                    <p:animRot by="1500000">
                                      <p:cBhvr>
                                        <p:cTn id="85" dur="250" fill="hold">
                                          <p:stCondLst>
                                            <p:cond delay="750"/>
                                          </p:stCondLst>
                                        </p:cTn>
                                        <p:tgtEl>
                                          <p:spTgt spid="3">
                                            <p:txEl>
                                              <p:pRg st="5" end="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  </a:t>
            </a:r>
            <a:r>
              <a:rPr lang="zh-CN" altLang="zh-CN" dirty="0"/>
              <a:t>微型计算机的分类</a:t>
            </a:r>
            <a:endParaRPr lang="zh-CN" altLang="en-US" dirty="0"/>
          </a:p>
        </p:txBody>
      </p:sp>
      <p:sp>
        <p:nvSpPr>
          <p:cNvPr id="4" name="Text Box 5"/>
          <p:cNvSpPr txBox="1">
            <a:spLocks noChangeArrowheads="1"/>
          </p:cNvSpPr>
          <p:nvPr/>
        </p:nvSpPr>
        <p:spPr bwMode="auto">
          <a:xfrm>
            <a:off x="1828800" y="1981200"/>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spcBef>
                <a:spcPct val="50000"/>
              </a:spcBef>
              <a:buFontTx/>
              <a:buNone/>
            </a:pPr>
            <a:endParaRPr lang="zh-CN" altLang="zh-CN" sz="3600">
              <a:solidFill>
                <a:srgbClr val="0066FF"/>
              </a:solidFill>
              <a:effectLst>
                <a:outerShdw blurRad="38100" dist="38100" dir="2700000" algn="tl">
                  <a:srgbClr val="000000"/>
                </a:outerShdw>
              </a:effectLst>
              <a:latin typeface="隶书" pitchFamily="49" charset="-122"/>
              <a:ea typeface="隶书" pitchFamily="49" charset="-122"/>
            </a:endParaRPr>
          </a:p>
        </p:txBody>
      </p:sp>
      <p:sp>
        <p:nvSpPr>
          <p:cNvPr id="6" name="Text Box 8"/>
          <p:cNvSpPr txBox="1">
            <a:spLocks noChangeArrowheads="1"/>
          </p:cNvSpPr>
          <p:nvPr/>
        </p:nvSpPr>
        <p:spPr bwMode="auto">
          <a:xfrm>
            <a:off x="4644456" y="1404065"/>
            <a:ext cx="2852063" cy="584775"/>
          </a:xfrm>
          <a:prstGeom prst="rect">
            <a:avLst/>
          </a:prstGeom>
          <a:noFill/>
          <a:extLst>
            <a:ext uri="{909E8E84-426E-40DD-AFC4-6F175D3DCCD1}">
              <a14:hiddenFill xmlns:a14="http://schemas.microsoft.com/office/drawing/2010/main">
                <a:solidFill>
                  <a:srgbClr val="D1D1DF"/>
                </a:solidFill>
              </a14:hiddenFill>
            </a:ext>
            <a:ext uri="{91240B29-F687-4F45-9708-019B960494DF}">
              <a14:hiddenLine xmlns:a14="http://schemas.microsoft.com/office/drawing/2010/main" w="6350">
                <a:solidFill>
                  <a:srgbClr val="969696"/>
                </a:solidFill>
                <a:miter lim="800000"/>
                <a:headEnd/>
                <a:tailEnd/>
              </a14:hiddenLine>
            </a:ext>
          </a:extLst>
        </p:spPr>
        <p:txBody>
          <a:bodyPr wrap="none" rtlCol="0" anchor="ctr" anchorCtr="0">
            <a:spAutoFit/>
          </a:bodyPr>
          <a:lstStyle>
            <a:defPPr>
              <a:defRPr lang="zh-CN"/>
            </a:defPPr>
            <a:lvl1pPr>
              <a:defRPr sz="3200">
                <a:latin typeface="黑体" pitchFamily="49" charset="-122"/>
                <a:ea typeface="黑体" pitchFamily="49" charset="-122"/>
              </a:defRPr>
            </a:lvl1pPr>
          </a:lstStyle>
          <a:p>
            <a:r>
              <a:rPr lang="en-US" altLang="zh-CN" dirty="0" smtClean="0"/>
              <a:t>2</a:t>
            </a:r>
            <a:r>
              <a:rPr lang="zh-CN" altLang="zh-CN" dirty="0" smtClean="0"/>
              <a:t>．</a:t>
            </a:r>
            <a:r>
              <a:rPr lang="zh-CN" altLang="en-US" dirty="0" smtClean="0"/>
              <a:t>按用途</a:t>
            </a:r>
            <a:r>
              <a:rPr lang="zh-CN" altLang="en-US" dirty="0"/>
              <a:t>分类</a:t>
            </a:r>
          </a:p>
        </p:txBody>
      </p:sp>
      <p:sp>
        <p:nvSpPr>
          <p:cNvPr id="8" name="TextBox 7"/>
          <p:cNvSpPr txBox="1"/>
          <p:nvPr/>
        </p:nvSpPr>
        <p:spPr>
          <a:xfrm>
            <a:off x="540000" y="1404065"/>
            <a:ext cx="2852063" cy="584775"/>
          </a:xfrm>
          <a:prstGeom prst="rect">
            <a:avLst/>
          </a:prstGeom>
          <a:noFill/>
        </p:spPr>
        <p:txBody>
          <a:bodyPr wrap="none" rtlCol="0" anchor="ctr" anchorCtr="0">
            <a:spAutoFit/>
          </a:bodyPr>
          <a:lstStyle/>
          <a:p>
            <a:r>
              <a:rPr lang="en-US" altLang="zh-CN" sz="3200" dirty="0" smtClean="0">
                <a:latin typeface="黑体" pitchFamily="49" charset="-122"/>
                <a:ea typeface="黑体" pitchFamily="49" charset="-122"/>
              </a:rPr>
              <a:t>1</a:t>
            </a:r>
            <a:r>
              <a:rPr lang="zh-CN" altLang="zh-CN" sz="3200" dirty="0" smtClean="0">
                <a:latin typeface="黑体" pitchFamily="49" charset="-122"/>
                <a:ea typeface="黑体" pitchFamily="49" charset="-122"/>
              </a:rPr>
              <a:t>．按</a:t>
            </a:r>
            <a:r>
              <a:rPr lang="zh-CN" altLang="zh-CN" sz="3200" dirty="0">
                <a:latin typeface="黑体" pitchFamily="49" charset="-122"/>
                <a:ea typeface="黑体" pitchFamily="49" charset="-122"/>
              </a:rPr>
              <a:t>字长分类</a:t>
            </a:r>
            <a:endParaRPr lang="zh-CN" altLang="en-US" sz="3200" dirty="0">
              <a:latin typeface="黑体" pitchFamily="49" charset="-122"/>
              <a:ea typeface="黑体" pitchFamily="49" charset="-122"/>
            </a:endParaRPr>
          </a:p>
        </p:txBody>
      </p:sp>
      <p:sp>
        <p:nvSpPr>
          <p:cNvPr id="9" name="TextBox 8"/>
          <p:cNvSpPr txBox="1"/>
          <p:nvPr/>
        </p:nvSpPr>
        <p:spPr>
          <a:xfrm>
            <a:off x="5499653" y="2121237"/>
            <a:ext cx="2776533" cy="1384995"/>
          </a:xfrm>
          <a:prstGeom prst="rect">
            <a:avLst/>
          </a:prstGeom>
          <a:noFill/>
        </p:spPr>
        <p:txBody>
          <a:bodyPr wrap="square" rtlCol="0">
            <a:spAutoFit/>
          </a:bodyPr>
          <a:lstStyle>
            <a:defPPr>
              <a:defRPr lang="zh-CN"/>
            </a:defPPr>
            <a:lvl1pPr marL="342900" indent="-432000">
              <a:lnSpc>
                <a:spcPct val="150000"/>
              </a:lnSpc>
              <a:buClr>
                <a:srgbClr val="0070C0"/>
              </a:buClr>
              <a:buFont typeface="Wingdings" pitchFamily="2" charset="2"/>
              <a:buChar char="l"/>
              <a:defRPr sz="2800">
                <a:ea typeface="楷体_GB2312"/>
              </a:defRPr>
            </a:lvl1pPr>
          </a:lstStyle>
          <a:p>
            <a:r>
              <a:rPr lang="zh-CN" altLang="en-US" dirty="0">
                <a:latin typeface="Times New Roman" pitchFamily="18" charset="0"/>
                <a:cs typeface="Times New Roman" pitchFamily="18" charset="0"/>
              </a:rPr>
              <a:t>专用</a:t>
            </a:r>
            <a:r>
              <a:rPr lang="zh-CN" altLang="zh-CN" dirty="0">
                <a:latin typeface="Times New Roman" pitchFamily="18" charset="0"/>
                <a:cs typeface="Times New Roman" pitchFamily="18" charset="0"/>
              </a:rPr>
              <a:t>机</a:t>
            </a:r>
          </a:p>
          <a:p>
            <a:r>
              <a:rPr lang="zh-CN" altLang="en-US" dirty="0">
                <a:latin typeface="Times New Roman" pitchFamily="18" charset="0"/>
                <a:cs typeface="Times New Roman" pitchFamily="18" charset="0"/>
              </a:rPr>
              <a:t>通用</a:t>
            </a:r>
            <a:r>
              <a:rPr lang="zh-CN" altLang="zh-CN" dirty="0">
                <a:latin typeface="Times New Roman" pitchFamily="18" charset="0"/>
                <a:cs typeface="Times New Roman" pitchFamily="18" charset="0"/>
              </a:rPr>
              <a:t>机</a:t>
            </a:r>
          </a:p>
        </p:txBody>
      </p:sp>
      <p:sp>
        <p:nvSpPr>
          <p:cNvPr id="10" name="TextBox 9"/>
          <p:cNvSpPr txBox="1"/>
          <p:nvPr/>
        </p:nvSpPr>
        <p:spPr>
          <a:xfrm>
            <a:off x="1395197" y="2121237"/>
            <a:ext cx="2776533" cy="3323987"/>
          </a:xfrm>
          <a:prstGeom prst="rect">
            <a:avLst/>
          </a:prstGeom>
          <a:noFill/>
        </p:spPr>
        <p:txBody>
          <a:bodyPr wrap="square" rtlCol="0">
            <a:spAutoFit/>
          </a:bodyPr>
          <a:lstStyle>
            <a:defPPr>
              <a:defRPr lang="zh-CN"/>
            </a:defPPr>
            <a:lvl1pPr>
              <a:lnSpc>
                <a:spcPct val="200000"/>
              </a:lnSpc>
              <a:defRPr sz="2400"/>
            </a:lvl1pPr>
          </a:lstStyle>
          <a:p>
            <a:pPr marL="342900" indent="-432000">
              <a:lnSpc>
                <a:spcPct val="150000"/>
              </a:lnSpc>
              <a:buClr>
                <a:srgbClr val="0070C0"/>
              </a:buClr>
              <a:buFont typeface="Wingdings" pitchFamily="2" charset="2"/>
              <a:buChar char="l"/>
            </a:pPr>
            <a:r>
              <a:rPr lang="en-US" altLang="zh-CN" sz="2800" dirty="0" smtClean="0">
                <a:latin typeface="Times New Roman" pitchFamily="18" charset="0"/>
                <a:ea typeface="楷体_GB2312"/>
                <a:cs typeface="Times New Roman" pitchFamily="18" charset="0"/>
              </a:rPr>
              <a:t>4</a:t>
            </a:r>
            <a:r>
              <a:rPr lang="zh-CN" altLang="en-US" sz="2800" dirty="0" smtClean="0">
                <a:latin typeface="Times New Roman" pitchFamily="18" charset="0"/>
                <a:ea typeface="楷体_GB2312"/>
                <a:cs typeface="Times New Roman" pitchFamily="18" charset="0"/>
              </a:rPr>
              <a:t>位</a:t>
            </a:r>
            <a:r>
              <a:rPr lang="zh-CN" altLang="zh-CN" sz="2800" dirty="0" smtClean="0">
                <a:latin typeface="Times New Roman" pitchFamily="18" charset="0"/>
                <a:ea typeface="楷体_GB2312"/>
                <a:cs typeface="Times New Roman" pitchFamily="18" charset="0"/>
              </a:rPr>
              <a:t>机</a:t>
            </a:r>
            <a:endParaRPr lang="zh-CN" altLang="zh-CN" sz="2800" dirty="0">
              <a:latin typeface="Times New Roman" pitchFamily="18" charset="0"/>
              <a:ea typeface="楷体_GB2312"/>
              <a:cs typeface="Times New Roman" pitchFamily="18" charset="0"/>
            </a:endParaRPr>
          </a:p>
          <a:p>
            <a:pPr marL="342900" indent="-432000">
              <a:lnSpc>
                <a:spcPct val="150000"/>
              </a:lnSpc>
              <a:buClr>
                <a:srgbClr val="0070C0"/>
              </a:buClr>
              <a:buFont typeface="Wingdings" pitchFamily="2" charset="2"/>
              <a:buChar char="l"/>
            </a:pPr>
            <a:r>
              <a:rPr lang="en-US" altLang="zh-CN" sz="2800" dirty="0" smtClean="0">
                <a:latin typeface="Times New Roman" pitchFamily="18" charset="0"/>
                <a:ea typeface="楷体_GB2312"/>
                <a:cs typeface="Times New Roman" pitchFamily="18" charset="0"/>
              </a:rPr>
              <a:t>8</a:t>
            </a:r>
            <a:r>
              <a:rPr lang="zh-CN" altLang="en-US" sz="2800" dirty="0" smtClean="0">
                <a:latin typeface="Times New Roman" pitchFamily="18" charset="0"/>
                <a:ea typeface="楷体_GB2312"/>
                <a:cs typeface="Times New Roman" pitchFamily="18" charset="0"/>
              </a:rPr>
              <a:t>位</a:t>
            </a:r>
            <a:r>
              <a:rPr lang="zh-CN" altLang="zh-CN" sz="2800" dirty="0" smtClean="0">
                <a:latin typeface="Times New Roman" pitchFamily="18" charset="0"/>
                <a:ea typeface="楷体_GB2312"/>
                <a:cs typeface="Times New Roman" pitchFamily="18" charset="0"/>
              </a:rPr>
              <a:t>机</a:t>
            </a:r>
            <a:endParaRPr lang="en-US" altLang="zh-CN" sz="2800" dirty="0" smtClean="0">
              <a:latin typeface="Times New Roman" pitchFamily="18" charset="0"/>
              <a:ea typeface="楷体_GB2312"/>
              <a:cs typeface="Times New Roman" pitchFamily="18" charset="0"/>
            </a:endParaRPr>
          </a:p>
          <a:p>
            <a:pPr marL="342900" indent="-432000">
              <a:lnSpc>
                <a:spcPct val="150000"/>
              </a:lnSpc>
              <a:buClr>
                <a:srgbClr val="0070C0"/>
              </a:buClr>
              <a:buFont typeface="Wingdings" pitchFamily="2" charset="2"/>
              <a:buChar char="l"/>
            </a:pPr>
            <a:r>
              <a:rPr lang="en-US" altLang="zh-CN" sz="2800" dirty="0" smtClean="0">
                <a:latin typeface="Times New Roman" pitchFamily="18" charset="0"/>
                <a:ea typeface="楷体_GB2312"/>
                <a:cs typeface="Times New Roman" pitchFamily="18" charset="0"/>
              </a:rPr>
              <a:t>16</a:t>
            </a:r>
            <a:r>
              <a:rPr lang="zh-CN" altLang="en-US" sz="2800" dirty="0" smtClean="0">
                <a:latin typeface="Times New Roman" pitchFamily="18" charset="0"/>
                <a:ea typeface="楷体_GB2312"/>
                <a:cs typeface="Times New Roman" pitchFamily="18" charset="0"/>
              </a:rPr>
              <a:t>位机</a:t>
            </a:r>
            <a:endParaRPr lang="en-US" altLang="zh-CN" sz="2800" dirty="0" smtClean="0">
              <a:latin typeface="Times New Roman" pitchFamily="18" charset="0"/>
              <a:ea typeface="楷体_GB2312"/>
              <a:cs typeface="Times New Roman" pitchFamily="18" charset="0"/>
            </a:endParaRPr>
          </a:p>
          <a:p>
            <a:pPr marL="342900" indent="-432000">
              <a:lnSpc>
                <a:spcPct val="150000"/>
              </a:lnSpc>
              <a:buClr>
                <a:srgbClr val="0070C0"/>
              </a:buClr>
              <a:buFont typeface="Wingdings" pitchFamily="2" charset="2"/>
              <a:buChar char="l"/>
            </a:pPr>
            <a:r>
              <a:rPr lang="en-US" altLang="zh-CN" sz="2800" dirty="0" smtClean="0">
                <a:latin typeface="Times New Roman" pitchFamily="18" charset="0"/>
                <a:ea typeface="楷体_GB2312"/>
                <a:cs typeface="Times New Roman" pitchFamily="18" charset="0"/>
              </a:rPr>
              <a:t>32</a:t>
            </a:r>
            <a:r>
              <a:rPr lang="zh-CN" altLang="en-US" sz="2800" dirty="0" smtClean="0">
                <a:latin typeface="Times New Roman" pitchFamily="18" charset="0"/>
                <a:ea typeface="楷体_GB2312"/>
                <a:cs typeface="Times New Roman" pitchFamily="18" charset="0"/>
              </a:rPr>
              <a:t>位机</a:t>
            </a:r>
            <a:endParaRPr lang="en-US" altLang="zh-CN" sz="2800" dirty="0">
              <a:latin typeface="Times New Roman" pitchFamily="18" charset="0"/>
              <a:ea typeface="楷体_GB2312"/>
              <a:cs typeface="Times New Roman" pitchFamily="18" charset="0"/>
            </a:endParaRPr>
          </a:p>
          <a:p>
            <a:pPr marL="342900" indent="-432000">
              <a:lnSpc>
                <a:spcPct val="150000"/>
              </a:lnSpc>
              <a:buClr>
                <a:srgbClr val="0070C0"/>
              </a:buClr>
              <a:buFont typeface="Wingdings" pitchFamily="2" charset="2"/>
              <a:buChar char="l"/>
            </a:pPr>
            <a:r>
              <a:rPr lang="en-US" altLang="zh-CN" sz="2800" dirty="0" smtClean="0">
                <a:latin typeface="Times New Roman" pitchFamily="18" charset="0"/>
                <a:ea typeface="楷体_GB2312"/>
                <a:cs typeface="Times New Roman" pitchFamily="18" charset="0"/>
              </a:rPr>
              <a:t>64</a:t>
            </a:r>
            <a:r>
              <a:rPr lang="zh-CN" altLang="en-US" sz="2800" dirty="0" smtClean="0">
                <a:latin typeface="Times New Roman" pitchFamily="18" charset="0"/>
                <a:ea typeface="楷体_GB2312"/>
                <a:cs typeface="Times New Roman" pitchFamily="18" charset="0"/>
              </a:rPr>
              <a:t>位机</a:t>
            </a:r>
            <a:endParaRPr lang="zh-CN" altLang="zh-CN" sz="2800" dirty="0">
              <a:latin typeface="Times New Roman" pitchFamily="18" charset="0"/>
              <a:ea typeface="楷体_GB2312"/>
              <a:cs typeface="Times New Roman" pitchFamily="18" charset="0"/>
            </a:endParaRPr>
          </a:p>
        </p:txBody>
      </p:sp>
    </p:spTree>
    <p:extLst>
      <p:ext uri="{BB962C8B-B14F-4D97-AF65-F5344CB8AC3E}">
        <p14:creationId xmlns:p14="http://schemas.microsoft.com/office/powerpoint/2010/main" val="14285463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8"/>
                                        </p:tgtEl>
                                        <p:attrNameLst>
                                          <p:attrName>style.visibility</p:attrName>
                                        </p:attrNameLst>
                                      </p:cBhvr>
                                      <p:to>
                                        <p:strVal val="visible"/>
                                      </p:to>
                                    </p:set>
                                  </p:childTnLst>
                                </p:cTn>
                              </p:par>
                            </p:childTnLst>
                          </p:cTn>
                        </p:par>
                        <p:par>
                          <p:cTn id="7" fill="hold">
                            <p:stCondLst>
                              <p:cond delay="10"/>
                            </p:stCondLst>
                            <p:childTnLst>
                              <p:par>
                                <p:cTn id="8" presetID="1" presetClass="entr" presetSubtype="0" fill="hold" grpId="0" nodeType="afterEffect">
                                  <p:stCondLst>
                                    <p:cond delay="250"/>
                                  </p:stCondLst>
                                  <p:childTnLst>
                                    <p:set>
                                      <p:cBhvr>
                                        <p:cTn id="9" dur="1" fill="hold">
                                          <p:stCondLst>
                                            <p:cond delay="249"/>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9"/>
                                          </p:stCondLst>
                                        </p:cTn>
                                        <p:tgtEl>
                                          <p:spTgt spid="6"/>
                                        </p:tgtEl>
                                        <p:attrNameLst>
                                          <p:attrName>style.visibility</p:attrName>
                                        </p:attrNameLst>
                                      </p:cBhvr>
                                      <p:to>
                                        <p:strVal val="visible"/>
                                      </p:to>
                                    </p:set>
                                  </p:childTnLst>
                                </p:cTn>
                              </p:par>
                            </p:childTnLst>
                          </p:cTn>
                        </p:par>
                        <p:par>
                          <p:cTn id="14" fill="hold">
                            <p:stCondLst>
                              <p:cond delay="10"/>
                            </p:stCondLst>
                            <p:childTnLst>
                              <p:par>
                                <p:cTn id="15" presetID="1" presetClass="entr" presetSubtype="0" fill="hold" grpId="0" nodeType="afterEffect">
                                  <p:stCondLst>
                                    <p:cond delay="250"/>
                                  </p:stCondLst>
                                  <p:childTnLst>
                                    <p:set>
                                      <p:cBhvr>
                                        <p:cTn id="16" dur="1" fill="hold">
                                          <p:stCondLst>
                                            <p:cond delay="24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8" grpId="0"/>
      <p:bldP spid="9" grpId="0"/>
      <p:bldP spid="1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18506</TotalTime>
  <Words>5154</Words>
  <Application>Microsoft Office PowerPoint</Application>
  <PresentationFormat>全屏显示(4:3)</PresentationFormat>
  <Paragraphs>775</Paragraphs>
  <Slides>52</Slides>
  <Notes>52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54" baseType="lpstr">
      <vt:lpstr>微机原理</vt:lpstr>
      <vt:lpstr>Equation.DSMT4</vt:lpstr>
      <vt:lpstr>微型计算机原理与接口技术（第二版）</vt:lpstr>
      <vt:lpstr>第1章  微型计算机基础</vt:lpstr>
      <vt:lpstr>1.1  微型计算机概述</vt:lpstr>
      <vt:lpstr>1.1.1  微型计算机的产生与发展</vt:lpstr>
      <vt:lpstr>PowerPoint 演示文稿</vt:lpstr>
      <vt:lpstr>PowerPoint 演示文稿</vt:lpstr>
      <vt:lpstr>PowerPoint 演示文稿</vt:lpstr>
      <vt:lpstr>1.1.2  微型计算机的特点</vt:lpstr>
      <vt:lpstr>1.1.3  微型计算机的分类</vt:lpstr>
      <vt:lpstr>1.1.3  微型计算机的分类</vt:lpstr>
      <vt:lpstr>1.1.4  微型计算机系统的主要性能指标</vt:lpstr>
      <vt:lpstr>1.1.5  微型计算机的应用</vt:lpstr>
      <vt:lpstr>1.2  微型计算机系统的组成</vt:lpstr>
      <vt:lpstr>1.2.1  冯·诺依曼体系结构</vt:lpstr>
      <vt:lpstr>1.2.1  冯·诺依曼体系结构</vt:lpstr>
      <vt:lpstr>1.2.2  微型计算机的硬件系统</vt:lpstr>
      <vt:lpstr>1.2.2  微型计算机的硬件系统</vt:lpstr>
      <vt:lpstr>1.2.3  微型计算机的软件系统</vt:lpstr>
      <vt:lpstr>1.2.4  微处理器、微型计算机 及微型计算机系统</vt:lpstr>
      <vt:lpstr>1.2.4  微处理器、微型计算机 及微型计算机系统</vt:lpstr>
      <vt:lpstr>1.3  计算机中数和字符的表示</vt:lpstr>
      <vt:lpstr>1.3.1  进位计数制</vt:lpstr>
      <vt:lpstr>1.3.2  不同数制之间的转换</vt:lpstr>
      <vt:lpstr>2．十六进制数转换为十进制数</vt:lpstr>
      <vt:lpstr>3．八进制数转换为十进制数</vt:lpstr>
      <vt:lpstr>4．十进制数转换为二进制数</vt:lpstr>
      <vt:lpstr>5．十进制数转换为十六进制数</vt:lpstr>
      <vt:lpstr>6．十进制数转换为八进制数</vt:lpstr>
      <vt:lpstr>7．二进制与十六进制、八进制的相互转换</vt:lpstr>
      <vt:lpstr>7．二进制与十六进制、八进制的相互转换</vt:lpstr>
      <vt:lpstr>7．二进制与十六进制、八进制的相互转换</vt:lpstr>
      <vt:lpstr>1.3.3  计算机中数值信息的表示</vt:lpstr>
      <vt:lpstr>（1）原码</vt:lpstr>
      <vt:lpstr>（2）反码</vt:lpstr>
      <vt:lpstr>（3）补码</vt:lpstr>
      <vt:lpstr>（4）过余码</vt:lpstr>
      <vt:lpstr>3．补码与真值的转换</vt:lpstr>
      <vt:lpstr>1.3.4  数的定点及浮点表示</vt:lpstr>
      <vt:lpstr>1.3.5  计算机中文字信息的表示</vt:lpstr>
      <vt:lpstr>2.BCD码</vt:lpstr>
      <vt:lpstr>3.汉字编码</vt:lpstr>
      <vt:lpstr>3.汉字编码</vt:lpstr>
      <vt:lpstr>1.4  二进制运算</vt:lpstr>
      <vt:lpstr>1.4.1  二进制算术运算规则</vt:lpstr>
      <vt:lpstr>1.4.1  二进制算术运算规则</vt:lpstr>
      <vt:lpstr>1.4.2  二进制逻辑运算规则</vt:lpstr>
      <vt:lpstr>1.4.2  二进制逻辑运算规则</vt:lpstr>
      <vt:lpstr>1.4.3  补码的加减法运算</vt:lpstr>
      <vt:lpstr>习题与思考</vt:lpstr>
      <vt:lpstr>第1章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1464</cp:revision>
  <dcterms:created xsi:type="dcterms:W3CDTF">2015-12-01T07:23:04Z</dcterms:created>
  <dcterms:modified xsi:type="dcterms:W3CDTF">2016-02-24T02:10:38Z</dcterms:modified>
</cp:coreProperties>
</file>