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0" r:id="rId3"/>
    <p:sldId id="310" r:id="rId4"/>
    <p:sldId id="312" r:id="rId5"/>
    <p:sldId id="313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388" r:id="rId15"/>
    <p:sldId id="389" r:id="rId16"/>
    <p:sldId id="390" r:id="rId17"/>
    <p:sldId id="391" r:id="rId18"/>
    <p:sldId id="392" r:id="rId19"/>
    <p:sldId id="325" r:id="rId20"/>
    <p:sldId id="393" r:id="rId21"/>
    <p:sldId id="394" r:id="rId22"/>
    <p:sldId id="379" r:id="rId23"/>
    <p:sldId id="276" r:id="rId24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33399"/>
    <a:srgbClr val="5F5F5F"/>
    <a:srgbClr val="808080"/>
    <a:srgbClr val="CC0000"/>
    <a:srgbClr val="46ACAE"/>
    <a:srgbClr val="7EA5D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500" autoAdjust="0"/>
    <p:restoredTop sz="94660" autoAdjust="0"/>
  </p:normalViewPr>
  <p:slideViewPr>
    <p:cSldViewPr>
      <p:cViewPr>
        <p:scale>
          <a:sx n="85" d="100"/>
          <a:sy n="85" d="100"/>
        </p:scale>
        <p:origin x="-1062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92456F7-7395-4BF2-9EC9-BC8C5C9AEDDB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9D2FFA4-9050-438A-A485-112E2D72B4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 descr="01_ba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76225"/>
            <a:ext cx="487680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01_icon_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3556000"/>
            <a:ext cx="17399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7"/>
          <p:cNvSpPr>
            <a:spLocks noChangeArrowheads="1"/>
          </p:cNvSpPr>
          <p:nvPr/>
        </p:nvSpPr>
        <p:spPr bwMode="auto">
          <a:xfrm>
            <a:off x="209550" y="266700"/>
            <a:ext cx="8705850" cy="6324600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0" y="4267200"/>
            <a:ext cx="4648200" cy="381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52863" y="4876800"/>
            <a:ext cx="3048000" cy="304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2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13525"/>
            <a:ext cx="2133600" cy="244475"/>
          </a:xfrm>
        </p:spPr>
        <p:txBody>
          <a:bodyPr/>
          <a:lstStyle>
            <a:lvl1pPr algn="l">
              <a:defRPr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00400" y="6613525"/>
            <a:ext cx="2895600" cy="244475"/>
          </a:xfr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1800" y="6613525"/>
            <a:ext cx="2133600" cy="244475"/>
          </a:xfrm>
        </p:spPr>
        <p:txBody>
          <a:bodyPr/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fld id="{84B6D9D2-FD8A-4836-9385-1F11A93CEA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74B6D-5849-4A77-BA29-EB869622B3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3688"/>
            <a:ext cx="2057400" cy="57451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3688"/>
            <a:ext cx="6019800" cy="57451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4BD91-85DA-4F3A-8C4D-1C58EFE05B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3688"/>
            <a:ext cx="46482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143000"/>
            <a:ext cx="8229600" cy="48958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4AFC1-BA1D-4F44-AA65-81F846C3E31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1E538-892D-42E9-8A57-883998043A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5C443-95D7-49D0-A5B0-9C37CA5A98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EFCF2-92E0-48A9-924F-3E634119DA2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E9F73-710E-4A7D-A878-C929760CA6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3EB44-8676-4367-AA37-DB949DF043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A01D8-8538-4EB6-815E-22DF136F1B9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C8B8C-8C99-4B57-8200-A08257E9AE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9A584-E2A7-4D49-9E54-93AD8CC56E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3"/>
          <p:cNvSpPr>
            <a:spLocks noChangeArrowheads="1"/>
          </p:cNvSpPr>
          <p:nvPr/>
        </p:nvSpPr>
        <p:spPr bwMode="auto">
          <a:xfrm>
            <a:off x="228600" y="552450"/>
            <a:ext cx="8686800" cy="59436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7" name="Rectangle 55"/>
          <p:cNvSpPr>
            <a:spLocks noChangeArrowheads="1"/>
          </p:cNvSpPr>
          <p:nvPr/>
        </p:nvSpPr>
        <p:spPr bwMode="gray">
          <a:xfrm>
            <a:off x="5715000" y="6191250"/>
            <a:ext cx="300990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8" name="Rectangle 54"/>
          <p:cNvSpPr>
            <a:spLocks noChangeArrowheads="1"/>
          </p:cNvSpPr>
          <p:nvPr/>
        </p:nvSpPr>
        <p:spPr bwMode="gray">
          <a:xfrm>
            <a:off x="609600" y="152400"/>
            <a:ext cx="5562600" cy="10858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29" name="Picture 52" descr="01_back_b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239000" y="571500"/>
            <a:ext cx="1665288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143000"/>
            <a:ext cx="82296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638800" y="63436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5F5F5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www.1ppt.com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791200" y="623887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000" i="1">
                <a:solidFill>
                  <a:srgbClr val="CC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52400" y="64992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F95AC514-3E37-4D2D-AABF-C71723BADB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685800" y="293688"/>
            <a:ext cx="4648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1035" name="Picture 51" descr="01_icon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34000" y="171450"/>
            <a:ext cx="7493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>
    <p:pull dir="rd"/>
  </p:transition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95738" y="3933825"/>
            <a:ext cx="4968875" cy="381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ea typeface="宋体" pitchFamily="2" charset="-122"/>
              </a:rPr>
              <a:t>网页设计与制作</a:t>
            </a:r>
            <a:endParaRPr lang="en-US" altLang="zh-CN" sz="4800" smtClean="0">
              <a:ea typeface="宋体" pitchFamily="2" charset="-122"/>
            </a:endParaRPr>
          </a:p>
        </p:txBody>
      </p:sp>
      <p:sp>
        <p:nvSpPr>
          <p:cNvPr id="3075" name="Rectangle 9"/>
          <p:cNvSpPr>
            <a:spLocks noChangeArrowheads="1"/>
          </p:cNvSpPr>
          <p:nvPr/>
        </p:nvSpPr>
        <p:spPr bwMode="gray">
          <a:xfrm>
            <a:off x="3886200" y="4084638"/>
            <a:ext cx="76200" cy="228600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5.1.6</a:t>
            </a:r>
            <a:r>
              <a:rPr lang="zh-CN" altLang="en-US" sz="2400" dirty="0" smtClean="0"/>
              <a:t>嵌套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 lvl="0">
              <a:lnSpc>
                <a:spcPct val="150000"/>
              </a:lnSpc>
              <a:buNone/>
            </a:pPr>
            <a:r>
              <a:rPr lang="en-US" altLang="zh-CN" sz="2000" dirty="0" smtClean="0"/>
              <a:t>      2.</a:t>
            </a:r>
            <a:r>
              <a:rPr lang="zh-CN" altLang="en-US" sz="2000" dirty="0" smtClean="0"/>
              <a:t>直接绘制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在</a:t>
            </a:r>
            <a:r>
              <a:rPr lang="zh-CN" altLang="en-US" sz="2000" dirty="0" smtClean="0"/>
              <a:t>绘制嵌套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之前，首先执行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编辑</a:t>
            </a:r>
            <a:r>
              <a:rPr lang="en-US" altLang="zh-CN" sz="2000" dirty="0" smtClean="0"/>
              <a:t>】→【</a:t>
            </a:r>
            <a:r>
              <a:rPr lang="zh-CN" altLang="en-US" sz="2000" dirty="0" smtClean="0"/>
              <a:t>首选参数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菜单命令，在打开的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首选参数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分类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AP</a:t>
            </a:r>
            <a:r>
              <a:rPr lang="zh-CN" altLang="en-US" sz="2000" dirty="0" smtClean="0"/>
              <a:t>元素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选项，在右侧选中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在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中创建以后嵌套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复选框，</a:t>
            </a:r>
            <a:r>
              <a:rPr lang="zh-CN" altLang="en-US" sz="2000" dirty="0" smtClean="0"/>
              <a:t>然后在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AP</a:t>
            </a:r>
            <a:r>
              <a:rPr lang="zh-CN" altLang="en-US" sz="2000" dirty="0" smtClean="0"/>
              <a:t>元素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面板中取消选中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防止重叠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复选框，在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插入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布局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选项卡中单击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绘制</a:t>
            </a:r>
            <a:r>
              <a:rPr lang="en-US" sz="2000" dirty="0" smtClean="0"/>
              <a:t>AP Div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命令，在文档窗口中现有的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中再绘制一个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，即可完成</a:t>
            </a:r>
            <a:r>
              <a:rPr lang="zh-CN" altLang="en-US" sz="2000" dirty="0" smtClean="0"/>
              <a:t>嵌套。</a:t>
            </a:r>
            <a:endParaRPr lang="en-US" altLang="zh-CN" sz="20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提示：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如果</a:t>
            </a:r>
            <a:r>
              <a:rPr lang="en-US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AP</a:t>
            </a:r>
            <a:r>
              <a:rPr lang="zh-CN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元素首选参数中的嵌套功能被禁用了，可能通过按住【</a:t>
            </a:r>
            <a:r>
              <a:rPr lang="en-US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Alt</a:t>
            </a:r>
            <a:r>
              <a:rPr lang="zh-CN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】键并拖动鼠标，在现有</a:t>
            </a:r>
            <a:r>
              <a:rPr lang="en-US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AP Div</a:t>
            </a:r>
            <a:r>
              <a:rPr lang="zh-CN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内部嵌套一个</a:t>
            </a:r>
            <a:r>
              <a:rPr lang="en-US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AP Div</a:t>
            </a:r>
            <a:r>
              <a:rPr lang="zh-CN" sz="1400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5.1.7</a:t>
            </a:r>
            <a:r>
              <a:rPr lang="zh-CN" altLang="en-US" sz="2400" dirty="0" smtClean="0"/>
              <a:t>设置</a:t>
            </a:r>
            <a:r>
              <a:rPr lang="en-US" sz="2400" dirty="0" smtClean="0"/>
              <a:t>AP Div</a:t>
            </a:r>
            <a:r>
              <a:rPr lang="zh-CN" altLang="en-US" sz="2400" dirty="0" smtClean="0"/>
              <a:t>的属性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 在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检查器中可以设置单个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的属性，也可以设置多个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的属性。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 smtClean="0"/>
              <a:t>       1</a:t>
            </a:r>
            <a:r>
              <a:rPr lang="zh-CN" altLang="en-US" sz="2000" dirty="0" smtClean="0"/>
              <a:t>．设置单个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的属性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当</a:t>
            </a:r>
            <a:r>
              <a:rPr lang="zh-CN" altLang="en-US" sz="2000" dirty="0" smtClean="0"/>
              <a:t>选择一个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时，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检查器将显示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</a:t>
            </a:r>
            <a:r>
              <a:rPr lang="zh-CN" altLang="en-US" sz="2000" dirty="0" smtClean="0"/>
              <a:t>属性，可以对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检查器中各</a:t>
            </a:r>
            <a:r>
              <a:rPr lang="zh-CN" altLang="en-US" sz="2000" dirty="0" smtClean="0"/>
              <a:t>参数进行设置。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sz="2000" dirty="0" smtClean="0"/>
              <a:t>       2</a:t>
            </a:r>
            <a:r>
              <a:rPr lang="zh-CN" altLang="en-US" sz="2000" dirty="0" smtClean="0"/>
              <a:t>．设置多个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的属性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sz="2000" dirty="0" smtClean="0"/>
              <a:t>         </a:t>
            </a:r>
            <a:r>
              <a:rPr lang="zh-CN" altLang="en-US" sz="2000" dirty="0" smtClean="0"/>
              <a:t>按住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Shift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键选择要设置相同属性的多个</a:t>
            </a:r>
            <a:r>
              <a:rPr lang="en-US" sz="2000" dirty="0" smtClean="0"/>
              <a:t>AP </a:t>
            </a:r>
            <a:r>
              <a:rPr lang="en-US" sz="2000" dirty="0" smtClean="0"/>
              <a:t>Div，</a:t>
            </a:r>
            <a:r>
              <a:rPr lang="zh-CN" altLang="en-US" sz="2000" dirty="0" smtClean="0"/>
              <a:t>可以对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检查器中各参数进行设置。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5.1.8</a:t>
            </a:r>
            <a:r>
              <a:rPr lang="zh-CN" altLang="en-US" sz="2400" dirty="0" smtClean="0"/>
              <a:t>编辑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编辑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包括移动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、调整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的大小和对齐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，以及显示或隐藏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等操作。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 smtClean="0"/>
              <a:t>        1.</a:t>
            </a:r>
            <a:r>
              <a:rPr lang="zh-CN" altLang="en-US" sz="2000" dirty="0" smtClean="0"/>
              <a:t>选择单个</a:t>
            </a:r>
            <a:r>
              <a:rPr lang="en-US" altLang="zh-CN" sz="2000" dirty="0" smtClean="0"/>
              <a:t>AP Div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选择单个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的方法有以下两种：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将鼠标移动到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的边框上，当显示红色线框时，单击鼠标左键即可，选中的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以粗线边框显示。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AP</a:t>
            </a:r>
            <a:r>
              <a:rPr lang="zh-CN" altLang="en-US" sz="2000" dirty="0" smtClean="0"/>
              <a:t>元素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面板中直接单击要选择的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的名称即可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sz="2000" dirty="0" smtClean="0"/>
              <a:t>        2.</a:t>
            </a:r>
            <a:r>
              <a:rPr lang="zh-CN" altLang="en-US" sz="2000" dirty="0" smtClean="0"/>
              <a:t>选择多个</a:t>
            </a:r>
            <a:r>
              <a:rPr lang="en-US" altLang="zh-CN" sz="2000" dirty="0" smtClean="0"/>
              <a:t>AP Div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</a:t>
            </a:r>
            <a:r>
              <a:rPr lang="zh-CN" altLang="en-US" sz="2000" dirty="0" smtClean="0"/>
              <a:t>       选择</a:t>
            </a:r>
            <a:r>
              <a:rPr lang="zh-CN" altLang="en-US" sz="2000" dirty="0" smtClean="0"/>
              <a:t>多个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的方法有以下两种：</a:t>
            </a:r>
          </a:p>
          <a:p>
            <a:pPr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5.1.8</a:t>
            </a:r>
            <a:r>
              <a:rPr lang="zh-CN" altLang="en-US" sz="2400" dirty="0" smtClean="0"/>
              <a:t>编辑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按住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Shift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键，在要选择的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中或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边框上</a:t>
            </a:r>
            <a:r>
              <a:rPr lang="zh-CN" altLang="en-US" sz="2000" dirty="0" smtClean="0"/>
              <a:t>单击。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按住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Shift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键，在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AP</a:t>
            </a:r>
            <a:r>
              <a:rPr lang="zh-CN" altLang="en-US" sz="2000" dirty="0" smtClean="0"/>
              <a:t>元素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面板中单击要选择的多个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的名称即可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        3</a:t>
            </a:r>
            <a:r>
              <a:rPr lang="zh-CN" altLang="en-US" sz="2000" dirty="0" smtClean="0"/>
              <a:t>．移动</a:t>
            </a:r>
            <a:r>
              <a:rPr lang="en-US" sz="2000" dirty="0" smtClean="0"/>
              <a:t>AP Div</a:t>
            </a:r>
            <a:endParaRPr lang="zh-CN" altLang="en-US" sz="2000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要</a:t>
            </a:r>
            <a:r>
              <a:rPr lang="zh-CN" altLang="en-US" sz="2000" dirty="0" smtClean="0"/>
              <a:t>移动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的位置，只需将鼠标移动到一个或多个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边框上，当鼠标变为四向箭头时，按住鼠标左键拖动鼠标到合适的位置即可。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5.1.8</a:t>
            </a:r>
            <a:r>
              <a:rPr lang="zh-CN" altLang="en-US" sz="2400" dirty="0" smtClean="0"/>
              <a:t>编辑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        4</a:t>
            </a:r>
            <a:r>
              <a:rPr lang="zh-CN" altLang="en-US" sz="2000" dirty="0" smtClean="0"/>
              <a:t>．</a:t>
            </a:r>
            <a:r>
              <a:rPr lang="zh-CN" altLang="en-US" sz="2000" dirty="0" smtClean="0"/>
              <a:t>对齐</a:t>
            </a:r>
            <a:r>
              <a:rPr lang="en-US" sz="2000" dirty="0" smtClean="0"/>
              <a:t>AP Div</a:t>
            </a:r>
            <a:endParaRPr lang="zh-CN" altLang="en-US" sz="2000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在</a:t>
            </a:r>
            <a:r>
              <a:rPr lang="zh-CN" altLang="en-US" sz="2000" dirty="0" smtClean="0"/>
              <a:t>网页制作中，还可以对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进行对齐操作。在进行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的对齐操作中，所有子级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的位置都会随着父级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相应地变动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选择</a:t>
            </a:r>
            <a:r>
              <a:rPr lang="zh-CN" altLang="en-US" sz="2000" dirty="0" smtClean="0"/>
              <a:t>要对齐的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，执行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修改</a:t>
            </a:r>
            <a:r>
              <a:rPr lang="en-US" altLang="zh-CN" sz="2000" dirty="0" smtClean="0"/>
              <a:t>】→【</a:t>
            </a:r>
            <a:r>
              <a:rPr lang="zh-CN" altLang="en-US" sz="2000" dirty="0" smtClean="0"/>
              <a:t>排列顺序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菜单命令，在打开的子菜单中选择对齐</a:t>
            </a:r>
            <a:r>
              <a:rPr lang="zh-CN" altLang="en-US" sz="2000" dirty="0" smtClean="0"/>
              <a:t>方式。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用户</a:t>
            </a:r>
            <a:r>
              <a:rPr lang="zh-CN" altLang="en-US" sz="2000" dirty="0" smtClean="0"/>
              <a:t>还可以在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检查器中设置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左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上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的值，来确定左对齐和上部对齐。</a:t>
            </a:r>
            <a:endParaRPr lang="zh-CN" altLang="en-US" sz="2000" dirty="0" smtClean="0"/>
          </a:p>
          <a:p>
            <a:pPr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5.1.8</a:t>
            </a:r>
            <a:r>
              <a:rPr lang="zh-CN" altLang="en-US" sz="2400" dirty="0" smtClean="0"/>
              <a:t>编辑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        5</a:t>
            </a:r>
            <a:r>
              <a:rPr lang="zh-CN" altLang="en-US" sz="2000" dirty="0" smtClean="0"/>
              <a:t>．</a:t>
            </a:r>
            <a:r>
              <a:rPr lang="zh-CN" altLang="en-US" sz="2000" dirty="0" smtClean="0"/>
              <a:t>调整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的大小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调整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大小的方法有以下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种：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选中要调整的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后，在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检查器中的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宽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高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文本框中直接输入数值即可。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直接用鼠标拖动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的任何一个大小调整柄来改变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的大小。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选中多个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，在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修改</a:t>
            </a:r>
            <a:r>
              <a:rPr lang="en-US" altLang="zh-CN" sz="2000" dirty="0" smtClean="0"/>
              <a:t>】→【</a:t>
            </a:r>
            <a:r>
              <a:rPr lang="zh-CN" altLang="en-US" sz="2000" dirty="0" smtClean="0"/>
              <a:t>排列顺序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子菜单中单击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设成宽度相同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设成高度相同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命令，这样就可以将多个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的宽度和高度都设置成相同值。</a:t>
            </a:r>
          </a:p>
          <a:p>
            <a:pPr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5.1.8</a:t>
            </a:r>
            <a:r>
              <a:rPr lang="zh-CN" altLang="en-US" sz="2400" dirty="0" smtClean="0"/>
              <a:t>编辑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        6</a:t>
            </a:r>
            <a:r>
              <a:rPr lang="zh-CN" altLang="en-US" sz="2000" dirty="0" smtClean="0"/>
              <a:t>．</a:t>
            </a:r>
            <a:r>
              <a:rPr lang="zh-CN" altLang="en-US" sz="2000" dirty="0" smtClean="0"/>
              <a:t>显示或隐藏</a:t>
            </a:r>
            <a:r>
              <a:rPr lang="en-US" sz="2000" dirty="0" smtClean="0"/>
              <a:t>AP Div</a:t>
            </a:r>
            <a:endParaRPr lang="zh-CN" altLang="en-US" sz="2000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当处理文档时，可以使用</a:t>
            </a:r>
            <a:r>
              <a:rPr lang="en-US" altLang="zh-CN" sz="2000" dirty="0" smtClean="0"/>
              <a:t>【AP</a:t>
            </a:r>
            <a:r>
              <a:rPr lang="zh-CN" altLang="en-US" sz="2000" dirty="0" smtClean="0"/>
              <a:t>元素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面板手动显示或隐藏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，以查看页面在不同条件下的显示。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在</a:t>
            </a:r>
            <a:r>
              <a:rPr lang="en-US" altLang="zh-CN" sz="2000" dirty="0" smtClean="0"/>
              <a:t>【AP</a:t>
            </a:r>
            <a:r>
              <a:rPr lang="zh-CN" altLang="en-US" sz="2000" dirty="0" smtClean="0"/>
              <a:t>元素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面板的眼睛图标上单击可以更改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的可见性。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如果</a:t>
            </a:r>
            <a:r>
              <a:rPr lang="zh-CN" altLang="en-US" sz="2000" dirty="0" smtClean="0"/>
              <a:t>没有眼睛图标，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通常会继承其父级的可见性。如果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没有嵌套，父级就是文档正文，而文档正文始终是可见的。另外，如果未指定可见性，则不会显示眼睛图标，（在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检查器中表示为默认可见性）。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31839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5.1.9</a:t>
            </a:r>
            <a:r>
              <a:rPr lang="en-US" sz="2400" dirty="0" smtClean="0"/>
              <a:t>AP Div </a:t>
            </a:r>
            <a:r>
              <a:rPr lang="zh-CN" altLang="en-US" sz="2400" dirty="0" smtClean="0"/>
              <a:t>与表格的转换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在</a:t>
            </a:r>
            <a:r>
              <a:rPr lang="en-US" altLang="zh-CN" sz="2000" dirty="0" smtClean="0"/>
              <a:t>Dreamweaver CS5.5</a:t>
            </a:r>
            <a:r>
              <a:rPr lang="zh-CN" altLang="en-US" sz="2000" dirty="0" smtClean="0"/>
              <a:t>中，用户可以使用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来创建自己的布局，然后将它们转换为表格。不过，建议不要将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转换为表格，因为这样做会产生带有大量空白单元格的表格。如果需要一个使用表格的页面布局，最好使用</a:t>
            </a:r>
            <a:r>
              <a:rPr lang="en-US" altLang="zh-CN" sz="2000" dirty="0" smtClean="0"/>
              <a:t>Dreamweaver</a:t>
            </a:r>
            <a:r>
              <a:rPr lang="zh-CN" altLang="en-US" sz="2000" dirty="0" smtClean="0"/>
              <a:t>中可用的标准表格布局工具来创建页面布局。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用户可以在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和表格之间来回转换，以调整布局并优化网页设计。需要注意，有能转换页面上的特定表格或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，只能将整个页面上的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转换为表格，或将表格转换为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604150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5.1.9</a:t>
            </a:r>
            <a:r>
              <a:rPr lang="en-US" sz="2400" dirty="0" smtClean="0"/>
              <a:t>AP Div </a:t>
            </a:r>
            <a:r>
              <a:rPr lang="zh-CN" altLang="en-US" sz="2400" dirty="0" smtClean="0"/>
              <a:t>与表格的转换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        1</a:t>
            </a:r>
            <a:r>
              <a:rPr lang="zh-CN" altLang="en-US" sz="2000" dirty="0" smtClean="0"/>
              <a:t>．</a:t>
            </a:r>
            <a:r>
              <a:rPr lang="zh-CN" altLang="en-US" sz="2000" dirty="0" smtClean="0"/>
              <a:t>将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转换为表格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在将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转换为表格之前，应确保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没有重叠。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打开一个需要将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转换为表格的页面，执行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修改</a:t>
            </a:r>
            <a:r>
              <a:rPr lang="en-US" altLang="zh-CN" sz="2000" dirty="0" smtClean="0"/>
              <a:t>】     【</a:t>
            </a:r>
            <a:r>
              <a:rPr lang="zh-CN" altLang="en-US" sz="2000" dirty="0" smtClean="0"/>
              <a:t>转换</a:t>
            </a:r>
            <a:r>
              <a:rPr lang="en-US" altLang="zh-CN" sz="2000" dirty="0" smtClean="0"/>
              <a:t>】【</a:t>
            </a:r>
            <a:r>
              <a:rPr lang="zh-CN" altLang="en-US" sz="2000" dirty="0" smtClean="0"/>
              <a:t>将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转换为表格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菜单命令，弹出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将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转换为表格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</a:t>
            </a:r>
            <a:r>
              <a:rPr lang="en-US" altLang="zh-CN" sz="2000" dirty="0" smtClean="0"/>
              <a:t>，</a:t>
            </a:r>
            <a:r>
              <a:rPr lang="zh-CN" altLang="en-US" sz="2000" dirty="0" smtClean="0"/>
              <a:t>在</a:t>
            </a:r>
            <a:r>
              <a:rPr lang="zh-CN" altLang="en-US" sz="2000" dirty="0" smtClean="0"/>
              <a:t>该对话框中保持默认设置，单击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确定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按钮，完成转换</a:t>
            </a:r>
            <a:r>
              <a:rPr lang="zh-CN" altLang="en-US" sz="2000" dirty="0" smtClean="0"/>
              <a:t>操作</a:t>
            </a:r>
            <a:r>
              <a:rPr lang="en-US" altLang="zh-CN" sz="2000" dirty="0" smtClean="0"/>
              <a:t>。</a:t>
            </a:r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        2</a:t>
            </a:r>
            <a:r>
              <a:rPr lang="zh-CN" altLang="en-US" sz="2000" dirty="0" smtClean="0"/>
              <a:t>．将表格转换为</a:t>
            </a:r>
            <a:r>
              <a:rPr lang="en-US" sz="2000" dirty="0" smtClean="0"/>
              <a:t>AP Div</a:t>
            </a:r>
            <a:endParaRPr lang="zh-CN" altLang="en-US" sz="2000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打开</a:t>
            </a:r>
            <a:r>
              <a:rPr lang="zh-CN" altLang="en-US" sz="2000" dirty="0" smtClean="0"/>
              <a:t>一个需要将表格转换为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的页面，执行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修改</a:t>
            </a:r>
            <a:r>
              <a:rPr lang="en-US" altLang="zh-CN" sz="2000" dirty="0" smtClean="0"/>
              <a:t>】→【</a:t>
            </a:r>
            <a:r>
              <a:rPr lang="zh-CN" altLang="en-US" sz="2000" dirty="0" smtClean="0"/>
              <a:t>转换</a:t>
            </a:r>
            <a:r>
              <a:rPr lang="en-US" altLang="zh-CN" sz="2000" dirty="0" smtClean="0"/>
              <a:t>】→【</a:t>
            </a:r>
            <a:r>
              <a:rPr lang="zh-CN" altLang="en-US" sz="2000" dirty="0" smtClean="0"/>
              <a:t>将表格转换为</a:t>
            </a:r>
            <a:r>
              <a:rPr lang="en-US" sz="2000" dirty="0" smtClean="0"/>
              <a:t>AP Div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菜单命令，弹出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将表格转换为</a:t>
            </a:r>
            <a:r>
              <a:rPr lang="en-US" sz="2000" dirty="0" smtClean="0"/>
              <a:t>AP Div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</a:t>
            </a:r>
            <a:r>
              <a:rPr lang="zh-CN" altLang="en-US" sz="2000" dirty="0" smtClean="0"/>
              <a:t>，</a:t>
            </a:r>
            <a:r>
              <a:rPr lang="zh-CN" altLang="en-US" sz="2000" dirty="0" smtClean="0"/>
              <a:t>保持</a:t>
            </a:r>
            <a:r>
              <a:rPr lang="zh-CN" altLang="en-US" sz="2000" dirty="0" smtClean="0"/>
              <a:t>默认值，单击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确定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按钮即可。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 bwMode="auto">
          <a:xfrm>
            <a:off x="928662" y="3286124"/>
            <a:ext cx="214314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直接箭头连接符 7"/>
          <p:cNvCxnSpPr/>
          <p:nvPr/>
        </p:nvCxnSpPr>
        <p:spPr bwMode="auto">
          <a:xfrm>
            <a:off x="2000232" y="3286124"/>
            <a:ext cx="214314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746762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5.2 div</a:t>
            </a:r>
            <a:r>
              <a:rPr lang="zh-CN" altLang="en-US" sz="2800" dirty="0" smtClean="0">
                <a:ea typeface="宋体" pitchFamily="2" charset="-122"/>
              </a:rPr>
              <a:t>在不同浏览器中的兼容性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5.2.1</a:t>
            </a:r>
            <a:r>
              <a:rPr lang="zh-CN" altLang="en-US" sz="2400" dirty="0" smtClean="0"/>
              <a:t>为什么会出现兼容性问题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对</a:t>
            </a:r>
            <a:r>
              <a:rPr lang="en-US" altLang="zh-CN" sz="2000" dirty="0" smtClean="0">
                <a:ea typeface="宋体" pitchFamily="2" charset="-122"/>
              </a:rPr>
              <a:t>IE</a:t>
            </a:r>
            <a:r>
              <a:rPr lang="zh-CN" altLang="en-US" sz="2000" dirty="0" smtClean="0">
                <a:ea typeface="宋体" pitchFamily="2" charset="-122"/>
              </a:rPr>
              <a:t>的兼容问题一直是</a:t>
            </a:r>
            <a:r>
              <a:rPr lang="en-US" altLang="zh-CN" sz="2000" dirty="0" smtClean="0">
                <a:ea typeface="宋体" pitchFamily="2" charset="-122"/>
              </a:rPr>
              <a:t>DIV+CSS</a:t>
            </a:r>
            <a:r>
              <a:rPr lang="zh-CN" altLang="en-US" sz="2000" dirty="0" smtClean="0">
                <a:ea typeface="宋体" pitchFamily="2" charset="-122"/>
              </a:rPr>
              <a:t>的一个大问题，因为不同浏览器识别代码产生的效果是不同的，所以造成了很多浏览器对相同的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，产生不同的效果，这样就产生了网站的错位，导致了不同浏览器之间的不兼容。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所以，兼容性对于网页设计师来说非常重要。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宋体" pitchFamily="2" charset="-122"/>
              </a:rPr>
              <a:t>第</a:t>
            </a:r>
            <a:r>
              <a:rPr lang="zh-CN" altLang="en-US" sz="2800" dirty="0" smtClean="0">
                <a:ea typeface="宋体" pitchFamily="2" charset="-122"/>
              </a:rPr>
              <a:t>五</a:t>
            </a:r>
            <a:r>
              <a:rPr lang="zh-CN" altLang="en-US" sz="2800" dirty="0" smtClean="0">
                <a:ea typeface="宋体" pitchFamily="2" charset="-122"/>
              </a:rPr>
              <a:t>章 </a:t>
            </a:r>
            <a:r>
              <a:rPr lang="en-US" altLang="zh-CN" sz="2800" dirty="0" smtClean="0">
                <a:ea typeface="宋体" pitchFamily="2" charset="-122"/>
              </a:rPr>
              <a:t>DIV</a:t>
            </a:r>
            <a:r>
              <a:rPr lang="zh-CN" altLang="en-US" sz="2800" dirty="0" smtClean="0">
                <a:ea typeface="宋体" pitchFamily="2" charset="-122"/>
              </a:rPr>
              <a:t>简介</a:t>
            </a:r>
            <a:endParaRPr lang="en-US" altLang="zh-CN" sz="2800" dirty="0" smtClean="0">
              <a:ea typeface="宋体" pitchFamily="2" charset="-122"/>
            </a:endParaRPr>
          </a:p>
        </p:txBody>
      </p:sp>
      <p:sp>
        <p:nvSpPr>
          <p:cNvPr id="4099" name="内容占位符 5"/>
          <p:cNvSpPr>
            <a:spLocks noGrp="1"/>
          </p:cNvSpPr>
          <p:nvPr>
            <p:ph idx="1"/>
          </p:nvPr>
        </p:nvSpPr>
        <p:spPr>
          <a:xfrm>
            <a:off x="323850" y="1484313"/>
            <a:ext cx="7272338" cy="3384550"/>
          </a:xfrm>
        </p:spPr>
        <p:txBody>
          <a:bodyPr/>
          <a:lstStyle/>
          <a:p>
            <a:pPr indent="719138" algn="just">
              <a:lnSpc>
                <a:spcPct val="150000"/>
              </a:lnSpc>
              <a:buNone/>
            </a:pPr>
            <a:r>
              <a:rPr lang="zh-CN" altLang="en-US" sz="2400" dirty="0" smtClean="0"/>
              <a:t>在网页设计中，</a:t>
            </a:r>
            <a:r>
              <a:rPr lang="en-US" sz="2400" dirty="0" smtClean="0"/>
              <a:t>Div</a:t>
            </a:r>
            <a:r>
              <a:rPr lang="zh-CN" altLang="en-US" sz="2400" dirty="0" smtClean="0"/>
              <a:t>和</a:t>
            </a:r>
            <a:r>
              <a:rPr lang="zh-CN" altLang="en-US" sz="2400" dirty="0" smtClean="0"/>
              <a:t>表格一样，主要应用在网页的布局设计</a:t>
            </a:r>
            <a:r>
              <a:rPr lang="zh-CN" altLang="en-US" sz="2400" dirty="0" smtClean="0"/>
              <a:t>中。利用</a:t>
            </a:r>
            <a:r>
              <a:rPr lang="zh-CN" altLang="en-US" sz="2400" dirty="0" smtClean="0"/>
              <a:t>本章所介绍的</a:t>
            </a:r>
            <a:r>
              <a:rPr lang="en-US" sz="2400" dirty="0" smtClean="0"/>
              <a:t>Div</a:t>
            </a:r>
            <a:r>
              <a:rPr lang="zh-CN" altLang="en-US" sz="2400" dirty="0" smtClean="0"/>
              <a:t>标签和</a:t>
            </a:r>
            <a:r>
              <a:rPr lang="en-US" sz="2400" dirty="0" smtClean="0"/>
              <a:t>AP Div</a:t>
            </a:r>
            <a:r>
              <a:rPr lang="zh-CN" altLang="en-US" sz="2400" dirty="0" smtClean="0"/>
              <a:t>，可以</a:t>
            </a:r>
            <a:r>
              <a:rPr lang="zh-CN" altLang="en-US" sz="2400" dirty="0" smtClean="0"/>
              <a:t>对文字和</a:t>
            </a:r>
            <a:r>
              <a:rPr lang="zh-CN" altLang="en-US" sz="2400" dirty="0" smtClean="0"/>
              <a:t>图像等进行</a:t>
            </a:r>
            <a:r>
              <a:rPr lang="zh-CN" altLang="en-US" sz="2400" dirty="0" smtClean="0"/>
              <a:t>精确定位，使页面保持一定的版式</a:t>
            </a:r>
            <a:r>
              <a:rPr lang="zh-CN" altLang="en-US" sz="2400" dirty="0" smtClean="0"/>
              <a:t>，页面风格更加</a:t>
            </a:r>
            <a:r>
              <a:rPr lang="zh-CN" altLang="en-US" sz="2400" dirty="0" smtClean="0"/>
              <a:t>丰富多彩。</a:t>
            </a:r>
            <a:endParaRPr lang="zh-CN" altLang="en-US" sz="2400" dirty="0" smtClean="0">
              <a:ea typeface="宋体" pitchFamily="2" charset="-122"/>
            </a:endParaRPr>
          </a:p>
        </p:txBody>
      </p:sp>
      <p:sp>
        <p:nvSpPr>
          <p:cNvPr id="410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746762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5.2 div</a:t>
            </a:r>
            <a:r>
              <a:rPr lang="zh-CN" altLang="en-US" sz="2800" dirty="0" smtClean="0">
                <a:ea typeface="宋体" pitchFamily="2" charset="-122"/>
              </a:rPr>
              <a:t>在不同浏览器中的兼容性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5.2.2</a:t>
            </a:r>
            <a:r>
              <a:rPr lang="zh-CN" altLang="en-US" sz="2400" dirty="0" smtClean="0"/>
              <a:t>浏览器兼容性问题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当网页在不同浏览器之间显示时，由于不同浏览器支持的</a:t>
            </a:r>
            <a:r>
              <a:rPr lang="en-US" altLang="zh-CN" sz="2000" dirty="0" smtClean="0">
                <a:ea typeface="宋体" pitchFamily="2" charset="-122"/>
              </a:rPr>
              <a:t>CSS</a:t>
            </a:r>
            <a:r>
              <a:rPr lang="zh-CN" altLang="en-US" sz="2000" dirty="0" smtClean="0">
                <a:ea typeface="宋体" pitchFamily="2" charset="-122"/>
              </a:rPr>
              <a:t>标准不同，可能会遇到以下问题：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（</a:t>
            </a:r>
            <a:r>
              <a:rPr lang="en-US" altLang="zh-CN" sz="2000" dirty="0" smtClean="0">
                <a:ea typeface="宋体" pitchFamily="2" charset="-122"/>
              </a:rPr>
              <a:t>1</a:t>
            </a:r>
            <a:r>
              <a:rPr lang="zh-CN" altLang="en-US" sz="2000" dirty="0" smtClean="0">
                <a:ea typeface="宋体" pitchFamily="2" charset="-122"/>
              </a:rPr>
              <a:t>）网页布局不整齐；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（</a:t>
            </a:r>
            <a:r>
              <a:rPr lang="en-US" altLang="zh-CN" sz="2000" dirty="0" smtClean="0">
                <a:ea typeface="宋体" pitchFamily="2" charset="-122"/>
              </a:rPr>
              <a:t>2</a:t>
            </a:r>
            <a:r>
              <a:rPr lang="zh-CN" altLang="en-US" sz="2000" dirty="0" smtClean="0">
                <a:ea typeface="宋体" pitchFamily="2" charset="-122"/>
              </a:rPr>
              <a:t>）文本或图像重叠；</a:t>
            </a: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（</a:t>
            </a:r>
            <a:r>
              <a:rPr lang="en-US" altLang="zh-CN" sz="2000" dirty="0" smtClean="0">
                <a:ea typeface="宋体" pitchFamily="2" charset="-122"/>
              </a:rPr>
              <a:t>3</a:t>
            </a:r>
            <a:r>
              <a:rPr lang="zh-CN" altLang="en-US" sz="2000" dirty="0" smtClean="0">
                <a:ea typeface="宋体" pitchFamily="2" charset="-122"/>
              </a:rPr>
              <a:t>）</a:t>
            </a:r>
            <a:r>
              <a:rPr lang="en-US" altLang="zh-CN" sz="2000" dirty="0" smtClean="0">
                <a:ea typeface="宋体" pitchFamily="2" charset="-122"/>
              </a:rPr>
              <a:t>JavaScript</a:t>
            </a:r>
            <a:r>
              <a:rPr lang="zh-CN" altLang="en-US" sz="2000" dirty="0" smtClean="0">
                <a:ea typeface="宋体" pitchFamily="2" charset="-122"/>
              </a:rPr>
              <a:t>功能有问题或错误；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746762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5.2 div</a:t>
            </a:r>
            <a:r>
              <a:rPr lang="zh-CN" altLang="en-US" sz="2800" dirty="0" smtClean="0">
                <a:ea typeface="宋体" pitchFamily="2" charset="-122"/>
              </a:rPr>
              <a:t>在不同浏览器中的兼容性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12946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5.2.3</a:t>
            </a:r>
            <a:r>
              <a:rPr lang="zh-CN" altLang="en-US" sz="2400" dirty="0" smtClean="0"/>
              <a:t>浏览器兼容性解决方案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>
                <a:ea typeface="宋体" pitchFamily="2" charset="-122"/>
              </a:rPr>
              <a:t>在各大主流浏览器之间，解决浏览器兼容性的方案有以下两种：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（1）IE</a:t>
            </a:r>
            <a:r>
              <a:rPr lang="zh-CN" altLang="en-US" sz="2000" dirty="0" smtClean="0">
                <a:ea typeface="宋体" pitchFamily="2" charset="-122"/>
              </a:rPr>
              <a:t>文件兼容方案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altLang="zh-CN" sz="2000" dirty="0" smtClean="0">
                <a:ea typeface="宋体" pitchFamily="2" charset="-122"/>
              </a:rPr>
              <a:t>（2）CSS  HACK</a:t>
            </a:r>
            <a:r>
              <a:rPr lang="zh-CN" altLang="en-US" sz="2000" dirty="0" smtClean="0">
                <a:ea typeface="宋体" pitchFamily="2" charset="-122"/>
              </a:rPr>
              <a:t>方案</a:t>
            </a:r>
          </a:p>
          <a:p>
            <a:pPr marL="0" indent="719138">
              <a:lnSpc>
                <a:spcPct val="150000"/>
              </a:lnSpc>
              <a:buNone/>
            </a:pP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163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zh-CN" altLang="en-US" sz="2800" smtClean="0">
                <a:ea typeface="宋体" pitchFamily="2" charset="-122"/>
              </a:rPr>
              <a:t>小结</a:t>
            </a:r>
          </a:p>
        </p:txBody>
      </p:sp>
      <p:sp>
        <p:nvSpPr>
          <p:cNvPr id="71683" name="内容占位符 5"/>
          <p:cNvSpPr>
            <a:spLocks noGrp="1"/>
          </p:cNvSpPr>
          <p:nvPr>
            <p:ph idx="1"/>
          </p:nvPr>
        </p:nvSpPr>
        <p:spPr>
          <a:xfrm>
            <a:off x="755650" y="1484313"/>
            <a:ext cx="6337300" cy="4033837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400" dirty="0" smtClean="0"/>
              <a:t>本章主要介绍了</a:t>
            </a:r>
            <a:r>
              <a:rPr lang="en-US" sz="2400" dirty="0" smtClean="0"/>
              <a:t>Div</a:t>
            </a:r>
            <a:r>
              <a:rPr lang="zh-CN" altLang="en-US" sz="2400" dirty="0" smtClean="0"/>
              <a:t>标签和</a:t>
            </a:r>
            <a:r>
              <a:rPr lang="en-US" sz="2400" dirty="0" smtClean="0"/>
              <a:t>AP Div</a:t>
            </a:r>
            <a:r>
              <a:rPr lang="zh-CN" altLang="en-US" sz="2400" dirty="0" smtClean="0"/>
              <a:t>的基础知识和基本操作，并通过实例和练习，让读者进一步了解了</a:t>
            </a:r>
            <a:r>
              <a:rPr lang="en-US" sz="2400" dirty="0" smtClean="0"/>
              <a:t>Div</a:t>
            </a:r>
            <a:r>
              <a:rPr lang="zh-CN" altLang="en-US" sz="2400" dirty="0" smtClean="0"/>
              <a:t>标签和</a:t>
            </a:r>
            <a:r>
              <a:rPr lang="en-US" sz="2400" dirty="0" smtClean="0"/>
              <a:t>AP Div</a:t>
            </a:r>
            <a:r>
              <a:rPr lang="zh-CN" altLang="en-US" sz="2400" dirty="0" smtClean="0"/>
              <a:t>的应用。</a:t>
            </a: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en-US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68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gray">
          <a:xfrm>
            <a:off x="4114800" y="4114800"/>
            <a:ext cx="4343400" cy="533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5123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31839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5.1.1</a:t>
            </a:r>
            <a:r>
              <a:rPr lang="zh-CN" altLang="en-US" sz="2400" dirty="0" smtClean="0"/>
              <a:t>关于</a:t>
            </a:r>
            <a:r>
              <a:rPr lang="en-US" sz="2400" dirty="0" smtClean="0"/>
              <a:t>DIV</a:t>
            </a:r>
            <a:r>
              <a:rPr lang="zh-CN" altLang="en-US" sz="2400" dirty="0" smtClean="0"/>
              <a:t>标签</a:t>
            </a:r>
            <a:endParaRPr lang="en-US" altLang="zh-CN" sz="24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None/>
            </a:pPr>
            <a:r>
              <a:rPr lang="en-US" sz="2000" dirty="0" smtClean="0"/>
              <a:t>Div</a:t>
            </a:r>
            <a:r>
              <a:rPr lang="zh-CN" altLang="en-US" sz="2000" dirty="0" smtClean="0"/>
              <a:t>的全称是</a:t>
            </a:r>
            <a:r>
              <a:rPr lang="en-US" sz="2000" dirty="0" smtClean="0"/>
              <a:t> division (</a:t>
            </a:r>
            <a:r>
              <a:rPr lang="zh-CN" altLang="en-US" sz="2000" dirty="0" smtClean="0"/>
              <a:t>区分</a:t>
            </a:r>
            <a:r>
              <a:rPr lang="en-US" sz="2000" dirty="0" smtClean="0"/>
              <a:t>)</a:t>
            </a:r>
            <a:r>
              <a:rPr lang="zh-CN" altLang="en-US" sz="2000" dirty="0" smtClean="0"/>
              <a:t>，在</a:t>
            </a:r>
            <a:r>
              <a:rPr lang="en-US" sz="2000" dirty="0" smtClean="0"/>
              <a:t>HTML</a:t>
            </a:r>
            <a:r>
              <a:rPr lang="zh-CN" altLang="en-US" sz="2000" dirty="0" smtClean="0"/>
              <a:t>语言中，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标签被称为区隔标记，用来在页面中设置文字、图像和表格等的摆放位置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en-US" sz="2000" dirty="0" smtClean="0"/>
              <a:t>Div</a:t>
            </a:r>
            <a:r>
              <a:rPr lang="zh-CN" altLang="en-US" sz="2000" dirty="0" smtClean="0"/>
              <a:t>标签的使用方法和其他很多标签一样，需要成对出现，例如：</a:t>
            </a:r>
            <a:r>
              <a:rPr lang="en-US" sz="2000" dirty="0" smtClean="0"/>
              <a:t>&lt;div&gt;Div</a:t>
            </a:r>
            <a:r>
              <a:rPr lang="zh-CN" altLang="en-US" sz="2000" dirty="0" smtClean="0"/>
              <a:t>标签</a:t>
            </a:r>
            <a:r>
              <a:rPr lang="en-US" sz="2000" dirty="0" smtClean="0"/>
              <a:t>&lt;/div&gt;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indent="719138">
              <a:lnSpc>
                <a:spcPct val="150000"/>
              </a:lnSpc>
              <a:buNone/>
            </a:pPr>
            <a:r>
              <a:rPr lang="zh-CN" altLang="en-US" sz="2000" dirty="0" smtClean="0"/>
              <a:t>如果</a:t>
            </a:r>
            <a:r>
              <a:rPr lang="zh-CN" altLang="en-US" sz="2000" dirty="0" smtClean="0"/>
              <a:t>单独使用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标签而不为其设置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规则，那么它在网页中的效果和</a:t>
            </a:r>
            <a:r>
              <a:rPr lang="en-US" sz="2000" dirty="0" smtClean="0"/>
              <a:t>&lt;p&gt;&lt;/p&gt;</a:t>
            </a:r>
            <a:r>
              <a:rPr lang="zh-CN" altLang="en-US" sz="2000" dirty="0" smtClean="0"/>
              <a:t>标签是一样的，因此，我们通常需要为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标签设置</a:t>
            </a:r>
            <a:r>
              <a:rPr lang="en-US" sz="2000" dirty="0" smtClean="0"/>
              <a:t>id</a:t>
            </a:r>
            <a:r>
              <a:rPr lang="zh-CN" altLang="en-US" sz="2000" dirty="0" smtClean="0"/>
              <a:t>属性，以便通过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规则和</a:t>
            </a:r>
            <a:r>
              <a:rPr lang="en-US" sz="2000" dirty="0" smtClean="0"/>
              <a:t>JavaScript</a:t>
            </a:r>
            <a:r>
              <a:rPr lang="zh-CN" altLang="en-US" sz="2000" dirty="0" smtClean="0"/>
              <a:t>语句来控制它，例如，</a:t>
            </a:r>
            <a:r>
              <a:rPr lang="en-US" sz="2000" dirty="0" smtClean="0"/>
              <a:t>&lt;div id=”sidebar”&gt;Div</a:t>
            </a:r>
            <a:r>
              <a:rPr lang="zh-CN" altLang="en-US" sz="2000" dirty="0" smtClean="0"/>
              <a:t>标签</a:t>
            </a:r>
            <a:r>
              <a:rPr lang="en-US" sz="2000" dirty="0" smtClean="0"/>
              <a:t>&lt;/div&gt;</a:t>
            </a:r>
            <a:r>
              <a:rPr lang="zh-CN" altLang="en-US" sz="2000" dirty="0" smtClean="0"/>
              <a:t>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5124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38983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5.1.2</a:t>
            </a:r>
            <a:r>
              <a:rPr lang="zh-CN" altLang="en-US" sz="2400" dirty="0" smtClean="0"/>
              <a:t>插入</a:t>
            </a:r>
            <a:r>
              <a:rPr lang="en-US" sz="2400" dirty="0" smtClean="0"/>
              <a:t>DIV</a:t>
            </a:r>
            <a:r>
              <a:rPr lang="zh-CN" altLang="en-US" sz="2400" dirty="0" smtClean="0"/>
              <a:t>标签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在</a:t>
            </a:r>
            <a:r>
              <a:rPr lang="en-US" sz="2000" dirty="0" smtClean="0"/>
              <a:t>Dreamweaver CS5</a:t>
            </a:r>
            <a:r>
              <a:rPr lang="zh-CN" altLang="en-US" sz="2000" dirty="0" smtClean="0"/>
              <a:t>中有两种插入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标签的方法：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执行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插入</a:t>
            </a:r>
            <a:r>
              <a:rPr lang="en-US" altLang="zh-CN" sz="2000" dirty="0" smtClean="0"/>
              <a:t>】→【</a:t>
            </a:r>
            <a:r>
              <a:rPr lang="zh-CN" altLang="en-US" sz="2000" dirty="0" smtClean="0"/>
              <a:t>布局对象</a:t>
            </a:r>
            <a:r>
              <a:rPr lang="en-US" altLang="zh-CN" sz="2000" dirty="0" smtClean="0"/>
              <a:t>】→【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菜单命令。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插入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布局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选项卡中单击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插入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</a:t>
            </a:r>
            <a:r>
              <a:rPr lang="en-US" altLang="zh-CN" sz="2000" dirty="0" smtClean="0"/>
              <a:t>】 </a:t>
            </a:r>
            <a:r>
              <a:rPr lang="zh-CN" altLang="en-US" sz="2000" dirty="0" smtClean="0"/>
              <a:t>命令。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          Div</a:t>
            </a:r>
            <a:r>
              <a:rPr lang="zh-CN" altLang="en-US" sz="2000" dirty="0" smtClean="0"/>
              <a:t>标签以一个框的形式出现在文档中，并带有占位符文本。将指针移到该框的边缘上时，</a:t>
            </a:r>
            <a:r>
              <a:rPr lang="en-US" sz="2000" dirty="0" smtClean="0"/>
              <a:t>Dreamweaver</a:t>
            </a:r>
            <a:r>
              <a:rPr lang="zh-CN" altLang="en-US" sz="2000" dirty="0" smtClean="0"/>
              <a:t>会将该框显示为红色。如果边框没有显示，可执行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查看</a:t>
            </a:r>
            <a:r>
              <a:rPr lang="en-US" altLang="zh-CN" sz="2000" dirty="0" smtClean="0"/>
              <a:t>】→【</a:t>
            </a:r>
            <a:r>
              <a:rPr lang="zh-CN" altLang="en-US" sz="2000" dirty="0" smtClean="0"/>
              <a:t>可视化助理</a:t>
            </a:r>
            <a:r>
              <a:rPr lang="en-US" altLang="zh-CN" sz="2000" dirty="0" smtClean="0"/>
              <a:t>】→【</a:t>
            </a:r>
            <a:r>
              <a:rPr lang="en-US" sz="2000" dirty="0" smtClean="0"/>
              <a:t>CSS</a:t>
            </a:r>
            <a:r>
              <a:rPr lang="zh-CN" altLang="en-US" sz="2000" dirty="0" smtClean="0"/>
              <a:t>布局外框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菜单命令。</a:t>
            </a:r>
          </a:p>
          <a:p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8195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345362" cy="4968875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5.1.3</a:t>
            </a:r>
            <a:r>
              <a:rPr lang="zh-CN" altLang="en-US" sz="2400" dirty="0" smtClean="0"/>
              <a:t>编辑</a:t>
            </a:r>
            <a:r>
              <a:rPr lang="en-US" sz="2400" dirty="0" smtClean="0"/>
              <a:t>DIV</a:t>
            </a:r>
            <a:r>
              <a:rPr lang="zh-CN" altLang="en-US" sz="2400" dirty="0" smtClean="0"/>
              <a:t>标签</a:t>
            </a:r>
            <a:endParaRPr lang="en-US" altLang="zh-CN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单击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标签的边框，可以在其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检查器中编辑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标签的</a:t>
            </a:r>
            <a:r>
              <a:rPr lang="en-US" altLang="zh-CN" sz="2000" dirty="0" smtClean="0"/>
              <a:t>【</a:t>
            </a:r>
            <a:r>
              <a:rPr lang="en-US" sz="2000" dirty="0" smtClean="0"/>
              <a:t>ID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类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等</a:t>
            </a:r>
            <a:r>
              <a:rPr lang="zh-CN" altLang="en-US" sz="2000" dirty="0" smtClean="0"/>
              <a:t>属性。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>
              <a:lnSpc>
                <a:spcPct val="150000"/>
              </a:lnSpc>
              <a:buNone/>
            </a:pP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endParaRPr lang="en-US" altLang="zh-CN" sz="2000" dirty="0" smtClean="0"/>
          </a:p>
          <a:p>
            <a:pPr algn="ctr">
              <a:lnSpc>
                <a:spcPct val="150000"/>
              </a:lnSpc>
              <a:buNone/>
            </a:pPr>
            <a:r>
              <a:rPr lang="en-US" sz="1600" dirty="0" smtClean="0"/>
              <a:t>Div</a:t>
            </a:r>
            <a:r>
              <a:rPr lang="zh-CN" altLang="en-US" sz="1600" dirty="0" smtClean="0"/>
              <a:t>标签的</a:t>
            </a:r>
            <a:r>
              <a:rPr lang="en-US" altLang="zh-CN" sz="1600" dirty="0" smtClean="0"/>
              <a:t>【</a:t>
            </a:r>
            <a:r>
              <a:rPr lang="zh-CN" altLang="en-US" sz="1600" dirty="0" smtClean="0"/>
              <a:t>属性</a:t>
            </a:r>
            <a:r>
              <a:rPr lang="en-US" altLang="zh-CN" sz="1600" dirty="0" smtClean="0"/>
              <a:t>】</a:t>
            </a:r>
            <a:r>
              <a:rPr lang="zh-CN" altLang="en-US" sz="1600" dirty="0" smtClean="0"/>
              <a:t>检查器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用户也可以向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标签中添加内容，将插入点放在</a:t>
            </a:r>
            <a:r>
              <a:rPr lang="en-US" sz="2000" dirty="0" smtClean="0"/>
              <a:t>Div</a:t>
            </a:r>
            <a:r>
              <a:rPr lang="zh-CN" altLang="en-US" sz="2000" dirty="0" smtClean="0"/>
              <a:t>标签中，然后就像往页面中添加内容一样添加内容即可。</a:t>
            </a: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8196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197" name="图片 3" descr="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571744"/>
            <a:ext cx="52673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38983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5.1.4</a:t>
            </a:r>
            <a:r>
              <a:rPr lang="zh-CN" altLang="en-US" sz="2400" dirty="0" smtClean="0"/>
              <a:t>关于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使用了</a:t>
            </a:r>
            <a:r>
              <a:rPr lang="en-US" altLang="zh-CN" sz="2000" dirty="0" smtClean="0"/>
              <a:t>CSS</a:t>
            </a:r>
            <a:r>
              <a:rPr lang="zh-CN" altLang="en-US" sz="2000" dirty="0" smtClean="0"/>
              <a:t>样式表中的绝对定位属性的</a:t>
            </a:r>
            <a:r>
              <a:rPr lang="en-US" altLang="zh-CN" sz="2000" dirty="0" smtClean="0"/>
              <a:t>&lt;div&gt;</a:t>
            </a:r>
            <a:r>
              <a:rPr lang="zh-CN" altLang="en-US" sz="2000" dirty="0" smtClean="0"/>
              <a:t>标签就叫做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。</a:t>
            </a:r>
            <a:r>
              <a:rPr lang="en-US" altLang="zh-CN" sz="2000" dirty="0" smtClean="0"/>
              <a:t>Dreamweaver CS5.5</a:t>
            </a:r>
            <a:r>
              <a:rPr lang="zh-CN" altLang="en-US" sz="2000" dirty="0" smtClean="0"/>
              <a:t>中的“</a:t>
            </a:r>
            <a:r>
              <a:rPr lang="en-US" altLang="zh-CN" sz="2000" dirty="0" smtClean="0"/>
              <a:t>AP Div”</a:t>
            </a:r>
            <a:r>
              <a:rPr lang="zh-CN" altLang="en-US" sz="2000" dirty="0" smtClean="0"/>
              <a:t>就是</a:t>
            </a:r>
            <a:r>
              <a:rPr lang="en-US" altLang="zh-CN" sz="2000" dirty="0" smtClean="0"/>
              <a:t>Dreamweaver</a:t>
            </a:r>
            <a:r>
              <a:rPr lang="zh-CN" altLang="en-US" sz="2000" dirty="0" smtClean="0"/>
              <a:t>旧版本中的“层”。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可以理解为浮动在网页上的一个页面，可以放置在页面中的任何位置，可以随意移动这些位置，而且它们的位置可以相互重叠，也可以任意控制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的前后位置、显示与隐藏，因此大大加强了网页设计的灵活性。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在网页设计中，将网页元素放到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中，然后在页面中精确定位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的位置，可以实现网页内容的精确定位，使网页内容在页面上排列得整齐、美观、井井有条。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389836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5.1.5</a:t>
            </a:r>
            <a:r>
              <a:rPr lang="zh-CN" altLang="en-US" sz="2400" dirty="0" smtClean="0"/>
              <a:t>插入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插入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时，</a:t>
            </a:r>
            <a:r>
              <a:rPr lang="en-US" altLang="zh-CN" sz="2000" dirty="0" smtClean="0"/>
              <a:t>Dreamweaver</a:t>
            </a:r>
            <a:r>
              <a:rPr lang="zh-CN" altLang="en-US" sz="2000" dirty="0" smtClean="0"/>
              <a:t>默认情况下将在设计视图中显示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的外框，并且，当指针移到块上面时还会高亮显示该块。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在</a:t>
            </a:r>
            <a:r>
              <a:rPr lang="en-US" altLang="zh-CN" sz="2000" dirty="0" smtClean="0"/>
              <a:t>Dreamweaver CS5</a:t>
            </a:r>
            <a:r>
              <a:rPr lang="zh-CN" altLang="en-US" sz="2000" dirty="0" smtClean="0"/>
              <a:t>中插入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的方法有两种：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执行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插入</a:t>
            </a:r>
            <a:r>
              <a:rPr lang="en-US" altLang="zh-CN" sz="2000" dirty="0" smtClean="0"/>
              <a:t>】→【</a:t>
            </a:r>
            <a:r>
              <a:rPr lang="zh-CN" altLang="en-US" sz="2000" dirty="0" smtClean="0"/>
              <a:t>布局对象</a:t>
            </a:r>
            <a:r>
              <a:rPr lang="en-US" altLang="zh-CN" sz="2000" dirty="0" smtClean="0"/>
              <a:t>】→【AP Div】</a:t>
            </a:r>
            <a:r>
              <a:rPr lang="zh-CN" altLang="en-US" sz="2000" dirty="0" smtClean="0"/>
              <a:t>菜单命令。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插入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布局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选项卡中单击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绘制</a:t>
            </a:r>
            <a:r>
              <a:rPr lang="en-US" altLang="zh-CN" sz="2000" dirty="0" smtClean="0"/>
              <a:t>AP Div】</a:t>
            </a:r>
            <a:r>
              <a:rPr lang="zh-CN" altLang="en-US" sz="2000" dirty="0" smtClean="0"/>
              <a:t>命令。</a:t>
            </a:r>
            <a:endParaRPr lang="en-US" altLang="zh-CN" sz="2000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在</a:t>
            </a:r>
            <a:r>
              <a:rPr lang="zh-CN" altLang="en-US" sz="2000" dirty="0" smtClean="0"/>
              <a:t>页面中插入一个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后，在</a:t>
            </a:r>
            <a:r>
              <a:rPr lang="en-US" sz="2000" dirty="0" smtClean="0"/>
              <a:t>AP Div</a:t>
            </a:r>
            <a:r>
              <a:rPr lang="zh-CN" altLang="en-US" sz="2000" dirty="0" smtClean="0"/>
              <a:t>边框的左上角会显示它的标志</a:t>
            </a:r>
            <a:r>
              <a:rPr lang="zh-CN" altLang="en-US" sz="2000" dirty="0" smtClean="0"/>
              <a:t>图标</a:t>
            </a:r>
            <a:r>
              <a:rPr lang="zh-CN" altLang="en-US" sz="2000" dirty="0" smtClean="0"/>
              <a:t>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318398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5.1.5</a:t>
            </a:r>
            <a:r>
              <a:rPr lang="zh-CN" altLang="en-US" sz="2400" dirty="0" smtClean="0"/>
              <a:t>插入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创建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后，只需将插入点放置于该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中，然后就可以像在页面中添加内容一样，将内容添加到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中。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 在绘制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时，按住</a:t>
            </a:r>
            <a:r>
              <a:rPr lang="en-US" altLang="zh-CN" sz="2000" dirty="0" smtClean="0"/>
              <a:t>【Ctrl】</a:t>
            </a:r>
            <a:r>
              <a:rPr lang="zh-CN" altLang="en-US" sz="2000" dirty="0" smtClean="0"/>
              <a:t>键不放，可以绘制出多个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。插入多个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后，为了不使各个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之间出现重叠，可以在</a:t>
            </a:r>
            <a:r>
              <a:rPr lang="en-US" altLang="zh-CN" sz="2000" dirty="0" smtClean="0"/>
              <a:t>【AP</a:t>
            </a:r>
            <a:r>
              <a:rPr lang="zh-CN" altLang="en-US" sz="2000" dirty="0" smtClean="0"/>
              <a:t>元素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面板中选中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防止重叠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复选框。</a:t>
            </a: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038725" cy="563563"/>
          </a:xfrm>
        </p:spPr>
        <p:txBody>
          <a:bodyPr/>
          <a:lstStyle/>
          <a:p>
            <a:r>
              <a:rPr lang="en-US" altLang="zh-CN" sz="2800" dirty="0" smtClean="0">
                <a:ea typeface="宋体" pitchFamily="2" charset="-122"/>
              </a:rPr>
              <a:t>5.1 div</a:t>
            </a:r>
            <a:r>
              <a:rPr lang="zh-CN" altLang="en-US" sz="2800" dirty="0" smtClean="0">
                <a:ea typeface="宋体" pitchFamily="2" charset="-122"/>
              </a:rPr>
              <a:t>基本语法及用法</a:t>
            </a:r>
            <a:endParaRPr lang="zh-CN" altLang="zh-CN" sz="2800" dirty="0" smtClean="0">
              <a:ea typeface="宋体" pitchFamily="2" charset="-122"/>
            </a:endParaRPr>
          </a:p>
        </p:txBody>
      </p:sp>
      <p:sp>
        <p:nvSpPr>
          <p:cNvPr id="7171" name="内容占位符 5"/>
          <p:cNvSpPr>
            <a:spLocks noGrp="1"/>
          </p:cNvSpPr>
          <p:nvPr>
            <p:ph idx="1"/>
          </p:nvPr>
        </p:nvSpPr>
        <p:spPr>
          <a:xfrm>
            <a:off x="611188" y="908050"/>
            <a:ext cx="7532712" cy="5473700"/>
          </a:xfrm>
        </p:spPr>
        <p:txBody>
          <a:bodyPr/>
          <a:lstStyle/>
          <a:p>
            <a:pPr marL="0" indent="719138"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5.1.6</a:t>
            </a:r>
            <a:r>
              <a:rPr lang="zh-CN" altLang="en-US" sz="2400" dirty="0" smtClean="0"/>
              <a:t>嵌套</a:t>
            </a:r>
            <a:r>
              <a:rPr lang="en-US" sz="2400" dirty="0" smtClean="0"/>
              <a:t>AP Div</a:t>
            </a:r>
            <a:endParaRPr lang="zh-CN" altLang="en-US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嵌套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是指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本身被包含在另一个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中。嵌套通常用于要将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组合在一起的情况。嵌套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随其父级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一起移动，并且可以设置为继承父级的可见性。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创建嵌套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的方法有以下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种：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</a:t>
            </a:r>
            <a:r>
              <a:rPr lang="en-US" altLang="zh-CN" sz="2000" dirty="0" smtClean="0"/>
              <a:t>1.</a:t>
            </a:r>
            <a:r>
              <a:rPr lang="zh-CN" altLang="en-US" sz="2000" dirty="0" smtClean="0"/>
              <a:t>直接插入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 在</a:t>
            </a:r>
            <a:r>
              <a:rPr lang="en-US" altLang="zh-CN" sz="2000" dirty="0" smtClean="0"/>
              <a:t>【AP </a:t>
            </a:r>
            <a:r>
              <a:rPr lang="zh-CN" altLang="en-US" sz="2000" dirty="0" smtClean="0"/>
              <a:t>元素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面板中取消选中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防止重叠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复选框，在文档窗口中将插入点放置在一个现有的</a:t>
            </a:r>
            <a:r>
              <a:rPr lang="en-US" altLang="zh-CN" sz="2000" dirty="0" smtClean="0"/>
              <a:t>AP Div</a:t>
            </a:r>
            <a:r>
              <a:rPr lang="zh-CN" altLang="en-US" sz="2000" dirty="0" smtClean="0"/>
              <a:t>的内部，然后执行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插入</a:t>
            </a:r>
            <a:r>
              <a:rPr lang="en-US" altLang="zh-CN" sz="2000" dirty="0" smtClean="0"/>
              <a:t>】→【</a:t>
            </a:r>
            <a:r>
              <a:rPr lang="zh-CN" altLang="en-US" sz="2000" dirty="0" smtClean="0"/>
              <a:t>布局对象</a:t>
            </a:r>
            <a:r>
              <a:rPr lang="en-US" altLang="zh-CN" sz="2000" dirty="0" smtClean="0"/>
              <a:t>】→【AP Div】</a:t>
            </a:r>
            <a:r>
              <a:rPr lang="zh-CN" altLang="en-US" sz="2000" dirty="0" smtClean="0"/>
              <a:t>菜单命令即可</a:t>
            </a:r>
            <a:r>
              <a:rPr lang="en-US" altLang="zh-CN" sz="2000" dirty="0" smtClean="0"/>
              <a:t>。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 algn="ctr">
              <a:lnSpc>
                <a:spcPct val="150000"/>
              </a:lnSpc>
              <a:buFont typeface="Wingdings" pitchFamily="2" charset="2"/>
              <a:buNone/>
            </a:pPr>
            <a:endParaRPr lang="en-US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000" dirty="0" smtClean="0">
              <a:ea typeface="宋体" pitchFamily="2" charset="-122"/>
            </a:endParaRPr>
          </a:p>
          <a:p>
            <a:pPr marL="0" indent="719138">
              <a:lnSpc>
                <a:spcPct val="150000"/>
              </a:lnSpc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</p:txBody>
      </p:sp>
      <p:sp>
        <p:nvSpPr>
          <p:cNvPr id="717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漂亮的几何型体PPT模板">
  <a:themeElements>
    <a:clrScheme name="漂亮的几何型体PPT模板 3">
      <a:dk1>
        <a:srgbClr val="000000"/>
      </a:dk1>
      <a:lt1>
        <a:srgbClr val="FFFFFF"/>
      </a:lt1>
      <a:dk2>
        <a:srgbClr val="702424"/>
      </a:dk2>
      <a:lt2>
        <a:srgbClr val="C0C0C0"/>
      </a:lt2>
      <a:accent1>
        <a:srgbClr val="5EB4B4"/>
      </a:accent1>
      <a:accent2>
        <a:srgbClr val="E49514"/>
      </a:accent2>
      <a:accent3>
        <a:srgbClr val="FFFFFF"/>
      </a:accent3>
      <a:accent4>
        <a:srgbClr val="000000"/>
      </a:accent4>
      <a:accent5>
        <a:srgbClr val="B6D6D6"/>
      </a:accent5>
      <a:accent6>
        <a:srgbClr val="CF8711"/>
      </a:accent6>
      <a:hlink>
        <a:srgbClr val="6E9349"/>
      </a:hlink>
      <a:folHlink>
        <a:srgbClr val="90A8B0"/>
      </a:folHlink>
    </a:clrScheme>
    <a:fontScheme name="漂亮的几何型体PPT模板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漂亮的几何型体PPT模板 1">
        <a:dk1>
          <a:srgbClr val="003366"/>
        </a:dk1>
        <a:lt1>
          <a:srgbClr val="FFFFFF"/>
        </a:lt1>
        <a:dk2>
          <a:srgbClr val="51A0B9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漂亮的几何型体PPT模板 2">
        <a:dk1>
          <a:srgbClr val="30311D"/>
        </a:dk1>
        <a:lt1>
          <a:srgbClr val="FFFFFF"/>
        </a:lt1>
        <a:dk2>
          <a:srgbClr val="5B583B"/>
        </a:dk2>
        <a:lt2>
          <a:srgbClr val="DDDDDD"/>
        </a:lt2>
        <a:accent1>
          <a:srgbClr val="855BC3"/>
        </a:accent1>
        <a:accent2>
          <a:srgbClr val="5595C1"/>
        </a:accent2>
        <a:accent3>
          <a:srgbClr val="FFFFFF"/>
        </a:accent3>
        <a:accent4>
          <a:srgbClr val="272817"/>
        </a:accent4>
        <a:accent5>
          <a:srgbClr val="C2B5DE"/>
        </a:accent5>
        <a:accent6>
          <a:srgbClr val="4C87AF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漂亮的几何型体PPT模板 3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EB4B4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6D6D6"/>
        </a:accent5>
        <a:accent6>
          <a:srgbClr val="CF8711"/>
        </a:accent6>
        <a:hlink>
          <a:srgbClr val="6E9349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漂亮的几何型体PPT模板</Template>
  <TotalTime>293</TotalTime>
  <Words>2356</Words>
  <Application>Microsoft Office PowerPoint</Application>
  <PresentationFormat>全屏显示(4:3)</PresentationFormat>
  <Paragraphs>186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Arial</vt:lpstr>
      <vt:lpstr>Verdana</vt:lpstr>
      <vt:lpstr>Wingdings</vt:lpstr>
      <vt:lpstr>Calibri</vt:lpstr>
      <vt:lpstr>宋体</vt:lpstr>
      <vt:lpstr>漂亮的几何型体PPT模板</vt:lpstr>
      <vt:lpstr>网页设计与制作</vt:lpstr>
      <vt:lpstr>第五章 DIV简介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5.1 div基本语法及用法</vt:lpstr>
      <vt:lpstr>5.2 div在不同浏览器中的兼容性</vt:lpstr>
      <vt:lpstr>5.2 div在不同浏览器中的兼容性</vt:lpstr>
      <vt:lpstr>5.2 div在不同浏览器中的兼容性</vt:lpstr>
      <vt:lpstr>小结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keke</dc:creator>
  <cp:lastModifiedBy>admin</cp:lastModifiedBy>
  <cp:revision>102</cp:revision>
  <dcterms:created xsi:type="dcterms:W3CDTF">2008-07-12T08:20:50Z</dcterms:created>
  <dcterms:modified xsi:type="dcterms:W3CDTF">2015-07-30T02:27:21Z</dcterms:modified>
</cp:coreProperties>
</file>