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7" r:id="rId21"/>
    <p:sldId id="275" r:id="rId22"/>
    <p:sldId id="276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5" d="100"/>
          <a:sy n="55" d="100"/>
        </p:scale>
        <p:origin x="614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55C6B4A9-1611-4792-9094-5F34BCA07E0B}" type="datetimeFigureOut">
              <a:rPr lang="en-US" dirty="0"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42A54C80-263E-416B-A8E0-580EDEADCBDC}" type="datetimeFigureOut">
              <a:rPr lang="en-US" dirty="0"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42A54C80-263E-416B-A8E0-580EDEADCBDC}" type="datetimeFigureOut">
              <a:rPr lang="en-US" dirty="0"/>
              <a:t>2/26/2014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42A54C80-263E-416B-A8E0-580EDEADCBDC}" type="datetimeFigureOut">
              <a:rPr lang="en-US" dirty="0"/>
              <a:t>2/26/2014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583" y="461069"/>
            <a:ext cx="8596668" cy="110449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1773380"/>
            <a:ext cx="8596668" cy="47105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457200" rtl="0" eaLnBrk="1" latinLnBrk="0" hangingPunct="1">
        <a:lnSpc>
          <a:spcPct val="150000"/>
        </a:lnSpc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None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57200" indent="0" algn="l" defTabSz="457200" rtl="0" eaLnBrk="1" latinLnBrk="0" hangingPunct="1">
        <a:lnSpc>
          <a:spcPct val="150000"/>
        </a:lnSpc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None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14400" indent="0" algn="l" defTabSz="457200" rtl="0" eaLnBrk="1" latinLnBrk="0" hangingPunct="1">
        <a:lnSpc>
          <a:spcPct val="150000"/>
        </a:lnSpc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None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371600" indent="0" algn="l" defTabSz="457200" rtl="0" eaLnBrk="1" latinLnBrk="0" hangingPunct="1">
        <a:lnSpc>
          <a:spcPct val="150000"/>
        </a:lnSpc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None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828800" indent="0" algn="l" defTabSz="457200" rtl="0" eaLnBrk="1" latinLnBrk="0" hangingPunct="1">
        <a:lnSpc>
          <a:spcPct val="150000"/>
        </a:lnSpc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None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10</a:t>
            </a:r>
            <a:r>
              <a:rPr lang="zh-CN" altLang="zh-CN" dirty="0"/>
              <a:t>章 综合实例编程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5366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会员消费记录查询：结合消费记录表、服务项目表和会员信息表记录信息，建立的会员消费记录</a:t>
            </a:r>
            <a:r>
              <a:rPr lang="zh-CN" altLang="zh-CN" dirty="0" smtClean="0"/>
              <a:t>查询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/>
              <a:t>select</a:t>
            </a:r>
            <a:r>
              <a:rPr lang="zh-CN" altLang="zh-CN" dirty="0"/>
              <a:t>　</a:t>
            </a:r>
            <a:r>
              <a:rPr lang="en-US" altLang="zh-CN" dirty="0" err="1"/>
              <a:t>pid</a:t>
            </a:r>
            <a:r>
              <a:rPr lang="zh-CN" altLang="zh-CN" dirty="0"/>
              <a:t>，</a:t>
            </a:r>
            <a:r>
              <a:rPr lang="en-US" altLang="zh-CN" dirty="0"/>
              <a:t>mid</a:t>
            </a:r>
            <a:r>
              <a:rPr lang="zh-CN" altLang="zh-CN" dirty="0"/>
              <a:t>，</a:t>
            </a:r>
            <a:r>
              <a:rPr lang="en-US" altLang="zh-CN" dirty="0" err="1"/>
              <a:t>mname</a:t>
            </a:r>
            <a:r>
              <a:rPr lang="zh-CN" altLang="zh-CN" dirty="0"/>
              <a:t>，</a:t>
            </a:r>
            <a:r>
              <a:rPr lang="en-US" altLang="zh-CN" dirty="0" err="1"/>
              <a:t>stitle</a:t>
            </a:r>
            <a:r>
              <a:rPr lang="zh-CN" altLang="zh-CN" dirty="0"/>
              <a:t>，</a:t>
            </a:r>
            <a:r>
              <a:rPr lang="en-US" altLang="zh-CN" dirty="0" err="1"/>
              <a:t>sprice</a:t>
            </a:r>
            <a:r>
              <a:rPr lang="zh-CN" altLang="zh-CN" dirty="0"/>
              <a:t>，</a:t>
            </a:r>
            <a:r>
              <a:rPr lang="en-US" altLang="zh-CN" dirty="0" err="1"/>
              <a:t>pcheap</a:t>
            </a:r>
            <a:r>
              <a:rPr lang="zh-CN" altLang="zh-CN" dirty="0"/>
              <a:t>，</a:t>
            </a:r>
            <a:r>
              <a:rPr lang="en-US" altLang="zh-CN" dirty="0" err="1"/>
              <a:t>pdate</a:t>
            </a:r>
            <a:r>
              <a:rPr lang="zh-CN" altLang="zh-CN" dirty="0"/>
              <a:t>　</a:t>
            </a:r>
            <a:r>
              <a:rPr lang="en-US" altLang="zh-CN" dirty="0"/>
              <a:t>from</a:t>
            </a:r>
            <a:r>
              <a:rPr lang="zh-CN" altLang="zh-CN" dirty="0"/>
              <a:t>　</a:t>
            </a:r>
            <a:r>
              <a:rPr lang="en-US" altLang="zh-CN" dirty="0"/>
              <a:t>members</a:t>
            </a:r>
            <a:r>
              <a:rPr lang="zh-CN" altLang="zh-CN" dirty="0"/>
              <a:t>，</a:t>
            </a:r>
            <a:r>
              <a:rPr lang="en-US" altLang="zh-CN" dirty="0"/>
              <a:t>pays</a:t>
            </a:r>
            <a:r>
              <a:rPr lang="zh-CN" altLang="zh-CN" dirty="0"/>
              <a:t>，</a:t>
            </a:r>
            <a:r>
              <a:rPr lang="en-US" altLang="zh-CN" dirty="0"/>
              <a:t>servers</a:t>
            </a:r>
            <a:r>
              <a:rPr lang="zh-CN" altLang="zh-CN" dirty="0"/>
              <a:t>　</a:t>
            </a:r>
            <a:r>
              <a:rPr lang="en-US" altLang="zh-CN" dirty="0"/>
              <a:t>where</a:t>
            </a:r>
            <a:r>
              <a:rPr lang="zh-CN" altLang="zh-CN" dirty="0"/>
              <a:t>　</a:t>
            </a:r>
            <a:r>
              <a:rPr lang="en-US" altLang="zh-CN" dirty="0"/>
              <a:t>mid=</a:t>
            </a:r>
            <a:r>
              <a:rPr lang="en-US" altLang="zh-CN" dirty="0" err="1"/>
              <a:t>memid</a:t>
            </a:r>
            <a:r>
              <a:rPr lang="zh-CN" altLang="zh-CN" dirty="0"/>
              <a:t>　</a:t>
            </a:r>
            <a:r>
              <a:rPr lang="en-US" altLang="zh-CN" dirty="0"/>
              <a:t>and</a:t>
            </a:r>
            <a:r>
              <a:rPr lang="zh-CN" altLang="zh-CN" dirty="0"/>
              <a:t>　</a:t>
            </a:r>
            <a:r>
              <a:rPr lang="en-US" altLang="zh-CN" dirty="0" err="1"/>
              <a:t>sid</a:t>
            </a:r>
            <a:r>
              <a:rPr lang="en-US" altLang="zh-CN" dirty="0"/>
              <a:t>=</a:t>
            </a:r>
            <a:r>
              <a:rPr lang="en-US" altLang="zh-CN" dirty="0" err="1"/>
              <a:t>serid</a:t>
            </a:r>
            <a:r>
              <a:rPr lang="zh-CN" altLang="zh-CN" dirty="0"/>
              <a:t>　</a:t>
            </a:r>
            <a:r>
              <a:rPr lang="en-US" altLang="zh-CN" dirty="0"/>
              <a:t>order</a:t>
            </a:r>
            <a:r>
              <a:rPr lang="zh-CN" altLang="zh-CN" dirty="0"/>
              <a:t>　</a:t>
            </a:r>
            <a:r>
              <a:rPr lang="en-US" altLang="zh-CN" dirty="0"/>
              <a:t>by</a:t>
            </a:r>
            <a:r>
              <a:rPr lang="zh-CN" altLang="zh-CN" dirty="0"/>
              <a:t>　</a:t>
            </a:r>
            <a:r>
              <a:rPr lang="en-US" altLang="zh-CN" dirty="0" err="1"/>
              <a:t>pid</a:t>
            </a:r>
            <a:r>
              <a:rPr lang="zh-CN" altLang="zh-CN" dirty="0"/>
              <a:t>　</a:t>
            </a:r>
            <a:r>
              <a:rPr lang="en-US" altLang="zh-CN" dirty="0" err="1"/>
              <a:t>desc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81747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10.3 </a:t>
            </a:r>
            <a:r>
              <a:rPr lang="zh-CN" altLang="zh-CN" dirty="0"/>
              <a:t>公用文件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       </a:t>
            </a:r>
            <a:r>
              <a:rPr lang="zh-CN" altLang="zh-CN" dirty="0" smtClean="0"/>
              <a:t>由于</a:t>
            </a:r>
            <a:r>
              <a:rPr lang="zh-CN" altLang="zh-CN" dirty="0"/>
              <a:t>网站中很多页面有一些共同的内容，如网页的页头和页脚等；同时，网页在对后台数据库的访问时，用到的数据访问代码也有很多相同和相似的地方。在网站开发过程中，我们通过网站配置文件、样式文件、用户自定义操作类和用户控件等方面着手，大大减少了代码书写的重复率，提高了网站代码执行效率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0191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1 </a:t>
            </a:r>
            <a:r>
              <a:rPr lang="zh-CN" altLang="zh-CN" b="1" dirty="0" smtClean="0"/>
              <a:t>配置文件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en-US" altLang="zh-CN" dirty="0" smtClean="0"/>
              <a:t>        </a:t>
            </a:r>
            <a:r>
              <a:rPr lang="zh-CN" altLang="zh-CN" dirty="0" smtClean="0"/>
              <a:t>为了</a:t>
            </a:r>
            <a:r>
              <a:rPr lang="zh-CN" altLang="zh-CN" dirty="0"/>
              <a:t>方便网站的后期开发和管理，我们在公司网站的配置文件</a:t>
            </a:r>
            <a:r>
              <a:rPr lang="en-US" altLang="zh-CN" dirty="0" err="1"/>
              <a:t>Web.config</a:t>
            </a:r>
            <a:r>
              <a:rPr lang="zh-CN" altLang="zh-CN" dirty="0"/>
              <a:t>中设置了</a:t>
            </a:r>
            <a:r>
              <a:rPr lang="en-US" altLang="zh-CN" dirty="0"/>
              <a:t>Access</a:t>
            </a:r>
            <a:r>
              <a:rPr lang="zh-CN" altLang="zh-CN" dirty="0"/>
              <a:t>数据库连接字符串。</a:t>
            </a:r>
          </a:p>
          <a:p>
            <a:r>
              <a:rPr lang="en-US" altLang="zh-CN" dirty="0" smtClean="0"/>
              <a:t>           </a:t>
            </a:r>
            <a:r>
              <a:rPr lang="zh-CN" altLang="zh-CN" dirty="0" smtClean="0"/>
              <a:t>打开</a:t>
            </a:r>
            <a:r>
              <a:rPr lang="zh-CN" altLang="zh-CN" dirty="0"/>
              <a:t>网站配置文件</a:t>
            </a:r>
            <a:r>
              <a:rPr lang="en-US" altLang="zh-CN" dirty="0" err="1"/>
              <a:t>Web.config</a:t>
            </a:r>
            <a:r>
              <a:rPr lang="zh-CN" altLang="zh-CN" dirty="0"/>
              <a:t>，在</a:t>
            </a:r>
            <a:r>
              <a:rPr lang="en-US" altLang="zh-CN" dirty="0"/>
              <a:t>Configuration</a:t>
            </a:r>
            <a:r>
              <a:rPr lang="zh-CN" altLang="zh-CN" dirty="0"/>
              <a:t>节中的</a:t>
            </a:r>
            <a:r>
              <a:rPr lang="en-US" altLang="zh-CN" dirty="0"/>
              <a:t>&lt;</a:t>
            </a:r>
            <a:r>
              <a:rPr lang="en-US" altLang="zh-CN" dirty="0" err="1"/>
              <a:t>appSettings</a:t>
            </a:r>
            <a:r>
              <a:rPr lang="en-US" altLang="zh-CN" dirty="0"/>
              <a:t>&gt;</a:t>
            </a:r>
            <a:r>
              <a:rPr lang="zh-CN" altLang="zh-CN" dirty="0"/>
              <a:t>和</a:t>
            </a:r>
            <a:r>
              <a:rPr lang="en-US" altLang="zh-CN" dirty="0"/>
              <a:t>&lt;/</a:t>
            </a:r>
            <a:r>
              <a:rPr lang="en-US" altLang="zh-CN" dirty="0" err="1"/>
              <a:t>appSettings</a:t>
            </a:r>
            <a:r>
              <a:rPr lang="en-US" altLang="zh-CN" dirty="0"/>
              <a:t>&gt;</a:t>
            </a:r>
            <a:r>
              <a:rPr lang="zh-CN" altLang="zh-CN" dirty="0"/>
              <a:t>节中添加连接数据库连接字符串</a:t>
            </a:r>
            <a:r>
              <a:rPr lang="en-US" altLang="zh-CN" dirty="0"/>
              <a:t>&lt;add</a:t>
            </a:r>
            <a:r>
              <a:rPr lang="zh-CN" altLang="zh-CN" dirty="0"/>
              <a:t>　</a:t>
            </a:r>
            <a:r>
              <a:rPr lang="en-US" altLang="zh-CN" dirty="0"/>
              <a:t>key="</a:t>
            </a:r>
            <a:r>
              <a:rPr lang="en-US" altLang="zh-CN" dirty="0" err="1"/>
              <a:t>acon</a:t>
            </a:r>
            <a:r>
              <a:rPr lang="en-US" altLang="zh-CN" dirty="0"/>
              <a:t>"</a:t>
            </a:r>
            <a:r>
              <a:rPr lang="zh-CN" altLang="zh-CN" dirty="0"/>
              <a:t>　</a:t>
            </a:r>
            <a:r>
              <a:rPr lang="en-US" altLang="zh-CN" dirty="0"/>
              <a:t>value="</a:t>
            </a:r>
            <a:r>
              <a:rPr lang="en-US" altLang="zh-CN" dirty="0" smtClean="0"/>
              <a:t>Provider =</a:t>
            </a:r>
            <a:r>
              <a:rPr lang="en-US" altLang="zh-CN" dirty="0"/>
              <a:t>Microsoft.Jet.OLEDB.4.0;Data</a:t>
            </a:r>
            <a:r>
              <a:rPr lang="zh-CN" altLang="zh-CN" dirty="0"/>
              <a:t>　</a:t>
            </a:r>
            <a:r>
              <a:rPr lang="en-US" altLang="zh-CN" dirty="0"/>
              <a:t>Source=|</a:t>
            </a:r>
            <a:r>
              <a:rPr lang="en-US" altLang="zh-CN" dirty="0" err="1"/>
              <a:t>DataDirectory|mycars.mdb</a:t>
            </a:r>
            <a:r>
              <a:rPr lang="en-US" altLang="zh-CN" dirty="0"/>
              <a:t>"/&gt;</a:t>
            </a:r>
            <a:r>
              <a:rPr lang="zh-CN" altLang="zh-CN" dirty="0"/>
              <a:t>。其中，</a:t>
            </a:r>
            <a:r>
              <a:rPr lang="en-US" altLang="zh-CN" dirty="0"/>
              <a:t>key</a:t>
            </a:r>
            <a:r>
              <a:rPr lang="zh-CN" altLang="zh-CN" dirty="0"/>
              <a:t>属性用来表示连接关键字，</a:t>
            </a:r>
            <a:r>
              <a:rPr lang="en-US" altLang="zh-CN" dirty="0"/>
              <a:t>value</a:t>
            </a:r>
            <a:r>
              <a:rPr lang="zh-CN" altLang="zh-CN" dirty="0"/>
              <a:t>属性用来设置</a:t>
            </a:r>
            <a:r>
              <a:rPr lang="en-US" altLang="zh-CN" dirty="0"/>
              <a:t>Access</a:t>
            </a:r>
            <a:r>
              <a:rPr lang="zh-CN" altLang="zh-CN" dirty="0"/>
              <a:t>数据库连接字符串。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68123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 </a:t>
            </a:r>
            <a:r>
              <a:rPr lang="zh-CN" altLang="zh-CN" dirty="0"/>
              <a:t>样式和外观文件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       </a:t>
            </a:r>
            <a:r>
              <a:rPr lang="zh-CN" altLang="zh-CN" dirty="0" smtClean="0"/>
              <a:t>为了</a:t>
            </a:r>
            <a:r>
              <a:rPr lang="zh-CN" altLang="zh-CN" dirty="0"/>
              <a:t>保证整个网站所有页面的风格统一，网站在设计过程中采用了统一的</a:t>
            </a:r>
            <a:r>
              <a:rPr lang="en-US" altLang="zh-CN" dirty="0"/>
              <a:t>CSS</a:t>
            </a:r>
            <a:r>
              <a:rPr lang="zh-CN" altLang="zh-CN" dirty="0"/>
              <a:t>样式文件。通过在样式文件中定义文本、超链接、图片和按钮等元素的相关属性，在设计页面时引入样式文件，并设置控件的样式属性，即可快速的完成样式的设置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zh-CN" dirty="0"/>
              <a:t>建立一个样式文件</a:t>
            </a:r>
            <a:r>
              <a:rPr lang="en-US" altLang="zh-CN" dirty="0" smtClean="0"/>
              <a:t>mycss.css</a:t>
            </a:r>
          </a:p>
          <a:p>
            <a:pPr marL="342900" lvl="0" indent="-342900" latinLnBrk="1">
              <a:buFont typeface="+mj-lt"/>
              <a:buAutoNum type="arabicPeriod"/>
            </a:pPr>
            <a:r>
              <a:rPr lang="zh-CN" altLang="zh-CN" dirty="0"/>
              <a:t>在网页的</a:t>
            </a:r>
            <a:r>
              <a:rPr lang="en-US" altLang="zh-CN" dirty="0"/>
              <a:t>&lt;head&gt;</a:t>
            </a:r>
            <a:r>
              <a:rPr lang="zh-CN" altLang="zh-CN" dirty="0"/>
              <a:t>节中输入应用代码</a:t>
            </a:r>
            <a:r>
              <a:rPr lang="en-US" altLang="zh-CN" dirty="0"/>
              <a:t>&lt;link</a:t>
            </a:r>
            <a:r>
              <a:rPr lang="zh-CN" altLang="zh-CN" dirty="0"/>
              <a:t>　</a:t>
            </a:r>
            <a:r>
              <a:rPr lang="en-US" altLang="zh-CN" dirty="0" err="1"/>
              <a:t>href</a:t>
            </a:r>
            <a:r>
              <a:rPr lang="en-US" altLang="zh-CN" dirty="0"/>
              <a:t>="mystyle.css"</a:t>
            </a:r>
            <a:r>
              <a:rPr lang="zh-CN" altLang="zh-CN" dirty="0"/>
              <a:t>　</a:t>
            </a:r>
            <a:r>
              <a:rPr lang="en-US" altLang="zh-CN" dirty="0" err="1"/>
              <a:t>rel</a:t>
            </a:r>
            <a:r>
              <a:rPr lang="en-US" altLang="zh-CN" dirty="0"/>
              <a:t>="</a:t>
            </a:r>
            <a:r>
              <a:rPr lang="en-US" altLang="zh-CN" dirty="0" err="1"/>
              <a:t>stylesheet</a:t>
            </a:r>
            <a:r>
              <a:rPr lang="en-US" altLang="zh-CN" dirty="0"/>
              <a:t>"</a:t>
            </a:r>
            <a:r>
              <a:rPr lang="zh-CN" altLang="zh-CN" dirty="0"/>
              <a:t>　</a:t>
            </a:r>
            <a:r>
              <a:rPr lang="en-US" altLang="zh-CN" dirty="0"/>
              <a:t>type="text/</a:t>
            </a:r>
            <a:r>
              <a:rPr lang="en-US" altLang="zh-CN" dirty="0" err="1"/>
              <a:t>css</a:t>
            </a:r>
            <a:r>
              <a:rPr lang="en-US" altLang="zh-CN" dirty="0"/>
              <a:t>" /&gt;</a:t>
            </a:r>
            <a:r>
              <a:rPr lang="zh-CN" altLang="zh-CN" dirty="0"/>
              <a:t>。</a:t>
            </a:r>
          </a:p>
          <a:p>
            <a:pPr marL="342900" lvl="0" indent="-342900" latinLnBrk="1">
              <a:buFont typeface="+mj-lt"/>
              <a:buAutoNum type="arabicPeriod"/>
            </a:pPr>
            <a:r>
              <a:rPr lang="zh-CN" altLang="zh-CN" dirty="0"/>
              <a:t>设置</a:t>
            </a:r>
            <a:r>
              <a:rPr lang="en-US" altLang="zh-CN" dirty="0"/>
              <a:t>button</a:t>
            </a:r>
            <a:r>
              <a:rPr lang="zh-CN" altLang="zh-CN" dirty="0"/>
              <a:t>按钮控件的</a:t>
            </a:r>
            <a:r>
              <a:rPr lang="en-US" altLang="zh-CN" dirty="0" err="1"/>
              <a:t>CssClass</a:t>
            </a:r>
            <a:r>
              <a:rPr lang="zh-CN" altLang="zh-CN" dirty="0"/>
              <a:t>属性为样式文件名“</a:t>
            </a:r>
            <a:r>
              <a:rPr lang="en-US" altLang="zh-CN" dirty="0"/>
              <a:t>button</a:t>
            </a:r>
            <a:r>
              <a:rPr lang="zh-CN" altLang="zh-CN" dirty="0"/>
              <a:t>”，即可。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6416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 </a:t>
            </a:r>
            <a:r>
              <a:rPr lang="zh-CN" altLang="zh-CN" dirty="0"/>
              <a:t>自定义操作类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     </a:t>
            </a:r>
            <a:r>
              <a:rPr lang="zh-CN" altLang="zh-CN" dirty="0" smtClean="0"/>
              <a:t>为了</a:t>
            </a:r>
            <a:r>
              <a:rPr lang="zh-CN" altLang="zh-CN" dirty="0"/>
              <a:t>提高网站后台代码使用的重用率，在网站开发代码中设置了一个用户自定义操作类文件</a:t>
            </a:r>
            <a:r>
              <a:rPr lang="en-US" altLang="zh-CN" dirty="0" err="1"/>
              <a:t>oper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b="1" dirty="0"/>
              <a:t>1. </a:t>
            </a:r>
            <a:r>
              <a:rPr lang="zh-CN" altLang="zh-CN" b="1" dirty="0"/>
              <a:t>数据库连接</a:t>
            </a:r>
            <a:r>
              <a:rPr lang="en-US" altLang="zh-CN" b="1" dirty="0" err="1"/>
              <a:t>createconn</a:t>
            </a:r>
            <a:r>
              <a:rPr lang="zh-CN" altLang="zh-CN" b="1" dirty="0"/>
              <a:t>（）</a:t>
            </a:r>
            <a:endParaRPr lang="zh-CN" altLang="zh-CN" dirty="0"/>
          </a:p>
          <a:p>
            <a:pPr latinLnBrk="1"/>
            <a:r>
              <a:rPr lang="en-US" altLang="zh-CN" dirty="0"/>
              <a:t>public</a:t>
            </a:r>
            <a:r>
              <a:rPr lang="zh-CN" altLang="zh-CN" dirty="0"/>
              <a:t>　</a:t>
            </a:r>
            <a:r>
              <a:rPr lang="en-US" altLang="zh-CN" dirty="0"/>
              <a:t>static</a:t>
            </a:r>
            <a:r>
              <a:rPr lang="zh-CN" altLang="zh-CN" dirty="0"/>
              <a:t>　</a:t>
            </a:r>
            <a:r>
              <a:rPr lang="en-US" altLang="zh-CN" dirty="0" err="1"/>
              <a:t>OleDbConnection</a:t>
            </a:r>
            <a:r>
              <a:rPr lang="zh-CN" altLang="zh-CN" dirty="0"/>
              <a:t>　</a:t>
            </a:r>
            <a:r>
              <a:rPr lang="en-US" altLang="zh-CN" dirty="0" err="1"/>
              <a:t>createconn</a:t>
            </a:r>
            <a:r>
              <a:rPr lang="en-US" altLang="zh-CN" dirty="0"/>
              <a:t>()</a:t>
            </a:r>
            <a:endParaRPr lang="zh-CN" altLang="zh-CN" dirty="0"/>
          </a:p>
          <a:p>
            <a:pPr latinLnBrk="1"/>
            <a:r>
              <a:rPr lang="en-US" altLang="zh-CN" dirty="0"/>
              <a:t>{</a:t>
            </a:r>
            <a:endParaRPr lang="zh-CN" altLang="zh-CN" dirty="0"/>
          </a:p>
          <a:p>
            <a:pPr latinLnBrk="1"/>
            <a:r>
              <a:rPr lang="en-US" altLang="zh-CN" dirty="0"/>
              <a:t>     return new </a:t>
            </a:r>
            <a:r>
              <a:rPr lang="en-US" altLang="zh-CN" dirty="0" err="1"/>
              <a:t>OleDbConnection</a:t>
            </a:r>
            <a:r>
              <a:rPr lang="en-US" altLang="zh-CN" dirty="0"/>
              <a:t>(</a:t>
            </a:r>
            <a:r>
              <a:rPr lang="en-US" altLang="zh-CN" dirty="0" err="1"/>
              <a:t>ConfigurationManager.AppSettings</a:t>
            </a:r>
            <a:r>
              <a:rPr lang="en-US" altLang="zh-CN" dirty="0"/>
              <a:t>["</a:t>
            </a:r>
            <a:r>
              <a:rPr lang="en-US" altLang="zh-CN" dirty="0" err="1"/>
              <a:t>acon</a:t>
            </a:r>
            <a:r>
              <a:rPr lang="en-US" altLang="zh-CN" dirty="0"/>
              <a:t>"]);</a:t>
            </a:r>
            <a:endParaRPr lang="zh-CN" altLang="zh-CN" dirty="0"/>
          </a:p>
          <a:p>
            <a:pPr latinLnBrk="1"/>
            <a:r>
              <a:rPr lang="en-US" altLang="zh-CN" dirty="0"/>
              <a:t>}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49352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b="1" dirty="0"/>
              <a:t>2. </a:t>
            </a:r>
            <a:r>
              <a:rPr lang="zh-CN" altLang="zh-CN" b="1" dirty="0"/>
              <a:t>数据表查询</a:t>
            </a:r>
            <a:r>
              <a:rPr lang="en-US" altLang="zh-CN" b="1" dirty="0" err="1"/>
              <a:t>dt</a:t>
            </a:r>
            <a:r>
              <a:rPr lang="zh-CN" altLang="zh-CN" b="1" dirty="0"/>
              <a:t>（）</a:t>
            </a:r>
            <a:endParaRPr lang="zh-CN" altLang="zh-CN" dirty="0"/>
          </a:p>
          <a:p>
            <a:pPr latinLnBrk="1"/>
            <a:r>
              <a:rPr lang="en-US" altLang="zh-CN" dirty="0"/>
              <a:t>Public</a:t>
            </a:r>
            <a:r>
              <a:rPr lang="zh-CN" altLang="zh-CN" dirty="0"/>
              <a:t>　</a:t>
            </a:r>
            <a:r>
              <a:rPr lang="en-US" altLang="zh-CN" dirty="0"/>
              <a:t>static</a:t>
            </a:r>
            <a:r>
              <a:rPr lang="zh-CN" altLang="zh-CN" dirty="0"/>
              <a:t>　</a:t>
            </a:r>
            <a:r>
              <a:rPr lang="en-US" altLang="zh-CN" dirty="0" err="1"/>
              <a:t>DataTable</a:t>
            </a:r>
            <a:r>
              <a:rPr lang="zh-CN" altLang="zh-CN" dirty="0"/>
              <a:t>　</a:t>
            </a:r>
            <a:r>
              <a:rPr lang="en-US" altLang="zh-CN" dirty="0" err="1"/>
              <a:t>dt</a:t>
            </a:r>
            <a:r>
              <a:rPr lang="en-US" altLang="zh-CN" dirty="0"/>
              <a:t>(string</a:t>
            </a:r>
            <a:r>
              <a:rPr lang="zh-CN" altLang="zh-CN" dirty="0"/>
              <a:t>　</a:t>
            </a:r>
            <a:r>
              <a:rPr lang="en-US" altLang="zh-CN" dirty="0"/>
              <a:t>query)</a:t>
            </a:r>
            <a:endParaRPr lang="zh-CN" altLang="zh-CN" dirty="0"/>
          </a:p>
          <a:p>
            <a:pPr latinLnBrk="1"/>
            <a:r>
              <a:rPr lang="en-US" altLang="zh-CN" dirty="0"/>
              <a:t>{</a:t>
            </a:r>
            <a:endParaRPr lang="zh-CN" altLang="zh-CN" dirty="0"/>
          </a:p>
          <a:p>
            <a:pPr latinLnBrk="1"/>
            <a:r>
              <a:rPr lang="en-US" altLang="zh-CN" dirty="0"/>
              <a:t>     </a:t>
            </a:r>
            <a:r>
              <a:rPr lang="en-US" altLang="zh-CN" dirty="0" err="1"/>
              <a:t>OleDbConnection</a:t>
            </a:r>
            <a:r>
              <a:rPr lang="zh-CN" altLang="zh-CN" dirty="0"/>
              <a:t>　</a:t>
            </a:r>
            <a:r>
              <a:rPr lang="en-US" altLang="zh-CN" dirty="0"/>
              <a:t>con = </a:t>
            </a:r>
            <a:r>
              <a:rPr lang="en-US" altLang="zh-CN" dirty="0" err="1"/>
              <a:t>oper.createconn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   </a:t>
            </a:r>
            <a:r>
              <a:rPr lang="en-US" altLang="zh-CN" dirty="0" err="1"/>
              <a:t>OleDbDataAdapter</a:t>
            </a:r>
            <a:r>
              <a:rPr lang="zh-CN" altLang="zh-CN" dirty="0"/>
              <a:t>　</a:t>
            </a:r>
            <a:r>
              <a:rPr lang="en-US" altLang="zh-CN" dirty="0" err="1"/>
              <a:t>oda</a:t>
            </a:r>
            <a:r>
              <a:rPr lang="en-US" altLang="zh-CN" dirty="0"/>
              <a:t> = new</a:t>
            </a:r>
            <a:r>
              <a:rPr lang="zh-CN" altLang="zh-CN" dirty="0"/>
              <a:t>　</a:t>
            </a:r>
            <a:r>
              <a:rPr lang="en-US" altLang="zh-CN" dirty="0" err="1"/>
              <a:t>OleDbDataAdapter</a:t>
            </a:r>
            <a:r>
              <a:rPr lang="en-US" altLang="zh-CN" dirty="0"/>
              <a:t>(query, con);</a:t>
            </a:r>
            <a:endParaRPr lang="zh-CN" altLang="zh-CN" dirty="0"/>
          </a:p>
          <a:p>
            <a:pPr latinLnBrk="1"/>
            <a:r>
              <a:rPr lang="en-US" altLang="zh-CN" dirty="0"/>
              <a:t>     </a:t>
            </a:r>
            <a:r>
              <a:rPr lang="en-US" altLang="zh-CN" dirty="0" err="1"/>
              <a:t>DataSet</a:t>
            </a:r>
            <a:r>
              <a:rPr lang="zh-CN" altLang="zh-CN" dirty="0"/>
              <a:t>　</a:t>
            </a:r>
            <a:r>
              <a:rPr lang="en-US" altLang="zh-CN" dirty="0"/>
              <a:t>ds = new</a:t>
            </a:r>
            <a:r>
              <a:rPr lang="zh-CN" altLang="zh-CN" dirty="0"/>
              <a:t>　</a:t>
            </a:r>
            <a:r>
              <a:rPr lang="en-US" altLang="zh-CN" dirty="0" err="1"/>
              <a:t>DataSet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   </a:t>
            </a:r>
            <a:r>
              <a:rPr lang="en-US" altLang="zh-CN" dirty="0" err="1"/>
              <a:t>oda.Fill</a:t>
            </a:r>
            <a:r>
              <a:rPr lang="en-US" altLang="zh-CN" dirty="0"/>
              <a:t>(ds, "</a:t>
            </a:r>
            <a:r>
              <a:rPr lang="en-US" altLang="zh-CN" dirty="0" err="1"/>
              <a:t>anounce</a:t>
            </a:r>
            <a:r>
              <a:rPr lang="en-US" altLang="zh-CN" dirty="0"/>
              <a:t>");</a:t>
            </a:r>
            <a:endParaRPr lang="zh-CN" altLang="zh-CN" dirty="0"/>
          </a:p>
          <a:p>
            <a:pPr latinLnBrk="1"/>
            <a:r>
              <a:rPr lang="en-US" altLang="zh-CN" dirty="0"/>
              <a:t>     return</a:t>
            </a:r>
            <a:r>
              <a:rPr lang="zh-CN" altLang="zh-CN" dirty="0"/>
              <a:t>　</a:t>
            </a:r>
            <a:r>
              <a:rPr lang="en-US" altLang="zh-CN" dirty="0" err="1"/>
              <a:t>ds.Tables</a:t>
            </a:r>
            <a:r>
              <a:rPr lang="en-US" altLang="zh-CN" dirty="0"/>
              <a:t>["</a:t>
            </a:r>
            <a:r>
              <a:rPr lang="en-US" altLang="zh-CN" dirty="0" err="1"/>
              <a:t>anounce</a:t>
            </a:r>
            <a:r>
              <a:rPr lang="en-US" altLang="zh-CN" dirty="0"/>
              <a:t>"];</a:t>
            </a:r>
            <a:endParaRPr lang="zh-CN" altLang="zh-CN" dirty="0"/>
          </a:p>
          <a:p>
            <a:pPr latinLnBrk="1"/>
            <a:r>
              <a:rPr lang="en-US" altLang="zh-CN" dirty="0" smtClean="0"/>
              <a:t>}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1361446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b="1" dirty="0"/>
              <a:t>3. </a:t>
            </a:r>
            <a:r>
              <a:rPr lang="zh-CN" altLang="zh-CN" b="1" dirty="0"/>
              <a:t>记录行查询</a:t>
            </a:r>
            <a:r>
              <a:rPr lang="en-US" altLang="zh-CN" b="1" dirty="0" err="1"/>
              <a:t>dr</a:t>
            </a:r>
            <a:r>
              <a:rPr lang="zh-CN" altLang="zh-CN" b="1" dirty="0"/>
              <a:t>（）</a:t>
            </a:r>
            <a:endParaRPr lang="zh-CN" altLang="zh-CN" dirty="0"/>
          </a:p>
          <a:p>
            <a:pPr latinLnBrk="1"/>
            <a:r>
              <a:rPr lang="en-US" altLang="zh-CN" dirty="0"/>
              <a:t>Public</a:t>
            </a:r>
            <a:r>
              <a:rPr lang="zh-CN" altLang="zh-CN" dirty="0"/>
              <a:t>　</a:t>
            </a:r>
            <a:r>
              <a:rPr lang="en-US" altLang="zh-CN" dirty="0"/>
              <a:t>static</a:t>
            </a:r>
            <a:r>
              <a:rPr lang="zh-CN" altLang="zh-CN" dirty="0"/>
              <a:t>　</a:t>
            </a:r>
            <a:r>
              <a:rPr lang="en-US" altLang="zh-CN" dirty="0" err="1"/>
              <a:t>DataRow</a:t>
            </a:r>
            <a:r>
              <a:rPr lang="zh-CN" altLang="zh-CN" dirty="0"/>
              <a:t>　</a:t>
            </a:r>
            <a:r>
              <a:rPr lang="en-US" altLang="zh-CN" dirty="0" err="1"/>
              <a:t>dr</a:t>
            </a:r>
            <a:r>
              <a:rPr lang="en-US" altLang="zh-CN" dirty="0"/>
              <a:t>(string query)</a:t>
            </a:r>
            <a:endParaRPr lang="zh-CN" altLang="zh-CN" dirty="0"/>
          </a:p>
          <a:p>
            <a:pPr latinLnBrk="1"/>
            <a:r>
              <a:rPr lang="en-US" altLang="zh-CN" dirty="0"/>
              <a:t>{</a:t>
            </a:r>
            <a:endParaRPr lang="zh-CN" altLang="zh-CN" dirty="0"/>
          </a:p>
          <a:p>
            <a:pPr latinLnBrk="1"/>
            <a:r>
              <a:rPr lang="en-US" altLang="zh-CN" dirty="0"/>
              <a:t>     </a:t>
            </a:r>
            <a:r>
              <a:rPr lang="en-US" altLang="zh-CN" dirty="0" err="1"/>
              <a:t>OleDbConnection</a:t>
            </a:r>
            <a:r>
              <a:rPr lang="en-US" altLang="zh-CN" dirty="0"/>
              <a:t> con = </a:t>
            </a:r>
            <a:r>
              <a:rPr lang="en-US" altLang="zh-CN" dirty="0" err="1"/>
              <a:t>oper.createconn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   </a:t>
            </a:r>
            <a:r>
              <a:rPr lang="en-US" altLang="zh-CN" dirty="0" err="1"/>
              <a:t>OleDbDataAdapter</a:t>
            </a:r>
            <a:r>
              <a:rPr lang="en-US" altLang="zh-CN" dirty="0"/>
              <a:t> </a:t>
            </a:r>
            <a:r>
              <a:rPr lang="en-US" altLang="zh-CN" dirty="0" err="1"/>
              <a:t>sda</a:t>
            </a:r>
            <a:r>
              <a:rPr lang="en-US" altLang="zh-CN" dirty="0"/>
              <a:t> = new </a:t>
            </a:r>
            <a:r>
              <a:rPr lang="en-US" altLang="zh-CN" dirty="0" err="1"/>
              <a:t>OleDbDataAdapter</a:t>
            </a:r>
            <a:r>
              <a:rPr lang="en-US" altLang="zh-CN" dirty="0"/>
              <a:t>(query, con);</a:t>
            </a:r>
            <a:endParaRPr lang="zh-CN" altLang="zh-CN" dirty="0"/>
          </a:p>
          <a:p>
            <a:pPr latinLnBrk="1"/>
            <a:r>
              <a:rPr lang="en-US" altLang="zh-CN" dirty="0"/>
              <a:t>     </a:t>
            </a:r>
            <a:r>
              <a:rPr lang="en-US" altLang="zh-CN" dirty="0" err="1"/>
              <a:t>DataSet</a:t>
            </a:r>
            <a:r>
              <a:rPr lang="en-US" altLang="zh-CN" dirty="0"/>
              <a:t> ds = new </a:t>
            </a:r>
            <a:r>
              <a:rPr lang="en-US" altLang="zh-CN" dirty="0" err="1"/>
              <a:t>DataSet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   </a:t>
            </a:r>
            <a:r>
              <a:rPr lang="en-US" altLang="zh-CN" dirty="0" err="1"/>
              <a:t>sda.Fill</a:t>
            </a:r>
            <a:r>
              <a:rPr lang="en-US" altLang="zh-CN" dirty="0"/>
              <a:t>(ds, "</a:t>
            </a:r>
            <a:r>
              <a:rPr lang="en-US" altLang="zh-CN" dirty="0" err="1"/>
              <a:t>anounce</a:t>
            </a:r>
            <a:r>
              <a:rPr lang="en-US" altLang="zh-CN" dirty="0"/>
              <a:t>");</a:t>
            </a:r>
            <a:endParaRPr lang="zh-CN" altLang="zh-CN" dirty="0"/>
          </a:p>
          <a:p>
            <a:pPr latinLnBrk="1"/>
            <a:r>
              <a:rPr lang="en-US" altLang="zh-CN" dirty="0"/>
              <a:t>     return </a:t>
            </a:r>
            <a:r>
              <a:rPr lang="en-US" altLang="zh-CN" dirty="0" err="1"/>
              <a:t>ds.Tables</a:t>
            </a:r>
            <a:r>
              <a:rPr lang="en-US" altLang="zh-CN" dirty="0"/>
              <a:t>["</a:t>
            </a:r>
            <a:r>
              <a:rPr lang="en-US" altLang="zh-CN" dirty="0" err="1"/>
              <a:t>anounce</a:t>
            </a:r>
            <a:r>
              <a:rPr lang="en-US" altLang="zh-CN" dirty="0"/>
              <a:t>"].Rows[0];</a:t>
            </a:r>
            <a:endParaRPr lang="zh-CN" altLang="zh-CN" dirty="0"/>
          </a:p>
          <a:p>
            <a:pPr latinLnBrk="1"/>
            <a:r>
              <a:rPr lang="en-US" altLang="zh-CN" dirty="0" smtClean="0"/>
              <a:t>}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2856015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b="1" dirty="0"/>
              <a:t>4. </a:t>
            </a:r>
            <a:r>
              <a:rPr lang="zh-CN" altLang="zh-CN" b="1" dirty="0"/>
              <a:t>表记录操作</a:t>
            </a:r>
            <a:r>
              <a:rPr lang="en-US" altLang="zh-CN" b="1" dirty="0" err="1"/>
              <a:t>opertb</a:t>
            </a:r>
            <a:r>
              <a:rPr lang="zh-CN" altLang="zh-CN" b="1" dirty="0"/>
              <a:t>（）</a:t>
            </a:r>
            <a:endParaRPr lang="zh-CN" altLang="zh-CN" dirty="0"/>
          </a:p>
          <a:p>
            <a:pPr latinLnBrk="1"/>
            <a:r>
              <a:rPr lang="en-US" altLang="zh-CN" dirty="0"/>
              <a:t>Public</a:t>
            </a:r>
            <a:r>
              <a:rPr lang="zh-CN" altLang="zh-CN" dirty="0"/>
              <a:t>　</a:t>
            </a:r>
            <a:r>
              <a:rPr lang="en-US" altLang="zh-CN" dirty="0"/>
              <a:t>static</a:t>
            </a:r>
            <a:r>
              <a:rPr lang="zh-CN" altLang="zh-CN" dirty="0"/>
              <a:t>　</a:t>
            </a:r>
            <a:r>
              <a:rPr lang="en-US" altLang="zh-CN" dirty="0"/>
              <a:t>void</a:t>
            </a:r>
            <a:r>
              <a:rPr lang="zh-CN" altLang="zh-CN" dirty="0"/>
              <a:t>　</a:t>
            </a:r>
            <a:r>
              <a:rPr lang="en-US" altLang="zh-CN" dirty="0" err="1"/>
              <a:t>opertb</a:t>
            </a:r>
            <a:r>
              <a:rPr lang="en-US" altLang="zh-CN" dirty="0"/>
              <a:t>(string </a:t>
            </a:r>
            <a:r>
              <a:rPr lang="en-US" altLang="zh-CN" dirty="0" err="1"/>
              <a:t>insertstr</a:t>
            </a:r>
            <a:r>
              <a:rPr lang="en-US" altLang="zh-CN" dirty="0"/>
              <a:t>)</a:t>
            </a:r>
            <a:endParaRPr lang="zh-CN" altLang="zh-CN" dirty="0"/>
          </a:p>
          <a:p>
            <a:pPr latinLnBrk="1"/>
            <a:r>
              <a:rPr lang="en-US" altLang="zh-CN" dirty="0"/>
              <a:t>{</a:t>
            </a:r>
            <a:endParaRPr lang="zh-CN" altLang="zh-CN" dirty="0"/>
          </a:p>
          <a:p>
            <a:pPr latinLnBrk="1"/>
            <a:r>
              <a:rPr lang="en-US" altLang="zh-CN" dirty="0"/>
              <a:t>     </a:t>
            </a:r>
            <a:r>
              <a:rPr lang="en-US" altLang="zh-CN" dirty="0" err="1"/>
              <a:t>OleDbConnection</a:t>
            </a:r>
            <a:r>
              <a:rPr lang="en-US" altLang="zh-CN" dirty="0"/>
              <a:t> con = </a:t>
            </a:r>
            <a:r>
              <a:rPr lang="en-US" altLang="zh-CN" dirty="0" err="1"/>
              <a:t>oper.createconn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   using (con)</a:t>
            </a:r>
            <a:endParaRPr lang="zh-CN" altLang="zh-CN" dirty="0"/>
          </a:p>
          <a:p>
            <a:pPr latinLnBrk="1"/>
            <a:r>
              <a:rPr lang="en-US" altLang="zh-CN" dirty="0"/>
              <a:t>     {</a:t>
            </a:r>
            <a:endParaRPr lang="zh-CN" altLang="zh-CN" dirty="0"/>
          </a:p>
          <a:p>
            <a:pPr latinLnBrk="1"/>
            <a:r>
              <a:rPr lang="en-US" altLang="zh-CN" dirty="0"/>
              <a:t>         </a:t>
            </a:r>
            <a:r>
              <a:rPr lang="en-US" altLang="zh-CN" dirty="0" err="1"/>
              <a:t>con.Open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       </a:t>
            </a:r>
            <a:r>
              <a:rPr lang="en-US" altLang="zh-CN" dirty="0" err="1"/>
              <a:t>OleDbCommand</a:t>
            </a:r>
            <a:r>
              <a:rPr lang="en-US" altLang="zh-CN" dirty="0"/>
              <a:t> </a:t>
            </a:r>
            <a:r>
              <a:rPr lang="en-US" altLang="zh-CN" dirty="0" err="1"/>
              <a:t>cmd</a:t>
            </a:r>
            <a:r>
              <a:rPr lang="en-US" altLang="zh-CN" dirty="0"/>
              <a:t> = new </a:t>
            </a:r>
            <a:r>
              <a:rPr lang="en-US" altLang="zh-CN" dirty="0" err="1"/>
              <a:t>OleDbCommand</a:t>
            </a:r>
            <a:r>
              <a:rPr lang="en-US" altLang="zh-CN" dirty="0"/>
              <a:t>(</a:t>
            </a:r>
            <a:r>
              <a:rPr lang="en-US" altLang="zh-CN" dirty="0" err="1"/>
              <a:t>insertstr</a:t>
            </a:r>
            <a:r>
              <a:rPr lang="en-US" altLang="zh-CN" dirty="0"/>
              <a:t>, con);</a:t>
            </a:r>
            <a:endParaRPr lang="zh-CN" altLang="zh-CN" dirty="0"/>
          </a:p>
          <a:p>
            <a:pPr latinLnBrk="1"/>
            <a:r>
              <a:rPr lang="en-US" altLang="zh-CN" dirty="0"/>
              <a:t>         </a:t>
            </a:r>
            <a:r>
              <a:rPr lang="en-US" altLang="zh-CN" dirty="0" err="1"/>
              <a:t>cmd.ExecuteNonQuery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   }</a:t>
            </a:r>
            <a:endParaRPr lang="zh-CN" altLang="zh-CN" dirty="0"/>
          </a:p>
          <a:p>
            <a:pPr latinLnBrk="1"/>
            <a:r>
              <a:rPr lang="en-US" altLang="zh-CN" dirty="0" smtClean="0"/>
              <a:t>}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8569739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 </a:t>
            </a:r>
            <a:r>
              <a:rPr lang="zh-CN" altLang="zh-CN" dirty="0"/>
              <a:t>用户自定义控件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      </a:t>
            </a:r>
            <a:r>
              <a:rPr lang="zh-CN" altLang="zh-CN" dirty="0" smtClean="0"/>
              <a:t>由于</a:t>
            </a:r>
            <a:r>
              <a:rPr lang="zh-CN" altLang="zh-CN" dirty="0"/>
              <a:t>网站大多数页面的页头、页面导航、站内搜索和页尾部分内容相同，采用用户自定义控件可以实现一次制作多次调用，提高代码重用率，大大提高工作效率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zh-CN" dirty="0" smtClean="0"/>
              <a:t>在</a:t>
            </a:r>
            <a:r>
              <a:rPr lang="zh-CN" altLang="zh-CN" dirty="0"/>
              <a:t>网站站点文件中添加用户控件，命名为</a:t>
            </a:r>
            <a:r>
              <a:rPr lang="en-US" altLang="zh-CN" dirty="0"/>
              <a:t>search.ascx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zh-CN" dirty="0" smtClean="0"/>
              <a:t>打开</a:t>
            </a:r>
            <a:r>
              <a:rPr lang="en-US" altLang="zh-CN" dirty="0"/>
              <a:t>search.ascx</a:t>
            </a:r>
            <a:r>
              <a:rPr lang="zh-CN" altLang="zh-CN" dirty="0"/>
              <a:t>文件，在页面中添加相应的</a:t>
            </a:r>
            <a:r>
              <a:rPr lang="zh-CN" altLang="zh-CN" dirty="0" smtClean="0"/>
              <a:t>控件</a:t>
            </a:r>
            <a:r>
              <a:rPr lang="zh-CN" altLang="en-US" dirty="0" smtClean="0"/>
              <a:t>，</a:t>
            </a:r>
            <a:r>
              <a:rPr lang="zh-CN" altLang="zh-CN" dirty="0"/>
              <a:t>设置页面中控件的样式，并编写“搜索”按钮的</a:t>
            </a:r>
            <a:r>
              <a:rPr lang="en-US" altLang="zh-CN" dirty="0"/>
              <a:t>Click</a:t>
            </a:r>
            <a:r>
              <a:rPr lang="zh-CN" altLang="zh-CN" dirty="0"/>
              <a:t>事件</a:t>
            </a:r>
            <a:r>
              <a:rPr lang="zh-CN" altLang="zh-CN" dirty="0" smtClean="0"/>
              <a:t>代码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0"/>
            <a:endParaRPr lang="en-US" altLang="zh-CN" dirty="0" smtClean="0"/>
          </a:p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92538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en-US" altLang="zh-CN" dirty="0"/>
              <a:t>protected void </a:t>
            </a:r>
            <a:r>
              <a:rPr lang="en-US" altLang="zh-CN" dirty="0" err="1"/>
              <a:t>btnsea_Click</a:t>
            </a:r>
            <a:r>
              <a:rPr lang="en-US" altLang="zh-CN" dirty="0"/>
              <a:t>(object sender, </a:t>
            </a:r>
            <a:r>
              <a:rPr lang="en-US" altLang="zh-CN" dirty="0" err="1"/>
              <a:t>EventArgs</a:t>
            </a:r>
            <a:r>
              <a:rPr lang="en-US" altLang="zh-CN" dirty="0"/>
              <a:t> e)</a:t>
            </a:r>
            <a:endParaRPr lang="zh-CN" altLang="zh-CN" dirty="0"/>
          </a:p>
          <a:p>
            <a:pPr latinLnBrk="1"/>
            <a:r>
              <a:rPr lang="en-US" altLang="zh-CN" dirty="0"/>
              <a:t>{</a:t>
            </a:r>
            <a:endParaRPr lang="zh-CN" altLang="zh-CN" dirty="0"/>
          </a:p>
          <a:p>
            <a:pPr latinLnBrk="1"/>
            <a:r>
              <a:rPr lang="en-US" altLang="zh-CN" dirty="0"/>
              <a:t>     string </a:t>
            </a:r>
            <a:r>
              <a:rPr lang="en-US" altLang="zh-CN" dirty="0" err="1"/>
              <a:t>seakey</a:t>
            </a:r>
            <a:r>
              <a:rPr lang="en-US" altLang="zh-CN" dirty="0"/>
              <a:t> = </a:t>
            </a:r>
            <a:r>
              <a:rPr lang="en-US" altLang="zh-CN" dirty="0" err="1"/>
              <a:t>this.seakey.Text</a:t>
            </a:r>
            <a:r>
              <a:rPr lang="en-US" altLang="zh-CN" dirty="0"/>
              <a:t>;</a:t>
            </a:r>
            <a:endParaRPr lang="zh-CN" altLang="zh-CN" dirty="0"/>
          </a:p>
          <a:p>
            <a:pPr latinLnBrk="1"/>
            <a:r>
              <a:rPr lang="en-US" altLang="zh-CN" dirty="0"/>
              <a:t>     Session["</a:t>
            </a:r>
            <a:r>
              <a:rPr lang="en-US" altLang="zh-CN" dirty="0" err="1"/>
              <a:t>seastr</a:t>
            </a:r>
            <a:r>
              <a:rPr lang="en-US" altLang="zh-CN" dirty="0"/>
              <a:t>"] = "select * from “+ </a:t>
            </a:r>
            <a:r>
              <a:rPr lang="en-US" altLang="zh-CN" dirty="0" err="1"/>
              <a:t>this.ddlid.SelectedValue.Trim</a:t>
            </a:r>
            <a:r>
              <a:rPr lang="en-US" altLang="zh-CN" dirty="0"/>
              <a:t>() +" where filename like '%" + </a:t>
            </a:r>
            <a:r>
              <a:rPr lang="en-US" altLang="zh-CN" dirty="0" err="1"/>
              <a:t>seaid</a:t>
            </a:r>
            <a:r>
              <a:rPr lang="en-US" altLang="zh-CN" dirty="0"/>
              <a:t> + "%'";</a:t>
            </a:r>
            <a:endParaRPr lang="zh-CN" altLang="zh-CN" dirty="0"/>
          </a:p>
          <a:p>
            <a:pPr latinLnBrk="1"/>
            <a:r>
              <a:rPr lang="en-US" altLang="zh-CN" dirty="0"/>
              <a:t>     </a:t>
            </a:r>
            <a:r>
              <a:rPr lang="en-US" altLang="zh-CN" dirty="0" err="1"/>
              <a:t>Response.Redirect</a:t>
            </a:r>
            <a:r>
              <a:rPr lang="en-US" altLang="zh-CN" dirty="0"/>
              <a:t>("searesult.aspx");</a:t>
            </a:r>
            <a:endParaRPr lang="zh-CN" altLang="zh-CN" dirty="0"/>
          </a:p>
          <a:p>
            <a:pPr latinLnBrk="1"/>
            <a:r>
              <a:rPr lang="en-US" altLang="zh-CN" dirty="0"/>
              <a:t>}</a:t>
            </a:r>
          </a:p>
          <a:p>
            <a:pPr latinLnBrk="1"/>
            <a:r>
              <a:rPr lang="en-US" altLang="zh-CN" dirty="0"/>
              <a:t>3.</a:t>
            </a:r>
            <a:r>
              <a:rPr lang="zh-CN" altLang="zh-CN" dirty="0"/>
              <a:t>将用户控件添加到网站的其它相关页面，从而实现页面对用户控件进行引用。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75446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学习目标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1"/>
            <a:r>
              <a:rPr lang="en-US" altLang="zh-CN" dirty="0" smtClean="0"/>
              <a:t>      </a:t>
            </a:r>
            <a:r>
              <a:rPr lang="zh-CN" altLang="zh-CN" dirty="0" smtClean="0"/>
              <a:t>结合</a:t>
            </a:r>
            <a:r>
              <a:rPr lang="zh-CN" altLang="zh-CN" dirty="0"/>
              <a:t>网站开发具体要求和软件工程思想，本章通过介绍一个具体网站开发案例来综合课程知识点，阐述网站开发的真实过程和方法。本章不仅给出系统设计的技术方法，还引入了软件开发项目管理的理念，详细描述了一个企业网站开发项目实施的具体步骤。</a:t>
            </a:r>
          </a:p>
          <a:p>
            <a:pPr marL="742950" lvl="1" indent="-285750" latinLnBrk="1">
              <a:buFont typeface="Wingdings" panose="05000000000000000000" pitchFamily="2" charset="2"/>
              <a:buChar char="l"/>
            </a:pPr>
            <a:r>
              <a:rPr lang="zh-CN" altLang="zh-CN" sz="1800" dirty="0"/>
              <a:t>巩固提高课程所学知识点。</a:t>
            </a:r>
          </a:p>
          <a:p>
            <a:pPr marL="742950" lvl="1" indent="-285750" latinLnBrk="1">
              <a:buFont typeface="Wingdings" panose="05000000000000000000" pitchFamily="2" charset="2"/>
              <a:buChar char="l"/>
            </a:pPr>
            <a:r>
              <a:rPr lang="zh-CN" altLang="zh-CN" sz="1800" dirty="0"/>
              <a:t>熟悉并掌握企业网站开发的具体过程和实施方法。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46074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10.4 </a:t>
            </a:r>
            <a:r>
              <a:rPr lang="zh-CN" altLang="zh-CN" dirty="0"/>
              <a:t>主要功能界面设计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       </a:t>
            </a:r>
            <a:r>
              <a:rPr lang="zh-CN" altLang="zh-CN" dirty="0" smtClean="0"/>
              <a:t>本</a:t>
            </a:r>
            <a:r>
              <a:rPr lang="zh-CN" altLang="zh-CN" dirty="0"/>
              <a:t>节主要介绍网站界面设计的实现过程，考虑到前面已设计的用户自定义控件，以及网站模版的作用与功能，在此介绍网站母版设计和网站首页设计，其他内容用户可以参考网站代码源文件。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4649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zh-CN" dirty="0"/>
              <a:t>设计母版页</a:t>
            </a:r>
            <a:r>
              <a:rPr lang="en-US" altLang="zh-CN" dirty="0" err="1"/>
              <a:t>MyPage.master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atinLnBrk="1"/>
            <a:r>
              <a:rPr lang="en-US" altLang="zh-CN" dirty="0" smtClean="0"/>
              <a:t>      </a:t>
            </a:r>
            <a:r>
              <a:rPr lang="zh-CN" altLang="zh-CN" dirty="0" smtClean="0"/>
              <a:t>考虑</a:t>
            </a:r>
            <a:r>
              <a:rPr lang="zh-CN" altLang="zh-CN" dirty="0"/>
              <a:t>到网站中多数页面都存在相同或者相似的结构，网站开发过程中，我们除了使用用户控件外，还设计了网站母版。具体操作步骤如下：</a:t>
            </a:r>
          </a:p>
          <a:p>
            <a:pPr marL="342900" lvl="0" indent="-342900" latinLnBrk="1">
              <a:buFont typeface="+mj-lt"/>
              <a:buAutoNum type="arabicPeriod"/>
            </a:pPr>
            <a:r>
              <a:rPr lang="zh-CN" altLang="zh-CN" dirty="0"/>
              <a:t>在网站站点文件中添加母版页，并将其命名为</a:t>
            </a:r>
            <a:r>
              <a:rPr lang="en-US" altLang="zh-CN" dirty="0" err="1"/>
              <a:t>MyPage.master</a:t>
            </a:r>
            <a:r>
              <a:rPr lang="zh-CN" altLang="zh-CN" dirty="0"/>
              <a:t>。</a:t>
            </a:r>
          </a:p>
          <a:p>
            <a:pPr marL="342900" lvl="0" indent="-342900" latinLnBrk="1">
              <a:buFont typeface="+mj-lt"/>
              <a:buAutoNum type="arabicPeriod"/>
            </a:pPr>
            <a:r>
              <a:rPr lang="zh-CN" altLang="zh-CN" dirty="0"/>
              <a:t>在母版页的最上面和最下面放入用户控件</a:t>
            </a:r>
            <a:r>
              <a:rPr lang="en-US" altLang="zh-CN" dirty="0"/>
              <a:t>top.ascx</a:t>
            </a:r>
            <a:r>
              <a:rPr lang="zh-CN" altLang="zh-CN" dirty="0"/>
              <a:t>和</a:t>
            </a:r>
            <a:r>
              <a:rPr lang="en-US" altLang="zh-CN" dirty="0"/>
              <a:t>but.ascx</a:t>
            </a:r>
            <a:r>
              <a:rPr lang="zh-CN" altLang="zh-CN" dirty="0"/>
              <a:t>，从而母版页上显示网站导航和下面的版权信息。</a:t>
            </a:r>
          </a:p>
          <a:p>
            <a:pPr marL="342900" lvl="0" indent="-342900" latinLnBrk="1">
              <a:buFont typeface="+mj-lt"/>
              <a:buAutoNum type="arabicPeriod"/>
            </a:pPr>
            <a:r>
              <a:rPr lang="zh-CN" altLang="zh-CN" dirty="0"/>
              <a:t>在用户控件</a:t>
            </a:r>
            <a:r>
              <a:rPr lang="en-US" altLang="zh-CN" dirty="0"/>
              <a:t>top.ascx</a:t>
            </a:r>
            <a:r>
              <a:rPr lang="zh-CN" altLang="zh-CN" dirty="0"/>
              <a:t>和</a:t>
            </a:r>
            <a:r>
              <a:rPr lang="en-US" altLang="zh-CN" dirty="0"/>
              <a:t>but.ascx</a:t>
            </a:r>
            <a:r>
              <a:rPr lang="zh-CN" altLang="zh-CN" dirty="0"/>
              <a:t>中间位置放入一个</a:t>
            </a:r>
            <a:r>
              <a:rPr lang="en-US" altLang="zh-CN" dirty="0"/>
              <a:t>1</a:t>
            </a:r>
            <a:r>
              <a:rPr lang="zh-CN" altLang="zh-CN" dirty="0"/>
              <a:t>行</a:t>
            </a:r>
            <a:r>
              <a:rPr lang="en-US" altLang="zh-CN" dirty="0"/>
              <a:t>2</a:t>
            </a:r>
            <a:r>
              <a:rPr lang="zh-CN" altLang="zh-CN" dirty="0"/>
              <a:t>列的</a:t>
            </a:r>
            <a:r>
              <a:rPr lang="en-US" altLang="zh-CN" dirty="0"/>
              <a:t>table</a:t>
            </a:r>
            <a:r>
              <a:rPr lang="zh-CN" altLang="zh-CN" dirty="0"/>
              <a:t>控件，并在左边的单元格中放入一个</a:t>
            </a:r>
            <a:r>
              <a:rPr lang="en-US" altLang="zh-CN" dirty="0" err="1"/>
              <a:t>ContentPlaceHolder</a:t>
            </a:r>
            <a:r>
              <a:rPr lang="zh-CN" altLang="zh-CN" dirty="0"/>
              <a:t>控件。</a:t>
            </a:r>
          </a:p>
          <a:p>
            <a:pPr marL="342900" lvl="0" indent="-342900" latinLnBrk="1">
              <a:buFont typeface="+mj-lt"/>
              <a:buAutoNum type="arabicPeriod"/>
            </a:pPr>
            <a:r>
              <a:rPr lang="zh-CN" altLang="zh-CN" dirty="0"/>
              <a:t>在表格右边单元格中依次放入用户控件</a:t>
            </a:r>
            <a:r>
              <a:rPr lang="en-US" altLang="zh-CN" dirty="0"/>
              <a:t>search.ascx</a:t>
            </a:r>
            <a:r>
              <a:rPr lang="zh-CN" altLang="zh-CN" dirty="0"/>
              <a:t>、表格和用户控件</a:t>
            </a:r>
            <a:r>
              <a:rPr lang="en-US" altLang="zh-CN" dirty="0"/>
              <a:t>servs.ascx</a:t>
            </a:r>
            <a:r>
              <a:rPr lang="zh-CN" altLang="zh-CN" dirty="0"/>
              <a:t>，并在中间的表格中添加一个</a:t>
            </a:r>
            <a:r>
              <a:rPr lang="en-US" altLang="zh-CN" dirty="0" err="1"/>
              <a:t>ContentPlaceHolder</a:t>
            </a:r>
            <a:r>
              <a:rPr lang="zh-CN" altLang="zh-CN" dirty="0"/>
              <a:t>控件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342900" lvl="0" indent="-342900" latinLnBrk="1">
              <a:buFont typeface="+mj-lt"/>
              <a:buAutoNum type="arabicPeriod"/>
            </a:pPr>
            <a:r>
              <a:rPr lang="zh-CN" altLang="zh-CN" dirty="0"/>
              <a:t>设置页面格式，保存，最终效果如图</a:t>
            </a:r>
            <a:r>
              <a:rPr lang="en-US" altLang="zh-CN" dirty="0"/>
              <a:t>10-4</a:t>
            </a:r>
            <a:r>
              <a:rPr lang="zh-CN" altLang="zh-CN" dirty="0"/>
              <a:t>所示。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99640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图片框 546" descr="snap05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854" y="2055235"/>
            <a:ext cx="6775612" cy="4220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19672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 </a:t>
            </a:r>
            <a:r>
              <a:rPr lang="zh-CN" altLang="zh-CN" dirty="0"/>
              <a:t>设计首页</a:t>
            </a:r>
            <a:r>
              <a:rPr lang="en-US" altLang="zh-CN" dirty="0"/>
              <a:t>Default.aspx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 latinLnBrk="1">
              <a:buFont typeface="+mj-lt"/>
              <a:buAutoNum type="arabicPeriod"/>
            </a:pPr>
            <a:r>
              <a:rPr lang="zh-CN" altLang="zh-CN" dirty="0"/>
              <a:t>在网站站点文件中添加一个</a:t>
            </a:r>
            <a:r>
              <a:rPr lang="en-US" altLang="zh-CN" dirty="0"/>
              <a:t>Web</a:t>
            </a:r>
            <a:r>
              <a:rPr lang="zh-CN" altLang="zh-CN" dirty="0"/>
              <a:t>窗体，命名为</a:t>
            </a:r>
            <a:r>
              <a:rPr lang="en-US" altLang="zh-CN" dirty="0"/>
              <a:t>Default.aspx</a:t>
            </a:r>
            <a:r>
              <a:rPr lang="zh-CN" altLang="zh-CN" dirty="0"/>
              <a:t>，并选择母版页</a:t>
            </a:r>
            <a:r>
              <a:rPr lang="en-US" altLang="zh-CN" dirty="0" err="1"/>
              <a:t>MyPage.master</a:t>
            </a:r>
            <a:r>
              <a:rPr lang="zh-CN" altLang="zh-CN" dirty="0"/>
              <a:t>。</a:t>
            </a:r>
          </a:p>
          <a:p>
            <a:pPr marL="342900" indent="-342900" latinLnBrk="1">
              <a:buFont typeface="+mj-lt"/>
              <a:buAutoNum type="arabicPeriod"/>
            </a:pPr>
            <a:r>
              <a:rPr lang="zh-CN" altLang="zh-CN" dirty="0" smtClean="0"/>
              <a:t>在</a:t>
            </a:r>
            <a:r>
              <a:rPr lang="en-US" altLang="zh-CN" dirty="0"/>
              <a:t>Default.aspx</a:t>
            </a:r>
            <a:r>
              <a:rPr lang="zh-CN" altLang="zh-CN" dirty="0"/>
              <a:t>页的左边</a:t>
            </a:r>
            <a:r>
              <a:rPr lang="en-US" altLang="zh-CN" dirty="0" err="1"/>
              <a:t>ContentPlaceHolder</a:t>
            </a:r>
            <a:r>
              <a:rPr lang="zh-CN" altLang="zh-CN" dirty="0"/>
              <a:t>控件中，依次添加</a:t>
            </a:r>
            <a:r>
              <a:rPr lang="en-US" altLang="zh-CN" dirty="0"/>
              <a:t>2</a:t>
            </a:r>
            <a:r>
              <a:rPr lang="zh-CN" altLang="zh-CN" dirty="0"/>
              <a:t>个用户控件</a:t>
            </a:r>
            <a:r>
              <a:rPr lang="en-US" altLang="zh-CN" dirty="0" err="1"/>
              <a:t>topnews.ascs</a:t>
            </a:r>
            <a:r>
              <a:rPr lang="zh-CN" altLang="zh-CN" dirty="0"/>
              <a:t>和</a:t>
            </a:r>
            <a:r>
              <a:rPr lang="en-US" altLang="zh-CN" dirty="0" err="1"/>
              <a:t>newvote.ascs</a:t>
            </a:r>
            <a:r>
              <a:rPr lang="zh-CN" altLang="zh-CN" dirty="0"/>
              <a:t>；在右边</a:t>
            </a:r>
            <a:r>
              <a:rPr lang="en-US" altLang="zh-CN" dirty="0" err="1"/>
              <a:t>ContentPlaceHolder</a:t>
            </a:r>
            <a:r>
              <a:rPr lang="zh-CN" altLang="zh-CN" dirty="0"/>
              <a:t>控件中添加一个</a:t>
            </a:r>
            <a:r>
              <a:rPr lang="en-US" altLang="zh-CN" dirty="0"/>
              <a:t>Label</a:t>
            </a:r>
            <a:r>
              <a:rPr lang="zh-CN" altLang="zh-CN" dirty="0"/>
              <a:t>控件。</a:t>
            </a:r>
          </a:p>
          <a:p>
            <a:pPr marL="342900" indent="-342900">
              <a:buFont typeface="+mj-lt"/>
              <a:buAutoNum type="arabicPeriod"/>
            </a:pPr>
            <a:r>
              <a:rPr lang="zh-CN" altLang="zh-CN" dirty="0" smtClean="0"/>
              <a:t>用户</a:t>
            </a:r>
            <a:r>
              <a:rPr lang="zh-CN" altLang="zh-CN" dirty="0"/>
              <a:t>控件</a:t>
            </a:r>
            <a:r>
              <a:rPr lang="en-US" altLang="zh-CN" dirty="0" err="1"/>
              <a:t>topnews.ascs</a:t>
            </a:r>
            <a:r>
              <a:rPr lang="zh-CN" altLang="zh-CN" dirty="0"/>
              <a:t>用于显示公司的最新动态，主要通过调用</a:t>
            </a:r>
            <a:r>
              <a:rPr lang="en-US" altLang="zh-CN" dirty="0" err="1"/>
              <a:t>Page_load</a:t>
            </a:r>
            <a:r>
              <a:rPr lang="zh-CN" altLang="zh-CN" dirty="0"/>
              <a:t>事件代码访问数据库，读取数据库中公司新闻显示在</a:t>
            </a:r>
            <a:r>
              <a:rPr lang="en-US" altLang="zh-CN" dirty="0" err="1"/>
              <a:t>GridView</a:t>
            </a:r>
            <a:r>
              <a:rPr lang="zh-CN" altLang="zh-CN" dirty="0"/>
              <a:t>控件</a:t>
            </a:r>
            <a:r>
              <a:rPr lang="en-US" altLang="zh-CN" dirty="0" err="1"/>
              <a:t>gdvnews</a:t>
            </a:r>
            <a:r>
              <a:rPr lang="zh-CN" altLang="zh-CN" dirty="0"/>
              <a:t>中，主要后台代码如下：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60074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en-US" altLang="zh-CN" dirty="0"/>
              <a:t>protected void </a:t>
            </a:r>
            <a:r>
              <a:rPr lang="en-US" altLang="zh-CN" dirty="0" err="1"/>
              <a:t>Page_Load</a:t>
            </a:r>
            <a:r>
              <a:rPr lang="en-US" altLang="zh-CN" dirty="0"/>
              <a:t>(object sender, </a:t>
            </a:r>
            <a:r>
              <a:rPr lang="en-US" altLang="zh-CN" dirty="0" err="1"/>
              <a:t>EventArgs</a:t>
            </a:r>
            <a:r>
              <a:rPr lang="en-US" altLang="zh-CN" dirty="0"/>
              <a:t> e)</a:t>
            </a:r>
            <a:endParaRPr lang="zh-CN" altLang="zh-CN" dirty="0"/>
          </a:p>
          <a:p>
            <a:pPr latinLnBrk="1"/>
            <a:r>
              <a:rPr lang="en-US" altLang="zh-CN" dirty="0"/>
              <a:t>{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DataTable</a:t>
            </a:r>
            <a:r>
              <a:rPr lang="en-US" altLang="zh-CN" dirty="0"/>
              <a:t> </a:t>
            </a:r>
            <a:r>
              <a:rPr lang="en-US" altLang="zh-CN" dirty="0" err="1"/>
              <a:t>dt</a:t>
            </a:r>
            <a:r>
              <a:rPr lang="en-US" altLang="zh-CN" dirty="0"/>
              <a:t> = </a:t>
            </a:r>
            <a:r>
              <a:rPr lang="en-US" altLang="zh-CN" dirty="0" err="1"/>
              <a:t>oper.dt</a:t>
            </a:r>
            <a:r>
              <a:rPr lang="en-US" altLang="zh-CN" dirty="0"/>
              <a:t>("select top 4 * from news order by </a:t>
            </a:r>
            <a:r>
              <a:rPr lang="en-US" altLang="zh-CN" dirty="0" err="1"/>
              <a:t>nid</a:t>
            </a:r>
            <a:r>
              <a:rPr lang="en-US" altLang="zh-CN" dirty="0"/>
              <a:t> </a:t>
            </a:r>
            <a:r>
              <a:rPr lang="en-US" altLang="zh-CN" dirty="0" err="1"/>
              <a:t>desc</a:t>
            </a:r>
            <a:r>
              <a:rPr lang="en-US" altLang="zh-CN" dirty="0"/>
              <a:t>");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gdvnews.DataSource</a:t>
            </a:r>
            <a:r>
              <a:rPr lang="en-US" altLang="zh-CN" dirty="0"/>
              <a:t> = </a:t>
            </a:r>
            <a:r>
              <a:rPr lang="en-US" altLang="zh-CN" dirty="0" err="1"/>
              <a:t>dt</a:t>
            </a:r>
            <a:r>
              <a:rPr lang="en-US" altLang="zh-CN" dirty="0"/>
              <a:t>;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gdvnews.DataKeyNames</a:t>
            </a:r>
            <a:r>
              <a:rPr lang="en-US" altLang="zh-CN" dirty="0"/>
              <a:t> = new string[] { "</a:t>
            </a:r>
            <a:r>
              <a:rPr lang="en-US" altLang="zh-CN" dirty="0" err="1"/>
              <a:t>nid</a:t>
            </a:r>
            <a:r>
              <a:rPr lang="en-US" altLang="zh-CN" dirty="0"/>
              <a:t>" };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gdvnews.DataBind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}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78980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atinLnBrk="1"/>
            <a:r>
              <a:rPr lang="en-US" altLang="zh-CN" dirty="0"/>
              <a:t>protected void </a:t>
            </a:r>
            <a:r>
              <a:rPr lang="en-US" altLang="zh-CN" dirty="0" err="1"/>
              <a:t>gdvnews_RowDataBound</a:t>
            </a:r>
            <a:r>
              <a:rPr lang="en-US" altLang="zh-CN" dirty="0"/>
              <a:t>(object sender, </a:t>
            </a:r>
            <a:r>
              <a:rPr lang="en-US" altLang="zh-CN" dirty="0" err="1"/>
              <a:t>GridViewRowEventArgs</a:t>
            </a:r>
            <a:r>
              <a:rPr lang="en-US" altLang="zh-CN" dirty="0"/>
              <a:t> e)</a:t>
            </a:r>
            <a:endParaRPr lang="zh-CN" altLang="zh-CN" dirty="0"/>
          </a:p>
          <a:p>
            <a:pPr latinLnBrk="1"/>
            <a:r>
              <a:rPr lang="en-US" altLang="zh-CN" dirty="0"/>
              <a:t>{</a:t>
            </a:r>
            <a:endParaRPr lang="zh-CN" altLang="zh-CN" dirty="0"/>
          </a:p>
          <a:p>
            <a:pPr latinLnBrk="1"/>
            <a:r>
              <a:rPr lang="en-US" altLang="zh-CN" dirty="0"/>
              <a:t>    if (</a:t>
            </a:r>
            <a:r>
              <a:rPr lang="en-US" altLang="zh-CN" dirty="0" err="1"/>
              <a:t>e.Row.RowType</a:t>
            </a:r>
            <a:r>
              <a:rPr lang="en-US" altLang="zh-CN" dirty="0"/>
              <a:t> == </a:t>
            </a:r>
            <a:r>
              <a:rPr lang="en-US" altLang="zh-CN" dirty="0" err="1"/>
              <a:t>DataControlRowType.DataRow</a:t>
            </a:r>
            <a:r>
              <a:rPr lang="en-US" altLang="zh-CN" dirty="0"/>
              <a:t>)</a:t>
            </a:r>
            <a:endParaRPr lang="zh-CN" altLang="zh-CN" dirty="0"/>
          </a:p>
          <a:p>
            <a:pPr latinLnBrk="1"/>
            <a:r>
              <a:rPr lang="en-US" altLang="zh-CN" dirty="0"/>
              <a:t>    {</a:t>
            </a:r>
            <a:endParaRPr lang="zh-CN" altLang="zh-CN" dirty="0"/>
          </a:p>
          <a:p>
            <a:pPr latinLnBrk="1"/>
            <a:r>
              <a:rPr lang="en-US" altLang="zh-CN" dirty="0"/>
              <a:t>        </a:t>
            </a:r>
            <a:r>
              <a:rPr lang="en-US" altLang="zh-CN" dirty="0" err="1"/>
              <a:t>HyperLink</a:t>
            </a:r>
            <a:r>
              <a:rPr lang="en-US" altLang="zh-CN" dirty="0"/>
              <a:t> </a:t>
            </a:r>
            <a:r>
              <a:rPr lang="en-US" altLang="zh-CN" dirty="0" err="1"/>
              <a:t>hpl</a:t>
            </a:r>
            <a:r>
              <a:rPr lang="en-US" altLang="zh-CN" dirty="0"/>
              <a:t> = (</a:t>
            </a:r>
            <a:r>
              <a:rPr lang="en-US" altLang="zh-CN" dirty="0" err="1"/>
              <a:t>HyperLink</a:t>
            </a:r>
            <a:r>
              <a:rPr lang="en-US" altLang="zh-CN" dirty="0"/>
              <a:t>)</a:t>
            </a:r>
            <a:r>
              <a:rPr lang="en-US" altLang="zh-CN" dirty="0" err="1"/>
              <a:t>e.Row.FindControl</a:t>
            </a:r>
            <a:r>
              <a:rPr lang="en-US" altLang="zh-CN" dirty="0"/>
              <a:t>("HyperLink1");</a:t>
            </a:r>
            <a:endParaRPr lang="zh-CN" altLang="zh-CN" dirty="0"/>
          </a:p>
          <a:p>
            <a:pPr latinLnBrk="1"/>
            <a:r>
              <a:rPr lang="en-US" altLang="zh-CN" dirty="0"/>
              <a:t>        if (</a:t>
            </a:r>
            <a:r>
              <a:rPr lang="en-US" altLang="zh-CN" dirty="0" err="1"/>
              <a:t>hpl.Text.Length</a:t>
            </a:r>
            <a:r>
              <a:rPr lang="en-US" altLang="zh-CN" dirty="0"/>
              <a:t> &gt;= 18)</a:t>
            </a:r>
            <a:endParaRPr lang="zh-CN" altLang="zh-CN" dirty="0"/>
          </a:p>
          <a:p>
            <a:pPr latinLnBrk="1"/>
            <a:r>
              <a:rPr lang="en-US" altLang="zh-CN" dirty="0"/>
              <a:t>        {</a:t>
            </a:r>
            <a:endParaRPr lang="zh-CN" altLang="zh-CN" dirty="0"/>
          </a:p>
          <a:p>
            <a:pPr latinLnBrk="1"/>
            <a:r>
              <a:rPr lang="en-US" altLang="zh-CN" dirty="0"/>
              <a:t>            </a:t>
            </a:r>
            <a:r>
              <a:rPr lang="en-US" altLang="zh-CN" dirty="0" err="1"/>
              <a:t>hpl.Text</a:t>
            </a:r>
            <a:r>
              <a:rPr lang="en-US" altLang="zh-CN" dirty="0"/>
              <a:t> = </a:t>
            </a:r>
            <a:r>
              <a:rPr lang="en-US" altLang="zh-CN" dirty="0" err="1"/>
              <a:t>hpl.Text.Substring</a:t>
            </a:r>
            <a:r>
              <a:rPr lang="en-US" altLang="zh-CN" dirty="0"/>
              <a:t>(0, 17) + "...";</a:t>
            </a:r>
            <a:endParaRPr lang="zh-CN" altLang="zh-CN" dirty="0"/>
          </a:p>
          <a:p>
            <a:pPr latinLnBrk="1"/>
            <a:r>
              <a:rPr lang="en-US" altLang="zh-CN" dirty="0"/>
              <a:t>        }</a:t>
            </a:r>
            <a:endParaRPr lang="zh-CN" altLang="zh-CN" dirty="0"/>
          </a:p>
          <a:p>
            <a:pPr latinLnBrk="1"/>
            <a:r>
              <a:rPr lang="en-US" altLang="zh-CN" dirty="0"/>
              <a:t>    }</a:t>
            </a:r>
            <a:endParaRPr lang="zh-CN" altLang="zh-CN" dirty="0"/>
          </a:p>
          <a:p>
            <a:pPr latinLnBrk="1"/>
            <a:r>
              <a:rPr lang="en-US" altLang="zh-CN" dirty="0" smtClean="0"/>
              <a:t>}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16948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 startAt="4"/>
            </a:pPr>
            <a:r>
              <a:rPr lang="zh-CN" altLang="zh-CN" dirty="0"/>
              <a:t>用户控件</a:t>
            </a:r>
            <a:r>
              <a:rPr lang="en-US" altLang="zh-CN" dirty="0" err="1"/>
              <a:t>newvote.ascs</a:t>
            </a:r>
            <a:r>
              <a:rPr lang="zh-CN" altLang="zh-CN" dirty="0"/>
              <a:t>用于显示服务满意度调查，主要通过调用</a:t>
            </a:r>
            <a:r>
              <a:rPr lang="en-US" altLang="zh-CN" dirty="0" err="1"/>
              <a:t>Page_load</a:t>
            </a:r>
            <a:r>
              <a:rPr lang="zh-CN" altLang="zh-CN" dirty="0"/>
              <a:t>事件代码访问数据库，读取数据信息显示投票标题的</a:t>
            </a:r>
            <a:r>
              <a:rPr lang="en-US" altLang="zh-CN" dirty="0"/>
              <a:t>Label</a:t>
            </a:r>
            <a:r>
              <a:rPr lang="zh-CN" altLang="zh-CN" dirty="0"/>
              <a:t>控件</a:t>
            </a:r>
            <a:r>
              <a:rPr lang="en-US" altLang="zh-CN" dirty="0" err="1"/>
              <a:t>lblvt</a:t>
            </a:r>
            <a:r>
              <a:rPr lang="zh-CN" altLang="zh-CN" dirty="0"/>
              <a:t>上，以及</a:t>
            </a:r>
            <a:r>
              <a:rPr lang="en-US" altLang="zh-CN" dirty="0" err="1"/>
              <a:t>RadioButtonList</a:t>
            </a:r>
            <a:r>
              <a:rPr lang="zh-CN" altLang="zh-CN" dirty="0"/>
              <a:t>控件</a:t>
            </a:r>
            <a:r>
              <a:rPr lang="en-US" altLang="zh-CN" dirty="0" err="1"/>
              <a:t>rdbld</a:t>
            </a:r>
            <a:r>
              <a:rPr lang="zh-CN" altLang="zh-CN" dirty="0"/>
              <a:t>选项中，主要后台代码如下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pPr latinLnBrk="1"/>
            <a:r>
              <a:rPr lang="en-US" altLang="zh-CN" dirty="0"/>
              <a:t>protected void </a:t>
            </a:r>
            <a:r>
              <a:rPr lang="en-US" altLang="zh-CN" dirty="0" err="1"/>
              <a:t>Page_Load</a:t>
            </a:r>
            <a:r>
              <a:rPr lang="en-US" altLang="zh-CN" dirty="0"/>
              <a:t>(object sender, </a:t>
            </a:r>
            <a:r>
              <a:rPr lang="en-US" altLang="zh-CN" dirty="0" err="1"/>
              <a:t>EventArgs</a:t>
            </a:r>
            <a:r>
              <a:rPr lang="en-US" altLang="zh-CN" dirty="0"/>
              <a:t> e)</a:t>
            </a:r>
            <a:endParaRPr lang="zh-CN" altLang="zh-CN" dirty="0"/>
          </a:p>
          <a:p>
            <a:pPr latinLnBrk="1"/>
            <a:r>
              <a:rPr lang="en-US" altLang="zh-CN" dirty="0"/>
              <a:t>{</a:t>
            </a:r>
            <a:endParaRPr lang="zh-CN" altLang="zh-CN" dirty="0"/>
          </a:p>
          <a:p>
            <a:pPr latinLnBrk="1"/>
            <a:r>
              <a:rPr lang="en-US" altLang="zh-CN" dirty="0"/>
              <a:t>    if (!</a:t>
            </a:r>
            <a:r>
              <a:rPr lang="en-US" altLang="zh-CN" dirty="0" err="1"/>
              <a:t>IsPostBack</a:t>
            </a:r>
            <a:r>
              <a:rPr lang="en-US" altLang="zh-CN" dirty="0"/>
              <a:t>)</a:t>
            </a:r>
            <a:endParaRPr lang="zh-CN" altLang="zh-CN" dirty="0"/>
          </a:p>
          <a:p>
            <a:pPr latinLnBrk="1"/>
            <a:r>
              <a:rPr lang="en-US" altLang="zh-CN" dirty="0"/>
              <a:t>    {</a:t>
            </a:r>
            <a:endParaRPr lang="zh-CN" altLang="zh-CN" dirty="0"/>
          </a:p>
          <a:p>
            <a:pPr latinLnBrk="1"/>
            <a:r>
              <a:rPr lang="en-US" altLang="zh-CN" dirty="0"/>
              <a:t>        Int32 </a:t>
            </a:r>
            <a:r>
              <a:rPr lang="en-US" altLang="zh-CN" dirty="0" err="1"/>
              <a:t>vtid</a:t>
            </a:r>
            <a:r>
              <a:rPr lang="en-US" altLang="zh-CN" dirty="0"/>
              <a:t>;</a:t>
            </a:r>
            <a:endParaRPr lang="zh-CN" altLang="zh-CN" dirty="0"/>
          </a:p>
          <a:p>
            <a:pPr latinLnBrk="1"/>
            <a:r>
              <a:rPr lang="en-US" altLang="zh-CN" dirty="0"/>
              <a:t>        string sql0 = "select top 1 * from </a:t>
            </a:r>
            <a:r>
              <a:rPr lang="en-US" altLang="zh-CN" dirty="0" err="1"/>
              <a:t>vtitle</a:t>
            </a:r>
            <a:r>
              <a:rPr lang="en-US" altLang="zh-CN" dirty="0"/>
              <a:t> order by </a:t>
            </a:r>
            <a:r>
              <a:rPr lang="en-US" altLang="zh-CN" dirty="0" err="1"/>
              <a:t>vtid</a:t>
            </a:r>
            <a:r>
              <a:rPr lang="en-US" altLang="zh-CN" dirty="0"/>
              <a:t> </a:t>
            </a:r>
            <a:r>
              <a:rPr lang="en-US" altLang="zh-CN" dirty="0" err="1"/>
              <a:t>desc</a:t>
            </a:r>
            <a:r>
              <a:rPr lang="en-US" altLang="zh-CN" dirty="0" smtClean="0"/>
              <a:t>";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0411791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atinLnBrk="1"/>
            <a:r>
              <a:rPr lang="en-US" altLang="zh-CN" dirty="0" err="1" smtClean="0"/>
              <a:t>DataRow</a:t>
            </a:r>
            <a:r>
              <a:rPr lang="en-US" altLang="zh-CN" dirty="0" smtClean="0"/>
              <a:t> </a:t>
            </a:r>
            <a:r>
              <a:rPr lang="en-US" altLang="zh-CN" dirty="0" err="1"/>
              <a:t>dr</a:t>
            </a:r>
            <a:r>
              <a:rPr lang="en-US" altLang="zh-CN" dirty="0"/>
              <a:t> = </a:t>
            </a:r>
            <a:r>
              <a:rPr lang="en-US" altLang="zh-CN" dirty="0" err="1"/>
              <a:t>oper.dr</a:t>
            </a:r>
            <a:r>
              <a:rPr lang="en-US" altLang="zh-CN" dirty="0"/>
              <a:t>(sql0);</a:t>
            </a:r>
            <a:endParaRPr lang="zh-CN" altLang="zh-CN" dirty="0"/>
          </a:p>
          <a:p>
            <a:pPr latinLnBrk="1"/>
            <a:r>
              <a:rPr lang="en-US" altLang="zh-CN" dirty="0"/>
              <a:t>        </a:t>
            </a:r>
            <a:r>
              <a:rPr lang="en-US" altLang="zh-CN" dirty="0" err="1"/>
              <a:t>lblvt.Text</a:t>
            </a:r>
            <a:r>
              <a:rPr lang="en-US" altLang="zh-CN" dirty="0"/>
              <a:t> = </a:t>
            </a:r>
            <a:r>
              <a:rPr lang="en-US" altLang="zh-CN" dirty="0" err="1"/>
              <a:t>dr</a:t>
            </a:r>
            <a:r>
              <a:rPr lang="en-US" altLang="zh-CN" dirty="0"/>
              <a:t>["</a:t>
            </a:r>
            <a:r>
              <a:rPr lang="en-US" altLang="zh-CN" dirty="0" err="1"/>
              <a:t>vtname</a:t>
            </a:r>
            <a:r>
              <a:rPr lang="en-US" altLang="zh-CN" dirty="0"/>
              <a:t>"].</a:t>
            </a:r>
            <a:r>
              <a:rPr lang="en-US" altLang="zh-CN" dirty="0" err="1"/>
              <a:t>ToString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      </a:t>
            </a:r>
            <a:r>
              <a:rPr lang="en-US" altLang="zh-CN" dirty="0" err="1"/>
              <a:t>vtid</a:t>
            </a:r>
            <a:r>
              <a:rPr lang="en-US" altLang="zh-CN" dirty="0"/>
              <a:t> = Convert.ToInt32(</a:t>
            </a:r>
            <a:r>
              <a:rPr lang="en-US" altLang="zh-CN" dirty="0" err="1"/>
              <a:t>dr</a:t>
            </a:r>
            <a:r>
              <a:rPr lang="en-US" altLang="zh-CN" dirty="0"/>
              <a:t>["</a:t>
            </a:r>
            <a:r>
              <a:rPr lang="en-US" altLang="zh-CN" dirty="0" err="1"/>
              <a:t>vtid</a:t>
            </a:r>
            <a:r>
              <a:rPr lang="en-US" altLang="zh-CN" dirty="0"/>
              <a:t>"].</a:t>
            </a:r>
            <a:r>
              <a:rPr lang="en-US" altLang="zh-CN" dirty="0" err="1"/>
              <a:t>ToString</a:t>
            </a:r>
            <a:r>
              <a:rPr lang="en-US" altLang="zh-CN" dirty="0" smtClean="0"/>
              <a:t>());</a:t>
            </a:r>
            <a:r>
              <a:rPr lang="en-US" altLang="zh-CN" dirty="0"/>
              <a:t> </a:t>
            </a:r>
            <a:endParaRPr lang="zh-CN" altLang="zh-CN" dirty="0"/>
          </a:p>
          <a:p>
            <a:pPr latinLnBrk="1"/>
            <a:r>
              <a:rPr lang="en-US" altLang="zh-CN" dirty="0"/>
              <a:t>        string sql1="select * from </a:t>
            </a:r>
            <a:r>
              <a:rPr lang="en-US" altLang="zh-CN" dirty="0" err="1"/>
              <a:t>vdetail</a:t>
            </a:r>
            <a:r>
              <a:rPr lang="en-US" altLang="zh-CN" dirty="0"/>
              <a:t> where </a:t>
            </a:r>
            <a:r>
              <a:rPr lang="en-US" altLang="zh-CN" dirty="0" err="1"/>
              <a:t>vtid</a:t>
            </a:r>
            <a:r>
              <a:rPr lang="en-US" altLang="zh-CN" dirty="0"/>
              <a:t>="+</a:t>
            </a:r>
            <a:r>
              <a:rPr lang="en-US" altLang="zh-CN" dirty="0" err="1"/>
              <a:t>vtid</a:t>
            </a:r>
            <a:r>
              <a:rPr lang="en-US" altLang="zh-CN" dirty="0"/>
              <a:t>;</a:t>
            </a:r>
            <a:endParaRPr lang="zh-CN" altLang="zh-CN" dirty="0"/>
          </a:p>
          <a:p>
            <a:pPr latinLnBrk="1"/>
            <a:r>
              <a:rPr lang="en-US" altLang="zh-CN" dirty="0"/>
              <a:t>        </a:t>
            </a:r>
            <a:r>
              <a:rPr lang="en-US" altLang="zh-CN" dirty="0" err="1"/>
              <a:t>DataTable</a:t>
            </a:r>
            <a:r>
              <a:rPr lang="en-US" altLang="zh-CN" dirty="0"/>
              <a:t> </a:t>
            </a:r>
            <a:r>
              <a:rPr lang="en-US" altLang="zh-CN" dirty="0" err="1"/>
              <a:t>dt</a:t>
            </a:r>
            <a:r>
              <a:rPr lang="en-US" altLang="zh-CN" dirty="0"/>
              <a:t> = </a:t>
            </a:r>
            <a:r>
              <a:rPr lang="en-US" altLang="zh-CN" dirty="0" err="1"/>
              <a:t>oper.dt</a:t>
            </a:r>
            <a:r>
              <a:rPr lang="en-US" altLang="zh-CN" dirty="0"/>
              <a:t>(sql1);</a:t>
            </a:r>
            <a:endParaRPr lang="zh-CN" altLang="zh-CN" dirty="0"/>
          </a:p>
          <a:p>
            <a:pPr latinLnBrk="1"/>
            <a:r>
              <a:rPr lang="en-US" altLang="zh-CN" dirty="0"/>
              <a:t>        </a:t>
            </a:r>
            <a:r>
              <a:rPr lang="en-US" altLang="zh-CN" dirty="0" err="1"/>
              <a:t>rdbld.DataSource</a:t>
            </a:r>
            <a:r>
              <a:rPr lang="en-US" altLang="zh-CN" dirty="0"/>
              <a:t> = </a:t>
            </a:r>
            <a:r>
              <a:rPr lang="en-US" altLang="zh-CN" dirty="0" err="1"/>
              <a:t>dt</a:t>
            </a:r>
            <a:r>
              <a:rPr lang="en-US" altLang="zh-CN" dirty="0"/>
              <a:t>;</a:t>
            </a:r>
            <a:endParaRPr lang="zh-CN" altLang="zh-CN" dirty="0"/>
          </a:p>
          <a:p>
            <a:pPr latinLnBrk="1"/>
            <a:r>
              <a:rPr lang="en-US" altLang="zh-CN" dirty="0"/>
              <a:t>        </a:t>
            </a:r>
            <a:r>
              <a:rPr lang="en-US" altLang="zh-CN" dirty="0" err="1"/>
              <a:t>rdbld.DataTextField</a:t>
            </a:r>
            <a:r>
              <a:rPr lang="en-US" altLang="zh-CN" dirty="0"/>
              <a:t> = "</a:t>
            </a:r>
            <a:r>
              <a:rPr lang="en-US" altLang="zh-CN" dirty="0" err="1"/>
              <a:t>vdname</a:t>
            </a:r>
            <a:r>
              <a:rPr lang="en-US" altLang="zh-CN" dirty="0"/>
              <a:t>";</a:t>
            </a:r>
            <a:endParaRPr lang="zh-CN" altLang="zh-CN" dirty="0"/>
          </a:p>
          <a:p>
            <a:pPr latinLnBrk="1"/>
            <a:r>
              <a:rPr lang="en-US" altLang="zh-CN" dirty="0"/>
              <a:t>        </a:t>
            </a:r>
            <a:r>
              <a:rPr lang="en-US" altLang="zh-CN" dirty="0" err="1"/>
              <a:t>rdbld.DataValueField</a:t>
            </a:r>
            <a:r>
              <a:rPr lang="en-US" altLang="zh-CN" dirty="0"/>
              <a:t> = "</a:t>
            </a:r>
            <a:r>
              <a:rPr lang="en-US" altLang="zh-CN" dirty="0" err="1"/>
              <a:t>vdid</a:t>
            </a:r>
            <a:r>
              <a:rPr lang="en-US" altLang="zh-CN" dirty="0"/>
              <a:t>";</a:t>
            </a:r>
            <a:endParaRPr lang="zh-CN" altLang="zh-CN" dirty="0"/>
          </a:p>
          <a:p>
            <a:pPr latinLnBrk="1"/>
            <a:r>
              <a:rPr lang="en-US" altLang="zh-CN" dirty="0"/>
              <a:t>        </a:t>
            </a:r>
            <a:r>
              <a:rPr lang="en-US" altLang="zh-CN" dirty="0" err="1"/>
              <a:t>rdbld.DataBind</a:t>
            </a:r>
            <a:r>
              <a:rPr lang="en-US" altLang="zh-CN" dirty="0"/>
              <a:t>();</a:t>
            </a:r>
            <a:endParaRPr lang="zh-CN" altLang="zh-CN" dirty="0"/>
          </a:p>
          <a:p>
            <a:pPr latinLnBrk="1"/>
            <a:r>
              <a:rPr lang="en-US" altLang="zh-CN" dirty="0"/>
              <a:t>    }</a:t>
            </a:r>
            <a:endParaRPr lang="zh-CN" altLang="zh-CN" dirty="0"/>
          </a:p>
          <a:p>
            <a:pPr latinLnBrk="1"/>
            <a:r>
              <a:rPr lang="en-US" altLang="zh-CN" dirty="0"/>
              <a:t>}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85110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 latinLnBrk="1">
              <a:buFont typeface="+mj-lt"/>
              <a:buAutoNum type="arabicPeriod" startAt="5"/>
            </a:pPr>
            <a:r>
              <a:rPr lang="zh-CN" altLang="zh-CN" dirty="0"/>
              <a:t>页面中间的公司简介采用一个</a:t>
            </a:r>
            <a:r>
              <a:rPr lang="en-US" altLang="zh-CN" dirty="0"/>
              <a:t>Label</a:t>
            </a:r>
            <a:r>
              <a:rPr lang="zh-CN" altLang="zh-CN" dirty="0"/>
              <a:t>控件，通过</a:t>
            </a:r>
            <a:r>
              <a:rPr lang="en-US" altLang="zh-CN" dirty="0" err="1"/>
              <a:t>Page_load</a:t>
            </a:r>
            <a:r>
              <a:rPr lang="zh-CN" altLang="zh-CN" dirty="0"/>
              <a:t>事件代码读取数据库内容，主要后台代码如下：</a:t>
            </a:r>
          </a:p>
          <a:p>
            <a:pPr latinLnBrk="1"/>
            <a:r>
              <a:rPr lang="en-US" altLang="zh-CN" dirty="0"/>
              <a:t>protected void </a:t>
            </a:r>
            <a:r>
              <a:rPr lang="en-US" altLang="zh-CN" dirty="0" err="1"/>
              <a:t>Page_Load</a:t>
            </a:r>
            <a:r>
              <a:rPr lang="en-US" altLang="zh-CN" dirty="0"/>
              <a:t>(object sender, </a:t>
            </a:r>
            <a:r>
              <a:rPr lang="en-US" altLang="zh-CN" dirty="0" err="1"/>
              <a:t>EventArgs</a:t>
            </a:r>
            <a:r>
              <a:rPr lang="en-US" altLang="zh-CN" dirty="0"/>
              <a:t> e)</a:t>
            </a:r>
            <a:endParaRPr lang="zh-CN" altLang="zh-CN" dirty="0"/>
          </a:p>
          <a:p>
            <a:pPr latinLnBrk="1"/>
            <a:r>
              <a:rPr lang="en-US" altLang="zh-CN" dirty="0"/>
              <a:t>{</a:t>
            </a:r>
            <a:endParaRPr lang="zh-CN" altLang="zh-CN" dirty="0"/>
          </a:p>
          <a:p>
            <a:pPr latinLnBrk="1"/>
            <a:r>
              <a:rPr lang="en-US" altLang="zh-CN" dirty="0"/>
              <a:t>    string sql0 = "select </a:t>
            </a:r>
            <a:r>
              <a:rPr lang="en-US" altLang="zh-CN" dirty="0" err="1"/>
              <a:t>ctext</a:t>
            </a:r>
            <a:r>
              <a:rPr lang="en-US" altLang="zh-CN" dirty="0"/>
              <a:t> from company where </a:t>
            </a:r>
            <a:r>
              <a:rPr lang="en-US" altLang="zh-CN" dirty="0" err="1"/>
              <a:t>cid</a:t>
            </a:r>
            <a:r>
              <a:rPr lang="en-US" altLang="zh-CN" dirty="0"/>
              <a:t>=1";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lblcon.Text</a:t>
            </a:r>
            <a:r>
              <a:rPr lang="en-US" altLang="zh-CN" dirty="0"/>
              <a:t> = </a:t>
            </a:r>
            <a:r>
              <a:rPr lang="en-US" altLang="zh-CN" dirty="0" err="1"/>
              <a:t>oper.findstr</a:t>
            </a:r>
            <a:r>
              <a:rPr lang="en-US" altLang="zh-CN" dirty="0"/>
              <a:t>(sql0).Substring(0, 380).Replace("&lt;</a:t>
            </a:r>
            <a:r>
              <a:rPr lang="en-US" altLang="zh-CN" dirty="0" err="1"/>
              <a:t>br</a:t>
            </a:r>
            <a:r>
              <a:rPr lang="en-US" altLang="zh-CN" dirty="0"/>
              <a:t>/&gt;", "") + "...[&lt;a </a:t>
            </a:r>
            <a:r>
              <a:rPr lang="en-US" altLang="zh-CN" dirty="0" err="1"/>
              <a:t>href</a:t>
            </a:r>
            <a:r>
              <a:rPr lang="en-US" altLang="zh-CN" dirty="0"/>
              <a:t>='company.aspx'&gt;</a:t>
            </a:r>
            <a:r>
              <a:rPr lang="zh-CN" altLang="zh-CN" dirty="0"/>
              <a:t>详细介绍</a:t>
            </a:r>
            <a:r>
              <a:rPr lang="en-US" altLang="zh-CN" dirty="0"/>
              <a:t>&lt;/a&gt;]";</a:t>
            </a:r>
            <a:endParaRPr lang="zh-CN" altLang="zh-CN" dirty="0"/>
          </a:p>
          <a:p>
            <a:pPr latinLnBrk="1"/>
            <a:r>
              <a:rPr lang="en-US" altLang="zh-CN" dirty="0" smtClean="0"/>
              <a:t>}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24436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 startAt="6"/>
            </a:pPr>
            <a:r>
              <a:rPr lang="zh-CN" altLang="zh-CN" dirty="0"/>
              <a:t>设置页面其它具体格式，保存</a:t>
            </a:r>
            <a:endParaRPr lang="zh-CN" altLang="en-US" dirty="0"/>
          </a:p>
        </p:txBody>
      </p:sp>
      <p:pic>
        <p:nvPicPr>
          <p:cNvPr id="9218" name="图片框 547" descr="snap05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502" y="2483139"/>
            <a:ext cx="6343308" cy="400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2435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10.1 </a:t>
            </a:r>
            <a:r>
              <a:rPr lang="zh-CN" altLang="zh-CN" dirty="0"/>
              <a:t>情景分析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      </a:t>
            </a:r>
            <a:r>
              <a:rPr lang="zh-CN" altLang="zh-CN" dirty="0" smtClean="0"/>
              <a:t>我们</a:t>
            </a:r>
            <a:r>
              <a:rPr lang="zh-CN" altLang="zh-CN" dirty="0"/>
              <a:t>结合某汽车美容公司的实际开发案例，按照网站具体功能模块划分展开描述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  <p:pic>
        <p:nvPicPr>
          <p:cNvPr id="1026" name="图片框 557" descr="snap18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853" y="3011198"/>
            <a:ext cx="6188219" cy="325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99731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r>
              <a:rPr lang="zh-CN" altLang="zh-CN" dirty="0"/>
              <a:t>客户留言</a:t>
            </a:r>
            <a:r>
              <a:rPr lang="en-US" altLang="zh-CN" dirty="0"/>
              <a:t>Message.aspx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latinLnBrk="1">
              <a:buFont typeface="+mj-lt"/>
              <a:buAutoNum type="arabicPeriod"/>
            </a:pPr>
            <a:r>
              <a:rPr lang="zh-CN" altLang="zh-CN" dirty="0"/>
              <a:t>在网站站点文件中添加一个</a:t>
            </a:r>
            <a:r>
              <a:rPr lang="en-US" altLang="zh-CN" dirty="0"/>
              <a:t>Web</a:t>
            </a:r>
            <a:r>
              <a:rPr lang="zh-CN" altLang="zh-CN" dirty="0"/>
              <a:t>窗体，命名为</a:t>
            </a:r>
            <a:r>
              <a:rPr lang="en-US" altLang="zh-CN" dirty="0"/>
              <a:t>message.aspx</a:t>
            </a:r>
            <a:r>
              <a:rPr lang="zh-CN" altLang="zh-CN" dirty="0"/>
              <a:t>，并选择母版页</a:t>
            </a:r>
            <a:r>
              <a:rPr lang="en-US" altLang="zh-CN" dirty="0" err="1"/>
              <a:t>MyPage.master</a:t>
            </a:r>
            <a:r>
              <a:rPr lang="zh-CN" altLang="zh-CN" dirty="0"/>
              <a:t>。</a:t>
            </a:r>
          </a:p>
          <a:p>
            <a:pPr marL="342900" lvl="0" indent="-342900" latinLnBrk="1">
              <a:buFont typeface="+mj-lt"/>
              <a:buAutoNum type="arabicPeriod"/>
            </a:pPr>
            <a:r>
              <a:rPr lang="zh-CN" altLang="zh-CN" dirty="0"/>
              <a:t>在页面左边的</a:t>
            </a:r>
            <a:r>
              <a:rPr lang="en-US" altLang="zh-CN" dirty="0" err="1"/>
              <a:t>ContentPlaceHolder</a:t>
            </a:r>
            <a:r>
              <a:rPr lang="zh-CN" altLang="zh-CN" dirty="0"/>
              <a:t>控件中添加一个表格，用于撰写用户留言。在表格中依次添加</a:t>
            </a:r>
            <a:r>
              <a:rPr lang="en-US" altLang="zh-CN" dirty="0"/>
              <a:t>Label</a:t>
            </a:r>
            <a:r>
              <a:rPr lang="zh-CN" altLang="zh-CN" dirty="0"/>
              <a:t>标签、</a:t>
            </a:r>
            <a:r>
              <a:rPr lang="en-US" altLang="zh-CN" dirty="0" err="1"/>
              <a:t>TextBox</a:t>
            </a:r>
            <a:r>
              <a:rPr lang="zh-CN" altLang="zh-CN" dirty="0"/>
              <a:t>文本框、</a:t>
            </a:r>
            <a:r>
              <a:rPr lang="en-US" altLang="zh-CN" dirty="0"/>
              <a:t>Button</a:t>
            </a:r>
            <a:r>
              <a:rPr lang="zh-CN" altLang="zh-CN" dirty="0"/>
              <a:t>按钮等控件，并设置相应属性。</a:t>
            </a:r>
          </a:p>
          <a:p>
            <a:pPr marL="342900" lvl="0" indent="-342900" latinLnBrk="1">
              <a:buFont typeface="+mj-lt"/>
              <a:buAutoNum type="arabicPeriod"/>
            </a:pPr>
            <a:r>
              <a:rPr lang="zh-CN" altLang="zh-CN" dirty="0"/>
              <a:t>双击</a:t>
            </a:r>
            <a:r>
              <a:rPr lang="en-US" altLang="zh-CN" dirty="0"/>
              <a:t>Button</a:t>
            </a:r>
            <a:r>
              <a:rPr lang="zh-CN" altLang="zh-CN" dirty="0"/>
              <a:t>控件，输入后台如下代码：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99206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en-US" altLang="zh-CN" dirty="0"/>
              <a:t>protected void Button1_Click(object sender, </a:t>
            </a:r>
            <a:r>
              <a:rPr lang="en-US" altLang="zh-CN" dirty="0" err="1"/>
              <a:t>EventArgs</a:t>
            </a:r>
            <a:r>
              <a:rPr lang="en-US" altLang="zh-CN" dirty="0"/>
              <a:t> e)</a:t>
            </a:r>
            <a:endParaRPr lang="zh-CN" altLang="zh-CN" dirty="0"/>
          </a:p>
          <a:p>
            <a:pPr latinLnBrk="1"/>
            <a:r>
              <a:rPr lang="en-US" altLang="zh-CN" dirty="0"/>
              <a:t>{</a:t>
            </a:r>
            <a:endParaRPr lang="zh-CN" altLang="zh-CN" dirty="0"/>
          </a:p>
          <a:p>
            <a:pPr latinLnBrk="1"/>
            <a:r>
              <a:rPr lang="en-US" altLang="zh-CN" dirty="0"/>
              <a:t>    string sql0 = "insert into messages(</a:t>
            </a:r>
            <a:r>
              <a:rPr lang="en-US" altLang="zh-CN" dirty="0" err="1"/>
              <a:t>mesname,mestext</a:t>
            </a:r>
            <a:r>
              <a:rPr lang="en-US" altLang="zh-CN" dirty="0"/>
              <a:t>) values('" + TextBox1.Text + "','" + TextBox2.Text + "')";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oper.opertb</a:t>
            </a:r>
            <a:r>
              <a:rPr lang="en-US" altLang="zh-CN" dirty="0"/>
              <a:t>(sql0);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en-US" altLang="zh-CN" dirty="0" err="1"/>
              <a:t>Response.Redirect</a:t>
            </a:r>
            <a:r>
              <a:rPr lang="en-US" altLang="zh-CN" dirty="0"/>
              <a:t>("message.aspx");</a:t>
            </a:r>
            <a:endParaRPr lang="zh-CN" altLang="zh-CN" dirty="0"/>
          </a:p>
          <a:p>
            <a:pPr latinLnBrk="1"/>
            <a:r>
              <a:rPr lang="en-US" altLang="zh-CN" dirty="0" smtClean="0"/>
              <a:t>}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7148936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42900" lvl="0" indent="-342900" latinLnBrk="1">
              <a:buFont typeface="+mj-lt"/>
              <a:buAutoNum type="arabicPeriod" startAt="4"/>
            </a:pPr>
            <a:r>
              <a:rPr lang="zh-CN" altLang="zh-CN" dirty="0"/>
              <a:t>在页面右边的</a:t>
            </a:r>
            <a:r>
              <a:rPr lang="en-US" altLang="zh-CN" dirty="0" err="1"/>
              <a:t>ContentPlaceHolder</a:t>
            </a:r>
            <a:r>
              <a:rPr lang="zh-CN" altLang="zh-CN" dirty="0"/>
              <a:t>控件中添加</a:t>
            </a:r>
            <a:r>
              <a:rPr lang="en-US" altLang="zh-CN" dirty="0" err="1"/>
              <a:t>DataList</a:t>
            </a:r>
            <a:r>
              <a:rPr lang="zh-CN" altLang="zh-CN" dirty="0"/>
              <a:t>控件，用于显示用户留言。并编辑</a:t>
            </a:r>
            <a:r>
              <a:rPr lang="en-US" altLang="zh-CN" dirty="0" err="1"/>
              <a:t>DataList</a:t>
            </a:r>
            <a:r>
              <a:rPr lang="zh-CN" altLang="zh-CN" dirty="0"/>
              <a:t>控件模板，在其</a:t>
            </a:r>
            <a:r>
              <a:rPr lang="en-US" altLang="zh-CN" dirty="0" err="1"/>
              <a:t>ItemTemplate</a:t>
            </a:r>
            <a:r>
              <a:rPr lang="zh-CN" altLang="zh-CN" dirty="0"/>
              <a:t>编辑项中添加一个</a:t>
            </a:r>
            <a:r>
              <a:rPr lang="en-US" altLang="zh-CN" dirty="0"/>
              <a:t>Table</a:t>
            </a:r>
            <a:r>
              <a:rPr lang="zh-CN" altLang="zh-CN" dirty="0"/>
              <a:t>控件，并在相应的行中添加</a:t>
            </a:r>
            <a:r>
              <a:rPr lang="en-US" altLang="zh-CN" dirty="0"/>
              <a:t>Label</a:t>
            </a:r>
            <a:r>
              <a:rPr lang="zh-CN" altLang="zh-CN" dirty="0"/>
              <a:t>控件，再分别进行绑定后台数据库字段，如“</a:t>
            </a:r>
            <a:r>
              <a:rPr lang="en-US" altLang="zh-CN" dirty="0"/>
              <a:t>&lt;%#</a:t>
            </a:r>
            <a:r>
              <a:rPr lang="en-US" altLang="zh-CN" dirty="0" err="1"/>
              <a:t>Eval</a:t>
            </a:r>
            <a:r>
              <a:rPr lang="en-US" altLang="zh-CN" dirty="0"/>
              <a:t>("</a:t>
            </a:r>
            <a:r>
              <a:rPr lang="en-US" altLang="zh-CN" dirty="0" err="1"/>
              <a:t>mestime</a:t>
            </a:r>
            <a:r>
              <a:rPr lang="en-US" altLang="zh-CN" dirty="0"/>
              <a:t>" )%&gt;</a:t>
            </a:r>
            <a:r>
              <a:rPr lang="zh-CN" altLang="zh-CN" dirty="0"/>
              <a:t>”等。</a:t>
            </a:r>
          </a:p>
          <a:p>
            <a:pPr marL="342900" lvl="0" indent="-342900" latinLnBrk="1">
              <a:buFont typeface="+mj-lt"/>
              <a:buAutoNum type="arabicPeriod" startAt="4"/>
            </a:pPr>
            <a:r>
              <a:rPr lang="zh-CN" altLang="zh-CN" dirty="0"/>
              <a:t>双击页面空白处，输入</a:t>
            </a:r>
            <a:r>
              <a:rPr lang="en-US" altLang="zh-CN" dirty="0" err="1"/>
              <a:t>Page_load</a:t>
            </a:r>
            <a:r>
              <a:rPr lang="zh-CN" altLang="zh-CN" dirty="0"/>
              <a:t>事件代码如下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pPr latinLnBrk="1"/>
            <a:r>
              <a:rPr lang="en-US" altLang="zh-CN" dirty="0"/>
              <a:t>protected void </a:t>
            </a:r>
            <a:r>
              <a:rPr lang="en-US" altLang="zh-CN" dirty="0" err="1"/>
              <a:t>Page_Load</a:t>
            </a:r>
            <a:r>
              <a:rPr lang="en-US" altLang="zh-CN" dirty="0"/>
              <a:t>(object sender, </a:t>
            </a:r>
            <a:r>
              <a:rPr lang="en-US" altLang="zh-CN" dirty="0" err="1"/>
              <a:t>EventArgs</a:t>
            </a:r>
            <a:r>
              <a:rPr lang="en-US" altLang="zh-CN" dirty="0"/>
              <a:t> e)</a:t>
            </a:r>
            <a:endParaRPr lang="zh-CN" altLang="zh-CN" dirty="0"/>
          </a:p>
          <a:p>
            <a:pPr latinLnBrk="1"/>
            <a:r>
              <a:rPr lang="en-US" altLang="zh-CN" dirty="0"/>
              <a:t>{</a:t>
            </a:r>
            <a:endParaRPr lang="zh-CN" altLang="zh-CN" dirty="0"/>
          </a:p>
          <a:p>
            <a:pPr latinLnBrk="1"/>
            <a:r>
              <a:rPr lang="en-US" altLang="zh-CN" dirty="0"/>
              <a:t>    string sql0 = "select * from messages order by </a:t>
            </a:r>
            <a:r>
              <a:rPr lang="en-US" altLang="zh-CN" dirty="0" err="1"/>
              <a:t>mesid</a:t>
            </a:r>
            <a:r>
              <a:rPr lang="en-US" altLang="zh-CN" dirty="0"/>
              <a:t> </a:t>
            </a:r>
            <a:r>
              <a:rPr lang="en-US" altLang="zh-CN" dirty="0" err="1"/>
              <a:t>desc</a:t>
            </a:r>
            <a:r>
              <a:rPr lang="en-US" altLang="zh-CN" dirty="0"/>
              <a:t>";</a:t>
            </a:r>
            <a:endParaRPr lang="zh-CN" altLang="zh-CN" dirty="0"/>
          </a:p>
          <a:p>
            <a:pPr latinLnBrk="1"/>
            <a:r>
              <a:rPr lang="en-US" altLang="zh-CN" dirty="0"/>
              <a:t>    DataList1.DataSource = </a:t>
            </a:r>
            <a:r>
              <a:rPr lang="en-US" altLang="zh-CN" dirty="0" err="1"/>
              <a:t>oper.dt</a:t>
            </a:r>
            <a:r>
              <a:rPr lang="en-US" altLang="zh-CN" dirty="0"/>
              <a:t>(sql0);</a:t>
            </a:r>
            <a:endParaRPr lang="zh-CN" altLang="zh-CN" dirty="0"/>
          </a:p>
          <a:p>
            <a:pPr latinLnBrk="1"/>
            <a:r>
              <a:rPr lang="en-US" altLang="zh-CN" dirty="0"/>
              <a:t>    DataList1.DataBind();</a:t>
            </a:r>
            <a:endParaRPr lang="zh-CN" altLang="zh-CN" dirty="0"/>
          </a:p>
          <a:p>
            <a:pPr latinLnBrk="1"/>
            <a:r>
              <a:rPr lang="en-US" altLang="zh-CN" dirty="0" smtClean="0"/>
              <a:t>}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01489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 startAt="6"/>
            </a:pPr>
            <a:r>
              <a:rPr lang="zh-CN" altLang="zh-CN" dirty="0"/>
              <a:t>设置页面其它具体格式，保存</a:t>
            </a:r>
            <a:endParaRPr lang="zh-CN" altLang="en-US" dirty="0"/>
          </a:p>
        </p:txBody>
      </p:sp>
      <p:pic>
        <p:nvPicPr>
          <p:cNvPr id="10242" name="图片框 548" descr="snap05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430" y="2553999"/>
            <a:ext cx="6080562" cy="3832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8745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10.2 </a:t>
            </a:r>
            <a:r>
              <a:rPr lang="zh-CN" altLang="zh-CN" b="1" dirty="0"/>
              <a:t>数据库</a:t>
            </a:r>
            <a:r>
              <a:rPr lang="zh-CN" altLang="zh-CN" b="1" dirty="0" smtClean="0"/>
              <a:t>设计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公司信息表</a:t>
            </a:r>
            <a:r>
              <a:rPr lang="en-US" altLang="zh-CN" dirty="0"/>
              <a:t>computer</a:t>
            </a:r>
            <a:r>
              <a:rPr lang="zh-CN" altLang="zh-CN" dirty="0"/>
              <a:t>：用于储存关于公司介绍的相关信息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780468"/>
              </p:ext>
            </p:extLst>
          </p:nvPr>
        </p:nvGraphicFramePr>
        <p:xfrm>
          <a:off x="707583" y="2646219"/>
          <a:ext cx="8408708" cy="32142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041"/>
                <a:gridCol w="1221778"/>
                <a:gridCol w="1222736"/>
                <a:gridCol w="4909153"/>
              </a:tblGrid>
              <a:tr h="64285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字段名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字段类型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宽度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描</a:t>
                      </a:r>
                      <a:r>
                        <a:rPr lang="en-US" sz="2000" kern="100">
                          <a:effectLst/>
                        </a:rPr>
                        <a:t>    </a:t>
                      </a:r>
                      <a:r>
                        <a:rPr lang="zh-CN" sz="2000" kern="100">
                          <a:effectLst/>
                        </a:rPr>
                        <a:t>述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4285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cid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自动编号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公司介绍编号，主关键字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4285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ctitle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文本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18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公司介绍标题，最多支持</a:t>
                      </a:r>
                      <a:r>
                        <a:rPr lang="en-US" sz="2000" kern="100">
                          <a:effectLst/>
                        </a:rPr>
                        <a:t>18</a:t>
                      </a:r>
                      <a:r>
                        <a:rPr lang="zh-CN" sz="2000" kern="100">
                          <a:effectLst/>
                        </a:rPr>
                        <a:t>个汉字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4285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ctext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备注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具体的公司介绍内容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4285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cpic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文本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255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公司介绍涉及到的图片保存路径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79847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新闻表</a:t>
            </a:r>
            <a:r>
              <a:rPr lang="en-US" altLang="zh-CN" dirty="0"/>
              <a:t>news</a:t>
            </a:r>
            <a:r>
              <a:rPr lang="zh-CN" altLang="zh-CN" dirty="0"/>
              <a:t>：用于储存公司和行业的最新动态新闻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1578"/>
              </p:ext>
            </p:extLst>
          </p:nvPr>
        </p:nvGraphicFramePr>
        <p:xfrm>
          <a:off x="886687" y="2618512"/>
          <a:ext cx="8387314" cy="35329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2357"/>
                <a:gridCol w="1413756"/>
                <a:gridCol w="1024539"/>
                <a:gridCol w="4896662"/>
              </a:tblGrid>
              <a:tr h="4981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字段名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字段类型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宽度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描</a:t>
                      </a:r>
                      <a:r>
                        <a:rPr lang="en-US" sz="2000" kern="100">
                          <a:effectLst/>
                        </a:rPr>
                        <a:t>    </a:t>
                      </a:r>
                      <a:r>
                        <a:rPr lang="zh-CN" sz="2000" kern="100">
                          <a:effectLst/>
                        </a:rPr>
                        <a:t>述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981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nid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自动编号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新闻编号，主关键字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981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ntitle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文本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30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公司新闻标题，最多支持</a:t>
                      </a:r>
                      <a:r>
                        <a:rPr lang="en-US" sz="2000" kern="100">
                          <a:effectLst/>
                        </a:rPr>
                        <a:t>30</a:t>
                      </a:r>
                      <a:r>
                        <a:rPr lang="zh-CN" sz="2000" kern="100">
                          <a:effectLst/>
                        </a:rPr>
                        <a:t>个汉字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4426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ncontent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备注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具体的公司新闻内容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981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npic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文本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255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公司新闻涉及到的图片保存路径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9586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Ndate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日期</a:t>
                      </a:r>
                      <a:r>
                        <a:rPr lang="en-US" sz="2000" kern="100">
                          <a:effectLst/>
                        </a:rPr>
                        <a:t>/</a:t>
                      </a:r>
                      <a:r>
                        <a:rPr lang="zh-CN" sz="2000" kern="100">
                          <a:effectLst/>
                        </a:rPr>
                        <a:t>时间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发布新闻的时间，默认为当前系统时间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52082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服务项目表</a:t>
            </a:r>
            <a:r>
              <a:rPr lang="en-US" altLang="zh-CN" dirty="0"/>
              <a:t>servers</a:t>
            </a:r>
            <a:r>
              <a:rPr lang="zh-CN" altLang="zh-CN" dirty="0"/>
              <a:t>：用于保存公司服务项目介绍和收费标准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60166"/>
              </p:ext>
            </p:extLst>
          </p:nvPr>
        </p:nvGraphicFramePr>
        <p:xfrm>
          <a:off x="1052945" y="2576946"/>
          <a:ext cx="8007929" cy="34082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4755"/>
                <a:gridCol w="1163545"/>
                <a:gridCol w="1164458"/>
                <a:gridCol w="4675171"/>
              </a:tblGrid>
              <a:tr h="56803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字段名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字段类型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宽度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描</a:t>
                      </a:r>
                      <a:r>
                        <a:rPr lang="en-US" sz="2000" kern="100">
                          <a:effectLst/>
                        </a:rPr>
                        <a:t>    </a:t>
                      </a:r>
                      <a:r>
                        <a:rPr lang="zh-CN" sz="2000" kern="100">
                          <a:effectLst/>
                        </a:rPr>
                        <a:t>述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6803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sid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自动编号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公司服务项目编号，主关键字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6803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stitle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文本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30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公司服务项目名称，最多支持</a:t>
                      </a:r>
                      <a:r>
                        <a:rPr lang="en-US" sz="2000" kern="100">
                          <a:effectLst/>
                        </a:rPr>
                        <a:t>30</a:t>
                      </a:r>
                      <a:r>
                        <a:rPr lang="zh-CN" sz="2000" kern="100">
                          <a:effectLst/>
                        </a:rPr>
                        <a:t>个汉字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6803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stext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备注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具体的服务项目内容介绍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6803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spic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文本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255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服务项目涉及到的图片保存路径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6803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sprice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数字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服务项目的收费标准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15377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会员信息表</a:t>
            </a:r>
            <a:r>
              <a:rPr lang="en-US" altLang="zh-CN" dirty="0"/>
              <a:t>members</a:t>
            </a:r>
            <a:r>
              <a:rPr lang="zh-CN" altLang="zh-CN" dirty="0"/>
              <a:t>：用于保存会员和车辆相关信息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999560"/>
              </p:ext>
            </p:extLst>
          </p:nvPr>
        </p:nvGraphicFramePr>
        <p:xfrm>
          <a:off x="677334" y="2469406"/>
          <a:ext cx="9062411" cy="4014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56266"/>
                <a:gridCol w="1272354"/>
                <a:gridCol w="1042995"/>
                <a:gridCol w="5290796"/>
              </a:tblGrid>
              <a:tr h="38839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字段名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字段类型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宽度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描</a:t>
                      </a:r>
                      <a:r>
                        <a:rPr lang="en-US" sz="2000" kern="100">
                          <a:effectLst/>
                        </a:rPr>
                        <a:t>    </a:t>
                      </a:r>
                      <a:r>
                        <a:rPr lang="zh-CN" sz="2000" kern="100">
                          <a:effectLst/>
                        </a:rPr>
                        <a:t>述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839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mid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自动编号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会员编号，主关键字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839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mname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文本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20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会员名称，最多支持</a:t>
                      </a:r>
                      <a:r>
                        <a:rPr lang="en-US" sz="2000" kern="100">
                          <a:effectLst/>
                        </a:rPr>
                        <a:t>20</a:t>
                      </a:r>
                      <a:r>
                        <a:rPr lang="zh-CN" sz="2000" kern="100">
                          <a:effectLst/>
                        </a:rPr>
                        <a:t>个汉字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839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mpwd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文本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30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会员系统登陆密码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1412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mcarname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文本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20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会员车辆名称，最多支持</a:t>
                      </a:r>
                      <a:r>
                        <a:rPr lang="en-US" sz="2000" kern="100">
                          <a:effectLst/>
                        </a:rPr>
                        <a:t>20</a:t>
                      </a:r>
                      <a:r>
                        <a:rPr lang="zh-CN" sz="2000" kern="100">
                          <a:effectLst/>
                        </a:rPr>
                        <a:t>个汉字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839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mcartype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文本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20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会员车辆类型，默认“小轿车”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839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mcarpic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文本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30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会员车辆照片保存路径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839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mmoney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数字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会员账户上当前的金额，默认</a:t>
                      </a:r>
                      <a:r>
                        <a:rPr lang="en-US" sz="2000" kern="100" dirty="0">
                          <a:effectLst/>
                        </a:rPr>
                        <a:t>0</a:t>
                      </a:r>
                      <a:r>
                        <a:rPr lang="zh-CN" sz="2000" kern="100" dirty="0">
                          <a:effectLst/>
                        </a:rPr>
                        <a:t>元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96260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消费记录表</a:t>
            </a:r>
            <a:r>
              <a:rPr lang="en-US" altLang="zh-CN" dirty="0"/>
              <a:t>pays</a:t>
            </a:r>
            <a:r>
              <a:rPr lang="zh-CN" altLang="zh-CN" dirty="0"/>
              <a:t>：用来保存会员的消费记录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203654"/>
              </p:ext>
            </p:extLst>
          </p:nvPr>
        </p:nvGraphicFramePr>
        <p:xfrm>
          <a:off x="540330" y="2535385"/>
          <a:ext cx="8409709" cy="37130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8084"/>
                <a:gridCol w="1292658"/>
                <a:gridCol w="959230"/>
                <a:gridCol w="4909737"/>
              </a:tblGrid>
              <a:tr h="61932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字段名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字段类型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宽度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描</a:t>
                      </a:r>
                      <a:r>
                        <a:rPr lang="en-US" sz="2000" kern="100">
                          <a:effectLst/>
                        </a:rPr>
                        <a:t>    </a:t>
                      </a:r>
                      <a:r>
                        <a:rPr lang="zh-CN" sz="2000" kern="100">
                          <a:effectLst/>
                        </a:rPr>
                        <a:t>述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193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pid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自动编号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862330" algn="l"/>
                        </a:tabLst>
                      </a:pPr>
                      <a:r>
                        <a:rPr lang="zh-CN" sz="2000" kern="100">
                          <a:effectLst/>
                        </a:rPr>
                        <a:t>消费记录编号，主关键字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193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serid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数字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服务项目编号，作为</a:t>
                      </a:r>
                      <a:r>
                        <a:rPr lang="en-US" sz="2000" kern="100">
                          <a:effectLst/>
                        </a:rPr>
                        <a:t>servers</a:t>
                      </a:r>
                      <a:r>
                        <a:rPr lang="zh-CN" sz="2000" kern="100">
                          <a:effectLst/>
                        </a:rPr>
                        <a:t>表的外关键字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193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memid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数字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会员编号，作为</a:t>
                      </a:r>
                      <a:r>
                        <a:rPr lang="en-US" sz="2000" kern="100">
                          <a:effectLst/>
                        </a:rPr>
                        <a:t>members</a:t>
                      </a:r>
                      <a:r>
                        <a:rPr lang="zh-CN" sz="2000" kern="100">
                          <a:effectLst/>
                        </a:rPr>
                        <a:t>表的外关键字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193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pcheap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数字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会员优惠金额，默认值为</a:t>
                      </a:r>
                      <a:r>
                        <a:rPr lang="en-US" sz="2000" kern="100">
                          <a:effectLst/>
                        </a:rPr>
                        <a:t>0</a:t>
                      </a:r>
                      <a:r>
                        <a:rPr lang="zh-CN" sz="2000" kern="100">
                          <a:effectLst/>
                        </a:rPr>
                        <a:t>元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164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pdate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日期</a:t>
                      </a:r>
                      <a:r>
                        <a:rPr lang="en-US" sz="2000" kern="100">
                          <a:effectLst/>
                        </a:rPr>
                        <a:t>/</a:t>
                      </a:r>
                      <a:r>
                        <a:rPr lang="zh-CN" sz="2000" kern="100">
                          <a:effectLst/>
                        </a:rPr>
                        <a:t>时间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消费时间，默认值为当前系统时间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21649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留言信息表</a:t>
            </a:r>
            <a:r>
              <a:rPr lang="en-US" altLang="zh-CN" dirty="0"/>
              <a:t>messages</a:t>
            </a:r>
            <a:r>
              <a:rPr lang="zh-CN" altLang="zh-CN" dirty="0"/>
              <a:t>：用来保存用户的留言信息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133851"/>
              </p:ext>
            </p:extLst>
          </p:nvPr>
        </p:nvGraphicFramePr>
        <p:xfrm>
          <a:off x="677333" y="2396838"/>
          <a:ext cx="8626918" cy="34636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56267"/>
                <a:gridCol w="1330036"/>
                <a:gridCol w="1149928"/>
                <a:gridCol w="4690687"/>
              </a:tblGrid>
              <a:tr h="54276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字段名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字段类型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宽度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描</a:t>
                      </a:r>
                      <a:r>
                        <a:rPr lang="en-US" sz="2000" kern="100">
                          <a:effectLst/>
                        </a:rPr>
                        <a:t>    </a:t>
                      </a:r>
                      <a:r>
                        <a:rPr lang="zh-CN" sz="2000" kern="100">
                          <a:effectLst/>
                        </a:rPr>
                        <a:t>述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427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mesid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自动编号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留言编号，主关键字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427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mesname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文本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30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留言标题，最多支持</a:t>
                      </a:r>
                      <a:r>
                        <a:rPr lang="en-US" sz="2000" kern="100">
                          <a:effectLst/>
                        </a:rPr>
                        <a:t>30</a:t>
                      </a:r>
                      <a:r>
                        <a:rPr lang="zh-CN" sz="2000" kern="100">
                          <a:effectLst/>
                        </a:rPr>
                        <a:t>个汉字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121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mestext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文本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255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留言内容，最多支持</a:t>
                      </a:r>
                      <a:r>
                        <a:rPr lang="en-US" sz="2000" kern="100">
                          <a:effectLst/>
                        </a:rPr>
                        <a:t>255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231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mesreback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文本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255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管理员回复留言内容，最多支持</a:t>
                      </a:r>
                      <a:r>
                        <a:rPr lang="en-US" sz="2000" kern="100" dirty="0">
                          <a:effectLst/>
                        </a:rPr>
                        <a:t>255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1489581"/>
      </p:ext>
    </p:extLst>
  </p:cSld>
  <p:clrMapOvr>
    <a:masterClrMapping/>
  </p:clrMapOvr>
</p:sld>
</file>

<file path=ppt/theme/theme1.xml><?xml version="1.0" encoding="utf-8"?>
<a:theme xmlns:a="http://schemas.openxmlformats.org/drawingml/2006/main" name="平面">
  <a:themeElements>
    <a:clrScheme name="紫红色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105</TotalTime>
  <Words>1808</Words>
  <Application>Microsoft Office PowerPoint</Application>
  <PresentationFormat>宽屏</PresentationFormat>
  <Paragraphs>293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3" baseType="lpstr">
      <vt:lpstr>方正姚体</vt:lpstr>
      <vt:lpstr>华文新魏</vt:lpstr>
      <vt:lpstr>宋体</vt:lpstr>
      <vt:lpstr>Arial</vt:lpstr>
      <vt:lpstr>Calibri</vt:lpstr>
      <vt:lpstr>Times New Roman</vt:lpstr>
      <vt:lpstr>Trebuchet MS</vt:lpstr>
      <vt:lpstr>Wingdings</vt:lpstr>
      <vt:lpstr>Wingdings 3</vt:lpstr>
      <vt:lpstr>平面</vt:lpstr>
      <vt:lpstr>第10章 综合实例编程</vt:lpstr>
      <vt:lpstr>学习目标</vt:lpstr>
      <vt:lpstr>10.1 情景分析</vt:lpstr>
      <vt:lpstr>10.2 数据库设计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10.3 公用文件</vt:lpstr>
      <vt:lpstr>1 配置文件</vt:lpstr>
      <vt:lpstr>2 样式和外观文件</vt:lpstr>
      <vt:lpstr>3 自定义操作类</vt:lpstr>
      <vt:lpstr>PowerPoint 演示文稿</vt:lpstr>
      <vt:lpstr>PowerPoint 演示文稿</vt:lpstr>
      <vt:lpstr>PowerPoint 演示文稿</vt:lpstr>
      <vt:lpstr>4 用户自定义控件</vt:lpstr>
      <vt:lpstr>PowerPoint 演示文稿</vt:lpstr>
      <vt:lpstr>10.4 主要功能界面设计</vt:lpstr>
      <vt:lpstr>1 设计母版页MyPage.master</vt:lpstr>
      <vt:lpstr>PowerPoint 演示文稿</vt:lpstr>
      <vt:lpstr>2 设计首页Default.aspx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3客户留言Message.aspx</vt:lpstr>
      <vt:lpstr>PowerPoint 演示文稿</vt:lpstr>
      <vt:lpstr>PowerPoint 演示文稿</vt:lpstr>
      <vt:lpstr>PowerPoint 演示文稿</vt:lpstr>
    </vt:vector>
  </TitlesOfParts>
  <Company>http://342go.com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第10章 综合实例编程</dc:title>
  <dc:creator>ZHIMING</dc:creator>
  <cp:lastModifiedBy>ZHIMING</cp:lastModifiedBy>
  <cp:revision>34</cp:revision>
  <dcterms:created xsi:type="dcterms:W3CDTF">2014-02-26T04:30:50Z</dcterms:created>
  <dcterms:modified xsi:type="dcterms:W3CDTF">2014-02-26T06:16:37Z</dcterms:modified>
</cp:coreProperties>
</file>