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</p:sldMasterIdLst>
  <p:notesMasterIdLst>
    <p:notesMasterId r:id="rId19"/>
  </p:notesMasterIdLst>
  <p:sldIdLst>
    <p:sldId id="272" r:id="rId5"/>
    <p:sldId id="341" r:id="rId6"/>
    <p:sldId id="339" r:id="rId7"/>
    <p:sldId id="338" r:id="rId8"/>
    <p:sldId id="354" r:id="rId9"/>
    <p:sldId id="352" r:id="rId10"/>
    <p:sldId id="337" r:id="rId11"/>
    <p:sldId id="355" r:id="rId12"/>
    <p:sldId id="336" r:id="rId13"/>
    <p:sldId id="331" r:id="rId14"/>
    <p:sldId id="356" r:id="rId15"/>
    <p:sldId id="347" r:id="rId16"/>
    <p:sldId id="327" r:id="rId17"/>
    <p:sldId id="345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24" autoAdjust="0"/>
  </p:normalViewPr>
  <p:slideViewPr>
    <p:cSldViewPr>
      <p:cViewPr>
        <p:scale>
          <a:sx n="66" d="100"/>
          <a:sy n="66" d="100"/>
        </p:scale>
        <p:origin x="1446" y="4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3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056B1-AABC-4B0F-B4EF-408126F6BA2A}" type="datetimeFigureOut">
              <a:rPr lang="zh-CN" altLang="en-US" smtClean="0"/>
              <a:t>2017/1/2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75485-C63A-4CE6-BD7E-C91D8DE0EA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67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5871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794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506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039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739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217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8180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6951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046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1705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67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0244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7523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0831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075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770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7511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108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8692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8501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6785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7567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95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9433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2012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8911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5590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196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8777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8615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4782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78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2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57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2507914"/>
            <a:ext cx="7992888" cy="665867"/>
          </a:xfrm>
        </p:spPr>
        <p:txBody>
          <a:bodyPr>
            <a:noAutofit/>
          </a:bodyPr>
          <a:lstStyle/>
          <a:p>
            <a:r>
              <a:rPr lang="zh-CN" altLang="en-US" sz="4000" dirty="0" smtClean="0">
                <a:solidFill>
                  <a:schemeClr val="tx1"/>
                </a:solidFill>
                <a:latin typeface="Adobe 黑体 Std R" pitchFamily="34" charset="-122"/>
                <a:ea typeface="Adobe 黑体 Std R" pitchFamily="34" charset="-122"/>
              </a:rPr>
              <a:t>任务六</a:t>
            </a:r>
            <a:r>
              <a:rPr lang="zh-CN" altLang="en-US" sz="4000" dirty="0" smtClean="0">
                <a:solidFill>
                  <a:schemeClr val="tx1"/>
                </a:solidFill>
                <a:latin typeface="Adobe 黑体 Std R" pitchFamily="34" charset="-122"/>
                <a:ea typeface="Adobe 黑体 Std R" pitchFamily="34" charset="-122"/>
              </a:rPr>
              <a:t>   汽车</a:t>
            </a:r>
            <a:r>
              <a:rPr lang="zh-CN" altLang="en-US" sz="4000" dirty="0" smtClean="0">
                <a:solidFill>
                  <a:schemeClr val="tx1"/>
                </a:solidFill>
                <a:latin typeface="Adobe 黑体 Std R" pitchFamily="34" charset="-122"/>
                <a:ea typeface="Adobe 黑体 Std R" pitchFamily="34" charset="-122"/>
              </a:rPr>
              <a:t>自动变速器维修</a:t>
            </a:r>
            <a:endParaRPr lang="zh-CN" altLang="en-US" sz="4000" dirty="0">
              <a:solidFill>
                <a:schemeClr val="tx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3383252" y="4371950"/>
            <a:ext cx="2148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主讲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刁立福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75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55576" y="1635646"/>
            <a:ext cx="2279791" cy="1621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5000"/>
              </a:lnSpc>
              <a:spcAft>
                <a:spcPct val="0"/>
              </a:spcAft>
              <a:buClr>
                <a:srgbClr val="0066CC"/>
              </a:buClr>
              <a:buSzPct val="120000"/>
              <a:buNone/>
            </a:pPr>
            <a:r>
              <a:rPr lang="en-US" altLang="zh-CN" sz="2800" dirty="0"/>
              <a:t>2.</a:t>
            </a:r>
            <a:r>
              <a:rPr lang="zh-CN" altLang="zh-CN" sz="2800" dirty="0"/>
              <a:t>钢片的</a:t>
            </a:r>
            <a:r>
              <a:rPr lang="zh-CN" altLang="zh-CN" sz="2800" dirty="0" smtClean="0"/>
              <a:t>检查</a:t>
            </a:r>
            <a:endParaRPr lang="en-US" altLang="zh-CN" sz="2800" dirty="0" smtClean="0"/>
          </a:p>
          <a:p>
            <a:pPr fontAlgn="base">
              <a:lnSpc>
                <a:spcPct val="105000"/>
              </a:lnSpc>
              <a:spcAft>
                <a:spcPct val="0"/>
              </a:spcAft>
              <a:buClr>
                <a:srgbClr val="0066CC"/>
              </a:buClr>
              <a:buSzPct val="120000"/>
              <a:buNone/>
            </a:pPr>
            <a:r>
              <a:rPr lang="en-US" altLang="zh-CN" sz="2800" dirty="0" smtClean="0"/>
              <a:t>3</a:t>
            </a:r>
            <a:r>
              <a:rPr lang="en-US" altLang="zh-CN" sz="2800" dirty="0"/>
              <a:t>.</a:t>
            </a:r>
            <a:r>
              <a:rPr lang="zh-CN" altLang="zh-CN" sz="2800" dirty="0"/>
              <a:t>挡圈的</a:t>
            </a:r>
            <a:r>
              <a:rPr lang="zh-CN" altLang="zh-CN" sz="2800" dirty="0" smtClean="0"/>
              <a:t>检查</a:t>
            </a:r>
            <a:endParaRPr lang="en-US" altLang="zh-CN" sz="2800" dirty="0" smtClean="0"/>
          </a:p>
          <a:p>
            <a:pPr fontAlgn="base">
              <a:lnSpc>
                <a:spcPct val="105000"/>
              </a:lnSpc>
              <a:spcAft>
                <a:spcPct val="0"/>
              </a:spcAft>
              <a:buClr>
                <a:srgbClr val="0066CC"/>
              </a:buClr>
              <a:buSzPct val="120000"/>
              <a:buNone/>
            </a:pPr>
            <a:r>
              <a:rPr lang="en-US" altLang="zh-CN" sz="2800" dirty="0"/>
              <a:t>4.</a:t>
            </a:r>
            <a:r>
              <a:rPr lang="zh-CN" altLang="zh-CN" sz="2800" dirty="0"/>
              <a:t>活塞的</a:t>
            </a:r>
            <a:r>
              <a:rPr lang="zh-CN" altLang="zh-CN" sz="2800" dirty="0" smtClean="0"/>
              <a:t>检修</a:t>
            </a:r>
            <a:endParaRPr lang="zh-CN" altLang="zh-CN" sz="28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339752" y="33950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5" name="图片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4"/>
          <a:stretch>
            <a:fillRect/>
          </a:stretch>
        </p:blipFill>
        <p:spPr bwMode="auto">
          <a:xfrm>
            <a:off x="3563888" y="2067694"/>
            <a:ext cx="372427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55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249984" y="1931743"/>
            <a:ext cx="4970088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5.</a:t>
            </a:r>
            <a:r>
              <a:rPr lang="zh-CN" altLang="zh-CN" dirty="0"/>
              <a:t>离合器、制动器鼓的</a:t>
            </a:r>
            <a:r>
              <a:rPr lang="zh-CN" altLang="zh-CN" dirty="0" smtClean="0"/>
              <a:t>检查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79712" y="170765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169" name="图片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929" y="91556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12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Rot="1" noChangeArrowheads="1"/>
          </p:cNvSpPr>
          <p:nvPr/>
        </p:nvSpPr>
        <p:spPr>
          <a:xfrm>
            <a:off x="827584" y="915566"/>
            <a:ext cx="7344816" cy="2376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31825" algn="just">
              <a:buNone/>
            </a:pPr>
            <a:r>
              <a:rPr lang="zh-CN" altLang="zh-CN" sz="2800" dirty="0"/>
              <a:t>三、行星机构及单向离合器的检修</a:t>
            </a:r>
          </a:p>
          <a:p>
            <a:pPr marL="0" indent="631825" algn="just">
              <a:buFont typeface="Wingdings" panose="05000000000000000000" pitchFamily="2" charset="2"/>
              <a:buNone/>
            </a:pPr>
            <a:r>
              <a:rPr lang="en-US" altLang="zh-CN" sz="2800" dirty="0" smtClean="0"/>
              <a:t>1</a:t>
            </a:r>
            <a:r>
              <a:rPr lang="en-US" altLang="zh-CN" sz="2800" dirty="0"/>
              <a:t>.</a:t>
            </a:r>
            <a:r>
              <a:rPr lang="zh-CN" altLang="zh-CN" sz="2800" dirty="0"/>
              <a:t>太阳轮、行星架、齿圈的</a:t>
            </a:r>
            <a:r>
              <a:rPr lang="zh-CN" altLang="zh-CN" sz="2800" dirty="0" smtClean="0"/>
              <a:t>检查</a:t>
            </a:r>
            <a:endParaRPr lang="en-US" altLang="zh-CN" sz="2800" dirty="0" smtClean="0"/>
          </a:p>
          <a:p>
            <a:pPr marL="0" indent="631825" algn="just">
              <a:buFont typeface="Wingdings" panose="05000000000000000000" pitchFamily="2" charset="2"/>
              <a:buNone/>
            </a:pPr>
            <a:r>
              <a:rPr lang="en-US" altLang="zh-CN" sz="2400" dirty="0" smtClean="0"/>
              <a:t>2</a:t>
            </a:r>
            <a:r>
              <a:rPr lang="en-US" altLang="zh-CN" sz="2400" dirty="0"/>
              <a:t>.</a:t>
            </a:r>
            <a:r>
              <a:rPr lang="zh-CN" altLang="zh-CN" sz="2400" dirty="0"/>
              <a:t>行星轮与架的间隙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marL="0" indent="631825" algn="just">
              <a:buFont typeface="Wingdings" panose="05000000000000000000" pitchFamily="2" charset="2"/>
              <a:buNone/>
            </a:pPr>
            <a:r>
              <a:rPr lang="en-US" altLang="zh-CN" sz="2400" dirty="0" smtClean="0"/>
              <a:t>3</a:t>
            </a:r>
            <a:r>
              <a:rPr lang="en-US" altLang="zh-CN" sz="2400" dirty="0"/>
              <a:t>.</a:t>
            </a:r>
            <a:r>
              <a:rPr lang="zh-CN" altLang="zh-CN" sz="2400" dirty="0"/>
              <a:t>行星机构磨损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marL="0" indent="631825" algn="just">
              <a:buFont typeface="Wingdings" panose="05000000000000000000" pitchFamily="2" charset="2"/>
              <a:buNone/>
            </a:pPr>
            <a:r>
              <a:rPr lang="en-US" altLang="zh-CN" sz="2400" dirty="0" smtClean="0"/>
              <a:t>4</a:t>
            </a:r>
            <a:r>
              <a:rPr lang="en-US" altLang="zh-CN" sz="2400" dirty="0"/>
              <a:t>.</a:t>
            </a:r>
            <a:r>
              <a:rPr lang="zh-CN" altLang="zh-CN" sz="2400" dirty="0"/>
              <a:t>单向离合器</a:t>
            </a:r>
            <a:r>
              <a:rPr lang="zh-CN" altLang="zh-CN" sz="2400" dirty="0" smtClean="0"/>
              <a:t>检查</a:t>
            </a:r>
            <a:endParaRPr lang="zh-CN" altLang="zh-CN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11560" y="7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3" name="图片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097881"/>
            <a:ext cx="2733675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58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47664" y="1275606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zh-CN" sz="2800" dirty="0"/>
              <a:t>四、阀体检修</a:t>
            </a:r>
          </a:p>
        </p:txBody>
      </p:sp>
      <p:pic>
        <p:nvPicPr>
          <p:cNvPr id="9218" name="图片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59582"/>
            <a:ext cx="3911600" cy="267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659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思考题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395536" y="1347614"/>
            <a:ext cx="8496944" cy="4104456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zh-CN" altLang="en-US" sz="1400" dirty="0" smtClean="0"/>
              <a:t>一选择题</a:t>
            </a:r>
            <a:endParaRPr lang="en-US" altLang="zh-CN" sz="1400" dirty="0" smtClean="0"/>
          </a:p>
          <a:p>
            <a:r>
              <a:rPr lang="en-US" altLang="zh-CN" sz="1400" dirty="0" smtClean="0"/>
              <a:t>1. </a:t>
            </a:r>
            <a:r>
              <a:rPr lang="zh-CN" altLang="zh-CN" sz="1400" dirty="0"/>
              <a:t>自动变速器换档时机取决于（</a:t>
            </a:r>
            <a:r>
              <a:rPr lang="en-US" altLang="zh-CN" sz="1400" dirty="0"/>
              <a:t>  </a:t>
            </a:r>
            <a:r>
              <a:rPr lang="zh-CN" altLang="zh-CN" sz="1400" dirty="0"/>
              <a:t>）。</a:t>
            </a:r>
          </a:p>
          <a:p>
            <a:r>
              <a:rPr lang="en-US" altLang="zh-CN" sz="1400" dirty="0"/>
              <a:t>A.</a:t>
            </a:r>
            <a:r>
              <a:rPr lang="zh-CN" altLang="zh-CN" sz="1400" dirty="0"/>
              <a:t>车速和发动机转速</a:t>
            </a:r>
            <a:r>
              <a:rPr lang="en-US" altLang="zh-CN" sz="1400" dirty="0"/>
              <a:t>  B.</a:t>
            </a:r>
            <a:r>
              <a:rPr lang="zh-CN" altLang="zh-CN" sz="1400" dirty="0"/>
              <a:t>发动机扭矩和发动机负荷</a:t>
            </a:r>
            <a:r>
              <a:rPr lang="en-US" altLang="zh-CN" sz="1400" dirty="0"/>
              <a:t>C.</a:t>
            </a:r>
            <a:r>
              <a:rPr lang="zh-CN" altLang="zh-CN" sz="1400" dirty="0"/>
              <a:t>发动机转速和负荷</a:t>
            </a:r>
            <a:r>
              <a:rPr lang="en-US" altLang="zh-CN" sz="1400" dirty="0"/>
              <a:t>   D.</a:t>
            </a:r>
            <a:r>
              <a:rPr lang="zh-CN" altLang="zh-CN" sz="1400" dirty="0"/>
              <a:t>车速和发动机负荷</a:t>
            </a:r>
          </a:p>
          <a:p>
            <a:r>
              <a:rPr lang="en-US" altLang="zh-CN" sz="1400" dirty="0" smtClean="0"/>
              <a:t>2.</a:t>
            </a:r>
            <a:r>
              <a:rPr lang="zh-CN" altLang="zh-CN" sz="1400" dirty="0"/>
              <a:t>失速工况试验步骤是：发动机在怠速运转时</a:t>
            </a:r>
            <a:r>
              <a:rPr lang="en-US" altLang="zh-CN" sz="1400" dirty="0"/>
              <a:t>,</a:t>
            </a:r>
            <a:r>
              <a:rPr lang="zh-CN" altLang="zh-CN" sz="1400" dirty="0"/>
              <a:t>（</a:t>
            </a:r>
            <a:r>
              <a:rPr lang="en-US" altLang="zh-CN" sz="1400" dirty="0"/>
              <a:t>  </a:t>
            </a:r>
            <a:r>
              <a:rPr lang="zh-CN" altLang="zh-CN" sz="1400" dirty="0"/>
              <a:t>）。</a:t>
            </a:r>
          </a:p>
          <a:p>
            <a:r>
              <a:rPr lang="en-US" altLang="zh-CN" sz="1400" dirty="0"/>
              <a:t>A.</a:t>
            </a:r>
            <a:r>
              <a:rPr lang="zh-CN" altLang="zh-CN" sz="1400" dirty="0"/>
              <a:t>换档手柄放在前进档或倒档；踩下制动踏板；踩下加速踏板</a:t>
            </a:r>
            <a:r>
              <a:rPr lang="en-US" altLang="zh-CN" sz="1400" dirty="0"/>
              <a:t>  B.</a:t>
            </a:r>
            <a:r>
              <a:rPr lang="zh-CN" altLang="zh-CN" sz="1400" dirty="0"/>
              <a:t>踩下制动踏板；换档手柄放在前进档或倒档；踩下加速踏板</a:t>
            </a:r>
            <a:r>
              <a:rPr lang="en-US" altLang="zh-CN" sz="1400" dirty="0"/>
              <a:t>  C.</a:t>
            </a:r>
            <a:r>
              <a:rPr lang="zh-CN" altLang="zh-CN" sz="1400" dirty="0"/>
              <a:t>换档手柄放在前进档或倒档；踩下加速踏板；踩下制动踏板</a:t>
            </a:r>
            <a:r>
              <a:rPr lang="en-US" altLang="zh-CN" sz="1400" dirty="0"/>
              <a:t>  D.</a:t>
            </a:r>
            <a:r>
              <a:rPr lang="zh-CN" altLang="zh-CN" sz="1400" dirty="0"/>
              <a:t>踩下加速踏板；踩下制动踏板；换档手柄放在前进档或倒档</a:t>
            </a:r>
          </a:p>
          <a:p>
            <a:r>
              <a:rPr lang="en-US" altLang="zh-CN" sz="1400" dirty="0" smtClean="0"/>
              <a:t>3.</a:t>
            </a:r>
            <a:r>
              <a:rPr lang="zh-CN" altLang="zh-CN" sz="1400" dirty="0"/>
              <a:t>自动变速器锁止离合器用于锁止液力变矩器的（</a:t>
            </a:r>
            <a:r>
              <a:rPr lang="en-US" altLang="zh-CN" sz="1400" dirty="0"/>
              <a:t>  </a:t>
            </a:r>
            <a:r>
              <a:rPr lang="zh-CN" altLang="zh-CN" sz="1400" dirty="0"/>
              <a:t>）。</a:t>
            </a:r>
          </a:p>
          <a:p>
            <a:r>
              <a:rPr lang="en-US" altLang="zh-CN" sz="1400" dirty="0"/>
              <a:t>A.</a:t>
            </a:r>
            <a:r>
              <a:rPr lang="zh-CN" altLang="zh-CN" sz="1400" dirty="0"/>
              <a:t>泵轮和导轮</a:t>
            </a:r>
            <a:r>
              <a:rPr lang="en-US" altLang="zh-CN" sz="1400" dirty="0"/>
              <a:t>  B.</a:t>
            </a:r>
            <a:r>
              <a:rPr lang="zh-CN" altLang="zh-CN" sz="1400" dirty="0"/>
              <a:t>泵轮和涡轮</a:t>
            </a:r>
            <a:r>
              <a:rPr lang="en-US" altLang="zh-CN" sz="1400" dirty="0"/>
              <a:t>  C.</a:t>
            </a:r>
            <a:r>
              <a:rPr lang="zh-CN" altLang="zh-CN" sz="1400" dirty="0"/>
              <a:t>涡轮和导轮</a:t>
            </a:r>
          </a:p>
          <a:p>
            <a:r>
              <a:rPr lang="en-US" altLang="zh-CN" sz="1400" dirty="0"/>
              <a:t>4</a:t>
            </a:r>
            <a:r>
              <a:rPr lang="en-US" altLang="zh-CN" sz="1400" dirty="0" smtClean="0"/>
              <a:t>.</a:t>
            </a:r>
            <a:r>
              <a:rPr lang="zh-CN" altLang="zh-CN" sz="1400" dirty="0"/>
              <a:t>在城市道路行驶时，自动变速器和机械式变速器相比油耗较高是因为变扭器（</a:t>
            </a:r>
            <a:r>
              <a:rPr lang="en-US" altLang="zh-CN" sz="1400" dirty="0"/>
              <a:t>  </a:t>
            </a:r>
            <a:r>
              <a:rPr lang="zh-CN" altLang="zh-CN" sz="1400" dirty="0"/>
              <a:t>）。</a:t>
            </a:r>
          </a:p>
          <a:p>
            <a:r>
              <a:rPr lang="en-US" altLang="zh-CN" sz="1400" dirty="0"/>
              <a:t>A.</a:t>
            </a:r>
            <a:r>
              <a:rPr lang="zh-CN" altLang="zh-CN" sz="1400" dirty="0"/>
              <a:t>低速时传递效率低</a:t>
            </a:r>
            <a:r>
              <a:rPr lang="en-US" altLang="zh-CN" sz="1400" dirty="0"/>
              <a:t>  B.</a:t>
            </a:r>
            <a:r>
              <a:rPr lang="zh-CN" altLang="zh-CN" sz="1400" dirty="0"/>
              <a:t>低速时传递效率高</a:t>
            </a:r>
            <a:r>
              <a:rPr lang="en-US" altLang="zh-CN" sz="1400" dirty="0"/>
              <a:t>  C.</a:t>
            </a:r>
            <a:r>
              <a:rPr lang="zh-CN" altLang="zh-CN" sz="1400" dirty="0"/>
              <a:t>高速时传递效率</a:t>
            </a:r>
            <a:r>
              <a:rPr lang="zh-CN" altLang="zh-CN" sz="1400" dirty="0" smtClean="0"/>
              <a:t>低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 smtClean="0"/>
              <a:t>二、判断题</a:t>
            </a:r>
          </a:p>
          <a:p>
            <a:r>
              <a:rPr lang="en-US" altLang="zh-CN" sz="1400" dirty="0" smtClean="0"/>
              <a:t>1.</a:t>
            </a:r>
            <a:r>
              <a:rPr lang="zh-CN" altLang="zh-CN" sz="1400" dirty="0" smtClean="0"/>
              <a:t>液</a:t>
            </a:r>
            <a:r>
              <a:rPr lang="zh-CN" altLang="zh-CN" sz="1400" dirty="0"/>
              <a:t>力式自动变速器节气门阀拉索过松会导致换档迟后；过紧会导致换档冲击。</a:t>
            </a:r>
          </a:p>
          <a:p>
            <a:r>
              <a:rPr lang="en-US" altLang="zh-CN" sz="1400" dirty="0" smtClean="0"/>
              <a:t>2.</a:t>
            </a:r>
            <a:r>
              <a:rPr lang="zh-CN" altLang="zh-CN" sz="1400" dirty="0" smtClean="0"/>
              <a:t>自动变速</a:t>
            </a:r>
            <a:r>
              <a:rPr lang="zh-CN" altLang="zh-CN" sz="1400" dirty="0"/>
              <a:t>器的性能试验包括失速试验、液压试验、迟滞试验和台架试验。</a:t>
            </a:r>
          </a:p>
          <a:p>
            <a:r>
              <a:rPr lang="en-US" altLang="zh-CN" sz="1400" dirty="0" smtClean="0"/>
              <a:t>3.</a:t>
            </a:r>
            <a:r>
              <a:rPr lang="zh-CN" altLang="zh-CN" sz="1400" dirty="0" smtClean="0"/>
              <a:t>自动变速</a:t>
            </a:r>
            <a:r>
              <a:rPr lang="zh-CN" altLang="zh-CN" sz="1400" dirty="0"/>
              <a:t>器主油路油压不随发动机工况变化。</a:t>
            </a:r>
          </a:p>
          <a:p>
            <a:r>
              <a:rPr lang="en-US" altLang="zh-CN" sz="1400" dirty="0" smtClean="0"/>
              <a:t>4..</a:t>
            </a:r>
            <a:r>
              <a:rPr lang="zh-CN" altLang="zh-CN" sz="1400" dirty="0"/>
              <a:t>自动变速器换挡过程中存在短暂的动力中断</a:t>
            </a:r>
            <a:r>
              <a:rPr lang="zh-CN" altLang="zh-CN" sz="1400" dirty="0" smtClean="0"/>
              <a:t>。</a:t>
            </a:r>
            <a:endParaRPr lang="en-US" altLang="zh-CN" sz="1400" dirty="0" smtClean="0"/>
          </a:p>
          <a:p>
            <a:r>
              <a:rPr lang="zh-CN" altLang="zh-CN" sz="1400" dirty="0" smtClean="0"/>
              <a:t>三</a:t>
            </a:r>
            <a:r>
              <a:rPr lang="zh-CN" altLang="zh-CN" sz="1400" dirty="0"/>
              <a:t>、简答题</a:t>
            </a:r>
          </a:p>
          <a:p>
            <a:r>
              <a:rPr lang="en-US" altLang="zh-CN" sz="1400" smtClean="0"/>
              <a:t>1.</a:t>
            </a:r>
            <a:r>
              <a:rPr lang="zh-CN" altLang="zh-CN" sz="1400" smtClean="0"/>
              <a:t>简述</a:t>
            </a:r>
            <a:r>
              <a:rPr lang="zh-CN" altLang="zh-CN" sz="1400" dirty="0"/>
              <a:t>失速实验方法及相关故障诊断。</a:t>
            </a:r>
          </a:p>
          <a:p>
            <a:r>
              <a:rPr lang="en-US" altLang="zh-CN" sz="1400" dirty="0" smtClean="0"/>
              <a:t>2..</a:t>
            </a:r>
            <a:r>
              <a:rPr lang="zh-CN" altLang="zh-CN" sz="1400" dirty="0"/>
              <a:t>如何判断自动变速器油的量和质？</a:t>
            </a:r>
          </a:p>
          <a:p>
            <a:pPr lvl="0" indent="719138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9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978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1403648" y="1779662"/>
            <a:ext cx="626469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2800" dirty="0"/>
              <a:t>一、自动变速器检修注意事项</a:t>
            </a:r>
          </a:p>
          <a:p>
            <a:pPr marL="0" indent="0">
              <a:buNone/>
            </a:pPr>
            <a:r>
              <a:rPr lang="en-US" altLang="zh-CN" sz="2800" dirty="0"/>
              <a:t>1.</a:t>
            </a:r>
            <a:r>
              <a:rPr lang="zh-CN" altLang="zh-CN" sz="2800" dirty="0"/>
              <a:t>充分利用自诊断系统和检测仪器</a:t>
            </a:r>
          </a:p>
          <a:p>
            <a:pPr marL="0" indent="0">
              <a:buNone/>
            </a:pPr>
            <a:r>
              <a:rPr lang="en-US" altLang="zh-CN" sz="2800" dirty="0" smtClean="0"/>
              <a:t>2</a:t>
            </a:r>
            <a:r>
              <a:rPr lang="en-US" altLang="zh-CN" sz="2800" dirty="0"/>
              <a:t>.</a:t>
            </a:r>
            <a:r>
              <a:rPr lang="zh-CN" altLang="zh-CN" sz="2800" dirty="0"/>
              <a:t>自动变速器检修</a:t>
            </a:r>
            <a:r>
              <a:rPr lang="zh-CN" altLang="zh-CN" sz="2800" dirty="0" smtClean="0"/>
              <a:t>步骤</a:t>
            </a:r>
          </a:p>
        </p:txBody>
      </p:sp>
    </p:spTree>
    <p:extLst>
      <p:ext uri="{BB962C8B-B14F-4D97-AF65-F5344CB8AC3E}">
        <p14:creationId xmlns:p14="http://schemas.microsoft.com/office/powerpoint/2010/main" val="27178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83568" y="1419622"/>
            <a:ext cx="7272808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5963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buNone/>
            </a:pPr>
            <a:r>
              <a:rPr lang="zh-CN" altLang="en-US" sz="2800" dirty="0" smtClean="0"/>
              <a:t>二</a:t>
            </a:r>
            <a:r>
              <a:rPr lang="zh-CN" altLang="zh-CN" sz="2800" dirty="0" smtClean="0"/>
              <a:t>、项目检查</a:t>
            </a:r>
            <a:endParaRPr lang="en-US" altLang="zh-CN" sz="2800" dirty="0" smtClean="0"/>
          </a:p>
          <a:p>
            <a:pPr indent="0">
              <a:buNone/>
            </a:pPr>
            <a:r>
              <a:rPr lang="en-US" altLang="zh-CN" sz="2800" dirty="0"/>
              <a:t>1.</a:t>
            </a:r>
            <a:r>
              <a:rPr lang="zh-CN" altLang="zh-CN" sz="2800" dirty="0"/>
              <a:t>检查油平面高度</a:t>
            </a:r>
          </a:p>
          <a:p>
            <a:pPr indent="0">
              <a:buNone/>
            </a:pPr>
            <a:r>
              <a:rPr lang="en-US" altLang="zh-CN" sz="2800" dirty="0"/>
              <a:t>2.</a:t>
            </a:r>
            <a:r>
              <a:rPr lang="zh-CN" altLang="zh-CN" sz="2800" dirty="0"/>
              <a:t>空挡起动开关检查</a:t>
            </a:r>
          </a:p>
          <a:p>
            <a:pPr indent="0">
              <a:buNone/>
            </a:pPr>
            <a:r>
              <a:rPr lang="en-US" altLang="zh-CN" sz="2800" dirty="0"/>
              <a:t>3.</a:t>
            </a:r>
            <a:r>
              <a:rPr lang="zh-CN" altLang="zh-CN" sz="2800" dirty="0"/>
              <a:t>超速挡控制开关</a:t>
            </a:r>
            <a:r>
              <a:rPr lang="zh-CN" altLang="zh-CN" sz="2800" dirty="0" smtClean="0"/>
              <a:t>检查</a:t>
            </a:r>
            <a:endParaRPr lang="en-US" altLang="zh-CN" sz="2800" dirty="0" smtClean="0"/>
          </a:p>
          <a:p>
            <a:pPr indent="0">
              <a:buNone/>
            </a:pPr>
            <a:r>
              <a:rPr lang="en-US" altLang="zh-CN" sz="2800" dirty="0" smtClean="0"/>
              <a:t>4</a:t>
            </a:r>
            <a:r>
              <a:rPr lang="en-US" altLang="zh-CN" sz="2800" dirty="0"/>
              <a:t>.</a:t>
            </a:r>
            <a:r>
              <a:rPr lang="zh-CN" altLang="zh-CN" sz="2800" dirty="0"/>
              <a:t>换挡机构的检查</a:t>
            </a:r>
          </a:p>
          <a:p>
            <a:pPr indent="0">
              <a:buNone/>
            </a:pP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7728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467544" y="1347614"/>
            <a:ext cx="8108591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zh-CN" altLang="zh-CN" sz="2800" dirty="0"/>
              <a:t>三、自动变速器</a:t>
            </a:r>
            <a:r>
              <a:rPr lang="zh-CN" altLang="zh-CN" sz="2800" dirty="0" smtClean="0"/>
              <a:t>性能试验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en-US" altLang="zh-CN" sz="2800" dirty="0" smtClean="0"/>
              <a:t>1.</a:t>
            </a:r>
            <a:r>
              <a:rPr lang="zh-CN" altLang="en-US" sz="2800" dirty="0" smtClean="0"/>
              <a:t>失速试验</a:t>
            </a:r>
            <a:endParaRPr lang="zh-CN" altLang="zh-CN" sz="2800" dirty="0"/>
          </a:p>
        </p:txBody>
      </p:sp>
      <p:pic>
        <p:nvPicPr>
          <p:cNvPr id="2050" name="图片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71750"/>
            <a:ext cx="5400600" cy="2350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467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899592" y="1491630"/>
            <a:ext cx="662603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63182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/>
              <a:t>2.</a:t>
            </a:r>
            <a:r>
              <a:rPr lang="zh-CN" altLang="zh-CN" sz="2800" dirty="0"/>
              <a:t>时滞</a:t>
            </a:r>
            <a:r>
              <a:rPr lang="zh-CN" altLang="zh-CN" sz="2800" dirty="0" smtClean="0"/>
              <a:t>试验</a:t>
            </a:r>
            <a:endParaRPr lang="en-US" altLang="zh-CN" sz="2800" dirty="0" smtClean="0"/>
          </a:p>
          <a:p>
            <a:pPr indent="63182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800" dirty="0"/>
              <a:t>时滞过长是由于控制油压太低，前进离合器活塞漏油，离合器片磨损等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 indent="63182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800" dirty="0" smtClean="0"/>
              <a:t>时滞</a:t>
            </a:r>
            <a:r>
              <a:rPr lang="zh-CN" altLang="zh-CN" sz="2800" dirty="0"/>
              <a:t>过短是由于控制油压过高，片间和带鼓间隙调整不当。</a:t>
            </a:r>
          </a:p>
        </p:txBody>
      </p:sp>
    </p:spTree>
    <p:extLst>
      <p:ext uri="{BB962C8B-B14F-4D97-AF65-F5344CB8AC3E}">
        <p14:creationId xmlns:p14="http://schemas.microsoft.com/office/powerpoint/2010/main" val="290601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467544" y="1851670"/>
            <a:ext cx="8280920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5963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buNone/>
            </a:pPr>
            <a:r>
              <a:rPr lang="en-US" altLang="zh-CN" sz="2800" dirty="0"/>
              <a:t>3.</a:t>
            </a:r>
            <a:r>
              <a:rPr lang="zh-CN" altLang="zh-CN" sz="2800" dirty="0"/>
              <a:t>油压</a:t>
            </a:r>
            <a:r>
              <a:rPr lang="zh-CN" altLang="zh-CN" sz="2800" dirty="0" smtClean="0"/>
              <a:t>试验</a:t>
            </a:r>
            <a:endParaRPr lang="en-US" altLang="zh-CN" sz="2800" dirty="0" smtClean="0"/>
          </a:p>
          <a:p>
            <a:pPr indent="0">
              <a:buNone/>
            </a:pPr>
            <a:r>
              <a:rPr lang="zh-CN" altLang="zh-CN" sz="2800" dirty="0"/>
              <a:t>测量控制管路中的油压，用来</a:t>
            </a:r>
            <a:r>
              <a:rPr lang="zh-CN" altLang="zh-CN" sz="2800" dirty="0" smtClean="0"/>
              <a:t>判断泵</a:t>
            </a:r>
            <a:r>
              <a:rPr lang="zh-CN" altLang="zh-CN" sz="2800" dirty="0"/>
              <a:t>、阀的工作性能好坏</a:t>
            </a:r>
          </a:p>
        </p:txBody>
      </p:sp>
    </p:spTree>
    <p:extLst>
      <p:ext uri="{BB962C8B-B14F-4D97-AF65-F5344CB8AC3E}">
        <p14:creationId xmlns:p14="http://schemas.microsoft.com/office/powerpoint/2010/main" val="8124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>
          <a:xfrm>
            <a:off x="827584" y="1491630"/>
            <a:ext cx="6588125" cy="539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/>
              <a:t>4.</a:t>
            </a:r>
            <a:r>
              <a:rPr lang="zh-CN" altLang="zh-CN" sz="2800" dirty="0"/>
              <a:t>道路试验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331640" y="249974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7" name="图片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8"/>
          <a:stretch>
            <a:fillRect/>
          </a:stretch>
        </p:blipFill>
        <p:spPr bwMode="auto">
          <a:xfrm>
            <a:off x="1487983" y="2283718"/>
            <a:ext cx="52673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31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11560" y="1347614"/>
            <a:ext cx="39604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zh-CN" sz="2800" dirty="0" smtClean="0"/>
              <a:t>一、</a:t>
            </a:r>
            <a:r>
              <a:rPr lang="zh-CN" altLang="zh-CN" sz="2800" dirty="0"/>
              <a:t>液力变矩器的</a:t>
            </a:r>
            <a:r>
              <a:rPr lang="zh-CN" altLang="zh-CN" sz="2800" dirty="0" smtClean="0"/>
              <a:t>检修</a:t>
            </a:r>
            <a:endParaRPr lang="zh-CN" altLang="zh-CN" sz="2800" dirty="0"/>
          </a:p>
        </p:txBody>
      </p:sp>
      <p:pic>
        <p:nvPicPr>
          <p:cNvPr id="4098" name="图片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43558"/>
            <a:ext cx="3708400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79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611560" y="1411290"/>
            <a:ext cx="8280920" cy="72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zh-CN" altLang="en-US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 </a:t>
            </a:r>
            <a:r>
              <a:rPr lang="en-US" altLang="zh-CN" sz="2800" dirty="0"/>
              <a:t>1.</a:t>
            </a:r>
            <a:r>
              <a:rPr lang="zh-CN" altLang="zh-CN" sz="2800" dirty="0"/>
              <a:t>摩擦片、制动带的检查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934925" y="457183"/>
            <a:ext cx="50052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zh-CN" sz="2800" dirty="0"/>
              <a:t>二、离合器、制动器的检修</a:t>
            </a:r>
          </a:p>
        </p:txBody>
      </p:sp>
      <p:pic>
        <p:nvPicPr>
          <p:cNvPr id="5121" name="图片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" b="2109"/>
          <a:stretch>
            <a:fillRect/>
          </a:stretch>
        </p:blipFill>
        <p:spPr bwMode="auto">
          <a:xfrm>
            <a:off x="1889725" y="2355726"/>
            <a:ext cx="3095625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61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3602</TotalTime>
  <Words>524</Words>
  <Application>Microsoft Office PowerPoint</Application>
  <PresentationFormat>全屏显示(16:9)</PresentationFormat>
  <Paragraphs>49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Adobe 黑体 Std R</vt:lpstr>
      <vt:lpstr>黑体</vt:lpstr>
      <vt:lpstr>宋体</vt:lpstr>
      <vt:lpstr>Arial</vt:lpstr>
      <vt:lpstr>Calibri</vt:lpstr>
      <vt:lpstr>Wingdings</vt:lpstr>
      <vt:lpstr>Wingdings 2</vt:lpstr>
      <vt:lpstr>Office 主题</vt:lpstr>
      <vt:lpstr>汽车运用工程</vt:lpstr>
      <vt:lpstr>1_汽车运用工程</vt:lpstr>
      <vt:lpstr>2_汽车运用工程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114</cp:revision>
  <dcterms:created xsi:type="dcterms:W3CDTF">2014-02-17T07:50:13Z</dcterms:created>
  <dcterms:modified xsi:type="dcterms:W3CDTF">2017-01-02T11:29:51Z</dcterms:modified>
</cp:coreProperties>
</file>