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6" r:id="rId3"/>
    <p:sldId id="260" r:id="rId4"/>
    <p:sldId id="261" r:id="rId5"/>
    <p:sldId id="298" r:id="rId6"/>
    <p:sldId id="296" r:id="rId7"/>
    <p:sldId id="281" r:id="rId8"/>
    <p:sldId id="282" r:id="rId9"/>
    <p:sldId id="283" r:id="rId10"/>
    <p:sldId id="284" r:id="rId11"/>
    <p:sldId id="285" r:id="rId12"/>
    <p:sldId id="286" r:id="rId13"/>
    <p:sldId id="301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B166E"/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9" autoAdjust="0"/>
    <p:restoredTop sz="94660"/>
  </p:normalViewPr>
  <p:slideViewPr>
    <p:cSldViewPr>
      <p:cViewPr varScale="1">
        <p:scale>
          <a:sx n="67" d="100"/>
          <a:sy n="67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e_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61"/>
          <a:stretch>
            <a:fillRect/>
          </a:stretch>
        </p:blipFill>
        <p:spPr bwMode="auto">
          <a:xfrm>
            <a:off x="0" y="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5"/>
          <p:cNvSpPr>
            <a:spLocks noChangeArrowheads="1"/>
          </p:cNvSpPr>
          <p:nvPr/>
        </p:nvSpPr>
        <p:spPr bwMode="ltGray">
          <a:xfrm>
            <a:off x="0" y="6611938"/>
            <a:ext cx="9144000" cy="26035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200" y="1371600"/>
            <a:ext cx="4876800" cy="3276600"/>
          </a:xfrm>
          <a:effectLst>
            <a:outerShdw dist="53882" dir="2700000" algn="ctr" rotWithShape="0">
              <a:schemeClr val="tx2">
                <a:alpha val="50000"/>
              </a:schemeClr>
            </a:outerShdw>
          </a:effectLst>
        </p:spPr>
        <p:txBody>
          <a:bodyPr/>
          <a:lstStyle>
            <a:lvl1pPr algn="r">
              <a:defRPr sz="4000">
                <a:solidFill>
                  <a:srgbClr val="FFFFCC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752600" y="5638800"/>
            <a:ext cx="6172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9550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DC6A4-EC14-4CA3-BDD1-4657D0B6DA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5523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0764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769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99133-1613-425B-A715-BA5A624A74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4180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153400" cy="50292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4912B-846B-4311-8102-ED95F1B056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5977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3B908-7966-495A-913E-A2F419F6CF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1065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057E3-2946-4545-92C1-3F07900255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201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C617D-976E-4EE8-867C-ABF59C30AA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6052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E5C72-36D7-4E62-A850-D5BAD4F40F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4072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01252-B1DA-4576-B6A9-01DC5EEDBD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2116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082B0-4735-4CD5-A3F2-6DB1208EC5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603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3BB70-5408-4431-820F-C3A0D955AC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7999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3D9CB-F1B5-4A0B-A9BF-D718E3C275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9637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e_11p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1534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6525"/>
            <a:ext cx="28956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76600" y="6480175"/>
            <a:ext cx="21336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 smtClean="0"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2B3C374D-9A44-47AB-BB8C-79B1BF56A9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152400"/>
            <a:ext cx="83058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70" name="Text Box 46"/>
          <p:cNvSpPr txBox="1">
            <a:spLocks noChangeArrowheads="1"/>
          </p:cNvSpPr>
          <p:nvPr/>
        </p:nvSpPr>
        <p:spPr bwMode="auto">
          <a:xfrm>
            <a:off x="0" y="819150"/>
            <a:ext cx="9144000" cy="2444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0" b="1">
                <a:solidFill>
                  <a:schemeClr val="bg1"/>
                </a:solidFill>
                <a:latin typeface="Verdana" pitchFamily="34" charset="0"/>
                <a:ea typeface="宋体" charset="-122"/>
              </a:rPr>
              <a:t>www.themegallery.com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haosou.com/doc/5374131-5610149.html" TargetMode="External"/><Relationship Id="rId2" Type="http://schemas.openxmlformats.org/officeDocument/2006/relationships/hyperlink" Target="http://baike.haosou.com/doc/5327834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research.cn/search/xiaofeizh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haosou.com/doc/1522948.html" TargetMode="External"/><Relationship Id="rId2" Type="http://schemas.openxmlformats.org/officeDocument/2006/relationships/hyperlink" Target="http://baike.haosou.com/doc/824561.htm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305800" cy="563563"/>
          </a:xfrm>
        </p:spPr>
        <p:txBody>
          <a:bodyPr/>
          <a:lstStyle/>
          <a:p>
            <a:r>
              <a:rPr lang="zh-CN" altLang="en-US" sz="3600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网络营销实务 </a:t>
            </a:r>
            <a:endParaRPr lang="zh-CN" altLang="en-US" sz="3600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2924944"/>
            <a:ext cx="4834880" cy="115212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    主   编  王丽丽</a:t>
            </a:r>
            <a:endParaRPr lang="en-US" altLang="zh-CN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zh-CN" altLang="en-US" dirty="0">
                <a:solidFill>
                  <a:schemeClr val="tx2">
                    <a:lumMod val="95000"/>
                    <a:lumOff val="5000"/>
                  </a:schemeClr>
                </a:solidFill>
              </a:rPr>
              <a:t>副</a:t>
            </a:r>
            <a:r>
              <a:rPr lang="zh-CN" altLang="en-US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主编  龙朝晖  程佳聪</a:t>
            </a:r>
            <a:endParaRPr lang="zh-CN" altLang="en-US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Company Logo</a:t>
            </a:r>
            <a:endParaRPr lang="en-US" altLang="zh-CN"/>
          </a:p>
        </p:txBody>
      </p:sp>
      <p:sp>
        <p:nvSpPr>
          <p:cNvPr id="5" name="TextBox 4"/>
          <p:cNvSpPr txBox="1"/>
          <p:nvPr/>
        </p:nvSpPr>
        <p:spPr>
          <a:xfrm>
            <a:off x="3347864" y="546119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中国水利水电出版社</a:t>
            </a:r>
            <a:endParaRPr lang="zh-CN" altLang="en-US" b="1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252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zh-CN" dirty="0"/>
              <a:t>网络市场调研分析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2667945"/>
              </p:ext>
            </p:extLst>
          </p:nvPr>
        </p:nvGraphicFramePr>
        <p:xfrm>
          <a:off x="971600" y="1484784"/>
          <a:ext cx="7272808" cy="45304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8476"/>
                <a:gridCol w="5534332"/>
              </a:tblGrid>
              <a:tr h="755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计划项目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项目操作方法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55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资料来源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确定收集的是二手资料还是一手资料（原始资料）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55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调查方法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网上市场调查可使用专题讨论法、问卷调查法和实验法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55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调查手段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可使用在线问卷，交互式电脑辅助电话访谈系统，网络调研软件系统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55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抽样方案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要确定抽样单位、样本规模和抽样程序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55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联系方法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采取网上交流形式，例如</a:t>
                      </a:r>
                      <a:r>
                        <a:rPr lang="en-US" sz="1400" kern="0" dirty="0">
                          <a:effectLst/>
                        </a:rPr>
                        <a:t>Email</a:t>
                      </a:r>
                      <a:r>
                        <a:rPr lang="zh-CN" sz="1400" kern="0" dirty="0">
                          <a:effectLst/>
                        </a:rPr>
                        <a:t>传输问卷、参加网上论坛等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278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zh-CN" dirty="0"/>
              <a:t>网络市场调研分析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【同步案例</a:t>
            </a:r>
            <a:r>
              <a:rPr lang="en-US" altLang="zh-CN" dirty="0"/>
              <a:t>1-1</a:t>
            </a:r>
            <a:r>
              <a:rPr lang="zh-CN" altLang="zh-CN" dirty="0"/>
              <a:t>】</a:t>
            </a:r>
          </a:p>
          <a:p>
            <a:r>
              <a:rPr lang="en-US" altLang="zh-CN" dirty="0" err="1"/>
              <a:t>Everbuying</a:t>
            </a:r>
            <a:r>
              <a:rPr lang="en-US" altLang="zh-CN" dirty="0"/>
              <a:t>——</a:t>
            </a:r>
            <a:r>
              <a:rPr lang="zh-CN" altLang="zh-CN" dirty="0"/>
              <a:t>意味无穷的全球免运费策略</a:t>
            </a:r>
          </a:p>
          <a:p>
            <a:r>
              <a:rPr lang="zh-CN" altLang="zh-CN" dirty="0"/>
              <a:t>主营电子和时尚产品的外贸</a:t>
            </a:r>
            <a:r>
              <a:rPr lang="en-US" altLang="zh-CN" dirty="0"/>
              <a:t>B2C</a:t>
            </a:r>
            <a:r>
              <a:rPr lang="zh-CN" altLang="zh-CN" dirty="0"/>
              <a:t>电商</a:t>
            </a:r>
            <a:r>
              <a:rPr lang="en-US" altLang="zh-CN" dirty="0" err="1"/>
              <a:t>Everbuying</a:t>
            </a:r>
            <a:r>
              <a:rPr lang="zh-CN" altLang="zh-CN" dirty="0"/>
              <a:t>采取的全球免运费（</a:t>
            </a:r>
            <a:r>
              <a:rPr lang="en-US" altLang="zh-CN" dirty="0"/>
              <a:t>Worldwide Free Shipping</a:t>
            </a:r>
            <a:r>
              <a:rPr lang="zh-CN" altLang="zh-CN" dirty="0"/>
              <a:t>）策略值得广大跨境电商思考和探索。</a:t>
            </a:r>
          </a:p>
          <a:p>
            <a:r>
              <a:rPr lang="zh-CN" altLang="zh-CN" dirty="0"/>
              <a:t>问题：为什么</a:t>
            </a:r>
            <a:r>
              <a:rPr lang="en-US" altLang="zh-CN" dirty="0" err="1"/>
              <a:t>Everbuying</a:t>
            </a:r>
            <a:r>
              <a:rPr lang="en-US" altLang="zh-CN" dirty="0"/>
              <a:t> </a:t>
            </a:r>
            <a:r>
              <a:rPr lang="zh-CN" altLang="zh-CN" dirty="0"/>
              <a:t>电商平台采用全球免运费策略？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4696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zh-CN" dirty="0"/>
              <a:t>网络市场调研分析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【教学互动</a:t>
            </a:r>
            <a:r>
              <a:rPr lang="en-US" altLang="zh-CN" dirty="0"/>
              <a:t>1-1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互动问题：</a:t>
            </a:r>
          </a:p>
          <a:p>
            <a:r>
              <a:rPr lang="zh-CN" altLang="zh-CN" dirty="0"/>
              <a:t>“互联网</a:t>
            </a:r>
            <a:r>
              <a:rPr lang="en-US" altLang="zh-CN" dirty="0"/>
              <a:t>+ </a:t>
            </a:r>
            <a:r>
              <a:rPr lang="zh-CN" altLang="zh-CN" dirty="0"/>
              <a:t>”将重点促进以云计算、</a:t>
            </a:r>
            <a:r>
              <a:rPr lang="en-US" altLang="zh-CN" u="sng" dirty="0" err="1">
                <a:hlinkClick r:id="rId2"/>
              </a:rPr>
              <a:t>物联网</a:t>
            </a:r>
            <a:r>
              <a:rPr lang="zh-CN" altLang="zh-CN" dirty="0"/>
              <a:t>、</a:t>
            </a:r>
            <a:r>
              <a:rPr lang="en-US" altLang="zh-CN" u="sng" dirty="0" err="1">
                <a:hlinkClick r:id="rId3"/>
              </a:rPr>
              <a:t>大数据</a:t>
            </a:r>
            <a:r>
              <a:rPr lang="zh-CN" altLang="zh-CN" dirty="0"/>
              <a:t>为代表的信息技术与现代制造业、生产性服务业等的融合创新，发展壮大新兴业态，打造新的产业增长点。探讨网络市场调研如何为大众创业、万众创新局面提供服务。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67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1.2</a:t>
            </a:r>
            <a:r>
              <a:rPr lang="zh-CN" altLang="zh-CN" sz="2000" dirty="0"/>
              <a:t>网络市场调研的实施</a:t>
            </a: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15364" name="Group 92"/>
          <p:cNvGrpSpPr>
            <a:grpSpLocks/>
          </p:cNvGrpSpPr>
          <p:nvPr/>
        </p:nvGrpSpPr>
        <p:grpSpPr bwMode="auto">
          <a:xfrm>
            <a:off x="1219200" y="1831975"/>
            <a:ext cx="2170113" cy="4035425"/>
            <a:chOff x="720" y="1296"/>
            <a:chExt cx="1367" cy="2542"/>
          </a:xfrm>
        </p:grpSpPr>
        <p:sp>
          <p:nvSpPr>
            <p:cNvPr id="15394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402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1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2800" b="1" dirty="0"/>
                <a:t>通过网络营销信息寻找目标客户</a:t>
              </a:r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</p:grpSp>
      <p:grpSp>
        <p:nvGrpSpPr>
          <p:cNvPr id="15365" name="Group 107"/>
          <p:cNvGrpSpPr>
            <a:grpSpLocks/>
          </p:cNvGrpSpPr>
          <p:nvPr/>
        </p:nvGrpSpPr>
        <p:grpSpPr bwMode="auto">
          <a:xfrm>
            <a:off x="5940152" y="1758951"/>
            <a:ext cx="2166938" cy="4035425"/>
            <a:chOff x="2208" y="1296"/>
            <a:chExt cx="1365" cy="2542"/>
          </a:xfrm>
        </p:grpSpPr>
        <p:sp>
          <p:nvSpPr>
            <p:cNvPr id="15381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2800" b="1" dirty="0"/>
                <a:t>网络市场调研的技巧</a:t>
              </a:r>
              <a:endParaRPr lang="en-US" altLang="zh-CN" sz="2800" b="1" dirty="0">
                <a:ea typeface="宋体" pitchFamily="2" charset="-122"/>
              </a:endParaRPr>
            </a:p>
          </p:txBody>
        </p:sp>
        <p:sp>
          <p:nvSpPr>
            <p:cNvPr id="15392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735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网络市场调研的</a:t>
            </a:r>
            <a:r>
              <a:rPr lang="zh-CN" altLang="zh-CN" dirty="0" smtClean="0"/>
              <a:t>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1.2.1 </a:t>
            </a:r>
            <a:r>
              <a:rPr lang="zh-CN" altLang="zh-CN" dirty="0"/>
              <a:t>通过网络营销信息寻找目标客户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）寻找网络营销信息的来源</a:t>
            </a:r>
          </a:p>
          <a:p>
            <a:r>
              <a:rPr lang="zh-CN" altLang="zh-CN" dirty="0"/>
              <a:t>（１）传统意义上的信息的主要来源</a:t>
            </a:r>
          </a:p>
          <a:p>
            <a:r>
              <a:rPr lang="zh-CN" altLang="zh-CN" dirty="0"/>
              <a:t>（２）网络信息的来源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）网络营销信息收集</a:t>
            </a:r>
          </a:p>
          <a:p>
            <a:r>
              <a:rPr lang="zh-CN" altLang="zh-CN" u="wavy" dirty="0"/>
              <a:t>所谓网络营销信息收集</a:t>
            </a:r>
            <a:r>
              <a:rPr lang="zh-CN" altLang="zh-CN" i="1" u="wavy" dirty="0"/>
              <a:t>是指为了更好地掌握和使用网络营销信息，而对其进行的聚合和集中</a:t>
            </a:r>
            <a:r>
              <a:rPr lang="zh-CN" altLang="zh-CN" dirty="0"/>
              <a:t>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0988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网络市场调研的实施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3938880"/>
              </p:ext>
            </p:extLst>
          </p:nvPr>
        </p:nvGraphicFramePr>
        <p:xfrm>
          <a:off x="539552" y="1412776"/>
          <a:ext cx="8136905" cy="459374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45028"/>
                <a:gridCol w="3479235"/>
                <a:gridCol w="2712642"/>
              </a:tblGrid>
              <a:tr h="41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信息收集方法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具体操作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目的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12410">
                <a:tc>
                  <a:txBody>
                    <a:bodyPr/>
                    <a:lstStyle/>
                    <a:p>
                      <a:pPr indent="171450"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利用检索工具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目录服务、搜索引擎和元搜索引擎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主要利用搜索引擎工具来完成收集信息的任务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24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网站跟踪法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对一些提供信息的网站定期跟踪，对有价值的信息及时收集记录，对特定的调研项目，在一定时期内对某些领域的信息进行跟踪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能够全面、及时地检索到所有信息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24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加入邮件列表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将一些有价值的信息以新闻邮件、电子刊物等形式免费向用户发送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为了维持与用户的关系，省去跟踪大量网站所占用的大量时间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2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利用在线调查表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在线调查表是问卷调查法在互联网上的延伸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利用这个企业网站的主要功能收集相关信息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24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电子邮件调查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将设计好的调查表直接发送到被调查者的邮箱中，或者在电子邮件正文中给出一个网址链接到在线调查表页面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可以获得较高的问卷回收率，收集较多的有关信息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24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利用用户收集信息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在与用户的交流中获得其信息，利用网上调查来获得用户的信息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这是积极的信息采集手段，获得的信息带有一定的独家性，可提高网站信息质量和竞争力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535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网络市场调研的实施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）网络营销信息检索</a:t>
            </a:r>
          </a:p>
          <a:p>
            <a:r>
              <a:rPr lang="zh-CN" altLang="zh-CN" u="wavy" dirty="0"/>
              <a:t>网络营销信息检索，</a:t>
            </a:r>
            <a:r>
              <a:rPr lang="zh-CN" altLang="zh-CN" i="1" u="wavy" dirty="0"/>
              <a:t>就是网络营销调研人员根据网络营销调研目的，按照网络营销调研计划，适应网络营销决策的信息要求，利用计算机网络检索硬件设备、软件程序，在因特网信息中及时、准确、适度、经济地获得所需信息的一种间接的营销调研方法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474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网络市场调研的实施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）网络市场调研信息的整理与分析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）确认信息时效，明确信息来源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）去伪存真，去粗取精，初步筛选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）浏览信息内容，添加明确文件名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）按专题分类归档，方便检索调用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）网络市场调研信息的分析和应用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）寻找目标客户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）网络营销信息发布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）发布企业介绍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70817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网络市场调研的实施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33315"/>
            <a:ext cx="8153400" cy="35533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3084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网络市场调研的实施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【同步案例</a:t>
            </a:r>
            <a:r>
              <a:rPr lang="en-US" altLang="zh-CN" dirty="0"/>
              <a:t>1-2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消费体验最受关注</a:t>
            </a:r>
          </a:p>
          <a:p>
            <a:r>
              <a:rPr lang="en-US" altLang="zh-CN" dirty="0"/>
              <a:t>2015</a:t>
            </a:r>
            <a:r>
              <a:rPr lang="zh-CN" altLang="zh-CN" dirty="0"/>
              <a:t>大数据营销趋势报告揭示，</a:t>
            </a:r>
            <a:r>
              <a:rPr lang="en-US" altLang="zh-CN" dirty="0" err="1"/>
              <a:t>Econsultancy</a:t>
            </a:r>
            <a:r>
              <a:rPr lang="en-US" altLang="zh-CN" dirty="0"/>
              <a:t> </a:t>
            </a:r>
            <a:r>
              <a:rPr lang="zh-CN" altLang="zh-CN" dirty="0"/>
              <a:t>和 </a:t>
            </a:r>
            <a:r>
              <a:rPr lang="en-US" altLang="zh-CN" dirty="0"/>
              <a:t>Adobe</a:t>
            </a:r>
            <a:r>
              <a:rPr lang="zh-CN" altLang="zh-CN" dirty="0"/>
              <a:t>采访了全球</a:t>
            </a:r>
            <a:r>
              <a:rPr lang="en-US" altLang="zh-CN" dirty="0"/>
              <a:t>6000</a:t>
            </a:r>
            <a:r>
              <a:rPr lang="zh-CN" altLang="zh-CN" dirty="0"/>
              <a:t>多名营销、数字和电子商务营销人员，调查显示</a:t>
            </a:r>
            <a:r>
              <a:rPr lang="en-US" altLang="zh-CN" u="sng" dirty="0" err="1">
                <a:hlinkClick r:id="rId2"/>
              </a:rPr>
              <a:t>消费者</a:t>
            </a:r>
            <a:r>
              <a:rPr lang="zh-CN" altLang="zh-CN" dirty="0"/>
              <a:t>体验越来越受到重视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 smtClean="0"/>
              <a:t>问题</a:t>
            </a:r>
            <a:r>
              <a:rPr lang="zh-CN" altLang="zh-CN" dirty="0"/>
              <a:t>：通过</a:t>
            </a:r>
            <a:r>
              <a:rPr lang="en-US" altLang="zh-CN" dirty="0"/>
              <a:t>2015</a:t>
            </a:r>
            <a:r>
              <a:rPr lang="zh-CN" altLang="zh-CN" dirty="0"/>
              <a:t>大数据营销趋势报告电商企业应该在哪方面开展竞争？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7444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317104"/>
            <a:ext cx="7859216" cy="3048000"/>
          </a:xfrm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800" b="0" dirty="0" smtClean="0">
                <a:solidFill>
                  <a:schemeClr val="bg1"/>
                </a:solidFill>
                <a:ea typeface="宋体" charset="-122"/>
              </a:rPr>
              <a:t>任务一</a:t>
            </a:r>
            <a:r>
              <a:rPr lang="en-US" altLang="zh-CN" sz="4800" b="0" dirty="0">
                <a:solidFill>
                  <a:schemeClr val="bg1"/>
                </a:solidFill>
                <a:ea typeface="宋体" charset="-122"/>
              </a:rPr>
              <a:t/>
            </a:r>
            <a:br>
              <a:rPr lang="en-US" altLang="zh-CN" sz="4800" b="0" dirty="0">
                <a:solidFill>
                  <a:schemeClr val="bg1"/>
                </a:solidFill>
                <a:ea typeface="宋体" charset="-122"/>
              </a:rPr>
            </a:br>
            <a:r>
              <a:rPr lang="zh-CN" altLang="zh-CN" dirty="0"/>
              <a:t>利用网络为企业寻找目标客户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981200" y="5486400"/>
            <a:ext cx="5334000" cy="457200"/>
          </a:xfrm>
        </p:spPr>
        <p:txBody>
          <a:bodyPr/>
          <a:lstStyle/>
          <a:p>
            <a:pPr eaLnBrk="1" hangingPunct="1"/>
            <a:r>
              <a:rPr lang="zh-CN" altLang="en-US" sz="3200" dirty="0">
                <a:ea typeface="宋体" pitchFamily="2" charset="-122"/>
              </a:rPr>
              <a:t>网络</a:t>
            </a:r>
            <a:r>
              <a:rPr lang="zh-CN" altLang="en-US" sz="3200" dirty="0" smtClean="0">
                <a:ea typeface="宋体" pitchFamily="2" charset="-122"/>
              </a:rPr>
              <a:t>营销实务</a:t>
            </a:r>
            <a:endParaRPr lang="en-US" altLang="zh-CN" sz="320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网络市场调研的实施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1.2.2</a:t>
            </a:r>
            <a:r>
              <a:rPr lang="zh-CN" altLang="zh-CN" dirty="0"/>
              <a:t>网络市场调研的技巧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）明确网站的定位与用户的需求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）信息内容永远是网站的生命线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）网站内容检索结构合理是好用的保证</a:t>
            </a:r>
          </a:p>
          <a:p>
            <a:r>
              <a:rPr lang="en-US" altLang="zh-CN" dirty="0"/>
              <a:t>4</a:t>
            </a:r>
            <a:r>
              <a:rPr lang="zh-CN" altLang="zh-CN" dirty="0"/>
              <a:t>）美工是网站的门面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）注重网站信息的交互能力</a:t>
            </a:r>
          </a:p>
          <a:p>
            <a:r>
              <a:rPr lang="en-US" altLang="zh-CN" dirty="0"/>
              <a:t>6</a:t>
            </a:r>
            <a:r>
              <a:rPr lang="zh-CN" altLang="zh-CN" dirty="0"/>
              <a:t>）宣传推广网站地址</a:t>
            </a:r>
          </a:p>
          <a:p>
            <a:r>
              <a:rPr lang="en-US" altLang="zh-CN" dirty="0"/>
              <a:t>7</a:t>
            </a:r>
            <a:r>
              <a:rPr lang="zh-CN" altLang="zh-CN" dirty="0"/>
              <a:t>）借助市场调研公司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6493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网络市场调研的实施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【教学互动</a:t>
            </a:r>
            <a:r>
              <a:rPr lang="en-US" altLang="zh-CN" dirty="0"/>
              <a:t>1-2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互动问题：</a:t>
            </a:r>
          </a:p>
          <a:p>
            <a:r>
              <a:rPr lang="zh-CN" altLang="zh-CN" dirty="0"/>
              <a:t>最早提出互联网思维的是</a:t>
            </a:r>
            <a:r>
              <a:rPr lang="en-US" altLang="zh-CN" u="sng" dirty="0">
                <a:hlinkClick r:id="rId2"/>
              </a:rPr>
              <a:t>360公司</a:t>
            </a:r>
            <a:r>
              <a:rPr lang="zh-CN" altLang="zh-CN" dirty="0"/>
              <a:t>董事长</a:t>
            </a:r>
            <a:r>
              <a:rPr lang="en-US" altLang="zh-CN" u="sng" dirty="0" err="1">
                <a:hlinkClick r:id="rId3"/>
              </a:rPr>
              <a:t>周鸿祎</a:t>
            </a:r>
            <a:r>
              <a:rPr lang="zh-CN" altLang="zh-CN" dirty="0"/>
              <a:t>。周鸿祎用互联网思维颠覆了传统的杀毒行业，提倡用户至上、体验为王、单点突破、颠覆创新这</a:t>
            </a:r>
            <a:r>
              <a:rPr lang="en-US" altLang="zh-CN" dirty="0"/>
              <a:t>16</a:t>
            </a:r>
            <a:r>
              <a:rPr lang="zh-CN" altLang="zh-CN" dirty="0"/>
              <a:t>字箴言。结合本章内容谈谈对这</a:t>
            </a:r>
            <a:r>
              <a:rPr lang="en-US" altLang="zh-CN" dirty="0"/>
              <a:t>16</a:t>
            </a:r>
            <a:r>
              <a:rPr lang="zh-CN" altLang="zh-CN" dirty="0"/>
              <a:t>字的认识。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5118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本任务小结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●</a:t>
            </a:r>
            <a:r>
              <a:rPr lang="zh-CN" altLang="zh-CN" dirty="0"/>
              <a:t>网络市场调研与传统的市场调研一样，应遵循一定的方法与步骤，以保证调研过程的质量。网络市场调研一般包括以下几个步骤：明确问题与确定调研目标，制定调查计划，收集信息，分析信息，提交报告。</a:t>
            </a:r>
          </a:p>
          <a:p>
            <a:r>
              <a:rPr lang="zh-CN" altLang="zh-CN" dirty="0"/>
              <a:t> 在网络市场调研中还要注意一些技巧，比如：明确网站的定位与用户的需求，信息内容永远是网站的生命线，网站内容检索结构合理是好用的保证，美工是网站的门面，注重网站信息的交互能力，宣传推广网站地址，用专门的市场调研公司保证调研专业化水平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6765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WordArt 2"/>
          <p:cNvSpPr>
            <a:spLocks noChangeArrowheads="1" noChangeShapeType="1" noTextEdit="1"/>
          </p:cNvSpPr>
          <p:nvPr/>
        </p:nvSpPr>
        <p:spPr bwMode="gray">
          <a:xfrm>
            <a:off x="1890713" y="2514600"/>
            <a:ext cx="5881687" cy="7223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514600" y="5334000"/>
            <a:ext cx="4071938" cy="381000"/>
          </a:xfrm>
          <a:noFill/>
        </p:spPr>
        <p:txBody>
          <a:bodyPr/>
          <a:lstStyle/>
          <a:p>
            <a:pPr eaLnBrk="1" hangingPunct="1"/>
            <a:r>
              <a:rPr lang="zh-CN" altLang="en-US" sz="3200" b="0" dirty="0">
                <a:ea typeface="宋体" pitchFamily="2" charset="-122"/>
              </a:rPr>
              <a:t>网络营销实务</a:t>
            </a:r>
            <a:endParaRPr lang="en-US" altLang="zh-CN" sz="3200" b="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84200" y="161925"/>
            <a:ext cx="8178800" cy="533400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学习要点</a:t>
            </a:r>
            <a:endParaRPr lang="en-US" altLang="zh-CN" dirty="0" smtClean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zh-CN" altLang="zh-CN">
              <a:ea typeface="宋体" pitchFamily="2" charset="-122"/>
            </a:endParaRPr>
          </a:p>
        </p:txBody>
      </p:sp>
      <p:grpSp>
        <p:nvGrpSpPr>
          <p:cNvPr id="4101" name="Group 4"/>
          <p:cNvGrpSpPr>
            <a:grpSpLocks/>
          </p:cNvGrpSpPr>
          <p:nvPr/>
        </p:nvGrpSpPr>
        <p:grpSpPr bwMode="auto">
          <a:xfrm>
            <a:off x="2133600" y="1905000"/>
            <a:ext cx="4724400" cy="685800"/>
            <a:chOff x="1296" y="1824"/>
            <a:chExt cx="2976" cy="432"/>
          </a:xfrm>
        </p:grpSpPr>
        <p:sp>
          <p:nvSpPr>
            <p:cNvPr id="64517" name="AutoShape 5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8" name="AutoShape 6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9" name="Text Box 7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网络市场调研分析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20" name="Text Box 8"/>
            <p:cNvSpPr txBox="1">
              <a:spLocks noChangeArrowheads="1"/>
            </p:cNvSpPr>
            <p:nvPr/>
          </p:nvSpPr>
          <p:spPr bwMode="gray">
            <a:xfrm>
              <a:off x="1311" y="1886"/>
              <a:ext cx="38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ea typeface="宋体" pitchFamily="2" charset="-122"/>
                </a:rPr>
                <a:t>1.1</a:t>
              </a:r>
              <a:endParaRPr lang="en-US" altLang="zh-CN" sz="2400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grpSp>
        <p:nvGrpSpPr>
          <p:cNvPr id="4102" name="Group 9"/>
          <p:cNvGrpSpPr>
            <a:grpSpLocks/>
          </p:cNvGrpSpPr>
          <p:nvPr/>
        </p:nvGrpSpPr>
        <p:grpSpPr bwMode="auto">
          <a:xfrm>
            <a:off x="2133600" y="2743200"/>
            <a:ext cx="4724400" cy="685800"/>
            <a:chOff x="1296" y="1824"/>
            <a:chExt cx="2976" cy="432"/>
          </a:xfrm>
        </p:grpSpPr>
        <p:sp>
          <p:nvSpPr>
            <p:cNvPr id="64522" name="AutoShape 1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4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5" name="Text Box 1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网络市场调研实施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16" name="Text Box 13"/>
            <p:cNvSpPr txBox="1">
              <a:spLocks noChangeArrowheads="1"/>
            </p:cNvSpPr>
            <p:nvPr/>
          </p:nvSpPr>
          <p:spPr bwMode="gray">
            <a:xfrm>
              <a:off x="1311" y="1886"/>
              <a:ext cx="38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ea typeface="宋体" pitchFamily="2" charset="-122"/>
                </a:rPr>
                <a:t>1.2</a:t>
              </a:r>
              <a:endParaRPr lang="en-US" altLang="zh-CN" sz="2400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  <p:grpSp>
        <p:nvGrpSpPr>
          <p:cNvPr id="4104" name="Group 19"/>
          <p:cNvGrpSpPr>
            <a:grpSpLocks/>
          </p:cNvGrpSpPr>
          <p:nvPr/>
        </p:nvGrpSpPr>
        <p:grpSpPr bwMode="auto">
          <a:xfrm>
            <a:off x="2060575" y="3573016"/>
            <a:ext cx="4794250" cy="685800"/>
            <a:chOff x="1252" y="1824"/>
            <a:chExt cx="3020" cy="432"/>
          </a:xfrm>
        </p:grpSpPr>
        <p:sp>
          <p:nvSpPr>
            <p:cNvPr id="64532" name="AutoShape 20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6" name="AutoShape 2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7" name="Text Box 22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000" b="1" dirty="0" smtClean="0">
                  <a:solidFill>
                    <a:srgbClr val="000000"/>
                  </a:solidFill>
                  <a:ea typeface="宋体" pitchFamily="2" charset="-122"/>
                </a:rPr>
                <a:t>本任务小结</a:t>
              </a:r>
              <a:endParaRPr lang="en-US" altLang="zh-CN" sz="2000" b="1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4108" name="Text Box 23"/>
            <p:cNvSpPr txBox="1">
              <a:spLocks noChangeArrowheads="1"/>
            </p:cNvSpPr>
            <p:nvPr/>
          </p:nvSpPr>
          <p:spPr bwMode="gray">
            <a:xfrm>
              <a:off x="1252" y="1886"/>
              <a:ext cx="50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ea typeface="宋体" pitchFamily="2" charset="-122"/>
                </a:rPr>
                <a:t>总结</a:t>
              </a:r>
              <a:endParaRPr lang="en-US" altLang="zh-CN" sz="2400" dirty="0">
                <a:solidFill>
                  <a:schemeClr val="bg1"/>
                </a:solidFill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引例</a:t>
            </a: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524000"/>
            <a:ext cx="7629525" cy="4800600"/>
          </a:xfrm>
        </p:spPr>
        <p:txBody>
          <a:bodyPr/>
          <a:lstStyle/>
          <a:p>
            <a:r>
              <a:rPr lang="zh-CN" altLang="zh-CN" sz="3200" dirty="0"/>
              <a:t>试驾的</a:t>
            </a:r>
            <a:r>
              <a:rPr lang="zh-CN" altLang="zh-CN" sz="3200" dirty="0" smtClean="0"/>
              <a:t>诱惑</a:t>
            </a:r>
            <a:endParaRPr lang="en-US" altLang="zh-CN" sz="3200" dirty="0" smtClean="0"/>
          </a:p>
          <a:p>
            <a:endParaRPr lang="en-US" altLang="zh-CN" sz="3200" b="0" dirty="0" smtClean="0">
              <a:ea typeface="宋体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506980"/>
            <a:ext cx="6552728" cy="322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dirty="0"/>
              <a:t>1.1</a:t>
            </a:r>
            <a:r>
              <a:rPr lang="zh-CN" altLang="zh-CN" sz="2000" dirty="0"/>
              <a:t>网络市场调研分析</a:t>
            </a: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15364" name="Group 92"/>
          <p:cNvGrpSpPr>
            <a:grpSpLocks/>
          </p:cNvGrpSpPr>
          <p:nvPr/>
        </p:nvGrpSpPr>
        <p:grpSpPr bwMode="auto">
          <a:xfrm>
            <a:off x="1219200" y="1831975"/>
            <a:ext cx="2170113" cy="4035425"/>
            <a:chOff x="720" y="1296"/>
            <a:chExt cx="1367" cy="2542"/>
          </a:xfrm>
        </p:grpSpPr>
        <p:sp>
          <p:nvSpPr>
            <p:cNvPr id="15394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402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dirty="0"/>
                <a:t>网络市场调研策略</a:t>
              </a:r>
            </a:p>
            <a:p>
              <a:pPr eaLnBrk="1" hangingPunct="1"/>
              <a:endParaRPr lang="en-US" altLang="zh-CN" dirty="0">
                <a:ea typeface="宋体" pitchFamily="2" charset="-122"/>
              </a:endParaRPr>
            </a:p>
          </p:txBody>
        </p:sp>
      </p:grpSp>
      <p:grpSp>
        <p:nvGrpSpPr>
          <p:cNvPr id="15365" name="Group 107"/>
          <p:cNvGrpSpPr>
            <a:grpSpLocks/>
          </p:cNvGrpSpPr>
          <p:nvPr/>
        </p:nvGrpSpPr>
        <p:grpSpPr bwMode="auto">
          <a:xfrm>
            <a:off x="5772782" y="1862138"/>
            <a:ext cx="2166938" cy="4035425"/>
            <a:chOff x="2208" y="1296"/>
            <a:chExt cx="1365" cy="2542"/>
          </a:xfrm>
        </p:grpSpPr>
        <p:sp>
          <p:nvSpPr>
            <p:cNvPr id="15381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zh-CN" altLang="zh-CN" sz="3200" dirty="0"/>
                <a:t>网络市场调研的步骤</a:t>
              </a:r>
              <a:endParaRPr lang="en-US" altLang="zh-CN" sz="3200" dirty="0">
                <a:ea typeface="宋体" pitchFamily="2" charset="-122"/>
              </a:endParaRPr>
            </a:p>
          </p:txBody>
        </p:sp>
        <p:sp>
          <p:nvSpPr>
            <p:cNvPr id="15392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500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zh-CN" dirty="0"/>
              <a:t>网络市场调研</a:t>
            </a:r>
            <a:r>
              <a:rPr lang="zh-CN" altLang="zh-CN" dirty="0" smtClean="0"/>
              <a:t>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1.1.1</a:t>
            </a:r>
            <a:r>
              <a:rPr lang="zh-CN" altLang="zh-CN" dirty="0" smtClean="0"/>
              <a:t>网络市场调研策略</a:t>
            </a:r>
          </a:p>
          <a:p>
            <a:pPr marL="0" indent="0">
              <a:buNone/>
            </a:pPr>
            <a:endParaRPr lang="en-US" altLang="zh-CN" u="wavy" dirty="0" smtClean="0"/>
          </a:p>
          <a:p>
            <a:r>
              <a:rPr lang="zh-CN" altLang="zh-CN" u="wavy" dirty="0" smtClean="0"/>
              <a:t>网络</a:t>
            </a:r>
            <a:r>
              <a:rPr lang="zh-CN" altLang="zh-CN" u="wavy" dirty="0"/>
              <a:t>市场调研</a:t>
            </a:r>
            <a:r>
              <a:rPr lang="zh-CN" altLang="zh-CN" i="1" u="wavy" dirty="0"/>
              <a:t>是指利用互联网系统收集、整理、分析和研究各种营销信息，为企业开展营销活动提供依据。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7766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</a:t>
            </a:r>
            <a:r>
              <a:rPr lang="zh-CN" altLang="zh-CN" dirty="0" smtClean="0"/>
              <a:t>网络市场调研分析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8957212"/>
              </p:ext>
            </p:extLst>
          </p:nvPr>
        </p:nvGraphicFramePr>
        <p:xfrm>
          <a:off x="755576" y="1556790"/>
          <a:ext cx="7776864" cy="43924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8964"/>
                <a:gridCol w="5917900"/>
              </a:tblGrid>
              <a:tr h="878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问卷设计原则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原则内容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78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目的性原则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询问的问题与调查的主题密切相关，重点突出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78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可接受性原则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被调查者有回复哪一项、是否回复的自由，故问卷设计要让被调查者容易接受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78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简明性原则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询问内容要简明扼要，使访问者易读、易懂，而且回复内容也简短省时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878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匹配性原则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要使对访问者回复的问题便于检查、数据处理、统计和分析，以提高市场调研工作的效率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779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</a:t>
            </a:r>
            <a:r>
              <a:rPr lang="zh-CN" altLang="zh-CN" dirty="0" smtClean="0"/>
              <a:t>网络市场调研分析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【小知识</a:t>
            </a:r>
            <a:r>
              <a:rPr lang="en-US" altLang="zh-CN" dirty="0"/>
              <a:t>1-1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问卷的简明性和可接受性</a:t>
            </a:r>
          </a:p>
          <a:p>
            <a:r>
              <a:rPr lang="zh-CN" altLang="zh-CN" dirty="0"/>
              <a:t>被访者在阅读问卷时，往往要求简洁明了来省时省力，而且心理上要乐于接受，这对问卷设计时的可接受性和简明性要求很高。关于个人隐私的问题不应该出现在调查问卷中，以免引起访问者的反感。为了简明，调查问卷设计应多采取二项选择法、顺位法、对比法等技巧，对调查问卷中问题答案的选项应给访问者提供相应的信息，以方便访问者回答。在设计调查问卷时，调研人员应在每个问题后设置两个按钮（</a:t>
            </a:r>
            <a:r>
              <a:rPr lang="en-US" altLang="zh-CN" dirty="0"/>
              <a:t>YES</a:t>
            </a:r>
            <a:r>
              <a:rPr lang="zh-CN" altLang="zh-CN" dirty="0"/>
              <a:t>，</a:t>
            </a:r>
            <a:r>
              <a:rPr lang="en-US" altLang="zh-CN" dirty="0"/>
              <a:t>NO</a:t>
            </a:r>
            <a:r>
              <a:rPr lang="zh-CN" altLang="zh-CN" dirty="0"/>
              <a:t>），让访问者直观地表达他们的观点。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663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zh-CN" dirty="0"/>
              <a:t>网络市场调研分析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1.1.2</a:t>
            </a:r>
            <a:r>
              <a:rPr lang="zh-CN" altLang="zh-CN" dirty="0"/>
              <a:t>网络市场调研的步骤</a:t>
            </a:r>
          </a:p>
          <a:p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76872"/>
            <a:ext cx="5184576" cy="3744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5499862"/>
      </p:ext>
    </p:extLst>
  </p:cSld>
  <p:clrMapOvr>
    <a:masterClrMapping/>
  </p:clrMapOvr>
</p:sld>
</file>

<file path=ppt/theme/theme1.xml><?xml version="1.0" encoding="utf-8"?>
<a:theme xmlns:a="http://schemas.openxmlformats.org/drawingml/2006/main" name="029TGp_edu_biz_red_v3">
  <a:themeElements>
    <a:clrScheme name="Default Design 3">
      <a:dk1>
        <a:srgbClr val="29698D"/>
      </a:dk1>
      <a:lt1>
        <a:srgbClr val="FFFFFF"/>
      </a:lt1>
      <a:dk2>
        <a:srgbClr val="000000"/>
      </a:dk2>
      <a:lt2>
        <a:srgbClr val="D6E1E2"/>
      </a:lt2>
      <a:accent1>
        <a:srgbClr val="0099CC"/>
      </a:accent1>
      <a:accent2>
        <a:srgbClr val="FF9900"/>
      </a:accent2>
      <a:accent3>
        <a:srgbClr val="FFFFFF"/>
      </a:accent3>
      <a:accent4>
        <a:srgbClr val="215978"/>
      </a:accent4>
      <a:accent5>
        <a:srgbClr val="AACAE2"/>
      </a:accent5>
      <a:accent6>
        <a:srgbClr val="E78A00"/>
      </a:accent6>
      <a:hlink>
        <a:srgbClr val="669900"/>
      </a:hlink>
      <a:folHlink>
        <a:srgbClr val="83A6A7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FFB3B3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72B88E"/>
        </a:accent1>
        <a:accent2>
          <a:srgbClr val="917FC9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8372B6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00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00"/>
        </a:accent6>
        <a:hlink>
          <a:srgbClr val="669900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029TGp_edu_biz_red_v3</Template>
  <TotalTime>121</TotalTime>
  <Words>1404</Words>
  <Application>Microsoft Office PowerPoint</Application>
  <PresentationFormat>全屏显示(4:3)</PresentationFormat>
  <Paragraphs>136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029TGp_edu_biz_red_v3</vt:lpstr>
      <vt:lpstr>网络营销实务 </vt:lpstr>
      <vt:lpstr>任务一 利用网络为企业寻找目标客户</vt:lpstr>
      <vt:lpstr>学习要点</vt:lpstr>
      <vt:lpstr>引例</vt:lpstr>
      <vt:lpstr>1.1网络市场调研分析</vt:lpstr>
      <vt:lpstr>1.1网络市场调研分析</vt:lpstr>
      <vt:lpstr>1.1网络市场调研分析</vt:lpstr>
      <vt:lpstr>1.1网络市场调研分析</vt:lpstr>
      <vt:lpstr>1.1网络市场调研分析</vt:lpstr>
      <vt:lpstr>1.1网络市场调研分析</vt:lpstr>
      <vt:lpstr>1.1网络市场调研分析</vt:lpstr>
      <vt:lpstr>1.1网络市场调研分析</vt:lpstr>
      <vt:lpstr>1.2网络市场调研的实施</vt:lpstr>
      <vt:lpstr>1.2网络市场调研的实施</vt:lpstr>
      <vt:lpstr>1.2网络市场调研的实施</vt:lpstr>
      <vt:lpstr>1.2网络市场调研的实施</vt:lpstr>
      <vt:lpstr>1.2网络市场调研的实施</vt:lpstr>
      <vt:lpstr>1.2网络市场调研的实施</vt:lpstr>
      <vt:lpstr>1.2网络市场调研的实施</vt:lpstr>
      <vt:lpstr>1.2网络市场调研的实施</vt:lpstr>
      <vt:lpstr>1.2网络市场调研的实施</vt:lpstr>
      <vt:lpstr>本任务小结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任务一 利用网络为企业寻找目标客户</dc:title>
  <dc:creator>chd</dc:creator>
  <cp:lastModifiedBy>雨林木风</cp:lastModifiedBy>
  <cp:revision>10</cp:revision>
  <dcterms:created xsi:type="dcterms:W3CDTF">2015-09-04T03:37:44Z</dcterms:created>
  <dcterms:modified xsi:type="dcterms:W3CDTF">2015-10-13T02:36:26Z</dcterms:modified>
</cp:coreProperties>
</file>