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57"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94660"/>
  </p:normalViewPr>
  <p:slideViewPr>
    <p:cSldViewPr snapToGrid="0">
      <p:cViewPr varScale="1">
        <p:scale>
          <a:sx n="70" d="100"/>
          <a:sy n="70" d="100"/>
        </p:scale>
        <p:origin x="1152"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a:gsLst>
            <a:gs pos="0">
              <a:schemeClr val="accent1">
                <a:lumMod val="5000"/>
                <a:lumOff val="95000"/>
              </a:schemeClr>
            </a:gs>
            <a:gs pos="77000">
              <a:schemeClr val="accent1">
                <a:lumMod val="38000"/>
                <a:lumOff val="62000"/>
              </a:schemeClr>
            </a:gs>
            <a:gs pos="83000">
              <a:schemeClr val="accent1">
                <a:lumMod val="45000"/>
                <a:lumOff val="55000"/>
              </a:schemeClr>
            </a:gs>
            <a:gs pos="100000">
              <a:schemeClr val="accent1">
                <a:lumMod val="2000"/>
                <a:lumOff val="98000"/>
              </a:schemeClr>
            </a:gs>
          </a:gsLst>
          <a:lin ang="5400000" scaled="1"/>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1"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13828130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2801476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9386975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65629" y="1847851"/>
            <a:ext cx="78867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31083698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332856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34700907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20419783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305277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25629217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5375789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2717286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7000">
              <a:schemeClr val="accent1">
                <a:lumMod val="38000"/>
                <a:lumOff val="62000"/>
              </a:schemeClr>
            </a:gs>
            <a:gs pos="83000">
              <a:schemeClr val="accent1">
                <a:lumMod val="45000"/>
                <a:lumOff val="55000"/>
              </a:schemeClr>
            </a:gs>
            <a:gs pos="100000">
              <a:schemeClr val="accent1">
                <a:lumMod val="2000"/>
                <a:lumOff val="98000"/>
              </a:schemeClr>
            </a:gs>
          </a:gsLst>
          <a:lin ang="5400000" scaled="1"/>
          <a:tileRect/>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960344" y="1868489"/>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BE333-60A4-4D21-8CEA-08D7F005D5B2}" type="slidenum">
              <a:rPr lang="zh-CN" altLang="en-US" smtClean="0"/>
              <a:t>‹#›</a:t>
            </a:fld>
            <a:endParaRPr lang="zh-CN" altLang="en-US"/>
          </a:p>
        </p:txBody>
      </p:sp>
      <p:pic>
        <p:nvPicPr>
          <p:cNvPr id="10" name="图片 9"/>
          <p:cNvPicPr>
            <a:picLocks noChangeAspect="1"/>
          </p:cNvPicPr>
          <p:nvPr userDrawn="1"/>
        </p:nvPicPr>
        <p:blipFill>
          <a:blip r:embed="rId14"/>
          <a:stretch>
            <a:fillRect/>
          </a:stretch>
        </p:blipFill>
        <p:spPr>
          <a:xfrm rot="10800000" flipH="1">
            <a:off x="-127396" y="6219827"/>
            <a:ext cx="9398791" cy="744071"/>
          </a:xfrm>
          <a:prstGeom prst="rect">
            <a:avLst/>
          </a:prstGeom>
          <a:effectLst>
            <a:softEdge rad="114300"/>
          </a:effectLst>
        </p:spPr>
      </p:pic>
      <p:pic>
        <p:nvPicPr>
          <p:cNvPr id="12" name="图片 11"/>
          <p:cNvPicPr>
            <a:picLocks noChangeAspect="1"/>
          </p:cNvPicPr>
          <p:nvPr userDrawn="1"/>
        </p:nvPicPr>
        <p:blipFill>
          <a:blip r:embed="rId15"/>
          <a:stretch>
            <a:fillRect/>
          </a:stretch>
        </p:blipFill>
        <p:spPr>
          <a:xfrm flipH="1">
            <a:off x="7876626" y="-49212"/>
            <a:ext cx="1314450" cy="828675"/>
          </a:xfrm>
          <a:prstGeom prst="rect">
            <a:avLst/>
          </a:prstGeom>
          <a:ln>
            <a:noFill/>
          </a:ln>
          <a:effectLst>
            <a:softEdge rad="112500"/>
          </a:effectLst>
        </p:spPr>
      </p:pic>
      <p:sp>
        <p:nvSpPr>
          <p:cNvPr id="8" name="矩形 7"/>
          <p:cNvSpPr/>
          <p:nvPr userDrawn="1"/>
        </p:nvSpPr>
        <p:spPr>
          <a:xfrm>
            <a:off x="224118" y="188259"/>
            <a:ext cx="8749553" cy="1586753"/>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24118" y="1868489"/>
            <a:ext cx="8749553" cy="4747464"/>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内容占位符 3"/>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0" y="1197323"/>
            <a:ext cx="1217643" cy="1217643"/>
          </a:xfrm>
          <a:prstGeom prst="ellipse">
            <a:avLst/>
          </a:prstGeom>
          <a:ln>
            <a:noFill/>
          </a:ln>
          <a:effectLst>
            <a:softEdge rad="112500"/>
          </a:effectLst>
        </p:spPr>
      </p:pic>
    </p:spTree>
    <p:extLst>
      <p:ext uri="{BB962C8B-B14F-4D97-AF65-F5344CB8AC3E}">
        <p14:creationId xmlns:p14="http://schemas.microsoft.com/office/powerpoint/2010/main" val="35839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rot="10800000" flipH="1">
            <a:off x="-183835" y="5006565"/>
            <a:ext cx="3108532" cy="1957224"/>
          </a:xfrm>
          <a:prstGeom prst="rect">
            <a:avLst/>
          </a:prstGeom>
        </p:spPr>
      </p:pic>
      <p:sp>
        <p:nvSpPr>
          <p:cNvPr id="2" name="标题 1"/>
          <p:cNvSpPr>
            <a:spLocks noGrp="1"/>
          </p:cNvSpPr>
          <p:nvPr>
            <p:ph type="ctrTitle"/>
          </p:nvPr>
        </p:nvSpPr>
        <p:spPr/>
        <p:txBody>
          <a:bodyPr>
            <a:scene3d>
              <a:camera prst="orthographicFront"/>
              <a:lightRig rig="harsh" dir="t"/>
            </a:scene3d>
            <a:sp3d extrusionH="57150" prstMaterial="matte">
              <a:bevelT w="63500" h="12700" prst="angle"/>
              <a:contourClr>
                <a:schemeClr val="bg1">
                  <a:lumMod val="65000"/>
                </a:schemeClr>
              </a:contourClr>
            </a:sp3d>
          </a:bodyPr>
          <a:lstStyle/>
          <a:p>
            <a:r>
              <a:rPr lang="zh-CN" altLang="en-US" b="1" dirty="0" smtClean="0">
                <a:ln/>
                <a:solidFill>
                  <a:schemeClr val="accent3"/>
                </a:solidFill>
              </a:rPr>
              <a:t>网络技术及应用</a:t>
            </a:r>
            <a:endParaRPr lang="zh-CN" altLang="en-US" b="1" dirty="0">
              <a:ln/>
              <a:solidFill>
                <a:schemeClr val="accent3"/>
              </a:solidFill>
            </a:endParaRPr>
          </a:p>
        </p:txBody>
      </p:sp>
      <p:sp>
        <p:nvSpPr>
          <p:cNvPr id="3" name="副标题 2"/>
          <p:cNvSpPr>
            <a:spLocks noGrp="1"/>
          </p:cNvSpPr>
          <p:nvPr>
            <p:ph type="subTitle" idx="1"/>
          </p:nvPr>
        </p:nvSpPr>
        <p:spPr/>
        <p:txBody>
          <a:bodyPr/>
          <a:lstStyle/>
          <a:p>
            <a:r>
              <a:rPr lang="zh-CN" altLang="en-US"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国家示范骨干高职院校重点建设</a:t>
            </a:r>
            <a:r>
              <a:rPr lang="zh-CN" altLang="en-US"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专业</a:t>
            </a:r>
            <a:endParaRPr lang="en-US" altLang="zh-CN"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a:p>
            <a:r>
              <a:rPr lang="zh-CN" altLang="en-US"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优质</a:t>
            </a:r>
            <a:r>
              <a:rPr lang="zh-CN" altLang="en-US"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核心课程系列教材</a:t>
            </a:r>
          </a:p>
        </p:txBody>
      </p:sp>
    </p:spTree>
    <p:extLst>
      <p:ext uri="{BB962C8B-B14F-4D97-AF65-F5344CB8AC3E}">
        <p14:creationId xmlns:p14="http://schemas.microsoft.com/office/powerpoint/2010/main" val="20648586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4.1.2.1 </a:t>
            </a:r>
            <a:r>
              <a:rPr lang="zh-CN" altLang="en-US" dirty="0"/>
              <a:t>服务器简介</a:t>
            </a:r>
          </a:p>
        </p:txBody>
      </p:sp>
      <p:sp>
        <p:nvSpPr>
          <p:cNvPr id="3" name="内容占位符 2"/>
          <p:cNvSpPr>
            <a:spLocks noGrp="1"/>
          </p:cNvSpPr>
          <p:nvPr>
            <p:ph idx="1"/>
          </p:nvPr>
        </p:nvSpPr>
        <p:spPr/>
        <p:txBody>
          <a:bodyPr/>
          <a:lstStyle/>
          <a:p>
            <a:pPr marL="0" indent="0">
              <a:buNone/>
            </a:pPr>
            <a:r>
              <a:rPr lang="en-US" altLang="zh-CN" dirty="0"/>
              <a:t>5. </a:t>
            </a:r>
            <a:r>
              <a:rPr lang="zh-CN" altLang="en-US" dirty="0"/>
              <a:t>企业级</a:t>
            </a:r>
            <a:r>
              <a:rPr lang="zh-CN" altLang="en-US" dirty="0" smtClean="0"/>
              <a:t>服务器</a:t>
            </a:r>
            <a:endParaRPr lang="en-US" altLang="zh-CN" dirty="0" smtClean="0"/>
          </a:p>
          <a:p>
            <a:pPr marL="0" indent="457200">
              <a:buNone/>
            </a:pPr>
            <a:r>
              <a:rPr lang="zh-CN" altLang="en-US" dirty="0"/>
              <a:t>企业级服务器产品除了具有部门级服务器全部服务器特性外，最大的特点就是它还具有高度的容错能力、优良的扩展性能、故障预报警功能、在线诊断和</a:t>
            </a:r>
            <a:r>
              <a:rPr lang="en-US" altLang="zh-CN" dirty="0"/>
              <a:t>RAM</a:t>
            </a:r>
            <a:r>
              <a:rPr lang="zh-CN" altLang="en-US" dirty="0"/>
              <a:t>、</a:t>
            </a:r>
            <a:r>
              <a:rPr lang="en-US" altLang="zh-CN" dirty="0"/>
              <a:t>PCI</a:t>
            </a:r>
            <a:r>
              <a:rPr lang="zh-CN" altLang="en-US" dirty="0"/>
              <a:t>、</a:t>
            </a:r>
            <a:r>
              <a:rPr lang="en-US" altLang="zh-CN" dirty="0"/>
              <a:t>CPU</a:t>
            </a:r>
            <a:r>
              <a:rPr lang="zh-CN" altLang="en-US" dirty="0"/>
              <a:t>等具有热插拨性能。有的企业级服务器还引入了大型计算机的许多优良特性，这类服务器所采用的芯片也都是几大服务器开发、生产厂商自己开发的独有</a:t>
            </a:r>
            <a:r>
              <a:rPr lang="en-US" altLang="zh-CN" dirty="0"/>
              <a:t>CPU</a:t>
            </a:r>
            <a:r>
              <a:rPr lang="zh-CN" altLang="en-US" dirty="0"/>
              <a:t>芯片，所采用的操作系统一般也是</a:t>
            </a:r>
            <a:r>
              <a:rPr lang="en-US" altLang="zh-CN" dirty="0"/>
              <a:t>UNIX</a:t>
            </a:r>
            <a:r>
              <a:rPr lang="zh-CN" altLang="en-US" dirty="0"/>
              <a:t>（</a:t>
            </a:r>
            <a:r>
              <a:rPr lang="en-US" altLang="zh-CN" dirty="0"/>
              <a:t>Solaris</a:t>
            </a:r>
            <a:r>
              <a:rPr lang="zh-CN" altLang="en-US" dirty="0"/>
              <a:t>）或</a:t>
            </a:r>
            <a:r>
              <a:rPr lang="en-US" altLang="zh-CN" dirty="0"/>
              <a:t>LINUX</a:t>
            </a:r>
            <a:r>
              <a:rPr lang="zh-CN" altLang="en-US" dirty="0"/>
              <a:t>。</a:t>
            </a:r>
          </a:p>
        </p:txBody>
      </p:sp>
    </p:spTree>
    <p:extLst>
      <p:ext uri="{BB962C8B-B14F-4D97-AF65-F5344CB8AC3E}">
        <p14:creationId xmlns:p14="http://schemas.microsoft.com/office/powerpoint/2010/main" val="36923903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4.1.2.2 </a:t>
            </a:r>
            <a:r>
              <a:rPr lang="zh-CN" altLang="en-US" dirty="0"/>
              <a:t>常见网络服务</a:t>
            </a:r>
          </a:p>
        </p:txBody>
      </p:sp>
      <p:sp>
        <p:nvSpPr>
          <p:cNvPr id="3" name="内容占位符 2"/>
          <p:cNvSpPr>
            <a:spLocks noGrp="1"/>
          </p:cNvSpPr>
          <p:nvPr>
            <p:ph idx="1"/>
          </p:nvPr>
        </p:nvSpPr>
        <p:spPr/>
        <p:txBody>
          <a:bodyPr>
            <a:normAutofit fontScale="77500" lnSpcReduction="20000"/>
          </a:bodyPr>
          <a:lstStyle/>
          <a:p>
            <a:pPr marL="0" indent="0">
              <a:lnSpc>
                <a:spcPct val="120000"/>
              </a:lnSpc>
              <a:spcBef>
                <a:spcPts val="600"/>
              </a:spcBef>
              <a:buNone/>
            </a:pPr>
            <a:r>
              <a:rPr lang="en-US" altLang="zh-CN" dirty="0"/>
              <a:t>1. FTP</a:t>
            </a:r>
            <a:r>
              <a:rPr lang="zh-CN" altLang="en-US" dirty="0"/>
              <a:t>服务</a:t>
            </a:r>
          </a:p>
          <a:p>
            <a:pPr marL="0" indent="0">
              <a:lnSpc>
                <a:spcPct val="120000"/>
              </a:lnSpc>
              <a:spcBef>
                <a:spcPts val="600"/>
              </a:spcBef>
              <a:buNone/>
            </a:pPr>
            <a:r>
              <a:rPr lang="zh-CN" altLang="en-US" dirty="0"/>
              <a:t>文件传输协议</a:t>
            </a:r>
            <a:r>
              <a:rPr lang="en-US" altLang="zh-CN" dirty="0"/>
              <a:t>FTP(File Transfer Protocol)</a:t>
            </a:r>
            <a:r>
              <a:rPr lang="zh-CN" altLang="en-US" dirty="0"/>
              <a:t>是</a:t>
            </a:r>
            <a:r>
              <a:rPr lang="en-US" altLang="zh-CN" dirty="0"/>
              <a:t>Internet</a:t>
            </a:r>
            <a:r>
              <a:rPr lang="zh-CN" altLang="en-US" dirty="0"/>
              <a:t>传统的服务之一。</a:t>
            </a:r>
            <a:r>
              <a:rPr lang="en-US" altLang="zh-CN" dirty="0"/>
              <a:t>FTP</a:t>
            </a:r>
            <a:r>
              <a:rPr lang="zh-CN" altLang="en-US" dirty="0"/>
              <a:t>使用户能在两个联网的计算机之间传输文件（如图像、声音、数据压缩文件等），它是</a:t>
            </a:r>
            <a:r>
              <a:rPr lang="en-US" altLang="zh-CN" dirty="0"/>
              <a:t>Internet</a:t>
            </a:r>
            <a:r>
              <a:rPr lang="zh-CN" altLang="en-US" dirty="0"/>
              <a:t>传递文件最主要的方法。</a:t>
            </a:r>
          </a:p>
          <a:p>
            <a:pPr marL="0" indent="0">
              <a:lnSpc>
                <a:spcPct val="120000"/>
              </a:lnSpc>
              <a:spcBef>
                <a:spcPts val="600"/>
              </a:spcBef>
              <a:buNone/>
            </a:pPr>
            <a:r>
              <a:rPr lang="en-US" altLang="zh-CN" dirty="0"/>
              <a:t>2. DNS</a:t>
            </a:r>
            <a:r>
              <a:rPr lang="zh-CN" altLang="en-US" dirty="0"/>
              <a:t>服务</a:t>
            </a:r>
          </a:p>
          <a:p>
            <a:pPr marL="0" indent="0">
              <a:lnSpc>
                <a:spcPct val="120000"/>
              </a:lnSpc>
              <a:spcBef>
                <a:spcPts val="600"/>
              </a:spcBef>
              <a:buNone/>
            </a:pPr>
            <a:r>
              <a:rPr lang="en-US" altLang="zh-CN" dirty="0"/>
              <a:t>DNS</a:t>
            </a:r>
            <a:r>
              <a:rPr lang="zh-CN" altLang="en-US" dirty="0"/>
              <a:t>，</a:t>
            </a:r>
            <a:r>
              <a:rPr lang="en-US" altLang="zh-CN" dirty="0"/>
              <a:t>Domain Name System</a:t>
            </a:r>
            <a:r>
              <a:rPr lang="zh-CN" altLang="en-US" dirty="0"/>
              <a:t>或者</a:t>
            </a:r>
            <a:r>
              <a:rPr lang="en-US" altLang="zh-CN" dirty="0"/>
              <a:t>Domain Name Service</a:t>
            </a:r>
            <a:r>
              <a:rPr lang="zh-CN" altLang="en-US" dirty="0"/>
              <a:t>（域名系统或者域名服务）。域名系统为</a:t>
            </a:r>
            <a:r>
              <a:rPr lang="en-US" altLang="zh-CN" dirty="0"/>
              <a:t>Internet</a:t>
            </a:r>
            <a:r>
              <a:rPr lang="zh-CN" altLang="en-US" dirty="0"/>
              <a:t>上的主机分配域名地址和</a:t>
            </a:r>
            <a:r>
              <a:rPr lang="en-US" altLang="zh-CN" dirty="0"/>
              <a:t>IP</a:t>
            </a:r>
            <a:r>
              <a:rPr lang="zh-CN" altLang="en-US" dirty="0"/>
              <a:t>地址</a:t>
            </a:r>
            <a:r>
              <a:rPr lang="zh-CN" altLang="en-US" dirty="0" smtClean="0"/>
              <a:t>。</a:t>
            </a:r>
            <a:endParaRPr lang="en-US" altLang="zh-CN" dirty="0" smtClean="0"/>
          </a:p>
          <a:p>
            <a:pPr marL="0" indent="0">
              <a:lnSpc>
                <a:spcPct val="120000"/>
              </a:lnSpc>
              <a:spcBef>
                <a:spcPts val="600"/>
              </a:spcBef>
              <a:buNone/>
            </a:pPr>
            <a:r>
              <a:rPr lang="en-US" altLang="zh-CN" dirty="0"/>
              <a:t>3. Web</a:t>
            </a:r>
            <a:r>
              <a:rPr lang="zh-CN" altLang="en-US" dirty="0"/>
              <a:t>服务</a:t>
            </a:r>
          </a:p>
          <a:p>
            <a:pPr marL="0" indent="0">
              <a:lnSpc>
                <a:spcPct val="120000"/>
              </a:lnSpc>
              <a:spcBef>
                <a:spcPts val="600"/>
              </a:spcBef>
              <a:buNone/>
            </a:pPr>
            <a:r>
              <a:rPr lang="zh-CN" altLang="en-US" dirty="0" smtClean="0"/>
              <a:t>它</a:t>
            </a:r>
            <a:r>
              <a:rPr lang="zh-CN" altLang="en-US" dirty="0"/>
              <a:t>以超文本语言与超文本传输协议为基础，为用户提供界面一致的信息浏览系统，信息页面（网页）的形式展示给用户。</a:t>
            </a:r>
          </a:p>
        </p:txBody>
      </p:sp>
    </p:spTree>
    <p:extLst>
      <p:ext uri="{BB962C8B-B14F-4D97-AF65-F5344CB8AC3E}">
        <p14:creationId xmlns:p14="http://schemas.microsoft.com/office/powerpoint/2010/main" val="25535979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4.1.2.2 </a:t>
            </a:r>
            <a:r>
              <a:rPr lang="zh-CN" altLang="en-US" dirty="0"/>
              <a:t>常见网络服务</a:t>
            </a:r>
          </a:p>
        </p:txBody>
      </p:sp>
      <p:sp>
        <p:nvSpPr>
          <p:cNvPr id="3" name="内容占位符 2"/>
          <p:cNvSpPr>
            <a:spLocks noGrp="1"/>
          </p:cNvSpPr>
          <p:nvPr>
            <p:ph idx="1"/>
          </p:nvPr>
        </p:nvSpPr>
        <p:spPr/>
        <p:txBody>
          <a:bodyPr>
            <a:normAutofit lnSpcReduction="10000"/>
          </a:bodyPr>
          <a:lstStyle/>
          <a:p>
            <a:pPr marL="0" indent="0">
              <a:buNone/>
            </a:pPr>
            <a:r>
              <a:rPr lang="en-US" altLang="zh-CN" dirty="0"/>
              <a:t>5. </a:t>
            </a:r>
            <a:r>
              <a:rPr lang="zh-CN" altLang="en-US" dirty="0"/>
              <a:t>电子邮件服务</a:t>
            </a:r>
          </a:p>
          <a:p>
            <a:pPr marL="0" indent="0">
              <a:lnSpc>
                <a:spcPct val="100000"/>
              </a:lnSpc>
              <a:spcBef>
                <a:spcPts val="600"/>
              </a:spcBef>
              <a:buNone/>
            </a:pPr>
            <a:r>
              <a:rPr lang="zh-CN" altLang="en-US" dirty="0"/>
              <a:t>通过电子邮件，可以与</a:t>
            </a:r>
            <a:r>
              <a:rPr lang="en-US" altLang="zh-CN" dirty="0"/>
              <a:t>Internet</a:t>
            </a:r>
            <a:r>
              <a:rPr lang="zh-CN" altLang="en-US" dirty="0"/>
              <a:t>上的任何人交换信息。电子邮件与传统邮件比有传输速度快、内容和形式多样、使用方便、费用低、安全性好等特点</a:t>
            </a:r>
            <a:r>
              <a:rPr lang="zh-CN" altLang="en-US" dirty="0" smtClean="0"/>
              <a:t>。</a:t>
            </a:r>
            <a:endParaRPr lang="en-US" altLang="zh-CN" dirty="0" smtClean="0"/>
          </a:p>
          <a:p>
            <a:pPr marL="0" indent="0">
              <a:lnSpc>
                <a:spcPct val="100000"/>
              </a:lnSpc>
              <a:spcBef>
                <a:spcPts val="600"/>
              </a:spcBef>
              <a:buNone/>
            </a:pPr>
            <a:r>
              <a:rPr lang="en-US" altLang="zh-CN" dirty="0"/>
              <a:t>SMTP</a:t>
            </a:r>
            <a:r>
              <a:rPr lang="zh-CN" altLang="en-US" dirty="0"/>
              <a:t>（</a:t>
            </a:r>
            <a:r>
              <a:rPr lang="en-US" altLang="zh-CN" dirty="0"/>
              <a:t>Simple Mail Transfer Protocol</a:t>
            </a:r>
            <a:r>
              <a:rPr lang="zh-CN" altLang="en-US" dirty="0"/>
              <a:t>）即简单邮件传输协议</a:t>
            </a:r>
            <a:r>
              <a:rPr lang="en-US" altLang="zh-CN" dirty="0"/>
              <a:t>,</a:t>
            </a:r>
            <a:r>
              <a:rPr lang="zh-CN" altLang="en-US" dirty="0"/>
              <a:t>它是一组用于由源地址到目的地址传送邮件的规则</a:t>
            </a:r>
            <a:r>
              <a:rPr lang="en-US" altLang="zh-CN" dirty="0"/>
              <a:t>,</a:t>
            </a:r>
            <a:r>
              <a:rPr lang="zh-CN" altLang="en-US" dirty="0"/>
              <a:t>由它来控制信件的中转方式</a:t>
            </a:r>
            <a:r>
              <a:rPr lang="zh-CN" altLang="en-US" dirty="0" smtClean="0"/>
              <a:t>。</a:t>
            </a:r>
            <a:endParaRPr lang="en-US" altLang="zh-CN" dirty="0" smtClean="0"/>
          </a:p>
          <a:p>
            <a:pPr marL="0" indent="0">
              <a:lnSpc>
                <a:spcPct val="100000"/>
              </a:lnSpc>
              <a:spcBef>
                <a:spcPts val="600"/>
              </a:spcBef>
              <a:buNone/>
            </a:pPr>
            <a:r>
              <a:rPr lang="en-US" altLang="zh-CN" dirty="0"/>
              <a:t>POP3</a:t>
            </a:r>
            <a:r>
              <a:rPr lang="zh-CN" altLang="en-US" dirty="0"/>
              <a:t>（</a:t>
            </a:r>
            <a:r>
              <a:rPr lang="en-US" altLang="zh-CN" dirty="0"/>
              <a:t>Post </a:t>
            </a:r>
            <a:r>
              <a:rPr lang="en-US" altLang="zh-CN" dirty="0" err="1"/>
              <a:t>Offcie</a:t>
            </a:r>
            <a:r>
              <a:rPr lang="en-US" altLang="zh-CN" dirty="0"/>
              <a:t> Protocol 3</a:t>
            </a:r>
            <a:r>
              <a:rPr lang="zh-CN" altLang="en-US" dirty="0"/>
              <a:t>），即邮局协议第</a:t>
            </a:r>
            <a:r>
              <a:rPr lang="en-US" altLang="zh-CN" dirty="0"/>
              <a:t>3</a:t>
            </a:r>
            <a:r>
              <a:rPr lang="zh-CN" altLang="en-US" dirty="0"/>
              <a:t>版，是个邮件检索协议，用来从服务器接收邮件。</a:t>
            </a:r>
          </a:p>
        </p:txBody>
      </p:sp>
    </p:spTree>
    <p:extLst>
      <p:ext uri="{BB962C8B-B14F-4D97-AF65-F5344CB8AC3E}">
        <p14:creationId xmlns:p14="http://schemas.microsoft.com/office/powerpoint/2010/main" val="37384157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4.1.2.3 </a:t>
            </a:r>
            <a:r>
              <a:rPr lang="zh-CN" altLang="en-US" dirty="0"/>
              <a:t>服务器操作系统</a:t>
            </a:r>
          </a:p>
        </p:txBody>
      </p:sp>
      <p:sp>
        <p:nvSpPr>
          <p:cNvPr id="3" name="内容占位符 2"/>
          <p:cNvSpPr>
            <a:spLocks noGrp="1"/>
          </p:cNvSpPr>
          <p:nvPr>
            <p:ph idx="1"/>
          </p:nvPr>
        </p:nvSpPr>
        <p:spPr/>
        <p:txBody>
          <a:bodyPr>
            <a:normAutofit fontScale="85000" lnSpcReduction="20000"/>
          </a:bodyPr>
          <a:lstStyle/>
          <a:p>
            <a:pPr marL="0" indent="0">
              <a:lnSpc>
                <a:spcPct val="110000"/>
              </a:lnSpc>
              <a:spcBef>
                <a:spcPts val="600"/>
              </a:spcBef>
              <a:buNone/>
            </a:pPr>
            <a:r>
              <a:rPr lang="en-US" altLang="zh-CN" dirty="0"/>
              <a:t>1. Windows Server 2008</a:t>
            </a:r>
          </a:p>
          <a:p>
            <a:pPr marL="0" indent="0">
              <a:lnSpc>
                <a:spcPct val="110000"/>
              </a:lnSpc>
              <a:spcBef>
                <a:spcPts val="600"/>
              </a:spcBef>
              <a:buNone/>
            </a:pPr>
            <a:r>
              <a:rPr lang="en-US" altLang="zh-CN" dirty="0"/>
              <a:t>Microsoft Windows Server 2008</a:t>
            </a:r>
            <a:r>
              <a:rPr lang="zh-CN" altLang="en-US" dirty="0"/>
              <a:t>是微软一个服务器操作系统，内置</a:t>
            </a:r>
            <a:r>
              <a:rPr lang="en-US" altLang="zh-CN" dirty="0"/>
              <a:t>Web</a:t>
            </a:r>
            <a:r>
              <a:rPr lang="zh-CN" altLang="en-US" dirty="0"/>
              <a:t>与虚拟化技术，旨在为各企业用户的服务器基础架构提供更高的可靠性与灵活性</a:t>
            </a:r>
            <a:r>
              <a:rPr lang="zh-CN" altLang="en-US" dirty="0" smtClean="0"/>
              <a:t>。</a:t>
            </a:r>
            <a:endParaRPr lang="en-US" altLang="zh-CN" dirty="0" smtClean="0"/>
          </a:p>
          <a:p>
            <a:pPr marL="0" indent="0">
              <a:lnSpc>
                <a:spcPct val="110000"/>
              </a:lnSpc>
              <a:spcBef>
                <a:spcPts val="600"/>
              </a:spcBef>
              <a:buNone/>
            </a:pPr>
            <a:r>
              <a:rPr lang="en-US" altLang="zh-CN" dirty="0"/>
              <a:t>2. LINUX</a:t>
            </a:r>
          </a:p>
          <a:p>
            <a:pPr marL="0" indent="0">
              <a:lnSpc>
                <a:spcPct val="110000"/>
              </a:lnSpc>
              <a:spcBef>
                <a:spcPts val="600"/>
              </a:spcBef>
              <a:buNone/>
            </a:pPr>
            <a:r>
              <a:rPr lang="en-US" altLang="zh-CN" dirty="0"/>
              <a:t>Linux</a:t>
            </a:r>
            <a:r>
              <a:rPr lang="zh-CN" altLang="en-US" dirty="0"/>
              <a:t>是一种自由和开放源码的类</a:t>
            </a:r>
            <a:r>
              <a:rPr lang="en-US" altLang="zh-CN" dirty="0"/>
              <a:t>Unix</a:t>
            </a:r>
            <a:r>
              <a:rPr lang="zh-CN" altLang="en-US" dirty="0"/>
              <a:t>操作系统，存在着许多不同的</a:t>
            </a:r>
            <a:r>
              <a:rPr lang="en-US" altLang="zh-CN" dirty="0"/>
              <a:t>Linux</a:t>
            </a:r>
            <a:r>
              <a:rPr lang="zh-CN" altLang="en-US" dirty="0"/>
              <a:t>版本，但它们都使用了</a:t>
            </a:r>
            <a:r>
              <a:rPr lang="en-US" altLang="zh-CN" dirty="0"/>
              <a:t>Linux</a:t>
            </a:r>
            <a:r>
              <a:rPr lang="zh-CN" altLang="en-US" dirty="0"/>
              <a:t>内核</a:t>
            </a:r>
            <a:r>
              <a:rPr lang="zh-CN" altLang="en-US" dirty="0" smtClean="0"/>
              <a:t>。</a:t>
            </a:r>
            <a:endParaRPr lang="en-US" altLang="zh-CN" dirty="0" smtClean="0"/>
          </a:p>
          <a:p>
            <a:pPr marL="0" indent="0">
              <a:lnSpc>
                <a:spcPct val="110000"/>
              </a:lnSpc>
              <a:spcBef>
                <a:spcPts val="600"/>
              </a:spcBef>
              <a:buNone/>
            </a:pPr>
            <a:r>
              <a:rPr lang="en-US" altLang="zh-CN" dirty="0"/>
              <a:t>3. UNIX</a:t>
            </a:r>
          </a:p>
          <a:p>
            <a:pPr marL="0" indent="0">
              <a:lnSpc>
                <a:spcPct val="110000"/>
              </a:lnSpc>
              <a:spcBef>
                <a:spcPts val="600"/>
              </a:spcBef>
              <a:buNone/>
            </a:pPr>
            <a:r>
              <a:rPr lang="en-US" altLang="zh-CN" dirty="0"/>
              <a:t>UNIX</a:t>
            </a:r>
            <a:r>
              <a:rPr lang="zh-CN" altLang="en-US" dirty="0"/>
              <a:t>操作系统（</a:t>
            </a:r>
            <a:r>
              <a:rPr lang="en-US" altLang="zh-CN" dirty="0"/>
              <a:t>UNIX</a:t>
            </a:r>
            <a:r>
              <a:rPr lang="zh-CN" altLang="en-US" dirty="0"/>
              <a:t>），是一个强大的多用户、多任务操作系统，支持多种处理器架构，按照操作系统的分类，属于分时操作系统。</a:t>
            </a:r>
          </a:p>
        </p:txBody>
      </p:sp>
    </p:spTree>
    <p:extLst>
      <p:ext uri="{BB962C8B-B14F-4D97-AF65-F5344CB8AC3E}">
        <p14:creationId xmlns:p14="http://schemas.microsoft.com/office/powerpoint/2010/main" val="37801223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 </a:t>
            </a:r>
            <a:r>
              <a:rPr lang="zh-CN" altLang="en-US" dirty="0"/>
              <a:t>任务分析与实施</a:t>
            </a:r>
          </a:p>
        </p:txBody>
      </p:sp>
      <p:sp>
        <p:nvSpPr>
          <p:cNvPr id="3" name="内容占位符 2"/>
          <p:cNvSpPr>
            <a:spLocks noGrp="1"/>
          </p:cNvSpPr>
          <p:nvPr>
            <p:ph idx="1"/>
          </p:nvPr>
        </p:nvSpPr>
        <p:spPr/>
        <p:txBody>
          <a:bodyPr/>
          <a:lstStyle/>
          <a:p>
            <a:pPr marL="0" indent="0">
              <a:buNone/>
            </a:pPr>
            <a:r>
              <a:rPr lang="en-US" altLang="zh-CN" dirty="0"/>
              <a:t>4.1.3.1 </a:t>
            </a:r>
            <a:r>
              <a:rPr lang="zh-CN" altLang="en-US" dirty="0"/>
              <a:t>任务分析</a:t>
            </a:r>
          </a:p>
          <a:p>
            <a:pPr marL="0" indent="457200">
              <a:buNone/>
            </a:pPr>
            <a:r>
              <a:rPr lang="zh-CN" altLang="en-US" dirty="0"/>
              <a:t>为了提供更丰富的网络功能和安全服务，我们选择安装</a:t>
            </a:r>
            <a:r>
              <a:rPr lang="en-US" altLang="zh-CN" dirty="0"/>
              <a:t>Windows Server 2008</a:t>
            </a:r>
            <a:r>
              <a:rPr lang="zh-CN" altLang="en-US" dirty="0"/>
              <a:t>企业版。在服务器中安装操作系统，可以采用硬盘安装方法和光盘安装方法：硬盘安装方法是将</a:t>
            </a:r>
            <a:r>
              <a:rPr lang="en-US" altLang="zh-CN" dirty="0"/>
              <a:t>Windows Server 2008 </a:t>
            </a:r>
            <a:r>
              <a:rPr lang="zh-CN" altLang="en-US" dirty="0"/>
              <a:t>服务器操作系统的镜像文件放到服务器的硬盘中进行安装的方法；光盘安装方法是使用</a:t>
            </a:r>
            <a:r>
              <a:rPr lang="en-US" altLang="zh-CN" dirty="0"/>
              <a:t>Windows Server 2008 </a:t>
            </a:r>
            <a:r>
              <a:rPr lang="zh-CN" altLang="en-US" dirty="0"/>
              <a:t>服务器操作系统的光盘，放入光驱后按照提示进行安装。本书以光盘安装方法为例进行讲解。</a:t>
            </a:r>
          </a:p>
          <a:p>
            <a:pPr marL="0" indent="0">
              <a:buNone/>
            </a:pPr>
            <a:endParaRPr lang="zh-CN" altLang="en-US" dirty="0"/>
          </a:p>
        </p:txBody>
      </p:sp>
    </p:spTree>
    <p:extLst>
      <p:ext uri="{BB962C8B-B14F-4D97-AF65-F5344CB8AC3E}">
        <p14:creationId xmlns:p14="http://schemas.microsoft.com/office/powerpoint/2010/main" val="37891645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smtClean="0"/>
              <a:t>1. Windows </a:t>
            </a:r>
            <a:r>
              <a:rPr lang="en-US" altLang="zh-CN" dirty="0"/>
              <a:t>Server 2008 </a:t>
            </a:r>
            <a:r>
              <a:rPr lang="zh-CN" altLang="en-US" dirty="0"/>
              <a:t>服务器操作系统的安装与</a:t>
            </a:r>
            <a:r>
              <a:rPr lang="zh-CN" altLang="en-US" dirty="0" smtClean="0"/>
              <a:t>调试</a:t>
            </a:r>
            <a:endParaRPr lang="en-US" altLang="zh-CN" dirty="0" smtClean="0"/>
          </a:p>
          <a:p>
            <a:pPr marL="0" indent="0">
              <a:buNone/>
            </a:pPr>
            <a:r>
              <a:rPr lang="zh-CN" altLang="en-US" dirty="0"/>
              <a:t>（</a:t>
            </a:r>
            <a:r>
              <a:rPr lang="en-US" altLang="zh-CN" dirty="0"/>
              <a:t>1</a:t>
            </a:r>
            <a:r>
              <a:rPr lang="zh-CN" altLang="en-US" dirty="0"/>
              <a:t>）光盘引导启动服务器</a:t>
            </a:r>
          </a:p>
        </p:txBody>
      </p:sp>
      <p:pic>
        <p:nvPicPr>
          <p:cNvPr id="4" name="图片 3"/>
          <p:cNvPicPr>
            <a:picLocks noChangeAspect="1"/>
          </p:cNvPicPr>
          <p:nvPr/>
        </p:nvPicPr>
        <p:blipFill>
          <a:blip r:embed="rId2"/>
          <a:stretch>
            <a:fillRect/>
          </a:stretch>
        </p:blipFill>
        <p:spPr>
          <a:xfrm>
            <a:off x="3218570" y="3440017"/>
            <a:ext cx="2706859" cy="2024047"/>
          </a:xfrm>
          <a:prstGeom prst="rect">
            <a:avLst/>
          </a:prstGeom>
        </p:spPr>
      </p:pic>
    </p:spTree>
    <p:extLst>
      <p:ext uri="{BB962C8B-B14F-4D97-AF65-F5344CB8AC3E}">
        <p14:creationId xmlns:p14="http://schemas.microsoft.com/office/powerpoint/2010/main" val="2602509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2</a:t>
            </a:r>
            <a:r>
              <a:rPr lang="zh-CN" altLang="en-US" dirty="0"/>
              <a:t>）加载后系统重新启动，进入启动进度条</a:t>
            </a:r>
            <a:r>
              <a:rPr lang="zh-CN" altLang="en-US" dirty="0" smtClean="0"/>
              <a:t>画面。</a:t>
            </a:r>
            <a:endParaRPr lang="zh-CN" altLang="en-US" dirty="0"/>
          </a:p>
        </p:txBody>
      </p:sp>
      <p:pic>
        <p:nvPicPr>
          <p:cNvPr id="4" name="图片 3"/>
          <p:cNvPicPr>
            <a:picLocks noChangeAspect="1"/>
          </p:cNvPicPr>
          <p:nvPr/>
        </p:nvPicPr>
        <p:blipFill>
          <a:blip r:embed="rId2"/>
          <a:stretch>
            <a:fillRect/>
          </a:stretch>
        </p:blipFill>
        <p:spPr>
          <a:xfrm>
            <a:off x="3175895" y="2990158"/>
            <a:ext cx="2792210" cy="2066723"/>
          </a:xfrm>
          <a:prstGeom prst="rect">
            <a:avLst/>
          </a:prstGeom>
        </p:spPr>
      </p:pic>
    </p:spTree>
    <p:extLst>
      <p:ext uri="{BB962C8B-B14F-4D97-AF65-F5344CB8AC3E}">
        <p14:creationId xmlns:p14="http://schemas.microsoft.com/office/powerpoint/2010/main" val="27187989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3</a:t>
            </a:r>
            <a:r>
              <a:rPr lang="zh-CN" altLang="en-US" dirty="0"/>
              <a:t>）在随后出现的界面中选择语言、时区和键盘信息，点击下一步。</a:t>
            </a:r>
          </a:p>
        </p:txBody>
      </p:sp>
      <p:pic>
        <p:nvPicPr>
          <p:cNvPr id="4" name="图片 3"/>
          <p:cNvPicPr>
            <a:picLocks noChangeAspect="1"/>
          </p:cNvPicPr>
          <p:nvPr/>
        </p:nvPicPr>
        <p:blipFill>
          <a:blip r:embed="rId2"/>
          <a:stretch>
            <a:fillRect/>
          </a:stretch>
        </p:blipFill>
        <p:spPr>
          <a:xfrm>
            <a:off x="3008640" y="2952352"/>
            <a:ext cx="3200677" cy="2383743"/>
          </a:xfrm>
          <a:prstGeom prst="rect">
            <a:avLst/>
          </a:prstGeom>
        </p:spPr>
      </p:pic>
    </p:spTree>
    <p:extLst>
      <p:ext uri="{BB962C8B-B14F-4D97-AF65-F5344CB8AC3E}">
        <p14:creationId xmlns:p14="http://schemas.microsoft.com/office/powerpoint/2010/main" val="40403844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4</a:t>
            </a:r>
            <a:r>
              <a:rPr lang="zh-CN" altLang="en-US" dirty="0"/>
              <a:t>）开始安装</a:t>
            </a:r>
          </a:p>
          <a:p>
            <a:pPr marL="0" indent="0">
              <a:buNone/>
            </a:pPr>
            <a:r>
              <a:rPr lang="zh-CN" altLang="en-US" dirty="0"/>
              <a:t>在界面中，单击“现在安装”按钮，开始安装。</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2853875" y="3136379"/>
            <a:ext cx="3218967" cy="2395936"/>
          </a:xfrm>
          <a:prstGeom prst="rect">
            <a:avLst/>
          </a:prstGeom>
        </p:spPr>
      </p:pic>
    </p:spTree>
    <p:extLst>
      <p:ext uri="{BB962C8B-B14F-4D97-AF65-F5344CB8AC3E}">
        <p14:creationId xmlns:p14="http://schemas.microsoft.com/office/powerpoint/2010/main" val="14371415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5</a:t>
            </a:r>
            <a:r>
              <a:rPr lang="zh-CN" altLang="en-US" dirty="0"/>
              <a:t>）输入产品密钥</a:t>
            </a:r>
          </a:p>
        </p:txBody>
      </p:sp>
      <p:pic>
        <p:nvPicPr>
          <p:cNvPr id="4" name="图片 3"/>
          <p:cNvPicPr>
            <a:picLocks noChangeAspect="1"/>
          </p:cNvPicPr>
          <p:nvPr/>
        </p:nvPicPr>
        <p:blipFill>
          <a:blip r:embed="rId2"/>
          <a:stretch>
            <a:fillRect/>
          </a:stretch>
        </p:blipFill>
        <p:spPr>
          <a:xfrm>
            <a:off x="3051316" y="2964636"/>
            <a:ext cx="3115326" cy="2341067"/>
          </a:xfrm>
          <a:prstGeom prst="rect">
            <a:avLst/>
          </a:prstGeom>
        </p:spPr>
      </p:pic>
    </p:spTree>
    <p:extLst>
      <p:ext uri="{BB962C8B-B14F-4D97-AF65-F5344CB8AC3E}">
        <p14:creationId xmlns:p14="http://schemas.microsoft.com/office/powerpoint/2010/main" val="3830977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235390" y="1122363"/>
            <a:ext cx="8799968" cy="2387600"/>
          </a:xfrm>
        </p:spPr>
        <p:txBody>
          <a:bodyPr/>
          <a:lstStyle/>
          <a:p>
            <a:r>
              <a:rPr lang="zh-CN" altLang="en-US" dirty="0"/>
              <a:t>项目四 校园网服务器调试</a:t>
            </a:r>
            <a:endParaRPr lang="zh-CN" altLang="en-US" dirty="0"/>
          </a:p>
        </p:txBody>
      </p:sp>
      <p:sp>
        <p:nvSpPr>
          <p:cNvPr id="5" name="副标题 4"/>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4324881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6</a:t>
            </a:r>
            <a:r>
              <a:rPr lang="zh-CN" altLang="en-US" dirty="0"/>
              <a:t>）未输入产品密钥给出警告</a:t>
            </a:r>
          </a:p>
        </p:txBody>
      </p:sp>
      <p:pic>
        <p:nvPicPr>
          <p:cNvPr id="4" name="图片 3"/>
          <p:cNvPicPr>
            <a:picLocks noChangeAspect="1"/>
          </p:cNvPicPr>
          <p:nvPr/>
        </p:nvPicPr>
        <p:blipFill>
          <a:blip r:embed="rId2"/>
          <a:stretch>
            <a:fillRect/>
          </a:stretch>
        </p:blipFill>
        <p:spPr>
          <a:xfrm>
            <a:off x="2837537" y="2821551"/>
            <a:ext cx="3468925" cy="2591025"/>
          </a:xfrm>
          <a:prstGeom prst="rect">
            <a:avLst/>
          </a:prstGeom>
        </p:spPr>
      </p:pic>
    </p:spTree>
    <p:extLst>
      <p:ext uri="{BB962C8B-B14F-4D97-AF65-F5344CB8AC3E}">
        <p14:creationId xmlns:p14="http://schemas.microsoft.com/office/powerpoint/2010/main" val="8920531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7</a:t>
            </a:r>
            <a:r>
              <a:rPr lang="zh-CN" altLang="en-US" dirty="0"/>
              <a:t>）选择安装的版本</a:t>
            </a:r>
          </a:p>
          <a:p>
            <a:pPr marL="0" indent="0">
              <a:buNone/>
            </a:pPr>
            <a:r>
              <a:rPr lang="zh-CN" altLang="en-US" dirty="0"/>
              <a:t>这里选择</a:t>
            </a:r>
            <a:r>
              <a:rPr lang="en-US" altLang="zh-CN" dirty="0"/>
              <a:t>Windows Server 2008 Enterprise</a:t>
            </a:r>
            <a:r>
              <a:rPr lang="zh-CN" altLang="en-US" dirty="0"/>
              <a:t>（完全安装），即安装企业版服务器系统。</a:t>
            </a:r>
          </a:p>
        </p:txBody>
      </p:sp>
      <p:pic>
        <p:nvPicPr>
          <p:cNvPr id="4" name="图片 3"/>
          <p:cNvPicPr>
            <a:picLocks noChangeAspect="1"/>
          </p:cNvPicPr>
          <p:nvPr/>
        </p:nvPicPr>
        <p:blipFill>
          <a:blip r:embed="rId2"/>
          <a:stretch>
            <a:fillRect/>
          </a:stretch>
        </p:blipFill>
        <p:spPr>
          <a:xfrm>
            <a:off x="2810103" y="3285961"/>
            <a:ext cx="3523793" cy="2658086"/>
          </a:xfrm>
          <a:prstGeom prst="rect">
            <a:avLst/>
          </a:prstGeom>
        </p:spPr>
      </p:pic>
    </p:spTree>
    <p:extLst>
      <p:ext uri="{BB962C8B-B14F-4D97-AF65-F5344CB8AC3E}">
        <p14:creationId xmlns:p14="http://schemas.microsoft.com/office/powerpoint/2010/main" val="18085640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8</a:t>
            </a:r>
            <a:r>
              <a:rPr lang="zh-CN" altLang="en-US" dirty="0"/>
              <a:t>）接受许可协议</a:t>
            </a:r>
          </a:p>
          <a:p>
            <a:pPr marL="0" indent="0">
              <a:buNone/>
            </a:pPr>
            <a:r>
              <a:rPr lang="zh-CN" altLang="en-US" dirty="0"/>
              <a:t>阅读许可协议，选择接受许协议，如果选择不接受许可协议则不能安装该系统。</a:t>
            </a:r>
          </a:p>
        </p:txBody>
      </p:sp>
      <p:pic>
        <p:nvPicPr>
          <p:cNvPr id="4" name="图片 3"/>
          <p:cNvPicPr>
            <a:picLocks noChangeAspect="1"/>
          </p:cNvPicPr>
          <p:nvPr/>
        </p:nvPicPr>
        <p:blipFill>
          <a:blip r:embed="rId2"/>
          <a:stretch>
            <a:fillRect/>
          </a:stretch>
        </p:blipFill>
        <p:spPr>
          <a:xfrm>
            <a:off x="2928985" y="3380548"/>
            <a:ext cx="3286029" cy="2450804"/>
          </a:xfrm>
          <a:prstGeom prst="rect">
            <a:avLst/>
          </a:prstGeom>
        </p:spPr>
      </p:pic>
    </p:spTree>
    <p:extLst>
      <p:ext uri="{BB962C8B-B14F-4D97-AF65-F5344CB8AC3E}">
        <p14:creationId xmlns:p14="http://schemas.microsoft.com/office/powerpoint/2010/main" val="8939001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smtClean="0"/>
              <a:t>（</a:t>
            </a:r>
            <a:r>
              <a:rPr lang="en-US" altLang="zh-CN" dirty="0" smtClean="0"/>
              <a:t>9</a:t>
            </a:r>
            <a:r>
              <a:rPr lang="zh-CN" altLang="en-US" dirty="0"/>
              <a:t>）选择安装的类型</a:t>
            </a:r>
          </a:p>
          <a:p>
            <a:pPr marL="0" indent="0">
              <a:buNone/>
            </a:pPr>
            <a:r>
              <a:rPr lang="zh-CN" altLang="en-US" dirty="0"/>
              <a:t>选择自定义（高级）安装类型，进行高级设置，初次安装系统只能选择高级安装类型。</a:t>
            </a:r>
          </a:p>
        </p:txBody>
      </p:sp>
      <p:pic>
        <p:nvPicPr>
          <p:cNvPr id="4" name="图片 3"/>
          <p:cNvPicPr>
            <a:picLocks noChangeAspect="1"/>
          </p:cNvPicPr>
          <p:nvPr/>
        </p:nvPicPr>
        <p:blipFill>
          <a:blip r:embed="rId2"/>
          <a:stretch>
            <a:fillRect/>
          </a:stretch>
        </p:blipFill>
        <p:spPr>
          <a:xfrm>
            <a:off x="2993399" y="3456206"/>
            <a:ext cx="3231160" cy="2408129"/>
          </a:xfrm>
          <a:prstGeom prst="rect">
            <a:avLst/>
          </a:prstGeom>
        </p:spPr>
      </p:pic>
    </p:spTree>
    <p:extLst>
      <p:ext uri="{BB962C8B-B14F-4D97-AF65-F5344CB8AC3E}">
        <p14:creationId xmlns:p14="http://schemas.microsoft.com/office/powerpoint/2010/main" val="13312953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a:t>10</a:t>
            </a:r>
            <a:r>
              <a:rPr lang="zh-CN" altLang="en-US" dirty="0"/>
              <a:t>）对磁盘进行操作</a:t>
            </a:r>
          </a:p>
          <a:p>
            <a:pPr marL="0" indent="0">
              <a:buNone/>
            </a:pPr>
            <a:r>
              <a:rPr lang="zh-CN" altLang="en-US" dirty="0"/>
              <a:t>在该界面中，可以对进行磁盘的分区创建和格式化的操作，在界面中点击新建选项。</a:t>
            </a:r>
          </a:p>
        </p:txBody>
      </p:sp>
      <p:pic>
        <p:nvPicPr>
          <p:cNvPr id="5" name="图片 4"/>
          <p:cNvPicPr>
            <a:picLocks noChangeAspect="1"/>
          </p:cNvPicPr>
          <p:nvPr/>
        </p:nvPicPr>
        <p:blipFill>
          <a:blip r:embed="rId2"/>
          <a:stretch>
            <a:fillRect/>
          </a:stretch>
        </p:blipFill>
        <p:spPr>
          <a:xfrm>
            <a:off x="2913744" y="3425633"/>
            <a:ext cx="3316511" cy="2487384"/>
          </a:xfrm>
          <a:prstGeom prst="rect">
            <a:avLst/>
          </a:prstGeom>
        </p:spPr>
      </p:pic>
    </p:spTree>
    <p:extLst>
      <p:ext uri="{BB962C8B-B14F-4D97-AF65-F5344CB8AC3E}">
        <p14:creationId xmlns:p14="http://schemas.microsoft.com/office/powerpoint/2010/main" val="34598933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11</a:t>
            </a:r>
            <a:r>
              <a:rPr lang="zh-CN" altLang="en-US" dirty="0"/>
              <a:t>）创建</a:t>
            </a:r>
            <a:r>
              <a:rPr lang="zh-CN" altLang="en-US" dirty="0" smtClean="0"/>
              <a:t>分区</a:t>
            </a:r>
            <a:endParaRPr lang="en-US" altLang="zh-CN" dirty="0" smtClean="0"/>
          </a:p>
          <a:p>
            <a:pPr marL="0" indent="0">
              <a:buNone/>
            </a:pPr>
            <a:r>
              <a:rPr lang="zh-CN" altLang="en-US" dirty="0"/>
              <a:t>在上一步点击新建选项，输入分区大小后便创建了一个主分区，并选中主分区，点击下一步，系统将会被安装到主分区中。</a:t>
            </a:r>
          </a:p>
        </p:txBody>
      </p:sp>
      <p:pic>
        <p:nvPicPr>
          <p:cNvPr id="4" name="图片 3"/>
          <p:cNvPicPr>
            <a:picLocks noChangeAspect="1"/>
          </p:cNvPicPr>
          <p:nvPr/>
        </p:nvPicPr>
        <p:blipFill>
          <a:blip r:embed="rId2"/>
          <a:stretch>
            <a:fillRect/>
          </a:stretch>
        </p:blipFill>
        <p:spPr>
          <a:xfrm>
            <a:off x="2950323" y="3647151"/>
            <a:ext cx="3243353" cy="2243522"/>
          </a:xfrm>
          <a:prstGeom prst="rect">
            <a:avLst/>
          </a:prstGeom>
        </p:spPr>
      </p:pic>
    </p:spTree>
    <p:extLst>
      <p:ext uri="{BB962C8B-B14F-4D97-AF65-F5344CB8AC3E}">
        <p14:creationId xmlns:p14="http://schemas.microsoft.com/office/powerpoint/2010/main" val="8125155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12</a:t>
            </a:r>
            <a:r>
              <a:rPr lang="zh-CN" altLang="en-US" dirty="0"/>
              <a:t>）开始复制文件</a:t>
            </a:r>
          </a:p>
          <a:p>
            <a:pPr marL="0" indent="0">
              <a:buNone/>
            </a:pPr>
            <a:r>
              <a:rPr lang="zh-CN" altLang="en-US" dirty="0"/>
              <a:t>将系统所需的文件复制到指定的分区中</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2974709" y="3079100"/>
            <a:ext cx="3194581" cy="2383743"/>
          </a:xfrm>
          <a:prstGeom prst="rect">
            <a:avLst/>
          </a:prstGeom>
        </p:spPr>
      </p:pic>
    </p:spTree>
    <p:extLst>
      <p:ext uri="{BB962C8B-B14F-4D97-AF65-F5344CB8AC3E}">
        <p14:creationId xmlns:p14="http://schemas.microsoft.com/office/powerpoint/2010/main" val="17677321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13</a:t>
            </a:r>
            <a:r>
              <a:rPr lang="zh-CN" altLang="en-US" dirty="0"/>
              <a:t>）展开文件</a:t>
            </a:r>
          </a:p>
        </p:txBody>
      </p:sp>
      <p:pic>
        <p:nvPicPr>
          <p:cNvPr id="4" name="图片 3"/>
          <p:cNvPicPr>
            <a:picLocks noChangeAspect="1"/>
          </p:cNvPicPr>
          <p:nvPr/>
        </p:nvPicPr>
        <p:blipFill>
          <a:blip r:embed="rId2"/>
          <a:stretch>
            <a:fillRect/>
          </a:stretch>
        </p:blipFill>
        <p:spPr>
          <a:xfrm>
            <a:off x="2855827" y="2939428"/>
            <a:ext cx="3432345" cy="2554445"/>
          </a:xfrm>
          <a:prstGeom prst="rect">
            <a:avLst/>
          </a:prstGeom>
        </p:spPr>
      </p:pic>
    </p:spTree>
    <p:extLst>
      <p:ext uri="{BB962C8B-B14F-4D97-AF65-F5344CB8AC3E}">
        <p14:creationId xmlns:p14="http://schemas.microsoft.com/office/powerpoint/2010/main" val="23111981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14</a:t>
            </a:r>
            <a:r>
              <a:rPr lang="zh-CN" altLang="en-US" dirty="0"/>
              <a:t>）完成安装</a:t>
            </a:r>
          </a:p>
          <a:p>
            <a:pPr marL="0" indent="0">
              <a:buNone/>
            </a:pPr>
            <a:r>
              <a:rPr lang="zh-CN" altLang="en-US" dirty="0"/>
              <a:t>在安装功能和安装更新完成后系统进入完成安装阶段</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2856227" y="3180550"/>
            <a:ext cx="3505504" cy="2615411"/>
          </a:xfrm>
          <a:prstGeom prst="rect">
            <a:avLst/>
          </a:prstGeom>
        </p:spPr>
      </p:pic>
    </p:spTree>
    <p:extLst>
      <p:ext uri="{BB962C8B-B14F-4D97-AF65-F5344CB8AC3E}">
        <p14:creationId xmlns:p14="http://schemas.microsoft.com/office/powerpoint/2010/main" val="20067989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smtClean="0"/>
              <a:t>（</a:t>
            </a:r>
            <a:r>
              <a:rPr lang="en-US" altLang="zh-CN" dirty="0" smtClean="0"/>
              <a:t>15</a:t>
            </a:r>
            <a:r>
              <a:rPr lang="zh-CN" altLang="en-US" dirty="0" smtClean="0"/>
              <a:t>）第一次</a:t>
            </a:r>
            <a:r>
              <a:rPr lang="zh-CN" altLang="en-US" dirty="0"/>
              <a:t>运行前的配置</a:t>
            </a:r>
          </a:p>
          <a:p>
            <a:pPr marL="0" indent="0">
              <a:buNone/>
            </a:pPr>
            <a:r>
              <a:rPr lang="zh-CN" altLang="en-US" dirty="0"/>
              <a:t>系统为了安全考虑，要求用户首次登陆之前必须更改系统登陆</a:t>
            </a:r>
            <a:r>
              <a:rPr lang="zh-CN" altLang="en-US" dirty="0" smtClean="0"/>
              <a:t>密码。</a:t>
            </a:r>
            <a:endParaRPr lang="zh-CN" altLang="en-US" dirty="0"/>
          </a:p>
        </p:txBody>
      </p:sp>
      <p:pic>
        <p:nvPicPr>
          <p:cNvPr id="4" name="图片 3"/>
          <p:cNvPicPr>
            <a:picLocks noChangeAspect="1"/>
          </p:cNvPicPr>
          <p:nvPr/>
        </p:nvPicPr>
        <p:blipFill>
          <a:blip r:embed="rId2"/>
          <a:stretch>
            <a:fillRect/>
          </a:stretch>
        </p:blipFill>
        <p:spPr>
          <a:xfrm>
            <a:off x="2941178" y="3299158"/>
            <a:ext cx="3261643" cy="2432515"/>
          </a:xfrm>
          <a:prstGeom prst="rect">
            <a:avLst/>
          </a:prstGeom>
        </p:spPr>
      </p:pic>
    </p:spTree>
    <p:extLst>
      <p:ext uri="{BB962C8B-B14F-4D97-AF65-F5344CB8AC3E}">
        <p14:creationId xmlns:p14="http://schemas.microsoft.com/office/powerpoint/2010/main" val="6913751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dirty="0"/>
              <a:t>1. </a:t>
            </a:r>
            <a:r>
              <a:rPr lang="zh-CN" altLang="en-US" dirty="0"/>
              <a:t>掌握</a:t>
            </a:r>
            <a:r>
              <a:rPr lang="en-US" altLang="zh-CN" dirty="0"/>
              <a:t>Windows Server 2008</a:t>
            </a:r>
            <a:r>
              <a:rPr lang="zh-CN" altLang="en-US" dirty="0"/>
              <a:t>组成、安装</a:t>
            </a:r>
          </a:p>
          <a:p>
            <a:pPr marL="0" indent="0">
              <a:buNone/>
            </a:pPr>
            <a:r>
              <a:rPr lang="en-US" altLang="zh-CN" dirty="0"/>
              <a:t>2. IIS</a:t>
            </a:r>
            <a:r>
              <a:rPr lang="zh-CN" altLang="en-US" dirty="0"/>
              <a:t>服务器安装</a:t>
            </a:r>
          </a:p>
          <a:p>
            <a:pPr marL="0" indent="0">
              <a:buNone/>
            </a:pPr>
            <a:r>
              <a:rPr lang="en-US" altLang="zh-CN" dirty="0"/>
              <a:t>3. Web</a:t>
            </a:r>
            <a:r>
              <a:rPr lang="zh-CN" altLang="en-US" dirty="0"/>
              <a:t>服务器搭建及网站发布</a:t>
            </a:r>
            <a:endParaRPr lang="zh-CN" altLang="en-US" dirty="0"/>
          </a:p>
        </p:txBody>
      </p:sp>
      <p:pic>
        <p:nvPicPr>
          <p:cNvPr id="4" name="图片 3"/>
          <p:cNvPicPr>
            <a:picLocks noChangeAspect="1"/>
          </p:cNvPicPr>
          <p:nvPr/>
        </p:nvPicPr>
        <p:blipFill>
          <a:blip r:embed="rId2"/>
          <a:stretch>
            <a:fillRect/>
          </a:stretch>
        </p:blipFill>
        <p:spPr>
          <a:xfrm>
            <a:off x="1296400" y="365126"/>
            <a:ext cx="3692059" cy="1252627"/>
          </a:xfrm>
          <a:prstGeom prst="rect">
            <a:avLst/>
          </a:prstGeom>
        </p:spPr>
      </p:pic>
    </p:spTree>
    <p:extLst>
      <p:ext uri="{BB962C8B-B14F-4D97-AF65-F5344CB8AC3E}">
        <p14:creationId xmlns:p14="http://schemas.microsoft.com/office/powerpoint/2010/main" val="35223940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16</a:t>
            </a:r>
            <a:r>
              <a:rPr lang="zh-CN" altLang="en-US" dirty="0"/>
              <a:t>）更改</a:t>
            </a:r>
            <a:r>
              <a:rPr lang="en-US" altLang="zh-CN" dirty="0"/>
              <a:t>Administrator</a:t>
            </a:r>
            <a:r>
              <a:rPr lang="zh-CN" altLang="en-US" dirty="0"/>
              <a:t>的密码</a:t>
            </a:r>
          </a:p>
          <a:p>
            <a:pPr marL="0" indent="0">
              <a:buNone/>
            </a:pPr>
            <a:r>
              <a:rPr lang="zh-CN" altLang="en-US" dirty="0"/>
              <a:t>在此界面中输入密码，点击向右的箭头按钮，将提示密码已经更改，然后点击确定。</a:t>
            </a:r>
          </a:p>
        </p:txBody>
      </p:sp>
      <p:pic>
        <p:nvPicPr>
          <p:cNvPr id="4" name="图片 3"/>
          <p:cNvPicPr>
            <a:picLocks noChangeAspect="1"/>
          </p:cNvPicPr>
          <p:nvPr/>
        </p:nvPicPr>
        <p:blipFill>
          <a:blip r:embed="rId2"/>
          <a:stretch>
            <a:fillRect/>
          </a:stretch>
        </p:blipFill>
        <p:spPr>
          <a:xfrm>
            <a:off x="2965964" y="3377499"/>
            <a:ext cx="3286029" cy="2456901"/>
          </a:xfrm>
          <a:prstGeom prst="rect">
            <a:avLst/>
          </a:prstGeom>
        </p:spPr>
      </p:pic>
    </p:spTree>
    <p:extLst>
      <p:ext uri="{BB962C8B-B14F-4D97-AF65-F5344CB8AC3E}">
        <p14:creationId xmlns:p14="http://schemas.microsoft.com/office/powerpoint/2010/main" val="13550194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17</a:t>
            </a:r>
            <a:r>
              <a:rPr lang="zh-CN" altLang="en-US" dirty="0"/>
              <a:t>）用户设置加载配置文件</a:t>
            </a:r>
          </a:p>
          <a:p>
            <a:pPr marL="0" indent="0">
              <a:buNone/>
            </a:pPr>
            <a:r>
              <a:rPr lang="zh-CN" altLang="en-US" dirty="0"/>
              <a:t>上一步点击确定后，由于系统第一次启动，所以需要加载配置文件，等待时间稍长。</a:t>
            </a:r>
          </a:p>
        </p:txBody>
      </p:sp>
      <p:pic>
        <p:nvPicPr>
          <p:cNvPr id="4" name="图片 3"/>
          <p:cNvPicPr>
            <a:picLocks noChangeAspect="1"/>
          </p:cNvPicPr>
          <p:nvPr/>
        </p:nvPicPr>
        <p:blipFill>
          <a:blip r:embed="rId2"/>
          <a:stretch>
            <a:fillRect/>
          </a:stretch>
        </p:blipFill>
        <p:spPr>
          <a:xfrm>
            <a:off x="2950723" y="3476996"/>
            <a:ext cx="3316511" cy="2475191"/>
          </a:xfrm>
          <a:prstGeom prst="rect">
            <a:avLst/>
          </a:prstGeom>
        </p:spPr>
      </p:pic>
    </p:spTree>
    <p:extLst>
      <p:ext uri="{BB962C8B-B14F-4D97-AF65-F5344CB8AC3E}">
        <p14:creationId xmlns:p14="http://schemas.microsoft.com/office/powerpoint/2010/main" val="38272103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18</a:t>
            </a:r>
            <a:r>
              <a:rPr lang="zh-CN" altLang="en-US" dirty="0"/>
              <a:t>）</a:t>
            </a:r>
            <a:r>
              <a:rPr lang="en-US" altLang="zh-CN" dirty="0"/>
              <a:t>Windows server 2008</a:t>
            </a:r>
            <a:r>
              <a:rPr lang="zh-CN" altLang="en-US" dirty="0"/>
              <a:t>的</a:t>
            </a:r>
            <a:r>
              <a:rPr lang="zh-CN" altLang="en-US" dirty="0" smtClean="0"/>
              <a:t>桌面</a:t>
            </a:r>
            <a:endParaRPr lang="en-US" altLang="zh-CN" dirty="0" smtClean="0"/>
          </a:p>
          <a:p>
            <a:pPr marL="0" indent="0">
              <a:buNone/>
            </a:pPr>
            <a:r>
              <a:rPr lang="zh-CN" altLang="en-US" dirty="0"/>
              <a:t>第一次启动后的桌面中只有一个回收站的图标。</a:t>
            </a:r>
          </a:p>
        </p:txBody>
      </p:sp>
      <p:pic>
        <p:nvPicPr>
          <p:cNvPr id="4" name="Image1" descr="http://www.yyyyi.com/uploads/allimg/090316/1Z03U234-17.jpg"/>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3008779" y="3100648"/>
            <a:ext cx="3200400" cy="2268220"/>
          </a:xfrm>
          <a:prstGeom prst="rect">
            <a:avLst/>
          </a:prstGeom>
        </p:spPr>
      </p:pic>
    </p:spTree>
    <p:extLst>
      <p:ext uri="{BB962C8B-B14F-4D97-AF65-F5344CB8AC3E}">
        <p14:creationId xmlns:p14="http://schemas.microsoft.com/office/powerpoint/2010/main" val="35840145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19</a:t>
            </a:r>
            <a:r>
              <a:rPr lang="zh-CN" altLang="en-US" dirty="0"/>
              <a:t>）开始菜单</a:t>
            </a:r>
          </a:p>
          <a:p>
            <a:pPr marL="0" indent="0">
              <a:buNone/>
            </a:pPr>
            <a:r>
              <a:rPr lang="zh-CN" altLang="en-US" dirty="0"/>
              <a:t>在开始菜单中可以使用管理工具中组件进行服务器的配置和管理。</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2938130" y="3413713"/>
            <a:ext cx="3267739" cy="2456901"/>
          </a:xfrm>
          <a:prstGeom prst="rect">
            <a:avLst/>
          </a:prstGeom>
        </p:spPr>
      </p:pic>
    </p:spTree>
    <p:extLst>
      <p:ext uri="{BB962C8B-B14F-4D97-AF65-F5344CB8AC3E}">
        <p14:creationId xmlns:p14="http://schemas.microsoft.com/office/powerpoint/2010/main" val="34099677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20</a:t>
            </a:r>
            <a:r>
              <a:rPr lang="zh-CN" altLang="en-US" dirty="0"/>
              <a:t>）资源管理器</a:t>
            </a:r>
          </a:p>
          <a:p>
            <a:pPr marL="0" indent="0">
              <a:buNone/>
            </a:pPr>
            <a:r>
              <a:rPr lang="zh-CN" altLang="en-US" dirty="0"/>
              <a:t>鼠标右键单击开始按钮，选择资源管理器，可以打开资源管理器截面，与个人计算机中的非服务器操作系统界面类似，使用起来非常方便。</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2999861" y="3596643"/>
            <a:ext cx="3596952" cy="2688569"/>
          </a:xfrm>
          <a:prstGeom prst="rect">
            <a:avLst/>
          </a:prstGeom>
        </p:spPr>
      </p:pic>
    </p:spTree>
    <p:extLst>
      <p:ext uri="{BB962C8B-B14F-4D97-AF65-F5344CB8AC3E}">
        <p14:creationId xmlns:p14="http://schemas.microsoft.com/office/powerpoint/2010/main" val="16097287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sz="2000" dirty="0"/>
              <a:t>2. Windows Sever 2008</a:t>
            </a:r>
            <a:r>
              <a:rPr lang="zh-CN" altLang="en-US" sz="2000" dirty="0"/>
              <a:t>的基本配置</a:t>
            </a:r>
          </a:p>
          <a:p>
            <a:pPr marL="0" indent="0">
              <a:buNone/>
            </a:pPr>
            <a:r>
              <a:rPr lang="zh-CN" altLang="en-US" sz="2000" dirty="0"/>
              <a:t>（</a:t>
            </a:r>
            <a:r>
              <a:rPr lang="en-US" altLang="zh-CN" sz="2000" dirty="0"/>
              <a:t>1</a:t>
            </a:r>
            <a:r>
              <a:rPr lang="zh-CN" altLang="en-US" sz="2000" dirty="0"/>
              <a:t>）桌面设置</a:t>
            </a:r>
          </a:p>
          <a:p>
            <a:pPr marL="0" indent="0">
              <a:buNone/>
            </a:pPr>
            <a:r>
              <a:rPr lang="zh-CN" altLang="en-US" sz="2000" dirty="0"/>
              <a:t>首次登录</a:t>
            </a:r>
            <a:r>
              <a:rPr lang="en-US" altLang="zh-CN" sz="2000" dirty="0"/>
              <a:t>Windows Server 2008</a:t>
            </a:r>
            <a:r>
              <a:rPr lang="zh-CN" altLang="en-US" sz="2000" dirty="0"/>
              <a:t>系统，桌面上只有“回收站”图标。为方便使用，可将“计算机”、“网络”等</a:t>
            </a:r>
            <a:r>
              <a:rPr lang="en-US" altLang="zh-CN" sz="2000" dirty="0"/>
              <a:t>Windows</a:t>
            </a:r>
            <a:r>
              <a:rPr lang="zh-CN" altLang="en-US" sz="2000" dirty="0"/>
              <a:t>常见图标添加在桌面上，添加以上桌面图标的步骤如下：</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1201851" y="3674159"/>
            <a:ext cx="3116651" cy="2351893"/>
          </a:xfrm>
          <a:prstGeom prst="rect">
            <a:avLst/>
          </a:prstGeom>
        </p:spPr>
      </p:pic>
      <p:pic>
        <p:nvPicPr>
          <p:cNvPr id="5" name="图片 4"/>
          <p:cNvPicPr>
            <a:picLocks noChangeAspect="1"/>
          </p:cNvPicPr>
          <p:nvPr/>
        </p:nvPicPr>
        <p:blipFill>
          <a:blip r:embed="rId3"/>
          <a:stretch>
            <a:fillRect/>
          </a:stretch>
        </p:blipFill>
        <p:spPr>
          <a:xfrm>
            <a:off x="5547900" y="3856371"/>
            <a:ext cx="1920406" cy="1987468"/>
          </a:xfrm>
          <a:prstGeom prst="rect">
            <a:avLst/>
          </a:prstGeom>
        </p:spPr>
      </p:pic>
    </p:spTree>
    <p:extLst>
      <p:ext uri="{BB962C8B-B14F-4D97-AF65-F5344CB8AC3E}">
        <p14:creationId xmlns:p14="http://schemas.microsoft.com/office/powerpoint/2010/main" val="7136044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normAutofit fontScale="85000" lnSpcReduction="20000"/>
          </a:bodyPr>
          <a:lstStyle/>
          <a:p>
            <a:pPr marL="0" indent="0">
              <a:lnSpc>
                <a:spcPct val="120000"/>
              </a:lnSpc>
              <a:spcBef>
                <a:spcPts val="600"/>
              </a:spcBef>
              <a:buNone/>
            </a:pPr>
            <a:r>
              <a:rPr lang="zh-CN" altLang="en-US" dirty="0"/>
              <a:t>①用鼠标右键单击桌面空白处 ，在弹出的快捷菜单中选择“个性化”命令，打开“个性化外观和声音”对话框</a:t>
            </a:r>
          </a:p>
          <a:p>
            <a:pPr marL="0" indent="0">
              <a:lnSpc>
                <a:spcPct val="120000"/>
              </a:lnSpc>
              <a:spcBef>
                <a:spcPts val="600"/>
              </a:spcBef>
              <a:buNone/>
            </a:pPr>
            <a:r>
              <a:rPr lang="zh-CN" altLang="en-US" dirty="0" smtClean="0"/>
              <a:t>②</a:t>
            </a:r>
            <a:r>
              <a:rPr lang="zh-CN" altLang="en-US" dirty="0"/>
              <a:t>单击“个性化外观和声音”对话框左侧“更改桌面图标”超链接，打开“桌面图标设置”对话框。</a:t>
            </a:r>
          </a:p>
          <a:p>
            <a:pPr marL="0" indent="0">
              <a:lnSpc>
                <a:spcPct val="120000"/>
              </a:lnSpc>
              <a:spcBef>
                <a:spcPts val="600"/>
              </a:spcBef>
              <a:buNone/>
            </a:pPr>
            <a:r>
              <a:rPr lang="zh-CN" altLang="en-US" dirty="0"/>
              <a:t>③在“桌面图标设置”对话框，选择要添加的桌面图标前的复选框，如图</a:t>
            </a:r>
            <a:r>
              <a:rPr lang="en-US" altLang="zh-CN" dirty="0"/>
              <a:t>4-25</a:t>
            </a:r>
            <a:r>
              <a:rPr lang="zh-CN" altLang="en-US" dirty="0"/>
              <a:t>所示。</a:t>
            </a:r>
          </a:p>
          <a:p>
            <a:pPr marL="0" indent="0">
              <a:lnSpc>
                <a:spcPct val="120000"/>
              </a:lnSpc>
              <a:spcBef>
                <a:spcPts val="600"/>
              </a:spcBef>
              <a:buNone/>
            </a:pPr>
            <a:r>
              <a:rPr lang="zh-CN" altLang="en-US" dirty="0"/>
              <a:t>④单击“确定”按钮，然后关闭“个性化外观和声音”对话框，常见的</a:t>
            </a:r>
            <a:r>
              <a:rPr lang="en-US" altLang="zh-CN" dirty="0"/>
              <a:t>Windows</a:t>
            </a:r>
            <a:r>
              <a:rPr lang="zh-CN" altLang="en-US" dirty="0"/>
              <a:t>图标就在桌面上显示出来。</a:t>
            </a:r>
          </a:p>
          <a:p>
            <a:pPr marL="0" indent="0">
              <a:lnSpc>
                <a:spcPct val="120000"/>
              </a:lnSpc>
              <a:spcBef>
                <a:spcPts val="600"/>
              </a:spcBef>
              <a:buNone/>
            </a:pPr>
            <a:r>
              <a:rPr lang="zh-CN" altLang="en-US" dirty="0"/>
              <a:t>⑤在“个性化外观和声音”对话框，还可以设置</a:t>
            </a:r>
            <a:r>
              <a:rPr lang="en-US" altLang="zh-CN" dirty="0"/>
              <a:t>Windows</a:t>
            </a:r>
            <a:r>
              <a:rPr lang="zh-CN" altLang="en-US" dirty="0"/>
              <a:t>外观、桌面背景、屏幕保护程序以及调整显示器分辨率等。</a:t>
            </a:r>
          </a:p>
          <a:p>
            <a:pPr marL="0" indent="0">
              <a:buNone/>
            </a:pPr>
            <a:endParaRPr lang="zh-CN" altLang="en-US" dirty="0"/>
          </a:p>
        </p:txBody>
      </p:sp>
    </p:spTree>
    <p:extLst>
      <p:ext uri="{BB962C8B-B14F-4D97-AF65-F5344CB8AC3E}">
        <p14:creationId xmlns:p14="http://schemas.microsoft.com/office/powerpoint/2010/main" val="14749253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2</a:t>
            </a:r>
            <a:r>
              <a:rPr lang="zh-CN" altLang="en-US" dirty="0"/>
              <a:t>）设置计算机名称和工作组</a:t>
            </a:r>
          </a:p>
          <a:p>
            <a:pPr marL="0" indent="0">
              <a:buNone/>
            </a:pPr>
            <a:r>
              <a:rPr lang="zh-CN" altLang="en-US" dirty="0"/>
              <a:t>具体步骤如下：</a:t>
            </a:r>
          </a:p>
          <a:p>
            <a:pPr marL="0" indent="0">
              <a:buNone/>
            </a:pPr>
            <a:r>
              <a:rPr lang="zh-CN" altLang="en-US" dirty="0"/>
              <a:t>①鼠标右键单击桌面图标“计算机”，在弹出快捷菜单中选择“属性”命令，打开“查看有关计算机的基本信息”对话框，</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2934352" y="4132162"/>
            <a:ext cx="3222005" cy="2331790"/>
          </a:xfrm>
          <a:prstGeom prst="rect">
            <a:avLst/>
          </a:prstGeom>
        </p:spPr>
      </p:pic>
    </p:spTree>
    <p:extLst>
      <p:ext uri="{BB962C8B-B14F-4D97-AF65-F5344CB8AC3E}">
        <p14:creationId xmlns:p14="http://schemas.microsoft.com/office/powerpoint/2010/main" val="35945397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②单击“计算机名称、域和工作组设置”区域的“改变设置”链接，打开“系统属性”对话框。在“计算机名”选项卡中，单击“更改”按钮，</a:t>
            </a:r>
          </a:p>
        </p:txBody>
      </p:sp>
      <p:pic>
        <p:nvPicPr>
          <p:cNvPr id="4" name="图片 3"/>
          <p:cNvPicPr>
            <a:picLocks noChangeAspect="1"/>
          </p:cNvPicPr>
          <p:nvPr/>
        </p:nvPicPr>
        <p:blipFill>
          <a:blip r:embed="rId2"/>
          <a:stretch>
            <a:fillRect/>
          </a:stretch>
        </p:blipFill>
        <p:spPr>
          <a:xfrm>
            <a:off x="3802102" y="3463490"/>
            <a:ext cx="1883827" cy="2158171"/>
          </a:xfrm>
          <a:prstGeom prst="rect">
            <a:avLst/>
          </a:prstGeom>
        </p:spPr>
      </p:pic>
    </p:spTree>
    <p:extLst>
      <p:ext uri="{BB962C8B-B14F-4D97-AF65-F5344CB8AC3E}">
        <p14:creationId xmlns:p14="http://schemas.microsoft.com/office/powerpoint/2010/main" val="19554668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③在打开“计算机名</a:t>
            </a:r>
            <a:r>
              <a:rPr lang="en-US" altLang="zh-CN" dirty="0"/>
              <a:t>/</a:t>
            </a:r>
            <a:r>
              <a:rPr lang="zh-CN" altLang="en-US" dirty="0"/>
              <a:t>域更改”的对话框，在“计算机名”文本框中输入要设置的计算机名，如图</a:t>
            </a:r>
            <a:r>
              <a:rPr lang="en-US" altLang="zh-CN" dirty="0"/>
              <a:t>4-28</a:t>
            </a:r>
            <a:r>
              <a:rPr lang="zh-CN" altLang="en-US" dirty="0"/>
              <a:t>所示。然后单击“确定”按钮，将弹出“您必须重新启动计算机才能应用这些更改”对话框，单击“确定”按钮。在系统的提示下，重新启动服务器计算机，以使更改生效。</a:t>
            </a:r>
          </a:p>
        </p:txBody>
      </p:sp>
      <p:pic>
        <p:nvPicPr>
          <p:cNvPr id="4" name="图片 3"/>
          <p:cNvPicPr>
            <a:picLocks noChangeAspect="1"/>
          </p:cNvPicPr>
          <p:nvPr/>
        </p:nvPicPr>
        <p:blipFill>
          <a:blip r:embed="rId2"/>
          <a:stretch>
            <a:fillRect/>
          </a:stretch>
        </p:blipFill>
        <p:spPr>
          <a:xfrm>
            <a:off x="3584362" y="4210373"/>
            <a:ext cx="1975275" cy="2145978"/>
          </a:xfrm>
          <a:prstGeom prst="rect">
            <a:avLst/>
          </a:prstGeom>
        </p:spPr>
      </p:pic>
    </p:spTree>
    <p:extLst>
      <p:ext uri="{BB962C8B-B14F-4D97-AF65-F5344CB8AC3E}">
        <p14:creationId xmlns:p14="http://schemas.microsoft.com/office/powerpoint/2010/main" val="7956294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endParaRPr lang="en-US" altLang="zh-CN" dirty="0" smtClean="0"/>
          </a:p>
          <a:p>
            <a:pPr marL="0" indent="457200">
              <a:buNone/>
            </a:pPr>
            <a:r>
              <a:rPr lang="zh-CN" altLang="en-US" dirty="0" smtClean="0"/>
              <a:t>  校园网</a:t>
            </a:r>
            <a:r>
              <a:rPr lang="zh-CN" altLang="en-US" dirty="0"/>
              <a:t>在布线完毕后，需要在配置校园网服务器，并安装服务器操作系统，使得为 校园师生提供网页访问服务器，因此要部署和搭建</a:t>
            </a:r>
            <a:r>
              <a:rPr lang="en-US" altLang="zh-CN" dirty="0"/>
              <a:t>web</a:t>
            </a:r>
            <a:r>
              <a:rPr lang="zh-CN" altLang="en-US" dirty="0"/>
              <a:t>服务器并发布相关的网站。</a:t>
            </a:r>
            <a:endParaRPr lang="zh-CN" altLang="en-US" dirty="0"/>
          </a:p>
        </p:txBody>
      </p:sp>
      <p:pic>
        <p:nvPicPr>
          <p:cNvPr id="4" name="图片 3"/>
          <p:cNvPicPr>
            <a:picLocks noChangeAspect="1"/>
          </p:cNvPicPr>
          <p:nvPr/>
        </p:nvPicPr>
        <p:blipFill>
          <a:blip r:embed="rId2"/>
          <a:stretch>
            <a:fillRect/>
          </a:stretch>
        </p:blipFill>
        <p:spPr>
          <a:xfrm>
            <a:off x="1174899" y="365126"/>
            <a:ext cx="3107392" cy="1318936"/>
          </a:xfrm>
          <a:prstGeom prst="rect">
            <a:avLst/>
          </a:prstGeom>
        </p:spPr>
      </p:pic>
    </p:spTree>
    <p:extLst>
      <p:ext uri="{BB962C8B-B14F-4D97-AF65-F5344CB8AC3E}">
        <p14:creationId xmlns:p14="http://schemas.microsoft.com/office/powerpoint/2010/main" val="36730401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3</a:t>
            </a:r>
            <a:r>
              <a:rPr lang="zh-CN" altLang="en-US" dirty="0"/>
              <a:t>）</a:t>
            </a:r>
            <a:r>
              <a:rPr lang="zh-CN" altLang="en-US" dirty="0" smtClean="0"/>
              <a:t>配置</a:t>
            </a:r>
            <a:r>
              <a:rPr lang="zh-CN" altLang="en-US" dirty="0"/>
              <a:t>虚拟</a:t>
            </a:r>
            <a:r>
              <a:rPr lang="zh-CN" altLang="en-US" dirty="0" smtClean="0"/>
              <a:t>内存</a:t>
            </a:r>
            <a:endParaRPr lang="en-US" altLang="zh-CN" dirty="0" smtClean="0"/>
          </a:p>
          <a:p>
            <a:pPr marL="0" indent="0">
              <a:buNone/>
            </a:pPr>
            <a:r>
              <a:rPr lang="zh-CN" altLang="en-US" sz="2400" dirty="0"/>
              <a:t>①用鼠标右键单击桌面图标“计算机”</a:t>
            </a:r>
            <a:r>
              <a:rPr lang="en-US" altLang="zh-CN" sz="2400" dirty="0"/>
              <a:t>,</a:t>
            </a:r>
            <a:r>
              <a:rPr lang="zh-CN" altLang="en-US" sz="2400" dirty="0"/>
              <a:t>在弹出快捷菜单中选择“属性”命令，打开“查看有关计算机的基本信息“对话框，单击左侧的“高级系统设置“按钮，打开”系统属性“对话框”，选择“高级”选项</a:t>
            </a:r>
            <a:r>
              <a:rPr lang="zh-CN" altLang="en-US" sz="2400" dirty="0" smtClean="0"/>
              <a:t>卡。</a:t>
            </a:r>
            <a:endParaRPr lang="zh-CN" altLang="en-US" sz="2400" dirty="0"/>
          </a:p>
        </p:txBody>
      </p:sp>
      <p:pic>
        <p:nvPicPr>
          <p:cNvPr id="4" name="图片 3"/>
          <p:cNvPicPr>
            <a:picLocks noChangeAspect="1"/>
          </p:cNvPicPr>
          <p:nvPr/>
        </p:nvPicPr>
        <p:blipFill>
          <a:blip r:embed="rId2"/>
          <a:stretch>
            <a:fillRect/>
          </a:stretch>
        </p:blipFill>
        <p:spPr>
          <a:xfrm>
            <a:off x="3529493" y="3803253"/>
            <a:ext cx="2085013" cy="2395936"/>
          </a:xfrm>
          <a:prstGeom prst="rect">
            <a:avLst/>
          </a:prstGeom>
        </p:spPr>
      </p:pic>
    </p:spTree>
    <p:extLst>
      <p:ext uri="{BB962C8B-B14F-4D97-AF65-F5344CB8AC3E}">
        <p14:creationId xmlns:p14="http://schemas.microsoft.com/office/powerpoint/2010/main" val="38058013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②击“性能”区域的“设置”按钮，打开“性能选项”对话框，选择“高级”选项卡，可以选择对当前的应用程序进行优化，还是针对</a:t>
            </a:r>
            <a:r>
              <a:rPr lang="en-US" altLang="zh-CN" dirty="0"/>
              <a:t>Windows</a:t>
            </a:r>
            <a:r>
              <a:rPr lang="zh-CN" altLang="en-US" dirty="0"/>
              <a:t>操作系统提供的各种后台服务进行优化，</a:t>
            </a:r>
          </a:p>
        </p:txBody>
      </p:sp>
      <p:pic>
        <p:nvPicPr>
          <p:cNvPr id="4" name="图片 3"/>
          <p:cNvPicPr>
            <a:picLocks noChangeAspect="1"/>
          </p:cNvPicPr>
          <p:nvPr/>
        </p:nvPicPr>
        <p:blipFill>
          <a:blip r:embed="rId2"/>
          <a:stretch>
            <a:fillRect/>
          </a:stretch>
        </p:blipFill>
        <p:spPr>
          <a:xfrm>
            <a:off x="3367935" y="3474041"/>
            <a:ext cx="2408129" cy="2725148"/>
          </a:xfrm>
          <a:prstGeom prst="rect">
            <a:avLst/>
          </a:prstGeom>
        </p:spPr>
      </p:pic>
    </p:spTree>
    <p:extLst>
      <p:ext uri="{BB962C8B-B14F-4D97-AF65-F5344CB8AC3E}">
        <p14:creationId xmlns:p14="http://schemas.microsoft.com/office/powerpoint/2010/main" val="11195993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normAutofit/>
          </a:bodyPr>
          <a:lstStyle/>
          <a:p>
            <a:pPr marL="0" indent="0">
              <a:buNone/>
            </a:pPr>
            <a:r>
              <a:rPr lang="zh-CN" altLang="en-US" sz="2000" dirty="0"/>
              <a:t>③击“更改”按钮，打开“虚拟内存”对话框。首先在驱动器列表中选择用于存放页面文件的磁盘分区，然后单击“自定义大小”单选按钮，在“初始大小”和“最大值”两个文本框中输入页面文件的</a:t>
            </a:r>
            <a:r>
              <a:rPr lang="zh-CN" altLang="en-US" sz="2000" dirty="0" smtClean="0"/>
              <a:t>数值。</a:t>
            </a:r>
            <a:endParaRPr lang="en-US" altLang="zh-CN" sz="2000" dirty="0" smtClean="0"/>
          </a:p>
          <a:p>
            <a:pPr marL="0" indent="0">
              <a:buNone/>
            </a:pPr>
            <a:r>
              <a:rPr lang="zh-CN" altLang="en-US" sz="2000" dirty="0"/>
              <a:t>④单击“设置”按钮，完成虚拟内存的设置。</a:t>
            </a:r>
          </a:p>
        </p:txBody>
      </p:sp>
      <p:pic>
        <p:nvPicPr>
          <p:cNvPr id="4" name="图片 3"/>
          <p:cNvPicPr>
            <a:picLocks noChangeAspect="1"/>
          </p:cNvPicPr>
          <p:nvPr/>
        </p:nvPicPr>
        <p:blipFill>
          <a:blip r:embed="rId2"/>
          <a:stretch>
            <a:fillRect/>
          </a:stretch>
        </p:blipFill>
        <p:spPr>
          <a:xfrm>
            <a:off x="3615428" y="3417824"/>
            <a:ext cx="2402032" cy="2938527"/>
          </a:xfrm>
          <a:prstGeom prst="rect">
            <a:avLst/>
          </a:prstGeom>
        </p:spPr>
      </p:pic>
    </p:spTree>
    <p:extLst>
      <p:ext uri="{BB962C8B-B14F-4D97-AF65-F5344CB8AC3E}">
        <p14:creationId xmlns:p14="http://schemas.microsoft.com/office/powerpoint/2010/main" val="4587277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4</a:t>
            </a:r>
            <a:r>
              <a:rPr lang="zh-CN" altLang="en-US" dirty="0"/>
              <a:t>）配置</a:t>
            </a:r>
            <a:r>
              <a:rPr lang="zh-CN" altLang="en-US" dirty="0" smtClean="0"/>
              <a:t>网络</a:t>
            </a:r>
            <a:endParaRPr lang="en-US" altLang="zh-CN" dirty="0" smtClean="0"/>
          </a:p>
          <a:p>
            <a:pPr marL="0" indent="0">
              <a:buNone/>
            </a:pPr>
            <a:r>
              <a:rPr lang="zh-CN" altLang="en-US" dirty="0"/>
              <a:t>配置</a:t>
            </a:r>
            <a:r>
              <a:rPr lang="en-US" altLang="zh-CN" dirty="0"/>
              <a:t>IP</a:t>
            </a:r>
            <a:r>
              <a:rPr lang="zh-CN" altLang="en-US" dirty="0"/>
              <a:t>地址的步骤：</a:t>
            </a:r>
          </a:p>
          <a:p>
            <a:pPr marL="0" indent="0">
              <a:buNone/>
            </a:pPr>
            <a:r>
              <a:rPr lang="zh-CN" altLang="en-US" dirty="0"/>
              <a:t>①“网络和共享中心”界面中，单击“网络”区域的“查看状态”链接，打开“本地连接状态”对话框</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3412781" y="3840323"/>
            <a:ext cx="3097036" cy="2237426"/>
          </a:xfrm>
          <a:prstGeom prst="rect">
            <a:avLst/>
          </a:prstGeom>
        </p:spPr>
      </p:pic>
    </p:spTree>
    <p:extLst>
      <p:ext uri="{BB962C8B-B14F-4D97-AF65-F5344CB8AC3E}">
        <p14:creationId xmlns:p14="http://schemas.microsoft.com/office/powerpoint/2010/main" val="5552547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4.1.3.2 </a:t>
            </a:r>
            <a:r>
              <a:rPr lang="zh-CN" altLang="en-US" dirty="0"/>
              <a:t>任务实施</a:t>
            </a:r>
          </a:p>
        </p:txBody>
      </p:sp>
      <p:sp>
        <p:nvSpPr>
          <p:cNvPr id="3" name="内容占位符 2"/>
          <p:cNvSpPr>
            <a:spLocks noGrp="1"/>
          </p:cNvSpPr>
          <p:nvPr>
            <p:ph idx="1"/>
          </p:nvPr>
        </p:nvSpPr>
        <p:spPr/>
        <p:txBody>
          <a:bodyPr>
            <a:normAutofit/>
          </a:bodyPr>
          <a:lstStyle/>
          <a:p>
            <a:pPr marL="0" indent="0">
              <a:buNone/>
            </a:pPr>
            <a:r>
              <a:rPr lang="zh-CN" altLang="en-US" sz="1400" dirty="0"/>
              <a:t>②单击“本地连接状态”对话框中的“属性”按钮，打开“本地连接属性”对话框。如果计算机所在的网络类型为</a:t>
            </a:r>
            <a:r>
              <a:rPr lang="en-US" altLang="zh-CN" sz="1400" dirty="0"/>
              <a:t>IPv4</a:t>
            </a:r>
            <a:r>
              <a:rPr lang="zh-CN" altLang="en-US" sz="1400" dirty="0"/>
              <a:t>，则选择对话框中的“</a:t>
            </a:r>
            <a:r>
              <a:rPr lang="en-US" altLang="zh-CN" sz="1400" dirty="0"/>
              <a:t>Internet</a:t>
            </a:r>
            <a:r>
              <a:rPr lang="zh-CN" altLang="en-US" sz="1400" dirty="0"/>
              <a:t>协议版本</a:t>
            </a:r>
            <a:r>
              <a:rPr lang="en-US" altLang="zh-CN" sz="1400" dirty="0"/>
              <a:t>4</a:t>
            </a:r>
            <a:r>
              <a:rPr lang="zh-CN" altLang="en-US" sz="1400" dirty="0"/>
              <a:t>（</a:t>
            </a:r>
            <a:r>
              <a:rPr lang="en-US" altLang="zh-CN" sz="1400" dirty="0"/>
              <a:t>TCP/IPv4</a:t>
            </a:r>
            <a:r>
              <a:rPr lang="zh-CN" altLang="en-US" sz="1400" dirty="0"/>
              <a:t>）”复选框，如果计算机所在的网络类型为</a:t>
            </a:r>
            <a:r>
              <a:rPr lang="en-US" altLang="zh-CN" sz="1400" dirty="0"/>
              <a:t>IPv6</a:t>
            </a:r>
            <a:r>
              <a:rPr lang="zh-CN" altLang="en-US" sz="1400" dirty="0"/>
              <a:t>，则选择对话框中“</a:t>
            </a:r>
            <a:r>
              <a:rPr lang="en-US" altLang="zh-CN" sz="1400" dirty="0"/>
              <a:t>Internet</a:t>
            </a:r>
            <a:r>
              <a:rPr lang="zh-CN" altLang="en-US" sz="1400" dirty="0"/>
              <a:t>协议版本</a:t>
            </a:r>
            <a:r>
              <a:rPr lang="en-US" altLang="zh-CN" sz="1400" dirty="0"/>
              <a:t>6</a:t>
            </a:r>
            <a:r>
              <a:rPr lang="zh-CN" altLang="en-US" sz="1400" dirty="0"/>
              <a:t>（</a:t>
            </a:r>
            <a:r>
              <a:rPr lang="en-US" altLang="zh-CN" sz="1400" dirty="0"/>
              <a:t>TCP/IPv6</a:t>
            </a:r>
            <a:r>
              <a:rPr lang="zh-CN" altLang="en-US" sz="1400" dirty="0"/>
              <a:t>）”复选框</a:t>
            </a:r>
            <a:r>
              <a:rPr lang="zh-CN" altLang="en-US" sz="1400" dirty="0" smtClean="0"/>
              <a:t>。</a:t>
            </a:r>
            <a:endParaRPr lang="en-US" altLang="zh-CN" sz="1400" dirty="0" smtClean="0"/>
          </a:p>
          <a:p>
            <a:pPr marL="0" indent="0">
              <a:buNone/>
            </a:pPr>
            <a:r>
              <a:rPr lang="zh-CN" altLang="en-US" sz="1400" dirty="0"/>
              <a:t>③目前我们主要使用</a:t>
            </a:r>
            <a:r>
              <a:rPr lang="en-US" altLang="zh-CN" sz="1400" dirty="0"/>
              <a:t>IPv4</a:t>
            </a:r>
            <a:r>
              <a:rPr lang="zh-CN" altLang="en-US" sz="1400" dirty="0"/>
              <a:t>版本，所以我们以</a:t>
            </a:r>
            <a:r>
              <a:rPr lang="en-US" altLang="zh-CN" sz="1400" dirty="0"/>
              <a:t>IPv4</a:t>
            </a:r>
            <a:r>
              <a:rPr lang="zh-CN" altLang="en-US" sz="1400" dirty="0"/>
              <a:t>为例，选择“</a:t>
            </a:r>
            <a:r>
              <a:rPr lang="en-US" altLang="zh-CN" sz="1400" dirty="0"/>
              <a:t>Internet</a:t>
            </a:r>
            <a:r>
              <a:rPr lang="zh-CN" altLang="en-US" sz="1400" dirty="0"/>
              <a:t>协议版本</a:t>
            </a:r>
            <a:r>
              <a:rPr lang="en-US" altLang="zh-CN" sz="1400" dirty="0"/>
              <a:t>4</a:t>
            </a:r>
            <a:r>
              <a:rPr lang="zh-CN" altLang="en-US" sz="1400" dirty="0"/>
              <a:t>（</a:t>
            </a:r>
            <a:r>
              <a:rPr lang="en-US" altLang="zh-CN" sz="1400" dirty="0"/>
              <a:t>TCP/IPv4</a:t>
            </a:r>
            <a:r>
              <a:rPr lang="zh-CN" altLang="en-US" sz="1400" dirty="0"/>
              <a:t>）”选项，单击“属性”按钮，在打开的“</a:t>
            </a:r>
            <a:r>
              <a:rPr lang="en-US" altLang="zh-CN" sz="1400" dirty="0"/>
              <a:t>Internet</a:t>
            </a:r>
            <a:r>
              <a:rPr lang="zh-CN" altLang="en-US" sz="1400" dirty="0"/>
              <a:t>协议版本</a:t>
            </a:r>
            <a:r>
              <a:rPr lang="en-US" altLang="zh-CN" sz="1400" dirty="0"/>
              <a:t>4</a:t>
            </a:r>
            <a:r>
              <a:rPr lang="zh-CN" altLang="en-US" sz="1400" dirty="0"/>
              <a:t>（</a:t>
            </a:r>
            <a:r>
              <a:rPr lang="en-US" altLang="zh-CN" sz="1400" dirty="0"/>
              <a:t>TCP/IPv4</a:t>
            </a:r>
            <a:r>
              <a:rPr lang="zh-CN" altLang="en-US" sz="1400" dirty="0"/>
              <a:t>）属性”对话框中依次输入</a:t>
            </a:r>
            <a:r>
              <a:rPr lang="en-US" altLang="zh-CN" sz="1400" dirty="0"/>
              <a:t>IP</a:t>
            </a:r>
            <a:r>
              <a:rPr lang="zh-CN" altLang="en-US" sz="1400" dirty="0"/>
              <a:t>地址、子网掩码、默认网关以及</a:t>
            </a:r>
            <a:r>
              <a:rPr lang="en-US" altLang="zh-CN" sz="1400" dirty="0"/>
              <a:t>DNS</a:t>
            </a:r>
            <a:r>
              <a:rPr lang="zh-CN" altLang="en-US" sz="1400" dirty="0"/>
              <a:t>的</a:t>
            </a:r>
            <a:r>
              <a:rPr lang="en-US" altLang="zh-CN" sz="1400" dirty="0"/>
              <a:t>IP</a:t>
            </a:r>
            <a:r>
              <a:rPr lang="zh-CN" altLang="en-US" sz="1400" dirty="0"/>
              <a:t>地址。</a:t>
            </a:r>
          </a:p>
          <a:p>
            <a:pPr marL="0" indent="0">
              <a:buNone/>
            </a:pPr>
            <a:r>
              <a:rPr lang="zh-CN" altLang="en-US" sz="1400" dirty="0"/>
              <a:t>④单击“确定”按钮，返回上级对话框，依据系统提示完成计算机</a:t>
            </a:r>
            <a:r>
              <a:rPr lang="en-US" altLang="zh-CN" sz="1400" dirty="0"/>
              <a:t>IP</a:t>
            </a:r>
            <a:r>
              <a:rPr lang="zh-CN" altLang="en-US" sz="1400" dirty="0"/>
              <a:t>地址的设置。</a:t>
            </a:r>
          </a:p>
          <a:p>
            <a:pPr marL="0" indent="0">
              <a:buNone/>
            </a:pPr>
            <a:endParaRPr lang="zh-CN" altLang="en-US" sz="2400" dirty="0"/>
          </a:p>
        </p:txBody>
      </p:sp>
      <p:pic>
        <p:nvPicPr>
          <p:cNvPr id="4" name="图片 3"/>
          <p:cNvPicPr>
            <a:picLocks noChangeAspect="1"/>
          </p:cNvPicPr>
          <p:nvPr/>
        </p:nvPicPr>
        <p:blipFill>
          <a:blip r:embed="rId2"/>
          <a:stretch>
            <a:fillRect/>
          </a:stretch>
        </p:blipFill>
        <p:spPr>
          <a:xfrm>
            <a:off x="2252933" y="3699611"/>
            <a:ext cx="2103302" cy="2499577"/>
          </a:xfrm>
          <a:prstGeom prst="rect">
            <a:avLst/>
          </a:prstGeom>
        </p:spPr>
      </p:pic>
      <p:pic>
        <p:nvPicPr>
          <p:cNvPr id="5" name="图片 4"/>
          <p:cNvPicPr>
            <a:picLocks noChangeAspect="1"/>
          </p:cNvPicPr>
          <p:nvPr/>
        </p:nvPicPr>
        <p:blipFill>
          <a:blip r:embed="rId3"/>
          <a:stretch>
            <a:fillRect/>
          </a:stretch>
        </p:blipFill>
        <p:spPr>
          <a:xfrm>
            <a:off x="4879695" y="3839831"/>
            <a:ext cx="2127688" cy="2219136"/>
          </a:xfrm>
          <a:prstGeom prst="rect">
            <a:avLst/>
          </a:prstGeom>
        </p:spPr>
      </p:pic>
    </p:spTree>
    <p:extLst>
      <p:ext uri="{BB962C8B-B14F-4D97-AF65-F5344CB8AC3E}">
        <p14:creationId xmlns:p14="http://schemas.microsoft.com/office/powerpoint/2010/main" val="32119930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 Web</a:t>
            </a:r>
            <a:r>
              <a:rPr lang="zh-CN" altLang="en-US" dirty="0"/>
              <a:t>服务器的搭建</a:t>
            </a:r>
          </a:p>
        </p:txBody>
      </p:sp>
      <p:sp>
        <p:nvSpPr>
          <p:cNvPr id="3" name="内容占位符 2"/>
          <p:cNvSpPr>
            <a:spLocks noGrp="1"/>
          </p:cNvSpPr>
          <p:nvPr>
            <p:ph idx="1"/>
          </p:nvPr>
        </p:nvSpPr>
        <p:spPr/>
        <p:txBody>
          <a:bodyPr/>
          <a:lstStyle/>
          <a:p>
            <a:pPr marL="0" indent="0">
              <a:buNone/>
            </a:pPr>
            <a:r>
              <a:rPr lang="en-US" altLang="zh-CN" dirty="0"/>
              <a:t>4.2.1 </a:t>
            </a:r>
            <a:r>
              <a:rPr lang="zh-CN" altLang="en-US" dirty="0"/>
              <a:t>任务要求</a:t>
            </a:r>
          </a:p>
          <a:p>
            <a:pPr marL="0" indent="0">
              <a:buNone/>
            </a:pPr>
            <a:r>
              <a:rPr lang="en-US" altLang="zh-CN" dirty="0"/>
              <a:t>1. </a:t>
            </a:r>
            <a:r>
              <a:rPr lang="zh-CN" altLang="en-US" dirty="0"/>
              <a:t>在校园网服务器中进行</a:t>
            </a:r>
            <a:r>
              <a:rPr lang="en-US" altLang="zh-CN" dirty="0"/>
              <a:t>Web</a:t>
            </a:r>
            <a:r>
              <a:rPr lang="zh-CN" altLang="en-US" dirty="0"/>
              <a:t>服务器的搭建工作，即在</a:t>
            </a:r>
            <a:r>
              <a:rPr lang="en-US" altLang="zh-CN" dirty="0"/>
              <a:t>Windows Server 2008</a:t>
            </a:r>
            <a:r>
              <a:rPr lang="zh-CN" altLang="en-US" dirty="0"/>
              <a:t>操作系统中部署</a:t>
            </a:r>
            <a:r>
              <a:rPr lang="en-US" altLang="zh-CN" dirty="0"/>
              <a:t>IIS</a:t>
            </a:r>
            <a:r>
              <a:rPr lang="zh-CN" altLang="en-US" dirty="0"/>
              <a:t>服务器，并且测试是否安装成功。</a:t>
            </a:r>
          </a:p>
          <a:p>
            <a:pPr marL="0" indent="0">
              <a:buNone/>
            </a:pPr>
            <a:r>
              <a:rPr lang="en-US" altLang="zh-CN" dirty="0"/>
              <a:t>2. </a:t>
            </a:r>
            <a:r>
              <a:rPr lang="zh-CN" altLang="en-US" dirty="0"/>
              <a:t>将使用</a:t>
            </a:r>
            <a:r>
              <a:rPr lang="en-US" altLang="zh-CN" dirty="0"/>
              <a:t>ASP</a:t>
            </a:r>
            <a:r>
              <a:rPr lang="zh-CN" altLang="en-US" dirty="0"/>
              <a:t>语言开发设计的问卷调查网站发布到</a:t>
            </a:r>
            <a:r>
              <a:rPr lang="en-US" altLang="zh-CN" dirty="0"/>
              <a:t>Web</a:t>
            </a:r>
            <a:r>
              <a:rPr lang="zh-CN" altLang="en-US" dirty="0"/>
              <a:t>服务器中，使用物理目录的方式发布，并能通过浏览器进行访问。</a:t>
            </a:r>
          </a:p>
          <a:p>
            <a:pPr marL="0" indent="0">
              <a:buNone/>
            </a:pPr>
            <a:r>
              <a:rPr lang="en-US" altLang="zh-CN" dirty="0"/>
              <a:t>3. </a:t>
            </a:r>
            <a:r>
              <a:rPr lang="zh-CN" altLang="en-US" dirty="0"/>
              <a:t>将使用</a:t>
            </a:r>
            <a:r>
              <a:rPr lang="en-US" altLang="zh-CN" dirty="0"/>
              <a:t>ASP.NET</a:t>
            </a:r>
            <a:r>
              <a:rPr lang="zh-CN" altLang="en-US" dirty="0"/>
              <a:t>语言开发设计的“校园博客网站”发布到</a:t>
            </a:r>
            <a:r>
              <a:rPr lang="en-US" altLang="zh-CN" dirty="0"/>
              <a:t>Web</a:t>
            </a:r>
            <a:r>
              <a:rPr lang="zh-CN" altLang="en-US" dirty="0"/>
              <a:t>服务器中，使用虚拟目录两种方式来发布，并能通过浏览器进行访问。</a:t>
            </a:r>
          </a:p>
          <a:p>
            <a:pPr marL="0" indent="0">
              <a:buNone/>
            </a:pPr>
            <a:endParaRPr lang="zh-CN" altLang="en-US" dirty="0"/>
          </a:p>
        </p:txBody>
      </p:sp>
    </p:spTree>
    <p:extLst>
      <p:ext uri="{BB962C8B-B14F-4D97-AF65-F5344CB8AC3E}">
        <p14:creationId xmlns:p14="http://schemas.microsoft.com/office/powerpoint/2010/main" val="18681252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4.2.2</a:t>
            </a:r>
            <a:r>
              <a:rPr lang="zh-CN" altLang="en-US" dirty="0"/>
              <a:t>相关知识</a:t>
            </a:r>
          </a:p>
        </p:txBody>
      </p:sp>
      <p:sp>
        <p:nvSpPr>
          <p:cNvPr id="3" name="内容占位符 2"/>
          <p:cNvSpPr>
            <a:spLocks noGrp="1"/>
          </p:cNvSpPr>
          <p:nvPr>
            <p:ph idx="1"/>
          </p:nvPr>
        </p:nvSpPr>
        <p:spPr/>
        <p:txBody>
          <a:bodyPr/>
          <a:lstStyle/>
          <a:p>
            <a:pPr marL="0" indent="0">
              <a:buNone/>
            </a:pPr>
            <a:r>
              <a:rPr lang="en-US" altLang="zh-CN" dirty="0"/>
              <a:t>4.2.2.1 </a:t>
            </a:r>
            <a:r>
              <a:rPr lang="zh-CN" altLang="en-US" dirty="0"/>
              <a:t>域名</a:t>
            </a:r>
            <a:r>
              <a:rPr lang="zh-CN" altLang="en-US" dirty="0" smtClean="0"/>
              <a:t>系统</a:t>
            </a:r>
            <a:endParaRPr lang="en-US" altLang="zh-CN" dirty="0" smtClean="0"/>
          </a:p>
          <a:p>
            <a:pPr marL="0" indent="0">
              <a:buNone/>
            </a:pPr>
            <a:r>
              <a:rPr lang="zh-CN" altLang="en-US" dirty="0"/>
              <a:t>域名系统</a:t>
            </a:r>
            <a:r>
              <a:rPr lang="en-US" altLang="zh-CN" dirty="0"/>
              <a:t>(Domain Name System</a:t>
            </a:r>
            <a:r>
              <a:rPr lang="zh-CN" altLang="en-US" dirty="0"/>
              <a:t>，</a:t>
            </a:r>
            <a:r>
              <a:rPr lang="en-US" altLang="zh-CN" dirty="0"/>
              <a:t>DNS)</a:t>
            </a:r>
            <a:r>
              <a:rPr lang="zh-CN" altLang="en-US" dirty="0"/>
              <a:t>是</a:t>
            </a:r>
            <a:r>
              <a:rPr lang="en-US" altLang="zh-CN" dirty="0"/>
              <a:t>Internet</a:t>
            </a:r>
            <a:r>
              <a:rPr lang="zh-CN" altLang="en-US" dirty="0"/>
              <a:t>上解决网上机器命名的一种系统</a:t>
            </a:r>
            <a:r>
              <a:rPr lang="zh-CN" altLang="en-US" dirty="0" smtClean="0"/>
              <a:t>。</a:t>
            </a:r>
            <a:endParaRPr lang="en-US" altLang="zh-CN" dirty="0" smtClean="0"/>
          </a:p>
          <a:p>
            <a:pPr marL="0" indent="0">
              <a:buNone/>
            </a:pPr>
            <a:r>
              <a:rPr lang="en-US" altLang="zh-CN" dirty="0"/>
              <a:t>TCP/IP</a:t>
            </a:r>
            <a:r>
              <a:rPr lang="zh-CN" altLang="en-US" dirty="0"/>
              <a:t>中的</a:t>
            </a:r>
            <a:r>
              <a:rPr lang="en-US" altLang="zh-CN" dirty="0"/>
              <a:t>IP</a:t>
            </a:r>
            <a:r>
              <a:rPr lang="zh-CN" altLang="en-US" dirty="0"/>
              <a:t>地址是由四段以“</a:t>
            </a:r>
            <a:r>
              <a:rPr lang="en-US" altLang="zh-CN" dirty="0"/>
              <a:t>.”</a:t>
            </a:r>
            <a:r>
              <a:rPr lang="zh-CN" altLang="en-US" dirty="0"/>
              <a:t>分开的数字组成，记起来总是不如名字那么方便，所以，就采用了域名系统来管理名字和</a:t>
            </a:r>
            <a:r>
              <a:rPr lang="en-US" altLang="zh-CN" dirty="0"/>
              <a:t>IP</a:t>
            </a:r>
            <a:r>
              <a:rPr lang="zh-CN" altLang="en-US" dirty="0"/>
              <a:t>的对应关系。</a:t>
            </a:r>
          </a:p>
        </p:txBody>
      </p:sp>
    </p:spTree>
    <p:extLst>
      <p:ext uri="{BB962C8B-B14F-4D97-AF65-F5344CB8AC3E}">
        <p14:creationId xmlns:p14="http://schemas.microsoft.com/office/powerpoint/2010/main" val="37671460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4.2.2.1 </a:t>
            </a:r>
            <a:r>
              <a:rPr lang="zh-CN" altLang="en-US" dirty="0"/>
              <a:t>域名</a:t>
            </a:r>
            <a:r>
              <a:rPr lang="zh-CN" altLang="en-US" dirty="0" smtClean="0"/>
              <a:t>系统</a:t>
            </a:r>
            <a:endParaRPr lang="zh-CN" altLang="en-US" dirty="0"/>
          </a:p>
        </p:txBody>
      </p:sp>
      <p:sp>
        <p:nvSpPr>
          <p:cNvPr id="3" name="内容占位符 2"/>
          <p:cNvSpPr>
            <a:spLocks noGrp="1"/>
          </p:cNvSpPr>
          <p:nvPr>
            <p:ph idx="1"/>
          </p:nvPr>
        </p:nvSpPr>
        <p:spPr/>
        <p:txBody>
          <a:bodyPr/>
          <a:lstStyle/>
          <a:p>
            <a:pPr marL="0" indent="0">
              <a:buNone/>
            </a:pPr>
            <a:r>
              <a:rPr lang="en-US" altLang="zh-CN" dirty="0"/>
              <a:t>1. </a:t>
            </a:r>
            <a:r>
              <a:rPr lang="zh-CN" altLang="en-US" dirty="0"/>
              <a:t>域名结构</a:t>
            </a:r>
          </a:p>
          <a:p>
            <a:pPr marL="0" indent="0">
              <a:buNone/>
            </a:pPr>
            <a:r>
              <a:rPr lang="en-US" altLang="zh-CN" sz="2400" dirty="0"/>
              <a:t>DNS</a:t>
            </a:r>
            <a:r>
              <a:rPr lang="zh-CN" altLang="en-US" sz="2400" dirty="0"/>
              <a:t>的域是一种分布式的层次结构系统，称之为域树结构，因其结构像一颗倒立的树，叶子在下，根在上。域名采用层次结构的基于“域”的命令方案，每一层由一个子域名组成，子域名间用“</a:t>
            </a:r>
            <a:r>
              <a:rPr lang="en-US" altLang="zh-CN" sz="2400" dirty="0"/>
              <a:t>.”</a:t>
            </a:r>
            <a:r>
              <a:rPr lang="zh-CN" altLang="en-US" sz="2400" dirty="0"/>
              <a:t>分隔，其格式为：</a:t>
            </a:r>
          </a:p>
          <a:p>
            <a:pPr marL="0" indent="0">
              <a:buNone/>
            </a:pPr>
            <a:r>
              <a:rPr lang="zh-CN" altLang="en-US" sz="2400" dirty="0"/>
              <a:t>      </a:t>
            </a:r>
            <a:r>
              <a:rPr lang="en-US" altLang="zh-CN" sz="2400" dirty="0"/>
              <a:t>…….</a:t>
            </a:r>
            <a:r>
              <a:rPr lang="zh-CN" altLang="en-US" sz="2400" dirty="0"/>
              <a:t>三级域名</a:t>
            </a:r>
            <a:r>
              <a:rPr lang="en-US" altLang="zh-CN" sz="2400" dirty="0"/>
              <a:t>.</a:t>
            </a:r>
            <a:r>
              <a:rPr lang="zh-CN" altLang="en-US" sz="2400" dirty="0"/>
              <a:t>二级域名</a:t>
            </a:r>
            <a:r>
              <a:rPr lang="en-US" altLang="zh-CN" sz="2400" dirty="0"/>
              <a:t>.</a:t>
            </a:r>
            <a:r>
              <a:rPr lang="zh-CN" altLang="en-US" sz="2400" dirty="0"/>
              <a:t>顶级域名</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2668963" y="4152558"/>
            <a:ext cx="4318335" cy="2203793"/>
          </a:xfrm>
          <a:prstGeom prst="rect">
            <a:avLst/>
          </a:prstGeom>
        </p:spPr>
      </p:pic>
    </p:spTree>
    <p:extLst>
      <p:ext uri="{BB962C8B-B14F-4D97-AF65-F5344CB8AC3E}">
        <p14:creationId xmlns:p14="http://schemas.microsoft.com/office/powerpoint/2010/main" val="23606057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4.2.2.1 </a:t>
            </a:r>
            <a:r>
              <a:rPr lang="zh-CN" altLang="en-US" dirty="0"/>
              <a:t>域名系统</a:t>
            </a:r>
          </a:p>
        </p:txBody>
      </p:sp>
      <p:sp>
        <p:nvSpPr>
          <p:cNvPr id="3" name="内容占位符 2"/>
          <p:cNvSpPr>
            <a:spLocks noGrp="1"/>
          </p:cNvSpPr>
          <p:nvPr>
            <p:ph idx="1"/>
          </p:nvPr>
        </p:nvSpPr>
        <p:spPr/>
        <p:txBody>
          <a:bodyPr>
            <a:normAutofit fontScale="92500" lnSpcReduction="10000"/>
          </a:bodyPr>
          <a:lstStyle/>
          <a:p>
            <a:pPr marL="0" indent="0">
              <a:buNone/>
            </a:pPr>
            <a:r>
              <a:rPr lang="zh-CN" altLang="en-US" dirty="0"/>
              <a:t>（</a:t>
            </a:r>
            <a:r>
              <a:rPr lang="en-US" altLang="zh-CN" dirty="0"/>
              <a:t>1</a:t>
            </a:r>
            <a:r>
              <a:rPr lang="zh-CN" altLang="en-US" dirty="0"/>
              <a:t>）顶级域名分为两类</a:t>
            </a:r>
          </a:p>
          <a:p>
            <a:pPr marL="0" indent="0">
              <a:buNone/>
            </a:pPr>
            <a:r>
              <a:rPr lang="zh-CN" altLang="en-US" dirty="0"/>
              <a:t>一是国家顶级域名，</a:t>
            </a:r>
            <a:r>
              <a:rPr lang="en-US" altLang="zh-CN" dirty="0"/>
              <a:t>200</a:t>
            </a:r>
            <a:r>
              <a:rPr lang="zh-CN" altLang="en-US" dirty="0"/>
              <a:t>多个国家都按照</a:t>
            </a:r>
            <a:r>
              <a:rPr lang="en-US" altLang="zh-CN" dirty="0"/>
              <a:t>ISO3166</a:t>
            </a:r>
            <a:r>
              <a:rPr lang="zh-CN" altLang="en-US" dirty="0"/>
              <a:t>国家代码分配了顶级域名，例如中国是</a:t>
            </a:r>
            <a:r>
              <a:rPr lang="en-US" altLang="zh-CN" dirty="0" err="1"/>
              <a:t>cn</a:t>
            </a:r>
            <a:r>
              <a:rPr lang="zh-CN" altLang="en-US" dirty="0"/>
              <a:t>，美国是</a:t>
            </a:r>
            <a:r>
              <a:rPr lang="en-US" altLang="zh-CN" dirty="0"/>
              <a:t>us</a:t>
            </a:r>
            <a:r>
              <a:rPr lang="zh-CN" altLang="en-US" dirty="0"/>
              <a:t>，日本是</a:t>
            </a:r>
            <a:r>
              <a:rPr lang="en-US" altLang="zh-CN" dirty="0" err="1"/>
              <a:t>jp</a:t>
            </a:r>
            <a:r>
              <a:rPr lang="zh-CN" altLang="en-US" dirty="0"/>
              <a:t>等；</a:t>
            </a:r>
          </a:p>
          <a:p>
            <a:pPr marL="0" indent="0">
              <a:buNone/>
            </a:pPr>
            <a:r>
              <a:rPr lang="zh-CN" altLang="en-US" dirty="0"/>
              <a:t>二是国际顶级域名，例如表示工商企业的</a:t>
            </a:r>
            <a:r>
              <a:rPr lang="en-US" altLang="zh-CN" dirty="0"/>
              <a:t>.Com</a:t>
            </a:r>
            <a:r>
              <a:rPr lang="zh-CN" altLang="en-US" dirty="0"/>
              <a:t>，表示网络提供商的</a:t>
            </a:r>
            <a:r>
              <a:rPr lang="en-US" altLang="zh-CN" dirty="0" err="1"/>
              <a:t>.net</a:t>
            </a:r>
            <a:r>
              <a:rPr lang="zh-CN" altLang="en-US" dirty="0"/>
              <a:t>，表示非盈利组织的</a:t>
            </a:r>
            <a:r>
              <a:rPr lang="en-US" altLang="zh-CN" dirty="0"/>
              <a:t>.org</a:t>
            </a:r>
            <a:r>
              <a:rPr lang="zh-CN" altLang="en-US" dirty="0"/>
              <a:t>等</a:t>
            </a:r>
            <a:r>
              <a:rPr lang="zh-CN" altLang="en-US" dirty="0" smtClean="0"/>
              <a:t>。</a:t>
            </a:r>
            <a:endParaRPr lang="en-US" altLang="zh-CN" dirty="0" smtClean="0"/>
          </a:p>
          <a:p>
            <a:pPr marL="0" indent="0">
              <a:buNone/>
            </a:pPr>
            <a:r>
              <a:rPr lang="zh-CN" altLang="en-US" dirty="0"/>
              <a:t>（</a:t>
            </a:r>
            <a:r>
              <a:rPr lang="en-US" altLang="zh-CN" dirty="0"/>
              <a:t>2</a:t>
            </a:r>
            <a:r>
              <a:rPr lang="zh-CN" altLang="en-US" dirty="0"/>
              <a:t>）二级域名</a:t>
            </a:r>
          </a:p>
          <a:p>
            <a:pPr marL="0" indent="0">
              <a:buNone/>
            </a:pPr>
            <a:r>
              <a:rPr lang="zh-CN" altLang="en-US" dirty="0"/>
              <a:t>二级域名是指顶级域名之下的域名，在国际顶级域名下，它是指域名注册人的网上名称，例如</a:t>
            </a:r>
            <a:r>
              <a:rPr lang="en-US" altLang="zh-CN" dirty="0" err="1"/>
              <a:t>ibm</a:t>
            </a:r>
            <a:r>
              <a:rPr lang="zh-CN" altLang="en-US" dirty="0"/>
              <a:t>，</a:t>
            </a:r>
            <a:r>
              <a:rPr lang="en-US" altLang="zh-CN" dirty="0"/>
              <a:t>yahoo</a:t>
            </a:r>
            <a:r>
              <a:rPr lang="zh-CN" altLang="en-US" dirty="0"/>
              <a:t>，</a:t>
            </a:r>
            <a:r>
              <a:rPr lang="en-US" altLang="zh-CN" dirty="0" err="1"/>
              <a:t>microsoft</a:t>
            </a:r>
            <a:r>
              <a:rPr lang="zh-CN" altLang="en-US" dirty="0"/>
              <a:t>等；在国家顶级域名下，它是表示注册企业类别的符号，例如</a:t>
            </a:r>
            <a:r>
              <a:rPr lang="en-US" altLang="zh-CN" dirty="0"/>
              <a:t>com</a:t>
            </a:r>
            <a:r>
              <a:rPr lang="zh-CN" altLang="en-US" dirty="0"/>
              <a:t>，</a:t>
            </a:r>
            <a:r>
              <a:rPr lang="en-US" altLang="zh-CN" dirty="0" err="1"/>
              <a:t>edu</a:t>
            </a:r>
            <a:r>
              <a:rPr lang="zh-CN" altLang="en-US" dirty="0"/>
              <a:t>，</a:t>
            </a:r>
            <a:r>
              <a:rPr lang="en-US" altLang="zh-CN" dirty="0" err="1"/>
              <a:t>gov</a:t>
            </a:r>
            <a:r>
              <a:rPr lang="zh-CN" altLang="en-US" dirty="0"/>
              <a:t>，</a:t>
            </a:r>
            <a:r>
              <a:rPr lang="en-US" altLang="zh-CN" dirty="0"/>
              <a:t>net</a:t>
            </a:r>
            <a:r>
              <a:rPr lang="zh-CN" altLang="en-US" dirty="0"/>
              <a:t>等。</a:t>
            </a:r>
          </a:p>
          <a:p>
            <a:pPr marL="0" indent="0">
              <a:buNone/>
            </a:pPr>
            <a:endParaRPr lang="zh-CN" altLang="en-US" dirty="0"/>
          </a:p>
        </p:txBody>
      </p:sp>
    </p:spTree>
    <p:extLst>
      <p:ext uri="{BB962C8B-B14F-4D97-AF65-F5344CB8AC3E}">
        <p14:creationId xmlns:p14="http://schemas.microsoft.com/office/powerpoint/2010/main" val="25307813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4.2.2.1 </a:t>
            </a:r>
            <a:r>
              <a:rPr lang="zh-CN" altLang="en-US" dirty="0"/>
              <a:t>域名系统</a:t>
            </a:r>
          </a:p>
        </p:txBody>
      </p:sp>
      <p:sp>
        <p:nvSpPr>
          <p:cNvPr id="3" name="内容占位符 2"/>
          <p:cNvSpPr>
            <a:spLocks noGrp="1"/>
          </p:cNvSpPr>
          <p:nvPr>
            <p:ph idx="1"/>
          </p:nvPr>
        </p:nvSpPr>
        <p:spPr/>
        <p:txBody>
          <a:bodyPr/>
          <a:lstStyle/>
          <a:p>
            <a:pPr marL="0" indent="0">
              <a:buNone/>
            </a:pPr>
            <a:r>
              <a:rPr lang="zh-CN" altLang="en-US" dirty="0"/>
              <a:t>（</a:t>
            </a:r>
            <a:r>
              <a:rPr lang="en-US" altLang="zh-CN" dirty="0"/>
              <a:t>3</a:t>
            </a:r>
            <a:r>
              <a:rPr lang="zh-CN" altLang="en-US" dirty="0"/>
              <a:t>）三级域名</a:t>
            </a:r>
          </a:p>
          <a:p>
            <a:pPr marL="0" indent="0">
              <a:buNone/>
            </a:pPr>
            <a:r>
              <a:rPr lang="zh-CN" altLang="en-US" dirty="0"/>
              <a:t>三级域名用字母（ </a:t>
            </a:r>
            <a:r>
              <a:rPr lang="en-US" altLang="zh-CN" dirty="0"/>
              <a:t>A</a:t>
            </a:r>
            <a:r>
              <a:rPr lang="zh-CN" altLang="en-US" dirty="0"/>
              <a:t>～</a:t>
            </a:r>
            <a:r>
              <a:rPr lang="en-US" altLang="zh-CN" dirty="0"/>
              <a:t>Z</a:t>
            </a:r>
            <a:r>
              <a:rPr lang="zh-CN" altLang="en-US" dirty="0"/>
              <a:t>，</a:t>
            </a:r>
            <a:r>
              <a:rPr lang="en-US" altLang="zh-CN" dirty="0"/>
              <a:t>a</a:t>
            </a:r>
            <a:r>
              <a:rPr lang="zh-CN" altLang="en-US" dirty="0"/>
              <a:t>～</a:t>
            </a:r>
            <a:r>
              <a:rPr lang="en-US" altLang="zh-CN" dirty="0"/>
              <a:t>z</a:t>
            </a:r>
            <a:r>
              <a:rPr lang="zh-CN" altLang="en-US" dirty="0"/>
              <a:t>，大小写等）、数字（</a:t>
            </a:r>
            <a:r>
              <a:rPr lang="en-US" altLang="zh-CN" dirty="0"/>
              <a:t>0</a:t>
            </a:r>
            <a:r>
              <a:rPr lang="zh-CN" altLang="en-US" dirty="0"/>
              <a:t>～</a:t>
            </a:r>
            <a:r>
              <a:rPr lang="en-US" altLang="zh-CN" dirty="0"/>
              <a:t>9</a:t>
            </a:r>
            <a:r>
              <a:rPr lang="zh-CN" altLang="en-US" dirty="0"/>
              <a:t>）和连接符（</a:t>
            </a:r>
            <a:r>
              <a:rPr lang="en-US" altLang="zh-CN" dirty="0"/>
              <a:t>_</a:t>
            </a:r>
            <a:r>
              <a:rPr lang="zh-CN" altLang="en-US" dirty="0"/>
              <a:t>）组成， 各级域名之间用实点（</a:t>
            </a:r>
            <a:r>
              <a:rPr lang="en-US" altLang="zh-CN" dirty="0"/>
              <a:t>.</a:t>
            </a:r>
            <a:r>
              <a:rPr lang="zh-CN" altLang="en-US" dirty="0"/>
              <a:t>）连接，三级域名的长度不能超过</a:t>
            </a:r>
            <a:r>
              <a:rPr lang="en-US" altLang="zh-CN" dirty="0"/>
              <a:t>20</a:t>
            </a:r>
            <a:r>
              <a:rPr lang="zh-CN" altLang="en-US" dirty="0"/>
              <a:t>个字符。如无特殊原因，建议采用申请人或企业的英文名（或者缩写）或者汉语拼音名 （或者缩写） 作为三级域名，以保持域名的清晰性和简洁性。</a:t>
            </a:r>
          </a:p>
          <a:p>
            <a:pPr marL="0" indent="0">
              <a:buNone/>
            </a:pPr>
            <a:endParaRPr lang="zh-CN" altLang="en-US" dirty="0"/>
          </a:p>
        </p:txBody>
      </p:sp>
    </p:spTree>
    <p:extLst>
      <p:ext uri="{BB962C8B-B14F-4D97-AF65-F5344CB8AC3E}">
        <p14:creationId xmlns:p14="http://schemas.microsoft.com/office/powerpoint/2010/main" val="19478922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2261" y="365126"/>
            <a:ext cx="8410669" cy="1325563"/>
          </a:xfrm>
        </p:spPr>
        <p:txBody>
          <a:bodyPr>
            <a:normAutofit/>
          </a:bodyPr>
          <a:lstStyle/>
          <a:p>
            <a:r>
              <a:rPr lang="zh-CN" altLang="en-US" sz="4000" dirty="0"/>
              <a:t>任务</a:t>
            </a:r>
            <a:r>
              <a:rPr lang="en-US" altLang="zh-CN" sz="4000" dirty="0"/>
              <a:t>1 </a:t>
            </a:r>
            <a:r>
              <a:rPr lang="zh-CN" altLang="en-US" sz="4000" dirty="0"/>
              <a:t>服务器操作系统的安装与调试</a:t>
            </a:r>
            <a:endParaRPr lang="zh-CN" altLang="en-US" sz="4000" dirty="0"/>
          </a:p>
        </p:txBody>
      </p:sp>
      <p:sp>
        <p:nvSpPr>
          <p:cNvPr id="6" name="内容占位符 5"/>
          <p:cNvSpPr>
            <a:spLocks noGrp="1"/>
          </p:cNvSpPr>
          <p:nvPr>
            <p:ph idx="1"/>
          </p:nvPr>
        </p:nvSpPr>
        <p:spPr/>
        <p:txBody>
          <a:bodyPr/>
          <a:lstStyle/>
          <a:p>
            <a:pPr marL="0" indent="0">
              <a:buNone/>
            </a:pPr>
            <a:r>
              <a:rPr lang="en-US" altLang="zh-CN" dirty="0"/>
              <a:t>4.1.1 </a:t>
            </a:r>
            <a:r>
              <a:rPr lang="zh-CN" altLang="en-US" dirty="0"/>
              <a:t>任务</a:t>
            </a:r>
            <a:r>
              <a:rPr lang="zh-CN" altLang="en-US" dirty="0" smtClean="0"/>
              <a:t>要求</a:t>
            </a:r>
            <a:endParaRPr lang="en-US" altLang="zh-CN" dirty="0" smtClean="0"/>
          </a:p>
          <a:p>
            <a:pPr marL="0" indent="0">
              <a:buNone/>
            </a:pPr>
            <a:r>
              <a:rPr lang="zh-CN" altLang="en-US" dirty="0" smtClean="0"/>
              <a:t>        在</a:t>
            </a:r>
            <a:r>
              <a:rPr lang="zh-CN" altLang="en-US" dirty="0"/>
              <a:t>校园网服务器中安装服务器操作系统，并设置用户权限等信息。</a:t>
            </a:r>
            <a:endParaRPr lang="zh-CN" altLang="en-US" dirty="0"/>
          </a:p>
        </p:txBody>
      </p:sp>
    </p:spTree>
    <p:extLst>
      <p:ext uri="{BB962C8B-B14F-4D97-AF65-F5344CB8AC3E}">
        <p14:creationId xmlns:p14="http://schemas.microsoft.com/office/powerpoint/2010/main" val="31062260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4.2.2.1 </a:t>
            </a:r>
            <a:r>
              <a:rPr lang="zh-CN" altLang="en-US" dirty="0"/>
              <a:t>域名系统</a:t>
            </a:r>
          </a:p>
        </p:txBody>
      </p:sp>
      <p:sp>
        <p:nvSpPr>
          <p:cNvPr id="3" name="内容占位符 2"/>
          <p:cNvSpPr>
            <a:spLocks noGrp="1"/>
          </p:cNvSpPr>
          <p:nvPr>
            <p:ph idx="1"/>
          </p:nvPr>
        </p:nvSpPr>
        <p:spPr/>
        <p:txBody>
          <a:bodyPr/>
          <a:lstStyle/>
          <a:p>
            <a:pPr marL="0" indent="0">
              <a:buNone/>
            </a:pPr>
            <a:r>
              <a:rPr lang="en-US" altLang="zh-CN" dirty="0"/>
              <a:t>2. </a:t>
            </a:r>
            <a:r>
              <a:rPr lang="zh-CN" altLang="en-US" dirty="0"/>
              <a:t>域名解析</a:t>
            </a:r>
          </a:p>
          <a:p>
            <a:pPr marL="0" indent="0">
              <a:buNone/>
            </a:pPr>
            <a:r>
              <a:rPr lang="zh-CN" altLang="en-US" dirty="0"/>
              <a:t>域名解析是把域名指向网站空间</a:t>
            </a:r>
            <a:r>
              <a:rPr lang="en-US" altLang="zh-CN" dirty="0"/>
              <a:t>IP</a:t>
            </a:r>
            <a:r>
              <a:rPr lang="zh-CN" altLang="en-US" dirty="0"/>
              <a:t>，让人们通过注册的域名可以方便地访问到网站一种服务。</a:t>
            </a:r>
          </a:p>
          <a:p>
            <a:pPr marL="0" indent="0">
              <a:buNone/>
            </a:pPr>
            <a:endParaRPr lang="zh-CN" altLang="en-US" dirty="0"/>
          </a:p>
        </p:txBody>
      </p:sp>
    </p:spTree>
    <p:extLst>
      <p:ext uri="{BB962C8B-B14F-4D97-AF65-F5344CB8AC3E}">
        <p14:creationId xmlns:p14="http://schemas.microsoft.com/office/powerpoint/2010/main" val="714057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4.2.2.2 </a:t>
            </a:r>
            <a:r>
              <a:rPr lang="zh-CN" altLang="en-US" dirty="0"/>
              <a:t>超文本传输协议</a:t>
            </a:r>
          </a:p>
        </p:txBody>
      </p:sp>
      <p:sp>
        <p:nvSpPr>
          <p:cNvPr id="3" name="内容占位符 2"/>
          <p:cNvSpPr>
            <a:spLocks noGrp="1"/>
          </p:cNvSpPr>
          <p:nvPr>
            <p:ph idx="1"/>
          </p:nvPr>
        </p:nvSpPr>
        <p:spPr/>
        <p:txBody>
          <a:bodyPr>
            <a:normAutofit fontScale="70000" lnSpcReduction="20000"/>
          </a:bodyPr>
          <a:lstStyle/>
          <a:p>
            <a:pPr marL="0" indent="0">
              <a:lnSpc>
                <a:spcPct val="120000"/>
              </a:lnSpc>
              <a:spcBef>
                <a:spcPts val="600"/>
              </a:spcBef>
              <a:buNone/>
            </a:pPr>
            <a:r>
              <a:rPr lang="zh-CN" altLang="en-US" dirty="0"/>
              <a:t>超文本传输协议（</a:t>
            </a:r>
            <a:r>
              <a:rPr lang="en-US" altLang="zh-CN" dirty="0"/>
              <a:t>Hypertext transfer protocol</a:t>
            </a:r>
            <a:r>
              <a:rPr lang="zh-CN" altLang="en-US" dirty="0"/>
              <a:t>，简称</a:t>
            </a:r>
            <a:r>
              <a:rPr lang="en-US" altLang="zh-CN" dirty="0"/>
              <a:t>HTTP</a:t>
            </a:r>
            <a:r>
              <a:rPr lang="zh-CN" altLang="en-US" dirty="0"/>
              <a:t>协议）是一种详细规定了浏览器和万维网服务器之间互相通信的规则，通过因特网传送万维网文档的数据传送协议</a:t>
            </a:r>
            <a:r>
              <a:rPr lang="zh-CN" altLang="en-US" dirty="0" smtClean="0"/>
              <a:t>。</a:t>
            </a:r>
            <a:endParaRPr lang="en-US" altLang="zh-CN" dirty="0" smtClean="0"/>
          </a:p>
          <a:p>
            <a:pPr marL="0" indent="0">
              <a:lnSpc>
                <a:spcPct val="120000"/>
              </a:lnSpc>
              <a:spcBef>
                <a:spcPts val="600"/>
              </a:spcBef>
              <a:buNone/>
            </a:pPr>
            <a:r>
              <a:rPr lang="zh-CN" altLang="en-US" dirty="0"/>
              <a:t>因此，在我们认识</a:t>
            </a:r>
            <a:r>
              <a:rPr lang="en-US" altLang="zh-CN" dirty="0"/>
              <a:t>HTTP</a:t>
            </a:r>
            <a:r>
              <a:rPr lang="zh-CN" altLang="en-US" dirty="0"/>
              <a:t>之前，有必要先弄清楚</a:t>
            </a:r>
            <a:r>
              <a:rPr lang="en-US" altLang="zh-CN" dirty="0"/>
              <a:t>URL</a:t>
            </a:r>
            <a:r>
              <a:rPr lang="zh-CN" altLang="en-US" dirty="0"/>
              <a:t>的组成</a:t>
            </a:r>
            <a:r>
              <a:rPr lang="en-US" altLang="zh-CN" dirty="0"/>
              <a:t>, </a:t>
            </a:r>
            <a:r>
              <a:rPr lang="zh-CN" altLang="en-US" dirty="0"/>
              <a:t>例如：</a:t>
            </a:r>
            <a:r>
              <a:rPr lang="en-US" altLang="zh-CN" dirty="0"/>
              <a:t>http://www.balib.com/china/index.htm </a:t>
            </a:r>
            <a:r>
              <a:rPr lang="zh-CN" altLang="en-US" dirty="0"/>
              <a:t>它的含义如下：</a:t>
            </a:r>
          </a:p>
          <a:p>
            <a:pPr marL="0" indent="0">
              <a:lnSpc>
                <a:spcPct val="120000"/>
              </a:lnSpc>
              <a:spcBef>
                <a:spcPts val="600"/>
              </a:spcBef>
              <a:buNone/>
            </a:pPr>
            <a:r>
              <a:rPr lang="zh-CN" altLang="en-US" dirty="0"/>
              <a:t>（</a:t>
            </a:r>
            <a:r>
              <a:rPr lang="en-US" altLang="zh-CN" dirty="0"/>
              <a:t>1</a:t>
            </a:r>
            <a:r>
              <a:rPr lang="zh-CN" altLang="en-US" dirty="0"/>
              <a:t>）</a:t>
            </a:r>
            <a:r>
              <a:rPr lang="en-US" altLang="zh-CN" dirty="0"/>
              <a:t>http://</a:t>
            </a:r>
            <a:r>
              <a:rPr lang="zh-CN" altLang="en-US" dirty="0"/>
              <a:t>：代表超文本传输协议，通知</a:t>
            </a:r>
            <a:r>
              <a:rPr lang="en-US" altLang="zh-CN" dirty="0"/>
              <a:t>microsoft.com</a:t>
            </a:r>
            <a:r>
              <a:rPr lang="zh-CN" altLang="en-US" dirty="0"/>
              <a:t>服务器显示</a:t>
            </a:r>
            <a:r>
              <a:rPr lang="en-US" altLang="zh-CN" dirty="0"/>
              <a:t>Web</a:t>
            </a:r>
            <a:r>
              <a:rPr lang="zh-CN" altLang="en-US" dirty="0"/>
              <a:t>页，通常不用输入；</a:t>
            </a:r>
          </a:p>
          <a:p>
            <a:pPr marL="0" indent="0">
              <a:lnSpc>
                <a:spcPct val="120000"/>
              </a:lnSpc>
              <a:spcBef>
                <a:spcPts val="600"/>
              </a:spcBef>
              <a:buNone/>
            </a:pPr>
            <a:r>
              <a:rPr lang="zh-CN" altLang="en-US" dirty="0"/>
              <a:t>（</a:t>
            </a:r>
            <a:r>
              <a:rPr lang="en-US" altLang="zh-CN" dirty="0"/>
              <a:t>2</a:t>
            </a:r>
            <a:r>
              <a:rPr lang="zh-CN" altLang="en-US" dirty="0"/>
              <a:t>）</a:t>
            </a:r>
            <a:r>
              <a:rPr lang="en-US" altLang="zh-CN" dirty="0"/>
              <a:t>www</a:t>
            </a:r>
            <a:r>
              <a:rPr lang="zh-CN" altLang="en-US" dirty="0"/>
              <a:t>：代表一个</a:t>
            </a:r>
            <a:r>
              <a:rPr lang="en-US" altLang="zh-CN" dirty="0"/>
              <a:t>Web</a:t>
            </a:r>
            <a:r>
              <a:rPr lang="zh-CN" altLang="en-US" dirty="0"/>
              <a:t>服务器；</a:t>
            </a:r>
          </a:p>
          <a:p>
            <a:pPr marL="0" indent="0">
              <a:lnSpc>
                <a:spcPct val="120000"/>
              </a:lnSpc>
              <a:spcBef>
                <a:spcPts val="600"/>
              </a:spcBef>
              <a:buNone/>
            </a:pPr>
            <a:r>
              <a:rPr lang="zh-CN" altLang="en-US" dirty="0"/>
              <a:t>（</a:t>
            </a:r>
            <a:r>
              <a:rPr lang="en-US" altLang="zh-CN" dirty="0"/>
              <a:t>3</a:t>
            </a:r>
            <a:r>
              <a:rPr lang="zh-CN" altLang="en-US" dirty="0"/>
              <a:t>）</a:t>
            </a:r>
            <a:r>
              <a:rPr lang="en-US" altLang="zh-CN" dirty="0"/>
              <a:t>balib.com/</a:t>
            </a:r>
            <a:r>
              <a:rPr lang="zh-CN" altLang="en-US" dirty="0"/>
              <a:t>：这是装有网页的服务器的域名，或站点服务器的名称；</a:t>
            </a:r>
          </a:p>
          <a:p>
            <a:pPr marL="0" indent="0">
              <a:lnSpc>
                <a:spcPct val="120000"/>
              </a:lnSpc>
              <a:spcBef>
                <a:spcPts val="600"/>
              </a:spcBef>
              <a:buNone/>
            </a:pPr>
            <a:r>
              <a:rPr lang="zh-CN" altLang="en-US" dirty="0"/>
              <a:t>（</a:t>
            </a:r>
            <a:r>
              <a:rPr lang="en-US" altLang="zh-CN" dirty="0"/>
              <a:t>4</a:t>
            </a:r>
            <a:r>
              <a:rPr lang="zh-CN" altLang="en-US" dirty="0"/>
              <a:t>）</a:t>
            </a:r>
            <a:r>
              <a:rPr lang="en-US" altLang="zh-CN" dirty="0"/>
              <a:t>China/</a:t>
            </a:r>
            <a:r>
              <a:rPr lang="zh-CN" altLang="en-US" dirty="0"/>
              <a:t>：为该服务器上的子目录，就好像我们的文件夹；</a:t>
            </a:r>
          </a:p>
          <a:p>
            <a:pPr marL="0" indent="0">
              <a:lnSpc>
                <a:spcPct val="120000"/>
              </a:lnSpc>
              <a:spcBef>
                <a:spcPts val="600"/>
              </a:spcBef>
              <a:buNone/>
            </a:pPr>
            <a:r>
              <a:rPr lang="zh-CN" altLang="en-US" dirty="0"/>
              <a:t>（</a:t>
            </a:r>
            <a:r>
              <a:rPr lang="en-US" altLang="zh-CN" dirty="0"/>
              <a:t>5</a:t>
            </a:r>
            <a:r>
              <a:rPr lang="zh-CN" altLang="en-US" dirty="0"/>
              <a:t>）</a:t>
            </a:r>
            <a:r>
              <a:rPr lang="en-US" altLang="zh-CN" dirty="0"/>
              <a:t>Index.htm:</a:t>
            </a:r>
            <a:r>
              <a:rPr lang="zh-CN" altLang="en-US" dirty="0"/>
              <a:t>是文件夹中的一个</a:t>
            </a:r>
            <a:r>
              <a:rPr lang="en-US" altLang="zh-CN" dirty="0"/>
              <a:t>HTML</a:t>
            </a:r>
            <a:r>
              <a:rPr lang="zh-CN" altLang="en-US" dirty="0"/>
              <a:t>文件（网页）。</a:t>
            </a:r>
          </a:p>
          <a:p>
            <a:pPr marL="0" indent="0">
              <a:buNone/>
            </a:pPr>
            <a:endParaRPr lang="zh-CN" altLang="en-US" dirty="0"/>
          </a:p>
        </p:txBody>
      </p:sp>
    </p:spTree>
    <p:extLst>
      <p:ext uri="{BB962C8B-B14F-4D97-AF65-F5344CB8AC3E}">
        <p14:creationId xmlns:p14="http://schemas.microsoft.com/office/powerpoint/2010/main" val="40927473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4.2.2.2 </a:t>
            </a:r>
            <a:r>
              <a:rPr lang="zh-CN" altLang="en-US" dirty="0"/>
              <a:t>超文本传输协议</a:t>
            </a:r>
          </a:p>
        </p:txBody>
      </p:sp>
      <p:sp>
        <p:nvSpPr>
          <p:cNvPr id="3" name="内容占位符 2"/>
          <p:cNvSpPr>
            <a:spLocks noGrp="1"/>
          </p:cNvSpPr>
          <p:nvPr>
            <p:ph idx="1"/>
          </p:nvPr>
        </p:nvSpPr>
        <p:spPr/>
        <p:txBody>
          <a:bodyPr/>
          <a:lstStyle/>
          <a:p>
            <a:pPr marL="0" indent="0">
              <a:buNone/>
            </a:pPr>
            <a:r>
              <a:rPr lang="en-US" altLang="zh-CN" dirty="0"/>
              <a:t>HTTP</a:t>
            </a:r>
            <a:r>
              <a:rPr lang="zh-CN" altLang="en-US" dirty="0"/>
              <a:t>协议的号是</a:t>
            </a:r>
            <a:r>
              <a:rPr lang="en-US" altLang="zh-CN" dirty="0"/>
              <a:t>80</a:t>
            </a:r>
            <a:r>
              <a:rPr lang="zh-CN" altLang="en-US" dirty="0"/>
              <a:t>，这是上网冲浪使用最多的协议，我们可以通过</a:t>
            </a:r>
            <a:r>
              <a:rPr lang="en-US" altLang="zh-CN" dirty="0"/>
              <a:t>HTTP</a:t>
            </a:r>
            <a:r>
              <a:rPr lang="zh-CN" altLang="en-US" dirty="0"/>
              <a:t>地址加“</a:t>
            </a:r>
            <a:r>
              <a:rPr lang="en-US" altLang="zh-CN" dirty="0"/>
              <a:t>:80”</a:t>
            </a:r>
            <a:r>
              <a:rPr lang="zh-CN" altLang="en-US" dirty="0"/>
              <a:t>（即常说的“网址”）来访问网站</a:t>
            </a:r>
            <a:r>
              <a:rPr lang="zh-CN" altLang="en-US" dirty="0" smtClean="0"/>
              <a:t>的。</a:t>
            </a:r>
            <a:endParaRPr lang="en-US" altLang="zh-CN" dirty="0" smtClean="0"/>
          </a:p>
          <a:p>
            <a:pPr marL="0" indent="0">
              <a:buNone/>
            </a:pPr>
            <a:r>
              <a:rPr lang="zh-CN" altLang="en-US" dirty="0" smtClean="0"/>
              <a:t>比如</a:t>
            </a:r>
            <a:r>
              <a:rPr lang="en-US" altLang="zh-CN" dirty="0"/>
              <a:t>http://www.ccdd.com.cn:80</a:t>
            </a:r>
            <a:r>
              <a:rPr lang="zh-CN" altLang="en-US" dirty="0"/>
              <a:t>，因为浏览网页服务默认的端口号是</a:t>
            </a:r>
            <a:r>
              <a:rPr lang="en-US" altLang="zh-CN" dirty="0"/>
              <a:t>80</a:t>
            </a:r>
            <a:r>
              <a:rPr lang="zh-CN" altLang="en-US" dirty="0"/>
              <a:t>，所以只要输入网址，不用输入“</a:t>
            </a:r>
            <a:r>
              <a:rPr lang="en-US" altLang="zh-CN" dirty="0"/>
              <a:t>:80”</a:t>
            </a:r>
            <a:r>
              <a:rPr lang="zh-CN" altLang="en-US" dirty="0"/>
              <a:t>。</a:t>
            </a:r>
          </a:p>
        </p:txBody>
      </p:sp>
    </p:spTree>
    <p:extLst>
      <p:ext uri="{BB962C8B-B14F-4D97-AF65-F5344CB8AC3E}">
        <p14:creationId xmlns:p14="http://schemas.microsoft.com/office/powerpoint/2010/main" val="9838496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4.2.2.3 Web</a:t>
            </a:r>
            <a:r>
              <a:rPr lang="zh-CN" altLang="en-US" dirty="0"/>
              <a:t>服务器简介</a:t>
            </a:r>
          </a:p>
        </p:txBody>
      </p:sp>
      <p:sp>
        <p:nvSpPr>
          <p:cNvPr id="3" name="内容占位符 2"/>
          <p:cNvSpPr>
            <a:spLocks noGrp="1"/>
          </p:cNvSpPr>
          <p:nvPr>
            <p:ph idx="1"/>
          </p:nvPr>
        </p:nvSpPr>
        <p:spPr/>
        <p:txBody>
          <a:bodyPr/>
          <a:lstStyle/>
          <a:p>
            <a:pPr marL="0" indent="0">
              <a:buNone/>
            </a:pPr>
            <a:r>
              <a:rPr lang="en-US" altLang="zh-CN" dirty="0"/>
              <a:t>WWW</a:t>
            </a:r>
            <a:r>
              <a:rPr lang="zh-CN" altLang="en-US" dirty="0"/>
              <a:t>是</a:t>
            </a:r>
            <a:r>
              <a:rPr lang="en-US" altLang="zh-CN" dirty="0"/>
              <a:t>World Wide Web</a:t>
            </a:r>
            <a:r>
              <a:rPr lang="zh-CN" altLang="en-US" dirty="0"/>
              <a:t>（环球信息网）的缩写，也可以简称为</a:t>
            </a:r>
            <a:r>
              <a:rPr lang="en-US" altLang="zh-CN" dirty="0"/>
              <a:t>Web</a:t>
            </a:r>
            <a:r>
              <a:rPr lang="zh-CN" altLang="en-US" dirty="0"/>
              <a:t>，中文名字为“万维网”，</a:t>
            </a:r>
            <a:r>
              <a:rPr lang="en-US" altLang="zh-CN" dirty="0"/>
              <a:t>WWW</a:t>
            </a:r>
            <a:r>
              <a:rPr lang="zh-CN" altLang="en-US" dirty="0"/>
              <a:t>是</a:t>
            </a:r>
            <a:r>
              <a:rPr lang="en-US" altLang="zh-CN" dirty="0"/>
              <a:t>Internet</a:t>
            </a:r>
            <a:r>
              <a:rPr lang="zh-CN" altLang="en-US" dirty="0"/>
              <a:t>的多媒体信息查询工具，是</a:t>
            </a:r>
            <a:r>
              <a:rPr lang="en-US" altLang="zh-CN" dirty="0"/>
              <a:t>Internet</a:t>
            </a:r>
            <a:r>
              <a:rPr lang="zh-CN" altLang="en-US" dirty="0"/>
              <a:t>上近年才发展起来的服务，也是发展最快和目前用的最广泛的服务</a:t>
            </a:r>
            <a:r>
              <a:rPr lang="zh-CN" altLang="en-US" dirty="0" smtClean="0"/>
              <a:t>。</a:t>
            </a:r>
            <a:endParaRPr lang="en-US" altLang="zh-CN" dirty="0" smtClean="0"/>
          </a:p>
          <a:p>
            <a:pPr marL="0" indent="0">
              <a:buNone/>
            </a:pPr>
            <a:r>
              <a:rPr lang="en-US" altLang="zh-CN" dirty="0"/>
              <a:t>WEB</a:t>
            </a:r>
            <a:r>
              <a:rPr lang="zh-CN" altLang="en-US" dirty="0"/>
              <a:t>服务器也称为</a:t>
            </a:r>
            <a:r>
              <a:rPr lang="en-US" altLang="zh-CN" dirty="0"/>
              <a:t>WWW</a:t>
            </a:r>
            <a:r>
              <a:rPr lang="zh-CN" altLang="en-US" dirty="0"/>
              <a:t>服务器，主要功能是提供网上信息浏览服务，可以向发出请求的浏览器提供文档的程序，安装了</a:t>
            </a:r>
            <a:r>
              <a:rPr lang="en-US" altLang="zh-CN" dirty="0"/>
              <a:t>web</a:t>
            </a:r>
            <a:r>
              <a:rPr lang="zh-CN" altLang="en-US" dirty="0"/>
              <a:t>服务器软件的计算机就是</a:t>
            </a:r>
            <a:r>
              <a:rPr lang="en-US" altLang="zh-CN" dirty="0"/>
              <a:t>web</a:t>
            </a:r>
            <a:r>
              <a:rPr lang="zh-CN" altLang="en-US" dirty="0"/>
              <a:t>服务器。</a:t>
            </a:r>
          </a:p>
        </p:txBody>
      </p:sp>
    </p:spTree>
    <p:extLst>
      <p:ext uri="{BB962C8B-B14F-4D97-AF65-F5344CB8AC3E}">
        <p14:creationId xmlns:p14="http://schemas.microsoft.com/office/powerpoint/2010/main" val="18072545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4.2.2.3 Web</a:t>
            </a:r>
            <a:r>
              <a:rPr lang="zh-CN" altLang="en-US" dirty="0"/>
              <a:t>服务器简介</a:t>
            </a:r>
          </a:p>
        </p:txBody>
      </p:sp>
      <p:sp>
        <p:nvSpPr>
          <p:cNvPr id="3" name="内容占位符 2"/>
          <p:cNvSpPr>
            <a:spLocks noGrp="1"/>
          </p:cNvSpPr>
          <p:nvPr>
            <p:ph idx="1"/>
          </p:nvPr>
        </p:nvSpPr>
        <p:spPr/>
        <p:txBody>
          <a:bodyPr/>
          <a:lstStyle/>
          <a:p>
            <a:pPr marL="0" indent="0">
              <a:buNone/>
            </a:pPr>
            <a:r>
              <a:rPr lang="zh-CN" altLang="en-US" dirty="0"/>
              <a:t>工作过程有四个步骤：连接过程；请求过程；应答过程；关闭连接。</a:t>
            </a:r>
          </a:p>
        </p:txBody>
      </p:sp>
      <p:pic>
        <p:nvPicPr>
          <p:cNvPr id="4" name="图片 3"/>
          <p:cNvPicPr>
            <a:picLocks noChangeAspect="1"/>
          </p:cNvPicPr>
          <p:nvPr/>
        </p:nvPicPr>
        <p:blipFill>
          <a:blip r:embed="rId2"/>
          <a:stretch>
            <a:fillRect/>
          </a:stretch>
        </p:blipFill>
        <p:spPr>
          <a:xfrm>
            <a:off x="2091548" y="3008042"/>
            <a:ext cx="7052452" cy="2650374"/>
          </a:xfrm>
          <a:prstGeom prst="rect">
            <a:avLst/>
          </a:prstGeom>
        </p:spPr>
      </p:pic>
    </p:spTree>
    <p:extLst>
      <p:ext uri="{BB962C8B-B14F-4D97-AF65-F5344CB8AC3E}">
        <p14:creationId xmlns:p14="http://schemas.microsoft.com/office/powerpoint/2010/main" val="9600210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4.2.2.4 </a:t>
            </a:r>
            <a:r>
              <a:rPr lang="zh-CN" altLang="en-US" dirty="0"/>
              <a:t>常用的</a:t>
            </a:r>
            <a:r>
              <a:rPr lang="en-US" altLang="zh-CN" dirty="0"/>
              <a:t>Web</a:t>
            </a:r>
            <a:r>
              <a:rPr lang="zh-CN" altLang="en-US" dirty="0"/>
              <a:t>服务器</a:t>
            </a:r>
          </a:p>
        </p:txBody>
      </p:sp>
      <p:sp>
        <p:nvSpPr>
          <p:cNvPr id="3" name="内容占位符 2"/>
          <p:cNvSpPr>
            <a:spLocks noGrp="1"/>
          </p:cNvSpPr>
          <p:nvPr>
            <p:ph idx="1"/>
          </p:nvPr>
        </p:nvSpPr>
        <p:spPr>
          <a:xfrm>
            <a:off x="665629" y="1847850"/>
            <a:ext cx="7886700" cy="4688751"/>
          </a:xfrm>
        </p:spPr>
        <p:txBody>
          <a:bodyPr>
            <a:normAutofit fontScale="62500" lnSpcReduction="20000"/>
          </a:bodyPr>
          <a:lstStyle/>
          <a:p>
            <a:pPr marL="0" indent="0">
              <a:lnSpc>
                <a:spcPct val="120000"/>
              </a:lnSpc>
              <a:spcBef>
                <a:spcPts val="600"/>
              </a:spcBef>
              <a:buNone/>
            </a:pPr>
            <a:r>
              <a:rPr lang="en-US" altLang="zh-CN" dirty="0"/>
              <a:t>1. IIS</a:t>
            </a:r>
          </a:p>
          <a:p>
            <a:pPr marL="0" indent="0">
              <a:lnSpc>
                <a:spcPct val="120000"/>
              </a:lnSpc>
              <a:spcBef>
                <a:spcPts val="600"/>
              </a:spcBef>
              <a:buNone/>
            </a:pPr>
            <a:r>
              <a:rPr lang="en-US" altLang="zh-CN" dirty="0"/>
              <a:t>Microsoft</a:t>
            </a:r>
            <a:r>
              <a:rPr lang="zh-CN" altLang="en-US" dirty="0"/>
              <a:t>的</a:t>
            </a:r>
            <a:r>
              <a:rPr lang="en-US" altLang="zh-CN" dirty="0"/>
              <a:t>Web</a:t>
            </a:r>
            <a:r>
              <a:rPr lang="zh-CN" altLang="en-US" dirty="0"/>
              <a:t>服务器产品为</a:t>
            </a:r>
            <a:r>
              <a:rPr lang="en-US" altLang="zh-CN" dirty="0"/>
              <a:t>Internet Information Services</a:t>
            </a:r>
            <a:r>
              <a:rPr lang="zh-CN" altLang="en-US" dirty="0"/>
              <a:t>（</a:t>
            </a:r>
            <a:r>
              <a:rPr lang="en-US" altLang="zh-CN" dirty="0"/>
              <a:t>IIS</a:t>
            </a:r>
            <a:r>
              <a:rPr lang="zh-CN" altLang="en-US" dirty="0"/>
              <a:t>），</a:t>
            </a:r>
            <a:r>
              <a:rPr lang="en-US" altLang="zh-CN" dirty="0"/>
              <a:t>IIS</a:t>
            </a:r>
            <a:r>
              <a:rPr lang="zh-CN" altLang="en-US" dirty="0"/>
              <a:t>是允许在公共</a:t>
            </a:r>
            <a:r>
              <a:rPr lang="en-US" altLang="zh-CN" dirty="0"/>
              <a:t>Intranet</a:t>
            </a:r>
            <a:r>
              <a:rPr lang="zh-CN" altLang="en-US" dirty="0"/>
              <a:t>或</a:t>
            </a:r>
            <a:r>
              <a:rPr lang="en-US" altLang="zh-CN" dirty="0"/>
              <a:t>Internet</a:t>
            </a:r>
            <a:r>
              <a:rPr lang="zh-CN" altLang="en-US" dirty="0"/>
              <a:t>上发布信息的</a:t>
            </a:r>
            <a:r>
              <a:rPr lang="en-US" altLang="zh-CN" dirty="0"/>
              <a:t>Web</a:t>
            </a:r>
            <a:r>
              <a:rPr lang="zh-CN" altLang="en-US" dirty="0"/>
              <a:t>服务器。</a:t>
            </a:r>
            <a:r>
              <a:rPr lang="en-US" altLang="zh-CN" dirty="0"/>
              <a:t>IIS</a:t>
            </a:r>
            <a:r>
              <a:rPr lang="zh-CN" altLang="en-US" dirty="0"/>
              <a:t>是目前流行的</a:t>
            </a:r>
            <a:r>
              <a:rPr lang="en-US" altLang="zh-CN" dirty="0"/>
              <a:t>Web</a:t>
            </a:r>
            <a:r>
              <a:rPr lang="zh-CN" altLang="en-US" dirty="0"/>
              <a:t>服务器产品之一，是部署在</a:t>
            </a:r>
            <a:r>
              <a:rPr lang="en-US" altLang="zh-CN" dirty="0"/>
              <a:t>Windows Server </a:t>
            </a:r>
            <a:r>
              <a:rPr lang="zh-CN" altLang="en-US" dirty="0"/>
              <a:t>的操作系统中的</a:t>
            </a:r>
            <a:r>
              <a:rPr lang="en-US" altLang="zh-CN" dirty="0"/>
              <a:t>Web</a:t>
            </a:r>
            <a:r>
              <a:rPr lang="zh-CN" altLang="en-US" dirty="0"/>
              <a:t>服务器组件，很多著名的网站都是建立在</a:t>
            </a:r>
            <a:r>
              <a:rPr lang="en-US" altLang="zh-CN" dirty="0"/>
              <a:t>IIS</a:t>
            </a:r>
            <a:r>
              <a:rPr lang="zh-CN" altLang="en-US" dirty="0"/>
              <a:t>的平台上</a:t>
            </a:r>
            <a:r>
              <a:rPr lang="zh-CN" altLang="en-US" dirty="0" smtClean="0"/>
              <a:t>。</a:t>
            </a:r>
            <a:endParaRPr lang="en-US" altLang="zh-CN" dirty="0" smtClean="0"/>
          </a:p>
          <a:p>
            <a:pPr marL="0" indent="0">
              <a:lnSpc>
                <a:spcPct val="120000"/>
              </a:lnSpc>
              <a:spcBef>
                <a:spcPts val="600"/>
              </a:spcBef>
              <a:buNone/>
            </a:pPr>
            <a:r>
              <a:rPr lang="en-US" altLang="zh-CN" dirty="0"/>
              <a:t>2. Apache</a:t>
            </a:r>
          </a:p>
          <a:p>
            <a:pPr marL="0" indent="0">
              <a:lnSpc>
                <a:spcPct val="120000"/>
              </a:lnSpc>
              <a:spcBef>
                <a:spcPts val="600"/>
              </a:spcBef>
              <a:buNone/>
            </a:pPr>
            <a:r>
              <a:rPr lang="en-US" altLang="zh-CN" dirty="0"/>
              <a:t>Apache</a:t>
            </a:r>
            <a:r>
              <a:rPr lang="zh-CN" altLang="en-US" dirty="0"/>
              <a:t>仍然是世界上用的最多的</a:t>
            </a:r>
            <a:r>
              <a:rPr lang="en-US" altLang="zh-CN" dirty="0"/>
              <a:t>Web</a:t>
            </a:r>
            <a:r>
              <a:rPr lang="zh-CN" altLang="en-US" dirty="0"/>
              <a:t>服务器，市场占有率达</a:t>
            </a:r>
            <a:r>
              <a:rPr lang="en-US" altLang="zh-CN" dirty="0"/>
              <a:t>60%</a:t>
            </a:r>
            <a:r>
              <a:rPr lang="zh-CN" altLang="en-US" dirty="0"/>
              <a:t>左右。它源于</a:t>
            </a:r>
            <a:r>
              <a:rPr lang="en-US" altLang="zh-CN" dirty="0" err="1"/>
              <a:t>NCSAhttpd</a:t>
            </a:r>
            <a:r>
              <a:rPr lang="zh-CN" altLang="en-US" dirty="0"/>
              <a:t>服务器，当</a:t>
            </a:r>
            <a:r>
              <a:rPr lang="en-US" altLang="zh-CN" dirty="0"/>
              <a:t>NCSAWWW</a:t>
            </a:r>
            <a:r>
              <a:rPr lang="zh-CN" altLang="en-US" dirty="0"/>
              <a:t>服务器项目停止后，那些使用</a:t>
            </a:r>
            <a:r>
              <a:rPr lang="en-US" altLang="zh-CN" dirty="0"/>
              <a:t>NCSA WWW</a:t>
            </a:r>
            <a:r>
              <a:rPr lang="zh-CN" altLang="en-US" dirty="0"/>
              <a:t>服务器的人们开始交换用于此服务器的补丁，这也是</a:t>
            </a:r>
            <a:r>
              <a:rPr lang="en-US" altLang="zh-CN" dirty="0"/>
              <a:t>apache</a:t>
            </a:r>
            <a:r>
              <a:rPr lang="zh-CN" altLang="en-US" dirty="0"/>
              <a:t>名称的由来（</a:t>
            </a:r>
            <a:r>
              <a:rPr lang="en-US" altLang="zh-CN" dirty="0" err="1"/>
              <a:t>pache</a:t>
            </a:r>
            <a:r>
              <a:rPr lang="zh-CN" altLang="en-US" dirty="0"/>
              <a:t>补丁）</a:t>
            </a:r>
            <a:r>
              <a:rPr lang="zh-CN" altLang="en-US" dirty="0" smtClean="0"/>
              <a:t>。</a:t>
            </a:r>
            <a:endParaRPr lang="en-US" altLang="zh-CN" dirty="0" smtClean="0"/>
          </a:p>
          <a:p>
            <a:pPr marL="0" indent="0">
              <a:lnSpc>
                <a:spcPct val="120000"/>
              </a:lnSpc>
              <a:spcBef>
                <a:spcPts val="600"/>
              </a:spcBef>
              <a:buNone/>
            </a:pPr>
            <a:r>
              <a:rPr lang="en-US" altLang="zh-CN" dirty="0"/>
              <a:t>4. Tomcat</a:t>
            </a:r>
          </a:p>
          <a:p>
            <a:pPr marL="0" indent="0">
              <a:lnSpc>
                <a:spcPct val="120000"/>
              </a:lnSpc>
              <a:spcBef>
                <a:spcPts val="600"/>
              </a:spcBef>
              <a:buNone/>
            </a:pPr>
            <a:r>
              <a:rPr lang="en-US" altLang="zh-CN" dirty="0"/>
              <a:t>Tomcat</a:t>
            </a:r>
            <a:r>
              <a:rPr lang="zh-CN" altLang="en-US" dirty="0"/>
              <a:t>是一个开放源代码、运行</a:t>
            </a:r>
            <a:r>
              <a:rPr lang="en-US" altLang="zh-CN" dirty="0"/>
              <a:t>Servlet</a:t>
            </a:r>
            <a:r>
              <a:rPr lang="zh-CN" altLang="en-US" dirty="0"/>
              <a:t>和</a:t>
            </a:r>
            <a:r>
              <a:rPr lang="en-US" altLang="zh-CN" dirty="0"/>
              <a:t>JSP Web</a:t>
            </a:r>
            <a:r>
              <a:rPr lang="zh-CN" altLang="en-US" dirty="0"/>
              <a:t>应用软件的基于</a:t>
            </a:r>
            <a:r>
              <a:rPr lang="en-US" altLang="zh-CN" dirty="0"/>
              <a:t>Java</a:t>
            </a:r>
            <a:r>
              <a:rPr lang="zh-CN" altLang="en-US" dirty="0"/>
              <a:t>的</a:t>
            </a:r>
            <a:r>
              <a:rPr lang="en-US" altLang="zh-CN" dirty="0"/>
              <a:t>Web</a:t>
            </a:r>
            <a:r>
              <a:rPr lang="zh-CN" altLang="en-US" dirty="0"/>
              <a:t>应用软件容器。</a:t>
            </a:r>
            <a:r>
              <a:rPr lang="en-US" altLang="zh-CN" dirty="0"/>
              <a:t>Tomcat Server</a:t>
            </a:r>
            <a:r>
              <a:rPr lang="zh-CN" altLang="en-US" dirty="0"/>
              <a:t>是根据</a:t>
            </a:r>
            <a:r>
              <a:rPr lang="en-US" altLang="zh-CN" dirty="0"/>
              <a:t>servlet</a:t>
            </a:r>
            <a:r>
              <a:rPr lang="zh-CN" altLang="en-US" dirty="0"/>
              <a:t>和</a:t>
            </a:r>
            <a:r>
              <a:rPr lang="en-US" altLang="zh-CN" dirty="0"/>
              <a:t>JSP</a:t>
            </a:r>
            <a:r>
              <a:rPr lang="zh-CN" altLang="en-US" dirty="0"/>
              <a:t>规范进行执行的，因此我们就可以说</a:t>
            </a:r>
            <a:r>
              <a:rPr lang="en-US" altLang="zh-CN" dirty="0"/>
              <a:t>Tomcat Server</a:t>
            </a:r>
            <a:r>
              <a:rPr lang="zh-CN" altLang="en-US" dirty="0"/>
              <a:t>也实行了</a:t>
            </a:r>
            <a:r>
              <a:rPr lang="en-US" altLang="zh-CN" dirty="0"/>
              <a:t>Apache-Jakarta</a:t>
            </a:r>
            <a:r>
              <a:rPr lang="zh-CN" altLang="en-US" dirty="0"/>
              <a:t>规范且比绝大多数商业应用软件服务器要好。</a:t>
            </a:r>
          </a:p>
          <a:p>
            <a:pPr marL="0" indent="0">
              <a:buNone/>
            </a:pPr>
            <a:endParaRPr lang="zh-CN" altLang="en-US" dirty="0"/>
          </a:p>
        </p:txBody>
      </p:sp>
    </p:spTree>
    <p:extLst>
      <p:ext uri="{BB962C8B-B14F-4D97-AF65-F5344CB8AC3E}">
        <p14:creationId xmlns:p14="http://schemas.microsoft.com/office/powerpoint/2010/main" val="24185197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 </a:t>
            </a:r>
            <a:r>
              <a:rPr lang="zh-CN" altLang="en-US" dirty="0"/>
              <a:t>任务分析与实施</a:t>
            </a:r>
          </a:p>
        </p:txBody>
      </p:sp>
      <p:sp>
        <p:nvSpPr>
          <p:cNvPr id="3" name="内容占位符 2"/>
          <p:cNvSpPr>
            <a:spLocks noGrp="1"/>
          </p:cNvSpPr>
          <p:nvPr>
            <p:ph idx="1"/>
          </p:nvPr>
        </p:nvSpPr>
        <p:spPr>
          <a:xfrm>
            <a:off x="665629" y="1847851"/>
            <a:ext cx="7886700" cy="4743072"/>
          </a:xfrm>
        </p:spPr>
        <p:txBody>
          <a:bodyPr>
            <a:normAutofit fontScale="62500" lnSpcReduction="20000"/>
          </a:bodyPr>
          <a:lstStyle/>
          <a:p>
            <a:pPr marL="0" indent="0">
              <a:buNone/>
            </a:pPr>
            <a:r>
              <a:rPr lang="en-US" altLang="zh-CN" dirty="0" smtClean="0"/>
              <a:t>4.2.3.1 </a:t>
            </a:r>
            <a:r>
              <a:rPr lang="zh-CN" altLang="en-US" dirty="0" smtClean="0"/>
              <a:t>任务分析</a:t>
            </a:r>
            <a:endParaRPr lang="en-US" altLang="zh-CN" dirty="0" smtClean="0"/>
          </a:p>
          <a:p>
            <a:pPr marL="0" indent="457200">
              <a:lnSpc>
                <a:spcPct val="120000"/>
              </a:lnSpc>
              <a:spcBef>
                <a:spcPts val="600"/>
              </a:spcBef>
              <a:buNone/>
            </a:pPr>
            <a:r>
              <a:rPr lang="zh-CN" altLang="en-US" dirty="0"/>
              <a:t>如何在</a:t>
            </a:r>
            <a:r>
              <a:rPr lang="en-US" altLang="zh-CN" dirty="0"/>
              <a:t>Windows Server 2008</a:t>
            </a:r>
            <a:r>
              <a:rPr lang="zh-CN" altLang="en-US" dirty="0"/>
              <a:t>环境下，正确地安装</a:t>
            </a:r>
            <a:r>
              <a:rPr lang="en-US" altLang="zh-CN" dirty="0"/>
              <a:t>Web</a:t>
            </a:r>
            <a:r>
              <a:rPr lang="zh-CN" altLang="en-US" dirty="0"/>
              <a:t>服务器（</a:t>
            </a:r>
            <a:r>
              <a:rPr lang="en-US" altLang="zh-CN" dirty="0"/>
              <a:t>IIS</a:t>
            </a:r>
            <a:r>
              <a:rPr lang="zh-CN" altLang="en-US" dirty="0"/>
              <a:t>）？默认情况下，安装</a:t>
            </a:r>
            <a:r>
              <a:rPr lang="en-US" altLang="zh-CN" dirty="0"/>
              <a:t>Windows Server 2008</a:t>
            </a:r>
            <a:r>
              <a:rPr lang="zh-CN" altLang="en-US" dirty="0"/>
              <a:t>操作系统不会自行安装</a:t>
            </a:r>
            <a:r>
              <a:rPr lang="en-US" altLang="zh-CN" dirty="0"/>
              <a:t>Web</a:t>
            </a:r>
            <a:r>
              <a:rPr lang="zh-CN" altLang="en-US" dirty="0"/>
              <a:t>服务器（</a:t>
            </a:r>
            <a:r>
              <a:rPr lang="en-US" altLang="zh-CN" dirty="0"/>
              <a:t>IIS</a:t>
            </a:r>
            <a:r>
              <a:rPr lang="zh-CN" altLang="en-US" dirty="0"/>
              <a:t>），因此，我们必须通过“控制面板”中的“管理工具”里的“服务器管理器”来安装</a:t>
            </a:r>
            <a:r>
              <a:rPr lang="en-US" altLang="zh-CN" dirty="0"/>
              <a:t>Web</a:t>
            </a:r>
            <a:r>
              <a:rPr lang="zh-CN" altLang="en-US" dirty="0"/>
              <a:t>服务器（</a:t>
            </a:r>
            <a:r>
              <a:rPr lang="en-US" altLang="zh-CN" dirty="0"/>
              <a:t>IIS</a:t>
            </a:r>
            <a:r>
              <a:rPr lang="zh-CN" altLang="en-US" dirty="0"/>
              <a:t>）。</a:t>
            </a:r>
          </a:p>
          <a:p>
            <a:pPr marL="0" indent="457200">
              <a:lnSpc>
                <a:spcPct val="120000"/>
              </a:lnSpc>
              <a:spcBef>
                <a:spcPts val="600"/>
              </a:spcBef>
              <a:buNone/>
            </a:pPr>
            <a:r>
              <a:rPr lang="zh-CN" altLang="en-US" dirty="0"/>
              <a:t>如何测试</a:t>
            </a:r>
            <a:r>
              <a:rPr lang="en-US" altLang="zh-CN" dirty="0"/>
              <a:t>IIS</a:t>
            </a:r>
            <a:r>
              <a:rPr lang="zh-CN" altLang="en-US" dirty="0"/>
              <a:t>网站是否安装成功？</a:t>
            </a:r>
            <a:r>
              <a:rPr lang="en-US" altLang="zh-CN" dirty="0"/>
              <a:t>Web</a:t>
            </a:r>
            <a:r>
              <a:rPr lang="zh-CN" altLang="en-US" dirty="0"/>
              <a:t>服务器（</a:t>
            </a:r>
            <a:r>
              <a:rPr lang="en-US" altLang="zh-CN" dirty="0"/>
              <a:t>IIS</a:t>
            </a:r>
            <a:r>
              <a:rPr lang="zh-CN" altLang="en-US" dirty="0"/>
              <a:t>）安装完成之后，要判断其是否安装成功？通过浏览器地址栏输入本机的</a:t>
            </a:r>
            <a:r>
              <a:rPr lang="en-US" altLang="zh-CN" dirty="0"/>
              <a:t>IP</a:t>
            </a:r>
            <a:r>
              <a:rPr lang="zh-CN" altLang="en-US" dirty="0"/>
              <a:t>地址或</a:t>
            </a:r>
            <a:r>
              <a:rPr lang="en-US" altLang="zh-CN" dirty="0"/>
              <a:t>http://127.0.0.1</a:t>
            </a:r>
            <a:r>
              <a:rPr lang="zh-CN" altLang="en-US" dirty="0"/>
              <a:t>或</a:t>
            </a:r>
            <a:r>
              <a:rPr lang="en-US" altLang="zh-CN" dirty="0"/>
              <a:t>http://localhost</a:t>
            </a:r>
            <a:r>
              <a:rPr lang="zh-CN" altLang="en-US" dirty="0"/>
              <a:t>，若能在浏览器中看到“</a:t>
            </a:r>
            <a:r>
              <a:rPr lang="en-US" altLang="zh-CN" dirty="0"/>
              <a:t>IIS7”</a:t>
            </a:r>
            <a:r>
              <a:rPr lang="zh-CN" altLang="en-US" dirty="0"/>
              <a:t>字样，证明</a:t>
            </a:r>
            <a:r>
              <a:rPr lang="en-US" altLang="zh-CN" dirty="0"/>
              <a:t>Web</a:t>
            </a:r>
            <a:r>
              <a:rPr lang="zh-CN" altLang="en-US" dirty="0"/>
              <a:t>服务器（</a:t>
            </a:r>
            <a:r>
              <a:rPr lang="en-US" altLang="zh-CN" dirty="0"/>
              <a:t>IIS</a:t>
            </a:r>
            <a:r>
              <a:rPr lang="zh-CN" altLang="en-US" dirty="0"/>
              <a:t>）安装成功，否则，安装失败。</a:t>
            </a:r>
          </a:p>
          <a:p>
            <a:pPr marL="0" indent="457200">
              <a:lnSpc>
                <a:spcPct val="120000"/>
              </a:lnSpc>
              <a:spcBef>
                <a:spcPts val="600"/>
              </a:spcBef>
              <a:buNone/>
            </a:pPr>
            <a:r>
              <a:rPr lang="zh-CN" altLang="en-US" dirty="0"/>
              <a:t>什么是物理目录和虚拟目录？您可能需要在网站的主目录下新建多个字文件夹，然后将网页与相关文件保存到主目录与这些子文件夹中。这些子文件夹称为物理目录。然而网页文件不一定要保存到主目录中，您可以将它们保存到其他文件夹中，然后通过虚拟目录对应到这个文件夹。每个虚拟目录都有一个别名，用户可以通过别名来访问这个文件夹中的网页。虚拟目录的好处是：不论你将网页保存到何处，只要别名不变，用户仍然可以通过相同的别名来访问网页。</a:t>
            </a:r>
          </a:p>
          <a:p>
            <a:pPr marL="0" indent="0">
              <a:buNone/>
            </a:pPr>
            <a:endParaRPr lang="zh-CN" altLang="en-US" dirty="0"/>
          </a:p>
        </p:txBody>
      </p:sp>
    </p:spTree>
    <p:extLst>
      <p:ext uri="{BB962C8B-B14F-4D97-AF65-F5344CB8AC3E}">
        <p14:creationId xmlns:p14="http://schemas.microsoft.com/office/powerpoint/2010/main" val="29756109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a:t>1. </a:t>
            </a:r>
            <a:r>
              <a:rPr lang="zh-CN" altLang="en-US" dirty="0"/>
              <a:t>在</a:t>
            </a:r>
            <a:r>
              <a:rPr lang="en-US" altLang="zh-CN" dirty="0"/>
              <a:t>Windows Server 2008</a:t>
            </a:r>
            <a:r>
              <a:rPr lang="zh-CN" altLang="en-US" dirty="0"/>
              <a:t>下安装</a:t>
            </a:r>
            <a:r>
              <a:rPr lang="en-US" altLang="zh-CN" dirty="0"/>
              <a:t>IIS </a:t>
            </a:r>
          </a:p>
          <a:p>
            <a:pPr marL="0" indent="0">
              <a:buNone/>
            </a:pPr>
            <a:r>
              <a:rPr lang="zh-CN" altLang="en-US" sz="2400" dirty="0"/>
              <a:t>默认下，安装</a:t>
            </a:r>
            <a:r>
              <a:rPr lang="en-US" altLang="zh-CN" sz="2400" dirty="0"/>
              <a:t>Windows server 2008</a:t>
            </a:r>
            <a:r>
              <a:rPr lang="zh-CN" altLang="en-US" sz="2400" dirty="0"/>
              <a:t>时没有安装</a:t>
            </a:r>
            <a:r>
              <a:rPr lang="en-US" altLang="zh-CN" sz="2400" dirty="0"/>
              <a:t>IIS</a:t>
            </a:r>
            <a:r>
              <a:rPr lang="zh-CN" altLang="en-US" sz="2400" dirty="0"/>
              <a:t>功能组件，需要另行安装</a:t>
            </a:r>
            <a:r>
              <a:rPr lang="en-US" altLang="zh-CN" sz="2400" dirty="0"/>
              <a:t>IIS</a:t>
            </a:r>
            <a:r>
              <a:rPr lang="zh-CN" altLang="en-US" sz="2400" dirty="0"/>
              <a:t>组件。</a:t>
            </a:r>
          </a:p>
          <a:p>
            <a:pPr marL="0" indent="0">
              <a:buNone/>
            </a:pPr>
            <a:r>
              <a:rPr lang="zh-CN" altLang="en-US" sz="2400" dirty="0"/>
              <a:t>（</a:t>
            </a:r>
            <a:r>
              <a:rPr lang="en-US" altLang="zh-CN" sz="2400" dirty="0"/>
              <a:t>1</a:t>
            </a:r>
            <a:r>
              <a:rPr lang="zh-CN" altLang="en-US" sz="2400" dirty="0"/>
              <a:t>）在“运行”中输入命令“</a:t>
            </a:r>
            <a:r>
              <a:rPr lang="en-US" altLang="zh-CN" sz="2400" dirty="0" err="1"/>
              <a:t>servermanager.msc</a:t>
            </a:r>
            <a:r>
              <a:rPr lang="en-US" altLang="zh-CN" sz="2400" dirty="0"/>
              <a:t>”</a:t>
            </a:r>
            <a:r>
              <a:rPr lang="zh-CN" altLang="en-US" sz="2400" dirty="0"/>
              <a:t>命令，打开“服务器管理”界面，如图</a:t>
            </a:r>
            <a:r>
              <a:rPr lang="en-US" altLang="zh-CN" sz="2400" dirty="0"/>
              <a:t>4-37</a:t>
            </a:r>
            <a:r>
              <a:rPr lang="zh-CN" altLang="en-US" sz="2400" dirty="0"/>
              <a:t>所示；或者单击“开始”</a:t>
            </a:r>
            <a:r>
              <a:rPr lang="en-US" altLang="zh-CN" sz="2400" dirty="0"/>
              <a:t>-&gt;“</a:t>
            </a:r>
            <a:r>
              <a:rPr lang="zh-CN" altLang="en-US" sz="2400" dirty="0"/>
              <a:t>程序”</a:t>
            </a:r>
            <a:r>
              <a:rPr lang="en-US" altLang="zh-CN" sz="2400" dirty="0"/>
              <a:t>-&gt;“</a:t>
            </a:r>
            <a:r>
              <a:rPr lang="zh-CN" altLang="en-US" sz="2400" dirty="0"/>
              <a:t>管理工具”</a:t>
            </a:r>
            <a:r>
              <a:rPr lang="en-US" altLang="zh-CN" sz="2400" dirty="0"/>
              <a:t>-&gt;“</a:t>
            </a:r>
            <a:r>
              <a:rPr lang="zh-CN" altLang="en-US" sz="2400" dirty="0"/>
              <a:t>服务器管理”来打开“服务器管理”界面。</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3294757" y="4641917"/>
            <a:ext cx="2804858" cy="1557272"/>
          </a:xfrm>
          <a:prstGeom prst="rect">
            <a:avLst/>
          </a:prstGeom>
        </p:spPr>
      </p:pic>
    </p:spTree>
    <p:extLst>
      <p:ext uri="{BB962C8B-B14F-4D97-AF65-F5344CB8AC3E}">
        <p14:creationId xmlns:p14="http://schemas.microsoft.com/office/powerpoint/2010/main" val="5804634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2</a:t>
            </a:r>
            <a:r>
              <a:rPr lang="zh-CN" altLang="en-US" dirty="0"/>
              <a:t>）在“角色”选项中，单击“添加角色”，</a:t>
            </a:r>
          </a:p>
        </p:txBody>
      </p:sp>
      <p:pic>
        <p:nvPicPr>
          <p:cNvPr id="4" name="图片 3"/>
          <p:cNvPicPr>
            <a:picLocks noChangeAspect="1"/>
          </p:cNvPicPr>
          <p:nvPr/>
        </p:nvPicPr>
        <p:blipFill>
          <a:blip r:embed="rId2"/>
          <a:stretch>
            <a:fillRect/>
          </a:stretch>
        </p:blipFill>
        <p:spPr>
          <a:xfrm>
            <a:off x="2471467" y="2774480"/>
            <a:ext cx="4063683" cy="2594226"/>
          </a:xfrm>
          <a:prstGeom prst="rect">
            <a:avLst/>
          </a:prstGeom>
        </p:spPr>
      </p:pic>
    </p:spTree>
    <p:extLst>
      <p:ext uri="{BB962C8B-B14F-4D97-AF65-F5344CB8AC3E}">
        <p14:creationId xmlns:p14="http://schemas.microsoft.com/office/powerpoint/2010/main" val="3097696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3</a:t>
            </a:r>
            <a:r>
              <a:rPr lang="zh-CN" altLang="en-US" dirty="0"/>
              <a:t>）在弹出的“添加角色向导”界面中，选中左侧的“服务器角色”，</a:t>
            </a:r>
          </a:p>
        </p:txBody>
      </p:sp>
      <p:pic>
        <p:nvPicPr>
          <p:cNvPr id="4" name="图片 3"/>
          <p:cNvPicPr>
            <a:picLocks noChangeAspect="1"/>
          </p:cNvPicPr>
          <p:nvPr/>
        </p:nvPicPr>
        <p:blipFill>
          <a:blip r:embed="rId2"/>
          <a:stretch>
            <a:fillRect/>
          </a:stretch>
        </p:blipFill>
        <p:spPr>
          <a:xfrm>
            <a:off x="2761331" y="2905349"/>
            <a:ext cx="3621338" cy="2731245"/>
          </a:xfrm>
          <a:prstGeom prst="rect">
            <a:avLst/>
          </a:prstGeom>
        </p:spPr>
      </p:pic>
    </p:spTree>
    <p:extLst>
      <p:ext uri="{BB962C8B-B14F-4D97-AF65-F5344CB8AC3E}">
        <p14:creationId xmlns:p14="http://schemas.microsoft.com/office/powerpoint/2010/main" val="5402600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4.1.2</a:t>
            </a:r>
            <a:r>
              <a:rPr lang="zh-CN" altLang="en-US" dirty="0"/>
              <a:t>相关知识</a:t>
            </a:r>
            <a:endParaRPr lang="zh-CN" altLang="en-US" dirty="0"/>
          </a:p>
        </p:txBody>
      </p:sp>
      <p:sp>
        <p:nvSpPr>
          <p:cNvPr id="3" name="内容占位符 2"/>
          <p:cNvSpPr>
            <a:spLocks noGrp="1"/>
          </p:cNvSpPr>
          <p:nvPr>
            <p:ph idx="1"/>
          </p:nvPr>
        </p:nvSpPr>
        <p:spPr/>
        <p:txBody>
          <a:bodyPr/>
          <a:lstStyle/>
          <a:p>
            <a:pPr marL="0" indent="0">
              <a:buNone/>
            </a:pPr>
            <a:r>
              <a:rPr lang="en-US" altLang="zh-CN" dirty="0"/>
              <a:t>4.1.2.1 </a:t>
            </a:r>
            <a:r>
              <a:rPr lang="zh-CN" altLang="en-US" dirty="0"/>
              <a:t>服务器</a:t>
            </a:r>
            <a:r>
              <a:rPr lang="zh-CN" altLang="en-US" dirty="0" smtClean="0"/>
              <a:t>简介</a:t>
            </a:r>
            <a:endParaRPr lang="en-US" altLang="zh-CN" dirty="0" smtClean="0"/>
          </a:p>
          <a:p>
            <a:pPr marL="0" indent="457200">
              <a:buNone/>
            </a:pPr>
            <a:r>
              <a:rPr lang="zh-CN" altLang="en-US" dirty="0"/>
              <a:t>软件级的</a:t>
            </a:r>
            <a:r>
              <a:rPr lang="zh-CN" altLang="en-US" dirty="0" smtClean="0"/>
              <a:t>定义：能够</a:t>
            </a:r>
            <a:r>
              <a:rPr lang="zh-CN" altLang="en-US" dirty="0"/>
              <a:t>提供网络服务，如文件传递服务、网站访问服务、数据库管理服务的这类安装到计算机中的服务软件也称为服务器，如</a:t>
            </a:r>
            <a:r>
              <a:rPr lang="en-US" altLang="zh-CN" dirty="0"/>
              <a:t>web</a:t>
            </a:r>
            <a:r>
              <a:rPr lang="zh-CN" altLang="en-US" dirty="0"/>
              <a:t>服务器，为网页访问提供服务</a:t>
            </a:r>
            <a:r>
              <a:rPr lang="zh-CN" altLang="en-US" dirty="0" smtClean="0"/>
              <a:t>。</a:t>
            </a:r>
            <a:endParaRPr lang="en-US" altLang="zh-CN" dirty="0" smtClean="0"/>
          </a:p>
          <a:p>
            <a:pPr marL="0" indent="457200">
              <a:buNone/>
            </a:pPr>
            <a:r>
              <a:rPr lang="zh-CN" altLang="en-US" dirty="0" smtClean="0"/>
              <a:t>硬件</a:t>
            </a:r>
            <a:r>
              <a:rPr lang="zh-CN" altLang="en-US" dirty="0"/>
              <a:t>设备级</a:t>
            </a:r>
            <a:r>
              <a:rPr lang="zh-CN" altLang="en-US" dirty="0" smtClean="0"/>
              <a:t>定义：服务器</a:t>
            </a:r>
            <a:r>
              <a:rPr lang="zh-CN" altLang="en-US" dirty="0"/>
              <a:t>是网络环境中的高性能计算机，它侦听网络上的其他计算机（客户机）提交的服务请求，并提供相应的服务，为此，服务器必须具有承担服务并且保障服务的能力。</a:t>
            </a:r>
            <a:endParaRPr lang="zh-CN" altLang="en-US" dirty="0"/>
          </a:p>
        </p:txBody>
      </p:sp>
    </p:spTree>
    <p:extLst>
      <p:ext uri="{BB962C8B-B14F-4D97-AF65-F5344CB8AC3E}">
        <p14:creationId xmlns:p14="http://schemas.microsoft.com/office/powerpoint/2010/main" val="39508145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4</a:t>
            </a:r>
            <a:r>
              <a:rPr lang="zh-CN" altLang="en-US" dirty="0"/>
              <a:t>）单击选中“</a:t>
            </a:r>
            <a:r>
              <a:rPr lang="en-US" altLang="zh-CN" dirty="0"/>
              <a:t>web</a:t>
            </a:r>
            <a:r>
              <a:rPr lang="zh-CN" altLang="en-US" dirty="0"/>
              <a:t>服务器</a:t>
            </a:r>
            <a:r>
              <a:rPr lang="en-US" altLang="zh-CN" dirty="0"/>
              <a:t>(IIS)”</a:t>
            </a:r>
            <a:r>
              <a:rPr lang="zh-CN" altLang="en-US" dirty="0"/>
              <a:t>前面的复选框。</a:t>
            </a:r>
          </a:p>
          <a:p>
            <a:pPr marL="0" indent="0">
              <a:buNone/>
            </a:pPr>
            <a:r>
              <a:rPr lang="zh-CN" altLang="en-US" dirty="0"/>
              <a:t>（</a:t>
            </a:r>
            <a:r>
              <a:rPr lang="en-US" altLang="zh-CN" dirty="0"/>
              <a:t>5</a:t>
            </a:r>
            <a:r>
              <a:rPr lang="zh-CN" altLang="en-US" dirty="0"/>
              <a:t>）在弹出的对话框中，可以查看功能和描述信息，然后单击“添加必需的功能”，</a:t>
            </a:r>
          </a:p>
        </p:txBody>
      </p:sp>
      <p:pic>
        <p:nvPicPr>
          <p:cNvPr id="4" name="图片 3"/>
          <p:cNvPicPr>
            <a:picLocks noChangeAspect="1"/>
          </p:cNvPicPr>
          <p:nvPr/>
        </p:nvPicPr>
        <p:blipFill>
          <a:blip r:embed="rId2"/>
          <a:stretch>
            <a:fillRect/>
          </a:stretch>
        </p:blipFill>
        <p:spPr>
          <a:xfrm>
            <a:off x="2076326" y="3440988"/>
            <a:ext cx="5349170" cy="1954878"/>
          </a:xfrm>
          <a:prstGeom prst="rect">
            <a:avLst/>
          </a:prstGeom>
        </p:spPr>
      </p:pic>
    </p:spTree>
    <p:extLst>
      <p:ext uri="{BB962C8B-B14F-4D97-AF65-F5344CB8AC3E}">
        <p14:creationId xmlns:p14="http://schemas.microsoft.com/office/powerpoint/2010/main" val="19138880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a:t>6</a:t>
            </a:r>
            <a:r>
              <a:rPr lang="zh-CN" altLang="en-US" dirty="0"/>
              <a:t>）在“添加角色向导”界面中，选择左边的“</a:t>
            </a:r>
            <a:r>
              <a:rPr lang="en-US" altLang="zh-CN" dirty="0"/>
              <a:t>Web</a:t>
            </a:r>
            <a:r>
              <a:rPr lang="zh-CN" altLang="en-US" dirty="0"/>
              <a:t>服务器（</a:t>
            </a:r>
            <a:r>
              <a:rPr lang="en-US" altLang="zh-CN" dirty="0"/>
              <a:t>IIS</a:t>
            </a:r>
            <a:r>
              <a:rPr lang="zh-CN" altLang="en-US" dirty="0"/>
              <a:t>）”，可以看到对</a:t>
            </a:r>
            <a:r>
              <a:rPr lang="en-US" altLang="zh-CN" dirty="0"/>
              <a:t>Web</a:t>
            </a:r>
            <a:r>
              <a:rPr lang="zh-CN" altLang="en-US" dirty="0"/>
              <a:t>服务器（</a:t>
            </a:r>
            <a:r>
              <a:rPr lang="en-US" altLang="zh-CN" dirty="0"/>
              <a:t>IIS</a:t>
            </a:r>
            <a:r>
              <a:rPr lang="zh-CN" altLang="en-US" dirty="0"/>
              <a:t>）进行简单介绍</a:t>
            </a:r>
          </a:p>
        </p:txBody>
      </p:sp>
      <p:pic>
        <p:nvPicPr>
          <p:cNvPr id="4" name="图片 3"/>
          <p:cNvPicPr>
            <a:picLocks noChangeAspect="1"/>
          </p:cNvPicPr>
          <p:nvPr/>
        </p:nvPicPr>
        <p:blipFill>
          <a:blip r:embed="rId2"/>
          <a:stretch>
            <a:fillRect/>
          </a:stretch>
        </p:blipFill>
        <p:spPr>
          <a:xfrm>
            <a:off x="2855827" y="3343969"/>
            <a:ext cx="3432345" cy="2523963"/>
          </a:xfrm>
          <a:prstGeom prst="rect">
            <a:avLst/>
          </a:prstGeom>
        </p:spPr>
      </p:pic>
    </p:spTree>
    <p:extLst>
      <p:ext uri="{BB962C8B-B14F-4D97-AF65-F5344CB8AC3E}">
        <p14:creationId xmlns:p14="http://schemas.microsoft.com/office/powerpoint/2010/main" val="14040734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7</a:t>
            </a:r>
            <a:r>
              <a:rPr lang="zh-CN" altLang="en-US" dirty="0"/>
              <a:t>）在“添加角色向导”界面中，选择左边的“角色服务”，可以看到选择为</a:t>
            </a:r>
            <a:r>
              <a:rPr lang="en-US" altLang="zh-CN" dirty="0"/>
              <a:t>Web</a:t>
            </a:r>
            <a:r>
              <a:rPr lang="zh-CN" altLang="en-US" dirty="0"/>
              <a:t>服务器（</a:t>
            </a:r>
            <a:r>
              <a:rPr lang="en-US" altLang="zh-CN" dirty="0"/>
              <a:t>IIS</a:t>
            </a:r>
            <a:r>
              <a:rPr lang="zh-CN" altLang="en-US" dirty="0"/>
              <a:t>）安装的角色服务</a:t>
            </a:r>
          </a:p>
        </p:txBody>
      </p:sp>
      <p:pic>
        <p:nvPicPr>
          <p:cNvPr id="4" name="图片 3"/>
          <p:cNvPicPr>
            <a:picLocks noChangeAspect="1"/>
          </p:cNvPicPr>
          <p:nvPr/>
        </p:nvPicPr>
        <p:blipFill>
          <a:blip r:embed="rId2"/>
          <a:stretch>
            <a:fillRect/>
          </a:stretch>
        </p:blipFill>
        <p:spPr>
          <a:xfrm>
            <a:off x="2837537" y="3216763"/>
            <a:ext cx="3468925" cy="2615411"/>
          </a:xfrm>
          <a:prstGeom prst="rect">
            <a:avLst/>
          </a:prstGeom>
        </p:spPr>
      </p:pic>
    </p:spTree>
    <p:extLst>
      <p:ext uri="{BB962C8B-B14F-4D97-AF65-F5344CB8AC3E}">
        <p14:creationId xmlns:p14="http://schemas.microsoft.com/office/powerpoint/2010/main" val="14672750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8</a:t>
            </a:r>
            <a:r>
              <a:rPr lang="zh-CN" altLang="en-US" dirty="0"/>
              <a:t>）在“添加角色向导”界面中，选择左边的“确认”，确认选择安装的选项，然后单击“安装”按钮，系统开始安装所选的角色服务</a:t>
            </a:r>
            <a:r>
              <a:rPr lang="zh-CN" altLang="en-US" dirty="0" smtClean="0"/>
              <a:t>。</a:t>
            </a:r>
            <a:endParaRPr lang="en-US" altLang="zh-CN" dirty="0" smtClean="0"/>
          </a:p>
          <a:p>
            <a:pPr marL="0" indent="0">
              <a:buNone/>
            </a:pPr>
            <a:r>
              <a:rPr lang="zh-CN" altLang="en-US" dirty="0" smtClean="0"/>
              <a:t>（</a:t>
            </a:r>
            <a:r>
              <a:rPr lang="en-US" altLang="zh-CN" dirty="0" smtClean="0"/>
              <a:t>9</a:t>
            </a:r>
            <a:r>
              <a:rPr lang="zh-CN" altLang="en-US" dirty="0" smtClean="0"/>
              <a:t>）安装成功。</a:t>
            </a:r>
            <a:endParaRPr lang="zh-CN" altLang="en-US" dirty="0"/>
          </a:p>
        </p:txBody>
      </p:sp>
      <p:pic>
        <p:nvPicPr>
          <p:cNvPr id="4" name="图片 3"/>
          <p:cNvPicPr>
            <a:picLocks noChangeAspect="1"/>
          </p:cNvPicPr>
          <p:nvPr/>
        </p:nvPicPr>
        <p:blipFill>
          <a:blip r:embed="rId2"/>
          <a:stretch>
            <a:fillRect/>
          </a:stretch>
        </p:blipFill>
        <p:spPr>
          <a:xfrm>
            <a:off x="3471862" y="3106296"/>
            <a:ext cx="3956647" cy="2981202"/>
          </a:xfrm>
          <a:prstGeom prst="rect">
            <a:avLst/>
          </a:prstGeom>
        </p:spPr>
      </p:pic>
    </p:spTree>
    <p:extLst>
      <p:ext uri="{BB962C8B-B14F-4D97-AF65-F5344CB8AC3E}">
        <p14:creationId xmlns:p14="http://schemas.microsoft.com/office/powerpoint/2010/main" val="40429281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a:t>2. </a:t>
            </a:r>
            <a:r>
              <a:rPr lang="zh-CN" altLang="en-US" dirty="0"/>
              <a:t>测试</a:t>
            </a:r>
            <a:r>
              <a:rPr lang="en-US" altLang="zh-CN" dirty="0"/>
              <a:t>IIS</a:t>
            </a:r>
            <a:r>
              <a:rPr lang="zh-CN" altLang="en-US" dirty="0"/>
              <a:t>服务器是否安装成功</a:t>
            </a:r>
          </a:p>
          <a:p>
            <a:pPr marL="0" indent="0">
              <a:buNone/>
            </a:pPr>
            <a:r>
              <a:rPr lang="zh-CN" altLang="en-US" sz="1800" dirty="0"/>
              <a:t>打开计算机中的网页浏览器，在地址栏中输入</a:t>
            </a:r>
            <a:r>
              <a:rPr lang="en-US" altLang="zh-CN" sz="1800" dirty="0"/>
              <a:t>http://localhost</a:t>
            </a:r>
            <a:r>
              <a:rPr lang="zh-CN" altLang="en-US" sz="1800" dirty="0"/>
              <a:t>或者</a:t>
            </a:r>
            <a:r>
              <a:rPr lang="en-US" altLang="zh-CN" sz="1800" dirty="0"/>
              <a:t>http://</a:t>
            </a:r>
            <a:r>
              <a:rPr lang="zh-CN" altLang="en-US" sz="1800" dirty="0"/>
              <a:t>计算机主机名或者</a:t>
            </a:r>
            <a:r>
              <a:rPr lang="en-US" altLang="zh-CN" sz="1800" dirty="0"/>
              <a:t>http://127.0.0.1</a:t>
            </a:r>
            <a:r>
              <a:rPr lang="zh-CN" altLang="en-US" sz="1800" dirty="0"/>
              <a:t>（</a:t>
            </a:r>
            <a:r>
              <a:rPr lang="en-US" altLang="zh-CN" sz="1800" dirty="0"/>
              <a:t>127.0.0.1</a:t>
            </a:r>
            <a:r>
              <a:rPr lang="zh-CN" altLang="en-US" sz="1800" dirty="0"/>
              <a:t>代表本地计算机），再或者</a:t>
            </a:r>
            <a:r>
              <a:rPr lang="en-US" altLang="zh-CN" sz="1800" dirty="0"/>
              <a:t>http://</a:t>
            </a:r>
            <a:r>
              <a:rPr lang="zh-CN" altLang="en-US" sz="1800" dirty="0"/>
              <a:t>本地计算机</a:t>
            </a:r>
            <a:r>
              <a:rPr lang="en-US" altLang="zh-CN" sz="1800" dirty="0"/>
              <a:t>IP</a:t>
            </a:r>
            <a:r>
              <a:rPr lang="zh-CN" altLang="en-US" sz="1800" dirty="0"/>
              <a:t>地址后按</a:t>
            </a:r>
            <a:r>
              <a:rPr lang="zh-CN" altLang="en-US" sz="1800" dirty="0" smtClean="0"/>
              <a:t>回车。</a:t>
            </a:r>
            <a:endParaRPr lang="zh-CN" altLang="en-US" sz="1800" dirty="0"/>
          </a:p>
        </p:txBody>
      </p:sp>
      <p:pic>
        <p:nvPicPr>
          <p:cNvPr id="4" name="图片 3"/>
          <p:cNvPicPr>
            <a:picLocks noChangeAspect="1"/>
          </p:cNvPicPr>
          <p:nvPr/>
        </p:nvPicPr>
        <p:blipFill>
          <a:blip r:embed="rId2"/>
          <a:stretch>
            <a:fillRect/>
          </a:stretch>
        </p:blipFill>
        <p:spPr>
          <a:xfrm>
            <a:off x="2819647" y="3149096"/>
            <a:ext cx="4029805" cy="3475021"/>
          </a:xfrm>
          <a:prstGeom prst="rect">
            <a:avLst/>
          </a:prstGeom>
        </p:spPr>
      </p:pic>
    </p:spTree>
    <p:extLst>
      <p:ext uri="{BB962C8B-B14F-4D97-AF65-F5344CB8AC3E}">
        <p14:creationId xmlns:p14="http://schemas.microsoft.com/office/powerpoint/2010/main" val="22468118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a:t>3. </a:t>
            </a:r>
            <a:r>
              <a:rPr lang="zh-CN" altLang="en-US" dirty="0"/>
              <a:t>在</a:t>
            </a:r>
            <a:r>
              <a:rPr lang="en-US" altLang="zh-CN" dirty="0"/>
              <a:t>Windows Server 2008</a:t>
            </a:r>
            <a:r>
              <a:rPr lang="zh-CN" altLang="en-US" dirty="0"/>
              <a:t>下发布投票网站</a:t>
            </a:r>
          </a:p>
          <a:p>
            <a:pPr marL="0" indent="0">
              <a:buNone/>
            </a:pPr>
            <a:r>
              <a:rPr lang="zh-CN" altLang="en-US" sz="2400" dirty="0"/>
              <a:t>（</a:t>
            </a:r>
            <a:r>
              <a:rPr lang="en-US" altLang="zh-CN" sz="2400" dirty="0"/>
              <a:t>1</a:t>
            </a:r>
            <a:r>
              <a:rPr lang="zh-CN" altLang="en-US" sz="2400" dirty="0"/>
              <a:t>）</a:t>
            </a:r>
            <a:r>
              <a:rPr lang="en-US" altLang="zh-CN" sz="2400" dirty="0"/>
              <a:t>IIS</a:t>
            </a:r>
            <a:r>
              <a:rPr lang="zh-CN" altLang="en-US" sz="2400" dirty="0"/>
              <a:t>安装完成后，请选择“开始”</a:t>
            </a:r>
            <a:r>
              <a:rPr lang="en-US" altLang="zh-CN" sz="2400" dirty="0"/>
              <a:t>-&gt;“</a:t>
            </a:r>
            <a:r>
              <a:rPr lang="zh-CN" altLang="en-US" sz="2400" dirty="0"/>
              <a:t>程序”</a:t>
            </a:r>
            <a:r>
              <a:rPr lang="en-US" altLang="zh-CN" sz="2400" dirty="0"/>
              <a:t>-&gt;“</a:t>
            </a:r>
            <a:r>
              <a:rPr lang="zh-CN" altLang="en-US" sz="2400" dirty="0"/>
              <a:t>管理工具”</a:t>
            </a:r>
            <a:r>
              <a:rPr lang="en-US" altLang="zh-CN" sz="2400" dirty="0"/>
              <a:t>-&gt;“</a:t>
            </a:r>
            <a:r>
              <a:rPr lang="zh-CN" altLang="en-US" sz="2400" dirty="0"/>
              <a:t>服务器管理器”，进入管服务器管理器界面</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2674553" y="3148481"/>
            <a:ext cx="4682134" cy="3316511"/>
          </a:xfrm>
          <a:prstGeom prst="rect">
            <a:avLst/>
          </a:prstGeom>
        </p:spPr>
      </p:pic>
    </p:spTree>
    <p:extLst>
      <p:ext uri="{BB962C8B-B14F-4D97-AF65-F5344CB8AC3E}">
        <p14:creationId xmlns:p14="http://schemas.microsoft.com/office/powerpoint/2010/main" val="8543832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2</a:t>
            </a:r>
            <a:r>
              <a:rPr lang="zh-CN" altLang="en-US" dirty="0"/>
              <a:t>）在“服务器管理器”界面中，展开左侧的</a:t>
            </a:r>
            <a:r>
              <a:rPr lang="zh-CN" altLang="en-US" sz="2400" dirty="0"/>
              <a:t>“角色”</a:t>
            </a:r>
            <a:r>
              <a:rPr lang="en-US" altLang="zh-CN" sz="2400" dirty="0"/>
              <a:t>-&gt;“Web</a:t>
            </a:r>
            <a:r>
              <a:rPr lang="zh-CN" altLang="en-US" sz="2400" dirty="0"/>
              <a:t>服务器（</a:t>
            </a:r>
            <a:r>
              <a:rPr lang="en-US" altLang="zh-CN" sz="2400" dirty="0"/>
              <a:t>IIS</a:t>
            </a:r>
            <a:r>
              <a:rPr lang="zh-CN" altLang="en-US" sz="2400" dirty="0"/>
              <a:t>）”</a:t>
            </a:r>
            <a:r>
              <a:rPr lang="en-US" altLang="zh-CN" sz="2400" dirty="0"/>
              <a:t>-&gt;“Internet</a:t>
            </a:r>
            <a:r>
              <a:rPr lang="zh-CN" altLang="en-US" sz="2400" dirty="0"/>
              <a:t>信息服务（</a:t>
            </a:r>
            <a:r>
              <a:rPr lang="en-US" altLang="zh-CN" sz="2400" dirty="0"/>
              <a:t>IIS</a:t>
            </a:r>
            <a:r>
              <a:rPr lang="zh-CN" altLang="en-US" sz="2400" dirty="0"/>
              <a:t>）管理器”节点</a:t>
            </a:r>
          </a:p>
        </p:txBody>
      </p:sp>
      <p:pic>
        <p:nvPicPr>
          <p:cNvPr id="4" name="图片 3"/>
          <p:cNvPicPr>
            <a:picLocks noChangeAspect="1"/>
          </p:cNvPicPr>
          <p:nvPr/>
        </p:nvPicPr>
        <p:blipFill>
          <a:blip r:embed="rId2"/>
          <a:stretch>
            <a:fillRect/>
          </a:stretch>
        </p:blipFill>
        <p:spPr>
          <a:xfrm>
            <a:off x="2593071" y="2882678"/>
            <a:ext cx="4682134" cy="3316511"/>
          </a:xfrm>
          <a:prstGeom prst="rect">
            <a:avLst/>
          </a:prstGeom>
        </p:spPr>
      </p:pic>
    </p:spTree>
    <p:extLst>
      <p:ext uri="{BB962C8B-B14F-4D97-AF65-F5344CB8AC3E}">
        <p14:creationId xmlns:p14="http://schemas.microsoft.com/office/powerpoint/2010/main" val="2313543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3</a:t>
            </a:r>
            <a:r>
              <a:rPr lang="zh-CN" altLang="en-US" dirty="0"/>
              <a:t>）由于使用的</a:t>
            </a:r>
            <a:r>
              <a:rPr lang="en-US" altLang="zh-CN" dirty="0"/>
              <a:t>ASP</a:t>
            </a:r>
            <a:r>
              <a:rPr lang="zh-CN" altLang="en-US" dirty="0"/>
              <a:t>语言开发的网站，因此需要开启</a:t>
            </a:r>
            <a:r>
              <a:rPr lang="en-US" altLang="zh-CN" dirty="0"/>
              <a:t>ASP</a:t>
            </a:r>
            <a:r>
              <a:rPr lang="zh-CN" altLang="en-US" dirty="0"/>
              <a:t>应用程序服务环境。在“服务器管理器”界面中，选择中间的“ </a:t>
            </a:r>
            <a:r>
              <a:rPr lang="en-US" altLang="zh-CN" dirty="0"/>
              <a:t>Default Web Site”</a:t>
            </a:r>
            <a:r>
              <a:rPr lang="zh-CN" altLang="en-US" dirty="0"/>
              <a:t>节点，然后双击“</a:t>
            </a:r>
            <a:r>
              <a:rPr lang="en-US" altLang="zh-CN" dirty="0"/>
              <a:t>ASP”</a:t>
            </a:r>
            <a:r>
              <a:rPr lang="zh-CN" altLang="en-US" dirty="0" smtClean="0"/>
              <a:t>图标</a:t>
            </a:r>
            <a:r>
              <a:rPr lang="zh-CN" altLang="en-US" dirty="0"/>
              <a:t>。</a:t>
            </a:r>
          </a:p>
        </p:txBody>
      </p:sp>
      <p:pic>
        <p:nvPicPr>
          <p:cNvPr id="4" name="图片 3"/>
          <p:cNvPicPr>
            <a:picLocks noChangeAspect="1"/>
          </p:cNvPicPr>
          <p:nvPr/>
        </p:nvPicPr>
        <p:blipFill>
          <a:blip r:embed="rId2"/>
          <a:stretch>
            <a:fillRect/>
          </a:stretch>
        </p:blipFill>
        <p:spPr>
          <a:xfrm>
            <a:off x="3876292" y="3106901"/>
            <a:ext cx="4676037" cy="3249450"/>
          </a:xfrm>
          <a:prstGeom prst="rect">
            <a:avLst/>
          </a:prstGeom>
        </p:spPr>
      </p:pic>
    </p:spTree>
    <p:extLst>
      <p:ext uri="{BB962C8B-B14F-4D97-AF65-F5344CB8AC3E}">
        <p14:creationId xmlns:p14="http://schemas.microsoft.com/office/powerpoint/2010/main" val="8634652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a:t>IIS</a:t>
            </a:r>
            <a:r>
              <a:rPr lang="zh-CN" altLang="en-US" dirty="0"/>
              <a:t>中</a:t>
            </a:r>
            <a:r>
              <a:rPr lang="en-US" altLang="zh-CN" dirty="0"/>
              <a:t>ASP</a:t>
            </a:r>
            <a:r>
              <a:rPr lang="zh-CN" altLang="en-US" dirty="0"/>
              <a:t>父路径默认是没有启用的，要开启父路径，请选择启用父路径后面的下拉“</a:t>
            </a:r>
            <a:r>
              <a:rPr lang="en-US" altLang="zh-CN" dirty="0"/>
              <a:t>true”</a:t>
            </a:r>
            <a:r>
              <a:rPr lang="zh-CN" altLang="en-US" dirty="0"/>
              <a:t>选项，</a:t>
            </a:r>
          </a:p>
        </p:txBody>
      </p:sp>
      <p:pic>
        <p:nvPicPr>
          <p:cNvPr id="4" name="图片 3"/>
          <p:cNvPicPr>
            <a:picLocks noChangeAspect="1"/>
          </p:cNvPicPr>
          <p:nvPr/>
        </p:nvPicPr>
        <p:blipFill>
          <a:blip r:embed="rId2"/>
          <a:stretch>
            <a:fillRect/>
          </a:stretch>
        </p:blipFill>
        <p:spPr>
          <a:xfrm>
            <a:off x="2095131" y="2863531"/>
            <a:ext cx="4682134" cy="3249450"/>
          </a:xfrm>
          <a:prstGeom prst="rect">
            <a:avLst/>
          </a:prstGeom>
        </p:spPr>
      </p:pic>
    </p:spTree>
    <p:extLst>
      <p:ext uri="{BB962C8B-B14F-4D97-AF65-F5344CB8AC3E}">
        <p14:creationId xmlns:p14="http://schemas.microsoft.com/office/powerpoint/2010/main" val="35744215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zh-CN" altLang="en-US" dirty="0"/>
              <a:t>（</a:t>
            </a:r>
            <a:r>
              <a:rPr lang="en-US" altLang="zh-CN" dirty="0"/>
              <a:t>4</a:t>
            </a:r>
            <a:r>
              <a:rPr lang="zh-CN" altLang="en-US" dirty="0"/>
              <a:t>）返回到配置“ </a:t>
            </a:r>
            <a:r>
              <a:rPr lang="en-US" altLang="zh-CN" dirty="0"/>
              <a:t>Default Web Site”</a:t>
            </a:r>
            <a:r>
              <a:rPr lang="zh-CN" altLang="en-US" dirty="0"/>
              <a:t>站点，单击右边的“高级设置”选项，可以设置网站的“物理路径”，即是网站存放的目录，</a:t>
            </a:r>
          </a:p>
        </p:txBody>
      </p:sp>
      <p:pic>
        <p:nvPicPr>
          <p:cNvPr id="4" name="图片 3"/>
          <p:cNvPicPr>
            <a:picLocks noChangeAspect="1"/>
          </p:cNvPicPr>
          <p:nvPr/>
        </p:nvPicPr>
        <p:blipFill>
          <a:blip r:embed="rId2"/>
          <a:stretch>
            <a:fillRect/>
          </a:stretch>
        </p:blipFill>
        <p:spPr>
          <a:xfrm>
            <a:off x="3231163" y="3110383"/>
            <a:ext cx="2755631" cy="3371380"/>
          </a:xfrm>
          <a:prstGeom prst="rect">
            <a:avLst/>
          </a:prstGeom>
        </p:spPr>
      </p:pic>
    </p:spTree>
    <p:extLst>
      <p:ext uri="{BB962C8B-B14F-4D97-AF65-F5344CB8AC3E}">
        <p14:creationId xmlns:p14="http://schemas.microsoft.com/office/powerpoint/2010/main" val="29977038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4.1.2.1 </a:t>
            </a:r>
            <a:r>
              <a:rPr lang="zh-CN" altLang="en-US" dirty="0"/>
              <a:t>服务器</a:t>
            </a:r>
            <a:r>
              <a:rPr lang="zh-CN" altLang="en-US" dirty="0" smtClean="0"/>
              <a:t>简介</a:t>
            </a:r>
            <a:endParaRPr lang="zh-CN" altLang="en-US" dirty="0"/>
          </a:p>
        </p:txBody>
      </p:sp>
      <p:sp>
        <p:nvSpPr>
          <p:cNvPr id="3" name="内容占位符 2"/>
          <p:cNvSpPr>
            <a:spLocks noGrp="1"/>
          </p:cNvSpPr>
          <p:nvPr>
            <p:ph idx="1"/>
          </p:nvPr>
        </p:nvSpPr>
        <p:spPr/>
        <p:txBody>
          <a:bodyPr>
            <a:normAutofit fontScale="62500" lnSpcReduction="20000"/>
          </a:bodyPr>
          <a:lstStyle/>
          <a:p>
            <a:pPr marL="0" indent="0">
              <a:lnSpc>
                <a:spcPct val="120000"/>
              </a:lnSpc>
              <a:spcBef>
                <a:spcPts val="600"/>
              </a:spcBef>
              <a:buNone/>
            </a:pPr>
            <a:r>
              <a:rPr lang="zh-CN" altLang="en-US" sz="3200" dirty="0"/>
              <a:t>按应用层次划分通常也称为“按服务器档次划分”或“按网络规模”</a:t>
            </a:r>
            <a:r>
              <a:rPr lang="zh-CN" altLang="en-US" sz="3200" dirty="0" smtClean="0"/>
              <a:t>分：</a:t>
            </a:r>
            <a:endParaRPr lang="en-US" altLang="zh-CN" sz="3200" dirty="0" smtClean="0"/>
          </a:p>
          <a:p>
            <a:pPr marL="0" indent="0">
              <a:lnSpc>
                <a:spcPct val="120000"/>
              </a:lnSpc>
              <a:spcBef>
                <a:spcPts val="600"/>
              </a:spcBef>
              <a:buNone/>
            </a:pPr>
            <a:r>
              <a:rPr lang="en-US" altLang="zh-CN" dirty="0" smtClean="0"/>
              <a:t>1. </a:t>
            </a:r>
            <a:r>
              <a:rPr lang="zh-CN" altLang="en-US" dirty="0" smtClean="0"/>
              <a:t>入门</a:t>
            </a:r>
            <a:r>
              <a:rPr lang="zh-CN" altLang="en-US" dirty="0"/>
              <a:t>级</a:t>
            </a:r>
            <a:r>
              <a:rPr lang="zh-CN" altLang="en-US" dirty="0" smtClean="0"/>
              <a:t>服务器</a:t>
            </a:r>
            <a:endParaRPr lang="en-US" altLang="zh-CN" dirty="0" smtClean="0"/>
          </a:p>
          <a:p>
            <a:pPr marL="0" indent="0">
              <a:lnSpc>
                <a:spcPct val="120000"/>
              </a:lnSpc>
              <a:spcBef>
                <a:spcPts val="600"/>
              </a:spcBef>
              <a:buNone/>
            </a:pPr>
            <a:r>
              <a:rPr lang="zh-CN" altLang="en-US" dirty="0"/>
              <a:t>这类服务器所包含的服务器特性并不是很多，通常只具备以下几方面特性：</a:t>
            </a:r>
          </a:p>
          <a:p>
            <a:pPr marL="0" indent="0">
              <a:lnSpc>
                <a:spcPct val="120000"/>
              </a:lnSpc>
              <a:spcBef>
                <a:spcPts val="600"/>
              </a:spcBef>
              <a:buNone/>
            </a:pPr>
            <a:r>
              <a:rPr lang="zh-CN" altLang="en-US" dirty="0"/>
              <a:t>（</a:t>
            </a:r>
            <a:r>
              <a:rPr lang="en-US" altLang="zh-CN" dirty="0"/>
              <a:t>1</a:t>
            </a:r>
            <a:r>
              <a:rPr lang="zh-CN" altLang="en-US" dirty="0"/>
              <a:t>）有一些基本硬件的冗余，如硬盘、电源、风扇等，但不是必须的。</a:t>
            </a:r>
          </a:p>
          <a:p>
            <a:pPr marL="0" indent="0">
              <a:lnSpc>
                <a:spcPct val="120000"/>
              </a:lnSpc>
              <a:spcBef>
                <a:spcPts val="600"/>
              </a:spcBef>
              <a:buNone/>
            </a:pPr>
            <a:r>
              <a:rPr lang="zh-CN" altLang="en-US" dirty="0"/>
              <a:t>（</a:t>
            </a:r>
            <a:r>
              <a:rPr lang="en-US" altLang="zh-CN" dirty="0"/>
              <a:t>2</a:t>
            </a:r>
            <a:r>
              <a:rPr lang="zh-CN" altLang="en-US" dirty="0"/>
              <a:t>）通常采用</a:t>
            </a:r>
            <a:r>
              <a:rPr lang="en-US" altLang="zh-CN" dirty="0"/>
              <a:t>SCSI</a:t>
            </a:r>
            <a:r>
              <a:rPr lang="zh-CN" altLang="en-US" dirty="0"/>
              <a:t>接口硬盘，现在也有采用</a:t>
            </a:r>
            <a:r>
              <a:rPr lang="en-US" altLang="zh-CN" dirty="0"/>
              <a:t>SATA</a:t>
            </a:r>
            <a:r>
              <a:rPr lang="zh-CN" altLang="en-US" dirty="0"/>
              <a:t>串行接口的。</a:t>
            </a:r>
          </a:p>
          <a:p>
            <a:pPr marL="0" indent="0">
              <a:lnSpc>
                <a:spcPct val="120000"/>
              </a:lnSpc>
              <a:spcBef>
                <a:spcPts val="600"/>
              </a:spcBef>
              <a:buNone/>
            </a:pPr>
            <a:r>
              <a:rPr lang="zh-CN" altLang="en-US" dirty="0"/>
              <a:t>（</a:t>
            </a:r>
            <a:r>
              <a:rPr lang="en-US" altLang="zh-CN" dirty="0"/>
              <a:t>3</a:t>
            </a:r>
            <a:r>
              <a:rPr lang="zh-CN" altLang="en-US" dirty="0"/>
              <a:t>）部分部件支持热插拨，如硬盘和内存等，这些也不是必须的。</a:t>
            </a:r>
          </a:p>
          <a:p>
            <a:pPr marL="0" indent="0">
              <a:lnSpc>
                <a:spcPct val="120000"/>
              </a:lnSpc>
              <a:spcBef>
                <a:spcPts val="600"/>
              </a:spcBef>
              <a:buNone/>
            </a:pPr>
            <a:r>
              <a:rPr lang="zh-CN" altLang="en-US" dirty="0"/>
              <a:t>（</a:t>
            </a:r>
            <a:r>
              <a:rPr lang="en-US" altLang="zh-CN" dirty="0"/>
              <a:t>4</a:t>
            </a:r>
            <a:r>
              <a:rPr lang="zh-CN" altLang="en-US" dirty="0"/>
              <a:t>）通常只有一个</a:t>
            </a:r>
            <a:r>
              <a:rPr lang="en-US" altLang="zh-CN" dirty="0"/>
              <a:t>CPU</a:t>
            </a:r>
            <a:r>
              <a:rPr lang="zh-CN" altLang="en-US" dirty="0"/>
              <a:t>，但不是绝对，如</a:t>
            </a:r>
            <a:r>
              <a:rPr lang="en-US" altLang="zh-CN" dirty="0"/>
              <a:t>SUN</a:t>
            </a:r>
            <a:r>
              <a:rPr lang="zh-CN" altLang="en-US" dirty="0"/>
              <a:t>的入门级服务顺有的就可支持到</a:t>
            </a:r>
            <a:r>
              <a:rPr lang="en-US" altLang="zh-CN" dirty="0"/>
              <a:t>2</a:t>
            </a:r>
            <a:r>
              <a:rPr lang="zh-CN" altLang="en-US" dirty="0"/>
              <a:t>个处理器的。</a:t>
            </a:r>
          </a:p>
          <a:p>
            <a:pPr marL="0" indent="0">
              <a:lnSpc>
                <a:spcPct val="120000"/>
              </a:lnSpc>
              <a:spcBef>
                <a:spcPts val="600"/>
              </a:spcBef>
              <a:buNone/>
            </a:pPr>
            <a:r>
              <a:rPr lang="zh-CN" altLang="en-US" dirty="0"/>
              <a:t>（</a:t>
            </a:r>
            <a:r>
              <a:rPr lang="en-US" altLang="zh-CN" dirty="0"/>
              <a:t>5</a:t>
            </a:r>
            <a:r>
              <a:rPr lang="zh-CN" altLang="en-US" dirty="0"/>
              <a:t>）内存容量也不会很大，一般在</a:t>
            </a:r>
            <a:r>
              <a:rPr lang="en-US" altLang="zh-CN" dirty="0"/>
              <a:t>1GB</a:t>
            </a:r>
            <a:r>
              <a:rPr lang="zh-CN" altLang="en-US" dirty="0"/>
              <a:t>以内，但通常会采用带</a:t>
            </a:r>
            <a:r>
              <a:rPr lang="en-US" altLang="zh-CN" dirty="0"/>
              <a:t>ECC</a:t>
            </a:r>
            <a:r>
              <a:rPr lang="zh-CN" altLang="en-US" dirty="0"/>
              <a:t>纠错技术的服务器专用内存。</a:t>
            </a:r>
          </a:p>
          <a:p>
            <a:pPr marL="0" indent="0">
              <a:buNone/>
            </a:pPr>
            <a:endParaRPr lang="zh-CN" altLang="en-US" dirty="0"/>
          </a:p>
        </p:txBody>
      </p:sp>
      <p:sp>
        <p:nvSpPr>
          <p:cNvPr id="4" name="矩形 3"/>
          <p:cNvSpPr/>
          <p:nvPr/>
        </p:nvSpPr>
        <p:spPr>
          <a:xfrm>
            <a:off x="665629" y="5587446"/>
            <a:ext cx="8026463" cy="923330"/>
          </a:xfrm>
          <a:prstGeom prst="rect">
            <a:avLst/>
          </a:prstGeom>
        </p:spPr>
        <p:txBody>
          <a:bodyPr wrap="square">
            <a:spAutoFit/>
          </a:bodyPr>
          <a:lstStyle/>
          <a:p>
            <a:r>
              <a:rPr lang="zh-CN" altLang="en-US" dirty="0">
                <a:solidFill>
                  <a:srgbClr val="FF0000"/>
                </a:solidFill>
              </a:rPr>
              <a:t>入门级服务器所连的终端比较有限（通常为</a:t>
            </a:r>
            <a:r>
              <a:rPr lang="en-US" altLang="zh-CN" dirty="0">
                <a:solidFill>
                  <a:srgbClr val="FF0000"/>
                </a:solidFill>
              </a:rPr>
              <a:t>20</a:t>
            </a:r>
            <a:r>
              <a:rPr lang="zh-CN" altLang="en-US" dirty="0">
                <a:solidFill>
                  <a:srgbClr val="FF0000"/>
                </a:solidFill>
              </a:rPr>
              <a:t>台左右），况且在稳定性、可扩展性以及容错冗余性能较差，仅适用于没有大型数据库数据交换、日常工作网络流量不大，无需长期不间断开机的小型企业。</a:t>
            </a:r>
          </a:p>
        </p:txBody>
      </p:sp>
    </p:spTree>
    <p:extLst>
      <p:ext uri="{BB962C8B-B14F-4D97-AF65-F5344CB8AC3E}">
        <p14:creationId xmlns:p14="http://schemas.microsoft.com/office/powerpoint/2010/main" val="18319315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normAutofit/>
          </a:bodyPr>
          <a:lstStyle/>
          <a:p>
            <a:pPr marL="0" indent="0">
              <a:buNone/>
            </a:pPr>
            <a:r>
              <a:rPr lang="zh-CN" altLang="en-US" sz="2400" dirty="0" smtClean="0"/>
              <a:t>（</a:t>
            </a:r>
            <a:r>
              <a:rPr lang="en-US" altLang="zh-CN" sz="2400" dirty="0" smtClean="0"/>
              <a:t>5</a:t>
            </a:r>
            <a:r>
              <a:rPr lang="zh-CN" altLang="en-US" sz="2400" dirty="0"/>
              <a:t>）返回到配置“ </a:t>
            </a:r>
            <a:r>
              <a:rPr lang="en-US" altLang="zh-CN" sz="2400" dirty="0"/>
              <a:t>Default Web Site”</a:t>
            </a:r>
            <a:r>
              <a:rPr lang="zh-CN" altLang="en-US" sz="2400" dirty="0"/>
              <a:t>站点，单击右边的“绑定”，设置网站的端口，默认端口号为</a:t>
            </a:r>
            <a:r>
              <a:rPr lang="en-US" altLang="zh-CN" sz="2400" dirty="0"/>
              <a:t>80</a:t>
            </a:r>
            <a:r>
              <a:rPr lang="zh-CN" altLang="en-US" sz="2400" dirty="0" smtClean="0"/>
              <a:t>。</a:t>
            </a:r>
            <a:endParaRPr lang="en-US" altLang="zh-CN" sz="2400" dirty="0" smtClean="0"/>
          </a:p>
          <a:p>
            <a:pPr marL="0" indent="0">
              <a:buNone/>
            </a:pPr>
            <a:r>
              <a:rPr lang="zh-CN" altLang="en-US" sz="2400" dirty="0" smtClean="0"/>
              <a:t>（</a:t>
            </a:r>
            <a:r>
              <a:rPr lang="en-US" altLang="zh-CN" sz="2400" dirty="0" smtClean="0"/>
              <a:t>6</a:t>
            </a:r>
            <a:r>
              <a:rPr lang="zh-CN" altLang="en-US" sz="2400" dirty="0"/>
              <a:t>）双击“默认文档”</a:t>
            </a:r>
            <a:r>
              <a:rPr lang="en-US" altLang="zh-CN" sz="2400" dirty="0"/>
              <a:t>-&gt;“</a:t>
            </a:r>
            <a:r>
              <a:rPr lang="zh-CN" altLang="en-US" sz="2400" dirty="0"/>
              <a:t>添加”，就可以添加网站的缺省被访问的页面</a:t>
            </a:r>
          </a:p>
        </p:txBody>
      </p:sp>
      <p:pic>
        <p:nvPicPr>
          <p:cNvPr id="4" name="图片 3"/>
          <p:cNvPicPr>
            <a:picLocks noChangeAspect="1"/>
          </p:cNvPicPr>
          <p:nvPr/>
        </p:nvPicPr>
        <p:blipFill>
          <a:blip r:embed="rId2"/>
          <a:stretch>
            <a:fillRect/>
          </a:stretch>
        </p:blipFill>
        <p:spPr>
          <a:xfrm>
            <a:off x="2437702" y="3486176"/>
            <a:ext cx="4523624" cy="3054361"/>
          </a:xfrm>
          <a:prstGeom prst="rect">
            <a:avLst/>
          </a:prstGeom>
        </p:spPr>
      </p:pic>
    </p:spTree>
    <p:extLst>
      <p:ext uri="{BB962C8B-B14F-4D97-AF65-F5344CB8AC3E}">
        <p14:creationId xmlns:p14="http://schemas.microsoft.com/office/powerpoint/2010/main" val="39254249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a:t>4. </a:t>
            </a:r>
            <a:r>
              <a:rPr lang="zh-CN" altLang="en-US" dirty="0"/>
              <a:t>在</a:t>
            </a:r>
            <a:r>
              <a:rPr lang="en-US" altLang="zh-CN" dirty="0"/>
              <a:t>Web</a:t>
            </a:r>
            <a:r>
              <a:rPr lang="zh-CN" altLang="en-US" dirty="0"/>
              <a:t>服务器上发布“校园博客网站</a:t>
            </a:r>
            <a:r>
              <a:rPr lang="zh-CN" altLang="en-US" dirty="0" smtClean="0"/>
              <a:t>”</a:t>
            </a:r>
            <a:endParaRPr lang="en-US" altLang="zh-CN" dirty="0" smtClean="0"/>
          </a:p>
          <a:p>
            <a:pPr marL="0" indent="0">
              <a:buNone/>
            </a:pPr>
            <a:r>
              <a:rPr lang="zh-CN" altLang="en-US" sz="2000" dirty="0"/>
              <a:t>在</a:t>
            </a:r>
            <a:r>
              <a:rPr lang="en-US" altLang="zh-CN" sz="2000" dirty="0"/>
              <a:t>Internet</a:t>
            </a:r>
            <a:r>
              <a:rPr lang="zh-CN" altLang="en-US" sz="2000" dirty="0"/>
              <a:t>信息服务管理器窗口中右键单击“ </a:t>
            </a:r>
            <a:r>
              <a:rPr lang="en-US" altLang="zh-CN" sz="2000" dirty="0"/>
              <a:t>Default Web Site”</a:t>
            </a:r>
            <a:r>
              <a:rPr lang="zh-CN" altLang="en-US" sz="2000" dirty="0"/>
              <a:t>，在出现的下拉菜单中，选择“添加虚拟目录”选项，然后在出现的界面中，将别名设置为</a:t>
            </a:r>
            <a:r>
              <a:rPr lang="en-US" altLang="zh-CN" sz="2000" dirty="0" err="1"/>
              <a:t>My_Blog</a:t>
            </a:r>
            <a:r>
              <a:rPr lang="zh-CN" altLang="en-US" sz="2000" dirty="0"/>
              <a:t>，物理路径设置为网站所在真实物理路径，最后单击“确定”按钮，虚拟目录设置完成，在</a:t>
            </a:r>
            <a:r>
              <a:rPr lang="en-US" altLang="zh-CN" sz="2000" dirty="0"/>
              <a:t>Internet</a:t>
            </a:r>
            <a:r>
              <a:rPr lang="zh-CN" altLang="en-US" sz="2000" dirty="0"/>
              <a:t>信息服务管理器窗口左侧可以看到创建的虚拟目录别名，选择该别名，在右侧选择默认文档，将网站主页添加到默认文档中。</a:t>
            </a:r>
          </a:p>
        </p:txBody>
      </p:sp>
      <p:pic>
        <p:nvPicPr>
          <p:cNvPr id="4" name="图片 3"/>
          <p:cNvPicPr>
            <a:picLocks noChangeAspect="1"/>
          </p:cNvPicPr>
          <p:nvPr/>
        </p:nvPicPr>
        <p:blipFill>
          <a:blip r:embed="rId2"/>
          <a:stretch>
            <a:fillRect/>
          </a:stretch>
        </p:blipFill>
        <p:spPr>
          <a:xfrm>
            <a:off x="3195006" y="4161704"/>
            <a:ext cx="2591025" cy="1938696"/>
          </a:xfrm>
          <a:prstGeom prst="rect">
            <a:avLst/>
          </a:prstGeom>
        </p:spPr>
      </p:pic>
    </p:spTree>
    <p:extLst>
      <p:ext uri="{BB962C8B-B14F-4D97-AF65-F5344CB8AC3E}">
        <p14:creationId xmlns:p14="http://schemas.microsoft.com/office/powerpoint/2010/main" val="14363190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a:t>4. </a:t>
            </a:r>
            <a:r>
              <a:rPr lang="zh-CN" altLang="en-US" dirty="0"/>
              <a:t>访问</a:t>
            </a:r>
            <a:r>
              <a:rPr lang="zh-CN" altLang="en-US" dirty="0" smtClean="0"/>
              <a:t>网站</a:t>
            </a:r>
            <a:endParaRPr lang="en-US" altLang="zh-CN" dirty="0" smtClean="0"/>
          </a:p>
          <a:p>
            <a:pPr marL="0" indent="0">
              <a:buNone/>
            </a:pPr>
            <a:r>
              <a:rPr lang="zh-CN" altLang="en-US" dirty="0"/>
              <a:t>（</a:t>
            </a:r>
            <a:r>
              <a:rPr lang="en-US" altLang="zh-CN" dirty="0"/>
              <a:t>1</a:t>
            </a:r>
            <a:r>
              <a:rPr lang="zh-CN" altLang="en-US" dirty="0"/>
              <a:t>）访问“物理目录”下的网站，如下图所示。这时在浏览器地址栏中输入</a:t>
            </a:r>
            <a:r>
              <a:rPr lang="en-US" altLang="zh-CN" dirty="0"/>
              <a:t>http://127.0.0.1</a:t>
            </a:r>
            <a:r>
              <a:rPr lang="zh-CN" altLang="en-US" dirty="0"/>
              <a:t>或者</a:t>
            </a:r>
            <a:r>
              <a:rPr lang="en-US" altLang="zh-CN" dirty="0" smtClean="0"/>
              <a:t>http</a:t>
            </a:r>
            <a:r>
              <a:rPr lang="zh-CN" altLang="en-US" dirty="0" smtClean="0"/>
              <a:t>。</a:t>
            </a:r>
            <a:r>
              <a:rPr lang="en-US" altLang="zh-CN" dirty="0" smtClean="0"/>
              <a:t>://</a:t>
            </a:r>
            <a:r>
              <a:rPr lang="zh-CN" altLang="en-US" dirty="0"/>
              <a:t>本机</a:t>
            </a:r>
            <a:r>
              <a:rPr lang="en-US" altLang="zh-CN" dirty="0"/>
              <a:t>IP</a:t>
            </a:r>
            <a:r>
              <a:rPr lang="zh-CN" altLang="en-US" dirty="0" smtClean="0"/>
              <a:t>地址。</a:t>
            </a:r>
            <a:endParaRPr lang="en-US" altLang="zh-CN" dirty="0" smtClean="0"/>
          </a:p>
          <a:p>
            <a:pPr marL="0" indent="0">
              <a:buNone/>
            </a:pPr>
            <a:r>
              <a:rPr lang="zh-CN" altLang="en-US" dirty="0"/>
              <a:t>（</a:t>
            </a:r>
            <a:r>
              <a:rPr lang="en-US" altLang="zh-CN" dirty="0"/>
              <a:t>2</a:t>
            </a:r>
            <a:r>
              <a:rPr lang="zh-CN" altLang="en-US" dirty="0"/>
              <a:t>）访问“虚拟目录”下的网站校园博客</a:t>
            </a:r>
            <a:r>
              <a:rPr lang="zh-CN" altLang="en-US" dirty="0" smtClean="0"/>
              <a:t>网站</a:t>
            </a:r>
            <a:endParaRPr lang="en-US" altLang="zh-CN" dirty="0" smtClean="0"/>
          </a:p>
          <a:p>
            <a:pPr marL="0" indent="0">
              <a:buNone/>
            </a:pPr>
            <a:r>
              <a:rPr lang="zh-CN" altLang="en-US" dirty="0"/>
              <a:t>这时在浏览器地址栏中输入的地址格式可以是：</a:t>
            </a:r>
            <a:r>
              <a:rPr lang="en-US" altLang="zh-CN" dirty="0"/>
              <a:t>http://</a:t>
            </a:r>
            <a:r>
              <a:rPr lang="zh-CN" altLang="en-US" dirty="0"/>
              <a:t>本机地址</a:t>
            </a:r>
            <a:r>
              <a:rPr lang="en-US" altLang="zh-CN" dirty="0"/>
              <a:t>/</a:t>
            </a:r>
            <a:r>
              <a:rPr lang="en-US" altLang="zh-CN" dirty="0" err="1"/>
              <a:t>My_Blog</a:t>
            </a:r>
            <a:r>
              <a:rPr lang="zh-CN" altLang="en-US" dirty="0"/>
              <a:t>或者</a:t>
            </a:r>
            <a:r>
              <a:rPr lang="en-US" altLang="zh-CN" dirty="0"/>
              <a:t>http://localhost/My_Blog</a:t>
            </a:r>
            <a:endParaRPr lang="zh-CN" altLang="en-US" dirty="0"/>
          </a:p>
        </p:txBody>
      </p:sp>
    </p:spTree>
    <p:extLst>
      <p:ext uri="{BB962C8B-B14F-4D97-AF65-F5344CB8AC3E}">
        <p14:creationId xmlns:p14="http://schemas.microsoft.com/office/powerpoint/2010/main" val="40934510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4.1.2.1 </a:t>
            </a:r>
            <a:r>
              <a:rPr lang="zh-CN" altLang="en-US" dirty="0"/>
              <a:t>服务器简介</a:t>
            </a:r>
          </a:p>
        </p:txBody>
      </p:sp>
      <p:sp>
        <p:nvSpPr>
          <p:cNvPr id="3" name="内容占位符 2"/>
          <p:cNvSpPr>
            <a:spLocks noGrp="1"/>
          </p:cNvSpPr>
          <p:nvPr>
            <p:ph idx="1"/>
          </p:nvPr>
        </p:nvSpPr>
        <p:spPr/>
        <p:txBody>
          <a:bodyPr>
            <a:normAutofit fontScale="55000" lnSpcReduction="20000"/>
          </a:bodyPr>
          <a:lstStyle/>
          <a:p>
            <a:pPr marL="0" indent="0">
              <a:lnSpc>
                <a:spcPct val="120000"/>
              </a:lnSpc>
              <a:spcBef>
                <a:spcPts val="600"/>
              </a:spcBef>
              <a:buNone/>
            </a:pPr>
            <a:r>
              <a:rPr lang="en-US" altLang="zh-CN" sz="3600" dirty="0"/>
              <a:t>2. </a:t>
            </a:r>
            <a:r>
              <a:rPr lang="zh-CN" altLang="en-US" sz="3600" dirty="0"/>
              <a:t>工作组服务器</a:t>
            </a:r>
          </a:p>
          <a:p>
            <a:pPr marL="0" indent="0">
              <a:lnSpc>
                <a:spcPct val="120000"/>
              </a:lnSpc>
              <a:spcBef>
                <a:spcPts val="600"/>
              </a:spcBef>
              <a:buNone/>
            </a:pPr>
            <a:r>
              <a:rPr lang="zh-CN" altLang="en-US" dirty="0"/>
              <a:t>工作组服务器是一个比入门级高一个层次的服务器，但仍属于低档服务器之类。从这个名字也可以看出，它只能连接一个工作组（</a:t>
            </a:r>
            <a:r>
              <a:rPr lang="en-US" altLang="zh-CN" dirty="0"/>
              <a:t>50</a:t>
            </a:r>
            <a:r>
              <a:rPr lang="zh-CN" altLang="en-US" dirty="0"/>
              <a:t>台左右）那么多用户，网络规模较小，服务器的稳定性也不像下面我们要讲的企业级服务器那样高的应用环境，当然在其它性能方面的要求也相应要低一些。工作组服务器具有以下几方面的主要特点：</a:t>
            </a:r>
          </a:p>
          <a:p>
            <a:pPr marL="0" indent="0">
              <a:lnSpc>
                <a:spcPct val="120000"/>
              </a:lnSpc>
              <a:spcBef>
                <a:spcPts val="600"/>
              </a:spcBef>
              <a:buNone/>
            </a:pPr>
            <a:r>
              <a:rPr lang="zh-CN" altLang="en-US" dirty="0"/>
              <a:t>（</a:t>
            </a:r>
            <a:r>
              <a:rPr lang="en-US" altLang="zh-CN" dirty="0"/>
              <a:t>1</a:t>
            </a:r>
            <a:r>
              <a:rPr lang="zh-CN" altLang="en-US" dirty="0"/>
              <a:t>）通常仅支持单或双</a:t>
            </a:r>
            <a:r>
              <a:rPr lang="en-US" altLang="zh-CN" dirty="0"/>
              <a:t>CPU</a:t>
            </a:r>
            <a:r>
              <a:rPr lang="zh-CN" altLang="en-US" dirty="0"/>
              <a:t>结构的应用服务器（但也不是绝对的，特别是</a:t>
            </a:r>
            <a:r>
              <a:rPr lang="en-US" altLang="zh-CN" dirty="0"/>
              <a:t>SUN</a:t>
            </a:r>
            <a:r>
              <a:rPr lang="zh-CN" altLang="en-US" dirty="0"/>
              <a:t>的工作组服务器就有能支持多达</a:t>
            </a:r>
            <a:r>
              <a:rPr lang="en-US" altLang="zh-CN" dirty="0"/>
              <a:t>4</a:t>
            </a:r>
            <a:r>
              <a:rPr lang="zh-CN" altLang="en-US" dirty="0"/>
              <a:t>个处理器的工作组服务器，当然这类型的服务器价格方面也就有些不同了）。</a:t>
            </a:r>
          </a:p>
          <a:p>
            <a:pPr marL="0" indent="0">
              <a:lnSpc>
                <a:spcPct val="120000"/>
              </a:lnSpc>
              <a:spcBef>
                <a:spcPts val="600"/>
              </a:spcBef>
              <a:buNone/>
            </a:pPr>
            <a:r>
              <a:rPr lang="zh-CN" altLang="en-US" dirty="0"/>
              <a:t>（</a:t>
            </a:r>
            <a:r>
              <a:rPr lang="en-US" altLang="zh-CN" dirty="0"/>
              <a:t>2</a:t>
            </a:r>
            <a:r>
              <a:rPr lang="zh-CN" altLang="en-US" dirty="0"/>
              <a:t>）可支持大容量的</a:t>
            </a:r>
            <a:r>
              <a:rPr lang="en-US" altLang="zh-CN" dirty="0"/>
              <a:t>ECC</a:t>
            </a:r>
            <a:r>
              <a:rPr lang="zh-CN" altLang="en-US" dirty="0"/>
              <a:t>内存和增强服务器管理功能的</a:t>
            </a:r>
            <a:r>
              <a:rPr lang="en-US" altLang="zh-CN" dirty="0"/>
              <a:t>SM</a:t>
            </a:r>
            <a:r>
              <a:rPr lang="zh-CN" altLang="en-US" dirty="0"/>
              <a:t>总线。</a:t>
            </a:r>
          </a:p>
          <a:p>
            <a:pPr marL="0" indent="0">
              <a:lnSpc>
                <a:spcPct val="120000"/>
              </a:lnSpc>
              <a:spcBef>
                <a:spcPts val="600"/>
              </a:spcBef>
              <a:buNone/>
            </a:pPr>
            <a:r>
              <a:rPr lang="zh-CN" altLang="en-US" dirty="0"/>
              <a:t>（</a:t>
            </a:r>
            <a:r>
              <a:rPr lang="en-US" altLang="zh-CN" dirty="0"/>
              <a:t>3</a:t>
            </a:r>
            <a:r>
              <a:rPr lang="zh-CN" altLang="en-US" dirty="0"/>
              <a:t>）功能较全面、可管理性强，且易于维护。</a:t>
            </a:r>
          </a:p>
          <a:p>
            <a:pPr marL="0" indent="0">
              <a:lnSpc>
                <a:spcPct val="120000"/>
              </a:lnSpc>
              <a:spcBef>
                <a:spcPts val="600"/>
              </a:spcBef>
              <a:buNone/>
            </a:pPr>
            <a:r>
              <a:rPr lang="zh-CN" altLang="en-US" dirty="0"/>
              <a:t>（</a:t>
            </a:r>
            <a:r>
              <a:rPr lang="en-US" altLang="zh-CN" dirty="0"/>
              <a:t>4</a:t>
            </a:r>
            <a:r>
              <a:rPr lang="zh-CN" altLang="en-US" dirty="0"/>
              <a:t>）采用</a:t>
            </a:r>
            <a:r>
              <a:rPr lang="en-US" altLang="zh-CN" dirty="0"/>
              <a:t>Intel</a:t>
            </a:r>
            <a:r>
              <a:rPr lang="zh-CN" altLang="en-US" dirty="0"/>
              <a:t>服务器</a:t>
            </a:r>
            <a:r>
              <a:rPr lang="en-US" altLang="zh-CN" dirty="0"/>
              <a:t>CPU</a:t>
            </a:r>
            <a:r>
              <a:rPr lang="zh-CN" altLang="en-US" dirty="0"/>
              <a:t>和</a:t>
            </a:r>
            <a:r>
              <a:rPr lang="en-US" altLang="zh-CN" dirty="0"/>
              <a:t>Windows/NetWare</a:t>
            </a:r>
            <a:r>
              <a:rPr lang="zh-CN" altLang="en-US" dirty="0"/>
              <a:t>网络操作系统，但也有一部分是采用</a:t>
            </a:r>
            <a:r>
              <a:rPr lang="en-US" altLang="zh-CN" dirty="0"/>
              <a:t>UNIX</a:t>
            </a:r>
            <a:r>
              <a:rPr lang="zh-CN" altLang="en-US" dirty="0"/>
              <a:t>系列操作系统的。</a:t>
            </a:r>
          </a:p>
          <a:p>
            <a:pPr marL="0" indent="0">
              <a:lnSpc>
                <a:spcPct val="120000"/>
              </a:lnSpc>
              <a:spcBef>
                <a:spcPts val="600"/>
              </a:spcBef>
              <a:buNone/>
            </a:pPr>
            <a:r>
              <a:rPr lang="zh-CN" altLang="en-US" dirty="0"/>
              <a:t>（</a:t>
            </a:r>
            <a:r>
              <a:rPr lang="en-US" altLang="zh-CN" dirty="0"/>
              <a:t>5</a:t>
            </a:r>
            <a:r>
              <a:rPr lang="zh-CN" altLang="en-US" dirty="0"/>
              <a:t>）可以满足中小型网络用户的数据处理、文件共享、</a:t>
            </a:r>
            <a:r>
              <a:rPr lang="en-US" altLang="zh-CN" dirty="0"/>
              <a:t>Internet</a:t>
            </a:r>
            <a:r>
              <a:rPr lang="zh-CN" altLang="en-US" dirty="0"/>
              <a:t>接入及简单数据库应用的需求。</a:t>
            </a:r>
          </a:p>
          <a:p>
            <a:pPr marL="0" indent="0">
              <a:buNone/>
            </a:pPr>
            <a:endParaRPr lang="zh-CN" altLang="en-US" dirty="0"/>
          </a:p>
        </p:txBody>
      </p:sp>
    </p:spTree>
    <p:extLst>
      <p:ext uri="{BB962C8B-B14F-4D97-AF65-F5344CB8AC3E}">
        <p14:creationId xmlns:p14="http://schemas.microsoft.com/office/powerpoint/2010/main" val="27537327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4.1.2.1 </a:t>
            </a:r>
            <a:r>
              <a:rPr lang="zh-CN" altLang="en-US" dirty="0"/>
              <a:t>服务器简介</a:t>
            </a:r>
          </a:p>
        </p:txBody>
      </p:sp>
      <p:sp>
        <p:nvSpPr>
          <p:cNvPr id="3" name="内容占位符 2"/>
          <p:cNvSpPr>
            <a:spLocks noGrp="1"/>
          </p:cNvSpPr>
          <p:nvPr>
            <p:ph idx="1"/>
          </p:nvPr>
        </p:nvSpPr>
        <p:spPr/>
        <p:txBody>
          <a:bodyPr/>
          <a:lstStyle/>
          <a:p>
            <a:pPr marL="0" indent="0">
              <a:buNone/>
            </a:pPr>
            <a:r>
              <a:rPr lang="en-US" altLang="zh-CN" dirty="0"/>
              <a:t>3. </a:t>
            </a:r>
            <a:r>
              <a:rPr lang="zh-CN" altLang="en-US" dirty="0"/>
              <a:t>部门级</a:t>
            </a:r>
            <a:r>
              <a:rPr lang="zh-CN" altLang="en-US" dirty="0" smtClean="0"/>
              <a:t>服务器</a:t>
            </a:r>
            <a:endParaRPr lang="en-US" altLang="zh-CN" dirty="0" smtClean="0"/>
          </a:p>
          <a:p>
            <a:pPr marL="0" indent="457200">
              <a:buNone/>
            </a:pPr>
            <a:r>
              <a:rPr lang="zh-CN" altLang="en-US" dirty="0"/>
              <a:t>部门级服务器可连接</a:t>
            </a:r>
            <a:r>
              <a:rPr lang="en-US" altLang="zh-CN" dirty="0"/>
              <a:t>100</a:t>
            </a:r>
            <a:r>
              <a:rPr lang="zh-CN" altLang="en-US" dirty="0"/>
              <a:t>个左右的计算机用户、适用于对处理速度和系统可靠性高一些的中小型企业网络，其硬件配置相对较高，其可靠性比工作组级服务器要高一些，当然其价格也较高（通常为</a:t>
            </a:r>
            <a:r>
              <a:rPr lang="en-US" altLang="zh-CN" dirty="0"/>
              <a:t>5</a:t>
            </a:r>
            <a:r>
              <a:rPr lang="zh-CN" altLang="en-US" dirty="0"/>
              <a:t>台左右高性能</a:t>
            </a:r>
            <a:r>
              <a:rPr lang="en-US" altLang="zh-CN" dirty="0"/>
              <a:t>PC</a:t>
            </a:r>
            <a:r>
              <a:rPr lang="zh-CN" altLang="en-US" dirty="0"/>
              <a:t>机价格总和）。由于这类服务器需要安装比较多的部件，所以机箱通常较大，一般采用机柜式。</a:t>
            </a:r>
          </a:p>
        </p:txBody>
      </p:sp>
    </p:spTree>
    <p:extLst>
      <p:ext uri="{BB962C8B-B14F-4D97-AF65-F5344CB8AC3E}">
        <p14:creationId xmlns:p14="http://schemas.microsoft.com/office/powerpoint/2010/main" val="2031118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192</TotalTime>
  <Words>4472</Words>
  <Application>Microsoft Office PowerPoint</Application>
  <PresentationFormat>全屏显示(4:3)</PresentationFormat>
  <Paragraphs>247</Paragraphs>
  <Slides>72</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72</vt:i4>
      </vt:variant>
    </vt:vector>
  </HeadingPairs>
  <TitlesOfParts>
    <vt:vector size="77" baseType="lpstr">
      <vt:lpstr>宋体</vt:lpstr>
      <vt:lpstr>Arial</vt:lpstr>
      <vt:lpstr>Calibri</vt:lpstr>
      <vt:lpstr>Calibri Light</vt:lpstr>
      <vt:lpstr>Office 主题</vt:lpstr>
      <vt:lpstr>网络技术及应用</vt:lpstr>
      <vt:lpstr>项目四 校园网服务器调试</vt:lpstr>
      <vt:lpstr>PowerPoint 演示文稿</vt:lpstr>
      <vt:lpstr>PowerPoint 演示文稿</vt:lpstr>
      <vt:lpstr>任务1 服务器操作系统的安装与调试</vt:lpstr>
      <vt:lpstr>4.1.2相关知识</vt:lpstr>
      <vt:lpstr>4.1.2.1 服务器简介</vt:lpstr>
      <vt:lpstr>4.1.2.1 服务器简介</vt:lpstr>
      <vt:lpstr>4.1.2.1 服务器简介</vt:lpstr>
      <vt:lpstr>4.1.2.1 服务器简介</vt:lpstr>
      <vt:lpstr>4.1.2.2 常见网络服务</vt:lpstr>
      <vt:lpstr>4.1.2.2 常见网络服务</vt:lpstr>
      <vt:lpstr>4.1.2.3 服务器操作系统</vt:lpstr>
      <vt:lpstr>4.1.3 任务分析与实施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4.1.3.2 任务实施</vt:lpstr>
      <vt:lpstr>任务2 Web服务器的搭建</vt:lpstr>
      <vt:lpstr>4.2.2相关知识</vt:lpstr>
      <vt:lpstr>4.2.2.1 域名系统</vt:lpstr>
      <vt:lpstr>4.2.2.1 域名系统</vt:lpstr>
      <vt:lpstr>4.2.2.1 域名系统</vt:lpstr>
      <vt:lpstr>4.2.2.1 域名系统</vt:lpstr>
      <vt:lpstr>4.2.2.2 超文本传输协议</vt:lpstr>
      <vt:lpstr>4.2.2.2 超文本传输协议</vt:lpstr>
      <vt:lpstr>4.2.2.3 Web服务器简介</vt:lpstr>
      <vt:lpstr>4.2.2.3 Web服务器简介</vt:lpstr>
      <vt:lpstr>4.2.2.4 常用的Web服务器</vt:lpstr>
      <vt:lpstr>4.2.3 任务分析与实施</vt:lpstr>
      <vt:lpstr>4.2.3.2 任务实施</vt:lpstr>
      <vt:lpstr>4.2.3.2 任务实施</vt:lpstr>
      <vt:lpstr>4.2.3.2 任务实施</vt:lpstr>
      <vt:lpstr>4.2.3.2 任务实施</vt:lpstr>
      <vt:lpstr>4.2.3.2 任务实施</vt:lpstr>
      <vt:lpstr>4.2.3.2 任务实施</vt:lpstr>
      <vt:lpstr>4.2.3.2 任务实施</vt:lpstr>
      <vt:lpstr>4.2.3.2 任务实施</vt:lpstr>
      <vt:lpstr>4.2.3.2 任务实施</vt:lpstr>
      <vt:lpstr>4.2.3.2 任务实施</vt:lpstr>
      <vt:lpstr>4.2.3.2 任务实施</vt:lpstr>
      <vt:lpstr>4.2.3.2 任务实施</vt:lpstr>
      <vt:lpstr>4.2.3.2 任务实施</vt:lpstr>
      <vt:lpstr>4.2.3.2 任务实施</vt:lpstr>
      <vt:lpstr>4.2.3.2 任务实施</vt:lpstr>
      <vt:lpstr>4.2.3.2 任务实施</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qyjzm</dc:creator>
  <cp:lastModifiedBy>qyjzm</cp:lastModifiedBy>
  <cp:revision>113</cp:revision>
  <dcterms:created xsi:type="dcterms:W3CDTF">2015-03-01T02:14:34Z</dcterms:created>
  <dcterms:modified xsi:type="dcterms:W3CDTF">2015-03-01T05:30:09Z</dcterms:modified>
</cp:coreProperties>
</file>